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67" r:id="rId6"/>
    <p:sldId id="268" r:id="rId7"/>
    <p:sldId id="269" r:id="rId8"/>
    <p:sldId id="270" r:id="rId9"/>
    <p:sldId id="273" r:id="rId10"/>
    <p:sldId id="274" r:id="rId11"/>
    <p:sldId id="259" r:id="rId12"/>
    <p:sldId id="262" r:id="rId13"/>
    <p:sldId id="275" r:id="rId14"/>
    <p:sldId id="264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3153D8-A43B-4268-8AC2-530017959DAD}" v="258" dt="2020-07-22T09:22:45.048"/>
    <p1510:client id="{5E474E67-08C3-4D72-B175-E92841245864}" v="451" dt="2020-10-10T14:32:44.293"/>
    <p1510:client id="{75BF6827-8DA1-4235-AD8F-75C80A763E39}" v="36" dt="2020-07-22T09:24:56.936"/>
    <p1510:client id="{8707367E-D2D3-4470-92EE-633937FBC3AE}" v="296" dt="2020-10-10T17:07:23.729"/>
    <p1510:client id="{C39CBB6A-F1A7-4CE5-AF62-01DC09321ED7}" v="2068" dt="2020-10-12T20:13:33.138"/>
    <p1510:client id="{E5C46E6B-692A-4963-B563-3BF85FEBD1C0}" v="88" dt="2020-07-22T09:14:57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13.10.2020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1F249CE-9E5F-4153-8BC4-0E1422B43ED6}"/>
              </a:ext>
            </a:extLst>
          </p:cNvPr>
          <p:cNvSpPr>
            <a:spLocks noGrp="1"/>
          </p:cNvSpPr>
          <p:nvPr/>
        </p:nvSpPr>
        <p:spPr>
          <a:xfrm>
            <a:off x="788721" y="1265238"/>
            <a:ext cx="1065923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dirty="0">
                <a:ea typeface="+mn-lt"/>
                <a:cs typeface="+mn-lt"/>
              </a:rPr>
              <a:t>Колекції</a:t>
            </a:r>
            <a:endParaRPr lang="uk-UA" dirty="0"/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682F99CE-F434-4030-88BA-4341F3CA5D27}"/>
              </a:ext>
            </a:extLst>
          </p:cNvPr>
          <p:cNvSpPr>
            <a:spLocks noGrp="1"/>
          </p:cNvSpPr>
          <p:nvPr/>
        </p:nvSpPr>
        <p:spPr>
          <a:xfrm>
            <a:off x="2207560" y="4932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3200" dirty="0" err="1">
                <a:ea typeface="+mn-lt"/>
                <a:cs typeface="+mn-lt"/>
              </a:rPr>
              <a:t>Collections</a:t>
            </a:r>
            <a:endParaRPr lang="uk-UA" dirty="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4F9627C-E0B6-4530-B18F-FCCAE722E65D}"/>
              </a:ext>
            </a:extLst>
          </p:cNvPr>
          <p:cNvSpPr txBox="1"/>
          <p:nvPr/>
        </p:nvSpPr>
        <p:spPr>
          <a:xfrm>
            <a:off x="788843" y="936048"/>
            <a:ext cx="8241722" cy="5854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CD91E-62B8-4AAC-9148-ADEA4EDA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055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Колекції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Queue</a:t>
            </a:r>
            <a:r>
              <a:rPr lang="uk-UA" sz="3200" dirty="0">
                <a:latin typeface="Calibri"/>
                <a:ea typeface="+mj-lt"/>
                <a:cs typeface="+mj-lt"/>
              </a:rPr>
              <a:t>&lt;T&gt;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6844EF1-4411-4E1E-8798-B5EE71AD8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052"/>
            <a:ext cx="10515600" cy="5000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Queue</a:t>
            </a:r>
            <a:r>
              <a:rPr lang="uk-UA" sz="2000" dirty="0">
                <a:ea typeface="+mn-lt"/>
                <a:cs typeface="+mn-lt"/>
              </a:rPr>
              <a:t>&lt;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T</a:t>
            </a:r>
            <a:r>
              <a:rPr lang="uk-UA" sz="2000" dirty="0">
                <a:ea typeface="+mn-lt"/>
                <a:cs typeface="+mn-lt"/>
              </a:rPr>
              <a:t>&gt; - це клас, який представляє колекцію, яка працює за принципом - FIFO.</a:t>
            </a:r>
            <a:endParaRPr lang="uk-UA" sz="2000" dirty="0">
              <a:cs typeface="Calibri"/>
            </a:endParaRPr>
          </a:p>
        </p:txBody>
      </p:sp>
      <p:pic>
        <p:nvPicPr>
          <p:cNvPr id="16" name="Рисунок 12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B8487DC4-5510-45D0-8CCE-C743B629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2" y="5697188"/>
            <a:ext cx="1467294" cy="668996"/>
          </a:xfrm>
          <a:prstGeom prst="rect">
            <a:avLst/>
          </a:prstGeom>
        </p:spPr>
      </p:pic>
      <p:pic>
        <p:nvPicPr>
          <p:cNvPr id="17" name="Рисунок 17" descr="Зображення, що містить знак, кімната&#10;&#10;Опис створено автоматично">
            <a:extLst>
              <a:ext uri="{FF2B5EF4-FFF2-40B4-BE49-F238E27FC236}">
                <a16:creationId xmlns:a16="http://schemas.microsoft.com/office/drawing/2014/main" id="{CED3A07A-1411-4385-8301-4387D2D9F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725" y="5316582"/>
            <a:ext cx="2122968" cy="1204416"/>
          </a:xfrm>
          <a:prstGeom prst="rect">
            <a:avLst/>
          </a:prstGeom>
        </p:spPr>
      </p:pic>
      <p:pic>
        <p:nvPicPr>
          <p:cNvPr id="4" name="Рисунок 4" descr="Зображення, що містить малювання, іграшка, лялька&#10;&#10;Опис створено автоматично">
            <a:extLst>
              <a:ext uri="{FF2B5EF4-FFF2-40B4-BE49-F238E27FC236}">
                <a16:creationId xmlns:a16="http://schemas.microsoft.com/office/drawing/2014/main" id="{13F4FFB0-980C-4CA7-A46B-17A14B9A6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656" y="367624"/>
            <a:ext cx="1733107" cy="726728"/>
          </a:xfrm>
          <a:prstGeom prst="rect">
            <a:avLst/>
          </a:prstGeom>
        </p:spPr>
      </p:pic>
      <p:pic>
        <p:nvPicPr>
          <p:cNvPr id="5" name="Рисунок 5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ECCF6FCF-1609-48A3-9A7E-1EDCD0F3D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749" y="2593072"/>
            <a:ext cx="3522920" cy="183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2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DA49A-06C9-4270-8C95-421BEDDD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163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Інтерфейс </a:t>
            </a:r>
            <a:r>
              <a:rPr lang="uk-UA" sz="3200" err="1">
                <a:latin typeface="Calibri"/>
                <a:ea typeface="+mj-lt"/>
                <a:cs typeface="+mj-lt"/>
              </a:rPr>
              <a:t>IEnumerable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F5416A6-FD7A-4579-8505-390735E52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cs typeface="Calibri"/>
              </a:rPr>
              <a:t>Усі колекції реалізовують </a:t>
            </a:r>
            <a:r>
              <a:rPr lang="uk-UA" sz="2000" dirty="0" err="1">
                <a:cs typeface="Calibri"/>
              </a:rPr>
              <a:t>інтерфайс</a:t>
            </a:r>
            <a:r>
              <a:rPr lang="uk-UA" sz="2000" dirty="0">
                <a:cs typeface="Calibri"/>
              </a:rPr>
              <a:t> </a:t>
            </a:r>
            <a:r>
              <a:rPr lang="uk-UA" sz="2000" dirty="0" err="1">
                <a:solidFill>
                  <a:schemeClr val="accent1"/>
                </a:solidFill>
                <a:cs typeface="Calibri"/>
              </a:rPr>
              <a:t>IEnumerable</a:t>
            </a:r>
            <a:r>
              <a:rPr lang="uk-UA" sz="2000" dirty="0">
                <a:cs typeface="Calibri"/>
              </a:rPr>
              <a:t>,</a:t>
            </a:r>
            <a:r>
              <a:rPr lang="uk-UA" sz="2000" dirty="0">
                <a:solidFill>
                  <a:schemeClr val="accent1"/>
                </a:solidFill>
                <a:cs typeface="Calibri"/>
              </a:rPr>
              <a:t> </a:t>
            </a:r>
            <a:r>
              <a:rPr lang="uk-UA" sz="2000" dirty="0" err="1">
                <a:solidFill>
                  <a:schemeClr val="accent1"/>
                </a:solidFill>
                <a:cs typeface="Calibri"/>
              </a:rPr>
              <a:t>IEnumerable</a:t>
            </a:r>
            <a:r>
              <a:rPr lang="uk-UA" sz="2000" dirty="0">
                <a:solidFill>
                  <a:schemeClr val="accent1"/>
                </a:solidFill>
                <a:cs typeface="Calibri"/>
              </a:rPr>
              <a:t> &lt;T&gt;</a:t>
            </a:r>
            <a:r>
              <a:rPr lang="uk-UA" sz="2000" dirty="0">
                <a:cs typeface="Calibri"/>
              </a:rPr>
              <a:t>.</a:t>
            </a:r>
            <a:endParaRPr lang="uk-UA" sz="200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0A848DA-062A-4F6C-97F2-5CA76C67F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79" y="2006942"/>
            <a:ext cx="7439248" cy="212559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DD245F40-57F3-40E3-9D33-37FFDC068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79" y="2483557"/>
            <a:ext cx="10035363" cy="198535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8A3655D3-7000-46E0-989D-CDF9148FC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79" y="2952834"/>
            <a:ext cx="7758222" cy="225772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B62B67A0-5DA0-4425-98E2-669A3AD4F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679" y="3419732"/>
            <a:ext cx="7439246" cy="231188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E882D3FF-63AA-4BF7-94A6-123F7D9FB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121" y="3857040"/>
            <a:ext cx="5365899" cy="189453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01AD72A1-023B-464E-A5AD-B728A8789A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726" y="4673724"/>
            <a:ext cx="2743200" cy="1816737"/>
          </a:xfrm>
          <a:prstGeom prst="rect">
            <a:avLst/>
          </a:prstGeom>
        </p:spPr>
      </p:pic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34B9F4FF-9883-41C2-AABB-06C460C210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3587" y="259449"/>
            <a:ext cx="1343247" cy="73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80594-1406-415B-8B99-DB2A0C9B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263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Циклічна конструкція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foreach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C9335E4-F891-433E-9562-3B8C67375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925"/>
            <a:ext cx="10515600" cy="4999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Циклічна конструкція </a:t>
            </a:r>
            <a:r>
              <a:rPr lang="uk-UA" sz="2000" err="1">
                <a:solidFill>
                  <a:schemeClr val="accent1"/>
                </a:solidFill>
                <a:ea typeface="+mn-lt"/>
                <a:cs typeface="+mn-lt"/>
              </a:rPr>
              <a:t>foreach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>
                <a:ea typeface="+mn-lt"/>
                <a:cs typeface="+mn-lt"/>
              </a:rPr>
              <a:t>дозволяє проходитись по колекції, по кожному її елементі, використовуючи реалізації інтерфейсів </a:t>
            </a:r>
            <a:r>
              <a:rPr lang="uk-UA" sz="2000" err="1">
                <a:solidFill>
                  <a:schemeClr val="accent1"/>
                </a:solidFill>
                <a:ea typeface="+mn-lt"/>
                <a:cs typeface="+mn-lt"/>
              </a:rPr>
              <a:t>IEnumerable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>
                <a:ea typeface="+mn-lt"/>
                <a:cs typeface="+mn-lt"/>
              </a:rPr>
              <a:t>і </a:t>
            </a:r>
            <a:r>
              <a:rPr lang="uk-UA" sz="2000" err="1">
                <a:solidFill>
                  <a:schemeClr val="accent1"/>
                </a:solidFill>
                <a:ea typeface="+mn-lt"/>
                <a:cs typeface="+mn-lt"/>
              </a:rPr>
              <a:t>IEnumerator</a:t>
            </a:r>
            <a:r>
              <a:rPr lang="uk-UA" sz="2000" dirty="0">
                <a:ea typeface="+mn-lt"/>
                <a:cs typeface="+mn-lt"/>
              </a:rPr>
              <a:t>.</a:t>
            </a:r>
            <a:endParaRPr lang="uk-UA" sz="2000" dirty="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425C4BD1-AC90-4340-91D6-F4281AF1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338464"/>
            <a:ext cx="5735970" cy="1434135"/>
          </a:xfrm>
          <a:prstGeom prst="rect">
            <a:avLst/>
          </a:prstGeom>
        </p:spPr>
      </p:pic>
      <p:pic>
        <p:nvPicPr>
          <p:cNvPr id="6" name="Рисунок 21">
            <a:extLst>
              <a:ext uri="{FF2B5EF4-FFF2-40B4-BE49-F238E27FC236}">
                <a16:creationId xmlns:a16="http://schemas.microsoft.com/office/drawing/2014/main" id="{1D10D0BE-D5AC-4FEE-9AF5-F226D60D3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773" y="5071888"/>
            <a:ext cx="1334387" cy="1241922"/>
          </a:xfrm>
          <a:prstGeom prst="rect">
            <a:avLst/>
          </a:prstGeom>
        </p:spPr>
      </p:pic>
      <p:pic>
        <p:nvPicPr>
          <p:cNvPr id="7" name="Рисунок 7" descr="Зображення, що містить стріла&#10;&#10;Опис створено автоматично">
            <a:extLst>
              <a:ext uri="{FF2B5EF4-FFF2-40B4-BE49-F238E27FC236}">
                <a16:creationId xmlns:a16="http://schemas.microsoft.com/office/drawing/2014/main" id="{2373C066-00D7-46E2-A2CB-2656DE267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3454" y="48732"/>
            <a:ext cx="1213884" cy="1213884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D4F75D89-3BB4-4F5A-8065-4FCE5AF7B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419976"/>
            <a:ext cx="2122968" cy="197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8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35BFE-4A74-4C53-88D2-15FA7921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447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Приклади / </a:t>
            </a:r>
            <a:r>
              <a:rPr lang="uk-UA" sz="3200" dirty="0" err="1">
                <a:latin typeface="Calibri"/>
                <a:cs typeface="Calibri"/>
              </a:rPr>
              <a:t>Examples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pic>
        <p:nvPicPr>
          <p:cNvPr id="4" name="Рисунок 4" descr="Зображення, що містить знак, малювання, вулиця, сидить&#10;&#10;Опис створено автоматично">
            <a:extLst>
              <a:ext uri="{FF2B5EF4-FFF2-40B4-BE49-F238E27FC236}">
                <a16:creationId xmlns:a16="http://schemas.microsoft.com/office/drawing/2014/main" id="{2E57723C-5199-4AFA-8802-C6BC504CD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670" y="2609868"/>
            <a:ext cx="4743450" cy="1914525"/>
          </a:xfrm>
        </p:spPr>
      </p:pic>
    </p:spTree>
    <p:extLst>
      <p:ext uri="{BB962C8B-B14F-4D97-AF65-F5344CB8AC3E}">
        <p14:creationId xmlns:p14="http://schemas.microsoft.com/office/powerpoint/2010/main" val="377895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E958798-2B4B-4A65-ACEF-162A59EBE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6"/>
            <a:ext cx="10515600" cy="6334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300"/>
              </a:spcAft>
              <a:buNone/>
            </a:pPr>
            <a:r>
              <a:rPr lang="uk-UA" sz="1600">
                <a:latin typeface="Calibri Light"/>
                <a:cs typeface="Calibri Light"/>
              </a:rPr>
              <a:t>Tasks</a:t>
            </a:r>
            <a:endParaRPr lang="en-US" sz="1600">
              <a:ea typeface="+mn-lt"/>
              <a:cs typeface="Calibri Ligh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uk-UA" sz="1600">
                <a:latin typeface="Calibri Light"/>
                <a:cs typeface="Calibri Light"/>
              </a:rPr>
              <a:t>Task1</a:t>
            </a:r>
            <a:endParaRPr lang="en-US" sz="1600">
              <a:ea typeface="+mn-lt"/>
              <a:cs typeface="Calibri Ligh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600" dirty="0">
                <a:latin typeface="Calibri Light"/>
                <a:cs typeface="Calibri Light"/>
              </a:rPr>
              <a:t>Використовуючи Visual Studio, створіть проект за шаблоном Console Application, назвіть його </a:t>
            </a:r>
            <a:r>
              <a:rPr lang="ru" sz="1600">
                <a:latin typeface="Calibri Light"/>
                <a:cs typeface="Calibri Light"/>
              </a:rPr>
              <a:t>Lesson022_Task1.</a:t>
            </a:r>
            <a:endParaRPr lang="ru" sz="1600" dirty="0">
              <a:latin typeface="Calibri Light"/>
              <a:ea typeface="+mn-lt"/>
              <a:cs typeface="Calibri Ligh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600" dirty="0">
                <a:latin typeface="Calibri Light"/>
                <a:cs typeface="Calibri Light"/>
              </a:rPr>
              <a:t>Створіть клас Product із властивостями ціна, назва, тип, id. Створіть клас Shop, який буде мати властивість Products типу Dictionary&lt;int, Product&gt;, лише для читання. Створіть індексатор який буде приймати значення типу int і повертати </a:t>
            </a:r>
            <a:r>
              <a:rPr lang="ru" sz="1600">
                <a:latin typeface="Calibri Light"/>
                <a:cs typeface="Calibri Light"/>
              </a:rPr>
              <a:t>Product і також присвоювати нове значення. Створіть конструктор без параметрів який буде ініціалізувати </a:t>
            </a:r>
            <a:r>
              <a:rPr lang="ru" sz="1600" dirty="0">
                <a:latin typeface="Calibri Light"/>
                <a:cs typeface="Calibri Light"/>
              </a:rPr>
              <a:t>властивість Products.  Програма повинна заповнювати словник продуктами і їхнім товарним номером який повинен складатись обовязково із семи цифр. Кожен продукт повинен мати свої унікальні 3 цифри.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endParaRPr lang="ru" sz="1600" dirty="0">
              <a:latin typeface="Calibri Light"/>
              <a:cs typeface="Calibri Ligh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600">
                <a:latin typeface="Calibri Light"/>
                <a:cs typeface="Calibri Light"/>
              </a:rPr>
              <a:t>Task2</a:t>
            </a:r>
            <a:endParaRPr lang="ru" sz="1600" dirty="0">
              <a:latin typeface="Calibri Light"/>
              <a:cs typeface="Calibri Ligh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600">
                <a:latin typeface="Calibri Light"/>
                <a:cs typeface="Calibri Light"/>
              </a:rPr>
              <a:t>Використовуючи Visual Studio, створіть проект за шаблоном Console Application, назвіть його Lesson022_Task2.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600" dirty="0">
                <a:latin typeface="Calibri Light"/>
                <a:cs typeface="Calibri Light"/>
              </a:rPr>
              <a:t>Базуючись на попередньому завданні, створіть клас DataBase, який буде мати властивість products типу List&lt;Product&gt; та методи: Seed, який заповнює список дефолтними значеннями, необхідно створити 1000 елементів; GetProducts, який повертає усі продукти; GetProduct, який повертає конкретний продукт по id; AddProduct, AddProducts, які відповідно додають один або декілька продуктів; UpdateProduct (int id, Product product), який оновлює інформацію по продукту по id. Інтегруйте цю програму із попередньою, при створенні екземпляру Shop усі дані повинні братись із бд і записуватись </a:t>
            </a:r>
            <a:r>
              <a:rPr lang="ru" sz="1600">
                <a:latin typeface="Calibri Light"/>
                <a:cs typeface="Calibri Light"/>
              </a:rPr>
              <a:t>у Dictionary, реалізуйте можливість оновлення і додавання нових товарів у магазин.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endParaRPr lang="ru" sz="16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859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4BDF5-E58C-490D-843E-EC3EA176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882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Колекції / </a:t>
            </a:r>
            <a:r>
              <a:rPr lang="uk-UA" sz="3200" dirty="0" err="1">
                <a:latin typeface="Calibri"/>
                <a:cs typeface="Calibri"/>
              </a:rPr>
              <a:t>Collections</a:t>
            </a:r>
            <a:endParaRPr lang="uk-UA" sz="3200" dirty="0" err="1"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BFD5A45-E5D8-4FFD-9E7B-D8A8EE62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625"/>
            <a:ext cx="10515600" cy="5324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cs typeface="Calibri" panose="020F0502020204030204"/>
              </a:rPr>
              <a:t>Для багатьох програм часто потрібно створювати групи схожих об’єктів і маніпулювати ними. Існує два способи групування об’єктів: шляхом створення масивів та створення колекцій.</a:t>
            </a:r>
            <a:endParaRPr lang="uk-UA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2000" dirty="0">
              <a:cs typeface="Calibri" panose="020F0502020204030204"/>
            </a:endParaRPr>
          </a:p>
        </p:txBody>
      </p:sp>
      <p:pic>
        <p:nvPicPr>
          <p:cNvPr id="4" name="Рисунок 4" descr="Зображення, що містить у приміщенні, фото, кімната, висить&#10;&#10;Опис створено автоматично">
            <a:extLst>
              <a:ext uri="{FF2B5EF4-FFF2-40B4-BE49-F238E27FC236}">
                <a16:creationId xmlns:a16="http://schemas.microsoft.com/office/drawing/2014/main" id="{ED11DD01-3349-4696-92EE-0C77860A7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85" y="4453994"/>
            <a:ext cx="1989307" cy="1476289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04124EC7-A4F6-4A5F-8B8C-D0883A918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481" y="4052820"/>
            <a:ext cx="5011479" cy="184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9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BB32C-7087-496E-A0BC-FC2070BA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1138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Колекції </a:t>
            </a:r>
            <a:r>
              <a:rPr lang="uk-UA" sz="3200" dirty="0" err="1">
                <a:latin typeface="Calibri"/>
                <a:cs typeface="Calibri"/>
              </a:rPr>
              <a:t>vs</a:t>
            </a:r>
            <a:r>
              <a:rPr lang="uk-UA" sz="3200" dirty="0">
                <a:latin typeface="Calibri"/>
                <a:cs typeface="Calibri"/>
              </a:rPr>
              <a:t> масиви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976F9F8-988C-44FA-A01C-B14B194B5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68"/>
            <a:ext cx="10515600" cy="5186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cs typeface="Calibri" panose="020F0502020204030204"/>
              </a:rPr>
              <a:t>Масиви найбільш корисні для створення та роботи з фіксованою кількістю строго типізованих об'єктів.</a:t>
            </a:r>
            <a:endParaRPr lang="uk-UA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 dirty="0">
                <a:cs typeface="Calibri" panose="020F0502020204030204"/>
              </a:rPr>
              <a:t>Колекції забезпечують більш гнучкий спосіб роботи з групами об’єктів. На відміну від масивів, група об’єктів, з якими ви працюєте, може </a:t>
            </a:r>
            <a:r>
              <a:rPr lang="uk-UA" sz="2000" err="1">
                <a:cs typeface="Calibri" panose="020F0502020204030204"/>
              </a:rPr>
              <a:t>динамічно</a:t>
            </a:r>
            <a:r>
              <a:rPr lang="uk-UA" sz="2000" dirty="0">
                <a:cs typeface="Calibri" panose="020F0502020204030204"/>
              </a:rPr>
              <a:t> збільшуватися та зменшуватися, у залежності від потреб програми. </a:t>
            </a:r>
          </a:p>
          <a:p>
            <a:pPr marL="0" indent="0">
              <a:buNone/>
            </a:pPr>
            <a:r>
              <a:rPr lang="uk-UA" sz="2000">
                <a:cs typeface="Calibri" panose="020F0502020204030204"/>
              </a:rPr>
              <a:t>Для деяких колекцій ви можете призначити ключ для будь-якого об’єкту, який ви помістили </a:t>
            </a:r>
            <a:r>
              <a:rPr lang="uk-UA" sz="2000" dirty="0">
                <a:cs typeface="Calibri" panose="020F0502020204030204"/>
              </a:rPr>
              <a:t>до колекції, щоб ви могли швидко отримати об’єкт за допомогою ключа.</a:t>
            </a:r>
            <a:endParaRPr lang="uk-UA"/>
          </a:p>
        </p:txBody>
      </p:sp>
      <p:pic>
        <p:nvPicPr>
          <p:cNvPr id="4" name="Рисунок 4" descr="Зображення, що містить у приміщенні, автомобіль, жереб, заповнений&#10;&#10;Опис створено автоматично">
            <a:extLst>
              <a:ext uri="{FF2B5EF4-FFF2-40B4-BE49-F238E27FC236}">
                <a16:creationId xmlns:a16="http://schemas.microsoft.com/office/drawing/2014/main" id="{A4316628-02D2-4008-A501-F09FAC54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32" y="4758416"/>
            <a:ext cx="2054158" cy="1329508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3357FE52-5ACA-4A86-A007-4746ED67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209" y="4245941"/>
            <a:ext cx="2743200" cy="1025013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8FCE55DA-80C9-4431-A4A7-7E4792706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634" y="5421832"/>
            <a:ext cx="2743200" cy="108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7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A7259-4BCE-43C7-9FDD-BE9296F6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663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Колекції /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Collections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3D63A71-78CF-4722-84F1-739F9CCF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Колекція - це клас, тому перед додаванням елементів до цієї колекції потрібно оголосити екземпляр класу, використовуючи ключове слово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new</a:t>
            </a:r>
            <a:r>
              <a:rPr lang="uk-UA" sz="2000" dirty="0">
                <a:ea typeface="+mn-lt"/>
                <a:cs typeface="+mn-lt"/>
              </a:rPr>
              <a:t>.</a:t>
            </a:r>
            <a:endParaRPr lang="uk-UA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2000" dirty="0">
              <a:cs typeface="Calibri"/>
            </a:endParaRPr>
          </a:p>
          <a:p>
            <a:pPr marL="0" indent="0">
              <a:buNone/>
            </a:pPr>
            <a:endParaRPr lang="uk-UA" sz="2000" dirty="0">
              <a:cs typeface="Calibri"/>
            </a:endParaRPr>
          </a:p>
          <a:p>
            <a:pPr marL="0" indent="0">
              <a:buNone/>
            </a:pPr>
            <a:endParaRPr lang="uk-UA" sz="2000" dirty="0">
              <a:cs typeface="Calibri"/>
            </a:endParaRPr>
          </a:p>
          <a:p>
            <a:pPr marL="0" indent="0">
              <a:buNone/>
            </a:pPr>
            <a:endParaRPr lang="uk-UA" sz="2000" dirty="0">
              <a:cs typeface="Calibri"/>
            </a:endParaRPr>
          </a:p>
          <a:p>
            <a:pPr marL="0" indent="0">
              <a:buNone/>
            </a:pPr>
            <a:endParaRPr lang="uk-UA" sz="2000" dirty="0">
              <a:cs typeface="Calibri"/>
            </a:endParaRPr>
          </a:p>
          <a:p>
            <a:pPr marL="0" indent="0">
              <a:buNone/>
            </a:pPr>
            <a:endParaRPr lang="uk-UA" sz="2000" dirty="0">
              <a:cs typeface="Calibri"/>
            </a:endParaRPr>
          </a:p>
          <a:p>
            <a:pPr marL="0" indent="0">
              <a:buNone/>
            </a:pPr>
            <a:endParaRPr lang="uk-UA" sz="2000" dirty="0">
              <a:cs typeface="Calibri"/>
            </a:endParaRPr>
          </a:p>
          <a:p>
            <a:pPr marL="0" indent="0">
              <a:buNone/>
            </a:pPr>
            <a:endParaRPr lang="uk-UA" sz="2000" dirty="0">
              <a:cs typeface="Calibri"/>
            </a:endParaRPr>
          </a:p>
          <a:p>
            <a:pPr marL="0" indent="0">
              <a:buNone/>
            </a:pPr>
            <a:endParaRPr lang="uk-UA" sz="2000" dirty="0">
              <a:ea typeface="+mn-lt"/>
              <a:cs typeface="+mn-lt"/>
            </a:endParaRPr>
          </a:p>
        </p:txBody>
      </p:sp>
      <p:pic>
        <p:nvPicPr>
          <p:cNvPr id="4" name="Рисунок 4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D906BD6E-964A-47B1-A822-4341D251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27" y="2761435"/>
            <a:ext cx="5392479" cy="889526"/>
          </a:xfrm>
          <a:prstGeom prst="rect">
            <a:avLst/>
          </a:prstGeom>
        </p:spPr>
      </p:pic>
      <p:pic>
        <p:nvPicPr>
          <p:cNvPr id="5" name="Рисунок 5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5F696E35-DC4F-4232-98AD-D8824460C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357" y="4371870"/>
            <a:ext cx="1964987" cy="1924261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796A8A55-CF33-4119-91BF-A0ADA4381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80" y="4928865"/>
            <a:ext cx="1618073" cy="152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360FC-0717-433C-A56C-24790375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1139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 Light"/>
              </a:rPr>
              <a:t>Види колекцій</a:t>
            </a:r>
            <a:endParaRPr lang="uk-UA" sz="3200">
              <a:latin typeface="Calibri"/>
              <a:cs typeface="Calibri"/>
            </a:endParaRPr>
          </a:p>
        </p:txBody>
      </p:sp>
      <p:pic>
        <p:nvPicPr>
          <p:cNvPr id="9" name="Рисунок 9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4A2B1E75-F44B-42D6-AC41-EB59F1D59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37" y="4508630"/>
            <a:ext cx="7634177" cy="1819089"/>
          </a:xfrm>
          <a:prstGeom prst="rect">
            <a:avLst/>
          </a:prstGeom>
        </p:spPr>
      </p:pic>
      <p:pic>
        <p:nvPicPr>
          <p:cNvPr id="18" name="Рисунок 18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5AD24218-7427-4770-AB19-68AB968E9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7361" y="1475840"/>
            <a:ext cx="7641931" cy="2366188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B26588D-FF43-4E56-A39E-74149C9594AA}"/>
              </a:ext>
            </a:extLst>
          </p:cNvPr>
          <p:cNvSpPr txBox="1"/>
          <p:nvPr/>
        </p:nvSpPr>
        <p:spPr>
          <a:xfrm>
            <a:off x="861237" y="1056167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sz="1600" i="1" dirty="0" err="1"/>
              <a:t>Generic</a:t>
            </a:r>
            <a:endParaRPr lang="uk-UA" sz="1600" i="1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4B2810-F7DC-4C99-97D3-6577313D633A}"/>
              </a:ext>
            </a:extLst>
          </p:cNvPr>
          <p:cNvSpPr txBox="1"/>
          <p:nvPr/>
        </p:nvSpPr>
        <p:spPr>
          <a:xfrm>
            <a:off x="861236" y="4059864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600" i="1" dirty="0" err="1"/>
              <a:t>Not</a:t>
            </a:r>
            <a:r>
              <a:rPr lang="uk-UA" sz="1600" i="1" dirty="0"/>
              <a:t> </a:t>
            </a:r>
            <a:r>
              <a:rPr lang="uk-UA" sz="1600" i="1" dirty="0" err="1"/>
              <a:t>Generic</a:t>
            </a:r>
            <a:endParaRPr lang="uk-UA" sz="1600" i="1" dirty="0" err="1">
              <a:cs typeface="Calibri"/>
            </a:endParaRPr>
          </a:p>
        </p:txBody>
      </p:sp>
      <p:pic>
        <p:nvPicPr>
          <p:cNvPr id="21" name="Рисунок 21">
            <a:extLst>
              <a:ext uri="{FF2B5EF4-FFF2-40B4-BE49-F238E27FC236}">
                <a16:creationId xmlns:a16="http://schemas.microsoft.com/office/drawing/2014/main" id="{7A12808F-F2B2-43BD-A003-AC28810DA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3982" y="1926423"/>
            <a:ext cx="1334387" cy="1241922"/>
          </a:xfrm>
          <a:prstGeom prst="rect">
            <a:avLst/>
          </a:prstGeom>
        </p:spPr>
      </p:pic>
      <p:pic>
        <p:nvPicPr>
          <p:cNvPr id="22" name="Рисунок 22">
            <a:extLst>
              <a:ext uri="{FF2B5EF4-FFF2-40B4-BE49-F238E27FC236}">
                <a16:creationId xmlns:a16="http://schemas.microsoft.com/office/drawing/2014/main" id="{1E4AE717-78A8-44F5-9DCE-AB223E01B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3981" y="4876177"/>
            <a:ext cx="1414131" cy="12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6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937E0-C42E-43D4-AE7E-B44B72D5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1072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Колекції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ArrayList</a:t>
            </a:r>
            <a:endParaRPr lang="uk-UA" sz="3200" dirty="0">
              <a:latin typeface="Calibri"/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8816A9E-5AF5-45C7-80DD-E2423E47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101"/>
            <a:ext cx="10515600" cy="5075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uk-UA" sz="2000" err="1">
                <a:solidFill>
                  <a:schemeClr val="accent1"/>
                </a:solidFill>
                <a:ea typeface="+mn-lt"/>
                <a:cs typeface="+mn-lt"/>
              </a:rPr>
              <a:t>ArrayList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>
                <a:ea typeface="+mn-lt"/>
                <a:cs typeface="+mn-lt"/>
              </a:rPr>
              <a:t>- це колекція(масив) з динамічним збільшенням розміру до потрібного значення.</a:t>
            </a:r>
            <a:endParaRPr lang="uk-UA" sz="200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, пташка, стіл&#10;&#10;Опис створено автоматично">
            <a:extLst>
              <a:ext uri="{FF2B5EF4-FFF2-40B4-BE49-F238E27FC236}">
                <a16:creationId xmlns:a16="http://schemas.microsoft.com/office/drawing/2014/main" id="{EE214F2E-2A8A-4FD2-B0DE-2CAE62385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424" y="1894079"/>
            <a:ext cx="4907332" cy="1784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FFD818-398D-4051-9B9E-2C7D1DA7E3A1}"/>
              </a:ext>
            </a:extLst>
          </p:cNvPr>
          <p:cNvSpPr txBox="1"/>
          <p:nvPr/>
        </p:nvSpPr>
        <p:spPr>
          <a:xfrm>
            <a:off x="812868" y="3865806"/>
            <a:ext cx="1047562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/>
              <a:t>При</a:t>
            </a:r>
            <a:r>
              <a:rPr lang="en-US" sz="2000" dirty="0"/>
              <a:t> </a:t>
            </a:r>
            <a:r>
              <a:rPr lang="en-US" sz="2000" err="1"/>
              <a:t>додаванні</a:t>
            </a:r>
            <a:r>
              <a:rPr lang="en-US" sz="2000" dirty="0"/>
              <a:t> </a:t>
            </a:r>
            <a:r>
              <a:rPr lang="en-US" sz="2000" err="1"/>
              <a:t>елементів</a:t>
            </a:r>
            <a:r>
              <a:rPr lang="en-US" sz="2000" dirty="0"/>
              <a:t> в </a:t>
            </a:r>
            <a:r>
              <a:rPr lang="en-US" sz="2000" err="1"/>
              <a:t>колекцію</a:t>
            </a:r>
            <a:r>
              <a:rPr lang="en-US" sz="2000" dirty="0"/>
              <a:t> </a:t>
            </a:r>
            <a:r>
              <a:rPr lang="en-US" sz="2000">
                <a:solidFill>
                  <a:schemeClr val="accent1"/>
                </a:solidFill>
              </a:rPr>
              <a:t>ArrayList</a:t>
            </a:r>
            <a:r>
              <a:rPr lang="en-US" sz="2000"/>
              <a:t>,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err="1"/>
              <a:t>її</a:t>
            </a:r>
            <a:r>
              <a:rPr lang="en-US" sz="2000" dirty="0"/>
              <a:t> </a:t>
            </a:r>
            <a:r>
              <a:rPr lang="en-US" sz="2000"/>
              <a:t>розмір автоматично збільшується до потрібного значення.</a:t>
            </a:r>
            <a:endParaRPr lang="uk-UA" sz="20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EF480-C0B9-4D74-950D-E477142E6496}"/>
              </a:ext>
            </a:extLst>
          </p:cNvPr>
          <p:cNvSpPr txBox="1"/>
          <p:nvPr/>
        </p:nvSpPr>
        <p:spPr>
          <a:xfrm>
            <a:off x="813533" y="4611683"/>
            <a:ext cx="104724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Колекція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ArrayList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використовує</a:t>
            </a:r>
            <a:r>
              <a:rPr lang="en-US" dirty="0"/>
              <a:t> boxing / unboxing, </a:t>
            </a:r>
            <a:r>
              <a:rPr lang="en-US" dirty="0" err="1"/>
              <a:t>тому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 </a:t>
            </a:r>
            <a:r>
              <a:rPr lang="en-US" dirty="0" err="1"/>
              <a:t>рекомендується</a:t>
            </a:r>
            <a:r>
              <a:rPr lang="en-US" dirty="0"/>
              <a:t> </a:t>
            </a:r>
            <a:r>
              <a:rPr lang="en-US" dirty="0" err="1"/>
              <a:t>її</a:t>
            </a:r>
            <a:r>
              <a:rPr lang="en-US" dirty="0"/>
              <a:t> </a:t>
            </a:r>
            <a:r>
              <a:rPr lang="en-US" dirty="0" err="1"/>
              <a:t>використовувати</a:t>
            </a:r>
            <a:r>
              <a:rPr lang="en-US" dirty="0"/>
              <a:t> у </a:t>
            </a:r>
            <a:r>
              <a:rPr lang="en-US" dirty="0" err="1"/>
              <a:t>великих</a:t>
            </a:r>
            <a:r>
              <a:rPr lang="en-US" dirty="0"/>
              <a:t> </a:t>
            </a:r>
            <a:r>
              <a:rPr lang="en-US" dirty="0" err="1"/>
              <a:t>колекціях</a:t>
            </a:r>
            <a:r>
              <a:rPr lang="en-US" dirty="0"/>
              <a:t>.</a:t>
            </a:r>
            <a:endParaRPr lang="uk-UA"/>
          </a:p>
        </p:txBody>
      </p:sp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FAA5F94C-2418-401D-9A21-C1B2807E5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714" y="72914"/>
            <a:ext cx="1578796" cy="1035700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92C8342E-10AE-4159-9910-8D1092F85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70" y="5624762"/>
            <a:ext cx="2743200" cy="914400"/>
          </a:xfrm>
          <a:prstGeom prst="rect">
            <a:avLst/>
          </a:prstGeom>
        </p:spPr>
      </p:pic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BC894890-0240-493B-9DC9-DD4B53F7D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5609" y="5177116"/>
            <a:ext cx="1511596" cy="13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3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050D-8A7B-4A33-A402-188B0B0F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1072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Колекції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List</a:t>
            </a:r>
            <a:r>
              <a:rPr lang="uk-UA" sz="3200" dirty="0">
                <a:latin typeface="Calibri"/>
                <a:ea typeface="+mj-lt"/>
                <a:cs typeface="+mj-lt"/>
              </a:rPr>
              <a:t>&lt;T&gt;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C70A91D-BF7F-49E7-9E8C-CD4789B9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068"/>
            <a:ext cx="10515600" cy="50258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List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&lt;T&gt; (клас) - це строго типізований список об'єктів, доступних за індексом, з динамічним збільшенням  розміру до потрібного значення.</a:t>
            </a:r>
            <a:endParaRPr lang="uk-UA" sz="2000" dirty="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A67B6863-BE6E-42FE-8ABE-8849F91E1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165" y="2487498"/>
            <a:ext cx="4803365" cy="2044838"/>
          </a:xfrm>
          <a:prstGeom prst="rect">
            <a:avLst/>
          </a:prstGeom>
        </p:spPr>
      </p:pic>
      <p:pic>
        <p:nvPicPr>
          <p:cNvPr id="8" name="Рисунок 8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570C57D8-84E4-4107-ADEE-4A7ECC814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569" y="275079"/>
            <a:ext cx="1065088" cy="871100"/>
          </a:xfrm>
          <a:prstGeom prst="rect">
            <a:avLst/>
          </a:prstGeom>
        </p:spPr>
      </p:pic>
      <p:pic>
        <p:nvPicPr>
          <p:cNvPr id="11" name="Рисунок 11" descr="Зображення, що містить знак&#10;&#10;Опис створено автоматично">
            <a:extLst>
              <a:ext uri="{FF2B5EF4-FFF2-40B4-BE49-F238E27FC236}">
                <a16:creationId xmlns:a16="http://schemas.microsoft.com/office/drawing/2014/main" id="{723F80F7-F58D-4791-8462-777B34284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681" y="5391835"/>
            <a:ext cx="2743200" cy="1074420"/>
          </a:xfrm>
          <a:prstGeom prst="rect">
            <a:avLst/>
          </a:prstGeom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B3C06D0F-71A0-4D4E-A6BA-695CA3BB7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05" y="5661746"/>
            <a:ext cx="1467294" cy="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6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CD91E-62B8-4AAC-9148-ADEA4EDA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055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Колекції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Dictionary</a:t>
            </a:r>
            <a:r>
              <a:rPr lang="uk-UA" sz="3200" dirty="0">
                <a:latin typeface="Calibri"/>
                <a:ea typeface="+mj-lt"/>
                <a:cs typeface="+mj-lt"/>
              </a:rPr>
              <a:t>&lt;</a:t>
            </a:r>
            <a:r>
              <a:rPr lang="uk-UA" sz="3200" dirty="0" err="1">
                <a:latin typeface="Calibri"/>
                <a:ea typeface="+mj-lt"/>
                <a:cs typeface="+mj-lt"/>
              </a:rPr>
              <a:t>TKey</a:t>
            </a:r>
            <a:r>
              <a:rPr lang="uk-UA" sz="3200" dirty="0">
                <a:latin typeface="Calibri"/>
                <a:ea typeface="+mj-lt"/>
                <a:cs typeface="+mj-lt"/>
              </a:rPr>
              <a:t>,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TValue</a:t>
            </a:r>
            <a:r>
              <a:rPr lang="uk-UA" sz="3200" dirty="0">
                <a:latin typeface="Calibri"/>
                <a:ea typeface="+mj-lt"/>
                <a:cs typeface="+mj-lt"/>
              </a:rPr>
              <a:t>&gt;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6844EF1-4411-4E1E-8798-B5EE71AD8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052"/>
            <a:ext cx="10515600" cy="5000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Dictionary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&lt;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TKey</a:t>
            </a:r>
            <a:r>
              <a:rPr lang="uk-UA" sz="2000" dirty="0">
                <a:ea typeface="+mn-lt"/>
                <a:cs typeface="+mn-lt"/>
              </a:rPr>
              <a:t>,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TValue</a:t>
            </a:r>
            <a:r>
              <a:rPr lang="uk-UA" sz="2000" dirty="0">
                <a:ea typeface="+mn-lt"/>
                <a:cs typeface="+mn-lt"/>
              </a:rPr>
              <a:t>&gt; - це клас, який представляє колекцію, яка працює за принципом - ключ і значення.</a:t>
            </a:r>
            <a:endParaRPr lang="uk-UA" sz="2000" dirty="0">
              <a:cs typeface="Calibri"/>
            </a:endParaRPr>
          </a:p>
        </p:txBody>
      </p:sp>
      <p:pic>
        <p:nvPicPr>
          <p:cNvPr id="4" name="Рисунок 4" descr="Зображення, що містить пташка&#10;&#10;Опис створено автоматично">
            <a:extLst>
              <a:ext uri="{FF2B5EF4-FFF2-40B4-BE49-F238E27FC236}">
                <a16:creationId xmlns:a16="http://schemas.microsoft.com/office/drawing/2014/main" id="{85E53CC8-6B0E-4368-995C-0B09B8E90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67" y="2284589"/>
            <a:ext cx="8039724" cy="2301315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4689E942-B520-44B7-9A10-4837E0DA4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559" y="151223"/>
            <a:ext cx="1003443" cy="1110253"/>
          </a:xfrm>
          <a:prstGeom prst="rect">
            <a:avLst/>
          </a:prstGeom>
        </p:spPr>
      </p:pic>
      <p:pic>
        <p:nvPicPr>
          <p:cNvPr id="16" name="Рисунок 12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B8487DC4-5510-45D0-8CCE-C743B629E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82" y="5697188"/>
            <a:ext cx="1467294" cy="668996"/>
          </a:xfrm>
          <a:prstGeom prst="rect">
            <a:avLst/>
          </a:prstGeom>
        </p:spPr>
      </p:pic>
      <p:pic>
        <p:nvPicPr>
          <p:cNvPr id="17" name="Рисунок 17" descr="Зображення, що містить знак, кімната&#10;&#10;Опис створено автоматично">
            <a:extLst>
              <a:ext uri="{FF2B5EF4-FFF2-40B4-BE49-F238E27FC236}">
                <a16:creationId xmlns:a16="http://schemas.microsoft.com/office/drawing/2014/main" id="{CED3A07A-1411-4385-8301-4387D2D9F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2725" y="5316582"/>
            <a:ext cx="2122968" cy="12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2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CD91E-62B8-4AAC-9148-ADEA4EDA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055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Колекції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Stack</a:t>
            </a:r>
            <a:r>
              <a:rPr lang="uk-UA" sz="3200" dirty="0">
                <a:latin typeface="Calibri"/>
                <a:ea typeface="+mj-lt"/>
                <a:cs typeface="+mj-lt"/>
              </a:rPr>
              <a:t>&lt;T&gt;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6844EF1-4411-4E1E-8798-B5EE71AD8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052"/>
            <a:ext cx="10515600" cy="5000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Stack</a:t>
            </a:r>
            <a:r>
              <a:rPr lang="uk-UA" sz="2000" dirty="0">
                <a:ea typeface="+mn-lt"/>
                <a:cs typeface="+mn-lt"/>
              </a:rPr>
              <a:t>&lt;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T</a:t>
            </a:r>
            <a:r>
              <a:rPr lang="uk-UA" sz="2000" dirty="0">
                <a:ea typeface="+mn-lt"/>
                <a:cs typeface="+mn-lt"/>
              </a:rPr>
              <a:t>&gt; - це клас, який представляє колекцію, яка працює за принципом - LIFO.</a:t>
            </a:r>
            <a:endParaRPr lang="uk-UA" sz="2000" dirty="0">
              <a:cs typeface="Calibri"/>
            </a:endParaRPr>
          </a:p>
        </p:txBody>
      </p:sp>
      <p:pic>
        <p:nvPicPr>
          <p:cNvPr id="16" name="Рисунок 12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B8487DC4-5510-45D0-8CCE-C743B629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2" y="5697188"/>
            <a:ext cx="1467294" cy="668996"/>
          </a:xfrm>
          <a:prstGeom prst="rect">
            <a:avLst/>
          </a:prstGeom>
        </p:spPr>
      </p:pic>
      <p:pic>
        <p:nvPicPr>
          <p:cNvPr id="17" name="Рисунок 17" descr="Зображення, що містить знак, кімната&#10;&#10;Опис створено автоматично">
            <a:extLst>
              <a:ext uri="{FF2B5EF4-FFF2-40B4-BE49-F238E27FC236}">
                <a16:creationId xmlns:a16="http://schemas.microsoft.com/office/drawing/2014/main" id="{CED3A07A-1411-4385-8301-4387D2D9F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725" y="5316582"/>
            <a:ext cx="2122968" cy="1204416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E63543E-2DBB-4B5A-8A3F-780DA474F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060" y="151292"/>
            <a:ext cx="1504950" cy="1504950"/>
          </a:xfrm>
          <a:prstGeom prst="rect">
            <a:avLst/>
          </a:prstGeom>
        </p:spPr>
      </p:pic>
      <p:pic>
        <p:nvPicPr>
          <p:cNvPr id="5" name="Рисунок 5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CC1A0896-801D-4232-ADFD-33B7D045F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889" y="2574123"/>
            <a:ext cx="3558362" cy="185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721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5" baseType="lpstr">
      <vt:lpstr>Тема Office</vt:lpstr>
      <vt:lpstr>Презентація PowerPoint</vt:lpstr>
      <vt:lpstr>Колекції / Collections</vt:lpstr>
      <vt:lpstr>Колекції vs масиви</vt:lpstr>
      <vt:lpstr>Колекції / Collections</vt:lpstr>
      <vt:lpstr>Види колекцій</vt:lpstr>
      <vt:lpstr>Колекції ArrayList</vt:lpstr>
      <vt:lpstr>Колекції List&lt;T&gt;</vt:lpstr>
      <vt:lpstr>Колекції Dictionary&lt;TKey, TValue&gt;</vt:lpstr>
      <vt:lpstr>Колекції Stack&lt;T&gt;</vt:lpstr>
      <vt:lpstr>Колекції Queue&lt;T&gt;</vt:lpstr>
      <vt:lpstr>Інтерфейс IEnumerable</vt:lpstr>
      <vt:lpstr>Циклічна конструкція foreach</vt:lpstr>
      <vt:lpstr>Приклади / Examples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616</cp:revision>
  <dcterms:created xsi:type="dcterms:W3CDTF">2020-07-22T09:11:58Z</dcterms:created>
  <dcterms:modified xsi:type="dcterms:W3CDTF">2020-10-13T15:38:47Z</dcterms:modified>
</cp:coreProperties>
</file>