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59" r:id="rId7"/>
    <p:sldId id="261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EBADC-67F8-42E6-B87D-44E6267F2CCA}" v="2109" dt="2020-10-14T18:50:51.259"/>
    <p1510:client id="{6A89C04A-B456-4299-B55A-279E044CE4A2}" v="7" dt="2020-10-10T17:13:29.363"/>
    <p1510:client id="{77F73524-DE3C-4C8E-8CA9-63698F200BFD}" v="716" dt="2020-10-11T15:29:27.698"/>
    <p1510:client id="{B3407670-FCD8-4D3F-BBB9-33DE0A9757D8}" v="75" dt="2020-07-22T09:27:59.496"/>
    <p1510:client id="{BC3FAC6E-4C2A-4004-BB4E-8C439C423761}" v="152" dt="2020-07-22T09:34:42.231"/>
    <p1510:client id="{BE7D82D5-1ED0-441E-90D0-A2D80080D864}" v="2" dt="2020-10-11T19:50:1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78B26A0-4DFE-47D1-AAA1-BC3648498553}"/>
              </a:ext>
            </a:extLst>
          </p:cNvPr>
          <p:cNvSpPr>
            <a:spLocks noGrp="1"/>
          </p:cNvSpPr>
          <p:nvPr/>
        </p:nvSpPr>
        <p:spPr>
          <a:xfrm>
            <a:off x="788721" y="1265238"/>
            <a:ext cx="1065923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dirty="0">
                <a:ea typeface="+mn-lt"/>
                <a:cs typeface="+mn-lt"/>
              </a:rPr>
              <a:t>Обробка винятків</a:t>
            </a:r>
            <a:endParaRPr lang="uk-UA" dirty="0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F550B749-C271-4F85-8C6E-A2E2E75B4D6C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Exception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Handling</a:t>
            </a:r>
            <a:endParaRPr lang="uk-UA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491E9B2-80B8-4FF3-B8A6-0F0179968569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3A58546-8836-42C8-823E-B0AF7C68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46"/>
            <a:ext cx="10515600" cy="6423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500" dirty="0" err="1">
                <a:latin typeface="Calibri Light"/>
                <a:cs typeface="Calibri Light"/>
              </a:rPr>
              <a:t>Tasks</a:t>
            </a:r>
            <a:endParaRPr lang="en-US" sz="150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500" dirty="0">
                <a:latin typeface="Calibri Light"/>
                <a:cs typeface="Calibri Light"/>
              </a:rPr>
              <a:t>Task1</a:t>
            </a:r>
            <a:endParaRPr lang="en-US" sz="15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" sz="1500" dirty="0" err="1">
                <a:latin typeface="Calibri Light"/>
                <a:cs typeface="Calibri Light"/>
              </a:rPr>
              <a:t>Використовуючи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dirty="0" err="1">
                <a:latin typeface="Calibri Light"/>
                <a:cs typeface="Calibri Light"/>
              </a:rPr>
              <a:t>Visual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dirty="0" err="1">
                <a:latin typeface="Calibri Light"/>
                <a:cs typeface="Calibri Light"/>
              </a:rPr>
              <a:t>Studio</a:t>
            </a:r>
            <a:r>
              <a:rPr lang="ru" sz="1500" dirty="0">
                <a:latin typeface="Calibri Light"/>
                <a:cs typeface="Calibri Light"/>
              </a:rPr>
              <a:t>, </a:t>
            </a:r>
            <a:r>
              <a:rPr lang="ru" sz="1500" dirty="0" err="1">
                <a:latin typeface="Calibri Light"/>
                <a:cs typeface="Calibri Light"/>
              </a:rPr>
              <a:t>створіть</a:t>
            </a:r>
            <a:r>
              <a:rPr lang="ru" sz="1500" dirty="0">
                <a:latin typeface="Calibri Light"/>
                <a:cs typeface="Calibri Light"/>
              </a:rPr>
              <a:t> проект за шаблоном </a:t>
            </a:r>
            <a:r>
              <a:rPr lang="ru" sz="1500" dirty="0" err="1">
                <a:latin typeface="Calibri Light"/>
                <a:cs typeface="Calibri Light"/>
              </a:rPr>
              <a:t>Console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dirty="0" err="1">
                <a:latin typeface="Calibri Light"/>
                <a:cs typeface="Calibri Light"/>
              </a:rPr>
              <a:t>Application</a:t>
            </a:r>
            <a:r>
              <a:rPr lang="ru" sz="1500" dirty="0">
                <a:latin typeface="Calibri Light"/>
                <a:cs typeface="Calibri Light"/>
              </a:rPr>
              <a:t>, </a:t>
            </a:r>
            <a:r>
              <a:rPr lang="ru" sz="1500" dirty="0" err="1">
                <a:latin typeface="Calibri Light"/>
                <a:cs typeface="Calibri Light"/>
              </a:rPr>
              <a:t>назвіть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dirty="0" err="1">
                <a:latin typeface="Calibri Light"/>
                <a:cs typeface="Calibri Light"/>
              </a:rPr>
              <a:t>його</a:t>
            </a:r>
            <a:r>
              <a:rPr lang="ru" sz="1500" dirty="0">
                <a:latin typeface="Calibri Light"/>
                <a:cs typeface="Calibri Light"/>
              </a:rPr>
              <a:t> Lesson023_Task1.</a:t>
            </a:r>
            <a:endParaRPr lang="en-US" sz="1500" dirty="0">
              <a:latin typeface="Calibri Ligh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sz="1500" dirty="0">
                <a:latin typeface="Calibri Light"/>
                <a:ea typeface="+mn-lt"/>
                <a:cs typeface="+mn-lt"/>
              </a:rPr>
              <a:t>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програму</a:t>
            </a:r>
            <a:r>
              <a:rPr lang="ru" sz="1500" dirty="0">
                <a:latin typeface="Calibri Light"/>
                <a:ea typeface="+mn-lt"/>
                <a:cs typeface="+mn-lt"/>
              </a:rPr>
              <a:t>, яка буде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вносити</a:t>
            </a:r>
            <a:r>
              <a:rPr lang="ru" sz="1500" dirty="0">
                <a:latin typeface="Calibri Light"/>
                <a:ea typeface="+mn-lt"/>
                <a:cs typeface="+mn-lt"/>
              </a:rPr>
              <a:t>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інформацію</a:t>
            </a:r>
            <a:r>
              <a:rPr lang="ru" sz="1500" dirty="0">
                <a:latin typeface="Calibri Light"/>
                <a:ea typeface="+mn-lt"/>
                <a:cs typeface="+mn-lt"/>
              </a:rPr>
              <a:t> про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користувача</a:t>
            </a:r>
            <a:r>
              <a:rPr lang="ru" sz="1500" dirty="0">
                <a:latin typeface="Calibri Light"/>
                <a:ea typeface="+mn-lt"/>
                <a:cs typeface="+mn-lt"/>
              </a:rPr>
              <a:t>,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sz="1500" dirty="0">
                <a:latin typeface="Calibri Light"/>
                <a:ea typeface="+mn-lt"/>
                <a:cs typeface="+mn-lt"/>
              </a:rPr>
              <a:t>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клас</a:t>
            </a:r>
            <a:r>
              <a:rPr lang="ru" sz="1500" dirty="0">
                <a:latin typeface="Calibri Light"/>
                <a:ea typeface="+mn-lt"/>
                <a:cs typeface="+mn-lt"/>
              </a:rPr>
              <a:t>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User</a:t>
            </a:r>
            <a:r>
              <a:rPr lang="ru" sz="1500" dirty="0">
                <a:latin typeface="Calibri Light"/>
                <a:ea typeface="+mn-lt"/>
                <a:cs typeface="+mn-lt"/>
              </a:rPr>
              <a:t>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із</a:t>
            </a:r>
            <a:r>
              <a:rPr lang="ru" sz="1500" dirty="0">
                <a:latin typeface="Calibri Light"/>
                <a:ea typeface="+mn-lt"/>
                <a:cs typeface="+mn-lt"/>
              </a:rPr>
              <a:t>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наступними</a:t>
            </a:r>
            <a:r>
              <a:rPr lang="ru" sz="1500" dirty="0">
                <a:latin typeface="Calibri Light"/>
                <a:ea typeface="+mn-lt"/>
                <a:cs typeface="+mn-lt"/>
              </a:rPr>
              <a:t> полями: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firstName</a:t>
            </a:r>
            <a:r>
              <a:rPr lang="ru" sz="1500" dirty="0">
                <a:latin typeface="Calibri Light"/>
                <a:ea typeface="+mn-lt"/>
                <a:cs typeface="+mn-lt"/>
              </a:rPr>
              <a:t>,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lastName</a:t>
            </a:r>
            <a:r>
              <a:rPr lang="ru" sz="1500" dirty="0">
                <a:latin typeface="Calibri Light"/>
                <a:ea typeface="+mn-lt"/>
                <a:cs typeface="+mn-lt"/>
              </a:rPr>
              <a:t>, ,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middleName</a:t>
            </a:r>
            <a:r>
              <a:rPr lang="ru" sz="1500" dirty="0">
                <a:latin typeface="Calibri Light"/>
                <a:ea typeface="+mn-lt"/>
                <a:cs typeface="+mn-lt"/>
              </a:rPr>
              <a:t>,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age</a:t>
            </a:r>
            <a:r>
              <a:rPr lang="ru" sz="1500" dirty="0">
                <a:latin typeface="Calibri Light"/>
                <a:ea typeface="+mn-lt"/>
                <a:cs typeface="+mn-lt"/>
              </a:rPr>
              <a:t>,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gender</a:t>
            </a:r>
            <a:r>
              <a:rPr lang="ru" sz="1500" dirty="0">
                <a:latin typeface="Calibri Light"/>
                <a:ea typeface="+mn-lt"/>
                <a:cs typeface="+mn-lt"/>
              </a:rPr>
              <a:t>, </a:t>
            </a:r>
            <a:r>
              <a:rPr lang="ru" sz="1500" dirty="0" err="1">
                <a:latin typeface="Calibri Light"/>
                <a:ea typeface="+mn-lt"/>
                <a:cs typeface="Calibri"/>
              </a:rPr>
              <a:t>job</a:t>
            </a:r>
            <a:r>
              <a:rPr lang="ru" sz="1500" dirty="0">
                <a:latin typeface="Calibri Light"/>
                <a:ea typeface="+mn-lt"/>
                <a:cs typeface="+mn-lt"/>
              </a:rPr>
              <a:t>,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education</a:t>
            </a:r>
            <a:r>
              <a:rPr lang="ru" sz="1500" dirty="0">
                <a:latin typeface="Calibri Light"/>
                <a:ea typeface="+mn-lt"/>
                <a:cs typeface="+mn-lt"/>
              </a:rPr>
              <a:t>, 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maritalStatus</a:t>
            </a:r>
            <a:r>
              <a:rPr lang="ru" sz="1500" dirty="0">
                <a:latin typeface="Calibri Light"/>
                <a:ea typeface="+mn-lt"/>
                <a:cs typeface="+mn-lt"/>
              </a:rPr>
              <a:t>, для кожного поля повинна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існувати</a:t>
            </a:r>
            <a:r>
              <a:rPr lang="ru" sz="1500" dirty="0">
                <a:latin typeface="Calibri Light"/>
                <a:ea typeface="+mn-lt"/>
                <a:cs typeface="+mn-lt"/>
              </a:rPr>
              <a:t>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властивість</a:t>
            </a:r>
            <a:r>
              <a:rPr lang="ru" sz="1500" dirty="0">
                <a:latin typeface="Calibri Light"/>
                <a:ea typeface="+mn-lt"/>
                <a:cs typeface="+mn-lt"/>
              </a:rPr>
              <a:t> для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читанні</a:t>
            </a:r>
            <a:r>
              <a:rPr lang="ru" sz="1500" dirty="0">
                <a:latin typeface="Calibri Light"/>
                <a:ea typeface="+mn-lt"/>
                <a:cs typeface="+mn-lt"/>
              </a:rPr>
              <a:t> і для </a:t>
            </a:r>
            <a:r>
              <a:rPr lang="ru" sz="1500" dirty="0" err="1">
                <a:latin typeface="Calibri Light"/>
                <a:ea typeface="+mn-lt"/>
                <a:cs typeface="+mn-lt"/>
              </a:rPr>
              <a:t>запису</a:t>
            </a:r>
            <a:r>
              <a:rPr lang="ru" sz="1500" dirty="0">
                <a:latin typeface="Calibri Light"/>
                <a:ea typeface="+mn-lt"/>
                <a:cs typeface="+mn-lt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>
                <a:latin typeface="Calibri Light"/>
                <a:ea typeface="+mn-lt"/>
                <a:cs typeface="+mn-lt"/>
              </a:rPr>
              <a:t>Поля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firstName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lastName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age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gender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є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обовязкові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якщо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користувач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не вводить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інформацію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потрібно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викидати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виняток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із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відповідною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інформацією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 </a:t>
            </a:r>
            <a:endParaRPr lang="ru" sz="1500" dirty="0">
              <a:latin typeface="Calibri Light"/>
              <a:ea typeface="+mn-lt"/>
              <a:cs typeface="Calibri" panose="020F0502020204030204"/>
            </a:endParaRP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>
                <a:latin typeface="Calibri Light"/>
                <a:ea typeface="+mn-lt"/>
                <a:cs typeface="Calibri Light"/>
              </a:rPr>
              <a:t>Поля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firstName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lastName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middleName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повинні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бути не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більше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ніж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100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символів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і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починатись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із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великої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літери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а 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job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education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повинні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бути не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більше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ніж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300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символів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</a:t>
            </a:r>
            <a:endParaRPr lang="ru" sz="1500" dirty="0">
              <a:latin typeface="Calibri Light"/>
              <a:cs typeface="Calibri" panose="020F0502020204030204"/>
            </a:endParaRP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>
                <a:latin typeface="Calibri Light"/>
                <a:ea typeface="+mn-lt"/>
                <a:cs typeface="Calibri Light"/>
              </a:rPr>
              <a:t>Поле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age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повинно бути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лише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додатнім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і не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більшим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ніж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120.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>
                <a:latin typeface="Calibri Light"/>
                <a:ea typeface="+mn-lt"/>
                <a:cs typeface="Calibri Light"/>
              </a:rPr>
              <a:t>Поля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gender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maritalStatus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повинні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співбадати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із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відповідним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enum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 err="1">
                <a:latin typeface="Calibri Light"/>
                <a:ea typeface="+mn-lt"/>
                <a:cs typeface="Calibri Light"/>
              </a:rPr>
              <a:t>Якщо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будь яка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із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цих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умов не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збігається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необхідно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викидати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виняток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із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відповідним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повідомленням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 err="1">
                <a:latin typeface="Calibri Light"/>
                <a:ea typeface="+mn-lt"/>
                <a:cs typeface="Calibri Light"/>
              </a:rPr>
              <a:t>Програма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повинна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надавати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можливість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вводити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інформацію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про юзера і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перевіряти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усі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умови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якщо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умова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не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коректна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викидається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виняток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 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 err="1">
                <a:latin typeface="Calibri Light"/>
                <a:ea typeface="+mn-lt"/>
                <a:cs typeface="Calibri Light"/>
              </a:rPr>
              <a:t>Після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чого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розділіть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усе на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окремі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методи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 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>
                <a:latin typeface="Calibri Light"/>
                <a:ea typeface="+mn-lt"/>
                <a:cs typeface="Calibri Light"/>
              </a:rPr>
              <a:t>У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методі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main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виловіть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усі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винятки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і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обробіть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їх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обробка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заключається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у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виводі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інформації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на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екран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Програма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повинна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працювати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до тих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пір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поки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користувач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невведе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правильно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повідомлення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</a:t>
            </a:r>
            <a:br>
              <a:rPr lang="ru" sz="1500" dirty="0">
                <a:latin typeface="Calibri Light"/>
                <a:ea typeface="+mn-lt"/>
                <a:cs typeface="Calibri Light"/>
              </a:rPr>
            </a:br>
            <a:endParaRPr lang="ru" sz="1500" dirty="0">
              <a:latin typeface="Calibri Light"/>
              <a:ea typeface="+mn-lt"/>
              <a:cs typeface="Calibri Light"/>
            </a:endParaRP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 err="1">
                <a:latin typeface="Calibri Light"/>
                <a:ea typeface="+mn-lt"/>
                <a:cs typeface="Calibri Light"/>
              </a:rPr>
              <a:t>Також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якщо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користувач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ввів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замість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імені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"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focus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pocus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"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програма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повинна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викидати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FocusPocusException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яка не повинна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оброрблятись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тобто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повинна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припиняти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роботу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програми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 Але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необхідно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у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разі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помилки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чи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успішного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виклику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виводити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на консоль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інформацію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що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усі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сторонні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ресурси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були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закриті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і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що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не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потрібно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хвилюватись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</a:t>
            </a:r>
            <a:endParaRPr lang="ru"/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ru" sz="1500" dirty="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також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свій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виняток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ValidationException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із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властивістю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property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у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блоці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catch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виловлюйте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саме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її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і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виводяте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усю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інформацію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про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неї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Замініть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усі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вище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згадані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помилки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під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час 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валідації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на </a:t>
            </a:r>
            <a:r>
              <a:rPr lang="ru" sz="1500" dirty="0" err="1">
                <a:latin typeface="Calibri Light"/>
                <a:ea typeface="+mn-lt"/>
                <a:cs typeface="Calibri Light"/>
              </a:rPr>
              <a:t>ValidationException</a:t>
            </a:r>
            <a:r>
              <a:rPr lang="ru" sz="1500">
                <a:latin typeface="Calibri Light"/>
                <a:ea typeface="+mn-lt"/>
                <a:cs typeface="Calibri Light"/>
              </a:rPr>
              <a:t> і у property вкажіть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якого</a:t>
            </a:r>
            <a:r>
              <a:rPr lang="ru" sz="1500">
                <a:latin typeface="Calibri Light"/>
                <a:ea typeface="+mn-lt"/>
                <a:cs typeface="Calibri Light"/>
              </a:rPr>
              <a:t> поля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це</a:t>
            </a:r>
            <a:r>
              <a:rPr lang="ru" sz="150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стосується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</a:t>
            </a: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cs typeface="Calibri" panose="020F0502020204030204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cs typeface="Calibri" panose="020F0502020204030204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endParaRPr lang="uk-UA" sz="1500" dirty="0"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endParaRPr lang="uk-UA" sz="1500" dirty="0"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endParaRPr lang="uk-UA" sz="1500" dirty="0"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endParaRPr lang="uk-UA" sz="1500" dirty="0"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endParaRPr lang="uk-UA" sz="1500" dirty="0"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endParaRPr lang="uk-UA" sz="1500" dirty="0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445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44FFC-66B6-4D67-9485-10F9EDB3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Винятки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Exceptions</a:t>
            </a:r>
            <a:endParaRPr lang="uk-UA" sz="3200" dirty="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BB78B8-3D5E-4D6E-9D38-1750E0B6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125"/>
            <a:ext cx="10515600" cy="5049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Винятки -  це несподівані події, що переривають нормальну роботу програми, символізуючи про помилку. </a:t>
            </a:r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19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B8BE-0C3A-470C-9F38-0E61B1B3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473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Винятки / Exceptions</a:t>
            </a:r>
            <a:endParaRPr lang="uk-UA" sz="320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C0F5553-BF57-497F-A41E-BD0E8ED0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921"/>
            <a:ext cx="10515600" cy="5070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cs typeface="Calibri" panose="020F0502020204030204"/>
              </a:rPr>
              <a:t>Клас </a:t>
            </a:r>
            <a:r>
              <a:rPr lang="uk-UA" sz="2000" dirty="0">
                <a:solidFill>
                  <a:schemeClr val="accent1"/>
                </a:solidFill>
                <a:cs typeface="Calibri" panose="020F0502020204030204"/>
              </a:rPr>
              <a:t>Exception </a:t>
            </a:r>
            <a:r>
              <a:rPr lang="uk-UA" sz="2000">
                <a:cs typeface="Calibri" panose="020F0502020204030204"/>
              </a:rPr>
              <a:t>є базовим типом для усіх винятків, створених вами або існуйочих у c#.</a:t>
            </a:r>
          </a:p>
          <a:p>
            <a:pPr marL="0" indent="0">
              <a:buNone/>
            </a:pPr>
            <a:r>
              <a:rPr lang="uk-UA" sz="2000" dirty="0">
                <a:cs typeface="Calibri" panose="020F0502020204030204"/>
              </a:rPr>
              <a:t>Ви можете використовувати існуючі винятки, або створювати свої, для того, щоб повідомити </a:t>
            </a:r>
            <a:r>
              <a:rPr lang="uk-UA" sz="2000">
                <a:cs typeface="Calibri" panose="020F0502020204030204"/>
              </a:rPr>
              <a:t>про некоректне виконання програми (помилку). 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AAD2F3DD-7505-498F-8251-1751AB48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81" y="2892639"/>
            <a:ext cx="5273430" cy="26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0555B-8B59-42A9-B725-1E53EF44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363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Винятки / Exceptions</a:t>
            </a:r>
            <a:endParaRPr lang="uk-UA" sz="320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53004A-0CA3-4E5C-88A1-8AA09502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325"/>
            <a:ext cx="10515600" cy="4973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>
                <a:ea typeface="+mn-lt"/>
                <a:cs typeface="+mn-lt"/>
              </a:rPr>
              <a:t>Для створення власного винятку, потрібно наслідуватись від класу System.Exception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</p:txBody>
      </p:sp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4CBAC578-910F-40B2-8630-1C71DF3F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82" y="2444032"/>
            <a:ext cx="3975371" cy="218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F5B68-D789-464A-9980-88707AD7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3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Обробка винятків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try</a:t>
            </a:r>
            <a:r>
              <a:rPr lang="uk-UA" sz="3200" dirty="0">
                <a:latin typeface="Calibri"/>
                <a:ea typeface="+mj-lt"/>
                <a:cs typeface="+mj-lt"/>
              </a:rPr>
              <a:t>,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catch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9BF081B-2D3F-4433-83C0-A8E92F6A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Обробка виняткових ситуацій (помилок) в С # організовується за допомогою трьох ключових слів: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try</a:t>
            </a:r>
            <a:r>
              <a:rPr lang="uk-UA" sz="2000" dirty="0">
                <a:ea typeface="+mn-lt"/>
                <a:cs typeface="+mn-lt"/>
              </a:rPr>
              <a:t>,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catch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і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finally</a:t>
            </a:r>
            <a:endParaRPr lang="uk-UA" sz="2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1DBA3-B409-4EE9-81AD-EEB0DDB3DBD8}"/>
              </a:ext>
            </a:extLst>
          </p:cNvPr>
          <p:cNvSpPr txBox="1"/>
          <p:nvPr/>
        </p:nvSpPr>
        <p:spPr>
          <a:xfrm>
            <a:off x="5663045" y="2676237"/>
            <a:ext cx="52324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Конструкція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try</a:t>
            </a:r>
            <a:r>
              <a:rPr lang="en-US" dirty="0"/>
              <a:t>-</a:t>
            </a:r>
            <a:r>
              <a:rPr lang="en-US" dirty="0">
                <a:solidFill>
                  <a:schemeClr val="accent1"/>
                </a:solidFill>
              </a:rPr>
              <a:t>catch </a:t>
            </a:r>
            <a:r>
              <a:rPr lang="en-US" dirty="0" err="1"/>
              <a:t>дозволяє</a:t>
            </a:r>
            <a:r>
              <a:rPr lang="en-US" dirty="0"/>
              <a:t> </a:t>
            </a:r>
            <a:r>
              <a:rPr lang="en-US" dirty="0" err="1"/>
              <a:t>виділити</a:t>
            </a:r>
            <a:endParaRPr lang="en-US">
              <a:cs typeface="Calibri"/>
            </a:endParaRPr>
          </a:p>
          <a:p>
            <a:r>
              <a:rPr lang="en-US" dirty="0" err="1"/>
              <a:t>небезпечні</a:t>
            </a:r>
            <a:r>
              <a:rPr lang="en-US" dirty="0"/>
              <a:t> </a:t>
            </a:r>
            <a:r>
              <a:rPr lang="en-US" dirty="0" err="1"/>
              <a:t>ділянки</a:t>
            </a:r>
            <a:r>
              <a:rPr lang="en-US" dirty="0"/>
              <a:t> </a:t>
            </a:r>
            <a:r>
              <a:rPr lang="en-US" dirty="0" err="1"/>
              <a:t>коду</a:t>
            </a:r>
            <a:r>
              <a:rPr lang="en-US" dirty="0"/>
              <a:t>, в </a:t>
            </a:r>
            <a:r>
              <a:rPr lang="en-US" dirty="0" err="1"/>
              <a:t>яких</a:t>
            </a:r>
            <a:r>
              <a:rPr lang="en-US" dirty="0"/>
              <a:t> </a:t>
            </a:r>
            <a:r>
              <a:rPr lang="en-US" dirty="0" err="1"/>
              <a:t>можуть</a:t>
            </a:r>
            <a:endParaRPr lang="en-US">
              <a:cs typeface="Calibri"/>
            </a:endParaRPr>
          </a:p>
          <a:p>
            <a:r>
              <a:rPr lang="en-US" dirty="0" err="1"/>
              <a:t>виникати</a:t>
            </a:r>
            <a:r>
              <a:rPr lang="en-US" dirty="0"/>
              <a:t> </a:t>
            </a:r>
            <a:r>
              <a:rPr lang="en-US" dirty="0" err="1"/>
              <a:t>винятки</a:t>
            </a:r>
            <a:r>
              <a:rPr lang="en-US" dirty="0"/>
              <a:t>, і </a:t>
            </a:r>
            <a:r>
              <a:rPr lang="en-US" dirty="0" err="1"/>
              <a:t>надає</a:t>
            </a:r>
            <a:r>
              <a:rPr lang="en-US" dirty="0"/>
              <a:t> </a:t>
            </a:r>
            <a:r>
              <a:rPr lang="en-US" dirty="0" err="1"/>
              <a:t>код</a:t>
            </a:r>
            <a:endParaRPr lang="en-US" dirty="0">
              <a:cs typeface="Calibri"/>
            </a:endParaRPr>
          </a:p>
          <a:p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їх</a:t>
            </a:r>
            <a:r>
              <a:rPr lang="en-US" dirty="0"/>
              <a:t> </a:t>
            </a:r>
            <a:r>
              <a:rPr lang="en-US" dirty="0" err="1"/>
              <a:t>обробки</a:t>
            </a:r>
            <a:r>
              <a:rPr lang="en-US" dirty="0"/>
              <a:t>, </a:t>
            </a:r>
            <a:r>
              <a:rPr lang="en-US" dirty="0" err="1"/>
              <a:t>якщо</a:t>
            </a:r>
            <a:r>
              <a:rPr lang="en-US" dirty="0"/>
              <a:t> </a:t>
            </a:r>
            <a:r>
              <a:rPr lang="en-US" dirty="0" err="1"/>
              <a:t>вони</a:t>
            </a:r>
            <a:r>
              <a:rPr lang="en-US" dirty="0"/>
              <a:t> </a:t>
            </a:r>
            <a:r>
              <a:rPr lang="en-US" dirty="0" err="1"/>
              <a:t>відбуваються</a:t>
            </a:r>
            <a:r>
              <a:rPr lang="en-US" dirty="0"/>
              <a:t>.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B9480-E41A-47B8-A72A-18ED4B654B23}"/>
              </a:ext>
            </a:extLst>
          </p:cNvPr>
          <p:cNvSpPr txBox="1"/>
          <p:nvPr/>
        </p:nvSpPr>
        <p:spPr>
          <a:xfrm>
            <a:off x="808759" y="1885950"/>
            <a:ext cx="91186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Якщо</a:t>
            </a:r>
            <a:r>
              <a:rPr lang="en-US" sz="2000" dirty="0"/>
              <a:t> в </a:t>
            </a:r>
            <a:r>
              <a:rPr lang="en-US" sz="2000" dirty="0" err="1"/>
              <a:t>конструкції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try </a:t>
            </a:r>
            <a:r>
              <a:rPr lang="en-US" sz="2000" dirty="0" err="1"/>
              <a:t>виникає</a:t>
            </a:r>
            <a:r>
              <a:rPr lang="en-US" sz="2000" dirty="0"/>
              <a:t> </a:t>
            </a:r>
            <a:r>
              <a:rPr lang="en-US" sz="2000" dirty="0" err="1"/>
              <a:t>виняток</a:t>
            </a:r>
            <a:r>
              <a:rPr lang="en-US" sz="2000" dirty="0"/>
              <a:t>, </a:t>
            </a:r>
            <a:r>
              <a:rPr lang="en-US" sz="2000" dirty="0" err="1"/>
              <a:t>то</a:t>
            </a:r>
            <a:r>
              <a:rPr lang="en-US" sz="2000" dirty="0"/>
              <a:t> </a:t>
            </a:r>
            <a:r>
              <a:rPr lang="en-US" sz="2000" dirty="0" err="1"/>
              <a:t>виконується</a:t>
            </a:r>
            <a:r>
              <a:rPr lang="en-US" sz="2000" dirty="0"/>
              <a:t> </a:t>
            </a:r>
            <a:r>
              <a:rPr lang="en-US" sz="2000" dirty="0" err="1"/>
              <a:t>конструкція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catch</a:t>
            </a:r>
            <a:r>
              <a:rPr lang="en-US" sz="2000" dirty="0"/>
              <a:t>.</a:t>
            </a:r>
            <a:endParaRPr lang="uk-UA" sz="2000">
              <a:cs typeface="Calibri"/>
            </a:endParaRPr>
          </a:p>
        </p:txBody>
      </p:sp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5A366415-D8B6-4FA5-984A-FED3D620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8" y="2679904"/>
            <a:ext cx="3150177" cy="31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6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E986E-6577-4037-B7D8-42F6CB4E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9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Обробка винятків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BBFA0-A8A5-43BF-8A02-F686B41116A7}"/>
              </a:ext>
            </a:extLst>
          </p:cNvPr>
          <p:cNvSpPr txBox="1"/>
          <p:nvPr/>
        </p:nvSpPr>
        <p:spPr>
          <a:xfrm>
            <a:off x="883805" y="1159741"/>
            <a:ext cx="6819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Ключове</a:t>
            </a:r>
            <a:r>
              <a:rPr lang="en-US" dirty="0"/>
              <a:t> </a:t>
            </a:r>
            <a:r>
              <a:rPr lang="en-US" err="1"/>
              <a:t>слово</a:t>
            </a:r>
            <a:r>
              <a:rPr lang="en-US" dirty="0"/>
              <a:t> throw - </a:t>
            </a:r>
            <a:r>
              <a:rPr lang="en-US"/>
              <a:t>генерує виняток.</a:t>
            </a:r>
            <a:endParaRPr lang="en-US" dirty="0">
              <a:cs typeface="Calibri"/>
            </a:endParaRPr>
          </a:p>
        </p:txBody>
      </p:sp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86EE81DA-D1DF-4204-A58A-275D3647B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890" y="2428369"/>
            <a:ext cx="5867400" cy="2314575"/>
          </a:xfrm>
        </p:spPr>
      </p:pic>
    </p:spTree>
    <p:extLst>
      <p:ext uri="{BB962C8B-B14F-4D97-AF65-F5344CB8AC3E}">
        <p14:creationId xmlns:p14="http://schemas.microsoft.com/office/powerpoint/2010/main" val="120842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41EA7-EC74-4CC7-BEBF-4489970A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8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Обробка винятків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95B22A-CD41-42CD-B6DF-75682C1C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5"/>
            <a:ext cx="10515600" cy="5100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Блок 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finally </a:t>
            </a:r>
            <a:r>
              <a:rPr lang="uk-UA" sz="2000" dirty="0">
                <a:ea typeface="+mn-lt"/>
                <a:cs typeface="+mn-lt"/>
              </a:rPr>
              <a:t>використовується найчастіше для повернення налаштувань в первісне положення, </a:t>
            </a:r>
            <a:r>
              <a:rPr lang="uk-UA" sz="2000">
                <a:ea typeface="+mn-lt"/>
                <a:cs typeface="+mn-lt"/>
              </a:rPr>
              <a:t>для закриття різних відкритих зєднань.</a:t>
            </a: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Блок </a:t>
            </a:r>
            <a:r>
              <a:rPr lang="uk-UA" sz="2000">
                <a:solidFill>
                  <a:schemeClr val="accent1"/>
                </a:solidFill>
                <a:ea typeface="+mn-lt"/>
                <a:cs typeface="+mn-lt"/>
              </a:rPr>
              <a:t>finally </a:t>
            </a:r>
            <a:r>
              <a:rPr lang="uk-UA" sz="2000">
                <a:ea typeface="+mn-lt"/>
                <a:cs typeface="+mn-lt"/>
              </a:rPr>
              <a:t>виконується завжди </a:t>
            </a:r>
            <a:r>
              <a:rPr lang="uk-UA" sz="2000">
                <a:solidFill>
                  <a:srgbClr val="000000"/>
                </a:solidFill>
                <a:ea typeface="+mn-lt"/>
                <a:cs typeface="+mn-lt"/>
              </a:rPr>
              <a:t>і</a:t>
            </a:r>
            <a:r>
              <a:rPr lang="uk-UA" sz="2000">
                <a:ea typeface="+mn-lt"/>
                <a:cs typeface="+mn-lt"/>
              </a:rPr>
              <a:t> є не обов'язковим.</a:t>
            </a:r>
            <a:endParaRPr lang="uk-UA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61390-B39E-45AA-9738-AD5FF95E2D7A}"/>
              </a:ext>
            </a:extLst>
          </p:cNvPr>
          <p:cNvSpPr txBox="1"/>
          <p:nvPr/>
        </p:nvSpPr>
        <p:spPr>
          <a:xfrm>
            <a:off x="1841500" y="5397500"/>
            <a:ext cx="9575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finally - </a:t>
            </a:r>
            <a:r>
              <a:rPr lang="en-US" err="1">
                <a:solidFill>
                  <a:srgbClr val="FF0000"/>
                </a:solidFill>
              </a:rPr>
              <a:t>не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спрацьовує</a:t>
            </a:r>
            <a:r>
              <a:rPr lang="en-US" dirty="0">
                <a:solidFill>
                  <a:srgbClr val="FF0000"/>
                </a:solidFill>
              </a:rPr>
              <a:t> в </a:t>
            </a:r>
            <a:r>
              <a:rPr lang="en-US" err="1">
                <a:solidFill>
                  <a:srgbClr val="FF0000"/>
                </a:solidFill>
              </a:rPr>
              <a:t>разі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виникнення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виключення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err="1">
                <a:solidFill>
                  <a:srgbClr val="FF0000"/>
                </a:solidFill>
              </a:rPr>
              <a:t>StackOverflowException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uk-UA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finally - </a:t>
            </a:r>
            <a:r>
              <a:rPr lang="en-US" err="1">
                <a:solidFill>
                  <a:srgbClr val="FF0000"/>
                </a:solidFill>
              </a:rPr>
              <a:t>не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спрацьовує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err="1">
                <a:solidFill>
                  <a:srgbClr val="FF0000"/>
                </a:solidFill>
              </a:rPr>
              <a:t>якщо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не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завершується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робота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блоку</a:t>
            </a:r>
            <a:r>
              <a:rPr lang="en-US" dirty="0">
                <a:solidFill>
                  <a:srgbClr val="FF0000"/>
                </a:solidFill>
              </a:rPr>
              <a:t> catch.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Рисунок 6" descr="Зображення, що містить знак, малювання&#10;&#10;Опис створено автоматично">
            <a:extLst>
              <a:ext uri="{FF2B5EF4-FFF2-40B4-BE49-F238E27FC236}">
                <a16:creationId xmlns:a16="http://schemas.microsoft.com/office/drawing/2014/main" id="{4E8754D9-8902-4008-AC72-B92BC587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3" y="5332413"/>
            <a:ext cx="790575" cy="714375"/>
          </a:xfrm>
          <a:prstGeom prst="rect">
            <a:avLst/>
          </a:prstGeom>
        </p:spPr>
      </p:pic>
      <p:pic>
        <p:nvPicPr>
          <p:cNvPr id="4" name="Рисунок 6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430102BA-7079-43BB-9A07-448375F7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64" y="2380282"/>
            <a:ext cx="3570051" cy="23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44EF1-D00B-418F-940E-FFF36B57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9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Обробка винятків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17399F6-0A7C-457B-A777-032E7288C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847" y="2013203"/>
            <a:ext cx="7140711" cy="341684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9747F-0FB8-42ED-9EE6-2F76ED52B5C3}"/>
              </a:ext>
            </a:extLst>
          </p:cNvPr>
          <p:cNvSpPr txBox="1"/>
          <p:nvPr/>
        </p:nvSpPr>
        <p:spPr>
          <a:xfrm>
            <a:off x="836309" y="953311"/>
            <a:ext cx="10883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Кілька</a:t>
            </a:r>
            <a:r>
              <a:rPr lang="en-US" dirty="0"/>
              <a:t> </a:t>
            </a:r>
            <a:r>
              <a:rPr lang="en-US" dirty="0" err="1"/>
              <a:t>конструкцій</a:t>
            </a:r>
            <a:r>
              <a:rPr lang="en-US" dirty="0"/>
              <a:t> catch </a:t>
            </a:r>
            <a:r>
              <a:rPr lang="en-US" dirty="0" err="1"/>
              <a:t>використовується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відлову</a:t>
            </a:r>
            <a:r>
              <a:rPr lang="en-US" dirty="0"/>
              <a:t> </a:t>
            </a:r>
            <a:r>
              <a:rPr lang="en-US" dirty="0" err="1"/>
              <a:t>декількох</a:t>
            </a:r>
            <a:r>
              <a:rPr lang="en-US" dirty="0"/>
              <a:t> </a:t>
            </a:r>
            <a:r>
              <a:rPr lang="en-US" dirty="0" err="1"/>
              <a:t>видів</a:t>
            </a:r>
            <a:r>
              <a:rPr lang="en-US" dirty="0"/>
              <a:t> </a:t>
            </a:r>
            <a:r>
              <a:rPr lang="en-US" dirty="0" err="1"/>
              <a:t>помилок</a:t>
            </a:r>
            <a:r>
              <a:rPr lang="en-US" dirty="0"/>
              <a:t>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13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3806099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1" baseType="lpstr">
      <vt:lpstr>Тема Office</vt:lpstr>
      <vt:lpstr>Презентація PowerPoint</vt:lpstr>
      <vt:lpstr>Винятки Exceptions</vt:lpstr>
      <vt:lpstr>Винятки / Exceptions</vt:lpstr>
      <vt:lpstr>Винятки / Exceptions</vt:lpstr>
      <vt:lpstr>Обробка винятків try, catch</vt:lpstr>
      <vt:lpstr>Обробка винятків</vt:lpstr>
      <vt:lpstr>Обробка винятків</vt:lpstr>
      <vt:lpstr>Обробка винятків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492</cp:revision>
  <dcterms:created xsi:type="dcterms:W3CDTF">2020-07-22T09:24:32Z</dcterms:created>
  <dcterms:modified xsi:type="dcterms:W3CDTF">2020-10-21T16:53:56Z</dcterms:modified>
</cp:coreProperties>
</file>