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8F133-42C4-43AE-936B-0268C91E6B23}" v="2" dt="2020-10-11T19:50:33.553"/>
    <p1510:client id="{8C23462D-4220-4EE3-98B3-F32EFC974BA7}" v="426" dt="2020-07-22T09:51:20.138"/>
    <p1510:client id="{FCB8428B-E6B8-42D4-9802-ADFF0C0580B3}" v="309" dt="2020-10-17T13:41:54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0BFDDE-A43C-4C12-8E17-5F686439ECB7}"/>
              </a:ext>
            </a:extLst>
          </p:cNvPr>
          <p:cNvSpPr>
            <a:spLocks noGrp="1"/>
          </p:cNvSpPr>
          <p:nvPr/>
        </p:nvSpPr>
        <p:spPr>
          <a:xfrm>
            <a:off x="788721" y="1265238"/>
            <a:ext cx="1065923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dirty="0">
                <a:ea typeface="+mn-lt"/>
                <a:cs typeface="+mn-lt"/>
              </a:rPr>
              <a:t>Перевантаження операторів</a:t>
            </a:r>
            <a:endParaRPr lang="uk-UA" dirty="0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D58DACC4-70BB-4936-9CC4-E00C10749E79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Operator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overloading</a:t>
            </a:r>
            <a:endParaRPr lang="uk-UA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8BADCFA-893B-4B24-867B-82627E4A8F87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363833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CF00E7-48D4-4E39-B469-1C99EDA1A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094"/>
            <a:ext cx="10515600" cy="6353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uk-UA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615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85C48-1D9C-4EAA-BED3-1FC6F7BC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Тип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Object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A3679DF-1AF8-44FE-A388-ACD319DC5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У C# всі типи, які призначені для користувавання, reference типи або value типи, наслідуються  від класу Object.</a:t>
            </a:r>
            <a:endParaRPr lang="uk-UA"/>
          </a:p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Так як всі класи у C# є похідними від класу Object, всі методи, визначені в класі </a:t>
            </a:r>
            <a:r>
              <a:rPr lang="uk-UA" sz="2000" err="1">
                <a:ea typeface="+mn-lt"/>
                <a:cs typeface="+mn-lt"/>
              </a:rPr>
              <a:t>Object</a:t>
            </a:r>
            <a:r>
              <a:rPr lang="uk-UA" sz="2000" dirty="0">
                <a:ea typeface="+mn-lt"/>
                <a:cs typeface="+mn-lt"/>
              </a:rPr>
              <a:t>, доступні </a:t>
            </a:r>
            <a:r>
              <a:rPr lang="uk-UA" sz="2000">
                <a:ea typeface="+mn-lt"/>
                <a:cs typeface="+mn-lt"/>
              </a:rPr>
              <a:t>для всіх класів в системі.</a:t>
            </a:r>
            <a:endParaRPr lang="uk-UA" sz="2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E5B0E-D96F-4153-9E4A-769DE9856583}"/>
              </a:ext>
            </a:extLst>
          </p:cNvPr>
          <p:cNvSpPr txBox="1"/>
          <p:nvPr/>
        </p:nvSpPr>
        <p:spPr>
          <a:xfrm>
            <a:off x="834147" y="2594853"/>
            <a:ext cx="9474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Змінними </a:t>
            </a:r>
            <a:r>
              <a:rPr lang="en-US" sz="2000" err="1"/>
              <a:t>типу</a:t>
            </a:r>
            <a:r>
              <a:rPr lang="en-US" sz="2000"/>
              <a:t> Object </a:t>
            </a:r>
            <a:r>
              <a:rPr lang="en-US" sz="2000" err="1"/>
              <a:t>можна</a:t>
            </a:r>
            <a:r>
              <a:rPr lang="en-US" sz="2000" dirty="0"/>
              <a:t> </a:t>
            </a:r>
            <a:r>
              <a:rPr lang="en-US" sz="2000" err="1"/>
              <a:t>призначати</a:t>
            </a:r>
            <a:r>
              <a:rPr lang="en-US" sz="2000" dirty="0"/>
              <a:t> </a:t>
            </a:r>
            <a:r>
              <a:rPr lang="en-US" sz="2000" err="1"/>
              <a:t>значення</a:t>
            </a:r>
            <a:r>
              <a:rPr lang="en-US" sz="2000" dirty="0"/>
              <a:t> </a:t>
            </a:r>
            <a:r>
              <a:rPr lang="en-US" sz="2000" err="1"/>
              <a:t>будь-яких</a:t>
            </a:r>
            <a:r>
              <a:rPr lang="en-US" sz="2000" dirty="0"/>
              <a:t> </a:t>
            </a:r>
            <a:r>
              <a:rPr lang="en-US" sz="2000" err="1"/>
              <a:t>типів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9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8D7CD-7ACF-4CE1-B2B9-C30D4EB1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Методи класу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Object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3C65B99-D807-4DC9-B4A1-0E098408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z="2000" err="1">
                <a:ea typeface="+mn-lt"/>
                <a:cs typeface="+mn-lt"/>
              </a:rPr>
              <a:t>Equals</a:t>
            </a:r>
            <a:r>
              <a:rPr lang="uk-UA" sz="2000">
                <a:ea typeface="+mn-lt"/>
                <a:cs typeface="+mn-lt"/>
              </a:rPr>
              <a:t> - даний метод порівнює об'єкти.</a:t>
            </a:r>
            <a:endParaRPr lang="uk-UA" sz="2000">
              <a:cs typeface="Calibri"/>
            </a:endParaRPr>
          </a:p>
          <a:p>
            <a:r>
              <a:rPr lang="uk-UA" sz="2000" err="1">
                <a:ea typeface="+mn-lt"/>
                <a:cs typeface="+mn-lt"/>
              </a:rPr>
              <a:t>Finalize</a:t>
            </a:r>
            <a:r>
              <a:rPr lang="uk-UA" sz="2000">
                <a:ea typeface="+mn-lt"/>
                <a:cs typeface="+mn-lt"/>
              </a:rPr>
              <a:t> - даний метод виконує необхідну роботу з очистки ресурсів, перед автоматичною утилізацією об'єкта.</a:t>
            </a:r>
            <a:endParaRPr lang="uk-UA" sz="2000">
              <a:cs typeface="Calibri"/>
            </a:endParaRPr>
          </a:p>
          <a:p>
            <a:r>
              <a:rPr lang="uk-UA" sz="2000" err="1">
                <a:ea typeface="+mn-lt"/>
                <a:cs typeface="+mn-lt"/>
              </a:rPr>
              <a:t>GetHashCode</a:t>
            </a:r>
            <a:r>
              <a:rPr lang="uk-UA" sz="2000">
                <a:ea typeface="+mn-lt"/>
                <a:cs typeface="+mn-lt"/>
              </a:rPr>
              <a:t> - даний метод створює число, що відповідає значенню об'єкта. Щоб перевизначити даний метод необхідно </a:t>
            </a:r>
            <a:r>
              <a:rPr lang="uk-UA" sz="2000" dirty="0">
                <a:ea typeface="+mn-lt"/>
                <a:cs typeface="+mn-lt"/>
              </a:rPr>
              <a:t>перевизначити і метод </a:t>
            </a:r>
            <a:r>
              <a:rPr lang="uk-UA" sz="2000" err="1">
                <a:ea typeface="+mn-lt"/>
                <a:cs typeface="+mn-lt"/>
              </a:rPr>
              <a:t>Equals</a:t>
            </a:r>
            <a:endParaRPr lang="uk-UA" sz="2000">
              <a:cs typeface="Calibri"/>
            </a:endParaRPr>
          </a:p>
          <a:p>
            <a:r>
              <a:rPr lang="uk-UA" sz="2000" err="1">
                <a:ea typeface="+mn-lt"/>
                <a:cs typeface="+mn-lt"/>
              </a:rPr>
              <a:t>ToString</a:t>
            </a:r>
            <a:r>
              <a:rPr lang="uk-UA" sz="2000">
                <a:ea typeface="+mn-lt"/>
                <a:cs typeface="+mn-lt"/>
              </a:rPr>
              <a:t> - створює зрозумілий для користувача рядок тексту, в якій описується екземпляр </a:t>
            </a:r>
            <a:r>
              <a:rPr lang="uk-UA" sz="2000" dirty="0">
                <a:ea typeface="+mn-lt"/>
                <a:cs typeface="+mn-lt"/>
              </a:rPr>
              <a:t>класу.</a:t>
            </a:r>
            <a:endParaRPr lang="uk-UA" sz="2000" dirty="0">
              <a:cs typeface="Calibri"/>
            </a:endParaRPr>
          </a:p>
          <a:p>
            <a:r>
              <a:rPr lang="uk-UA" sz="2000" err="1">
                <a:ea typeface="+mn-lt"/>
                <a:cs typeface="+mn-lt"/>
              </a:rPr>
              <a:t>MemberwiseClone</a:t>
            </a:r>
            <a:r>
              <a:rPr lang="uk-UA" sz="2000">
                <a:ea typeface="+mn-lt"/>
                <a:cs typeface="+mn-lt"/>
              </a:rPr>
              <a:t> - створює "неповну" копію об'єкта.</a:t>
            </a:r>
            <a:endParaRPr lang="uk-U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2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993D7-AFA0-47DB-BF49-57018787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Інтерфейс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ICloneable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02F763C-85F1-4B07-A5CC-6A589F87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5075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Інтерфейс </a:t>
            </a:r>
            <a:r>
              <a:rPr lang="uk-UA" sz="2000" dirty="0" err="1">
                <a:ea typeface="+mn-lt"/>
                <a:cs typeface="+mn-lt"/>
              </a:rPr>
              <a:t>ICloneable</a:t>
            </a:r>
            <a:r>
              <a:rPr lang="uk-UA" sz="2000" dirty="0">
                <a:ea typeface="+mn-lt"/>
                <a:cs typeface="+mn-lt"/>
              </a:rPr>
              <a:t> підтримує копіювання, при якому створюється новий екземпляр класу з тим же значенням, що і у існуючого примірника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9BD2660A-FC3C-465B-A879-EE5837F7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99259"/>
            <a:ext cx="5486400" cy="1773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6BBE6-B704-42B8-ADD8-BFE13C112F73}"/>
              </a:ext>
            </a:extLst>
          </p:cNvPr>
          <p:cNvSpPr txBox="1"/>
          <p:nvPr/>
        </p:nvSpPr>
        <p:spPr>
          <a:xfrm>
            <a:off x="838200" y="4927600"/>
            <a:ext cx="108585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Реалізувавши</a:t>
            </a:r>
            <a:r>
              <a:rPr lang="en-US" sz="2000" dirty="0"/>
              <a:t> </a:t>
            </a:r>
            <a:r>
              <a:rPr lang="en-US" sz="2000" dirty="0" err="1"/>
              <a:t>інтерфейс</a:t>
            </a:r>
            <a:r>
              <a:rPr lang="en-US" sz="2000" dirty="0"/>
              <a:t> </a:t>
            </a:r>
            <a:r>
              <a:rPr lang="en-US" sz="2000" dirty="0" err="1"/>
              <a:t>ICloneable</a:t>
            </a:r>
            <a:r>
              <a:rPr lang="en-US" sz="2000" dirty="0"/>
              <a:t>, </a:t>
            </a:r>
            <a:r>
              <a:rPr lang="en-US" sz="2000" dirty="0" err="1"/>
              <a:t>можна</a:t>
            </a:r>
            <a:r>
              <a:rPr lang="en-US" sz="2000" dirty="0"/>
              <a:t> </a:t>
            </a:r>
            <a:r>
              <a:rPr lang="en-US" sz="2000" dirty="0" err="1"/>
              <a:t>створити</a:t>
            </a:r>
            <a:r>
              <a:rPr lang="en-US" sz="2000" dirty="0"/>
              <a:t> </a:t>
            </a:r>
            <a:r>
              <a:rPr lang="en-US" sz="2000" dirty="0" err="1"/>
              <a:t>всі</a:t>
            </a:r>
            <a:r>
              <a:rPr lang="en-US" sz="2000" dirty="0"/>
              <a:t> </a:t>
            </a:r>
            <a:r>
              <a:rPr lang="en-US" sz="2000" dirty="0" err="1"/>
              <a:t>умови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</a:t>
            </a:r>
            <a:r>
              <a:rPr lang="en-US" sz="2000" dirty="0" err="1"/>
              <a:t>копіювання</a:t>
            </a:r>
            <a:r>
              <a:rPr lang="en-US" sz="2000" dirty="0"/>
              <a:t> </a:t>
            </a:r>
            <a:r>
              <a:rPr lang="en-US" sz="2000" dirty="0" err="1"/>
              <a:t>об'єкта</a:t>
            </a:r>
            <a:r>
              <a:rPr lang="en-US" sz="2000" dirty="0"/>
              <a:t>. </a:t>
            </a:r>
            <a:r>
              <a:rPr lang="en-US" sz="2000" dirty="0" err="1"/>
              <a:t>Інтерфейс</a:t>
            </a:r>
            <a:r>
              <a:rPr lang="en-US" sz="2000" dirty="0"/>
              <a:t> </a:t>
            </a:r>
            <a:r>
              <a:rPr lang="en-US" sz="2000" dirty="0" err="1"/>
              <a:t>ICloneable</a:t>
            </a:r>
            <a:r>
              <a:rPr lang="en-US" sz="2000" dirty="0"/>
              <a:t> </a:t>
            </a:r>
            <a:r>
              <a:rPr lang="en-US" sz="2000" dirty="0" err="1"/>
              <a:t>містить</a:t>
            </a:r>
            <a:r>
              <a:rPr lang="en-US" sz="2000" dirty="0"/>
              <a:t> </a:t>
            </a:r>
            <a:r>
              <a:rPr lang="en-US" sz="2000" dirty="0" err="1"/>
              <a:t>один</a:t>
            </a:r>
            <a:r>
              <a:rPr lang="en-US" sz="2000" dirty="0"/>
              <a:t> </a:t>
            </a:r>
            <a:r>
              <a:rPr lang="en-US" sz="2000" dirty="0" err="1"/>
              <a:t>член</a:t>
            </a:r>
            <a:r>
              <a:rPr lang="en-US" sz="2000" dirty="0"/>
              <a:t>, Clone, </a:t>
            </a:r>
            <a:r>
              <a:rPr lang="en-US" sz="2000" dirty="0" err="1"/>
              <a:t>призначений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 </a:t>
            </a:r>
            <a:r>
              <a:rPr lang="en-US" sz="2000" dirty="0" err="1"/>
              <a:t>підтримки</a:t>
            </a:r>
            <a:r>
              <a:rPr lang="en-US" sz="2000" dirty="0"/>
              <a:t> </a:t>
            </a:r>
            <a:r>
              <a:rPr lang="en-US" sz="2000" dirty="0" err="1"/>
              <a:t>копіювання</a:t>
            </a:r>
            <a:r>
              <a:rPr lang="en-US" sz="2000" dirty="0"/>
              <a:t> </a:t>
            </a:r>
            <a:r>
              <a:rPr lang="en-US" sz="2000" dirty="0" err="1"/>
              <a:t>крім</a:t>
            </a:r>
            <a:r>
              <a:rPr lang="en-US" sz="2000" dirty="0"/>
              <a:t> </a:t>
            </a:r>
            <a:r>
              <a:rPr lang="en-US" sz="2000" dirty="0" err="1"/>
              <a:t>виконуваного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допомогою</a:t>
            </a:r>
            <a:r>
              <a:rPr lang="en-US" sz="2000" dirty="0"/>
              <a:t> </a:t>
            </a:r>
            <a:r>
              <a:rPr lang="en-US" sz="2000" dirty="0" err="1"/>
              <a:t>методу</a:t>
            </a:r>
            <a:r>
              <a:rPr lang="en-US" sz="2000" dirty="0"/>
              <a:t> </a:t>
            </a:r>
            <a:r>
              <a:rPr lang="en-US" sz="2000" dirty="0" err="1"/>
              <a:t>MemberwiseClone</a:t>
            </a:r>
            <a:r>
              <a:rPr lang="en-US" sz="2000" dirty="0"/>
              <a:t>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95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8DCE7-8685-477B-9CD2-62896EE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863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Оператори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Operators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35B0BEB-F370-48EA-A180-85510885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Оператор - це елемент програми, який застосовується до одного або кількох операндів.</a:t>
            </a:r>
            <a:endParaRPr lang="uk-UA" sz="200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Оператори, які отримують на вхід один операнд, наприклад оператор </a:t>
            </a:r>
            <a:r>
              <a:rPr lang="uk-UA" sz="2000" err="1">
                <a:ea typeface="+mn-lt"/>
                <a:cs typeface="+mn-lt"/>
              </a:rPr>
              <a:t>інкремента</a:t>
            </a:r>
            <a:r>
              <a:rPr lang="uk-UA" sz="2000" dirty="0">
                <a:ea typeface="+mn-lt"/>
                <a:cs typeface="+mn-lt"/>
              </a:rPr>
              <a:t> (++) або </a:t>
            </a:r>
            <a:r>
              <a:rPr lang="uk-UA" sz="2000" err="1">
                <a:ea typeface="+mn-lt"/>
                <a:cs typeface="+mn-lt"/>
              </a:rPr>
              <a:t>new</a:t>
            </a:r>
            <a:r>
              <a:rPr lang="uk-UA" sz="2000" dirty="0">
                <a:ea typeface="+mn-lt"/>
                <a:cs typeface="+mn-lt"/>
              </a:rPr>
              <a:t>, називаються </a:t>
            </a:r>
            <a:r>
              <a:rPr lang="uk-UA" sz="2000" err="1">
                <a:ea typeface="+mn-lt"/>
                <a:cs typeface="+mn-lt"/>
              </a:rPr>
              <a:t>унарними</a:t>
            </a:r>
            <a:r>
              <a:rPr lang="uk-UA" sz="2000">
                <a:ea typeface="+mn-lt"/>
                <a:cs typeface="+mn-lt"/>
              </a:rPr>
              <a:t> операторами.</a:t>
            </a:r>
            <a:endParaRPr lang="uk-UA" sz="2000" err="1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Оператори, які отримують на вхід два </a:t>
            </a:r>
            <a:r>
              <a:rPr lang="uk-UA" sz="2000" err="1">
                <a:ea typeface="+mn-lt"/>
                <a:cs typeface="+mn-lt"/>
              </a:rPr>
              <a:t>операнда</a:t>
            </a:r>
            <a:r>
              <a:rPr lang="uk-UA" sz="2000" dirty="0">
                <a:ea typeface="+mn-lt"/>
                <a:cs typeface="+mn-lt"/>
              </a:rPr>
              <a:t>, наприклад, арифметичні оператори (+, -, *, /) називаються бінарними</a:t>
            </a:r>
          </a:p>
          <a:p>
            <a:pPr marL="0" indent="0">
              <a:buNone/>
            </a:pPr>
            <a:endParaRPr lang="uk-UA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00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340FE-E68B-4746-9B0B-3B303D41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0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Перевантаження операторів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0F8A032-AA65-4139-9095-ADE1887E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5075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>
                <a:ea typeface="+mn-lt"/>
                <a:cs typeface="+mn-lt"/>
              </a:rPr>
              <a:t>У C # класи можуть перевантажувати оператори шляхом визначення статичних методів за </a:t>
            </a:r>
            <a:r>
              <a:rPr lang="uk-UA" sz="2000" dirty="0">
                <a:ea typeface="+mn-lt"/>
                <a:cs typeface="+mn-lt"/>
              </a:rPr>
              <a:t>допомогою ключового слова </a:t>
            </a: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operator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1207236F-8E0A-4CB5-BA31-2ECF6225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2027518"/>
            <a:ext cx="5511800" cy="3095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41EE3-FCC3-4DFB-B491-B101DFCC6019}"/>
              </a:ext>
            </a:extLst>
          </p:cNvPr>
          <p:cNvSpPr txBox="1"/>
          <p:nvPr/>
        </p:nvSpPr>
        <p:spPr>
          <a:xfrm>
            <a:off x="1714500" y="5600700"/>
            <a:ext cx="9982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Використовувати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ключове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слово</a:t>
            </a:r>
            <a:r>
              <a:rPr lang="en-US" dirty="0">
                <a:solidFill>
                  <a:srgbClr val="C00000"/>
                </a:solidFill>
              </a:rPr>
              <a:t> operator, </a:t>
            </a:r>
            <a:r>
              <a:rPr lang="en-US" dirty="0" err="1">
                <a:solidFill>
                  <a:srgbClr val="C00000"/>
                </a:solidFill>
              </a:rPr>
              <a:t>можна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тільки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разом</a:t>
            </a:r>
            <a:r>
              <a:rPr lang="en-US" dirty="0">
                <a:solidFill>
                  <a:srgbClr val="C00000"/>
                </a:solidFill>
              </a:rPr>
              <a:t> з </a:t>
            </a:r>
            <a:r>
              <a:rPr lang="en-US" dirty="0" err="1">
                <a:solidFill>
                  <a:srgbClr val="C00000"/>
                </a:solidFill>
              </a:rPr>
              <a:t>ключовим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словом</a:t>
            </a:r>
            <a:r>
              <a:rPr lang="en-US" dirty="0">
                <a:solidFill>
                  <a:srgbClr val="C00000"/>
                </a:solidFill>
              </a:rPr>
              <a:t> static.</a:t>
            </a:r>
            <a:endParaRPr lang="uk-UA">
              <a:solidFill>
                <a:srgbClr val="C00000"/>
              </a:solidFill>
              <a:cs typeface="Calibri"/>
            </a:endParaRPr>
          </a:p>
        </p:txBody>
      </p:sp>
      <p:pic>
        <p:nvPicPr>
          <p:cNvPr id="6" name="Рисунок 6" descr="Зображення, що містить знак, малювання&#10;&#10;Опис створено автоматично">
            <a:extLst>
              <a:ext uri="{FF2B5EF4-FFF2-40B4-BE49-F238E27FC236}">
                <a16:creationId xmlns:a16="http://schemas.microsoft.com/office/drawing/2014/main" id="{BE2D1181-1374-4044-BAE2-8976E7BA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3" y="5434013"/>
            <a:ext cx="7905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1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6DE5-4A81-42DF-99DB-1E76D74D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Правила перевантажень</a:t>
            </a:r>
            <a:endParaRPr lang="uk-UA" dirty="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8139AB3-C995-439F-8709-D547D111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4999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uk-UA" sz="2000" dirty="0">
                <a:ea typeface="+mn-lt"/>
                <a:cs typeface="+mn-lt"/>
              </a:rPr>
              <a:t>Оператори порівняння можна перевантажувати, але тільки парами: якщо перевантажений</a:t>
            </a:r>
            <a:endParaRPr lang="uk-UA" sz="2000" dirty="0">
              <a:cs typeface="Calibri"/>
            </a:endParaRPr>
          </a:p>
          <a:p>
            <a:pPr marL="342900" indent="-342900"/>
            <a:r>
              <a:rPr lang="uk-UA" sz="2000">
                <a:ea typeface="+mn-lt"/>
                <a:cs typeface="+mn-lt"/>
              </a:rPr>
              <a:t>оператор ==, то ! = також повинен бути перевантажений.</a:t>
            </a:r>
            <a:endParaRPr lang="uk-UA" sz="2000">
              <a:cs typeface="Calibri"/>
            </a:endParaRPr>
          </a:p>
          <a:p>
            <a:pPr marL="342900" indent="-342900"/>
            <a:r>
              <a:rPr lang="uk-UA" sz="2000">
                <a:ea typeface="+mn-lt"/>
                <a:cs typeface="+mn-lt"/>
              </a:rPr>
              <a:t>Зворотний принцип також дійсний і діє для операторів &lt; і &gt;, а також для &lt;= і &gt; =.</a:t>
            </a:r>
            <a:endParaRPr lang="uk-UA" sz="2000">
              <a:cs typeface="Calibri"/>
            </a:endParaRPr>
          </a:p>
          <a:p>
            <a:pPr marL="342900" indent="-342900"/>
            <a:r>
              <a:rPr lang="uk-UA" sz="2000" dirty="0">
                <a:ea typeface="+mn-lt"/>
                <a:cs typeface="+mn-lt"/>
              </a:rPr>
              <a:t>Для перевантаження оператора в призначеному для користувача класі потрібно створити метод в класі з правильною сигнатурою.</a:t>
            </a:r>
            <a:endParaRPr lang="uk-UA" sz="2000" dirty="0">
              <a:cs typeface="Calibri"/>
            </a:endParaRPr>
          </a:p>
          <a:p>
            <a:pPr marL="342900" indent="-342900"/>
            <a:r>
              <a:rPr lang="uk-UA" sz="2000" dirty="0">
                <a:ea typeface="+mn-lt"/>
                <a:cs typeface="+mn-lt"/>
              </a:rPr>
              <a:t>Метод потрібно назвати "</a:t>
            </a:r>
            <a:r>
              <a:rPr lang="uk-UA" sz="2000" err="1">
                <a:ea typeface="+mn-lt"/>
                <a:cs typeface="+mn-lt"/>
              </a:rPr>
              <a:t>operator</a:t>
            </a:r>
            <a:r>
              <a:rPr lang="uk-UA" sz="2000" dirty="0">
                <a:ea typeface="+mn-lt"/>
                <a:cs typeface="+mn-lt"/>
              </a:rPr>
              <a:t> X", де X - ім'я або символ </a:t>
            </a:r>
            <a:r>
              <a:rPr lang="uk-UA" sz="2000">
                <a:ea typeface="+mn-lt"/>
                <a:cs typeface="+mn-lt"/>
              </a:rPr>
              <a:t>перевантаженого оператора.</a:t>
            </a:r>
            <a:endParaRPr lang="uk-UA" sz="2000" err="1">
              <a:cs typeface="Calibri"/>
            </a:endParaRPr>
          </a:p>
          <a:p>
            <a:pPr marL="342900" indent="-342900"/>
            <a:r>
              <a:rPr lang="uk-UA" sz="2000" err="1">
                <a:ea typeface="+mn-lt"/>
                <a:cs typeface="+mn-lt"/>
              </a:rPr>
              <a:t>Унарні</a:t>
            </a:r>
            <a:r>
              <a:rPr lang="uk-UA" sz="2000">
                <a:ea typeface="+mn-lt"/>
                <a:cs typeface="+mn-lt"/>
              </a:rPr>
              <a:t> оператори мають один параметр, а бінарні - два. </a:t>
            </a:r>
          </a:p>
          <a:p>
            <a:pPr marL="342900" indent="-342900"/>
            <a:r>
              <a:rPr lang="uk-UA" sz="2000">
                <a:ea typeface="+mn-lt"/>
                <a:cs typeface="+mn-lt"/>
              </a:rPr>
              <a:t>У всіх випадках один параметр повинен бути такого ж типу, як і клас або структура, який оголосив оператор.</a:t>
            </a:r>
            <a:endParaRPr lang="uk-UA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54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FEED7-AAD4-441A-A19C-974B491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Оператор явного перетворення типу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A50A803B-BEAF-4BEC-B407-DF10E041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104" y="2039582"/>
            <a:ext cx="5198015" cy="35102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8CC1D-45EF-4C4A-8C3C-D01243F8CD7D}"/>
              </a:ext>
            </a:extLst>
          </p:cNvPr>
          <p:cNvSpPr txBox="1"/>
          <p:nvPr/>
        </p:nvSpPr>
        <p:spPr>
          <a:xfrm>
            <a:off x="839821" y="988708"/>
            <a:ext cx="10350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Ключове</a:t>
            </a:r>
            <a:r>
              <a:rPr lang="en-US" dirty="0"/>
              <a:t> </a:t>
            </a:r>
            <a:r>
              <a:rPr lang="en-US" err="1"/>
              <a:t>слово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explicit </a:t>
            </a:r>
            <a:r>
              <a:rPr lang="en-US" err="1"/>
              <a:t>служить</a:t>
            </a:r>
            <a:r>
              <a:rPr lang="en-US" dirty="0"/>
              <a:t> </a:t>
            </a:r>
            <a:r>
              <a:rPr lang="en-US" err="1"/>
              <a:t>для</a:t>
            </a:r>
            <a:r>
              <a:rPr lang="en-US" dirty="0"/>
              <a:t> </a:t>
            </a:r>
            <a:r>
              <a:rPr lang="en-US" err="1"/>
              <a:t>створення</a:t>
            </a:r>
            <a:r>
              <a:rPr lang="en-US" dirty="0"/>
              <a:t> </a:t>
            </a:r>
            <a:r>
              <a:rPr lang="en-US" err="1"/>
              <a:t>оператора</a:t>
            </a:r>
            <a:r>
              <a:rPr lang="en-US" dirty="0"/>
              <a:t> </a:t>
            </a:r>
            <a:r>
              <a:rPr lang="en-US" err="1"/>
              <a:t>явного</a:t>
            </a:r>
            <a:r>
              <a:rPr lang="en-US" dirty="0"/>
              <a:t> </a:t>
            </a:r>
            <a:r>
              <a:rPr lang="en-US" err="1"/>
              <a:t>перетворення</a:t>
            </a:r>
            <a:r>
              <a:rPr lang="en-US" dirty="0"/>
              <a:t> </a:t>
            </a:r>
            <a:r>
              <a:rPr lang="en-US" err="1"/>
              <a:t>типу</a:t>
            </a:r>
            <a:r>
              <a:rPr lang="en-US" dirty="0"/>
              <a:t>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99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C38FD-5E6A-4ED9-8F8D-3E4F6774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963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Оператор неявного перетворення типу.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AE38927C-4EE4-4B5A-AF71-1F618F3E4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633" y="2032490"/>
            <a:ext cx="5085946" cy="347014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33DCB-F061-4C69-B1EC-0F0C4E319053}"/>
              </a:ext>
            </a:extLst>
          </p:cNvPr>
          <p:cNvSpPr txBox="1"/>
          <p:nvPr/>
        </p:nvSpPr>
        <p:spPr>
          <a:xfrm>
            <a:off x="838200" y="1006002"/>
            <a:ext cx="985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Ключове</a:t>
            </a:r>
            <a:r>
              <a:rPr lang="en-US" dirty="0"/>
              <a:t> </a:t>
            </a:r>
            <a:r>
              <a:rPr lang="en-US" err="1"/>
              <a:t>слово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implicit </a:t>
            </a:r>
            <a:r>
              <a:rPr lang="en-US" err="1"/>
              <a:t>служить</a:t>
            </a:r>
            <a:r>
              <a:rPr lang="en-US" dirty="0"/>
              <a:t> </a:t>
            </a:r>
            <a:r>
              <a:rPr lang="en-US" err="1"/>
              <a:t>для</a:t>
            </a:r>
            <a:r>
              <a:rPr lang="en-US" dirty="0"/>
              <a:t> </a:t>
            </a:r>
            <a:r>
              <a:rPr lang="en-US" err="1"/>
              <a:t>створення</a:t>
            </a:r>
            <a:r>
              <a:rPr lang="en-US" dirty="0"/>
              <a:t> </a:t>
            </a:r>
            <a:r>
              <a:rPr lang="en-US" err="1"/>
              <a:t>оператора</a:t>
            </a:r>
            <a:r>
              <a:rPr lang="en-US" dirty="0"/>
              <a:t> </a:t>
            </a:r>
            <a:r>
              <a:rPr lang="en-US" err="1"/>
              <a:t>неявного</a:t>
            </a:r>
            <a:r>
              <a:rPr lang="en-US" dirty="0"/>
              <a:t> </a:t>
            </a:r>
            <a:r>
              <a:rPr lang="en-US" err="1"/>
              <a:t>перетворення</a:t>
            </a:r>
            <a:r>
              <a:rPr lang="en-US" dirty="0"/>
              <a:t> </a:t>
            </a:r>
            <a:r>
              <a:rPr lang="en-US" err="1"/>
              <a:t>типу</a:t>
            </a:r>
            <a:r>
              <a:rPr lang="en-US" dirty="0"/>
              <a:t>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2680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Тема Office</vt:lpstr>
      <vt:lpstr>Презентація PowerPoint</vt:lpstr>
      <vt:lpstr>Тип Object</vt:lpstr>
      <vt:lpstr>Методи класу Object</vt:lpstr>
      <vt:lpstr>Інтерфейс ICloneable</vt:lpstr>
      <vt:lpstr>Оператори / Operators</vt:lpstr>
      <vt:lpstr>Перевантаження операторів</vt:lpstr>
      <vt:lpstr>Правила перевантажень</vt:lpstr>
      <vt:lpstr>Оператор явного перетворення типу</vt:lpstr>
      <vt:lpstr>Оператор неявного перетворення типу.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227</cp:revision>
  <dcterms:created xsi:type="dcterms:W3CDTF">2020-07-22T09:36:14Z</dcterms:created>
  <dcterms:modified xsi:type="dcterms:W3CDTF">2020-10-21T17:01:44Z</dcterms:modified>
</cp:coreProperties>
</file>