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89DF4-359C-417C-B7A4-564A1E692EB2}" v="249" dt="2020-12-22T19:34:44.585"/>
    <p1510:client id="{7C08F133-42C4-43AE-936B-0268C91E6B23}" v="2" dt="2020-10-11T19:50:33.553"/>
    <p1510:client id="{8C23462D-4220-4EE3-98B3-F32EFC974BA7}" v="426" dt="2020-07-22T09:51:20.138"/>
    <p1510:client id="{C4B6D6EB-0778-4C98-B9A9-A7976BBB7F18}" v="2" dt="2020-10-26T20:36:09.039"/>
    <p1510:client id="{FCB8428B-E6B8-42D4-9802-ADFF0C0580B3}" v="309" dt="2020-10-17T13:41:54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22.12.2020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0BFDDE-A43C-4C12-8E17-5F686439ECB7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Перевантаження операторів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D58DACC4-70BB-4936-9CC4-E00C10749E79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Operator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overloading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8BADCFA-893B-4B24-867B-82627E4A8F87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363833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CF00E7-48D4-4E39-B469-1C99EDA1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094"/>
            <a:ext cx="10515600" cy="6353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615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85C48-1D9C-4EAA-BED3-1FC6F7B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Тип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Object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3679DF-1AF8-44FE-A388-ACD319DC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 C# усі типи, </a:t>
            </a:r>
            <a:r>
              <a:rPr lang="uk-UA" sz="2000" dirty="0" err="1">
                <a:ea typeface="+mn-lt"/>
                <a:cs typeface="+mn-lt"/>
              </a:rPr>
              <a:t>reference</a:t>
            </a:r>
            <a:r>
              <a:rPr lang="uk-UA" sz="2000" dirty="0">
                <a:ea typeface="+mn-lt"/>
                <a:cs typeface="+mn-lt"/>
              </a:rPr>
              <a:t> або </a:t>
            </a:r>
            <a:r>
              <a:rPr lang="uk-UA" sz="2000" dirty="0" err="1">
                <a:ea typeface="+mn-lt"/>
                <a:cs typeface="+mn-lt"/>
              </a:rPr>
              <a:t>value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наслідуються</a:t>
            </a:r>
            <a:r>
              <a:rPr lang="uk-UA" sz="2000" dirty="0">
                <a:ea typeface="+mn-lt"/>
                <a:cs typeface="+mn-lt"/>
              </a:rPr>
              <a:t>  від класу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Object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dirty="0"/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Так як всі класи у C# є похідними від класу </a:t>
            </a:r>
            <a:r>
              <a:rPr lang="uk-UA" sz="2000" dirty="0" err="1">
                <a:ea typeface="+mn-lt"/>
                <a:cs typeface="+mn-lt"/>
              </a:rPr>
              <a:t>Object</a:t>
            </a:r>
            <a:r>
              <a:rPr lang="uk-UA" sz="2000" dirty="0">
                <a:ea typeface="+mn-lt"/>
                <a:cs typeface="+mn-lt"/>
              </a:rPr>
              <a:t>, всі методи, визначені в класі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Object</a:t>
            </a:r>
            <a:r>
              <a:rPr lang="uk-UA" sz="2000" dirty="0">
                <a:ea typeface="+mn-lt"/>
                <a:cs typeface="+mn-lt"/>
              </a:rPr>
              <a:t>, доступні для всіх класів у системі.</a:t>
            </a:r>
          </a:p>
          <a:p>
            <a:pPr marL="0" indent="0">
              <a:buNone/>
            </a:pPr>
            <a:r>
              <a:rPr lang="uk-UA" sz="2000" dirty="0">
                <a:cs typeface="Calibri"/>
              </a:rPr>
              <a:t>Деякі методи класу </a:t>
            </a:r>
            <a:r>
              <a:rPr lang="uk-UA" sz="2000" dirty="0" err="1">
                <a:solidFill>
                  <a:schemeClr val="accent1"/>
                </a:solidFill>
                <a:cs typeface="Calibri"/>
              </a:rPr>
              <a:t>Object</a:t>
            </a:r>
            <a:r>
              <a:rPr lang="uk-UA" sz="2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uk-UA" sz="2000" dirty="0">
                <a:cs typeface="Calibri"/>
              </a:rPr>
              <a:t>є </a:t>
            </a:r>
            <a:r>
              <a:rPr lang="uk-UA" sz="2000" dirty="0" err="1">
                <a:cs typeface="Calibri"/>
              </a:rPr>
              <a:t>virtual</a:t>
            </a:r>
            <a:r>
              <a:rPr lang="uk-UA" sz="2000" dirty="0">
                <a:cs typeface="Calibri"/>
              </a:rPr>
              <a:t> отже ви можете перевизначити їх у своїх похідних класах.</a:t>
            </a:r>
            <a:endParaRPr lang="uk-UA" sz="2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5B0E-D96F-4153-9E4A-769DE9856583}"/>
              </a:ext>
            </a:extLst>
          </p:cNvPr>
          <p:cNvSpPr txBox="1"/>
          <p:nvPr/>
        </p:nvSpPr>
        <p:spPr>
          <a:xfrm>
            <a:off x="834147" y="2678487"/>
            <a:ext cx="9474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Змінними </a:t>
            </a:r>
            <a:r>
              <a:rPr lang="en-US" sz="2000" err="1"/>
              <a:t>типу</a:t>
            </a:r>
            <a:r>
              <a:rPr lang="en-US" sz="2000"/>
              <a:t> Object </a:t>
            </a:r>
            <a:r>
              <a:rPr lang="en-US" sz="2000" err="1"/>
              <a:t>можна</a:t>
            </a:r>
            <a:r>
              <a:rPr lang="en-US" sz="2000" dirty="0"/>
              <a:t> </a:t>
            </a:r>
            <a:r>
              <a:rPr lang="en-US" sz="2000" err="1"/>
              <a:t>призначати</a:t>
            </a:r>
            <a:r>
              <a:rPr lang="en-US" sz="2000" dirty="0"/>
              <a:t> </a:t>
            </a:r>
            <a:r>
              <a:rPr lang="en-US" sz="2000" err="1"/>
              <a:t>значення</a:t>
            </a:r>
            <a:r>
              <a:rPr lang="en-US" sz="2000" dirty="0"/>
              <a:t> </a:t>
            </a:r>
            <a:r>
              <a:rPr lang="en-US" sz="2000" err="1"/>
              <a:t>будь-яких</a:t>
            </a:r>
            <a:r>
              <a:rPr lang="en-US" sz="2000" dirty="0"/>
              <a:t> </a:t>
            </a:r>
            <a:r>
              <a:rPr lang="en-US" sz="2000" err="1"/>
              <a:t>типів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B8CE8D3-185F-4A15-9092-B30EC6D3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19" y="431412"/>
            <a:ext cx="522947" cy="503200"/>
          </a:xfrm>
          <a:prstGeom prst="rect">
            <a:avLst/>
          </a:prstGeom>
        </p:spPr>
      </p:pic>
      <p:pic>
        <p:nvPicPr>
          <p:cNvPr id="7" name="Рисунок 7" descr="Зображення, що містить іграшка, у приміщенні, лялька, дивиться&#10;&#10;Опис створено автоматично">
            <a:extLst>
              <a:ext uri="{FF2B5EF4-FFF2-40B4-BE49-F238E27FC236}">
                <a16:creationId xmlns:a16="http://schemas.microsoft.com/office/drawing/2014/main" id="{25A027F5-28A1-47B7-B1BE-2CDAA3AD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509" y="4496480"/>
            <a:ext cx="1501036" cy="2019505"/>
          </a:xfrm>
          <a:prstGeom prst="rect">
            <a:avLst/>
          </a:prstGeom>
        </p:spPr>
      </p:pic>
      <p:pic>
        <p:nvPicPr>
          <p:cNvPr id="8" name="Рисунок 8" descr="Зображення, що містить кімната, стіл, малювання&#10;&#10;Опис створено автоматично">
            <a:extLst>
              <a:ext uri="{FF2B5EF4-FFF2-40B4-BE49-F238E27FC236}">
                <a16:creationId xmlns:a16="http://schemas.microsoft.com/office/drawing/2014/main" id="{DEDC7249-8918-45E6-A133-9B2C4623F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23" y="4825575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D7CD-7ACF-4CE1-B2B9-C30D4EB1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Методи класу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Object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C65B99-D807-4DC9-B4A1-0E098408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 err="1">
                <a:ea typeface="+mn-lt"/>
                <a:cs typeface="+mn-lt"/>
              </a:rPr>
              <a:t>Equals</a:t>
            </a:r>
            <a:r>
              <a:rPr lang="uk-UA" sz="2000">
                <a:ea typeface="+mn-lt"/>
                <a:cs typeface="+mn-lt"/>
              </a:rPr>
              <a:t> - даний метод порівнює об'єкти.</a:t>
            </a:r>
            <a:endParaRPr lang="uk-UA" sz="200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Finalize</a:t>
            </a:r>
            <a:r>
              <a:rPr lang="uk-UA" sz="2000">
                <a:ea typeface="+mn-lt"/>
                <a:cs typeface="+mn-lt"/>
              </a:rPr>
              <a:t> - даний метод виконує необхідну роботу з очистки ресурсів, перед автоматичною утилізацією об'єкта.</a:t>
            </a:r>
            <a:endParaRPr lang="uk-UA" sz="200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GetHashCode</a:t>
            </a:r>
            <a:r>
              <a:rPr lang="uk-UA" sz="2000">
                <a:ea typeface="+mn-lt"/>
                <a:cs typeface="+mn-lt"/>
              </a:rPr>
              <a:t> - даний метод створює число, що відповідає значенню об'єкта. Щоб перевизначити даний метод необхідно </a:t>
            </a:r>
            <a:r>
              <a:rPr lang="uk-UA" sz="2000" dirty="0">
                <a:ea typeface="+mn-lt"/>
                <a:cs typeface="+mn-lt"/>
              </a:rPr>
              <a:t>перевизначити і метод </a:t>
            </a:r>
            <a:r>
              <a:rPr lang="uk-UA" sz="2000" err="1">
                <a:ea typeface="+mn-lt"/>
                <a:cs typeface="+mn-lt"/>
              </a:rPr>
              <a:t>Equals</a:t>
            </a:r>
            <a:endParaRPr lang="uk-UA" sz="200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ToString</a:t>
            </a:r>
            <a:r>
              <a:rPr lang="uk-UA" sz="2000">
                <a:ea typeface="+mn-lt"/>
                <a:cs typeface="+mn-lt"/>
              </a:rPr>
              <a:t> - створює зрозумілий для користувача рядок тексту, в якій описується екземпляр </a:t>
            </a:r>
            <a:r>
              <a:rPr lang="uk-UA" sz="2000" dirty="0">
                <a:ea typeface="+mn-lt"/>
                <a:cs typeface="+mn-lt"/>
              </a:rPr>
              <a:t>класу.</a:t>
            </a:r>
            <a:endParaRPr lang="uk-UA" sz="2000" dirty="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MemberwiseClone</a:t>
            </a:r>
            <a:r>
              <a:rPr lang="uk-UA" sz="2000">
                <a:ea typeface="+mn-lt"/>
                <a:cs typeface="+mn-lt"/>
              </a:rPr>
              <a:t> - створює "неповну" копію об'єкта.</a:t>
            </a:r>
            <a:endParaRPr lang="uk-UA" sz="2000">
              <a:cs typeface="Calibri"/>
            </a:endParaRPr>
          </a:p>
        </p:txBody>
      </p:sp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2CEF831-9176-4517-B269-819BB689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19" y="431412"/>
            <a:ext cx="522947" cy="503200"/>
          </a:xfrm>
          <a:prstGeom prst="rect">
            <a:avLst/>
          </a:prstGeom>
        </p:spPr>
      </p:pic>
      <p:pic>
        <p:nvPicPr>
          <p:cNvPr id="6" name="Рисунок 6" descr="Зображення, що містить гра, баскетбол, стіл&#10;&#10;Опис створено автоматично">
            <a:extLst>
              <a:ext uri="{FF2B5EF4-FFF2-40B4-BE49-F238E27FC236}">
                <a16:creationId xmlns:a16="http://schemas.microsoft.com/office/drawing/2014/main" id="{BA7C1558-4CBF-4CD5-911A-22CA3C77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615" y="4306578"/>
            <a:ext cx="1952625" cy="2333625"/>
          </a:xfrm>
          <a:prstGeom prst="rect">
            <a:avLst/>
          </a:prstGeom>
        </p:spPr>
      </p:pic>
      <p:pic>
        <p:nvPicPr>
          <p:cNvPr id="7" name="Рисунок 7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43ACDA77-AC2B-4D30-BCEB-75149FFB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59" y="4934182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993D7-AFA0-47DB-BF49-57018787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Інтерфейс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ICloneable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2F763C-85F1-4B07-A5CC-6A589F87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075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Інтерфейс </a:t>
            </a:r>
            <a:r>
              <a:rPr lang="uk-UA" sz="2000" dirty="0" err="1">
                <a:ea typeface="+mn-lt"/>
                <a:cs typeface="+mn-lt"/>
              </a:rPr>
              <a:t>ICloneable</a:t>
            </a:r>
            <a:r>
              <a:rPr lang="uk-UA" sz="2000" dirty="0">
                <a:ea typeface="+mn-lt"/>
                <a:cs typeface="+mn-lt"/>
              </a:rPr>
              <a:t> підтримує копіювання, при якому створюється новий екземпляр класу з тим же значенням, що і у існуючого примірника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BD2660A-FC3C-465B-A879-EE5837F7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113"/>
            <a:ext cx="5486400" cy="1773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6BBE6-B704-42B8-ADD8-BFE13C112F73}"/>
              </a:ext>
            </a:extLst>
          </p:cNvPr>
          <p:cNvSpPr txBox="1"/>
          <p:nvPr/>
        </p:nvSpPr>
        <p:spPr>
          <a:xfrm>
            <a:off x="838200" y="4927600"/>
            <a:ext cx="1085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Реалізувавши</a:t>
            </a:r>
            <a:r>
              <a:rPr lang="en-US" sz="2000" dirty="0"/>
              <a:t> </a:t>
            </a:r>
            <a:r>
              <a:rPr lang="en-US" sz="2000" dirty="0" err="1"/>
              <a:t>інтерфейс</a:t>
            </a:r>
            <a:r>
              <a:rPr lang="en-US" sz="2000" dirty="0"/>
              <a:t> </a:t>
            </a:r>
            <a:r>
              <a:rPr lang="en-US" sz="2000" dirty="0" err="1"/>
              <a:t>ICloneable</a:t>
            </a:r>
            <a:r>
              <a:rPr lang="en-US" sz="2000" dirty="0"/>
              <a:t>, </a:t>
            </a:r>
            <a:r>
              <a:rPr lang="en-US" sz="2000" dirty="0" err="1"/>
              <a:t>можна</a:t>
            </a:r>
            <a:r>
              <a:rPr lang="en-US" sz="2000" dirty="0"/>
              <a:t> </a:t>
            </a:r>
            <a:r>
              <a:rPr lang="en-US" sz="2000" dirty="0" err="1"/>
              <a:t>створити</a:t>
            </a:r>
            <a:r>
              <a:rPr lang="en-US" sz="2000" dirty="0"/>
              <a:t> </a:t>
            </a:r>
            <a:r>
              <a:rPr lang="en-US" sz="2000" dirty="0" err="1"/>
              <a:t>всі</a:t>
            </a:r>
            <a:r>
              <a:rPr lang="en-US" sz="2000" dirty="0"/>
              <a:t> </a:t>
            </a:r>
            <a:r>
              <a:rPr lang="en-US" sz="2000" dirty="0" err="1"/>
              <a:t>умови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копіювання</a:t>
            </a:r>
            <a:r>
              <a:rPr lang="en-US" sz="2000" dirty="0"/>
              <a:t> </a:t>
            </a:r>
            <a:r>
              <a:rPr lang="en-US" sz="2000" dirty="0" err="1"/>
              <a:t>об'єкта</a:t>
            </a:r>
            <a:r>
              <a:rPr lang="en-US" sz="2000" dirty="0"/>
              <a:t>. </a:t>
            </a:r>
            <a:r>
              <a:rPr lang="en-US" sz="2000" dirty="0" err="1"/>
              <a:t>Інтерфейс</a:t>
            </a:r>
            <a:r>
              <a:rPr lang="en-US" sz="2000" dirty="0"/>
              <a:t> </a:t>
            </a:r>
            <a:r>
              <a:rPr lang="en-US" sz="2000" dirty="0" err="1"/>
              <a:t>ICloneable</a:t>
            </a:r>
            <a:r>
              <a:rPr lang="en-US" sz="2000" dirty="0"/>
              <a:t> </a:t>
            </a:r>
            <a:r>
              <a:rPr lang="en-US" sz="2000" dirty="0" err="1"/>
              <a:t>містить</a:t>
            </a:r>
            <a:r>
              <a:rPr lang="en-US" sz="2000" dirty="0"/>
              <a:t> </a:t>
            </a:r>
            <a:r>
              <a:rPr lang="en-US" sz="2000" dirty="0" err="1"/>
              <a:t>один</a:t>
            </a:r>
            <a:r>
              <a:rPr lang="en-US" sz="2000" dirty="0"/>
              <a:t> </a:t>
            </a:r>
            <a:r>
              <a:rPr lang="en-US" sz="2000" dirty="0" err="1"/>
              <a:t>член</a:t>
            </a:r>
            <a:r>
              <a:rPr lang="en-US" sz="2000" dirty="0"/>
              <a:t>, Clone, </a:t>
            </a:r>
            <a:r>
              <a:rPr lang="en-US" sz="2000" dirty="0" err="1"/>
              <a:t>призначений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 </a:t>
            </a:r>
            <a:r>
              <a:rPr lang="en-US" sz="2000" dirty="0" err="1"/>
              <a:t>підтримки</a:t>
            </a:r>
            <a:r>
              <a:rPr lang="en-US" sz="2000" dirty="0"/>
              <a:t> </a:t>
            </a:r>
            <a:r>
              <a:rPr lang="en-US" sz="2000" dirty="0" err="1"/>
              <a:t>копіювання</a:t>
            </a:r>
            <a:r>
              <a:rPr lang="en-US" sz="2000" dirty="0"/>
              <a:t> </a:t>
            </a:r>
            <a:r>
              <a:rPr lang="en-US" sz="2000" dirty="0" err="1"/>
              <a:t>крім</a:t>
            </a:r>
            <a:r>
              <a:rPr lang="en-US" sz="2000" dirty="0"/>
              <a:t> </a:t>
            </a:r>
            <a:r>
              <a:rPr lang="en-US" sz="2000" dirty="0" err="1"/>
              <a:t>виконуваного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допомогою</a:t>
            </a:r>
            <a:r>
              <a:rPr lang="en-US" sz="2000" dirty="0"/>
              <a:t> </a:t>
            </a:r>
            <a:r>
              <a:rPr lang="en-US" sz="2000" dirty="0" err="1"/>
              <a:t>методу</a:t>
            </a:r>
            <a:r>
              <a:rPr lang="en-US" sz="2000" dirty="0"/>
              <a:t> </a:t>
            </a:r>
            <a:r>
              <a:rPr lang="en-US" sz="2000" dirty="0" err="1"/>
              <a:t>MemberwiseClone</a:t>
            </a:r>
            <a:r>
              <a:rPr lang="en-US" sz="2000" dirty="0"/>
              <a:t>.</a:t>
            </a:r>
            <a:endParaRPr lang="en-US" sz="2000">
              <a:cs typeface="Calibri"/>
            </a:endParaRPr>
          </a:p>
        </p:txBody>
      </p:sp>
      <p:pic>
        <p:nvPicPr>
          <p:cNvPr id="6" name="Рисунок 6" descr="Зображення, що містить стріла&#10;&#10;Опис створено автоматично">
            <a:extLst>
              <a:ext uri="{FF2B5EF4-FFF2-40B4-BE49-F238E27FC236}">
                <a16:creationId xmlns:a16="http://schemas.microsoft.com/office/drawing/2014/main" id="{8F74165C-918E-4A2F-A245-23B5379D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325" y="2387099"/>
            <a:ext cx="2046250" cy="177714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508D0A5-B9B3-4635-A260-77A3A4FD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44" y="280967"/>
            <a:ext cx="587299" cy="5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8DCE7-8685-477B-9CD2-62896EE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Оператори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Operators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5B0BEB-F370-48EA-A180-8551088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Оператор - це елемент програми, який застосовується до одного або кількох операндів.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Оператори, які отримують на вхід один операнд, наприклад оператор </a:t>
            </a:r>
            <a:r>
              <a:rPr lang="uk-UA" sz="2000" err="1">
                <a:ea typeface="+mn-lt"/>
                <a:cs typeface="+mn-lt"/>
              </a:rPr>
              <a:t>інкремента</a:t>
            </a:r>
            <a:r>
              <a:rPr lang="uk-UA" sz="2000" dirty="0">
                <a:ea typeface="+mn-lt"/>
                <a:cs typeface="+mn-lt"/>
              </a:rPr>
              <a:t> (++) або </a:t>
            </a:r>
            <a:r>
              <a:rPr lang="uk-UA" sz="2000" err="1">
                <a:ea typeface="+mn-lt"/>
                <a:cs typeface="+mn-lt"/>
              </a:rPr>
              <a:t>new</a:t>
            </a:r>
            <a:r>
              <a:rPr lang="uk-UA" sz="2000" dirty="0">
                <a:ea typeface="+mn-lt"/>
                <a:cs typeface="+mn-lt"/>
              </a:rPr>
              <a:t>, називаються </a:t>
            </a:r>
            <a:r>
              <a:rPr lang="uk-UA" sz="2000" err="1">
                <a:ea typeface="+mn-lt"/>
                <a:cs typeface="+mn-lt"/>
              </a:rPr>
              <a:t>унарними</a:t>
            </a:r>
            <a:r>
              <a:rPr lang="uk-UA" sz="2000">
                <a:ea typeface="+mn-lt"/>
                <a:cs typeface="+mn-lt"/>
              </a:rPr>
              <a:t> операторами.</a:t>
            </a:r>
            <a:endParaRPr lang="uk-UA" sz="2000" err="1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Оператори, які отримують на вхід два </a:t>
            </a:r>
            <a:r>
              <a:rPr lang="uk-UA" sz="2000" err="1">
                <a:ea typeface="+mn-lt"/>
                <a:cs typeface="+mn-lt"/>
              </a:rPr>
              <a:t>операнда</a:t>
            </a:r>
            <a:r>
              <a:rPr lang="uk-UA" sz="2000" dirty="0">
                <a:ea typeface="+mn-lt"/>
                <a:cs typeface="+mn-lt"/>
              </a:rPr>
              <a:t>, наприклад, арифметичні оператори (+, -, *, /) називаються бінарними</a:t>
            </a:r>
          </a:p>
          <a:p>
            <a:pPr marL="0" indent="0">
              <a:buNone/>
            </a:pPr>
            <a:endParaRPr lang="uk-UA" sz="2000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4293F1D-4028-462B-8725-F700EE53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480" y="406090"/>
            <a:ext cx="525966" cy="525966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03BA76E-4678-4705-A608-0568BD4F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2" y="4487450"/>
            <a:ext cx="2743200" cy="182880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71A0EC2-F457-4764-80F0-0CA0B4EE2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537" y="4716049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340FE-E68B-4746-9B0B-3B303D41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Перевантаження операторів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F8A032-AA65-4139-9095-ADE1887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075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У C # класи можуть перевантажувати оператори шляхом визначення статичних методів за </a:t>
            </a:r>
            <a:r>
              <a:rPr lang="uk-UA" sz="2000" dirty="0">
                <a:ea typeface="+mn-lt"/>
                <a:cs typeface="+mn-lt"/>
              </a:rPr>
              <a:t>допомогою ключового слова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operator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1207236F-8E0A-4CB5-BA31-2ECF6225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027518"/>
            <a:ext cx="5511800" cy="309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41EE3-FCC3-4DFB-B491-B101DFCC6019}"/>
              </a:ext>
            </a:extLst>
          </p:cNvPr>
          <p:cNvSpPr txBox="1"/>
          <p:nvPr/>
        </p:nvSpPr>
        <p:spPr>
          <a:xfrm>
            <a:off x="1411788" y="5600700"/>
            <a:ext cx="9982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Використовувати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ключове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слово</a:t>
            </a:r>
            <a:r>
              <a:rPr lang="en-US" sz="1600" dirty="0">
                <a:solidFill>
                  <a:srgbClr val="C00000"/>
                </a:solidFill>
              </a:rPr>
              <a:t> operator, </a:t>
            </a:r>
            <a:r>
              <a:rPr lang="en-US" sz="1600" dirty="0" err="1">
                <a:solidFill>
                  <a:srgbClr val="C00000"/>
                </a:solidFill>
              </a:rPr>
              <a:t>можна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тільки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разом</a:t>
            </a:r>
            <a:r>
              <a:rPr lang="en-US" sz="1600" dirty="0">
                <a:solidFill>
                  <a:srgbClr val="C00000"/>
                </a:solidFill>
              </a:rPr>
              <a:t> з </a:t>
            </a:r>
            <a:r>
              <a:rPr lang="en-US" sz="1600" dirty="0" err="1">
                <a:solidFill>
                  <a:srgbClr val="C00000"/>
                </a:solidFill>
              </a:rPr>
              <a:t>ключовим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словом</a:t>
            </a:r>
            <a:r>
              <a:rPr lang="en-US" sz="1600" dirty="0">
                <a:solidFill>
                  <a:srgbClr val="C00000"/>
                </a:solidFill>
              </a:rPr>
              <a:t> static.</a:t>
            </a:r>
            <a:endParaRPr lang="uk-UA" sz="1600">
              <a:solidFill>
                <a:srgbClr val="C00000"/>
              </a:solidFill>
              <a:cs typeface="Calibri"/>
            </a:endParaRPr>
          </a:p>
        </p:txBody>
      </p:sp>
      <p:pic>
        <p:nvPicPr>
          <p:cNvPr id="6" name="Рисунок 6" descr="Зображення, що містить знак, малювання&#10;&#10;Опис створено автоматично">
            <a:extLst>
              <a:ext uri="{FF2B5EF4-FFF2-40B4-BE49-F238E27FC236}">
                <a16:creationId xmlns:a16="http://schemas.microsoft.com/office/drawing/2014/main" id="{BE2D1181-1374-4044-BAE2-8976E7BA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8" y="5517520"/>
            <a:ext cx="560932" cy="526484"/>
          </a:xfrm>
          <a:prstGeom prst="rect">
            <a:avLst/>
          </a:prstGeom>
        </p:spPr>
      </p:pic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831E287E-2347-4095-A8C9-A8435161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480" y="406090"/>
            <a:ext cx="525966" cy="525966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2285DD4-BEFF-409C-BD76-5EA21CAD6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071" y="4520370"/>
            <a:ext cx="2743200" cy="17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6DE5-4A81-42DF-99DB-1E76D74D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Правила перевантажень</a:t>
            </a:r>
            <a:endParaRPr lang="uk-UA" dirty="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8139AB3-C995-439F-8709-D547D111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99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uk-UA" sz="1800" dirty="0">
                <a:ea typeface="+mn-lt"/>
                <a:cs typeface="+mn-lt"/>
              </a:rPr>
              <a:t>Оператори порівняння можна перевантажувати, але тільки парами: якщо перевантажений</a:t>
            </a:r>
            <a:endParaRPr lang="uk-UA" sz="1800">
              <a:cs typeface="Calibri"/>
            </a:endParaRPr>
          </a:p>
          <a:p>
            <a:pPr marL="342900" indent="-342900"/>
            <a:r>
              <a:rPr lang="uk-UA" sz="1800" dirty="0">
                <a:ea typeface="+mn-lt"/>
                <a:cs typeface="+mn-lt"/>
              </a:rPr>
              <a:t>оператор ==, то ! = також повинен бути перевантажений.</a:t>
            </a:r>
            <a:endParaRPr lang="uk-UA" sz="1800" dirty="0">
              <a:cs typeface="Calibri"/>
            </a:endParaRPr>
          </a:p>
          <a:p>
            <a:pPr marL="342900" indent="-342900"/>
            <a:r>
              <a:rPr lang="uk-UA" sz="1800" dirty="0">
                <a:ea typeface="+mn-lt"/>
                <a:cs typeface="+mn-lt"/>
              </a:rPr>
              <a:t>Зворотний принцип також дійсний і діє для операторів &lt; і &gt;, а також для &lt;= і &gt; =.</a:t>
            </a:r>
            <a:endParaRPr lang="uk-UA" sz="1800" dirty="0">
              <a:cs typeface="Calibri"/>
            </a:endParaRPr>
          </a:p>
          <a:p>
            <a:pPr marL="342900" indent="-342900"/>
            <a:r>
              <a:rPr lang="uk-UA" sz="1800" dirty="0">
                <a:ea typeface="+mn-lt"/>
                <a:cs typeface="+mn-lt"/>
              </a:rPr>
              <a:t>Для перевантаження оператора в призначеному для користувача класі потрібно створити метод в класі з правильною сигнатурою.</a:t>
            </a:r>
            <a:endParaRPr lang="uk-UA" sz="1800">
              <a:cs typeface="Calibri"/>
            </a:endParaRPr>
          </a:p>
          <a:p>
            <a:pPr marL="342900" indent="-342900"/>
            <a:r>
              <a:rPr lang="uk-UA" sz="1800" dirty="0">
                <a:ea typeface="+mn-lt"/>
                <a:cs typeface="+mn-lt"/>
              </a:rPr>
              <a:t>Метод потрібно назвати "</a:t>
            </a:r>
            <a:r>
              <a:rPr lang="uk-UA" sz="1800" dirty="0" err="1">
                <a:ea typeface="+mn-lt"/>
                <a:cs typeface="+mn-lt"/>
              </a:rPr>
              <a:t>operator</a:t>
            </a:r>
            <a:r>
              <a:rPr lang="uk-UA" sz="1800" dirty="0">
                <a:ea typeface="+mn-lt"/>
                <a:cs typeface="+mn-lt"/>
              </a:rPr>
              <a:t> X", де X - ім'я або символ перевантаженого оператора.</a:t>
            </a:r>
            <a:endParaRPr lang="uk-UA" sz="1800" dirty="0">
              <a:cs typeface="Calibri"/>
            </a:endParaRPr>
          </a:p>
          <a:p>
            <a:pPr marL="342900" indent="-342900"/>
            <a:r>
              <a:rPr lang="uk-UA" sz="1800" dirty="0" err="1">
                <a:ea typeface="+mn-lt"/>
                <a:cs typeface="+mn-lt"/>
              </a:rPr>
              <a:t>Унарні</a:t>
            </a:r>
            <a:r>
              <a:rPr lang="uk-UA" sz="1800" dirty="0">
                <a:ea typeface="+mn-lt"/>
                <a:cs typeface="+mn-lt"/>
              </a:rPr>
              <a:t> оператори мають один параметр, а бінарні - два. </a:t>
            </a:r>
          </a:p>
          <a:p>
            <a:pPr marL="342900" indent="-342900"/>
            <a:r>
              <a:rPr lang="uk-UA" sz="1800" dirty="0">
                <a:ea typeface="+mn-lt"/>
                <a:cs typeface="+mn-lt"/>
              </a:rPr>
              <a:t>У всіх випадках один параметр повинен бути такого ж типу, як і клас або структура, який оголосив оператор.</a:t>
            </a:r>
            <a:endParaRPr lang="uk-UA" sz="1800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C8B625-4BEE-41FA-B8B4-82A2AD06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4449175"/>
            <a:ext cx="2054268" cy="2124553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0B94C160-7489-45AB-A530-5DC01407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345" y="4814483"/>
            <a:ext cx="2743200" cy="150876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F4AB787-39C6-4518-A4E6-192A3DA06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379" y="365602"/>
            <a:ext cx="659052" cy="5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FEED7-AAD4-441A-A19C-974B491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 явного перетворення типу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50A803B-BEAF-4BEC-B407-DF10E041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78" y="2011704"/>
            <a:ext cx="5198015" cy="35102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8CC1D-45EF-4C4A-8C3C-D01243F8CD7D}"/>
              </a:ext>
            </a:extLst>
          </p:cNvPr>
          <p:cNvSpPr txBox="1"/>
          <p:nvPr/>
        </p:nvSpPr>
        <p:spPr>
          <a:xfrm>
            <a:off x="839821" y="988708"/>
            <a:ext cx="10350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Ключове</a:t>
            </a:r>
            <a:r>
              <a:rPr lang="en-US" dirty="0"/>
              <a:t> </a:t>
            </a:r>
            <a:r>
              <a:rPr lang="en-US" err="1"/>
              <a:t>слово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explicit </a:t>
            </a:r>
            <a:r>
              <a:rPr lang="en-US" err="1"/>
              <a:t>служить</a:t>
            </a:r>
            <a:r>
              <a:rPr lang="en-US" dirty="0"/>
              <a:t> </a:t>
            </a:r>
            <a:r>
              <a:rPr lang="en-US" err="1"/>
              <a:t>для</a:t>
            </a:r>
            <a:r>
              <a:rPr lang="en-US" dirty="0"/>
              <a:t> </a:t>
            </a:r>
            <a:r>
              <a:rPr lang="en-US" err="1"/>
              <a:t>створення</a:t>
            </a:r>
            <a:r>
              <a:rPr lang="en-US" dirty="0"/>
              <a:t> </a:t>
            </a:r>
            <a:r>
              <a:rPr lang="en-US" err="1"/>
              <a:t>оператора</a:t>
            </a:r>
            <a:r>
              <a:rPr lang="en-US" dirty="0"/>
              <a:t> </a:t>
            </a:r>
            <a:r>
              <a:rPr lang="en-US" err="1"/>
              <a:t>явного</a:t>
            </a:r>
            <a:r>
              <a:rPr lang="en-US" dirty="0"/>
              <a:t> </a:t>
            </a:r>
            <a:r>
              <a:rPr lang="en-US" err="1"/>
              <a:t>перетворення</a:t>
            </a:r>
            <a:r>
              <a:rPr lang="en-US" dirty="0"/>
              <a:t> </a:t>
            </a:r>
            <a:r>
              <a:rPr lang="en-US" err="1"/>
              <a:t>типу</a:t>
            </a:r>
            <a:r>
              <a:rPr lang="en-US" dirty="0"/>
              <a:t>.</a:t>
            </a:r>
            <a:endParaRPr lang="uk-UA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3042B1B0-CE02-4158-A0A5-7D187F60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480" y="406090"/>
            <a:ext cx="525966" cy="525966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025BE373-B1D7-46AE-9381-BD9906CE5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741" y="3830068"/>
            <a:ext cx="2055542" cy="24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C38FD-5E6A-4ED9-8F8D-3E4F6774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9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 неявного перетворення типу.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E38927C-4EE4-4B5A-AF71-1F618F3E4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28" y="2088246"/>
            <a:ext cx="5085946" cy="34701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33DCB-F061-4C69-B1EC-0F0C4E319053}"/>
              </a:ext>
            </a:extLst>
          </p:cNvPr>
          <p:cNvSpPr txBox="1"/>
          <p:nvPr/>
        </p:nvSpPr>
        <p:spPr>
          <a:xfrm>
            <a:off x="838200" y="1006002"/>
            <a:ext cx="985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Ключове</a:t>
            </a:r>
            <a:r>
              <a:rPr lang="en-US" dirty="0"/>
              <a:t> </a:t>
            </a:r>
            <a:r>
              <a:rPr lang="en-US" err="1"/>
              <a:t>слово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implicit </a:t>
            </a:r>
            <a:r>
              <a:rPr lang="en-US" err="1"/>
              <a:t>служить</a:t>
            </a:r>
            <a:r>
              <a:rPr lang="en-US" dirty="0"/>
              <a:t> </a:t>
            </a:r>
            <a:r>
              <a:rPr lang="en-US" err="1"/>
              <a:t>для</a:t>
            </a:r>
            <a:r>
              <a:rPr lang="en-US" dirty="0"/>
              <a:t> </a:t>
            </a:r>
            <a:r>
              <a:rPr lang="en-US" err="1"/>
              <a:t>створення</a:t>
            </a:r>
            <a:r>
              <a:rPr lang="en-US" dirty="0"/>
              <a:t> </a:t>
            </a:r>
            <a:r>
              <a:rPr lang="en-US" err="1"/>
              <a:t>оператора</a:t>
            </a:r>
            <a:r>
              <a:rPr lang="en-US" dirty="0"/>
              <a:t> </a:t>
            </a:r>
            <a:r>
              <a:rPr lang="en-US" err="1"/>
              <a:t>неявного</a:t>
            </a:r>
            <a:r>
              <a:rPr lang="en-US" dirty="0"/>
              <a:t> </a:t>
            </a:r>
            <a:r>
              <a:rPr lang="en-US" err="1"/>
              <a:t>перетворення</a:t>
            </a:r>
            <a:r>
              <a:rPr lang="en-US" dirty="0"/>
              <a:t> </a:t>
            </a:r>
            <a:r>
              <a:rPr lang="en-US" err="1"/>
              <a:t>типу</a:t>
            </a:r>
            <a:r>
              <a:rPr lang="en-US" dirty="0"/>
              <a:t>.</a:t>
            </a:r>
            <a:endParaRPr lang="uk-UA"/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FE765135-FDD0-4F5D-B20E-6DF466E0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480" y="406090"/>
            <a:ext cx="525966" cy="525966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8ECFBBE3-3BFE-41E8-BA9A-969FDA93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741" y="3830068"/>
            <a:ext cx="2055542" cy="24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0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Презентація PowerPoint</vt:lpstr>
      <vt:lpstr>Тип Object</vt:lpstr>
      <vt:lpstr>Методи класу Object</vt:lpstr>
      <vt:lpstr>Інтерфейс ICloneable</vt:lpstr>
      <vt:lpstr>Оператори / Operators</vt:lpstr>
      <vt:lpstr>Перевантаження операторів</vt:lpstr>
      <vt:lpstr>Правила перевантажень</vt:lpstr>
      <vt:lpstr>Оператор явного перетворення типу</vt:lpstr>
      <vt:lpstr>Оператор неявного перетворення типу.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307</cp:revision>
  <dcterms:created xsi:type="dcterms:W3CDTF">2020-07-22T09:36:14Z</dcterms:created>
  <dcterms:modified xsi:type="dcterms:W3CDTF">2020-12-22T19:49:55Z</dcterms:modified>
</cp:coreProperties>
</file>