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541AE-C728-43CB-B990-0C8294E43158}" v="437" dt="2020-07-22T10:03:46.830"/>
    <p1510:client id="{0CE0786F-7CAC-4F34-929B-0A8AF1124AED}" v="383" dt="2020-10-12T20:17:51.556"/>
    <p1510:client id="{7A8C1C7F-90A6-4DF7-AE91-9DCF795E2A45}" v="480" dt="2020-10-11T19:58:27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AB7E773-B7F3-43BD-89ED-0B6675E39FCD}"/>
              </a:ext>
            </a:extLst>
          </p:cNvPr>
          <p:cNvSpPr>
            <a:spLocks noGrp="1"/>
          </p:cNvSpPr>
          <p:nvPr/>
        </p:nvSpPr>
        <p:spPr>
          <a:xfrm>
            <a:off x="788721" y="1265238"/>
            <a:ext cx="1065923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dirty="0">
                <a:ea typeface="+mn-lt"/>
                <a:cs typeface="+mn-lt"/>
              </a:rPr>
              <a:t>Анонімні і динамічні типи. LINQ.</a:t>
            </a:r>
            <a:endParaRPr lang="uk-UA" dirty="0"/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9F4E7A1B-73EE-451D-BA08-0571B18DD1B0}"/>
              </a:ext>
            </a:extLst>
          </p:cNvPr>
          <p:cNvSpPr>
            <a:spLocks noGrp="1"/>
          </p:cNvSpPr>
          <p:nvPr/>
        </p:nvSpPr>
        <p:spPr>
          <a:xfrm>
            <a:off x="2207560" y="4932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3200" dirty="0" err="1">
                <a:ea typeface="+mn-lt"/>
                <a:cs typeface="+mn-lt"/>
              </a:rPr>
              <a:t>Anonymous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and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dynamic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types</a:t>
            </a:r>
            <a:r>
              <a:rPr lang="uk-UA" sz="3200" dirty="0">
                <a:ea typeface="+mn-lt"/>
                <a:cs typeface="+mn-lt"/>
              </a:rPr>
              <a:t>. LINQ.</a:t>
            </a:r>
            <a:endParaRPr lang="uk-UA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E7272B5-5235-4BC7-80FF-B77FAD62FF51}"/>
              </a:ext>
            </a:extLst>
          </p:cNvPr>
          <p:cNvSpPr txBox="1"/>
          <p:nvPr/>
        </p:nvSpPr>
        <p:spPr>
          <a:xfrm>
            <a:off x="788843" y="936048"/>
            <a:ext cx="8241722" cy="5854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35BFE-4A74-4C53-88D2-15FA7921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447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Приклади / </a:t>
            </a:r>
            <a:r>
              <a:rPr lang="uk-UA" sz="3200" dirty="0" err="1">
                <a:latin typeface="Calibri"/>
                <a:cs typeface="Calibri"/>
              </a:rPr>
              <a:t>Examples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pic>
        <p:nvPicPr>
          <p:cNvPr id="4" name="Рисунок 4" descr="Зображення, що містить знак, малювання, вулиця, сидить&#10;&#10;Опис створено автоматично">
            <a:extLst>
              <a:ext uri="{FF2B5EF4-FFF2-40B4-BE49-F238E27FC236}">
                <a16:creationId xmlns:a16="http://schemas.microsoft.com/office/drawing/2014/main" id="{2E57723C-5199-4AFA-8802-C6BC504CD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670" y="2609868"/>
            <a:ext cx="4743450" cy="1914525"/>
          </a:xfrm>
        </p:spPr>
      </p:pic>
    </p:spTree>
    <p:extLst>
      <p:ext uri="{BB962C8B-B14F-4D97-AF65-F5344CB8AC3E}">
        <p14:creationId xmlns:p14="http://schemas.microsoft.com/office/powerpoint/2010/main" val="296601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4368CBC-10C0-48B1-8064-1628DF17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012"/>
            <a:ext cx="10515600" cy="64035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300"/>
              </a:spcAft>
              <a:buNone/>
            </a:pPr>
            <a:r>
              <a:rPr lang="uk-UA" sz="1600" dirty="0" err="1">
                <a:latin typeface="Calibri Light"/>
                <a:cs typeface="Calibri Light"/>
              </a:rPr>
              <a:t>Tasks</a:t>
            </a:r>
            <a:endParaRPr lang="en-US" sz="1600" dirty="0" err="1"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uk-UA" sz="1600" dirty="0">
                <a:latin typeface="Calibri Light"/>
                <a:cs typeface="Calibri Light"/>
              </a:rPr>
              <a:t>Task1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600" dirty="0" err="1">
                <a:latin typeface="Calibri Light"/>
                <a:cs typeface="Calibri Light"/>
              </a:rPr>
              <a:t>Використовуючи</a:t>
            </a:r>
            <a:r>
              <a:rPr lang="ru" sz="1600" dirty="0">
                <a:latin typeface="Calibri Light"/>
                <a:cs typeface="Calibri Light"/>
              </a:rPr>
              <a:t> </a:t>
            </a:r>
            <a:r>
              <a:rPr lang="ru" sz="1600" dirty="0" err="1">
                <a:latin typeface="Calibri Light"/>
                <a:cs typeface="Calibri Light"/>
              </a:rPr>
              <a:t>Visual</a:t>
            </a:r>
            <a:r>
              <a:rPr lang="ru" sz="1600" dirty="0">
                <a:latin typeface="Calibri Light"/>
                <a:cs typeface="Calibri Light"/>
              </a:rPr>
              <a:t> </a:t>
            </a:r>
            <a:r>
              <a:rPr lang="ru" sz="1600" dirty="0" err="1">
                <a:latin typeface="Calibri Light"/>
                <a:cs typeface="Calibri Light"/>
              </a:rPr>
              <a:t>Studio</a:t>
            </a:r>
            <a:r>
              <a:rPr lang="ru" sz="1600" dirty="0">
                <a:latin typeface="Calibri Light"/>
                <a:cs typeface="Calibri Light"/>
              </a:rPr>
              <a:t>, </a:t>
            </a:r>
            <a:r>
              <a:rPr lang="ru" sz="1600" dirty="0" err="1">
                <a:latin typeface="Calibri Light"/>
                <a:cs typeface="Calibri Light"/>
              </a:rPr>
              <a:t>створіть</a:t>
            </a:r>
            <a:r>
              <a:rPr lang="ru" sz="1600" dirty="0">
                <a:latin typeface="Calibri Light"/>
                <a:cs typeface="Calibri Light"/>
              </a:rPr>
              <a:t> проект за шаблоном </a:t>
            </a:r>
            <a:r>
              <a:rPr lang="ru" sz="1600" dirty="0" err="1">
                <a:latin typeface="Calibri Light"/>
                <a:cs typeface="Calibri Light"/>
              </a:rPr>
              <a:t>Console</a:t>
            </a:r>
            <a:r>
              <a:rPr lang="ru" sz="1600" dirty="0">
                <a:latin typeface="Calibri Light"/>
                <a:cs typeface="Calibri Light"/>
              </a:rPr>
              <a:t> </a:t>
            </a:r>
            <a:r>
              <a:rPr lang="ru" sz="1600" dirty="0" err="1">
                <a:latin typeface="Calibri Light"/>
                <a:cs typeface="Calibri Light"/>
              </a:rPr>
              <a:t>Application</a:t>
            </a:r>
            <a:r>
              <a:rPr lang="ru" sz="1600" dirty="0">
                <a:latin typeface="Calibri Light"/>
                <a:cs typeface="Calibri Light"/>
              </a:rPr>
              <a:t>, </a:t>
            </a:r>
            <a:r>
              <a:rPr lang="ru" sz="1600" dirty="0" err="1">
                <a:latin typeface="Calibri Light"/>
                <a:cs typeface="Calibri Light"/>
              </a:rPr>
              <a:t>назвіть</a:t>
            </a:r>
            <a:r>
              <a:rPr lang="ru" sz="1600" dirty="0">
                <a:latin typeface="Calibri Light"/>
                <a:cs typeface="Calibri Light"/>
              </a:rPr>
              <a:t> </a:t>
            </a:r>
            <a:r>
              <a:rPr lang="ru" sz="1600" dirty="0" err="1">
                <a:latin typeface="Calibri Light"/>
                <a:cs typeface="Calibri Light"/>
              </a:rPr>
              <a:t>його</a:t>
            </a:r>
            <a:r>
              <a:rPr lang="ru" sz="1600">
                <a:latin typeface="Calibri Light"/>
                <a:cs typeface="Calibri Light"/>
              </a:rPr>
              <a:t> Lesson025_Task1.</a:t>
            </a:r>
            <a:endParaRPr lang="ru" sz="16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600" dirty="0" err="1">
                <a:latin typeface="Calibri Light"/>
                <a:ea typeface="+mn-lt"/>
                <a:cs typeface="Calibri Light"/>
              </a:rPr>
              <a:t>Базуючись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на Lesson22 Task2,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реалізуйте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всеможливі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фільтрації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(по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імені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, по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ціні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...),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зробіть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додавання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товарів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до слоника,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використовуючи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groupby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.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Реалізуйте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методи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Get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,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Update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використовуючи</a:t>
            </a:r>
            <a:r>
              <a:rPr lang="ru" sz="1600">
                <a:latin typeface="Calibri Light"/>
                <a:ea typeface="+mn-lt"/>
                <a:cs typeface="Calibri Light"/>
              </a:rPr>
              <a:t> LINQ.</a:t>
            </a:r>
            <a:endParaRPr lang="ru" sz="1600" dirty="0">
              <a:latin typeface="Calibri Light"/>
              <a:ea typeface="+mn-lt"/>
              <a:cs typeface="Calibri Ligh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endParaRPr lang="ru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endParaRPr lang="ru" sz="1600" dirty="0">
              <a:latin typeface="Calibri Light"/>
              <a:ea typeface="+mn-lt"/>
              <a:cs typeface="Calibri Ligh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endParaRPr lang="ru" sz="1600" dirty="0">
              <a:latin typeface="Calibri Light"/>
              <a:ea typeface="+mn-lt"/>
              <a:cs typeface="Calibri Ligh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endParaRPr lang="ru" sz="1600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1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4977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E0155-4A23-4F21-8474-68BDBB2B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963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Анонімні типи /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Anonymous</a:t>
            </a:r>
            <a:r>
              <a:rPr lang="uk-UA" sz="3200" dirty="0">
                <a:latin typeface="Calibri"/>
                <a:ea typeface="+mj-lt"/>
                <a:cs typeface="+mj-lt"/>
              </a:rPr>
              <a:t>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type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85C8630-BF7D-4197-9C9A-0B823FB0D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225"/>
            <a:ext cx="10515600" cy="50117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Анонімні типи пропонують зручний спосіб створення об'єкту з набором властивостей без </a:t>
            </a:r>
            <a:r>
              <a:rPr lang="uk-UA" sz="2000" dirty="0">
                <a:ea typeface="+mn-lt"/>
                <a:cs typeface="+mn-lt"/>
              </a:rPr>
              <a:t>необхідності попереднього явного визначення типу.</a:t>
            </a:r>
            <a:endParaRPr lang="uk-UA" sz="2000" dirty="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A733D82C-1CD2-4396-903B-EA8FA3DC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440" y="2904897"/>
            <a:ext cx="5575300" cy="22292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62A88A-F646-441C-AD86-6AA6A30B86E1}"/>
              </a:ext>
            </a:extLst>
          </p:cNvPr>
          <p:cNvSpPr txBox="1"/>
          <p:nvPr/>
        </p:nvSpPr>
        <p:spPr>
          <a:xfrm>
            <a:off x="838200" y="1836096"/>
            <a:ext cx="96393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/>
              <a:t>Ім'я</a:t>
            </a:r>
            <a:r>
              <a:rPr lang="en-US" sz="2000" dirty="0"/>
              <a:t> </a:t>
            </a:r>
            <a:r>
              <a:rPr lang="en-US" sz="2000" err="1"/>
              <a:t>типу</a:t>
            </a:r>
            <a:r>
              <a:rPr lang="en-US" sz="2000" dirty="0"/>
              <a:t> </a:t>
            </a:r>
            <a:r>
              <a:rPr lang="en-US" sz="2000" err="1"/>
              <a:t>створюється</a:t>
            </a:r>
            <a:r>
              <a:rPr lang="en-US" sz="2000" dirty="0"/>
              <a:t> </a:t>
            </a:r>
            <a:r>
              <a:rPr lang="en-US" sz="2000" err="1"/>
              <a:t>компілятором</a:t>
            </a:r>
            <a:r>
              <a:rPr lang="en-US" sz="2000" dirty="0"/>
              <a:t> і </a:t>
            </a:r>
            <a:r>
              <a:rPr lang="en-US" sz="2000" err="1"/>
              <a:t>недоступно</a:t>
            </a:r>
            <a:r>
              <a:rPr lang="en-US" sz="2000" dirty="0"/>
              <a:t> </a:t>
            </a:r>
            <a:r>
              <a:rPr lang="en-US" sz="2000" err="1"/>
              <a:t>на</a:t>
            </a:r>
            <a:r>
              <a:rPr lang="en-US" sz="2000" dirty="0"/>
              <a:t> </a:t>
            </a:r>
            <a:r>
              <a:rPr lang="en-US" sz="2000" err="1"/>
              <a:t>рівні</a:t>
            </a:r>
            <a:r>
              <a:rPr lang="en-US" sz="2000" dirty="0"/>
              <a:t> </a:t>
            </a:r>
            <a:r>
              <a:rPr lang="en-US" sz="2000" err="1"/>
              <a:t>вихідного</a:t>
            </a:r>
            <a:r>
              <a:rPr lang="en-US" sz="2000" dirty="0"/>
              <a:t> </a:t>
            </a:r>
            <a:r>
              <a:rPr lang="en-US" sz="2000" err="1"/>
              <a:t>коду</a:t>
            </a:r>
            <a:r>
              <a:rPr lang="en-US" sz="2000" dirty="0"/>
              <a:t>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747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492C-6E57-4534-819E-D73CC349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263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Використання анонімних типів</a:t>
            </a:r>
            <a:endParaRPr lang="uk-UA" sz="3200">
              <a:latin typeface="Calibri"/>
              <a:cs typeface="Calibri Light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D445710-9562-4D90-A82B-D4B0E69C6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227" y="2793341"/>
            <a:ext cx="8886825" cy="5619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07057D-98A0-49A4-AD51-1ED6BBB166EF}"/>
              </a:ext>
            </a:extLst>
          </p:cNvPr>
          <p:cNvSpPr txBox="1"/>
          <p:nvPr/>
        </p:nvSpPr>
        <p:spPr>
          <a:xfrm>
            <a:off x="838470" y="1717202"/>
            <a:ext cx="88011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В </a:t>
            </a:r>
            <a:r>
              <a:rPr lang="en-US" sz="2000" err="1"/>
              <a:t>анонімних</a:t>
            </a:r>
            <a:r>
              <a:rPr lang="en-US" sz="2000" dirty="0"/>
              <a:t> </a:t>
            </a:r>
            <a:r>
              <a:rPr lang="en-US" sz="2000" err="1"/>
              <a:t>типах</a:t>
            </a:r>
            <a:r>
              <a:rPr lang="en-US" sz="2000" dirty="0"/>
              <a:t> </a:t>
            </a:r>
            <a:r>
              <a:rPr lang="en-US" sz="2000" err="1"/>
              <a:t>можуть</a:t>
            </a:r>
            <a:r>
              <a:rPr lang="en-US" sz="2000" dirty="0"/>
              <a:t> </a:t>
            </a:r>
            <a:r>
              <a:rPr lang="en-US" sz="2000" err="1"/>
              <a:t>бути</a:t>
            </a:r>
            <a:r>
              <a:rPr lang="en-US" sz="2000" dirty="0"/>
              <a:t> </a:t>
            </a:r>
            <a:r>
              <a:rPr lang="en-US" sz="2000" err="1"/>
              <a:t>вкладені</a:t>
            </a:r>
            <a:r>
              <a:rPr lang="en-US" sz="2000" dirty="0"/>
              <a:t> </a:t>
            </a:r>
            <a:r>
              <a:rPr lang="en-US" sz="2000" err="1"/>
              <a:t>анонімні</a:t>
            </a:r>
            <a:r>
              <a:rPr lang="en-US" sz="2000" dirty="0"/>
              <a:t> </a:t>
            </a:r>
            <a:r>
              <a:rPr lang="en-US" sz="2000" err="1"/>
              <a:t>типи</a:t>
            </a:r>
            <a:endParaRPr lang="en-US" sz="20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5E72C-9F4A-41D9-A85C-A250BB82B18A}"/>
              </a:ext>
            </a:extLst>
          </p:cNvPr>
          <p:cNvSpPr txBox="1"/>
          <p:nvPr/>
        </p:nvSpPr>
        <p:spPr>
          <a:xfrm>
            <a:off x="830094" y="1221091"/>
            <a:ext cx="100708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/>
              <a:t>Анонімні</a:t>
            </a:r>
            <a:r>
              <a:rPr lang="en-US" sz="2000" dirty="0"/>
              <a:t> </a:t>
            </a:r>
            <a:r>
              <a:rPr lang="en-US" sz="2000" err="1"/>
              <a:t>типи</a:t>
            </a:r>
            <a:r>
              <a:rPr lang="en-US" sz="2000"/>
              <a:t> є reference типами, які насліджуються безпосередньо </a:t>
            </a:r>
            <a:r>
              <a:rPr lang="en-US" sz="2000" err="1"/>
              <a:t>від</a:t>
            </a:r>
            <a:r>
              <a:rPr lang="en-US" sz="2000" dirty="0"/>
              <a:t> </a:t>
            </a:r>
            <a:r>
              <a:rPr lang="en-US" sz="2000" err="1"/>
              <a:t>класу</a:t>
            </a:r>
            <a:r>
              <a:rPr lang="en-US" sz="2000" dirty="0"/>
              <a:t> object.</a:t>
            </a:r>
            <a:endParaRPr lang="uk-UA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90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E551B-8760-41DE-9758-D8D9ABAB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263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LINQ </a:t>
            </a:r>
            <a:r>
              <a:rPr lang="uk-UA" sz="3200" err="1">
                <a:latin typeface="Calibri"/>
                <a:ea typeface="+mj-lt"/>
                <a:cs typeface="+mj-lt"/>
              </a:rPr>
              <a:t>Language</a:t>
            </a:r>
            <a:r>
              <a:rPr lang="uk-UA" sz="3200" dirty="0">
                <a:latin typeface="Calibri"/>
                <a:ea typeface="+mj-lt"/>
                <a:cs typeface="+mj-lt"/>
              </a:rPr>
              <a:t> </a:t>
            </a:r>
            <a:r>
              <a:rPr lang="uk-UA" sz="3200" err="1">
                <a:latin typeface="Calibri"/>
                <a:ea typeface="+mj-lt"/>
                <a:cs typeface="+mj-lt"/>
              </a:rPr>
              <a:t>Integrated</a:t>
            </a:r>
            <a:r>
              <a:rPr lang="uk-UA" sz="3200" dirty="0">
                <a:latin typeface="Calibri"/>
                <a:ea typeface="+mj-lt"/>
                <a:cs typeface="+mj-lt"/>
              </a:rPr>
              <a:t> </a:t>
            </a:r>
            <a:r>
              <a:rPr lang="uk-UA" sz="3200" err="1">
                <a:latin typeface="Calibri"/>
                <a:ea typeface="+mj-lt"/>
                <a:cs typeface="+mj-lt"/>
              </a:rPr>
              <a:t>Query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3942811-54A6-4322-A652-68DCB9690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325"/>
            <a:ext cx="10515600" cy="4973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err="1">
                <a:ea typeface="+mn-lt"/>
                <a:cs typeface="+mn-lt"/>
              </a:rPr>
              <a:t>Language</a:t>
            </a:r>
            <a:r>
              <a:rPr lang="uk-UA" sz="2000" dirty="0">
                <a:ea typeface="+mn-lt"/>
                <a:cs typeface="+mn-lt"/>
              </a:rPr>
              <a:t> </a:t>
            </a:r>
            <a:r>
              <a:rPr lang="uk-UA" sz="2000" err="1">
                <a:ea typeface="+mn-lt"/>
                <a:cs typeface="+mn-lt"/>
              </a:rPr>
              <a:t>Integrated</a:t>
            </a:r>
            <a:r>
              <a:rPr lang="uk-UA" sz="2000" dirty="0">
                <a:ea typeface="+mn-lt"/>
                <a:cs typeface="+mn-lt"/>
              </a:rPr>
              <a:t> </a:t>
            </a:r>
            <a:r>
              <a:rPr lang="uk-UA" sz="2000" err="1">
                <a:ea typeface="+mn-lt"/>
                <a:cs typeface="+mn-lt"/>
              </a:rPr>
              <a:t>Query</a:t>
            </a:r>
            <a:r>
              <a:rPr lang="uk-UA" sz="2000" dirty="0">
                <a:ea typeface="+mn-lt"/>
                <a:cs typeface="+mn-lt"/>
              </a:rPr>
              <a:t> (LINQ) - проект Microsoft по додаванню синтаксису мови запитів, що </a:t>
            </a:r>
            <a:r>
              <a:rPr lang="uk-UA" sz="2000">
                <a:ea typeface="+mn-lt"/>
                <a:cs typeface="+mn-lt"/>
              </a:rPr>
              <a:t>нагадує SQL, у мову програмування C#.</a:t>
            </a:r>
            <a:endParaRPr lang="uk-UA" sz="2000">
              <a:cs typeface="Calibri"/>
            </a:endParaRPr>
          </a:p>
          <a:p>
            <a:pPr>
              <a:buNone/>
            </a:pPr>
            <a:r>
              <a:rPr lang="uk-UA" sz="2000">
                <a:ea typeface="+mn-lt"/>
                <a:cs typeface="+mn-lt"/>
              </a:rPr>
              <a:t>Всі операції запитів LINQ складаються з трьох різних дій.</a:t>
            </a:r>
            <a:endParaRPr lang="uk-UA" sz="2000">
              <a:cs typeface="Calibri"/>
            </a:endParaRPr>
          </a:p>
          <a:p>
            <a:r>
              <a:rPr lang="uk-UA" sz="2000" dirty="0">
                <a:ea typeface="+mn-lt"/>
                <a:cs typeface="+mn-lt"/>
              </a:rPr>
              <a:t>Отримання джерела даних.</a:t>
            </a:r>
            <a:endParaRPr lang="uk-UA" sz="2000" dirty="0">
              <a:cs typeface="Calibri" panose="020F0502020204030204"/>
            </a:endParaRPr>
          </a:p>
          <a:p>
            <a:r>
              <a:rPr lang="uk-UA" sz="2000" dirty="0">
                <a:ea typeface="+mn-lt"/>
                <a:cs typeface="+mn-lt"/>
              </a:rPr>
              <a:t>Створення запиту.</a:t>
            </a:r>
            <a:endParaRPr lang="uk-UA" sz="2000" dirty="0">
              <a:cs typeface="Calibri" panose="020F0502020204030204"/>
            </a:endParaRPr>
          </a:p>
          <a:p>
            <a:r>
              <a:rPr lang="uk-UA" sz="2000" dirty="0">
                <a:ea typeface="+mn-lt"/>
                <a:cs typeface="+mn-lt"/>
              </a:rPr>
              <a:t>Виконання запиту</a:t>
            </a:r>
            <a:endParaRPr lang="uk-UA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8214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3C71D-9BE9-4FFE-8793-5B692825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663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LINQ ключові слова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D10EE9B-53F7-43BC-B1B5-27DDA0A4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50371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err="1">
                <a:solidFill>
                  <a:schemeClr val="accent1"/>
                </a:solidFill>
                <a:ea typeface="+mn-lt"/>
                <a:cs typeface="+mn-lt"/>
              </a:rPr>
              <a:t>from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- задає джерело даних.</a:t>
            </a:r>
            <a:endParaRPr lang="uk-UA" sz="2000" dirty="0">
              <a:cs typeface="Calibri"/>
            </a:endParaRPr>
          </a:p>
          <a:p>
            <a:pPr marL="0" indent="0">
              <a:buNone/>
            </a:pPr>
            <a:r>
              <a:rPr lang="uk-UA" sz="2000" err="1">
                <a:solidFill>
                  <a:schemeClr val="accent1"/>
                </a:solidFill>
                <a:ea typeface="+mn-lt"/>
                <a:cs typeface="+mn-lt"/>
              </a:rPr>
              <a:t>group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>
                <a:ea typeface="+mn-lt"/>
                <a:cs typeface="+mn-lt"/>
              </a:rPr>
              <a:t>- використовується для отримання послідовності груп, організованих на основі </a:t>
            </a:r>
            <a:r>
              <a:rPr lang="uk-UA" sz="2000" dirty="0">
                <a:ea typeface="+mn-lt"/>
                <a:cs typeface="+mn-lt"/>
              </a:rPr>
              <a:t>зазначеного ключа.</a:t>
            </a:r>
            <a:endParaRPr lang="uk-UA" sz="2000" dirty="0">
              <a:cs typeface="Calibri"/>
            </a:endParaRPr>
          </a:p>
          <a:p>
            <a:pPr marL="0" indent="0">
              <a:buNone/>
            </a:pP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select </a:t>
            </a:r>
            <a:r>
              <a:rPr lang="uk-UA" sz="2000">
                <a:ea typeface="+mn-lt"/>
                <a:cs typeface="+mn-lt"/>
              </a:rPr>
              <a:t>- використовується  для формування кінцевого результату.</a:t>
            </a:r>
            <a:endParaRPr lang="uk-UA" sz="2000">
              <a:cs typeface="Calibri"/>
            </a:endParaRPr>
          </a:p>
          <a:p>
            <a:pPr marL="0" indent="0">
              <a:buNone/>
            </a:pPr>
            <a:r>
              <a:rPr lang="uk-UA" sz="2000" err="1">
                <a:solidFill>
                  <a:schemeClr val="accent1"/>
                </a:solidFill>
                <a:ea typeface="+mn-lt"/>
                <a:cs typeface="+mn-lt"/>
              </a:rPr>
              <a:t>into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- можна використовувати в реченні </a:t>
            </a:r>
            <a:r>
              <a:rPr lang="uk-UA" sz="2000" err="1">
                <a:ea typeface="+mn-lt"/>
                <a:cs typeface="+mn-lt"/>
              </a:rPr>
              <a:t>select</a:t>
            </a:r>
            <a:r>
              <a:rPr lang="uk-UA" sz="2000" dirty="0">
                <a:ea typeface="+mn-lt"/>
                <a:cs typeface="+mn-lt"/>
              </a:rPr>
              <a:t> або </a:t>
            </a:r>
            <a:r>
              <a:rPr lang="uk-UA" sz="2000" err="1">
                <a:ea typeface="+mn-lt"/>
                <a:cs typeface="+mn-lt"/>
              </a:rPr>
              <a:t>group</a:t>
            </a:r>
            <a:r>
              <a:rPr lang="uk-UA" sz="2000" dirty="0">
                <a:ea typeface="+mn-lt"/>
                <a:cs typeface="+mn-lt"/>
              </a:rPr>
              <a:t> для створення тимчасового ідентифікатора, в якому зберігається запит.</a:t>
            </a:r>
            <a:endParaRPr lang="uk-UA" sz="2000" dirty="0">
              <a:cs typeface="Calibri"/>
            </a:endParaRPr>
          </a:p>
          <a:p>
            <a:pPr marL="0" indent="0">
              <a:buNone/>
            </a:pPr>
            <a:r>
              <a:rPr lang="uk-UA" sz="2000" err="1">
                <a:solidFill>
                  <a:schemeClr val="accent1"/>
                </a:solidFill>
                <a:ea typeface="+mn-lt"/>
                <a:cs typeface="+mn-lt"/>
              </a:rPr>
              <a:t>orderby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>
                <a:ea typeface="+mn-lt"/>
                <a:cs typeface="+mn-lt"/>
              </a:rPr>
              <a:t>- сортує результати в порядку зростання або спадання.</a:t>
            </a:r>
            <a:endParaRPr lang="uk-UA" sz="2000">
              <a:cs typeface="Calibri"/>
            </a:endParaRPr>
          </a:p>
          <a:p>
            <a:pPr marL="0" indent="0">
              <a:buNone/>
            </a:pPr>
            <a:r>
              <a:rPr lang="uk-UA" sz="2000" err="1">
                <a:solidFill>
                  <a:schemeClr val="accent1"/>
                </a:solidFill>
                <a:ea typeface="+mn-lt"/>
                <a:cs typeface="+mn-lt"/>
              </a:rPr>
              <a:t>where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>
                <a:ea typeface="+mn-lt"/>
                <a:cs typeface="+mn-lt"/>
              </a:rPr>
              <a:t>- використовується для фільтрації елементів з джерела даних по одному або декількох виразах предикатів.</a:t>
            </a:r>
            <a:endParaRPr lang="uk-UA" sz="20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537FE-B2C7-401C-85D9-913392972820}"/>
              </a:ext>
            </a:extLst>
          </p:cNvPr>
          <p:cNvSpPr txBox="1"/>
          <p:nvPr/>
        </p:nvSpPr>
        <p:spPr>
          <a:xfrm>
            <a:off x="840902" y="4736560"/>
            <a:ext cx="102853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Вираз</a:t>
            </a:r>
            <a:r>
              <a:rPr lang="en-US" dirty="0"/>
              <a:t> </a:t>
            </a:r>
            <a:r>
              <a:rPr lang="en-US" err="1"/>
              <a:t>запиту</a:t>
            </a:r>
            <a:r>
              <a:rPr lang="en-US" dirty="0"/>
              <a:t> </a:t>
            </a:r>
            <a:r>
              <a:rPr lang="en-US" err="1"/>
              <a:t>має</a:t>
            </a:r>
            <a:r>
              <a:rPr lang="en-US" dirty="0"/>
              <a:t> </a:t>
            </a:r>
            <a:r>
              <a:rPr lang="en-US" err="1"/>
              <a:t>починатися</a:t>
            </a:r>
            <a:r>
              <a:rPr lang="en-US" dirty="0"/>
              <a:t> </a:t>
            </a:r>
            <a:r>
              <a:rPr lang="en-US">
                <a:ea typeface="+mn-lt"/>
                <a:cs typeface="+mn-lt"/>
              </a:rPr>
              <a:t>ключовим словом </a:t>
            </a:r>
            <a:r>
              <a:rPr lang="en-US">
                <a:solidFill>
                  <a:schemeClr val="accent1"/>
                </a:solidFill>
              </a:rPr>
              <a:t>from </a:t>
            </a:r>
            <a:r>
              <a:rPr lang="en-US"/>
              <a:t>і закінчуватися </a:t>
            </a:r>
            <a:r>
              <a:rPr lang="en-US">
                <a:ea typeface="+mn-lt"/>
                <a:cs typeface="+mn-lt"/>
              </a:rPr>
              <a:t>ключовим словом</a:t>
            </a:r>
            <a:r>
              <a:rPr lang="en-US" dirty="0"/>
              <a:t> </a:t>
            </a:r>
            <a:r>
              <a:rPr lang="en-US">
                <a:solidFill>
                  <a:schemeClr val="accent1"/>
                </a:solidFill>
              </a:rPr>
              <a:t>select </a:t>
            </a:r>
            <a:r>
              <a:rPr lang="en-US" err="1"/>
              <a:t>або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group</a:t>
            </a:r>
            <a:r>
              <a:rPr lang="en-US" dirty="0"/>
              <a:t>.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678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0DD2B-998B-4CCF-B6FD-3DA35912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663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Анонімні типи</a:t>
            </a:r>
            <a:endParaRPr lang="uk-UA" sz="3200">
              <a:latin typeface="Calibri"/>
              <a:cs typeface="Calibri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290DF08-D783-449E-82BD-2E411E3C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925"/>
            <a:ext cx="10515600" cy="4999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Анонімні типи зазвичай використовуються у ключовиму слові 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select</a:t>
            </a:r>
            <a:r>
              <a:rPr lang="uk-UA" sz="2000" dirty="0">
                <a:ea typeface="+mn-lt"/>
                <a:cs typeface="+mn-lt"/>
              </a:rPr>
              <a:t>. Для того щоб вказати яку </a:t>
            </a:r>
            <a:r>
              <a:rPr lang="uk-UA" sz="2000">
                <a:ea typeface="+mn-lt"/>
                <a:cs typeface="+mn-lt"/>
              </a:rPr>
              <a:t>підмножини властивостей з кожного об'єкта потрібно включити у вихідній послідовності.</a:t>
            </a:r>
            <a:endParaRPr lang="uk-UA" sz="200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B31ED48-7CE4-4C30-B16E-636ADD57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2588923"/>
            <a:ext cx="7861300" cy="95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9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80D55-DEEA-46A7-B055-CA04E843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063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Запити LINQ</a:t>
            </a:r>
          </a:p>
        </p:txBody>
      </p:sp>
      <p:pic>
        <p:nvPicPr>
          <p:cNvPr id="4" name="Рисунок 4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0C0F9F7D-DE08-4A4A-9BDE-600039DDE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135" y="2313512"/>
            <a:ext cx="5203690" cy="227688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D6FC6E-6CC6-4DBA-9CBD-F9FBE0787720}"/>
              </a:ext>
            </a:extLst>
          </p:cNvPr>
          <p:cNvSpPr txBox="1"/>
          <p:nvPr/>
        </p:nvSpPr>
        <p:spPr>
          <a:xfrm>
            <a:off x="836579" y="1013838"/>
            <a:ext cx="99781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Будь-який LINQ запит, трансформується в послідовність викликів </a:t>
            </a:r>
            <a:r>
              <a:rPr lang="en-US" sz="2000">
                <a:ea typeface="+mn-lt"/>
                <a:cs typeface="+mn-lt"/>
              </a:rPr>
              <a:t>методів </a:t>
            </a:r>
            <a:r>
              <a:rPr lang="en-US" sz="2000"/>
              <a:t>розширення.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12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890E9-C9D5-4E5F-89D4-B3AD8CD1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63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Запити LINQ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5E546C7-31C8-444E-B4C6-FCD85EB5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125"/>
            <a:ext cx="10515600" cy="5049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err="1">
                <a:solidFill>
                  <a:schemeClr val="accent1"/>
                </a:solidFill>
                <a:ea typeface="+mn-lt"/>
                <a:cs typeface="+mn-lt"/>
              </a:rPr>
              <a:t>let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- представляє новий локальний ідентифікатор, на який можна посилатися в іншій частині запиту.</a:t>
            </a:r>
            <a:endParaRPr lang="uk-UA" sz="2000" dirty="0">
              <a:cs typeface="Calibri"/>
            </a:endParaRPr>
          </a:p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Його можна уявити, як локальну змінну видиму тільки всередині запиту.</a:t>
            </a:r>
            <a:endParaRPr lang="uk-UA" sz="200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, стіл, пташка, тримає&#10;&#10;Опис створено автоматично">
            <a:extLst>
              <a:ext uri="{FF2B5EF4-FFF2-40B4-BE49-F238E27FC236}">
                <a16:creationId xmlns:a16="http://schemas.microsoft.com/office/drawing/2014/main" id="{F7BD616D-2686-4A95-AE01-E2D95A9F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11" y="3244308"/>
            <a:ext cx="6718300" cy="1734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D8F54B-4C7B-4097-9DB8-0357E59D3D07}"/>
              </a:ext>
            </a:extLst>
          </p:cNvPr>
          <p:cNvSpPr txBox="1"/>
          <p:nvPr/>
        </p:nvSpPr>
        <p:spPr>
          <a:xfrm>
            <a:off x="835769" y="2226283"/>
            <a:ext cx="9715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Конструкція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from </a:t>
            </a:r>
            <a:r>
              <a:rPr lang="en-US" err="1"/>
              <a:t>схожа</a:t>
            </a:r>
            <a:r>
              <a:rPr lang="en-US" dirty="0"/>
              <a:t> </a:t>
            </a:r>
            <a:r>
              <a:rPr lang="en-US" err="1"/>
              <a:t>на</a:t>
            </a:r>
            <a:r>
              <a:rPr lang="en-US" dirty="0"/>
              <a:t> </a:t>
            </a:r>
            <a:r>
              <a:rPr lang="en-US" err="1"/>
              <a:t>оператор</a:t>
            </a:r>
            <a:r>
              <a:rPr lang="en-US" dirty="0"/>
              <a:t> foreach. LINQ-</a:t>
            </a:r>
            <a:r>
              <a:rPr lang="en-US" err="1"/>
              <a:t>запит</a:t>
            </a:r>
            <a:r>
              <a:rPr lang="en-US" dirty="0"/>
              <a:t> </a:t>
            </a:r>
            <a:r>
              <a:rPr lang="en-US" err="1"/>
              <a:t>виконається</a:t>
            </a:r>
            <a:r>
              <a:rPr lang="en-US" dirty="0"/>
              <a:t> </a:t>
            </a:r>
            <a:r>
              <a:rPr lang="en-US" err="1"/>
              <a:t>при</a:t>
            </a:r>
            <a:r>
              <a:rPr lang="en-US" dirty="0"/>
              <a:t> </a:t>
            </a:r>
            <a:r>
              <a:rPr lang="en-US" err="1"/>
              <a:t>зверненні</a:t>
            </a:r>
            <a:r>
              <a:rPr lang="en-US" dirty="0"/>
              <a:t> </a:t>
            </a:r>
            <a:r>
              <a:rPr lang="en-US" err="1"/>
              <a:t>до</a:t>
            </a:r>
            <a:r>
              <a:rPr lang="en-US" dirty="0"/>
              <a:t> </a:t>
            </a:r>
            <a:r>
              <a:rPr lang="en-US" err="1"/>
              <a:t>нього</a:t>
            </a:r>
            <a:r>
              <a:rPr lang="en-US" dirty="0"/>
              <a:t>.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292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E845D-2899-49C8-9226-8E6D026A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863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Динамічний тип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dynamic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pic>
        <p:nvPicPr>
          <p:cNvPr id="4" name="Рисунок 4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81F1D21E-AB14-4C70-88A5-DD8585FE7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243" y="2357286"/>
            <a:ext cx="3962400" cy="24479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834365-3813-4827-B195-C3F1469F9EDB}"/>
              </a:ext>
            </a:extLst>
          </p:cNvPr>
          <p:cNvSpPr txBox="1"/>
          <p:nvPr/>
        </p:nvSpPr>
        <p:spPr>
          <a:xfrm>
            <a:off x="5222943" y="2354905"/>
            <a:ext cx="62484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В C # 4.0 </a:t>
            </a:r>
            <a:r>
              <a:rPr lang="en-US" err="1"/>
              <a:t>з'явився</a:t>
            </a:r>
            <a:r>
              <a:rPr lang="en-US" dirty="0"/>
              <a:t> </a:t>
            </a:r>
            <a:r>
              <a:rPr lang="en-US" err="1"/>
              <a:t>новий</a:t>
            </a:r>
            <a:r>
              <a:rPr lang="en-US" dirty="0"/>
              <a:t> </a:t>
            </a:r>
            <a:r>
              <a:rPr lang="en-US" err="1"/>
              <a:t>тип</a:t>
            </a:r>
            <a:r>
              <a:rPr lang="en-US"/>
              <a:t> - </a:t>
            </a:r>
            <a:r>
              <a:rPr lang="en-US">
                <a:solidFill>
                  <a:schemeClr val="accent1"/>
                </a:solidFill>
              </a:rPr>
              <a:t>dynamic</a:t>
            </a:r>
            <a:r>
              <a:rPr lang="en-US"/>
              <a:t>. </a:t>
            </a:r>
          </a:p>
          <a:p>
            <a:endParaRPr lang="en-US" dirty="0"/>
          </a:p>
          <a:p>
            <a:r>
              <a:rPr lang="en-US" dirty="0"/>
              <a:t>У </a:t>
            </a:r>
            <a:r>
              <a:rPr lang="en-US" err="1"/>
              <a:t>більшості</a:t>
            </a:r>
            <a:r>
              <a:rPr lang="en-US" dirty="0"/>
              <a:t> </a:t>
            </a:r>
            <a:r>
              <a:rPr lang="en-US" err="1"/>
              <a:t>випадків</a:t>
            </a:r>
            <a:r>
              <a:rPr lang="en-US" dirty="0"/>
              <a:t> </a:t>
            </a:r>
            <a:r>
              <a:rPr lang="en-US" err="1"/>
              <a:t>він</a:t>
            </a:r>
            <a:r>
              <a:rPr lang="en-US" dirty="0"/>
              <a:t> </a:t>
            </a:r>
            <a:r>
              <a:rPr lang="en-US" err="1"/>
              <a:t>функціонує</a:t>
            </a:r>
            <a:r>
              <a:rPr lang="en-US" dirty="0"/>
              <a:t>, </a:t>
            </a:r>
            <a:r>
              <a:rPr lang="en-US"/>
              <a:t>як тип </a:t>
            </a:r>
            <a:r>
              <a:rPr lang="en-US">
                <a:solidFill>
                  <a:schemeClr val="accent1"/>
                </a:solidFill>
              </a:rPr>
              <a:t>object</a:t>
            </a:r>
            <a:r>
              <a:rPr lang="en-US"/>
              <a:t>.</a:t>
            </a:r>
            <a:endParaRPr lang="en-US" err="1">
              <a:cs typeface="Calibri"/>
            </a:endParaRPr>
          </a:p>
          <a:p>
            <a:endParaRPr lang="en-US" dirty="0"/>
          </a:p>
          <a:p>
            <a:r>
              <a:rPr lang="en-US" err="1"/>
              <a:t>Під</a:t>
            </a:r>
            <a:r>
              <a:rPr lang="en-US" dirty="0"/>
              <a:t> </a:t>
            </a:r>
            <a:r>
              <a:rPr lang="en-US" err="1"/>
              <a:t>час</a:t>
            </a:r>
            <a:r>
              <a:rPr lang="en-US" dirty="0"/>
              <a:t> </a:t>
            </a:r>
            <a:r>
              <a:rPr lang="en-US" err="1"/>
              <a:t>компіляції</a:t>
            </a:r>
            <a:r>
              <a:rPr lang="en-US" dirty="0"/>
              <a:t> </a:t>
            </a:r>
            <a:r>
              <a:rPr lang="en-US" err="1"/>
              <a:t>передбачається</a:t>
            </a:r>
            <a:r>
              <a:rPr lang="en-US" dirty="0"/>
              <a:t>, </a:t>
            </a:r>
            <a:r>
              <a:rPr lang="en-US" err="1"/>
              <a:t>що</a:t>
            </a:r>
            <a:r>
              <a:rPr lang="en-US" dirty="0"/>
              <a:t> </a:t>
            </a:r>
            <a:r>
              <a:rPr lang="en-US" err="1"/>
              <a:t>елементи</a:t>
            </a:r>
            <a:r>
              <a:rPr lang="en-US" dirty="0"/>
              <a:t> з </a:t>
            </a:r>
            <a:r>
              <a:rPr lang="en-US" err="1"/>
              <a:t>типом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dynamic </a:t>
            </a:r>
            <a:r>
              <a:rPr lang="en-US" err="1"/>
              <a:t>підтримують</a:t>
            </a:r>
            <a:r>
              <a:rPr lang="en-US" dirty="0"/>
              <a:t> </a:t>
            </a:r>
            <a:r>
              <a:rPr lang="en-US"/>
              <a:t>будь-які операції.</a:t>
            </a:r>
            <a:endParaRPr lang="en-US" err="1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88EE6-6FB0-4067-A96E-E14CA32050F9}"/>
              </a:ext>
            </a:extLst>
          </p:cNvPr>
          <p:cNvSpPr txBox="1"/>
          <p:nvPr/>
        </p:nvSpPr>
        <p:spPr>
          <a:xfrm>
            <a:off x="757136" y="5174305"/>
            <a:ext cx="25972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"Події" - не можуть</a:t>
            </a:r>
            <a:endParaRPr lang="en-US">
              <a:solidFill>
                <a:srgbClr val="C00000"/>
              </a:solidFill>
              <a:cs typeface="Calibri"/>
            </a:endParaRPr>
          </a:p>
          <a:p>
            <a:r>
              <a:rPr lang="en-US">
                <a:solidFill>
                  <a:srgbClr val="C00000"/>
                </a:solidFill>
              </a:rPr>
              <a:t>бути типом dynamic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0F800-73EC-4614-AE52-A2795EB8CF1B}"/>
              </a:ext>
            </a:extLst>
          </p:cNvPr>
          <p:cNvSpPr txBox="1"/>
          <p:nvPr/>
        </p:nvSpPr>
        <p:spPr>
          <a:xfrm>
            <a:off x="837119" y="1103009"/>
            <a:ext cx="96393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відміну</a:t>
            </a:r>
            <a:r>
              <a:rPr lang="en-US" dirty="0"/>
              <a:t> </a:t>
            </a:r>
            <a:r>
              <a:rPr lang="en-US" dirty="0" err="1"/>
              <a:t>від</a:t>
            </a:r>
            <a:r>
              <a:rPr lang="en-US" dirty="0"/>
              <a:t> </a:t>
            </a:r>
            <a:r>
              <a:rPr lang="en-US" dirty="0" err="1"/>
              <a:t>ключового</a:t>
            </a:r>
            <a:r>
              <a:rPr lang="en-US" dirty="0"/>
              <a:t> </a:t>
            </a:r>
            <a:r>
              <a:rPr lang="en-US" dirty="0" err="1"/>
              <a:t>слова</a:t>
            </a:r>
            <a:r>
              <a:rPr lang="en-US" dirty="0"/>
              <a:t> var, </a:t>
            </a:r>
            <a:r>
              <a:rPr lang="en-US" dirty="0" err="1"/>
              <a:t>об'єкт</a:t>
            </a:r>
            <a:r>
              <a:rPr lang="en-US" dirty="0"/>
              <a:t>, </a:t>
            </a:r>
            <a:r>
              <a:rPr lang="en-US" dirty="0" err="1"/>
              <a:t>оголошений</a:t>
            </a:r>
            <a:r>
              <a:rPr lang="en-US" dirty="0"/>
              <a:t> </a:t>
            </a:r>
            <a:r>
              <a:rPr lang="en-US" dirty="0" err="1"/>
              <a:t>як</a:t>
            </a:r>
            <a:r>
              <a:rPr lang="en-US" dirty="0"/>
              <a:t> dynamic, </a:t>
            </a:r>
            <a:r>
              <a:rPr lang="en-US" dirty="0" err="1"/>
              <a:t>може</a:t>
            </a:r>
            <a:r>
              <a:rPr lang="en-US" dirty="0"/>
              <a:t> </a:t>
            </a:r>
            <a:r>
              <a:rPr lang="en-US" dirty="0" err="1"/>
              <a:t>змінювати</a:t>
            </a:r>
            <a:r>
              <a:rPr lang="en-US" dirty="0"/>
              <a:t> </a:t>
            </a:r>
            <a:r>
              <a:rPr lang="en-US" dirty="0" err="1"/>
              <a:t>тип</a:t>
            </a:r>
            <a:r>
              <a:rPr lang="en-US" dirty="0"/>
              <a:t> </a:t>
            </a:r>
            <a:r>
              <a:rPr lang="en-US" dirty="0" err="1"/>
              <a:t>під</a:t>
            </a:r>
            <a:r>
              <a:rPr lang="en-US" dirty="0"/>
              <a:t> </a:t>
            </a:r>
            <a:r>
              <a:rPr lang="en-US" dirty="0" err="1"/>
              <a:t>час</a:t>
            </a:r>
            <a:r>
              <a:rPr lang="en-US" dirty="0"/>
              <a:t> </a:t>
            </a:r>
            <a:r>
              <a:rPr lang="en-US" dirty="0" err="1"/>
              <a:t>виконання</a:t>
            </a:r>
            <a:r>
              <a:rPr lang="en-US" dirty="0"/>
              <a:t>.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70434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2" baseType="lpstr">
      <vt:lpstr>Тема Office</vt:lpstr>
      <vt:lpstr>Презентація PowerPoint</vt:lpstr>
      <vt:lpstr>Анонімні типи / Anonymous type</vt:lpstr>
      <vt:lpstr>Використання анонімних типів</vt:lpstr>
      <vt:lpstr>LINQ Language Integrated Query</vt:lpstr>
      <vt:lpstr>LINQ ключові слова</vt:lpstr>
      <vt:lpstr>Анонімні типи</vt:lpstr>
      <vt:lpstr>Запити LINQ</vt:lpstr>
      <vt:lpstr>Запити LINQ</vt:lpstr>
      <vt:lpstr>Динамічний тип dynamic</vt:lpstr>
      <vt:lpstr>Приклади / Examples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300</cp:revision>
  <dcterms:created xsi:type="dcterms:W3CDTF">2020-07-22T09:51:07Z</dcterms:created>
  <dcterms:modified xsi:type="dcterms:W3CDTF">2020-10-13T15:42:43Z</dcterms:modified>
</cp:coreProperties>
</file>