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122" y="359663"/>
            <a:ext cx="5608876" cy="59100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892799"/>
            <a:ext cx="12192000" cy="965200"/>
          </a:xfrm>
          <a:custGeom>
            <a:avLst/>
            <a:gdLst/>
            <a:ahLst/>
            <a:cxnLst/>
            <a:rect l="l" t="t" r="r" b="b"/>
            <a:pathLst>
              <a:path w="12192000" h="965200">
                <a:moveTo>
                  <a:pt x="12180658" y="965200"/>
                </a:moveTo>
                <a:lnTo>
                  <a:pt x="0" y="965200"/>
                </a:lnTo>
                <a:lnTo>
                  <a:pt x="30238" y="928319"/>
                </a:lnTo>
                <a:lnTo>
                  <a:pt x="66128" y="904805"/>
                </a:lnTo>
                <a:lnTo>
                  <a:pt x="102480" y="881387"/>
                </a:lnTo>
                <a:lnTo>
                  <a:pt x="139527" y="858161"/>
                </a:lnTo>
                <a:lnTo>
                  <a:pt x="177500" y="835223"/>
                </a:lnTo>
                <a:lnTo>
                  <a:pt x="216630" y="812669"/>
                </a:lnTo>
                <a:lnTo>
                  <a:pt x="257149" y="790596"/>
                </a:lnTo>
                <a:lnTo>
                  <a:pt x="299288" y="769099"/>
                </a:lnTo>
                <a:lnTo>
                  <a:pt x="343278" y="748274"/>
                </a:lnTo>
                <a:lnTo>
                  <a:pt x="389350" y="728219"/>
                </a:lnTo>
                <a:lnTo>
                  <a:pt x="437737" y="709028"/>
                </a:lnTo>
                <a:lnTo>
                  <a:pt x="488670" y="690798"/>
                </a:lnTo>
                <a:lnTo>
                  <a:pt x="542379" y="673625"/>
                </a:lnTo>
                <a:lnTo>
                  <a:pt x="599096" y="657605"/>
                </a:lnTo>
                <a:lnTo>
                  <a:pt x="659053" y="642835"/>
                </a:lnTo>
                <a:lnTo>
                  <a:pt x="743967" y="623193"/>
                </a:lnTo>
                <a:lnTo>
                  <a:pt x="872177" y="594518"/>
                </a:lnTo>
                <a:lnTo>
                  <a:pt x="1001393" y="566775"/>
                </a:lnTo>
                <a:lnTo>
                  <a:pt x="1131615" y="539947"/>
                </a:lnTo>
                <a:lnTo>
                  <a:pt x="1262843" y="514020"/>
                </a:lnTo>
                <a:lnTo>
                  <a:pt x="1395077" y="488976"/>
                </a:lnTo>
                <a:lnTo>
                  <a:pt x="1528317" y="464800"/>
                </a:lnTo>
                <a:lnTo>
                  <a:pt x="1662563" y="441476"/>
                </a:lnTo>
                <a:lnTo>
                  <a:pt x="1797815" y="418989"/>
                </a:lnTo>
                <a:lnTo>
                  <a:pt x="1934072" y="397321"/>
                </a:lnTo>
                <a:lnTo>
                  <a:pt x="2071335" y="376458"/>
                </a:lnTo>
                <a:lnTo>
                  <a:pt x="2209603" y="356383"/>
                </a:lnTo>
                <a:lnTo>
                  <a:pt x="2348877" y="337080"/>
                </a:lnTo>
                <a:lnTo>
                  <a:pt x="2489155" y="318534"/>
                </a:lnTo>
                <a:lnTo>
                  <a:pt x="2630439" y="300728"/>
                </a:lnTo>
                <a:lnTo>
                  <a:pt x="2772728" y="283647"/>
                </a:lnTo>
                <a:lnTo>
                  <a:pt x="2916021" y="267274"/>
                </a:lnTo>
                <a:lnTo>
                  <a:pt x="3060319" y="251594"/>
                </a:lnTo>
                <a:lnTo>
                  <a:pt x="3205622" y="236591"/>
                </a:lnTo>
                <a:lnTo>
                  <a:pt x="3400922" y="217612"/>
                </a:lnTo>
                <a:lnTo>
                  <a:pt x="3598007" y="199770"/>
                </a:lnTo>
                <a:lnTo>
                  <a:pt x="3796877" y="183027"/>
                </a:lnTo>
                <a:lnTo>
                  <a:pt x="3997533" y="167346"/>
                </a:lnTo>
                <a:lnTo>
                  <a:pt x="4199973" y="152688"/>
                </a:lnTo>
                <a:lnTo>
                  <a:pt x="4404198" y="139017"/>
                </a:lnTo>
                <a:lnTo>
                  <a:pt x="4610207" y="126293"/>
                </a:lnTo>
                <a:lnTo>
                  <a:pt x="4870227" y="111665"/>
                </a:lnTo>
                <a:lnTo>
                  <a:pt x="5133034" y="98385"/>
                </a:lnTo>
                <a:lnTo>
                  <a:pt x="5398628" y="86380"/>
                </a:lnTo>
                <a:lnTo>
                  <a:pt x="5721018" y="73554"/>
                </a:lnTo>
                <a:lnTo>
                  <a:pt x="6047419" y="62329"/>
                </a:lnTo>
                <a:lnTo>
                  <a:pt x="6433288" y="51089"/>
                </a:lnTo>
                <a:lnTo>
                  <a:pt x="6824614" y="41654"/>
                </a:lnTo>
                <a:lnTo>
                  <a:pt x="7335764" y="31850"/>
                </a:lnTo>
                <a:lnTo>
                  <a:pt x="7972745" y="22837"/>
                </a:lnTo>
                <a:lnTo>
                  <a:pt x="8983648" y="13602"/>
                </a:lnTo>
                <a:lnTo>
                  <a:pt x="11359476" y="0"/>
                </a:lnTo>
                <a:lnTo>
                  <a:pt x="11466798" y="2772"/>
                </a:lnTo>
                <a:lnTo>
                  <a:pt x="11572392" y="4773"/>
                </a:lnTo>
                <a:lnTo>
                  <a:pt x="11676656" y="6112"/>
                </a:lnTo>
                <a:lnTo>
                  <a:pt x="11831434" y="7120"/>
                </a:lnTo>
                <a:lnTo>
                  <a:pt x="12192000" y="6730"/>
                </a:lnTo>
                <a:lnTo>
                  <a:pt x="12180658" y="965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0398" y="2813303"/>
            <a:ext cx="12151995" cy="4044950"/>
          </a:xfrm>
          <a:custGeom>
            <a:avLst/>
            <a:gdLst/>
            <a:ahLst/>
            <a:cxnLst/>
            <a:rect l="l" t="t" r="r" b="b"/>
            <a:pathLst>
              <a:path w="12151995" h="4044950">
                <a:moveTo>
                  <a:pt x="7383005" y="0"/>
                </a:moveTo>
                <a:lnTo>
                  <a:pt x="598157" y="0"/>
                </a:lnTo>
                <a:lnTo>
                  <a:pt x="598157" y="707136"/>
                </a:lnTo>
                <a:lnTo>
                  <a:pt x="7383005" y="707136"/>
                </a:lnTo>
                <a:lnTo>
                  <a:pt x="7383005" y="0"/>
                </a:lnTo>
                <a:close/>
              </a:path>
              <a:path w="12151995" h="4044950">
                <a:moveTo>
                  <a:pt x="12151601" y="3138767"/>
                </a:moveTo>
                <a:lnTo>
                  <a:pt x="11452314" y="3141484"/>
                </a:lnTo>
                <a:lnTo>
                  <a:pt x="11002797" y="3145612"/>
                </a:lnTo>
                <a:lnTo>
                  <a:pt x="10469893" y="3152114"/>
                </a:lnTo>
                <a:lnTo>
                  <a:pt x="9944532" y="3160280"/>
                </a:lnTo>
                <a:lnTo>
                  <a:pt x="9427185" y="3170085"/>
                </a:lnTo>
                <a:lnTo>
                  <a:pt x="8918334" y="3181464"/>
                </a:lnTo>
                <a:lnTo>
                  <a:pt x="8418462" y="3194418"/>
                </a:lnTo>
                <a:lnTo>
                  <a:pt x="7928051" y="3208871"/>
                </a:lnTo>
                <a:lnTo>
                  <a:pt x="7447547" y="3224822"/>
                </a:lnTo>
                <a:lnTo>
                  <a:pt x="6977456" y="3242208"/>
                </a:lnTo>
                <a:lnTo>
                  <a:pt x="6594005" y="3257778"/>
                </a:lnTo>
                <a:lnTo>
                  <a:pt x="6218390" y="3274301"/>
                </a:lnTo>
                <a:lnTo>
                  <a:pt x="5850877" y="3291763"/>
                </a:lnTo>
                <a:lnTo>
                  <a:pt x="5491759" y="3310140"/>
                </a:lnTo>
                <a:lnTo>
                  <a:pt x="5141290" y="3329406"/>
                </a:lnTo>
                <a:lnTo>
                  <a:pt x="4799749" y="3349548"/>
                </a:lnTo>
                <a:lnTo>
                  <a:pt x="4467441" y="3370554"/>
                </a:lnTo>
                <a:lnTo>
                  <a:pt x="4144607" y="3392373"/>
                </a:lnTo>
                <a:lnTo>
                  <a:pt x="3831526" y="3415004"/>
                </a:lnTo>
                <a:lnTo>
                  <a:pt x="3528504" y="3438423"/>
                </a:lnTo>
                <a:lnTo>
                  <a:pt x="3293491" y="3457714"/>
                </a:lnTo>
                <a:lnTo>
                  <a:pt x="3065221" y="3477488"/>
                </a:lnTo>
                <a:lnTo>
                  <a:pt x="2843834" y="3497719"/>
                </a:lnTo>
                <a:lnTo>
                  <a:pt x="2629484" y="3518420"/>
                </a:lnTo>
                <a:lnTo>
                  <a:pt x="2422283" y="3539566"/>
                </a:lnTo>
                <a:lnTo>
                  <a:pt x="2222411" y="3561143"/>
                </a:lnTo>
                <a:lnTo>
                  <a:pt x="2029968" y="3583140"/>
                </a:lnTo>
                <a:lnTo>
                  <a:pt x="1845132" y="3605568"/>
                </a:lnTo>
                <a:lnTo>
                  <a:pt x="1711553" y="3622649"/>
                </a:lnTo>
                <a:lnTo>
                  <a:pt x="1582407" y="3639947"/>
                </a:lnTo>
                <a:lnTo>
                  <a:pt x="1457706" y="3657473"/>
                </a:lnTo>
                <a:lnTo>
                  <a:pt x="1337551" y="3675202"/>
                </a:lnTo>
                <a:lnTo>
                  <a:pt x="1221968" y="3693147"/>
                </a:lnTo>
                <a:lnTo>
                  <a:pt x="1111046" y="3711295"/>
                </a:lnTo>
                <a:lnTo>
                  <a:pt x="1004824" y="3729647"/>
                </a:lnTo>
                <a:lnTo>
                  <a:pt x="903363" y="3748189"/>
                </a:lnTo>
                <a:lnTo>
                  <a:pt x="806742" y="3766921"/>
                </a:lnTo>
                <a:lnTo>
                  <a:pt x="745032" y="3779507"/>
                </a:lnTo>
                <a:lnTo>
                  <a:pt x="685507" y="3792182"/>
                </a:lnTo>
                <a:lnTo>
                  <a:pt x="628192" y="3804932"/>
                </a:lnTo>
                <a:lnTo>
                  <a:pt x="573112" y="3817772"/>
                </a:lnTo>
                <a:lnTo>
                  <a:pt x="520255" y="3830675"/>
                </a:lnTo>
                <a:lnTo>
                  <a:pt x="469671" y="3843667"/>
                </a:lnTo>
                <a:lnTo>
                  <a:pt x="421360" y="3856723"/>
                </a:lnTo>
                <a:lnTo>
                  <a:pt x="375348" y="3869855"/>
                </a:lnTo>
                <a:lnTo>
                  <a:pt x="331647" y="3883063"/>
                </a:lnTo>
                <a:lnTo>
                  <a:pt x="290271" y="3896334"/>
                </a:lnTo>
                <a:lnTo>
                  <a:pt x="251244" y="3909682"/>
                </a:lnTo>
                <a:lnTo>
                  <a:pt x="214579" y="3923093"/>
                </a:lnTo>
                <a:lnTo>
                  <a:pt x="148437" y="3950106"/>
                </a:lnTo>
                <a:lnTo>
                  <a:pt x="105156" y="3970540"/>
                </a:lnTo>
                <a:lnTo>
                  <a:pt x="67386" y="3991114"/>
                </a:lnTo>
                <a:lnTo>
                  <a:pt x="35179" y="4011828"/>
                </a:lnTo>
                <a:lnTo>
                  <a:pt x="0" y="4044696"/>
                </a:lnTo>
                <a:lnTo>
                  <a:pt x="12151601" y="4044696"/>
                </a:lnTo>
                <a:lnTo>
                  <a:pt x="12151601" y="313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523" y="2944368"/>
            <a:ext cx="1327403" cy="4682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9517" y="2930397"/>
            <a:ext cx="4617974" cy="604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2615" y="1326921"/>
            <a:ext cx="737298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38149"/>
            <a:ext cx="12192000" cy="96520"/>
          </a:xfrm>
          <a:custGeom>
            <a:avLst/>
            <a:gdLst/>
            <a:ahLst/>
            <a:cxnLst/>
            <a:rect l="l" t="t" r="r" b="b"/>
            <a:pathLst>
              <a:path w="12192000" h="96519">
                <a:moveTo>
                  <a:pt x="12184837" y="95935"/>
                </a:moveTo>
                <a:lnTo>
                  <a:pt x="15240" y="96062"/>
                </a:lnTo>
                <a:lnTo>
                  <a:pt x="7162" y="95935"/>
                </a:lnTo>
                <a:lnTo>
                  <a:pt x="0" y="88773"/>
                </a:lnTo>
                <a:lnTo>
                  <a:pt x="0" y="15290"/>
                </a:lnTo>
                <a:lnTo>
                  <a:pt x="0" y="7162"/>
                </a:lnTo>
                <a:lnTo>
                  <a:pt x="7162" y="0"/>
                </a:lnTo>
                <a:lnTo>
                  <a:pt x="12184837" y="0"/>
                </a:lnTo>
                <a:lnTo>
                  <a:pt x="12192000" y="7162"/>
                </a:lnTo>
                <a:lnTo>
                  <a:pt x="12192000" y="88773"/>
                </a:lnTo>
                <a:lnTo>
                  <a:pt x="12184837" y="9593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279" y="95438"/>
            <a:ext cx="552541" cy="69296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96401" y="22859"/>
            <a:ext cx="1295014" cy="7940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600" y="27939"/>
            <a:ext cx="9112250" cy="77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13070" y="3284219"/>
            <a:ext cx="6369684" cy="237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0" u="heavy" spc="-110" dirty="0">
                <a:solidFill>
                  <a:srgbClr val="242424"/>
                </a:solidFill>
                <a:uFill>
                  <a:solidFill>
                    <a:srgbClr val="7D7D7D"/>
                  </a:solidFill>
                </a:uFill>
                <a:latin typeface="Calibri Light"/>
                <a:cs typeface="Calibri Light"/>
              </a:rPr>
              <a:t>MACHINE</a:t>
            </a:r>
            <a:r>
              <a:rPr sz="7200" b="0" u="heavy" spc="-280" dirty="0">
                <a:solidFill>
                  <a:srgbClr val="242424"/>
                </a:solidFill>
                <a:uFill>
                  <a:solidFill>
                    <a:srgbClr val="7D7D7D"/>
                  </a:solidFill>
                </a:uFill>
                <a:latin typeface="Calibri Light"/>
                <a:cs typeface="Calibri Light"/>
              </a:rPr>
              <a:t> </a:t>
            </a:r>
            <a:r>
              <a:rPr sz="7200" b="0" u="heavy" spc="-120" dirty="0">
                <a:solidFill>
                  <a:srgbClr val="242424"/>
                </a:solidFill>
                <a:uFill>
                  <a:solidFill>
                    <a:srgbClr val="7D7D7D"/>
                  </a:solidFill>
                </a:uFill>
                <a:latin typeface="Calibri Light"/>
                <a:cs typeface="Calibri Light"/>
              </a:rPr>
              <a:t>LEARNING</a:t>
            </a:r>
            <a:endParaRPr sz="7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544" y="3655059"/>
            <a:ext cx="3919856" cy="56746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lang="zh-CN" altLang="en-US" sz="1800" b="1" spc="85" dirty="0">
                <a:latin typeface="微软雅黑"/>
                <a:cs typeface="微软雅黑"/>
              </a:rPr>
              <a:t>王大兴</a:t>
            </a:r>
            <a:r>
              <a:rPr lang="en-US" altLang="zh-CN" sz="1800" b="1" spc="-10" dirty="0">
                <a:latin typeface="Times New Roman"/>
                <a:cs typeface="Times New Roman"/>
              </a:rPr>
              <a:t>Email:wangdx3@mail.sustech.edu.cn</a:t>
            </a:r>
            <a:endParaRPr lang="en-US" sz="1800" b="1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Naive</a:t>
            </a:r>
            <a:r>
              <a:rPr spc="-195" dirty="0"/>
              <a:t> </a:t>
            </a:r>
            <a:r>
              <a:rPr spc="-10" dirty="0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881" y="933576"/>
            <a:ext cx="35236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545465" algn="l"/>
                <a:tab pos="546100" algn="l"/>
              </a:tabLst>
            </a:pPr>
            <a:r>
              <a:rPr sz="2800" dirty="0">
                <a:latin typeface="Tahoma"/>
                <a:cs typeface="Tahoma"/>
              </a:rPr>
              <a:t>Bayes</a:t>
            </a:r>
            <a:r>
              <a:rPr sz="2800" spc="-204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classification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5623" y="1464563"/>
            <a:ext cx="8545195" cy="58864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ct val="100000"/>
              </a:lnSpc>
              <a:tabLst>
                <a:tab pos="6341745" algn="l"/>
              </a:tabLst>
            </a:pP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c|</a:t>
            </a:r>
            <a:r>
              <a:rPr sz="3050" i="1" spc="-310" dirty="0">
                <a:latin typeface="Times New Roman"/>
                <a:cs typeface="Times New Roman"/>
              </a:rPr>
              <a:t> </a:t>
            </a:r>
            <a:r>
              <a:rPr sz="3050" b="1" spc="-35" dirty="0">
                <a:latin typeface="Times New Roman"/>
                <a:cs typeface="Times New Roman"/>
              </a:rPr>
              <a:t>x</a:t>
            </a:r>
            <a:r>
              <a:rPr sz="3050" spc="-35" dirty="0">
                <a:latin typeface="Times New Roman"/>
                <a:cs typeface="Times New Roman"/>
              </a:rPr>
              <a:t>)</a:t>
            </a:r>
            <a:r>
              <a:rPr sz="3050" spc="-3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</a:t>
            </a:r>
            <a:r>
              <a:rPr sz="3050" spc="-175" dirty="0">
                <a:latin typeface="Times New Roman"/>
                <a:cs typeface="Times New Roman"/>
              </a:rPr>
              <a:t> </a:t>
            </a:r>
            <a:r>
              <a:rPr sz="3050" i="1" spc="-45" dirty="0">
                <a:latin typeface="Times New Roman"/>
                <a:cs typeface="Times New Roman"/>
              </a:rPr>
              <a:t>P</a:t>
            </a:r>
            <a:r>
              <a:rPr sz="3050" spc="-45" dirty="0">
                <a:latin typeface="Times New Roman"/>
                <a:cs typeface="Times New Roman"/>
              </a:rPr>
              <a:t>(</a:t>
            </a:r>
            <a:r>
              <a:rPr sz="3050" b="1" spc="-45" dirty="0">
                <a:latin typeface="Times New Roman"/>
                <a:cs typeface="Times New Roman"/>
              </a:rPr>
              <a:t>x</a:t>
            </a:r>
            <a:r>
              <a:rPr sz="3050" b="1" spc="-46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|</a:t>
            </a:r>
            <a:r>
              <a:rPr sz="3050" i="1" spc="-440" dirty="0">
                <a:latin typeface="Times New Roman"/>
                <a:cs typeface="Times New Roman"/>
              </a:rPr>
              <a:t> </a:t>
            </a:r>
            <a:r>
              <a:rPr sz="3050" i="1" spc="-20" dirty="0">
                <a:latin typeface="Times New Roman"/>
                <a:cs typeface="Times New Roman"/>
              </a:rPr>
              <a:t>c</a:t>
            </a:r>
            <a:r>
              <a:rPr sz="3050" spc="-20" dirty="0">
                <a:latin typeface="Times New Roman"/>
                <a:cs typeface="Times New Roman"/>
              </a:rPr>
              <a:t>)</a:t>
            </a:r>
            <a:r>
              <a:rPr sz="3050" i="1" spc="-20" dirty="0">
                <a:latin typeface="Times New Roman"/>
                <a:cs typeface="Times New Roman"/>
              </a:rPr>
              <a:t>P</a:t>
            </a:r>
            <a:r>
              <a:rPr sz="3050" spc="-20" dirty="0">
                <a:latin typeface="Times New Roman"/>
                <a:cs typeface="Times New Roman"/>
              </a:rPr>
              <a:t>(</a:t>
            </a:r>
            <a:r>
              <a:rPr sz="3050" i="1" spc="-20" dirty="0">
                <a:latin typeface="Times New Roman"/>
                <a:cs typeface="Times New Roman"/>
              </a:rPr>
              <a:t>c</a:t>
            </a:r>
            <a:r>
              <a:rPr sz="3050" spc="-20" dirty="0">
                <a:latin typeface="Times New Roman"/>
                <a:cs typeface="Times New Roman"/>
              </a:rPr>
              <a:t>)</a:t>
            </a:r>
            <a:r>
              <a:rPr sz="3050" spc="-1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</a:t>
            </a:r>
            <a:r>
              <a:rPr sz="3050" spc="-120" dirty="0">
                <a:latin typeface="Times New Roman"/>
                <a:cs typeface="Times New Roman"/>
              </a:rPr>
              <a:t> </a:t>
            </a:r>
            <a:r>
              <a:rPr sz="3050" i="1" spc="-20" dirty="0">
                <a:latin typeface="Times New Roman"/>
                <a:cs typeface="Times New Roman"/>
              </a:rPr>
              <a:t>P</a:t>
            </a:r>
            <a:r>
              <a:rPr sz="3050" spc="-20" dirty="0">
                <a:latin typeface="Times New Roman"/>
                <a:cs typeface="Times New Roman"/>
              </a:rPr>
              <a:t>(</a:t>
            </a:r>
            <a:r>
              <a:rPr sz="3050" i="1" spc="-20" dirty="0">
                <a:latin typeface="Times New Roman"/>
                <a:cs typeface="Times New Roman"/>
              </a:rPr>
              <a:t>x</a:t>
            </a:r>
            <a:r>
              <a:rPr sz="2550" spc="-30" baseline="-16339" dirty="0">
                <a:latin typeface="Times New Roman"/>
                <a:cs typeface="Times New Roman"/>
              </a:rPr>
              <a:t>1</a:t>
            </a:r>
            <a:r>
              <a:rPr sz="3050" spc="-20" dirty="0">
                <a:latin typeface="Times New Roman"/>
                <a:cs typeface="Times New Roman"/>
              </a:rPr>
              <a:t>,</a:t>
            </a:r>
            <a:r>
              <a:rPr sz="3050" spc="-20" dirty="0">
                <a:latin typeface="Symbol"/>
                <a:cs typeface="Symbol"/>
              </a:rPr>
              <a:t></a:t>
            </a:r>
            <a:r>
              <a:rPr sz="3050" spc="-20" dirty="0">
                <a:latin typeface="Times New Roman"/>
                <a:cs typeface="Times New Roman"/>
              </a:rPr>
              <a:t>,</a:t>
            </a:r>
            <a:r>
              <a:rPr sz="3050" spc="-28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2550" i="1" baseline="-16339" dirty="0">
                <a:latin typeface="Times New Roman"/>
                <a:cs typeface="Times New Roman"/>
              </a:rPr>
              <a:t>n</a:t>
            </a:r>
            <a:r>
              <a:rPr sz="2550" i="1" spc="345" baseline="-16339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|</a:t>
            </a:r>
            <a:r>
              <a:rPr sz="3050" spc="-305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c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r>
              <a:rPr sz="3050" i="1" spc="-10" dirty="0">
                <a:latin typeface="Times New Roman"/>
                <a:cs typeface="Times New Roman"/>
              </a:rPr>
              <a:t>P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i="1" spc="-10" dirty="0">
                <a:latin typeface="Times New Roman"/>
                <a:cs typeface="Times New Roman"/>
              </a:rPr>
              <a:t>c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-90" dirty="0">
                <a:latin typeface="Times New Roman"/>
                <a:cs typeface="Times New Roman"/>
              </a:rPr>
              <a:t>for</a:t>
            </a:r>
            <a:r>
              <a:rPr sz="3050" spc="-24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c</a:t>
            </a:r>
            <a:r>
              <a:rPr sz="3050" i="1" spc="-17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</a:t>
            </a:r>
            <a:r>
              <a:rPr sz="3050" spc="-210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c</a:t>
            </a:r>
            <a:r>
              <a:rPr sz="2550" spc="-15" baseline="-16339" dirty="0">
                <a:latin typeface="Times New Roman"/>
                <a:cs typeface="Times New Roman"/>
              </a:rPr>
              <a:t>1</a:t>
            </a:r>
            <a:r>
              <a:rPr sz="3050" spc="-10" dirty="0">
                <a:latin typeface="Times New Roman"/>
                <a:cs typeface="Times New Roman"/>
              </a:rPr>
              <a:t>,...,</a:t>
            </a:r>
            <a:r>
              <a:rPr sz="3050" i="1" spc="-10" dirty="0">
                <a:latin typeface="Times New Roman"/>
                <a:cs typeface="Times New Roman"/>
              </a:rPr>
              <a:t>c</a:t>
            </a:r>
            <a:r>
              <a:rPr sz="2550" i="1" spc="-15" baseline="-16339" dirty="0">
                <a:latin typeface="Times New Roman"/>
                <a:cs typeface="Times New Roman"/>
              </a:rPr>
              <a:t>L</a:t>
            </a:r>
            <a:r>
              <a:rPr sz="3050" spc="-10" dirty="0">
                <a:latin typeface="Times New Roman"/>
                <a:cs typeface="Times New Roman"/>
              </a:rPr>
              <a:t>.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86964" y="5735954"/>
            <a:ext cx="8763000" cy="503555"/>
          </a:xfrm>
          <a:custGeom>
            <a:avLst/>
            <a:gdLst/>
            <a:ahLst/>
            <a:cxnLst/>
            <a:rect l="l" t="t" r="r" b="b"/>
            <a:pathLst>
              <a:path w="8763000" h="503554">
                <a:moveTo>
                  <a:pt x="8763000" y="503237"/>
                </a:moveTo>
                <a:lnTo>
                  <a:pt x="0" y="503237"/>
                </a:lnTo>
                <a:lnTo>
                  <a:pt x="0" y="0"/>
                </a:lnTo>
                <a:lnTo>
                  <a:pt x="8763000" y="0"/>
                </a:lnTo>
                <a:lnTo>
                  <a:pt x="8763000" y="50323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86084" y="5948298"/>
            <a:ext cx="128270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dirty="0">
                <a:latin typeface="Times New Roman"/>
                <a:cs typeface="Times New Roman"/>
              </a:rPr>
              <a:t>L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9014" y="5680773"/>
            <a:ext cx="86664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580"/>
              </a:lnSpc>
              <a:spcBef>
                <a:spcPts val="100"/>
              </a:spcBef>
              <a:tabLst>
                <a:tab pos="723900" algn="l"/>
                <a:tab pos="2105660" algn="l"/>
                <a:tab pos="4210050" algn="l"/>
                <a:tab pos="5482590" algn="l"/>
                <a:tab pos="6690995" algn="l"/>
              </a:tabLst>
            </a:pPr>
            <a:r>
              <a:rPr sz="2450" spc="-20" dirty="0">
                <a:latin typeface="Times New Roman"/>
                <a:cs typeface="Times New Roman"/>
              </a:rPr>
              <a:t>[</a:t>
            </a:r>
            <a:r>
              <a:rPr sz="2450" i="1" spc="-20" dirty="0">
                <a:latin typeface="Times New Roman"/>
                <a:cs typeface="Times New Roman"/>
              </a:rPr>
              <a:t>P</a:t>
            </a:r>
            <a:r>
              <a:rPr sz="2450" spc="-20" dirty="0">
                <a:latin typeface="Times New Roman"/>
                <a:cs typeface="Times New Roman"/>
              </a:rPr>
              <a:t>(</a:t>
            </a:r>
            <a:r>
              <a:rPr sz="2450" i="1" spc="-20" dirty="0">
                <a:latin typeface="Times New Roman"/>
                <a:cs typeface="Times New Roman"/>
              </a:rPr>
              <a:t>a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210" dirty="0">
                <a:latin typeface="Times New Roman"/>
                <a:cs typeface="Times New Roman"/>
              </a:rPr>
              <a:t> </a:t>
            </a:r>
            <a:r>
              <a:rPr sz="2450" i="1" spc="-10" dirty="0">
                <a:latin typeface="Times New Roman"/>
                <a:cs typeface="Times New Roman"/>
              </a:rPr>
              <a:t>c</a:t>
            </a:r>
            <a:r>
              <a:rPr sz="2100" spc="-15" baseline="31746" dirty="0">
                <a:latin typeface="Times New Roman"/>
                <a:cs typeface="Times New Roman"/>
              </a:rPr>
              <a:t>*</a:t>
            </a:r>
            <a:r>
              <a:rPr sz="2450" spc="-10" dirty="0">
                <a:latin typeface="Times New Roman"/>
                <a:cs typeface="Times New Roman"/>
              </a:rPr>
              <a:t>)</a:t>
            </a:r>
            <a:r>
              <a:rPr sz="2450" spc="-38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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i="1" spc="-25" dirty="0">
                <a:latin typeface="Times New Roman"/>
                <a:cs typeface="Times New Roman"/>
              </a:rPr>
              <a:t>P</a:t>
            </a:r>
            <a:r>
              <a:rPr sz="2450" spc="-25" dirty="0">
                <a:latin typeface="Times New Roman"/>
                <a:cs typeface="Times New Roman"/>
              </a:rPr>
              <a:t>(</a:t>
            </a:r>
            <a:r>
              <a:rPr sz="2450" i="1" spc="-25" dirty="0">
                <a:latin typeface="Times New Roman"/>
                <a:cs typeface="Times New Roman"/>
              </a:rPr>
              <a:t>a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i="1" dirty="0">
                <a:latin typeface="Times New Roman"/>
                <a:cs typeface="Times New Roman"/>
              </a:rPr>
              <a:t>c</a:t>
            </a:r>
            <a:r>
              <a:rPr sz="2100" baseline="31746" dirty="0">
                <a:latin typeface="Times New Roman"/>
                <a:cs typeface="Times New Roman"/>
              </a:rPr>
              <a:t>*</a:t>
            </a:r>
            <a:r>
              <a:rPr sz="2100" spc="-202" baseline="31746" dirty="0">
                <a:latin typeface="Times New Roman"/>
                <a:cs typeface="Times New Roman"/>
              </a:rPr>
              <a:t> </a:t>
            </a:r>
            <a:r>
              <a:rPr sz="2450" spc="-55" dirty="0">
                <a:latin typeface="Times New Roman"/>
                <a:cs typeface="Times New Roman"/>
              </a:rPr>
              <a:t>)]</a:t>
            </a:r>
            <a:r>
              <a:rPr sz="2450" i="1" spc="-55" dirty="0">
                <a:latin typeface="Times New Roman"/>
                <a:cs typeface="Times New Roman"/>
              </a:rPr>
              <a:t>P</a:t>
            </a:r>
            <a:r>
              <a:rPr sz="2450" spc="-55" dirty="0">
                <a:latin typeface="Times New Roman"/>
                <a:cs typeface="Times New Roman"/>
              </a:rPr>
              <a:t>(</a:t>
            </a:r>
            <a:r>
              <a:rPr sz="2450" i="1" spc="-55" dirty="0">
                <a:latin typeface="Times New Roman"/>
                <a:cs typeface="Times New Roman"/>
              </a:rPr>
              <a:t>c</a:t>
            </a:r>
            <a:r>
              <a:rPr sz="2100" spc="-82" baseline="31746" dirty="0">
                <a:latin typeface="Times New Roman"/>
                <a:cs typeface="Times New Roman"/>
              </a:rPr>
              <a:t>*</a:t>
            </a:r>
            <a:r>
              <a:rPr sz="2100" spc="-209" baseline="31746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</a:t>
            </a:r>
            <a:r>
              <a:rPr sz="2450" spc="-355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[</a:t>
            </a:r>
            <a:r>
              <a:rPr sz="2450" i="1" spc="-20" dirty="0">
                <a:latin typeface="Times New Roman"/>
                <a:cs typeface="Times New Roman"/>
              </a:rPr>
              <a:t>P</a:t>
            </a:r>
            <a:r>
              <a:rPr sz="2450" spc="-20" dirty="0">
                <a:latin typeface="Times New Roman"/>
                <a:cs typeface="Times New Roman"/>
              </a:rPr>
              <a:t>(</a:t>
            </a:r>
            <a:r>
              <a:rPr sz="2450" i="1" spc="-20" dirty="0">
                <a:latin typeface="Times New Roman"/>
                <a:cs typeface="Times New Roman"/>
              </a:rPr>
              <a:t>a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1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c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dirty="0">
                <a:latin typeface="Symbol"/>
                <a:cs typeface="Symbol"/>
              </a:rPr>
              <a:t></a:t>
            </a:r>
            <a:r>
              <a:rPr sz="2450" spc="-135" dirty="0">
                <a:latin typeface="Times New Roman"/>
                <a:cs typeface="Times New Roman"/>
              </a:rPr>
              <a:t> </a:t>
            </a:r>
            <a:r>
              <a:rPr sz="2450" i="1" spc="-25" dirty="0">
                <a:latin typeface="Times New Roman"/>
                <a:cs typeface="Times New Roman"/>
              </a:rPr>
              <a:t>P</a:t>
            </a:r>
            <a:r>
              <a:rPr sz="2450" spc="-25" dirty="0">
                <a:latin typeface="Times New Roman"/>
                <a:cs typeface="Times New Roman"/>
              </a:rPr>
              <a:t>(</a:t>
            </a:r>
            <a:r>
              <a:rPr sz="2450" i="1" spc="-25" dirty="0">
                <a:latin typeface="Times New Roman"/>
                <a:cs typeface="Times New Roman"/>
              </a:rPr>
              <a:t>a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265" dirty="0">
                <a:latin typeface="Times New Roman"/>
                <a:cs typeface="Times New Roman"/>
              </a:rPr>
              <a:t> </a:t>
            </a:r>
            <a:r>
              <a:rPr sz="2450" i="1" spc="-10" dirty="0">
                <a:latin typeface="Times New Roman"/>
                <a:cs typeface="Times New Roman"/>
              </a:rPr>
              <a:t>c</a:t>
            </a:r>
            <a:r>
              <a:rPr sz="2450" spc="-10" dirty="0">
                <a:latin typeface="Times New Roman"/>
                <a:cs typeface="Times New Roman"/>
              </a:rPr>
              <a:t>)]</a:t>
            </a:r>
            <a:r>
              <a:rPr sz="2450" i="1" spc="-10" dirty="0">
                <a:latin typeface="Times New Roman"/>
                <a:cs typeface="Times New Roman"/>
              </a:rPr>
              <a:t>P</a:t>
            </a:r>
            <a:r>
              <a:rPr sz="2450" spc="-10" dirty="0">
                <a:latin typeface="Times New Roman"/>
                <a:cs typeface="Times New Roman"/>
              </a:rPr>
              <a:t>(</a:t>
            </a:r>
            <a:r>
              <a:rPr sz="2450" i="1" spc="-10" dirty="0">
                <a:latin typeface="Times New Roman"/>
                <a:cs typeface="Times New Roman"/>
              </a:rPr>
              <a:t>c</a:t>
            </a:r>
            <a:r>
              <a:rPr sz="2450" spc="-10" dirty="0">
                <a:latin typeface="Times New Roman"/>
                <a:cs typeface="Times New Roman"/>
              </a:rPr>
              <a:t>),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i="1" dirty="0">
                <a:latin typeface="Times New Roman"/>
                <a:cs typeface="Times New Roman"/>
              </a:rPr>
              <a:t>c</a:t>
            </a:r>
            <a:r>
              <a:rPr sz="2450" i="1" spc="-16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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2450" i="1" spc="-35" dirty="0">
                <a:latin typeface="Times New Roman"/>
                <a:cs typeface="Times New Roman"/>
              </a:rPr>
              <a:t>c</a:t>
            </a:r>
            <a:r>
              <a:rPr sz="2100" spc="-52" baseline="31746" dirty="0">
                <a:latin typeface="Times New Roman"/>
                <a:cs typeface="Times New Roman"/>
              </a:rPr>
              <a:t>*</a:t>
            </a:r>
            <a:r>
              <a:rPr sz="2450" spc="-35" dirty="0">
                <a:latin typeface="Times New Roman"/>
                <a:cs typeface="Times New Roman"/>
              </a:rPr>
              <a:t>,</a:t>
            </a:r>
            <a:r>
              <a:rPr sz="2450" spc="-260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c</a:t>
            </a:r>
            <a:r>
              <a:rPr sz="2450" i="1" spc="-15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c</a:t>
            </a:r>
            <a:r>
              <a:rPr sz="2450" i="1" spc="-6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,</a:t>
            </a:r>
            <a:r>
              <a:rPr sz="2450" spc="-25" dirty="0">
                <a:latin typeface="Symbol"/>
                <a:cs typeface="Symbol"/>
              </a:rPr>
              <a:t></a:t>
            </a:r>
            <a:r>
              <a:rPr sz="2450" spc="-25" dirty="0">
                <a:latin typeface="Times New Roman"/>
                <a:cs typeface="Times New Roman"/>
              </a:rPr>
              <a:t>,</a:t>
            </a:r>
            <a:r>
              <a:rPr sz="2450" spc="-375" dirty="0">
                <a:latin typeface="Times New Roman"/>
                <a:cs typeface="Times New Roman"/>
              </a:rPr>
              <a:t> </a:t>
            </a:r>
            <a:r>
              <a:rPr sz="2450" i="1" spc="-50" dirty="0">
                <a:latin typeface="Times New Roman"/>
                <a:cs typeface="Times New Roman"/>
              </a:rPr>
              <a:t>c</a:t>
            </a:r>
            <a:endParaRPr sz="2450">
              <a:latin typeface="Times New Roman"/>
              <a:cs typeface="Times New Roman"/>
            </a:endParaRPr>
          </a:p>
          <a:p>
            <a:pPr marL="575310">
              <a:lnSpc>
                <a:spcPts val="1380"/>
              </a:lnSpc>
              <a:tabLst>
                <a:tab pos="1940560" algn="l"/>
                <a:tab pos="4061460" algn="l"/>
                <a:tab pos="5317490" algn="l"/>
                <a:tab pos="7995284" algn="l"/>
              </a:tabLst>
            </a:pPr>
            <a:r>
              <a:rPr sz="1450" spc="-50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i="1" spc="-50" dirty="0">
                <a:latin typeface="Times New Roman"/>
                <a:cs typeface="Times New Roman"/>
              </a:rPr>
              <a:t>n</a:t>
            </a:r>
            <a:r>
              <a:rPr sz="1450" i="1" dirty="0">
                <a:latin typeface="Times New Roman"/>
                <a:cs typeface="Times New Roman"/>
              </a:rPr>
              <a:t>	</a:t>
            </a:r>
            <a:r>
              <a:rPr sz="1450" spc="-50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i="1" spc="-50" dirty="0">
                <a:latin typeface="Times New Roman"/>
                <a:cs typeface="Times New Roman"/>
              </a:rPr>
              <a:t>n</a:t>
            </a:r>
            <a:r>
              <a:rPr sz="1450" i="1" dirty="0">
                <a:latin typeface="Times New Roman"/>
                <a:cs typeface="Times New Roman"/>
              </a:rPr>
              <a:t>	</a:t>
            </a:r>
            <a:r>
              <a:rPr sz="1450" spc="-5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8765" y="3608704"/>
            <a:ext cx="6613525" cy="1543050"/>
          </a:xfrm>
          <a:custGeom>
            <a:avLst/>
            <a:gdLst/>
            <a:ahLst/>
            <a:cxnLst/>
            <a:rect l="l" t="t" r="r" b="b"/>
            <a:pathLst>
              <a:path w="6613525" h="1543050">
                <a:moveTo>
                  <a:pt x="6613525" y="0"/>
                </a:moveTo>
                <a:lnTo>
                  <a:pt x="0" y="0"/>
                </a:lnTo>
                <a:lnTo>
                  <a:pt x="0" y="451231"/>
                </a:lnTo>
                <a:lnTo>
                  <a:pt x="0" y="1543050"/>
                </a:lnTo>
                <a:lnTo>
                  <a:pt x="6613525" y="1543050"/>
                </a:lnTo>
                <a:lnTo>
                  <a:pt x="6613525" y="451231"/>
                </a:lnTo>
                <a:lnTo>
                  <a:pt x="6613525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46102" y="4616170"/>
            <a:ext cx="36518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Symbol"/>
                <a:cs typeface="Symbol"/>
              </a:rPr>
              <a:t></a:t>
            </a:r>
            <a:r>
              <a:rPr sz="2700" spc="-235" dirty="0">
                <a:latin typeface="Times New Roman"/>
                <a:cs typeface="Times New Roman"/>
              </a:rPr>
              <a:t> </a:t>
            </a:r>
            <a:r>
              <a:rPr sz="2700" i="1" spc="-55" dirty="0">
                <a:latin typeface="Palatino Linotype"/>
                <a:cs typeface="Palatino Linotype"/>
              </a:rPr>
              <a:t>P</a:t>
            </a:r>
            <a:r>
              <a:rPr sz="2700" spc="-55" dirty="0">
                <a:latin typeface="Palatino Linotype"/>
                <a:cs typeface="Palatino Linotype"/>
              </a:rPr>
              <a:t>(</a:t>
            </a:r>
            <a:r>
              <a:rPr sz="2700" i="1" spc="-55" dirty="0">
                <a:latin typeface="Palatino Linotype"/>
                <a:cs typeface="Palatino Linotype"/>
              </a:rPr>
              <a:t>x</a:t>
            </a:r>
            <a:r>
              <a:rPr sz="2250" spc="-82" baseline="-16666" dirty="0">
                <a:latin typeface="Palatino Linotype"/>
                <a:cs typeface="Palatino Linotype"/>
              </a:rPr>
              <a:t>1</a:t>
            </a:r>
            <a:r>
              <a:rPr sz="2700" spc="-55" dirty="0">
                <a:latin typeface="Palatino Linotype"/>
                <a:cs typeface="Palatino Linotype"/>
              </a:rPr>
              <a:t>|</a:t>
            </a:r>
            <a:r>
              <a:rPr sz="2700" i="1" spc="-55" dirty="0">
                <a:latin typeface="Palatino Linotype"/>
                <a:cs typeface="Palatino Linotype"/>
              </a:rPr>
              <a:t>c</a:t>
            </a:r>
            <a:r>
              <a:rPr sz="2700" spc="-55" dirty="0">
                <a:latin typeface="Palatino Linotype"/>
                <a:cs typeface="Palatino Linotype"/>
              </a:rPr>
              <a:t>)</a:t>
            </a:r>
            <a:r>
              <a:rPr sz="2700" i="1" spc="-55" dirty="0">
                <a:latin typeface="Palatino Linotype"/>
                <a:cs typeface="Palatino Linotype"/>
              </a:rPr>
              <a:t>P</a:t>
            </a:r>
            <a:r>
              <a:rPr sz="2700" spc="-55" dirty="0">
                <a:latin typeface="Palatino Linotype"/>
                <a:cs typeface="Palatino Linotype"/>
              </a:rPr>
              <a:t>(</a:t>
            </a:r>
            <a:r>
              <a:rPr sz="2700" i="1" spc="-55" dirty="0">
                <a:latin typeface="Palatino Linotype"/>
                <a:cs typeface="Palatino Linotype"/>
              </a:rPr>
              <a:t>x</a:t>
            </a:r>
            <a:r>
              <a:rPr sz="2250" spc="-82" baseline="-16666" dirty="0">
                <a:latin typeface="Palatino Linotype"/>
                <a:cs typeface="Palatino Linotype"/>
              </a:rPr>
              <a:t>2</a:t>
            </a:r>
            <a:r>
              <a:rPr sz="2250" spc="-284" baseline="-16666" dirty="0">
                <a:latin typeface="Palatino Linotype"/>
                <a:cs typeface="Palatino Linotype"/>
              </a:rPr>
              <a:t> </a:t>
            </a:r>
            <a:r>
              <a:rPr sz="2700" spc="-45" dirty="0">
                <a:latin typeface="Palatino Linotype"/>
                <a:cs typeface="Palatino Linotype"/>
              </a:rPr>
              <a:t>|</a:t>
            </a:r>
            <a:r>
              <a:rPr sz="2700" i="1" spc="-45" dirty="0">
                <a:latin typeface="Palatino Linotype"/>
                <a:cs typeface="Palatino Linotype"/>
              </a:rPr>
              <a:t>c</a:t>
            </a:r>
            <a:r>
              <a:rPr sz="2700" spc="-45" dirty="0">
                <a:latin typeface="Palatino Linotype"/>
                <a:cs typeface="Palatino Linotype"/>
              </a:rPr>
              <a:t>)</a:t>
            </a:r>
            <a:r>
              <a:rPr sz="2700" spc="-475" dirty="0">
                <a:latin typeface="Palatino Linotype"/>
                <a:cs typeface="Palatino Linotype"/>
              </a:rPr>
              <a:t> </a:t>
            </a:r>
            <a:r>
              <a:rPr sz="2700" spc="50" dirty="0">
                <a:latin typeface="Symbol"/>
                <a:cs typeface="Symbol"/>
              </a:rPr>
              <a:t></a:t>
            </a:r>
            <a:r>
              <a:rPr sz="2700" spc="-204" dirty="0">
                <a:latin typeface="Times New Roman"/>
                <a:cs typeface="Times New Roman"/>
              </a:rPr>
              <a:t> </a:t>
            </a:r>
            <a:r>
              <a:rPr sz="2700" i="1" spc="-50" dirty="0">
                <a:latin typeface="Palatino Linotype"/>
                <a:cs typeface="Palatino Linotype"/>
              </a:rPr>
              <a:t>P</a:t>
            </a:r>
            <a:r>
              <a:rPr sz="2700" spc="-50" dirty="0">
                <a:latin typeface="Palatino Linotype"/>
                <a:cs typeface="Palatino Linotype"/>
              </a:rPr>
              <a:t>(</a:t>
            </a:r>
            <a:r>
              <a:rPr sz="2700" i="1" spc="-50" dirty="0">
                <a:latin typeface="Palatino Linotype"/>
                <a:cs typeface="Palatino Linotype"/>
              </a:rPr>
              <a:t>x</a:t>
            </a:r>
            <a:r>
              <a:rPr sz="2250" i="1" spc="-75" baseline="-16666" dirty="0">
                <a:latin typeface="Palatino Linotype"/>
                <a:cs typeface="Palatino Linotype"/>
              </a:rPr>
              <a:t>n</a:t>
            </a:r>
            <a:r>
              <a:rPr sz="2250" i="1" spc="-337" baseline="-16666" dirty="0">
                <a:latin typeface="Palatino Linotype"/>
                <a:cs typeface="Palatino Linotype"/>
              </a:rPr>
              <a:t> </a:t>
            </a:r>
            <a:r>
              <a:rPr sz="2700" spc="-25" dirty="0">
                <a:latin typeface="Palatino Linotype"/>
                <a:cs typeface="Palatino Linotype"/>
              </a:rPr>
              <a:t>|</a:t>
            </a:r>
            <a:r>
              <a:rPr sz="2700" i="1" spc="-25" dirty="0">
                <a:latin typeface="Palatino Linotype"/>
                <a:cs typeface="Palatino Linotype"/>
              </a:rPr>
              <a:t>c</a:t>
            </a:r>
            <a:r>
              <a:rPr sz="2700" spc="-25" dirty="0">
                <a:latin typeface="Palatino Linotype"/>
                <a:cs typeface="Palatino Linotype"/>
              </a:rPr>
              <a:t>)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6102" y="4086199"/>
            <a:ext cx="30683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Symbol"/>
                <a:cs typeface="Symbol"/>
              </a:rPr>
              <a:t>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i="1" spc="-55" dirty="0">
                <a:latin typeface="Palatino Linotype"/>
                <a:cs typeface="Palatino Linotype"/>
              </a:rPr>
              <a:t>P</a:t>
            </a:r>
            <a:r>
              <a:rPr sz="2700" spc="-55" dirty="0">
                <a:latin typeface="Palatino Linotype"/>
                <a:cs typeface="Palatino Linotype"/>
              </a:rPr>
              <a:t>(</a:t>
            </a:r>
            <a:r>
              <a:rPr sz="2700" i="1" spc="-55" dirty="0">
                <a:latin typeface="Palatino Linotype"/>
                <a:cs typeface="Palatino Linotype"/>
              </a:rPr>
              <a:t>x</a:t>
            </a:r>
            <a:r>
              <a:rPr sz="2250" spc="-82" baseline="-16666" dirty="0">
                <a:latin typeface="Palatino Linotype"/>
                <a:cs typeface="Palatino Linotype"/>
              </a:rPr>
              <a:t>1</a:t>
            </a:r>
            <a:r>
              <a:rPr sz="2250" spc="-225" baseline="-16666" dirty="0">
                <a:latin typeface="Palatino Linotype"/>
                <a:cs typeface="Palatino Linotype"/>
              </a:rPr>
              <a:t> </a:t>
            </a:r>
            <a:r>
              <a:rPr sz="2700" spc="-55" dirty="0">
                <a:latin typeface="Palatino Linotype"/>
                <a:cs typeface="Palatino Linotype"/>
              </a:rPr>
              <a:t>|</a:t>
            </a:r>
            <a:r>
              <a:rPr sz="2700" i="1" spc="-55" dirty="0">
                <a:latin typeface="Palatino Linotype"/>
                <a:cs typeface="Palatino Linotype"/>
              </a:rPr>
              <a:t>c</a:t>
            </a:r>
            <a:r>
              <a:rPr sz="2700" spc="-55" dirty="0">
                <a:latin typeface="Palatino Linotype"/>
                <a:cs typeface="Palatino Linotype"/>
              </a:rPr>
              <a:t>)</a:t>
            </a:r>
            <a:r>
              <a:rPr sz="2700" i="1" spc="-55" dirty="0">
                <a:latin typeface="Palatino Linotype"/>
                <a:cs typeface="Palatino Linotype"/>
              </a:rPr>
              <a:t>P</a:t>
            </a:r>
            <a:r>
              <a:rPr sz="2700" spc="-55" dirty="0">
                <a:latin typeface="Palatino Linotype"/>
                <a:cs typeface="Palatino Linotype"/>
              </a:rPr>
              <a:t>(</a:t>
            </a:r>
            <a:r>
              <a:rPr sz="2700" i="1" spc="-55" dirty="0">
                <a:latin typeface="Palatino Linotype"/>
                <a:cs typeface="Palatino Linotype"/>
              </a:rPr>
              <a:t>x</a:t>
            </a:r>
            <a:r>
              <a:rPr sz="2250" spc="-82" baseline="-16666" dirty="0">
                <a:latin typeface="Palatino Linotype"/>
                <a:cs typeface="Palatino Linotype"/>
              </a:rPr>
              <a:t>2</a:t>
            </a:r>
            <a:r>
              <a:rPr sz="2250" spc="-165" baseline="-16666" dirty="0">
                <a:latin typeface="Palatino Linotype"/>
                <a:cs typeface="Palatino Linotype"/>
              </a:rPr>
              <a:t> </a:t>
            </a:r>
            <a:r>
              <a:rPr sz="2700" dirty="0">
                <a:latin typeface="Palatino Linotype"/>
                <a:cs typeface="Palatino Linotype"/>
              </a:rPr>
              <a:t>,</a:t>
            </a:r>
            <a:r>
              <a:rPr sz="2700" dirty="0">
                <a:latin typeface="Symbol"/>
                <a:cs typeface="Symbol"/>
              </a:rPr>
              <a:t></a:t>
            </a:r>
            <a:r>
              <a:rPr sz="2700" dirty="0">
                <a:latin typeface="Palatino Linotype"/>
                <a:cs typeface="Palatino Linotype"/>
              </a:rPr>
              <a:t>,</a:t>
            </a:r>
            <a:r>
              <a:rPr sz="2700" i="1" dirty="0">
                <a:latin typeface="Palatino Linotype"/>
                <a:cs typeface="Palatino Linotype"/>
              </a:rPr>
              <a:t>x</a:t>
            </a:r>
            <a:r>
              <a:rPr sz="2250" i="1" baseline="-16666" dirty="0">
                <a:latin typeface="Palatino Linotype"/>
                <a:cs typeface="Palatino Linotype"/>
              </a:rPr>
              <a:t>n</a:t>
            </a:r>
            <a:r>
              <a:rPr sz="2250" i="1" spc="-240" baseline="-16666" dirty="0">
                <a:latin typeface="Palatino Linotype"/>
                <a:cs typeface="Palatino Linotype"/>
              </a:rPr>
              <a:t> </a:t>
            </a:r>
            <a:r>
              <a:rPr sz="2700" spc="-25" dirty="0">
                <a:latin typeface="Palatino Linotype"/>
                <a:cs typeface="Palatino Linotype"/>
              </a:rPr>
              <a:t>|</a:t>
            </a:r>
            <a:r>
              <a:rPr sz="2700" i="1" spc="-25" dirty="0">
                <a:latin typeface="Palatino Linotype"/>
                <a:cs typeface="Palatino Linotype"/>
              </a:rPr>
              <a:t>c</a:t>
            </a:r>
            <a:r>
              <a:rPr sz="2700" spc="-25" dirty="0">
                <a:latin typeface="Palatino Linotype"/>
                <a:cs typeface="Palatino Linotype"/>
              </a:rPr>
              <a:t>)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8764" y="3608704"/>
            <a:ext cx="661352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975"/>
              </a:lnSpc>
            </a:pPr>
            <a:r>
              <a:rPr sz="2700" i="1" spc="-55" dirty="0">
                <a:latin typeface="Palatino Linotype"/>
                <a:cs typeface="Palatino Linotype"/>
              </a:rPr>
              <a:t>P</a:t>
            </a:r>
            <a:r>
              <a:rPr sz="2700" spc="-55" dirty="0">
                <a:latin typeface="Palatino Linotype"/>
                <a:cs typeface="Palatino Linotype"/>
              </a:rPr>
              <a:t>(</a:t>
            </a:r>
            <a:r>
              <a:rPr sz="2700" i="1" spc="-55" dirty="0">
                <a:latin typeface="Palatino Linotype"/>
                <a:cs typeface="Palatino Linotype"/>
              </a:rPr>
              <a:t>x</a:t>
            </a:r>
            <a:r>
              <a:rPr sz="2250" spc="-82" baseline="-16666" dirty="0">
                <a:latin typeface="Palatino Linotype"/>
                <a:cs typeface="Palatino Linotype"/>
              </a:rPr>
              <a:t>1</a:t>
            </a:r>
            <a:r>
              <a:rPr sz="2250" spc="-315" baseline="-16666" dirty="0">
                <a:latin typeface="Palatino Linotype"/>
                <a:cs typeface="Palatino Linotype"/>
              </a:rPr>
              <a:t> </a:t>
            </a:r>
            <a:r>
              <a:rPr sz="2700" dirty="0">
                <a:latin typeface="Palatino Linotype"/>
                <a:cs typeface="Palatino Linotype"/>
              </a:rPr>
              <a:t>,</a:t>
            </a:r>
            <a:r>
              <a:rPr sz="2700" spc="-430" dirty="0">
                <a:latin typeface="Palatino Linotype"/>
                <a:cs typeface="Palatino Linotype"/>
              </a:rPr>
              <a:t> </a:t>
            </a:r>
            <a:r>
              <a:rPr sz="2700" i="1" spc="-30" dirty="0">
                <a:latin typeface="Palatino Linotype"/>
                <a:cs typeface="Palatino Linotype"/>
              </a:rPr>
              <a:t>x</a:t>
            </a:r>
            <a:r>
              <a:rPr sz="2250" spc="-44" baseline="-16666" dirty="0">
                <a:latin typeface="Palatino Linotype"/>
                <a:cs typeface="Palatino Linotype"/>
              </a:rPr>
              <a:t>2</a:t>
            </a:r>
            <a:r>
              <a:rPr sz="2250" spc="-97" baseline="-16666" dirty="0">
                <a:latin typeface="Palatino Linotype"/>
                <a:cs typeface="Palatino Linotype"/>
              </a:rPr>
              <a:t> </a:t>
            </a:r>
            <a:r>
              <a:rPr sz="2700" dirty="0">
                <a:latin typeface="Palatino Linotype"/>
                <a:cs typeface="Palatino Linotype"/>
              </a:rPr>
              <a:t>,</a:t>
            </a:r>
            <a:r>
              <a:rPr sz="2700" dirty="0">
                <a:latin typeface="Symbol"/>
                <a:cs typeface="Symbol"/>
              </a:rPr>
              <a:t></a:t>
            </a:r>
            <a:r>
              <a:rPr sz="2700" dirty="0">
                <a:latin typeface="Palatino Linotype"/>
                <a:cs typeface="Palatino Linotype"/>
              </a:rPr>
              <a:t>,</a:t>
            </a:r>
            <a:r>
              <a:rPr sz="2700" spc="-360" dirty="0">
                <a:latin typeface="Palatino Linotype"/>
                <a:cs typeface="Palatino Linotype"/>
              </a:rPr>
              <a:t> </a:t>
            </a:r>
            <a:r>
              <a:rPr sz="2700" i="1" spc="-35" dirty="0">
                <a:latin typeface="Palatino Linotype"/>
                <a:cs typeface="Palatino Linotype"/>
              </a:rPr>
              <a:t>x</a:t>
            </a:r>
            <a:r>
              <a:rPr sz="2250" i="1" spc="-52" baseline="-16666" dirty="0">
                <a:latin typeface="Palatino Linotype"/>
                <a:cs typeface="Palatino Linotype"/>
              </a:rPr>
              <a:t>n</a:t>
            </a:r>
            <a:r>
              <a:rPr sz="2250" i="1" spc="-390" baseline="-16666" dirty="0">
                <a:latin typeface="Palatino Linotype"/>
                <a:cs typeface="Palatino Linotype"/>
              </a:rPr>
              <a:t> </a:t>
            </a:r>
            <a:r>
              <a:rPr sz="2700" spc="-40" dirty="0">
                <a:latin typeface="Palatino Linotype"/>
                <a:cs typeface="Palatino Linotype"/>
              </a:rPr>
              <a:t>|</a:t>
            </a:r>
            <a:r>
              <a:rPr sz="2700" i="1" spc="-40" dirty="0">
                <a:latin typeface="Palatino Linotype"/>
                <a:cs typeface="Palatino Linotype"/>
              </a:rPr>
              <a:t>c</a:t>
            </a:r>
            <a:r>
              <a:rPr sz="2700" spc="-40" dirty="0">
                <a:latin typeface="Palatino Linotype"/>
                <a:cs typeface="Palatino Linotype"/>
              </a:rPr>
              <a:t>)</a:t>
            </a:r>
            <a:r>
              <a:rPr sz="2700" spc="-245" dirty="0">
                <a:latin typeface="Palatino Linotype"/>
                <a:cs typeface="Palatino Linotype"/>
              </a:rPr>
              <a:t> </a:t>
            </a:r>
            <a:r>
              <a:rPr sz="2700" dirty="0">
                <a:latin typeface="Symbol"/>
                <a:cs typeface="Symbol"/>
              </a:rPr>
              <a:t>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i="1" spc="-35" dirty="0">
                <a:latin typeface="Palatino Linotype"/>
                <a:cs typeface="Palatino Linotype"/>
              </a:rPr>
              <a:t>P</a:t>
            </a:r>
            <a:r>
              <a:rPr sz="2700" spc="-35" dirty="0">
                <a:latin typeface="Palatino Linotype"/>
                <a:cs typeface="Palatino Linotype"/>
              </a:rPr>
              <a:t>(</a:t>
            </a:r>
            <a:r>
              <a:rPr sz="2700" i="1" spc="-35" dirty="0">
                <a:latin typeface="Palatino Linotype"/>
                <a:cs typeface="Palatino Linotype"/>
              </a:rPr>
              <a:t>x</a:t>
            </a:r>
            <a:r>
              <a:rPr sz="2250" spc="-52" baseline="-16666" dirty="0">
                <a:latin typeface="Palatino Linotype"/>
                <a:cs typeface="Palatino Linotype"/>
              </a:rPr>
              <a:t>1</a:t>
            </a:r>
            <a:r>
              <a:rPr sz="2700" spc="-35" dirty="0">
                <a:latin typeface="Palatino Linotype"/>
                <a:cs typeface="Palatino Linotype"/>
              </a:rPr>
              <a:t>|</a:t>
            </a:r>
            <a:r>
              <a:rPr sz="2700" i="1" spc="-35" dirty="0">
                <a:latin typeface="Palatino Linotype"/>
                <a:cs typeface="Palatino Linotype"/>
              </a:rPr>
              <a:t>x</a:t>
            </a:r>
            <a:r>
              <a:rPr sz="2250" spc="-52" baseline="-16666" dirty="0">
                <a:latin typeface="Palatino Linotype"/>
                <a:cs typeface="Palatino Linotype"/>
              </a:rPr>
              <a:t>2 </a:t>
            </a:r>
            <a:r>
              <a:rPr sz="2700" dirty="0">
                <a:latin typeface="Palatino Linotype"/>
                <a:cs typeface="Palatino Linotype"/>
              </a:rPr>
              <a:t>,</a:t>
            </a:r>
            <a:r>
              <a:rPr sz="2700" dirty="0">
                <a:latin typeface="Symbol"/>
                <a:cs typeface="Symbol"/>
              </a:rPr>
              <a:t></a:t>
            </a:r>
            <a:r>
              <a:rPr sz="2700" dirty="0">
                <a:latin typeface="Palatino Linotype"/>
                <a:cs typeface="Palatino Linotype"/>
              </a:rPr>
              <a:t>,</a:t>
            </a:r>
            <a:r>
              <a:rPr sz="2700" spc="-365" dirty="0">
                <a:latin typeface="Palatino Linotype"/>
                <a:cs typeface="Palatino Linotype"/>
              </a:rPr>
              <a:t> </a:t>
            </a:r>
            <a:r>
              <a:rPr sz="2700" i="1" spc="-40" dirty="0">
                <a:latin typeface="Palatino Linotype"/>
                <a:cs typeface="Palatino Linotype"/>
              </a:rPr>
              <a:t>x</a:t>
            </a:r>
            <a:r>
              <a:rPr sz="2250" i="1" spc="-60" baseline="-16666" dirty="0">
                <a:latin typeface="Palatino Linotype"/>
                <a:cs typeface="Palatino Linotype"/>
              </a:rPr>
              <a:t>n</a:t>
            </a:r>
            <a:r>
              <a:rPr sz="2250" i="1" spc="-172" baseline="-16666" dirty="0">
                <a:latin typeface="Palatino Linotype"/>
                <a:cs typeface="Palatino Linotype"/>
              </a:rPr>
              <a:t> </a:t>
            </a:r>
            <a:r>
              <a:rPr sz="2700" spc="-10" dirty="0">
                <a:latin typeface="Palatino Linotype"/>
                <a:cs typeface="Palatino Linotype"/>
              </a:rPr>
              <a:t>,</a:t>
            </a:r>
            <a:r>
              <a:rPr sz="2700" i="1" spc="-10" dirty="0">
                <a:latin typeface="Palatino Linotype"/>
                <a:cs typeface="Palatino Linotype"/>
              </a:rPr>
              <a:t>c</a:t>
            </a:r>
            <a:r>
              <a:rPr sz="2700" spc="-10" dirty="0">
                <a:latin typeface="Palatino Linotype"/>
                <a:cs typeface="Palatino Linotype"/>
              </a:rPr>
              <a:t>)</a:t>
            </a:r>
            <a:r>
              <a:rPr sz="2700" i="1" spc="-10" dirty="0">
                <a:latin typeface="Palatino Linotype"/>
                <a:cs typeface="Palatino Linotype"/>
              </a:rPr>
              <a:t>P</a:t>
            </a:r>
            <a:r>
              <a:rPr sz="2700" spc="-10" dirty="0">
                <a:latin typeface="Palatino Linotype"/>
                <a:cs typeface="Palatino Linotype"/>
              </a:rPr>
              <a:t>(</a:t>
            </a:r>
            <a:r>
              <a:rPr sz="2700" i="1" spc="-10" dirty="0">
                <a:latin typeface="Palatino Linotype"/>
                <a:cs typeface="Palatino Linotype"/>
              </a:rPr>
              <a:t>x</a:t>
            </a:r>
            <a:r>
              <a:rPr sz="2250" spc="-15" baseline="-16666" dirty="0">
                <a:latin typeface="Palatino Linotype"/>
                <a:cs typeface="Palatino Linotype"/>
              </a:rPr>
              <a:t>2 </a:t>
            </a:r>
            <a:r>
              <a:rPr sz="2700" dirty="0">
                <a:latin typeface="Palatino Linotype"/>
                <a:cs typeface="Palatino Linotype"/>
              </a:rPr>
              <a:t>,</a:t>
            </a:r>
            <a:r>
              <a:rPr sz="2700" dirty="0">
                <a:latin typeface="Symbol"/>
                <a:cs typeface="Symbol"/>
              </a:rPr>
              <a:t></a:t>
            </a:r>
            <a:r>
              <a:rPr sz="2700" dirty="0">
                <a:latin typeface="Palatino Linotype"/>
                <a:cs typeface="Palatino Linotype"/>
              </a:rPr>
              <a:t>,</a:t>
            </a:r>
            <a:r>
              <a:rPr sz="2700" spc="-360" dirty="0">
                <a:latin typeface="Palatino Linotype"/>
                <a:cs typeface="Palatino Linotype"/>
              </a:rPr>
              <a:t> </a:t>
            </a:r>
            <a:r>
              <a:rPr sz="2700" i="1" spc="-35" dirty="0">
                <a:latin typeface="Palatino Linotype"/>
                <a:cs typeface="Palatino Linotype"/>
              </a:rPr>
              <a:t>x</a:t>
            </a:r>
            <a:r>
              <a:rPr sz="2250" i="1" spc="-52" baseline="-16666" dirty="0">
                <a:latin typeface="Palatino Linotype"/>
                <a:cs typeface="Palatino Linotype"/>
              </a:rPr>
              <a:t>n</a:t>
            </a:r>
            <a:r>
              <a:rPr sz="2250" i="1" spc="-390" baseline="-16666" dirty="0">
                <a:latin typeface="Palatino Linotype"/>
                <a:cs typeface="Palatino Linotype"/>
              </a:rPr>
              <a:t> </a:t>
            </a:r>
            <a:r>
              <a:rPr sz="2700" spc="-25" dirty="0">
                <a:latin typeface="Palatino Linotype"/>
                <a:cs typeface="Palatino Linotype"/>
              </a:rPr>
              <a:t>|</a:t>
            </a:r>
            <a:r>
              <a:rPr sz="2700" i="1" spc="-25" dirty="0">
                <a:latin typeface="Palatino Linotype"/>
                <a:cs typeface="Palatino Linotype"/>
              </a:rPr>
              <a:t>c</a:t>
            </a:r>
            <a:r>
              <a:rPr sz="2700" spc="-25" dirty="0">
                <a:latin typeface="Palatino Linotype"/>
                <a:cs typeface="Palatino Linotype"/>
              </a:rPr>
              <a:t>)</a:t>
            </a:r>
            <a:endParaRPr sz="270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08346" y="4061586"/>
            <a:ext cx="2904490" cy="561340"/>
            <a:chOff x="4808346" y="4061586"/>
            <a:chExt cx="2904490" cy="561340"/>
          </a:xfrm>
        </p:grpSpPr>
        <p:sp>
          <p:nvSpPr>
            <p:cNvPr id="13" name="object 13"/>
            <p:cNvSpPr/>
            <p:nvPr/>
          </p:nvSpPr>
          <p:spPr>
            <a:xfrm>
              <a:off x="4808347" y="4081843"/>
              <a:ext cx="2904490" cy="535940"/>
            </a:xfrm>
            <a:custGeom>
              <a:avLst/>
              <a:gdLst/>
              <a:ahLst/>
              <a:cxnLst/>
              <a:rect l="l" t="t" r="r" b="b"/>
              <a:pathLst>
                <a:path w="2904490" h="535939">
                  <a:moveTo>
                    <a:pt x="804735" y="16306"/>
                  </a:moveTo>
                  <a:lnTo>
                    <a:pt x="786345" y="11899"/>
                  </a:lnTo>
                  <a:lnTo>
                    <a:pt x="0" y="248856"/>
                  </a:lnTo>
                  <a:lnTo>
                    <a:pt x="5461" y="267144"/>
                  </a:lnTo>
                  <a:lnTo>
                    <a:pt x="791806" y="30187"/>
                  </a:lnTo>
                  <a:lnTo>
                    <a:pt x="804735" y="16306"/>
                  </a:lnTo>
                  <a:close/>
                </a:path>
                <a:path w="2904490" h="535939">
                  <a:moveTo>
                    <a:pt x="1866150" y="526288"/>
                  </a:moveTo>
                  <a:lnTo>
                    <a:pt x="992009" y="524637"/>
                  </a:lnTo>
                  <a:lnTo>
                    <a:pt x="991984" y="534162"/>
                  </a:lnTo>
                  <a:lnTo>
                    <a:pt x="1866125" y="535813"/>
                  </a:lnTo>
                  <a:lnTo>
                    <a:pt x="1866150" y="526288"/>
                  </a:lnTo>
                  <a:close/>
                </a:path>
                <a:path w="2904490" h="535939">
                  <a:moveTo>
                    <a:pt x="2904109" y="0"/>
                  </a:moveTo>
                  <a:lnTo>
                    <a:pt x="791718" y="0"/>
                  </a:lnTo>
                  <a:lnTo>
                    <a:pt x="791718" y="9525"/>
                  </a:lnTo>
                  <a:lnTo>
                    <a:pt x="2904109" y="9525"/>
                  </a:lnTo>
                  <a:lnTo>
                    <a:pt x="290410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913" y="4061586"/>
              <a:ext cx="114426" cy="1061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7948" y="4515484"/>
              <a:ext cx="113791" cy="1071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08728" y="4330572"/>
              <a:ext cx="977265" cy="257810"/>
            </a:xfrm>
            <a:custGeom>
              <a:avLst/>
              <a:gdLst/>
              <a:ahLst/>
              <a:cxnLst/>
              <a:rect l="l" t="t" r="r" b="b"/>
              <a:pathLst>
                <a:path w="977264" h="257810">
                  <a:moveTo>
                    <a:pt x="977011" y="248031"/>
                  </a:moveTo>
                  <a:lnTo>
                    <a:pt x="942886" y="239318"/>
                  </a:lnTo>
                  <a:lnTo>
                    <a:pt x="4699" y="0"/>
                  </a:lnTo>
                  <a:lnTo>
                    <a:pt x="0" y="18542"/>
                  </a:lnTo>
                  <a:lnTo>
                    <a:pt x="938136" y="257733"/>
                  </a:lnTo>
                  <a:lnTo>
                    <a:pt x="956310" y="252526"/>
                  </a:lnTo>
                  <a:lnTo>
                    <a:pt x="972058" y="248031"/>
                  </a:lnTo>
                  <a:lnTo>
                    <a:pt x="977011" y="24803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2213" y="5172392"/>
            <a:ext cx="8988425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494665" algn="l"/>
                <a:tab pos="6046470" algn="l"/>
              </a:tabLst>
            </a:pPr>
            <a:r>
              <a:rPr sz="2400" spc="-50" dirty="0">
                <a:latin typeface="Tahoma"/>
                <a:cs typeface="Tahoma"/>
              </a:rPr>
              <a:t>–</a:t>
            </a:r>
            <a:r>
              <a:rPr sz="2400" dirty="0">
                <a:latin typeface="Tahoma"/>
                <a:cs typeface="Tahoma"/>
              </a:rPr>
              <a:t>	Apply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MAP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classification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rule: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assign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4200" b="1" spc="-82" baseline="-2976" dirty="0">
                <a:latin typeface="Times New Roman"/>
                <a:cs typeface="Times New Roman"/>
              </a:rPr>
              <a:t>x</a:t>
            </a:r>
            <a:r>
              <a:rPr sz="4200" spc="-82" baseline="-2976" dirty="0">
                <a:latin typeface="Times New Roman"/>
                <a:cs typeface="Times New Roman"/>
              </a:rPr>
              <a:t>'</a:t>
            </a:r>
            <a:r>
              <a:rPr sz="4200" spc="-82" baseline="-2976" dirty="0">
                <a:latin typeface="Symbol"/>
                <a:cs typeface="Symbol"/>
              </a:rPr>
              <a:t></a:t>
            </a:r>
            <a:r>
              <a:rPr sz="4200" spc="-585" baseline="-2976" dirty="0">
                <a:latin typeface="Times New Roman"/>
                <a:cs typeface="Times New Roman"/>
              </a:rPr>
              <a:t> </a:t>
            </a:r>
            <a:r>
              <a:rPr sz="4200" spc="-60" baseline="-2976" dirty="0">
                <a:latin typeface="Times New Roman"/>
                <a:cs typeface="Times New Roman"/>
              </a:rPr>
              <a:t>(</a:t>
            </a:r>
            <a:r>
              <a:rPr sz="4200" i="1" spc="-60" baseline="-2976" dirty="0">
                <a:latin typeface="Times New Roman"/>
                <a:cs typeface="Times New Roman"/>
              </a:rPr>
              <a:t>a</a:t>
            </a:r>
            <a:r>
              <a:rPr sz="2475" spc="-60" baseline="-13468" dirty="0">
                <a:latin typeface="Times New Roman"/>
                <a:cs typeface="Times New Roman"/>
              </a:rPr>
              <a:t>1</a:t>
            </a:r>
            <a:r>
              <a:rPr sz="4200" spc="-60" baseline="-2976" dirty="0">
                <a:latin typeface="Times New Roman"/>
                <a:cs typeface="Times New Roman"/>
              </a:rPr>
              <a:t>,</a:t>
            </a:r>
            <a:r>
              <a:rPr sz="4200" i="1" spc="-60" baseline="-2976" dirty="0">
                <a:latin typeface="Times New Roman"/>
                <a:cs typeface="Times New Roman"/>
              </a:rPr>
              <a:t>a</a:t>
            </a:r>
            <a:r>
              <a:rPr sz="2475" spc="-60" baseline="-13468" dirty="0">
                <a:latin typeface="Times New Roman"/>
                <a:cs typeface="Times New Roman"/>
              </a:rPr>
              <a:t>2</a:t>
            </a:r>
            <a:r>
              <a:rPr sz="4200" spc="-60" baseline="-2976" dirty="0">
                <a:latin typeface="Times New Roman"/>
                <a:cs typeface="Times New Roman"/>
              </a:rPr>
              <a:t>,</a:t>
            </a:r>
            <a:r>
              <a:rPr sz="4200" spc="-60" baseline="-2976" dirty="0">
                <a:latin typeface="Symbol"/>
                <a:cs typeface="Symbol"/>
              </a:rPr>
              <a:t></a:t>
            </a:r>
            <a:r>
              <a:rPr sz="4200" spc="-60" baseline="-2976" dirty="0">
                <a:latin typeface="Times New Roman"/>
                <a:cs typeface="Times New Roman"/>
              </a:rPr>
              <a:t>,</a:t>
            </a:r>
            <a:r>
              <a:rPr sz="4200" i="1" spc="-60" baseline="-2976" dirty="0">
                <a:latin typeface="Times New Roman"/>
                <a:cs typeface="Times New Roman"/>
              </a:rPr>
              <a:t>a</a:t>
            </a:r>
            <a:r>
              <a:rPr sz="2475" i="1" spc="-60" baseline="-13468" dirty="0">
                <a:latin typeface="Times New Roman"/>
                <a:cs typeface="Times New Roman"/>
              </a:rPr>
              <a:t>n</a:t>
            </a:r>
            <a:r>
              <a:rPr sz="2475" i="1" spc="-382" baseline="-13468" dirty="0">
                <a:latin typeface="Times New Roman"/>
                <a:cs typeface="Times New Roman"/>
              </a:rPr>
              <a:t> </a:t>
            </a:r>
            <a:r>
              <a:rPr sz="4200" baseline="-2976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140" dirty="0">
                <a:latin typeface="Tahoma"/>
                <a:cs typeface="Tahoma"/>
              </a:rPr>
              <a:t> </a:t>
            </a:r>
            <a:r>
              <a:rPr sz="2400" i="1" dirty="0">
                <a:latin typeface="Palatino Linotype"/>
                <a:cs typeface="Palatino Linotype"/>
              </a:rPr>
              <a:t>c*</a:t>
            </a:r>
            <a:r>
              <a:rPr sz="2400" i="1" spc="65" dirty="0">
                <a:latin typeface="Palatino Linotype"/>
                <a:cs typeface="Palatino Linotype"/>
              </a:rPr>
              <a:t> </a:t>
            </a:r>
            <a:r>
              <a:rPr sz="2400" spc="-25" dirty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1067" y="4059935"/>
            <a:ext cx="1600200" cy="1122045"/>
          </a:xfrm>
          <a:prstGeom prst="rect">
            <a:avLst/>
          </a:prstGeom>
          <a:solidFill>
            <a:srgbClr val="C5D6D6"/>
          </a:solidFill>
        </p:spPr>
        <p:txBody>
          <a:bodyPr vert="horz" wrap="square" lIns="0" tIns="22225" rIns="0" bIns="0" rtlCol="0">
            <a:spAutoFit/>
          </a:bodyPr>
          <a:lstStyle/>
          <a:p>
            <a:pPr marL="90805" marR="104139" algn="just"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Applying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independence assumption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86965" y="6207442"/>
            <a:ext cx="5676900" cy="19050"/>
          </a:xfrm>
          <a:custGeom>
            <a:avLst/>
            <a:gdLst/>
            <a:ahLst/>
            <a:cxnLst/>
            <a:rect l="l" t="t" r="r" b="b"/>
            <a:pathLst>
              <a:path w="5676900" h="19050">
                <a:moveTo>
                  <a:pt x="2590800" y="0"/>
                </a:moveTo>
                <a:lnTo>
                  <a:pt x="0" y="0"/>
                </a:lnTo>
                <a:lnTo>
                  <a:pt x="0" y="19050"/>
                </a:lnTo>
                <a:lnTo>
                  <a:pt x="2590800" y="19050"/>
                </a:lnTo>
                <a:lnTo>
                  <a:pt x="2590800" y="0"/>
                </a:lnTo>
                <a:close/>
              </a:path>
              <a:path w="5676900" h="19050">
                <a:moveTo>
                  <a:pt x="5676900" y="0"/>
                </a:moveTo>
                <a:lnTo>
                  <a:pt x="3543300" y="0"/>
                </a:lnTo>
                <a:lnTo>
                  <a:pt x="3543300" y="19050"/>
                </a:lnTo>
                <a:lnTo>
                  <a:pt x="5676900" y="19050"/>
                </a:lnTo>
                <a:lnTo>
                  <a:pt x="56769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99664" y="6318567"/>
            <a:ext cx="2520950" cy="403225"/>
          </a:xfrm>
          <a:custGeom>
            <a:avLst/>
            <a:gdLst/>
            <a:ahLst/>
            <a:cxnLst/>
            <a:rect l="l" t="t" r="r" b="b"/>
            <a:pathLst>
              <a:path w="2520950" h="403225">
                <a:moveTo>
                  <a:pt x="2520950" y="403225"/>
                </a:moveTo>
                <a:lnTo>
                  <a:pt x="0" y="403225"/>
                </a:lnTo>
                <a:lnTo>
                  <a:pt x="0" y="0"/>
                </a:lnTo>
                <a:lnTo>
                  <a:pt x="2520950" y="0"/>
                </a:lnTo>
                <a:lnTo>
                  <a:pt x="2520950" y="403225"/>
                </a:lnTo>
                <a:close/>
              </a:path>
            </a:pathLst>
          </a:custGeom>
          <a:solidFill>
            <a:srgbClr val="CEC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92895" y="6274968"/>
            <a:ext cx="2525395" cy="4260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055"/>
              </a:lnSpc>
              <a:spcBef>
                <a:spcPts val="105"/>
              </a:spcBef>
              <a:tabLst>
                <a:tab pos="2121535" algn="l"/>
              </a:tabLst>
            </a:pPr>
            <a:r>
              <a:rPr sz="1950" spc="-80" dirty="0">
                <a:latin typeface="Times New Roman"/>
                <a:cs typeface="Times New Roman"/>
              </a:rPr>
              <a:t>estimate</a:t>
            </a:r>
            <a:r>
              <a:rPr sz="1950" spc="-1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305" dirty="0">
                <a:latin typeface="Times New Roman"/>
                <a:cs typeface="Times New Roman"/>
              </a:rPr>
              <a:t> </a:t>
            </a:r>
            <a:r>
              <a:rPr sz="1950" i="1" spc="-30" dirty="0">
                <a:latin typeface="Times New Roman"/>
                <a:cs typeface="Times New Roman"/>
              </a:rPr>
              <a:t>P</a:t>
            </a:r>
            <a:r>
              <a:rPr sz="1950" spc="-30" dirty="0">
                <a:latin typeface="Times New Roman"/>
                <a:cs typeface="Times New Roman"/>
              </a:rPr>
              <a:t>(</a:t>
            </a:r>
            <a:r>
              <a:rPr sz="1950" i="1" spc="-30" dirty="0">
                <a:latin typeface="Times New Roman"/>
                <a:cs typeface="Times New Roman"/>
              </a:rPr>
              <a:t>a</a:t>
            </a:r>
            <a:r>
              <a:rPr sz="1950" i="1" spc="-1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,</a:t>
            </a:r>
            <a:r>
              <a:rPr sz="1950" spc="-10" dirty="0">
                <a:latin typeface="Symbol"/>
                <a:cs typeface="Symbol"/>
              </a:rPr>
              <a:t></a:t>
            </a:r>
            <a:r>
              <a:rPr sz="1950" spc="-10" dirty="0">
                <a:latin typeface="Times New Roman"/>
                <a:cs typeface="Times New Roman"/>
              </a:rPr>
              <a:t>,</a:t>
            </a:r>
            <a:r>
              <a:rPr sz="1950" spc="-254" dirty="0">
                <a:latin typeface="Times New Roman"/>
                <a:cs typeface="Times New Roman"/>
              </a:rPr>
              <a:t> </a:t>
            </a:r>
            <a:r>
              <a:rPr sz="1950" i="1" spc="-50" dirty="0">
                <a:latin typeface="Times New Roman"/>
                <a:cs typeface="Times New Roman"/>
              </a:rPr>
              <a:t>a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Times New Roman"/>
                <a:cs typeface="Times New Roman"/>
              </a:rPr>
              <a:t>|</a:t>
            </a:r>
            <a:r>
              <a:rPr sz="1950" spc="-355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Times New Roman"/>
                <a:cs typeface="Times New Roman"/>
              </a:rPr>
              <a:t>c</a:t>
            </a:r>
            <a:r>
              <a:rPr sz="1650" spc="-30" baseline="32828" dirty="0">
                <a:latin typeface="Times New Roman"/>
                <a:cs typeface="Times New Roman"/>
              </a:rPr>
              <a:t>*</a:t>
            </a:r>
            <a:r>
              <a:rPr sz="1650" spc="-97" baseline="32828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 marL="1456690">
              <a:lnSpc>
                <a:spcPts val="1095"/>
              </a:lnSpc>
              <a:tabLst>
                <a:tab pos="1990089" algn="l"/>
              </a:tabLst>
            </a:pPr>
            <a:r>
              <a:rPr sz="1150" spc="-50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-50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29884" y="6315455"/>
            <a:ext cx="2257425" cy="358140"/>
          </a:xfrm>
          <a:prstGeom prst="rect">
            <a:avLst/>
          </a:prstGeom>
          <a:solidFill>
            <a:srgbClr val="CECEED"/>
          </a:solidFill>
        </p:spPr>
        <p:txBody>
          <a:bodyPr vert="horz" wrap="square" lIns="0" tIns="6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"/>
              </a:spcBef>
            </a:pPr>
            <a:r>
              <a:rPr sz="1850" spc="-85" dirty="0">
                <a:latin typeface="Times New Roman"/>
                <a:cs typeface="Times New Roman"/>
              </a:rPr>
              <a:t>esitmate</a:t>
            </a:r>
            <a:r>
              <a:rPr sz="1850" spc="-150" dirty="0">
                <a:latin typeface="Times New Roman"/>
                <a:cs typeface="Times New Roman"/>
              </a:rPr>
              <a:t> </a:t>
            </a:r>
            <a:r>
              <a:rPr sz="1850" spc="-35" dirty="0">
                <a:latin typeface="Times New Roman"/>
                <a:cs typeface="Times New Roman"/>
              </a:rPr>
              <a:t>of</a:t>
            </a:r>
            <a:r>
              <a:rPr sz="1850" spc="-114" dirty="0">
                <a:latin typeface="Times New Roman"/>
                <a:cs typeface="Times New Roman"/>
              </a:rPr>
              <a:t> </a:t>
            </a:r>
            <a:r>
              <a:rPr sz="1850" i="1" spc="-30" dirty="0">
                <a:latin typeface="Times New Roman"/>
                <a:cs typeface="Times New Roman"/>
              </a:rPr>
              <a:t>P</a:t>
            </a:r>
            <a:r>
              <a:rPr sz="1850" spc="-30" dirty="0">
                <a:latin typeface="Times New Roman"/>
                <a:cs typeface="Times New Roman"/>
              </a:rPr>
              <a:t>(</a:t>
            </a:r>
            <a:r>
              <a:rPr sz="1850" i="1" spc="-30" dirty="0">
                <a:latin typeface="Times New Roman"/>
                <a:cs typeface="Times New Roman"/>
              </a:rPr>
              <a:t>a</a:t>
            </a:r>
            <a:r>
              <a:rPr sz="1500" spc="-44" baseline="-16666" dirty="0">
                <a:latin typeface="Times New Roman"/>
                <a:cs typeface="Times New Roman"/>
              </a:rPr>
              <a:t>1</a:t>
            </a:r>
            <a:r>
              <a:rPr sz="1850" spc="-30" dirty="0">
                <a:latin typeface="Times New Roman"/>
                <a:cs typeface="Times New Roman"/>
              </a:rPr>
              <a:t>,</a:t>
            </a:r>
            <a:r>
              <a:rPr sz="1850" spc="-30" dirty="0">
                <a:latin typeface="Symbol"/>
                <a:cs typeface="Symbol"/>
              </a:rPr>
              <a:t></a:t>
            </a:r>
            <a:r>
              <a:rPr sz="1850" spc="-30" dirty="0">
                <a:latin typeface="Times New Roman"/>
                <a:cs typeface="Times New Roman"/>
              </a:rPr>
              <a:t>,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i="1" spc="-25" dirty="0">
                <a:latin typeface="Times New Roman"/>
                <a:cs typeface="Times New Roman"/>
              </a:rPr>
              <a:t>a</a:t>
            </a:r>
            <a:r>
              <a:rPr sz="1500" i="1" spc="-37" baseline="-16666" dirty="0">
                <a:latin typeface="Times New Roman"/>
                <a:cs typeface="Times New Roman"/>
              </a:rPr>
              <a:t>n</a:t>
            </a:r>
            <a:r>
              <a:rPr sz="1500" i="1" spc="-165" baseline="-16666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|</a:t>
            </a:r>
            <a:r>
              <a:rPr sz="1850" spc="-165" dirty="0">
                <a:latin typeface="Times New Roman"/>
                <a:cs typeface="Times New Roman"/>
              </a:rPr>
              <a:t> </a:t>
            </a:r>
            <a:r>
              <a:rPr sz="1850" i="1" spc="-25" dirty="0">
                <a:latin typeface="Times New Roman"/>
                <a:cs typeface="Times New Roman"/>
              </a:rPr>
              <a:t>c</a:t>
            </a:r>
            <a:r>
              <a:rPr sz="1850" spc="-25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23"/>
              <p:cNvSpPr txBox="1"/>
              <p:nvPr/>
            </p:nvSpPr>
            <p:spPr>
              <a:xfrm>
                <a:off x="325704" y="1807157"/>
                <a:ext cx="10660380" cy="1830694"/>
              </a:xfrm>
              <a:prstGeom prst="rect">
                <a:avLst/>
              </a:prstGeom>
            </p:spPr>
            <p:txBody>
              <a:bodyPr vert="horz" wrap="square" lIns="0" tIns="144145" rIns="0" bIns="0" rtlCol="0">
                <a:spAutoFit/>
              </a:bodyPr>
              <a:lstStyle/>
              <a:p>
                <a:pPr marL="527685">
                  <a:lnSpc>
                    <a:spcPct val="100000"/>
                  </a:lnSpc>
                  <a:spcBef>
                    <a:spcPts val="1135"/>
                  </a:spcBef>
                  <a:tabLst>
                    <a:tab pos="5254625" algn="l"/>
                  </a:tabLst>
                </a:pPr>
                <a:r>
                  <a:rPr lang="en-US" sz="1550" spc="-10" dirty="0">
                    <a:latin typeface="Arial"/>
                    <a:cs typeface="Arial"/>
                  </a:rPr>
                  <a:t>Difficulty:</a:t>
                </a:r>
                <a:r>
                  <a:rPr lang="en-US" sz="1550" spc="-45" dirty="0">
                    <a:latin typeface="Arial"/>
                    <a:cs typeface="Arial"/>
                  </a:rPr>
                  <a:t> </a:t>
                </a:r>
                <a:r>
                  <a:rPr lang="en-US" sz="1550" dirty="0">
                    <a:latin typeface="Arial"/>
                    <a:cs typeface="Arial"/>
                  </a:rPr>
                  <a:t>learning</a:t>
                </a:r>
                <a:r>
                  <a:rPr lang="en-US" sz="1550" spc="-45" dirty="0">
                    <a:latin typeface="Arial"/>
                    <a:cs typeface="Arial"/>
                  </a:rPr>
                  <a:t> </a:t>
                </a:r>
                <a:r>
                  <a:rPr lang="en-US" sz="1550" dirty="0">
                    <a:latin typeface="Arial"/>
                    <a:cs typeface="Arial"/>
                  </a:rPr>
                  <a:t>the</a:t>
                </a:r>
                <a:r>
                  <a:rPr lang="en-US" sz="1550" spc="-20" dirty="0">
                    <a:latin typeface="Arial"/>
                    <a:cs typeface="Arial"/>
                  </a:rPr>
                  <a:t> </a:t>
                </a:r>
                <a:r>
                  <a:rPr lang="en-US" sz="1550" dirty="0">
                    <a:latin typeface="Arial"/>
                    <a:cs typeface="Arial"/>
                  </a:rPr>
                  <a:t>joint</a:t>
                </a:r>
                <a:r>
                  <a:rPr lang="en-US" sz="1550" spc="-40" dirty="0">
                    <a:latin typeface="Arial"/>
                    <a:cs typeface="Arial"/>
                  </a:rPr>
                  <a:t> </a:t>
                </a:r>
                <a:r>
                  <a:rPr lang="en-US" sz="1550" spc="-10" dirty="0">
                    <a:latin typeface="Arial"/>
                    <a:cs typeface="Arial"/>
                  </a:rPr>
                  <a:t>probability</a:t>
                </a:r>
                <a14:m>
                  <m:oMath xmlns:m="http://schemas.openxmlformats.org/officeDocument/2006/math">
                    <m:r>
                      <a:rPr lang="zh-CN" altLang="en-US" sz="3600" b="0" i="1" baseline="2314" smtClean="0">
                        <a:latin typeface="Cambria Math" panose="02040503050406030204" pitchFamily="18" charset="0"/>
                        <a:cs typeface="Times New Roman"/>
                      </a:rPr>
                      <m:t>𝑃</m:t>
                    </m:r>
                    <m:r>
                      <a:rPr lang="en-US" altLang="zh-CN" sz="3600" b="0" i="1" baseline="2314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altLang="zh-CN" sz="3600" b="0" i="1" baseline="2314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3600" b="0" i="1" baseline="2314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baseline="2314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zh-CN" sz="3600" b="0" i="1" baseline="2314" smtClean="0">
                        <a:latin typeface="Cambria Math" panose="02040503050406030204" pitchFamily="18" charset="0"/>
                        <a:cs typeface="Times New Roman"/>
                      </a:rPr>
                      <m:t>,…,</m:t>
                    </m:r>
                    <m:sSub>
                      <m:sSubPr>
                        <m:ctrlPr>
                          <a:rPr lang="en-US" altLang="zh-CN" sz="3600" b="0" i="1" baseline="2314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3600" b="0" i="1" baseline="2314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baseline="2314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  <m:r>
                      <a:rPr lang="en-US" altLang="zh-CN" sz="3600" b="0" i="1" baseline="2314" smtClean="0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  <m:r>
                      <a:rPr lang="en-US" altLang="zh-CN" sz="3600" b="0" i="1" baseline="2314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altLang="zh-CN" sz="3600" b="0" i="1" baseline="2314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sz="1550" dirty="0">
                    <a:latin typeface="Arial"/>
                    <a:cs typeface="Arial"/>
                  </a:rPr>
                  <a:t>is</a:t>
                </a:r>
                <a:r>
                  <a:rPr lang="en-US" sz="1550" spc="-35" dirty="0">
                    <a:latin typeface="Arial"/>
                    <a:cs typeface="Arial"/>
                  </a:rPr>
                  <a:t> </a:t>
                </a:r>
                <a:r>
                  <a:rPr lang="en-US" sz="1550" spc="-10" dirty="0">
                    <a:latin typeface="Arial"/>
                    <a:cs typeface="Arial"/>
                  </a:rPr>
                  <a:t>infeasible!</a:t>
                </a:r>
                <a:endParaRPr lang="en-US" sz="1550" dirty="0">
                  <a:latin typeface="Arial"/>
                  <a:cs typeface="Arial"/>
                </a:endParaRPr>
              </a:p>
              <a:p>
                <a:pPr marL="596265" indent="-532765">
                  <a:lnSpc>
                    <a:spcPct val="100000"/>
                  </a:lnSpc>
                  <a:spcBef>
                    <a:spcPts val="1200"/>
                  </a:spcBef>
                  <a:buFont typeface="Wingdings"/>
                  <a:buChar char=""/>
                  <a:tabLst>
                    <a:tab pos="596265" algn="l"/>
                    <a:tab pos="596900" algn="l"/>
                  </a:tabLst>
                </a:pPr>
                <a:r>
                  <a:rPr lang="en-US" sz="2800" dirty="0">
                    <a:latin typeface="Tahoma"/>
                    <a:cs typeface="Tahoma"/>
                  </a:rPr>
                  <a:t>Naïve</a:t>
                </a:r>
                <a:r>
                  <a:rPr lang="en-US" sz="2800" spc="-200" dirty="0">
                    <a:latin typeface="Tahoma"/>
                    <a:cs typeface="Tahoma"/>
                  </a:rPr>
                  <a:t> </a:t>
                </a:r>
                <a:r>
                  <a:rPr lang="en-US" sz="2800" spc="-10" dirty="0">
                    <a:latin typeface="Tahoma"/>
                    <a:cs typeface="Tahoma"/>
                  </a:rPr>
                  <a:t>Bayes</a:t>
                </a:r>
                <a:r>
                  <a:rPr lang="en-US" sz="2800" spc="-195" dirty="0">
                    <a:latin typeface="Tahoma"/>
                    <a:cs typeface="Tahoma"/>
                  </a:rPr>
                  <a:t> </a:t>
                </a:r>
                <a:r>
                  <a:rPr lang="en-US" sz="2800" spc="-10" dirty="0">
                    <a:latin typeface="Tahoma"/>
                    <a:cs typeface="Tahoma"/>
                  </a:rPr>
                  <a:t>classification</a:t>
                </a:r>
                <a:endParaRPr lang="en-US" sz="2800" dirty="0">
                  <a:latin typeface="Tahoma"/>
                  <a:cs typeface="Tahoma"/>
                </a:endParaRPr>
              </a:p>
              <a:p>
                <a:pPr marL="520700">
                  <a:lnSpc>
                    <a:spcPct val="100000"/>
                  </a:lnSpc>
                  <a:spcBef>
                    <a:spcPts val="955"/>
                  </a:spcBef>
                  <a:tabLst>
                    <a:tab pos="951865" algn="l"/>
                  </a:tabLst>
                </a:pPr>
                <a:r>
                  <a:rPr lang="en-US" sz="2800" spc="-50" dirty="0">
                    <a:latin typeface="Arial"/>
                    <a:cs typeface="Arial"/>
                  </a:rPr>
                  <a:t>–</a:t>
                </a:r>
                <a:r>
                  <a:rPr lang="en-US" sz="2800" dirty="0">
                    <a:latin typeface="Arial"/>
                    <a:cs typeface="Arial"/>
                  </a:rPr>
                  <a:t>	Assume</a:t>
                </a:r>
                <a:r>
                  <a:rPr lang="en-US" sz="2800" spc="-95" dirty="0">
                    <a:latin typeface="Arial"/>
                    <a:cs typeface="Arial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Arial"/>
                    <a:cs typeface="Arial"/>
                  </a:rPr>
                  <a:t>all</a:t>
                </a:r>
                <a:r>
                  <a:rPr lang="en-US" sz="2800" spc="-8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Arial"/>
                    <a:cs typeface="Arial"/>
                  </a:rPr>
                  <a:t>input</a:t>
                </a:r>
                <a:r>
                  <a:rPr lang="en-US" sz="2800" spc="-75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spc="-10" dirty="0">
                    <a:solidFill>
                      <a:srgbClr val="FF0000"/>
                    </a:solidFill>
                    <a:latin typeface="Arial"/>
                    <a:cs typeface="Arial"/>
                  </a:rPr>
                  <a:t>features</a:t>
                </a:r>
                <a:r>
                  <a:rPr lang="en-US" sz="2800" spc="-1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Arial"/>
                    <a:cs typeface="Arial"/>
                  </a:rPr>
                  <a:t>are</a:t>
                </a:r>
                <a:r>
                  <a:rPr lang="en-US" sz="2800" spc="-9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Arial"/>
                    <a:cs typeface="Arial"/>
                  </a:rPr>
                  <a:t>class</a:t>
                </a:r>
                <a:r>
                  <a:rPr lang="en-US" sz="2800" spc="-9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spc="-10" dirty="0">
                    <a:solidFill>
                      <a:srgbClr val="FF0000"/>
                    </a:solidFill>
                    <a:latin typeface="Arial"/>
                    <a:cs typeface="Arial"/>
                  </a:rPr>
                  <a:t>conditionally</a:t>
                </a:r>
                <a:r>
                  <a:rPr lang="en-US" sz="2800" spc="-7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spc="-10" dirty="0">
                    <a:solidFill>
                      <a:srgbClr val="FF0000"/>
                    </a:solidFill>
                    <a:latin typeface="Arial"/>
                    <a:cs typeface="Arial"/>
                  </a:rPr>
                  <a:t>independent!</a:t>
                </a:r>
                <a:endParaRPr sz="28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04" y="1807157"/>
                <a:ext cx="10660380" cy="1830694"/>
              </a:xfrm>
              <a:prstGeom prst="rect">
                <a:avLst/>
              </a:prstGeom>
              <a:blipFill>
                <a:blip r:embed="rId4"/>
                <a:stretch>
                  <a:fillRect l="-1258" r="-1258" b="-10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Naive</a:t>
            </a:r>
            <a:r>
              <a:rPr spc="-195" dirty="0"/>
              <a:t> </a:t>
            </a:r>
            <a:r>
              <a:rPr spc="-10" dirty="0"/>
              <a:t>Bayes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934" y="1258012"/>
            <a:ext cx="8929317" cy="41513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04416" y="2255520"/>
            <a:ext cx="7225665" cy="1729739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70"/>
              </a:lnSpc>
            </a:pPr>
            <a:r>
              <a:rPr sz="1950" dirty="0">
                <a:latin typeface="Times New Roman"/>
                <a:cs typeface="Times New Roman"/>
              </a:rPr>
              <a:t>For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each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target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value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c</a:t>
            </a:r>
            <a:r>
              <a:rPr sz="1650" i="1" baseline="-17676" dirty="0">
                <a:latin typeface="Palatino Linotype"/>
                <a:cs typeface="Palatino Linotype"/>
              </a:rPr>
              <a:t>i</a:t>
            </a:r>
            <a:r>
              <a:rPr sz="1650" i="1" spc="37" baseline="-17676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(c</a:t>
            </a:r>
            <a:r>
              <a:rPr sz="1650" i="1" baseline="-17676" dirty="0">
                <a:latin typeface="Palatino Linotype"/>
                <a:cs typeface="Palatino Linotype"/>
              </a:rPr>
              <a:t>i</a:t>
            </a:r>
            <a:r>
              <a:rPr sz="1650" i="1" spc="7" baseline="-17676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c</a:t>
            </a:r>
            <a:r>
              <a:rPr sz="1650" baseline="-17676" dirty="0">
                <a:latin typeface="Palatino Linotype"/>
                <a:cs typeface="Palatino Linotype"/>
              </a:rPr>
              <a:t>1</a:t>
            </a:r>
            <a:r>
              <a:rPr sz="1650" spc="-15" baseline="-17676" dirty="0">
                <a:latin typeface="Palatino Linotype"/>
                <a:cs typeface="Palatino Linotype"/>
              </a:rPr>
              <a:t> </a:t>
            </a:r>
            <a:r>
              <a:rPr sz="1950" i="1" spc="45" dirty="0">
                <a:latin typeface="Palatino Linotype"/>
                <a:cs typeface="Palatino Linotype"/>
              </a:rPr>
              <a:t>,</a:t>
            </a:r>
            <a:r>
              <a:rPr sz="1950" spc="45" dirty="0">
                <a:latin typeface="Symbol"/>
                <a:cs typeface="Symbol"/>
              </a:rPr>
              <a:t></a:t>
            </a:r>
            <a:r>
              <a:rPr sz="1950" i="1" spc="45" dirty="0">
                <a:latin typeface="Palatino Linotype"/>
                <a:cs typeface="Palatino Linotype"/>
              </a:rPr>
              <a:t>,c</a:t>
            </a:r>
            <a:r>
              <a:rPr sz="1650" i="1" spc="67" baseline="-17676" dirty="0">
                <a:latin typeface="Palatino Linotype"/>
                <a:cs typeface="Palatino Linotype"/>
              </a:rPr>
              <a:t>L</a:t>
            </a:r>
            <a:r>
              <a:rPr sz="1650" i="1" spc="75" baseline="-17676" dirty="0">
                <a:latin typeface="Palatino Linotype"/>
                <a:cs typeface="Palatino Linotype"/>
              </a:rPr>
              <a:t> </a:t>
            </a:r>
            <a:r>
              <a:rPr sz="1950" i="1" spc="-50" dirty="0">
                <a:latin typeface="Palatino Linotype"/>
                <a:cs typeface="Palatino Linotype"/>
              </a:rPr>
              <a:t>)</a:t>
            </a:r>
            <a:endParaRPr sz="1950" dirty="0">
              <a:latin typeface="Palatino Linotype"/>
              <a:cs typeface="Palatino Linotype"/>
            </a:endParaRPr>
          </a:p>
          <a:p>
            <a:pPr marL="285750">
              <a:lnSpc>
                <a:spcPct val="100000"/>
              </a:lnSpc>
              <a:spcBef>
                <a:spcPts val="1190"/>
              </a:spcBef>
            </a:pPr>
            <a:r>
              <a:rPr sz="1950" i="1" spc="-105" dirty="0">
                <a:latin typeface="Palatino Linotype"/>
                <a:cs typeface="Palatino Linotype"/>
              </a:rPr>
              <a:t>P</a:t>
            </a:r>
            <a:r>
              <a:rPr sz="2850" spc="-157" baseline="8771" dirty="0">
                <a:latin typeface="Palatino Linotype"/>
                <a:cs typeface="Palatino Linotype"/>
              </a:rPr>
              <a:t>ˆ</a:t>
            </a:r>
            <a:r>
              <a:rPr sz="1950" spc="-105" dirty="0">
                <a:latin typeface="Palatino Linotype"/>
                <a:cs typeface="Palatino Linotype"/>
              </a:rPr>
              <a:t>(</a:t>
            </a:r>
            <a:r>
              <a:rPr sz="1950" i="1" spc="-105" dirty="0">
                <a:latin typeface="Palatino Linotype"/>
                <a:cs typeface="Palatino Linotype"/>
              </a:rPr>
              <a:t>c</a:t>
            </a:r>
            <a:r>
              <a:rPr sz="1650" i="1" spc="-157" baseline="-17676" dirty="0">
                <a:latin typeface="Palatino Linotype"/>
                <a:cs typeface="Palatino Linotype"/>
              </a:rPr>
              <a:t>i</a:t>
            </a:r>
            <a:r>
              <a:rPr sz="1950" spc="-105" dirty="0">
                <a:latin typeface="Palatino Linotype"/>
                <a:cs typeface="Palatino Linotype"/>
              </a:rPr>
              <a:t>)</a:t>
            </a:r>
            <a:r>
              <a:rPr sz="1950" spc="-2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Symbol"/>
                <a:cs typeface="Symbol"/>
              </a:rPr>
              <a:t>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estimate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P</a:t>
            </a:r>
            <a:r>
              <a:rPr sz="1950" dirty="0">
                <a:latin typeface="Palatino Linotype"/>
                <a:cs typeface="Palatino Linotype"/>
              </a:rPr>
              <a:t>(</a:t>
            </a:r>
            <a:r>
              <a:rPr sz="1950" i="1" dirty="0">
                <a:latin typeface="Palatino Linotype"/>
                <a:cs typeface="Palatino Linotype"/>
              </a:rPr>
              <a:t>c</a:t>
            </a:r>
            <a:r>
              <a:rPr sz="1650" i="1" baseline="-17676" dirty="0">
                <a:latin typeface="Palatino Linotype"/>
                <a:cs typeface="Palatino Linotype"/>
              </a:rPr>
              <a:t>i</a:t>
            </a:r>
            <a:r>
              <a:rPr sz="1650" i="1" spc="44" baseline="-17676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)</a:t>
            </a:r>
            <a:r>
              <a:rPr sz="1950" spc="-20" dirty="0">
                <a:latin typeface="Palatino Linotype"/>
                <a:cs typeface="Palatino Linotype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with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examples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in</a:t>
            </a:r>
            <a:r>
              <a:rPr sz="1950" spc="-24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S</a:t>
            </a:r>
            <a:r>
              <a:rPr sz="1950" spc="-25" dirty="0">
                <a:latin typeface="Palatino Linotype"/>
                <a:cs typeface="Palatino Linotype"/>
              </a:rPr>
              <a:t>;</a:t>
            </a:r>
            <a:endParaRPr sz="1950" dirty="0">
              <a:latin typeface="Palatino Linotype"/>
              <a:cs typeface="Palatino Linotype"/>
            </a:endParaRPr>
          </a:p>
          <a:p>
            <a:pPr marL="287655">
              <a:lnSpc>
                <a:spcPct val="100000"/>
              </a:lnSpc>
              <a:spcBef>
                <a:spcPts val="665"/>
              </a:spcBef>
            </a:pPr>
            <a:r>
              <a:rPr sz="1950" dirty="0">
                <a:latin typeface="Times New Roman"/>
                <a:cs typeface="Times New Roman"/>
              </a:rPr>
              <a:t>For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every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feature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value</a:t>
            </a:r>
            <a:r>
              <a:rPr sz="1950" spc="12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x</a:t>
            </a:r>
            <a:r>
              <a:rPr sz="1650" i="1" baseline="-17676" dirty="0">
                <a:latin typeface="Palatino Linotype"/>
                <a:cs typeface="Palatino Linotype"/>
              </a:rPr>
              <a:t>jk</a:t>
            </a:r>
            <a:r>
              <a:rPr sz="1650" i="1" spc="240" baseline="-17676" dirty="0">
                <a:latin typeface="Palatino Linotype"/>
                <a:cs typeface="Palatino Linotype"/>
              </a:rPr>
              <a:t> 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each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feature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x</a:t>
            </a:r>
            <a:r>
              <a:rPr sz="1650" i="1" baseline="-17676" dirty="0">
                <a:latin typeface="Palatino Linotype"/>
                <a:cs typeface="Palatino Linotype"/>
              </a:rPr>
              <a:t>j</a:t>
            </a:r>
            <a:r>
              <a:rPr sz="1650" i="1" spc="705" baseline="-17676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(</a:t>
            </a:r>
            <a:r>
              <a:rPr sz="1950" spc="-26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j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9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1,</a:t>
            </a:r>
            <a:r>
              <a:rPr sz="1950" dirty="0">
                <a:latin typeface="Symbol"/>
                <a:cs typeface="Symbol"/>
              </a:rPr>
              <a:t></a:t>
            </a:r>
            <a:r>
              <a:rPr sz="1950" dirty="0">
                <a:latin typeface="Palatino Linotype"/>
                <a:cs typeface="Palatino Linotype"/>
              </a:rPr>
              <a:t>,</a:t>
            </a:r>
            <a:r>
              <a:rPr sz="1950" spc="-22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F</a:t>
            </a:r>
            <a:r>
              <a:rPr sz="1950" dirty="0">
                <a:latin typeface="Palatino Linotype"/>
                <a:cs typeface="Palatino Linotype"/>
              </a:rPr>
              <a:t>;</a:t>
            </a:r>
            <a:r>
              <a:rPr sz="1950" spc="2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k</a:t>
            </a:r>
            <a:r>
              <a:rPr sz="1950" i="1" spc="4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1,</a:t>
            </a:r>
            <a:r>
              <a:rPr sz="1950" dirty="0">
                <a:latin typeface="Symbol"/>
                <a:cs typeface="Symbol"/>
              </a:rPr>
              <a:t></a:t>
            </a:r>
            <a:r>
              <a:rPr sz="1950" i="1" dirty="0">
                <a:latin typeface="Palatino Linotype"/>
                <a:cs typeface="Palatino Linotype"/>
              </a:rPr>
              <a:t>,</a:t>
            </a:r>
            <a:r>
              <a:rPr sz="1950" i="1" spc="-26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N</a:t>
            </a:r>
            <a:r>
              <a:rPr sz="1650" i="1" baseline="-17676" dirty="0">
                <a:latin typeface="Palatino Linotype"/>
                <a:cs typeface="Palatino Linotype"/>
              </a:rPr>
              <a:t>j</a:t>
            </a:r>
            <a:r>
              <a:rPr sz="1650" i="1" spc="97" baseline="-17676" dirty="0">
                <a:latin typeface="Palatino Linotype"/>
                <a:cs typeface="Palatino Linotype"/>
              </a:rPr>
              <a:t> </a:t>
            </a:r>
            <a:r>
              <a:rPr sz="1950" spc="-50" dirty="0">
                <a:latin typeface="Palatino Linotype"/>
                <a:cs typeface="Palatino Linotype"/>
              </a:rPr>
              <a:t>)</a:t>
            </a:r>
            <a:endParaRPr sz="1950" dirty="0">
              <a:latin typeface="Palatino Linotype"/>
              <a:cs typeface="Palatino Linotype"/>
            </a:endParaRPr>
          </a:p>
          <a:p>
            <a:pPr marL="536575">
              <a:lnSpc>
                <a:spcPct val="100000"/>
              </a:lnSpc>
              <a:spcBef>
                <a:spcPts val="1460"/>
              </a:spcBef>
            </a:pPr>
            <a:r>
              <a:rPr sz="1950" i="1" spc="-60" dirty="0">
                <a:latin typeface="Palatino Linotype"/>
                <a:cs typeface="Palatino Linotype"/>
              </a:rPr>
              <a:t>P</a:t>
            </a:r>
            <a:r>
              <a:rPr sz="2850" spc="-89" baseline="8771" dirty="0">
                <a:latin typeface="Palatino Linotype"/>
                <a:cs typeface="Palatino Linotype"/>
              </a:rPr>
              <a:t>ˆ</a:t>
            </a:r>
            <a:r>
              <a:rPr sz="1950" spc="-60" dirty="0">
                <a:latin typeface="Palatino Linotype"/>
                <a:cs typeface="Palatino Linotype"/>
              </a:rPr>
              <a:t>(</a:t>
            </a:r>
            <a:r>
              <a:rPr sz="1950" i="1" spc="-60" dirty="0">
                <a:latin typeface="Palatino Linotype"/>
                <a:cs typeface="Palatino Linotype"/>
              </a:rPr>
              <a:t>x</a:t>
            </a:r>
            <a:r>
              <a:rPr sz="1650" i="1" spc="-89" baseline="-17676" dirty="0">
                <a:latin typeface="Palatino Linotype"/>
                <a:cs typeface="Palatino Linotype"/>
              </a:rPr>
              <a:t>j</a:t>
            </a:r>
            <a:r>
              <a:rPr sz="1950" spc="-60" dirty="0">
                <a:latin typeface="Symbol"/>
                <a:cs typeface="Symbol"/>
              </a:rPr>
              <a:t>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x</a:t>
            </a:r>
            <a:r>
              <a:rPr sz="1650" i="1" baseline="-17676" dirty="0">
                <a:latin typeface="Palatino Linotype"/>
                <a:cs typeface="Palatino Linotype"/>
              </a:rPr>
              <a:t>jk</a:t>
            </a:r>
            <a:r>
              <a:rPr sz="1650" i="1" spc="165" baseline="-17676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|</a:t>
            </a:r>
            <a:r>
              <a:rPr sz="1950" i="1" dirty="0">
                <a:latin typeface="Palatino Linotype"/>
                <a:cs typeface="Palatino Linotype"/>
              </a:rPr>
              <a:t>c</a:t>
            </a:r>
            <a:r>
              <a:rPr sz="1650" i="1" baseline="-17676" dirty="0">
                <a:latin typeface="Palatino Linotype"/>
                <a:cs typeface="Palatino Linotype"/>
              </a:rPr>
              <a:t>i</a:t>
            </a:r>
            <a:r>
              <a:rPr sz="1650" i="1" spc="82" baseline="-17676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)</a:t>
            </a:r>
            <a:r>
              <a:rPr sz="1950" spc="1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Symbol"/>
                <a:cs typeface="Symbol"/>
              </a:rPr>
              <a:t>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estimate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P</a:t>
            </a:r>
            <a:r>
              <a:rPr sz="1950" dirty="0">
                <a:latin typeface="Palatino Linotype"/>
                <a:cs typeface="Palatino Linotype"/>
              </a:rPr>
              <a:t>(</a:t>
            </a:r>
            <a:r>
              <a:rPr sz="1950" i="1" dirty="0">
                <a:latin typeface="Palatino Linotype"/>
                <a:cs typeface="Palatino Linotype"/>
              </a:rPr>
              <a:t>x</a:t>
            </a:r>
            <a:r>
              <a:rPr sz="1650" i="1" baseline="-17676" dirty="0">
                <a:latin typeface="Palatino Linotype"/>
                <a:cs typeface="Palatino Linotype"/>
              </a:rPr>
              <a:t>jk</a:t>
            </a:r>
            <a:r>
              <a:rPr sz="1650" i="1" spc="195" baseline="-17676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|</a:t>
            </a:r>
            <a:r>
              <a:rPr sz="1950" i="1" dirty="0">
                <a:latin typeface="Palatino Linotype"/>
                <a:cs typeface="Palatino Linotype"/>
              </a:rPr>
              <a:t>c</a:t>
            </a:r>
            <a:r>
              <a:rPr sz="1650" i="1" baseline="-17676" dirty="0">
                <a:latin typeface="Palatino Linotype"/>
                <a:cs typeface="Palatino Linotype"/>
              </a:rPr>
              <a:t>i</a:t>
            </a:r>
            <a:r>
              <a:rPr sz="1650" i="1" spc="82" baseline="-17676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)</a:t>
            </a:r>
            <a:r>
              <a:rPr sz="1950" spc="10" dirty="0">
                <a:latin typeface="Palatino Linotype"/>
                <a:cs typeface="Palatino Linotype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with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examples </a:t>
            </a:r>
            <a:r>
              <a:rPr sz="1950" spc="-20" dirty="0">
                <a:latin typeface="Times New Roman"/>
                <a:cs typeface="Times New Roman"/>
              </a:rPr>
              <a:t>inS;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9555" y="5546407"/>
            <a:ext cx="7797800" cy="419100"/>
          </a:xfrm>
          <a:custGeom>
            <a:avLst/>
            <a:gdLst/>
            <a:ahLst/>
            <a:cxnLst/>
            <a:rect l="l" t="t" r="r" b="b"/>
            <a:pathLst>
              <a:path w="7797800" h="419100">
                <a:moveTo>
                  <a:pt x="77978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7797800" y="0"/>
                </a:lnTo>
                <a:lnTo>
                  <a:pt x="7797800" y="4191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95130" y="5744565"/>
            <a:ext cx="9398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i="1" dirty="0">
                <a:latin typeface="Palatino Linotype"/>
                <a:cs typeface="Palatino Linotype"/>
              </a:rPr>
              <a:t>L</a:t>
            </a:r>
            <a:endParaRPr sz="11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52045" y="5744565"/>
            <a:ext cx="97155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40995" algn="l"/>
                <a:tab pos="917575" algn="l"/>
              </a:tabLst>
            </a:pPr>
            <a:r>
              <a:rPr sz="1150" i="1" spc="-50" dirty="0">
                <a:latin typeface="Palatino Linotype"/>
                <a:cs typeface="Palatino Linotype"/>
              </a:rPr>
              <a:t>n</a:t>
            </a:r>
            <a:r>
              <a:rPr sz="1150" i="1" dirty="0">
                <a:latin typeface="Palatino Linotype"/>
                <a:cs typeface="Palatino Linotype"/>
              </a:rPr>
              <a:t>	</a:t>
            </a:r>
            <a:r>
              <a:rPr sz="1150" i="1" spc="-50" dirty="0">
                <a:latin typeface="Palatino Linotype"/>
                <a:cs typeface="Palatino Linotype"/>
              </a:rPr>
              <a:t>i</a:t>
            </a:r>
            <a:r>
              <a:rPr sz="1150" i="1" dirty="0">
                <a:latin typeface="Palatino Linotype"/>
                <a:cs typeface="Palatino Linotype"/>
              </a:rPr>
              <a:t>	</a:t>
            </a:r>
            <a:r>
              <a:rPr sz="1150" i="1" spc="-50" dirty="0">
                <a:latin typeface="Palatino Linotype"/>
                <a:cs typeface="Palatino Linotype"/>
              </a:rPr>
              <a:t>i</a:t>
            </a:r>
            <a:endParaRPr sz="11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3509" y="5744565"/>
            <a:ext cx="9398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i="1" dirty="0">
                <a:latin typeface="Palatino Linotype"/>
                <a:cs typeface="Palatino Linotype"/>
              </a:rPr>
              <a:t>n</a:t>
            </a:r>
            <a:endParaRPr sz="11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5208" y="5507710"/>
            <a:ext cx="8318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950" spc="-400" dirty="0">
                <a:latin typeface="Palatino Linotype"/>
                <a:cs typeface="Palatino Linotype"/>
              </a:rPr>
              <a:t>ˆ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5797" y="5507710"/>
            <a:ext cx="8318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950" spc="-165" dirty="0">
                <a:latin typeface="Palatino Linotype"/>
                <a:cs typeface="Palatino Linotype"/>
              </a:rPr>
              <a:t>ˆ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3914" y="5507710"/>
            <a:ext cx="922019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838200" algn="l"/>
              </a:tabLst>
            </a:pPr>
            <a:r>
              <a:rPr sz="1950" spc="-50" dirty="0">
                <a:latin typeface="Palatino Linotype"/>
                <a:cs typeface="Palatino Linotype"/>
              </a:rPr>
              <a:t>ˆ</a:t>
            </a:r>
            <a:r>
              <a:rPr sz="1950" dirty="0">
                <a:latin typeface="Palatino Linotype"/>
                <a:cs typeface="Palatino Linotype"/>
              </a:rPr>
              <a:t>	</a:t>
            </a:r>
            <a:r>
              <a:rPr sz="1950" spc="-340" dirty="0">
                <a:latin typeface="Palatino Linotype"/>
                <a:cs typeface="Palatino Linotype"/>
              </a:rPr>
              <a:t>ˆ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7987" y="5507710"/>
            <a:ext cx="124460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148080" algn="l"/>
              </a:tabLst>
            </a:pPr>
            <a:r>
              <a:rPr sz="1950" spc="-50" dirty="0">
                <a:latin typeface="Palatino Linotype"/>
                <a:cs typeface="Palatino Linotype"/>
              </a:rPr>
              <a:t>ˆ</a:t>
            </a:r>
            <a:r>
              <a:rPr sz="1950" dirty="0">
                <a:latin typeface="Palatino Linotype"/>
                <a:cs typeface="Palatino Linotype"/>
              </a:rPr>
              <a:t>	</a:t>
            </a:r>
            <a:r>
              <a:rPr sz="1950" spc="-50" dirty="0">
                <a:latin typeface="Palatino Linotype"/>
                <a:cs typeface="Palatino Linotype"/>
              </a:rPr>
              <a:t>ˆ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1351" y="5744565"/>
            <a:ext cx="5334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i="1" dirty="0">
                <a:latin typeface="Palatino Linotype"/>
                <a:cs typeface="Palatino Linotype"/>
              </a:rPr>
              <a:t>i</a:t>
            </a:r>
            <a:endParaRPr sz="115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8586" y="5744565"/>
            <a:ext cx="50165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15290" algn="l"/>
              </a:tabLst>
            </a:pPr>
            <a:r>
              <a:rPr sz="1150" i="1" spc="-50" dirty="0">
                <a:latin typeface="Palatino Linotype"/>
                <a:cs typeface="Palatino Linotype"/>
              </a:rPr>
              <a:t>i</a:t>
            </a:r>
            <a:r>
              <a:rPr sz="1150" i="1" dirty="0">
                <a:latin typeface="Palatino Linotype"/>
                <a:cs typeface="Palatino Linotype"/>
              </a:rPr>
              <a:t>	</a:t>
            </a:r>
            <a:r>
              <a:rPr sz="1150" spc="-50" dirty="0">
                <a:latin typeface="Palatino Linotype"/>
                <a:cs typeface="Palatino Linotype"/>
              </a:rPr>
              <a:t>1</a:t>
            </a:r>
            <a:endParaRPr sz="115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9926" y="5567133"/>
            <a:ext cx="5715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spc="-254" dirty="0">
                <a:latin typeface="Palatino Linotype"/>
                <a:cs typeface="Palatino Linotype"/>
              </a:rPr>
              <a:t>*</a:t>
            </a:r>
            <a:endParaRPr sz="115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5517" y="5744565"/>
            <a:ext cx="38100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27025" algn="l"/>
              </a:tabLst>
            </a:pPr>
            <a:r>
              <a:rPr sz="1150" spc="-50" dirty="0">
                <a:latin typeface="Palatino Linotype"/>
                <a:cs typeface="Palatino Linotype"/>
              </a:rPr>
              <a:t>1</a:t>
            </a:r>
            <a:r>
              <a:rPr sz="1150" dirty="0">
                <a:latin typeface="Palatino Linotype"/>
                <a:cs typeface="Palatino Linotype"/>
              </a:rPr>
              <a:t>	</a:t>
            </a:r>
            <a:r>
              <a:rPr sz="1150" i="1" spc="-50" dirty="0">
                <a:latin typeface="Palatino Linotype"/>
                <a:cs typeface="Palatino Linotype"/>
              </a:rPr>
              <a:t>i</a:t>
            </a:r>
            <a:endParaRPr sz="115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88066" y="5567133"/>
            <a:ext cx="6985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Palatino Linotype"/>
                <a:cs typeface="Palatino Linotype"/>
              </a:rPr>
              <a:t>*</a:t>
            </a:r>
            <a:endParaRPr sz="115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3559" y="5567133"/>
            <a:ext cx="5715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spc="-385" dirty="0">
                <a:latin typeface="Palatino Linotype"/>
                <a:cs typeface="Palatino Linotype"/>
              </a:rPr>
              <a:t>*</a:t>
            </a:r>
            <a:endParaRPr sz="115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16226" y="5567133"/>
            <a:ext cx="5715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spc="-175" dirty="0">
                <a:latin typeface="Palatino Linotype"/>
                <a:cs typeface="Palatino Linotype"/>
              </a:rPr>
              <a:t>*</a:t>
            </a:r>
            <a:endParaRPr sz="115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79752" y="5744565"/>
            <a:ext cx="8572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Palatino Linotype"/>
                <a:cs typeface="Palatino Linotype"/>
              </a:rPr>
              <a:t>1</a:t>
            </a:r>
            <a:endParaRPr sz="115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56195" y="5576328"/>
            <a:ext cx="18446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413510" algn="l"/>
              </a:tabLst>
            </a:pPr>
            <a:r>
              <a:rPr sz="1950" i="1" dirty="0">
                <a:latin typeface="Palatino Linotype"/>
                <a:cs typeface="Palatino Linotype"/>
              </a:rPr>
              <a:t>c</a:t>
            </a:r>
            <a:r>
              <a:rPr sz="1950" i="1" spc="8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Symbol"/>
                <a:cs typeface="Symbol"/>
              </a:rPr>
              <a:t></a:t>
            </a:r>
            <a:r>
              <a:rPr sz="1950" spc="10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c</a:t>
            </a:r>
            <a:r>
              <a:rPr sz="1950" i="1" spc="8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,</a:t>
            </a:r>
            <a:r>
              <a:rPr sz="1950" spc="5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c</a:t>
            </a:r>
            <a:r>
              <a:rPr sz="1950" i="1" spc="8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10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c</a:t>
            </a:r>
            <a:r>
              <a:rPr sz="1950" i="1" spc="-160" dirty="0">
                <a:latin typeface="Palatino Linotype"/>
                <a:cs typeface="Palatino Linotype"/>
              </a:rPr>
              <a:t> </a:t>
            </a:r>
            <a:r>
              <a:rPr sz="1950" spc="-50" dirty="0">
                <a:latin typeface="Palatino Linotype"/>
                <a:cs typeface="Palatino Linotype"/>
              </a:rPr>
              <a:t>,</a:t>
            </a:r>
            <a:r>
              <a:rPr sz="1950" dirty="0">
                <a:latin typeface="Palatino Linotype"/>
                <a:cs typeface="Palatino Linotype"/>
              </a:rPr>
              <a:t>	</a:t>
            </a:r>
            <a:r>
              <a:rPr sz="1950" spc="95" dirty="0">
                <a:latin typeface="Symbol"/>
                <a:cs typeface="Symbol"/>
              </a:rPr>
              <a:t></a:t>
            </a:r>
            <a:r>
              <a:rPr sz="1950" spc="95" dirty="0">
                <a:latin typeface="Palatino Linotype"/>
                <a:cs typeface="Palatino Linotype"/>
              </a:rPr>
              <a:t>,</a:t>
            </a:r>
            <a:r>
              <a:rPr sz="1950" i="1" spc="95" dirty="0">
                <a:latin typeface="Palatino Linotype"/>
                <a:cs typeface="Palatino Linotype"/>
              </a:rPr>
              <a:t>c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52045" y="5567540"/>
            <a:ext cx="61594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950" spc="-210" dirty="0">
                <a:latin typeface="Symbol"/>
                <a:cs typeface="Symbol"/>
              </a:rPr>
              <a:t>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30127" y="5567540"/>
            <a:ext cx="61594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950" spc="-450" dirty="0">
                <a:latin typeface="Symbol"/>
                <a:cs typeface="Symbol"/>
              </a:rPr>
              <a:t>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33509" y="5567540"/>
            <a:ext cx="742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latin typeface="Symbol"/>
                <a:cs typeface="Symbol"/>
              </a:rPr>
              <a:t>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43188" y="5576328"/>
            <a:ext cx="5784761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latin typeface="Palatino Linotype"/>
                <a:cs typeface="Palatino Linotype"/>
              </a:rPr>
              <a:t>[</a:t>
            </a:r>
            <a:r>
              <a:rPr sz="1950" i="1" dirty="0">
                <a:latin typeface="Palatino Linotype"/>
                <a:cs typeface="Palatino Linotype"/>
              </a:rPr>
              <a:t>P</a:t>
            </a:r>
            <a:r>
              <a:rPr sz="1950" dirty="0">
                <a:latin typeface="Palatino Linotype"/>
                <a:cs typeface="Palatino Linotype"/>
              </a:rPr>
              <a:t>(</a:t>
            </a:r>
            <a:r>
              <a:rPr sz="1950" i="1" dirty="0">
                <a:latin typeface="Palatino Linotype"/>
                <a:cs typeface="Palatino Linotype"/>
              </a:rPr>
              <a:t>a</a:t>
            </a:r>
            <a:r>
              <a:rPr sz="1950" i="1" spc="8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|</a:t>
            </a:r>
            <a:r>
              <a:rPr sz="1950" i="1" dirty="0">
                <a:latin typeface="Palatino Linotype"/>
                <a:cs typeface="Palatino Linotype"/>
              </a:rPr>
              <a:t>c</a:t>
            </a:r>
            <a:r>
              <a:rPr sz="1950" i="1" spc="100" dirty="0">
                <a:latin typeface="Palatino Linotype"/>
                <a:cs typeface="Palatino Linotype"/>
              </a:rPr>
              <a:t> </a:t>
            </a:r>
            <a:r>
              <a:rPr sz="1950" spc="100" dirty="0">
                <a:latin typeface="Palatino Linotype"/>
                <a:cs typeface="Palatino Linotype"/>
              </a:rPr>
              <a:t>)</a:t>
            </a:r>
            <a:r>
              <a:rPr sz="1950" spc="100" dirty="0">
                <a:latin typeface="Symbol"/>
                <a:cs typeface="Symbol"/>
              </a:rPr>
              <a:t></a:t>
            </a:r>
            <a:r>
              <a:rPr sz="1950" spc="31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P</a:t>
            </a:r>
            <a:r>
              <a:rPr sz="1950" dirty="0">
                <a:latin typeface="Palatino Linotype"/>
                <a:cs typeface="Palatino Linotype"/>
              </a:rPr>
              <a:t>(</a:t>
            </a:r>
            <a:r>
              <a:rPr sz="1950" i="1" dirty="0">
                <a:latin typeface="Palatino Linotype"/>
                <a:cs typeface="Palatino Linotype"/>
              </a:rPr>
              <a:t>a</a:t>
            </a:r>
            <a:r>
              <a:rPr sz="1950" i="1" spc="9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|</a:t>
            </a:r>
            <a:r>
              <a:rPr sz="1950" i="1" dirty="0">
                <a:latin typeface="Palatino Linotype"/>
                <a:cs typeface="Palatino Linotype"/>
              </a:rPr>
              <a:t>c</a:t>
            </a:r>
            <a:r>
              <a:rPr sz="1950" i="1" spc="10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)]</a:t>
            </a:r>
            <a:r>
              <a:rPr sz="1950" i="1" dirty="0">
                <a:latin typeface="Palatino Linotype"/>
                <a:cs typeface="Palatino Linotype"/>
              </a:rPr>
              <a:t>P</a:t>
            </a:r>
            <a:r>
              <a:rPr sz="1950" dirty="0">
                <a:latin typeface="Palatino Linotype"/>
                <a:cs typeface="Palatino Linotype"/>
              </a:rPr>
              <a:t>(</a:t>
            </a:r>
            <a:r>
              <a:rPr sz="1950" i="1" dirty="0">
                <a:latin typeface="Palatino Linotype"/>
                <a:cs typeface="Palatino Linotype"/>
              </a:rPr>
              <a:t>c</a:t>
            </a:r>
            <a:r>
              <a:rPr sz="1950" i="1" spc="4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)</a:t>
            </a:r>
            <a:r>
              <a:rPr sz="1950" spc="10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Symbol"/>
                <a:cs typeface="Symbol"/>
              </a:rPr>
              <a:t></a:t>
            </a:r>
            <a:r>
              <a:rPr sz="1950" spc="1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[</a:t>
            </a:r>
            <a:r>
              <a:rPr sz="1950" i="1" dirty="0">
                <a:latin typeface="Palatino Linotype"/>
                <a:cs typeface="Palatino Linotype"/>
              </a:rPr>
              <a:t>P</a:t>
            </a:r>
            <a:r>
              <a:rPr sz="1950" dirty="0">
                <a:latin typeface="Palatino Linotype"/>
                <a:cs typeface="Palatino Linotype"/>
              </a:rPr>
              <a:t>(</a:t>
            </a:r>
            <a:r>
              <a:rPr sz="1950" i="1" dirty="0">
                <a:latin typeface="Palatino Linotype"/>
                <a:cs typeface="Palatino Linotype"/>
              </a:rPr>
              <a:t>a</a:t>
            </a:r>
            <a:r>
              <a:rPr sz="1950" i="1" spc="85" dirty="0">
                <a:latin typeface="Palatino Linotype"/>
                <a:cs typeface="Palatino Linotype"/>
              </a:rPr>
              <a:t> </a:t>
            </a:r>
            <a:r>
              <a:rPr lang="en-US" sz="1950" i="1" spc="8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|</a:t>
            </a:r>
            <a:r>
              <a:rPr sz="1950" i="1" dirty="0">
                <a:latin typeface="Palatino Linotype"/>
                <a:cs typeface="Palatino Linotype"/>
              </a:rPr>
              <a:t>c</a:t>
            </a:r>
            <a:r>
              <a:rPr sz="1950" i="1" spc="100" dirty="0">
                <a:latin typeface="Palatino Linotype"/>
                <a:cs typeface="Palatino Linotype"/>
              </a:rPr>
              <a:t> </a:t>
            </a:r>
            <a:r>
              <a:rPr sz="1950" spc="100" dirty="0">
                <a:latin typeface="Palatino Linotype"/>
                <a:cs typeface="Palatino Linotype"/>
              </a:rPr>
              <a:t>)</a:t>
            </a:r>
            <a:r>
              <a:rPr sz="1950" spc="100" dirty="0">
                <a:latin typeface="Symbol"/>
                <a:cs typeface="Symbol"/>
              </a:rPr>
              <a:t></a:t>
            </a:r>
            <a:r>
              <a:rPr sz="1950" spc="31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P</a:t>
            </a:r>
            <a:r>
              <a:rPr sz="1950" dirty="0">
                <a:latin typeface="Palatino Linotype"/>
                <a:cs typeface="Palatino Linotype"/>
              </a:rPr>
              <a:t>(</a:t>
            </a:r>
            <a:r>
              <a:rPr sz="1950" i="1" dirty="0">
                <a:latin typeface="Palatino Linotype"/>
                <a:cs typeface="Palatino Linotype"/>
              </a:rPr>
              <a:t>a</a:t>
            </a:r>
            <a:r>
              <a:rPr sz="1950" i="1" spc="18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|</a:t>
            </a:r>
            <a:r>
              <a:rPr sz="1950" i="1" dirty="0">
                <a:latin typeface="Palatino Linotype"/>
                <a:cs typeface="Palatino Linotype"/>
              </a:rPr>
              <a:t>c</a:t>
            </a:r>
            <a:r>
              <a:rPr sz="1950" i="1" spc="10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)]</a:t>
            </a:r>
            <a:r>
              <a:rPr sz="1950" i="1" dirty="0">
                <a:latin typeface="Palatino Linotype"/>
                <a:cs typeface="Palatino Linotype"/>
              </a:rPr>
              <a:t>P</a:t>
            </a:r>
            <a:r>
              <a:rPr sz="1950" dirty="0">
                <a:latin typeface="Palatino Linotype"/>
                <a:cs typeface="Palatino Linotype"/>
              </a:rPr>
              <a:t>(</a:t>
            </a:r>
            <a:r>
              <a:rPr sz="1950" i="1" dirty="0">
                <a:latin typeface="Palatino Linotype"/>
                <a:cs typeface="Palatino Linotype"/>
              </a:rPr>
              <a:t>c</a:t>
            </a:r>
            <a:r>
              <a:rPr sz="1950" i="1" spc="50" dirty="0">
                <a:latin typeface="Palatino Linotype"/>
                <a:cs typeface="Palatino Linotype"/>
              </a:rPr>
              <a:t> </a:t>
            </a:r>
            <a:r>
              <a:rPr sz="1950" spc="-25" dirty="0">
                <a:latin typeface="Palatino Linotype"/>
                <a:cs typeface="Palatino Linotype"/>
              </a:rPr>
              <a:t>),</a:t>
            </a:r>
            <a:endParaRPr sz="1950" dirty="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84286" y="5567540"/>
            <a:ext cx="742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latin typeface="Symbol"/>
                <a:cs typeface="Symbol"/>
              </a:rPr>
              <a:t>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3835" y="4518545"/>
            <a:ext cx="195453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975" b="1" spc="165" baseline="1048" dirty="0">
                <a:latin typeface="Palatino Linotype"/>
                <a:cs typeface="Palatino Linotype"/>
              </a:rPr>
              <a:t>x</a:t>
            </a:r>
            <a:r>
              <a:rPr sz="3975" spc="165" baseline="1048" dirty="0">
                <a:latin typeface="Palatino Linotype"/>
                <a:cs typeface="Palatino Linotype"/>
              </a:rPr>
              <a:t>'</a:t>
            </a:r>
            <a:r>
              <a:rPr sz="3975" spc="165" baseline="1048" dirty="0">
                <a:latin typeface="Symbol"/>
                <a:cs typeface="Symbol"/>
              </a:rPr>
              <a:t></a:t>
            </a:r>
            <a:r>
              <a:rPr sz="3975" spc="195" baseline="1048" dirty="0">
                <a:latin typeface="Times New Roman"/>
                <a:cs typeface="Times New Roman"/>
              </a:rPr>
              <a:t> </a:t>
            </a:r>
            <a:r>
              <a:rPr sz="3975" baseline="1048" dirty="0">
                <a:latin typeface="Palatino Linotype"/>
                <a:cs typeface="Palatino Linotype"/>
              </a:rPr>
              <a:t>(</a:t>
            </a:r>
            <a:r>
              <a:rPr sz="3975" i="1" baseline="1048" dirty="0">
                <a:latin typeface="Palatino Linotype"/>
                <a:cs typeface="Palatino Linotype"/>
              </a:rPr>
              <a:t>a</a:t>
            </a:r>
            <a:r>
              <a:rPr sz="2250" baseline="-12962" dirty="0">
                <a:latin typeface="Palatino Linotype"/>
                <a:cs typeface="Palatino Linotype"/>
              </a:rPr>
              <a:t>1</a:t>
            </a:r>
            <a:r>
              <a:rPr sz="2550" dirty="0">
                <a:latin typeface="Symbol"/>
                <a:cs typeface="Symbol"/>
              </a:rPr>
              <a:t></a:t>
            </a:r>
            <a:r>
              <a:rPr sz="3975" baseline="1048" dirty="0">
                <a:latin typeface="Palatino Linotype"/>
                <a:cs typeface="Palatino Linotype"/>
              </a:rPr>
              <a:t>,</a:t>
            </a:r>
            <a:r>
              <a:rPr sz="3975" baseline="1048" dirty="0">
                <a:latin typeface="Symbol"/>
                <a:cs typeface="Symbol"/>
              </a:rPr>
              <a:t></a:t>
            </a:r>
            <a:r>
              <a:rPr sz="3975" baseline="1048" dirty="0">
                <a:latin typeface="Palatino Linotype"/>
                <a:cs typeface="Palatino Linotype"/>
              </a:rPr>
              <a:t>,</a:t>
            </a:r>
            <a:r>
              <a:rPr sz="3975" spc="-322" baseline="1048" dirty="0">
                <a:latin typeface="Palatino Linotype"/>
                <a:cs typeface="Palatino Linotype"/>
              </a:rPr>
              <a:t> </a:t>
            </a:r>
            <a:r>
              <a:rPr sz="3975" i="1" spc="-60" baseline="1048" dirty="0">
                <a:latin typeface="Palatino Linotype"/>
                <a:cs typeface="Palatino Linotype"/>
              </a:rPr>
              <a:t>a</a:t>
            </a:r>
            <a:r>
              <a:rPr sz="2550" spc="-40" dirty="0">
                <a:latin typeface="Symbol"/>
                <a:cs typeface="Symbol"/>
              </a:rPr>
              <a:t></a:t>
            </a:r>
            <a:r>
              <a:rPr sz="2250" i="1" spc="-60" baseline="-12962" dirty="0">
                <a:latin typeface="Palatino Linotype"/>
                <a:cs typeface="Palatino Linotype"/>
              </a:rPr>
              <a:t>n</a:t>
            </a:r>
            <a:r>
              <a:rPr sz="3975" spc="-60" baseline="1048" dirty="0">
                <a:latin typeface="Palatino Linotype"/>
                <a:cs typeface="Palatino Linotype"/>
              </a:rPr>
              <a:t>)</a:t>
            </a:r>
            <a:endParaRPr sz="3975" baseline="1048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8149"/>
            <a:ext cx="12192000" cy="96520"/>
          </a:xfrm>
          <a:custGeom>
            <a:avLst/>
            <a:gdLst/>
            <a:ahLst/>
            <a:cxnLst/>
            <a:rect l="l" t="t" r="r" b="b"/>
            <a:pathLst>
              <a:path w="12192000" h="96519">
                <a:moveTo>
                  <a:pt x="12184837" y="95935"/>
                </a:moveTo>
                <a:lnTo>
                  <a:pt x="15240" y="96062"/>
                </a:lnTo>
                <a:lnTo>
                  <a:pt x="7162" y="95935"/>
                </a:lnTo>
                <a:lnTo>
                  <a:pt x="0" y="88773"/>
                </a:lnTo>
                <a:lnTo>
                  <a:pt x="0" y="15290"/>
                </a:lnTo>
                <a:lnTo>
                  <a:pt x="0" y="7162"/>
                </a:lnTo>
                <a:lnTo>
                  <a:pt x="7162" y="0"/>
                </a:lnTo>
                <a:lnTo>
                  <a:pt x="12184837" y="0"/>
                </a:lnTo>
                <a:lnTo>
                  <a:pt x="12192000" y="7162"/>
                </a:lnTo>
                <a:lnTo>
                  <a:pt x="12192000" y="88773"/>
                </a:lnTo>
                <a:lnTo>
                  <a:pt x="12184837" y="9593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79" y="95438"/>
            <a:ext cx="552541" cy="6929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6401" y="22859"/>
            <a:ext cx="1295014" cy="7940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Exampe-</a:t>
            </a:r>
            <a:r>
              <a:rPr dirty="0">
                <a:latin typeface="Times New Roman"/>
                <a:cs typeface="Times New Roman"/>
              </a:rPr>
              <a:t>Play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Tennis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96795" y="1263396"/>
            <a:ext cx="6514465" cy="48186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Exampe-</a:t>
            </a:r>
            <a:r>
              <a:rPr dirty="0">
                <a:latin typeface="Times New Roman"/>
                <a:cs typeface="Times New Roman"/>
              </a:rPr>
              <a:t>Play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Tennis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4138" y="1743075"/>
          <a:ext cx="3303904" cy="161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solidFill>
                            <a:srgbClr val="3333CC"/>
                          </a:solidFill>
                          <a:latin typeface="Palatino Linotype"/>
                          <a:cs typeface="Palatino Linotype"/>
                        </a:rPr>
                        <a:t>Outlook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Play=</a:t>
                      </a:r>
                      <a:r>
                        <a:rPr sz="1800" i="1" spc="-10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Play=</a:t>
                      </a:r>
                      <a:r>
                        <a:rPr sz="1800" i="1" spc="-10" dirty="0">
                          <a:latin typeface="Palatino Linotype"/>
                          <a:cs typeface="Palatino Linotype"/>
                        </a:rPr>
                        <a:t>No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i="1" spc="-10" dirty="0">
                          <a:latin typeface="Palatino Linotype"/>
                          <a:cs typeface="Palatino Linotype"/>
                        </a:rPr>
                        <a:t>Sunny</a:t>
                      </a:r>
                      <a:endParaRPr sz="1600">
                        <a:latin typeface="Palatino Linotype"/>
                        <a:cs typeface="Palatino Linotype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2/9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3/5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i="1" spc="-10" dirty="0">
                          <a:latin typeface="Palatino Linotype"/>
                          <a:cs typeface="Palatino Linotype"/>
                        </a:rPr>
                        <a:t>Overcast</a:t>
                      </a:r>
                      <a:endParaRPr sz="1600">
                        <a:latin typeface="Palatino Linotype"/>
                        <a:cs typeface="Palatino Linotype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4/9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0/5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i="1" spc="-20" dirty="0">
                          <a:latin typeface="Palatino Linotype"/>
                          <a:cs typeface="Palatino Linotype"/>
                        </a:rPr>
                        <a:t>Rain</a:t>
                      </a:r>
                      <a:endParaRPr sz="1600">
                        <a:latin typeface="Palatino Linotype"/>
                        <a:cs typeface="Palatino Linotype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3/9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2/5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83301" y="1743075"/>
          <a:ext cx="4145915" cy="161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solidFill>
                            <a:srgbClr val="3333CC"/>
                          </a:solidFill>
                          <a:latin typeface="Palatino Linotype"/>
                          <a:cs typeface="Palatino Linotype"/>
                        </a:rPr>
                        <a:t>Temperature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Play=</a:t>
                      </a:r>
                      <a:r>
                        <a:rPr sz="1800" i="1" spc="-10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Play=</a:t>
                      </a:r>
                      <a:r>
                        <a:rPr sz="1800" i="1" spc="-10" dirty="0">
                          <a:latin typeface="Palatino Linotype"/>
                          <a:cs typeface="Palatino Linotype"/>
                        </a:rPr>
                        <a:t>No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i="1" spc="-25" dirty="0">
                          <a:latin typeface="Palatino Linotype"/>
                          <a:cs typeface="Palatino Linotype"/>
                        </a:rPr>
                        <a:t>Hot</a:t>
                      </a:r>
                      <a:endParaRPr sz="1600">
                        <a:latin typeface="Palatino Linotype"/>
                        <a:cs typeface="Palatino Linotype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2/9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2/5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i="1" spc="-20" dirty="0">
                          <a:latin typeface="Palatino Linotype"/>
                          <a:cs typeface="Palatino Linotype"/>
                        </a:rPr>
                        <a:t>Mild</a:t>
                      </a:r>
                      <a:endParaRPr sz="1600">
                        <a:latin typeface="Palatino Linotype"/>
                        <a:cs typeface="Palatino Linotype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4/9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2/5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i="1" spc="-20" dirty="0">
                          <a:latin typeface="Palatino Linotype"/>
                          <a:cs typeface="Palatino Linotype"/>
                        </a:rPr>
                        <a:t>Cool</a:t>
                      </a:r>
                      <a:endParaRPr sz="1600">
                        <a:latin typeface="Palatino Linotype"/>
                        <a:cs typeface="Palatino Linotype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3/9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1/5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66950" y="3603688"/>
          <a:ext cx="3524249" cy="1252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solidFill>
                            <a:srgbClr val="3333CC"/>
                          </a:solidFill>
                          <a:latin typeface="Palatino Linotype"/>
                          <a:cs typeface="Palatino Linotype"/>
                        </a:rPr>
                        <a:t>Humidity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Play=</a:t>
                      </a:r>
                      <a:r>
                        <a:rPr sz="1800" i="1" spc="-10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Play=N</a:t>
                      </a:r>
                      <a:r>
                        <a:rPr sz="1800" i="1" spc="-10" dirty="0">
                          <a:latin typeface="Palatino Linotype"/>
                          <a:cs typeface="Palatino Linotype"/>
                        </a:rPr>
                        <a:t>o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i="1" spc="-20" dirty="0">
                          <a:latin typeface="Palatino Linotype"/>
                          <a:cs typeface="Palatino Linotype"/>
                        </a:rPr>
                        <a:t>High</a:t>
                      </a:r>
                      <a:endParaRPr sz="1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3/9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4/5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i="1" spc="-10" dirty="0">
                          <a:latin typeface="Palatino Linotype"/>
                          <a:cs typeface="Palatino Linotype"/>
                        </a:rPr>
                        <a:t>Normal</a:t>
                      </a:r>
                      <a:endParaRPr sz="1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6/9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1/5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80125" y="3608451"/>
          <a:ext cx="3512185" cy="1246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84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20" dirty="0">
                          <a:solidFill>
                            <a:srgbClr val="3333CC"/>
                          </a:solidFill>
                          <a:latin typeface="Palatino Linotype"/>
                          <a:cs typeface="Palatino Linotype"/>
                        </a:rPr>
                        <a:t>Wind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Play=</a:t>
                      </a:r>
                      <a:r>
                        <a:rPr sz="1800" i="1" spc="-10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Play=</a:t>
                      </a:r>
                      <a:r>
                        <a:rPr sz="1800" i="1" spc="-10" dirty="0">
                          <a:latin typeface="Palatino Linotype"/>
                          <a:cs typeface="Palatino Linotype"/>
                        </a:rPr>
                        <a:t>No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i="1" spc="-10" dirty="0">
                          <a:latin typeface="Palatino Linotype"/>
                          <a:cs typeface="Palatino Linotype"/>
                        </a:rPr>
                        <a:t>Strong</a:t>
                      </a:r>
                      <a:endParaRPr sz="1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3/9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3/5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i="1" spc="-20" dirty="0">
                          <a:latin typeface="Palatino Linotype"/>
                          <a:cs typeface="Palatino Linotype"/>
                        </a:rPr>
                        <a:t>Weak</a:t>
                      </a:r>
                      <a:endParaRPr sz="1600">
                        <a:latin typeface="Palatino Linotype"/>
                        <a:cs typeface="Palatino Linotype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6/9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spc="-25" dirty="0">
                          <a:latin typeface="Palatino Linotype"/>
                          <a:cs typeface="Palatino Linotype"/>
                        </a:rPr>
                        <a:t>2/5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85670" y="1118743"/>
            <a:ext cx="254825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05"/>
              </a:spcBef>
              <a:buChar char="•"/>
              <a:tabLst>
                <a:tab pos="545465" algn="l"/>
                <a:tab pos="546100" algn="l"/>
              </a:tabLst>
            </a:pPr>
            <a:r>
              <a:rPr sz="2550" dirty="0">
                <a:latin typeface="Times New Roman"/>
                <a:cs typeface="Times New Roman"/>
              </a:rPr>
              <a:t>Learning</a:t>
            </a:r>
            <a:r>
              <a:rPr sz="2550" spc="-14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Phase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7721" y="5307660"/>
            <a:ext cx="219138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-25" dirty="0">
                <a:latin typeface="Times New Roman"/>
                <a:cs typeface="Times New Roman"/>
              </a:rPr>
              <a:t>P</a:t>
            </a:r>
            <a:r>
              <a:rPr sz="2150" spc="-25" dirty="0">
                <a:latin typeface="Times New Roman"/>
                <a:cs typeface="Times New Roman"/>
              </a:rPr>
              <a:t>(Play</a:t>
            </a:r>
            <a:r>
              <a:rPr sz="2150" i="1" spc="-25" dirty="0">
                <a:latin typeface="Times New Roman"/>
                <a:cs typeface="Times New Roman"/>
              </a:rPr>
              <a:t>=Yes)</a:t>
            </a:r>
            <a:r>
              <a:rPr sz="2150" i="1" spc="-5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=</a:t>
            </a:r>
            <a:r>
              <a:rPr sz="2150" i="1" spc="-3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9/14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0427" y="5307660"/>
            <a:ext cx="218059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dirty="0">
                <a:latin typeface="Times New Roman"/>
                <a:cs typeface="Times New Roman"/>
              </a:rPr>
              <a:t>P</a:t>
            </a:r>
            <a:r>
              <a:rPr sz="2150" dirty="0">
                <a:latin typeface="Times New Roman"/>
                <a:cs typeface="Times New Roman"/>
              </a:rPr>
              <a:t>(Play</a:t>
            </a:r>
            <a:r>
              <a:rPr sz="2150" i="1" dirty="0">
                <a:latin typeface="Times New Roman"/>
                <a:cs typeface="Times New Roman"/>
              </a:rPr>
              <a:t>=No)</a:t>
            </a:r>
            <a:r>
              <a:rPr sz="2150" i="1" spc="5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=</a:t>
            </a:r>
            <a:r>
              <a:rPr sz="2150" i="1" spc="-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5/14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Exampe-</a:t>
            </a:r>
            <a:r>
              <a:rPr dirty="0">
                <a:latin typeface="Times New Roman"/>
                <a:cs typeface="Times New Roman"/>
              </a:rPr>
              <a:t>Play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Tennis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941" y="897790"/>
            <a:ext cx="7579359" cy="15989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815"/>
              </a:spcBef>
              <a:buChar char="•"/>
              <a:tabLst>
                <a:tab pos="545465" algn="l"/>
                <a:tab pos="546100" algn="l"/>
              </a:tabLst>
            </a:pPr>
            <a:r>
              <a:rPr sz="2500" spc="-85" dirty="0">
                <a:latin typeface="Times New Roman"/>
                <a:cs typeface="Times New Roman"/>
              </a:rPr>
              <a:t>Test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Phase</a:t>
            </a:r>
            <a:endParaRPr sz="2500">
              <a:latin typeface="Times New Roman"/>
              <a:cs typeface="Times New Roman"/>
            </a:endParaRPr>
          </a:p>
          <a:p>
            <a:pPr marL="991869" lvl="1" indent="-457200">
              <a:lnSpc>
                <a:spcPct val="100000"/>
              </a:lnSpc>
              <a:spcBef>
                <a:spcPts val="605"/>
              </a:spcBef>
              <a:buChar char="–"/>
              <a:tabLst>
                <a:tab pos="991869" algn="l"/>
                <a:tab pos="992505" algn="l"/>
              </a:tabLst>
            </a:pPr>
            <a:r>
              <a:rPr sz="2100" dirty="0">
                <a:latin typeface="Times New Roman"/>
                <a:cs typeface="Times New Roman"/>
              </a:rPr>
              <a:t>Given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new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instance,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predict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its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label</a:t>
            </a:r>
            <a:endParaRPr sz="2100">
              <a:latin typeface="Times New Roman"/>
              <a:cs typeface="Times New Roman"/>
            </a:endParaRPr>
          </a:p>
          <a:p>
            <a:pPr marL="934719">
              <a:lnSpc>
                <a:spcPct val="100000"/>
              </a:lnSpc>
              <a:spcBef>
                <a:spcPts val="254"/>
              </a:spcBef>
            </a:pPr>
            <a:r>
              <a:rPr sz="21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sz="1800" spc="-20" dirty="0">
                <a:solidFill>
                  <a:srgbClr val="3333CC"/>
                </a:solidFill>
                <a:latin typeface="Times New Roman"/>
                <a:cs typeface="Times New Roman"/>
              </a:rPr>
              <a:t>’=(Outlook=</a:t>
            </a:r>
            <a:r>
              <a:rPr sz="1800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Sunny,</a:t>
            </a:r>
            <a:r>
              <a:rPr sz="1800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333CC"/>
                </a:solidFill>
                <a:latin typeface="Times New Roman"/>
                <a:cs typeface="Times New Roman"/>
              </a:rPr>
              <a:t>Temperature=</a:t>
            </a:r>
            <a:r>
              <a:rPr sz="1800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Cool,</a:t>
            </a:r>
            <a:r>
              <a:rPr sz="18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Humidity</a:t>
            </a:r>
            <a:r>
              <a:rPr sz="1800" i="1" dirty="0">
                <a:solidFill>
                  <a:srgbClr val="3333CC"/>
                </a:solidFill>
                <a:latin typeface="Times New Roman"/>
                <a:cs typeface="Times New Roman"/>
              </a:rPr>
              <a:t>=High,</a:t>
            </a:r>
            <a:r>
              <a:rPr sz="1800" i="1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Times New Roman"/>
                <a:cs typeface="Times New Roman"/>
              </a:rPr>
              <a:t>Wind=</a:t>
            </a:r>
            <a:r>
              <a:rPr sz="1800" i="1" spc="-25" dirty="0">
                <a:solidFill>
                  <a:srgbClr val="3333CC"/>
                </a:solidFill>
                <a:latin typeface="Times New Roman"/>
                <a:cs typeface="Times New Roman"/>
              </a:rPr>
              <a:t>Strong</a:t>
            </a:r>
            <a:r>
              <a:rPr sz="1800" spc="-25" dirty="0">
                <a:solidFill>
                  <a:srgbClr val="3333C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991869" lvl="1" indent="-457200">
              <a:lnSpc>
                <a:spcPct val="100000"/>
              </a:lnSpc>
              <a:spcBef>
                <a:spcPts val="254"/>
              </a:spcBef>
              <a:buChar char="–"/>
              <a:tabLst>
                <a:tab pos="991869" algn="l"/>
                <a:tab pos="992505" algn="l"/>
              </a:tabLst>
            </a:pPr>
            <a:r>
              <a:rPr sz="2100" dirty="0">
                <a:latin typeface="Times New Roman"/>
                <a:cs typeface="Times New Roman"/>
              </a:rPr>
              <a:t>Look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up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tables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achieved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learning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phrase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5798" y="2535644"/>
            <a:ext cx="3197860" cy="164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P(Outlook=S</a:t>
            </a:r>
            <a:r>
              <a:rPr sz="1600" i="1" dirty="0">
                <a:latin typeface="Times New Roman"/>
                <a:cs typeface="Times New Roman"/>
              </a:rPr>
              <a:t>unny</a:t>
            </a:r>
            <a:r>
              <a:rPr sz="1600" dirty="0">
                <a:latin typeface="Times New Roman"/>
                <a:cs typeface="Times New Roman"/>
              </a:rPr>
              <a:t>|Play=</a:t>
            </a:r>
            <a:r>
              <a:rPr sz="1600" i="1" dirty="0">
                <a:latin typeface="Times New Roman"/>
                <a:cs typeface="Times New Roman"/>
              </a:rPr>
              <a:t>No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3/5 </a:t>
            </a:r>
            <a:r>
              <a:rPr sz="1600" spc="-10" dirty="0">
                <a:latin typeface="Times New Roman"/>
                <a:cs typeface="Times New Roman"/>
              </a:rPr>
              <a:t>P(Temperature=</a:t>
            </a:r>
            <a:r>
              <a:rPr sz="1600" i="1" spc="-10" dirty="0">
                <a:latin typeface="Times New Roman"/>
                <a:cs typeface="Times New Roman"/>
              </a:rPr>
              <a:t>Cool</a:t>
            </a:r>
            <a:r>
              <a:rPr sz="1600" spc="-10" dirty="0">
                <a:latin typeface="Times New Roman"/>
                <a:cs typeface="Times New Roman"/>
              </a:rPr>
              <a:t>|Play=</a:t>
            </a:r>
            <a:r>
              <a:rPr sz="1600" i="1" spc="-10" dirty="0">
                <a:latin typeface="Times New Roman"/>
                <a:cs typeface="Times New Roman"/>
              </a:rPr>
              <a:t>=No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1/5 </a:t>
            </a:r>
            <a:r>
              <a:rPr sz="1600" dirty="0">
                <a:latin typeface="Times New Roman"/>
                <a:cs typeface="Times New Roman"/>
              </a:rPr>
              <a:t>P(Huminity=</a:t>
            </a:r>
            <a:r>
              <a:rPr sz="1600" i="1" dirty="0">
                <a:latin typeface="Times New Roman"/>
                <a:cs typeface="Times New Roman"/>
              </a:rPr>
              <a:t>High</a:t>
            </a:r>
            <a:r>
              <a:rPr sz="1600" dirty="0">
                <a:latin typeface="Times New Roman"/>
                <a:cs typeface="Times New Roman"/>
              </a:rPr>
              <a:t>|Play=</a:t>
            </a:r>
            <a:r>
              <a:rPr sz="1600" i="1" dirty="0">
                <a:latin typeface="Times New Roman"/>
                <a:cs typeface="Times New Roman"/>
              </a:rPr>
              <a:t>No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4/5 </a:t>
            </a:r>
            <a:r>
              <a:rPr sz="1600" spc="-10" dirty="0">
                <a:latin typeface="Times New Roman"/>
                <a:cs typeface="Times New Roman"/>
              </a:rPr>
              <a:t>P(Wind=</a:t>
            </a:r>
            <a:r>
              <a:rPr sz="1600" i="1" spc="-10" dirty="0">
                <a:latin typeface="Times New Roman"/>
                <a:cs typeface="Times New Roman"/>
              </a:rPr>
              <a:t>Strong</a:t>
            </a:r>
            <a:r>
              <a:rPr sz="1600" spc="-10" dirty="0">
                <a:latin typeface="Times New Roman"/>
                <a:cs typeface="Times New Roman"/>
              </a:rPr>
              <a:t>|Play=</a:t>
            </a:r>
            <a:r>
              <a:rPr sz="1600" i="1" spc="-10" dirty="0">
                <a:latin typeface="Times New Roman"/>
                <a:cs typeface="Times New Roman"/>
              </a:rPr>
              <a:t>No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3/5 </a:t>
            </a:r>
            <a:r>
              <a:rPr sz="1600" dirty="0">
                <a:latin typeface="Times New Roman"/>
                <a:cs typeface="Times New Roman"/>
              </a:rPr>
              <a:t>P(Play=</a:t>
            </a:r>
            <a:r>
              <a:rPr sz="1600" i="1" dirty="0">
                <a:latin typeface="Times New Roman"/>
                <a:cs typeface="Times New Roman"/>
              </a:rPr>
              <a:t>No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5/14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9619" y="2535644"/>
            <a:ext cx="3068955" cy="164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1600" spc="-10" dirty="0">
                <a:latin typeface="Times New Roman"/>
                <a:cs typeface="Times New Roman"/>
              </a:rPr>
              <a:t>P(Outlook=</a:t>
            </a:r>
            <a:r>
              <a:rPr sz="1600" i="1" spc="-10" dirty="0">
                <a:latin typeface="Times New Roman"/>
                <a:cs typeface="Times New Roman"/>
              </a:rPr>
              <a:t>Sunny</a:t>
            </a:r>
            <a:r>
              <a:rPr sz="1600" spc="-10" dirty="0">
                <a:latin typeface="Times New Roman"/>
                <a:cs typeface="Times New Roman"/>
              </a:rPr>
              <a:t>|Play=</a:t>
            </a:r>
            <a:r>
              <a:rPr sz="1600" i="1" spc="-10" dirty="0">
                <a:latin typeface="Times New Roman"/>
                <a:cs typeface="Times New Roman"/>
              </a:rPr>
              <a:t>Yes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2/9 </a:t>
            </a:r>
            <a:r>
              <a:rPr sz="1600" spc="-20" dirty="0">
                <a:latin typeface="Times New Roman"/>
                <a:cs typeface="Times New Roman"/>
              </a:rPr>
              <a:t>P(Temperature=</a:t>
            </a:r>
            <a:r>
              <a:rPr sz="1600" i="1" spc="-20" dirty="0">
                <a:latin typeface="Times New Roman"/>
                <a:cs typeface="Times New Roman"/>
              </a:rPr>
              <a:t>Cool</a:t>
            </a:r>
            <a:r>
              <a:rPr sz="1600" spc="-20" dirty="0">
                <a:latin typeface="Times New Roman"/>
                <a:cs typeface="Times New Roman"/>
              </a:rPr>
              <a:t>|Play=</a:t>
            </a:r>
            <a:r>
              <a:rPr sz="1600" i="1" spc="-20" dirty="0">
                <a:latin typeface="Times New Roman"/>
                <a:cs typeface="Times New Roman"/>
              </a:rPr>
              <a:t>Yes</a:t>
            </a:r>
            <a:r>
              <a:rPr sz="1600" spc="-20" dirty="0">
                <a:latin typeface="Times New Roman"/>
                <a:cs typeface="Times New Roman"/>
              </a:rPr>
              <a:t>)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3/9 </a:t>
            </a:r>
            <a:r>
              <a:rPr sz="1600" spc="-10" dirty="0">
                <a:latin typeface="Times New Roman"/>
                <a:cs typeface="Times New Roman"/>
              </a:rPr>
              <a:t>P(Huminity=</a:t>
            </a:r>
            <a:r>
              <a:rPr sz="1600" i="1" spc="-10" dirty="0">
                <a:latin typeface="Times New Roman"/>
                <a:cs typeface="Times New Roman"/>
              </a:rPr>
              <a:t>High</a:t>
            </a:r>
            <a:r>
              <a:rPr sz="1600" spc="-10" dirty="0">
                <a:latin typeface="Times New Roman"/>
                <a:cs typeface="Times New Roman"/>
              </a:rPr>
              <a:t>|Play=</a:t>
            </a:r>
            <a:r>
              <a:rPr sz="1600" i="1" spc="-10" dirty="0">
                <a:latin typeface="Times New Roman"/>
                <a:cs typeface="Times New Roman"/>
              </a:rPr>
              <a:t>Yes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3/9 P(Wind=</a:t>
            </a:r>
            <a:r>
              <a:rPr sz="1600" i="1" spc="-25" dirty="0">
                <a:latin typeface="Times New Roman"/>
                <a:cs typeface="Times New Roman"/>
              </a:rPr>
              <a:t>Strong</a:t>
            </a:r>
            <a:r>
              <a:rPr sz="1600" spc="-25" dirty="0">
                <a:latin typeface="Times New Roman"/>
                <a:cs typeface="Times New Roman"/>
              </a:rPr>
              <a:t>|Play=</a:t>
            </a:r>
            <a:r>
              <a:rPr sz="1600" i="1" spc="-25" dirty="0">
                <a:latin typeface="Times New Roman"/>
                <a:cs typeface="Times New Roman"/>
              </a:rPr>
              <a:t>Yes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3/9 </a:t>
            </a:r>
            <a:r>
              <a:rPr sz="1600" spc="-20" dirty="0">
                <a:latin typeface="Times New Roman"/>
                <a:cs typeface="Times New Roman"/>
              </a:rPr>
              <a:t>P(Play=</a:t>
            </a:r>
            <a:r>
              <a:rPr sz="1600" i="1" spc="-20" dirty="0">
                <a:latin typeface="Times New Roman"/>
                <a:cs typeface="Times New Roman"/>
              </a:rPr>
              <a:t>Yes</a:t>
            </a:r>
            <a:r>
              <a:rPr sz="1600" spc="-20" dirty="0">
                <a:latin typeface="Times New Roman"/>
                <a:cs typeface="Times New Roman"/>
              </a:rPr>
              <a:t>)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9/14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673" y="4265803"/>
            <a:ext cx="7240270" cy="1863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94965" algn="ctr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100" spc="-50" dirty="0">
                <a:latin typeface="Times New Roman"/>
                <a:cs typeface="Times New Roman"/>
              </a:rPr>
              <a:t>–</a:t>
            </a:r>
            <a:r>
              <a:rPr sz="2100" dirty="0">
                <a:latin typeface="Times New Roman"/>
                <a:cs typeface="Times New Roman"/>
              </a:rPr>
              <a:t>	Decision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making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with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MAP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rule</a:t>
            </a:r>
            <a:endParaRPr sz="2100">
              <a:latin typeface="Times New Roman"/>
              <a:cs typeface="Times New Roman"/>
            </a:endParaRPr>
          </a:p>
          <a:p>
            <a:pPr marL="332105" marR="5080" algn="ctr">
              <a:lnSpc>
                <a:spcPts val="4029"/>
              </a:lnSpc>
              <a:spcBef>
                <a:spcPts val="375"/>
              </a:spcBef>
            </a:pPr>
            <a:r>
              <a:rPr sz="1600" spc="-40" dirty="0">
                <a:solidFill>
                  <a:srgbClr val="3333CC"/>
                </a:solidFill>
                <a:latin typeface="Times New Roman"/>
                <a:cs typeface="Times New Roman"/>
              </a:rPr>
              <a:t>P(</a:t>
            </a:r>
            <a:r>
              <a:rPr sz="1600" i="1" spc="-40" dirty="0">
                <a:solidFill>
                  <a:srgbClr val="3333CC"/>
                </a:solidFill>
                <a:latin typeface="Times New Roman"/>
                <a:cs typeface="Times New Roman"/>
              </a:rPr>
              <a:t>Yes</a:t>
            </a:r>
            <a:r>
              <a:rPr sz="1600" spc="-40" dirty="0">
                <a:solidFill>
                  <a:srgbClr val="3333CC"/>
                </a:solidFill>
                <a:latin typeface="Times New Roman"/>
                <a:cs typeface="Times New Roman"/>
              </a:rPr>
              <a:t>|</a:t>
            </a:r>
            <a:r>
              <a:rPr sz="1900" b="1" spc="-40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sz="1600" spc="-40" dirty="0">
                <a:solidFill>
                  <a:srgbClr val="3333CC"/>
                </a:solidFill>
                <a:latin typeface="Times New Roman"/>
                <a:cs typeface="Times New Roman"/>
              </a:rPr>
              <a:t>’)</a:t>
            </a:r>
            <a:r>
              <a:rPr sz="1600" spc="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≈</a:t>
            </a:r>
            <a:r>
              <a:rPr sz="1600" spc="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[P(</a:t>
            </a:r>
            <a:r>
              <a:rPr sz="1600" i="1" spc="-30" dirty="0">
                <a:latin typeface="Times New Roman"/>
                <a:cs typeface="Times New Roman"/>
              </a:rPr>
              <a:t>Sunny</a:t>
            </a:r>
            <a:r>
              <a:rPr sz="1600" spc="-30" dirty="0">
                <a:latin typeface="Times New Roman"/>
                <a:cs typeface="Times New Roman"/>
              </a:rPr>
              <a:t>|Y</a:t>
            </a:r>
            <a:r>
              <a:rPr sz="1600" i="1" spc="-30" dirty="0">
                <a:latin typeface="Times New Roman"/>
                <a:cs typeface="Times New Roman"/>
              </a:rPr>
              <a:t>es</a:t>
            </a:r>
            <a:r>
              <a:rPr sz="1600" spc="-30" dirty="0">
                <a:latin typeface="Times New Roman"/>
                <a:cs typeface="Times New Roman"/>
              </a:rPr>
              <a:t>)P(</a:t>
            </a:r>
            <a:r>
              <a:rPr sz="1600" i="1" spc="-30" dirty="0">
                <a:latin typeface="Times New Roman"/>
                <a:cs typeface="Times New Roman"/>
              </a:rPr>
              <a:t>Cool</a:t>
            </a:r>
            <a:r>
              <a:rPr sz="1600" spc="-30" dirty="0">
                <a:latin typeface="Times New Roman"/>
                <a:cs typeface="Times New Roman"/>
              </a:rPr>
              <a:t>|</a:t>
            </a:r>
            <a:r>
              <a:rPr sz="1600" i="1" spc="-30" dirty="0">
                <a:latin typeface="Times New Roman"/>
                <a:cs typeface="Times New Roman"/>
              </a:rPr>
              <a:t>Yes</a:t>
            </a:r>
            <a:r>
              <a:rPr sz="1600" spc="-30" dirty="0">
                <a:latin typeface="Times New Roman"/>
                <a:cs typeface="Times New Roman"/>
              </a:rPr>
              <a:t>)P(</a:t>
            </a:r>
            <a:r>
              <a:rPr sz="1600" i="1" spc="-30" dirty="0">
                <a:latin typeface="Times New Roman"/>
                <a:cs typeface="Times New Roman"/>
              </a:rPr>
              <a:t>High</a:t>
            </a:r>
            <a:r>
              <a:rPr sz="1600" spc="-30" dirty="0">
                <a:latin typeface="Times New Roman"/>
                <a:cs typeface="Times New Roman"/>
              </a:rPr>
              <a:t>|Y</a:t>
            </a:r>
            <a:r>
              <a:rPr sz="1600" i="1" spc="-30" dirty="0">
                <a:latin typeface="Times New Roman"/>
                <a:cs typeface="Times New Roman"/>
              </a:rPr>
              <a:t>es</a:t>
            </a:r>
            <a:r>
              <a:rPr sz="1600" spc="-30" dirty="0">
                <a:latin typeface="Times New Roman"/>
                <a:cs typeface="Times New Roman"/>
              </a:rPr>
              <a:t>)P(</a:t>
            </a:r>
            <a:r>
              <a:rPr sz="1600" i="1" spc="-30" dirty="0">
                <a:latin typeface="Times New Roman"/>
                <a:cs typeface="Times New Roman"/>
              </a:rPr>
              <a:t>Strong</a:t>
            </a:r>
            <a:r>
              <a:rPr sz="1600" spc="-30" dirty="0">
                <a:latin typeface="Times New Roman"/>
                <a:cs typeface="Times New Roman"/>
              </a:rPr>
              <a:t>|</a:t>
            </a:r>
            <a:r>
              <a:rPr sz="1600" i="1" spc="-30" dirty="0">
                <a:latin typeface="Times New Roman"/>
                <a:cs typeface="Times New Roman"/>
              </a:rPr>
              <a:t>Yes</a:t>
            </a:r>
            <a:r>
              <a:rPr sz="1600" spc="-30" dirty="0">
                <a:latin typeface="Times New Roman"/>
                <a:cs typeface="Times New Roman"/>
              </a:rPr>
              <a:t>)]P(Play=</a:t>
            </a:r>
            <a:r>
              <a:rPr sz="1600" i="1" spc="-30" dirty="0">
                <a:latin typeface="Times New Roman"/>
                <a:cs typeface="Times New Roman"/>
              </a:rPr>
              <a:t>Yes</a:t>
            </a:r>
            <a:r>
              <a:rPr sz="1600" spc="-30" dirty="0">
                <a:latin typeface="Times New Roman"/>
                <a:cs typeface="Times New Roman"/>
              </a:rPr>
              <a:t>)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0.0053 </a:t>
            </a:r>
            <a:r>
              <a:rPr sz="1600" spc="-10" dirty="0">
                <a:solidFill>
                  <a:srgbClr val="3333CC"/>
                </a:solidFill>
                <a:latin typeface="Times New Roman"/>
                <a:cs typeface="Times New Roman"/>
              </a:rPr>
              <a:t>P(</a:t>
            </a:r>
            <a:r>
              <a:rPr sz="1600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No</a:t>
            </a:r>
            <a:r>
              <a:rPr sz="1600" spc="-10" dirty="0">
                <a:solidFill>
                  <a:srgbClr val="3333CC"/>
                </a:solidFill>
                <a:latin typeface="Times New Roman"/>
                <a:cs typeface="Times New Roman"/>
              </a:rPr>
              <a:t>|</a:t>
            </a:r>
            <a:r>
              <a:rPr sz="19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sz="1600" spc="-10" dirty="0">
                <a:solidFill>
                  <a:srgbClr val="3333CC"/>
                </a:solidFill>
                <a:latin typeface="Times New Roman"/>
                <a:cs typeface="Times New Roman"/>
              </a:rPr>
              <a:t>’)</a:t>
            </a:r>
            <a:r>
              <a:rPr sz="1600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≈</a:t>
            </a:r>
            <a:r>
              <a:rPr sz="1600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[P(</a:t>
            </a:r>
            <a:r>
              <a:rPr sz="1600" i="1" spc="-10" dirty="0">
                <a:latin typeface="Times New Roman"/>
                <a:cs typeface="Times New Roman"/>
              </a:rPr>
              <a:t>Sunny</a:t>
            </a:r>
            <a:r>
              <a:rPr sz="1600" spc="-10" dirty="0">
                <a:latin typeface="Times New Roman"/>
                <a:cs typeface="Times New Roman"/>
              </a:rPr>
              <a:t>|N</a:t>
            </a:r>
            <a:r>
              <a:rPr sz="1600" i="1" spc="-1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P(</a:t>
            </a:r>
            <a:r>
              <a:rPr sz="1600" i="1" spc="-20" dirty="0">
                <a:latin typeface="Times New Roman"/>
                <a:cs typeface="Times New Roman"/>
              </a:rPr>
              <a:t>Cool</a:t>
            </a:r>
            <a:r>
              <a:rPr sz="1600" spc="-20" dirty="0">
                <a:latin typeface="Times New Roman"/>
                <a:cs typeface="Times New Roman"/>
              </a:rPr>
              <a:t>|N</a:t>
            </a:r>
            <a:r>
              <a:rPr sz="1600" i="1" spc="-20" dirty="0">
                <a:latin typeface="Times New Roman"/>
                <a:cs typeface="Times New Roman"/>
              </a:rPr>
              <a:t>o</a:t>
            </a:r>
            <a:r>
              <a:rPr sz="1600" spc="-20" dirty="0">
                <a:latin typeface="Times New Roman"/>
                <a:cs typeface="Times New Roman"/>
              </a:rPr>
              <a:t>)P(</a:t>
            </a:r>
            <a:r>
              <a:rPr sz="1600" i="1" spc="-20" dirty="0">
                <a:latin typeface="Times New Roman"/>
                <a:cs typeface="Times New Roman"/>
              </a:rPr>
              <a:t>High</a:t>
            </a:r>
            <a:r>
              <a:rPr sz="1600" spc="-20" dirty="0">
                <a:latin typeface="Times New Roman"/>
                <a:cs typeface="Times New Roman"/>
              </a:rPr>
              <a:t>|</a:t>
            </a:r>
            <a:r>
              <a:rPr sz="1600" i="1" spc="-20" dirty="0">
                <a:latin typeface="Times New Roman"/>
                <a:cs typeface="Times New Roman"/>
              </a:rPr>
              <a:t>No</a:t>
            </a:r>
            <a:r>
              <a:rPr sz="1600" spc="-20" dirty="0">
                <a:latin typeface="Times New Roman"/>
                <a:cs typeface="Times New Roman"/>
              </a:rPr>
              <a:t>)P(</a:t>
            </a:r>
            <a:r>
              <a:rPr sz="1600" i="1" spc="-20" dirty="0">
                <a:latin typeface="Times New Roman"/>
                <a:cs typeface="Times New Roman"/>
              </a:rPr>
              <a:t>Strong</a:t>
            </a:r>
            <a:r>
              <a:rPr sz="1600" spc="-20" dirty="0">
                <a:latin typeface="Times New Roman"/>
                <a:cs typeface="Times New Roman"/>
              </a:rPr>
              <a:t>|</a:t>
            </a:r>
            <a:r>
              <a:rPr sz="1600" i="1" spc="-20" dirty="0">
                <a:latin typeface="Times New Roman"/>
                <a:cs typeface="Times New Roman"/>
              </a:rPr>
              <a:t>No</a:t>
            </a:r>
            <a:r>
              <a:rPr sz="1600" spc="-20" dirty="0">
                <a:latin typeface="Times New Roman"/>
                <a:cs typeface="Times New Roman"/>
              </a:rPr>
              <a:t>)]P(Play=</a:t>
            </a:r>
            <a:r>
              <a:rPr sz="1600" i="1" spc="-20" dirty="0">
                <a:latin typeface="Times New Roman"/>
                <a:cs typeface="Times New Roman"/>
              </a:rPr>
              <a:t>No</a:t>
            </a:r>
            <a:r>
              <a:rPr sz="1600" spc="-20" dirty="0">
                <a:latin typeface="Times New Roman"/>
                <a:cs typeface="Times New Roman"/>
              </a:rPr>
              <a:t>)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0.0206</a:t>
            </a:r>
            <a:endParaRPr sz="1600">
              <a:latin typeface="Times New Roman"/>
              <a:cs typeface="Times New Roman"/>
            </a:endParaRPr>
          </a:p>
          <a:p>
            <a:pPr marR="142875" algn="ctr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Given</a:t>
            </a:r>
            <a:r>
              <a:rPr sz="1800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fact</a:t>
            </a:r>
            <a:r>
              <a:rPr sz="18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3333CC"/>
                </a:solidFill>
                <a:latin typeface="Times New Roman"/>
                <a:cs typeface="Times New Roman"/>
              </a:rPr>
              <a:t>P(</a:t>
            </a:r>
            <a:r>
              <a:rPr sz="1800" i="1" spc="-40" dirty="0">
                <a:solidFill>
                  <a:srgbClr val="3333CC"/>
                </a:solidFill>
                <a:latin typeface="Times New Roman"/>
                <a:cs typeface="Times New Roman"/>
              </a:rPr>
              <a:t>Yes</a:t>
            </a:r>
            <a:r>
              <a:rPr sz="1800" spc="-40" dirty="0">
                <a:solidFill>
                  <a:srgbClr val="3333CC"/>
                </a:solidFill>
                <a:latin typeface="Times New Roman"/>
                <a:cs typeface="Times New Roman"/>
              </a:rPr>
              <a:t>|</a:t>
            </a:r>
            <a:r>
              <a:rPr sz="2100" b="1" spc="-40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sz="1800" spc="-40" dirty="0">
                <a:solidFill>
                  <a:srgbClr val="3333CC"/>
                </a:solidFill>
                <a:latin typeface="Times New Roman"/>
                <a:cs typeface="Times New Roman"/>
              </a:rPr>
              <a:t>’)</a:t>
            </a:r>
            <a:r>
              <a:rPr sz="1800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&lt;</a:t>
            </a:r>
            <a:r>
              <a:rPr sz="18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P(</a:t>
            </a:r>
            <a:r>
              <a:rPr sz="1800" i="1" dirty="0">
                <a:solidFill>
                  <a:srgbClr val="3333CC"/>
                </a:solidFill>
                <a:latin typeface="Times New Roman"/>
                <a:cs typeface="Times New Roman"/>
              </a:rPr>
              <a:t>No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|</a:t>
            </a:r>
            <a:r>
              <a:rPr sz="2100" b="1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’),</a:t>
            </a:r>
            <a:r>
              <a:rPr sz="18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we</a:t>
            </a:r>
            <a:r>
              <a:rPr sz="18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label</a:t>
            </a:r>
            <a:r>
              <a:rPr sz="18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’</a:t>
            </a:r>
            <a:r>
              <a:rPr sz="1800" spc="-1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be</a:t>
            </a:r>
            <a:r>
              <a:rPr sz="1800" spc="-1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Times New Roman"/>
                <a:cs typeface="Times New Roman"/>
              </a:rPr>
              <a:t>“</a:t>
            </a:r>
            <a:r>
              <a:rPr sz="1800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No</a:t>
            </a:r>
            <a:r>
              <a:rPr sz="1800" spc="-10" dirty="0">
                <a:solidFill>
                  <a:srgbClr val="3333CC"/>
                </a:solidFill>
                <a:latin typeface="Times New Roman"/>
                <a:cs typeface="Times New Roman"/>
              </a:rPr>
              <a:t>”.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2611" y="5382945"/>
            <a:ext cx="8002905" cy="128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194945" indent="-264795">
              <a:lnSpc>
                <a:spcPct val="100000"/>
              </a:lnSpc>
              <a:spcBef>
                <a:spcPts val="100"/>
              </a:spcBef>
              <a:buChar char="•"/>
              <a:tabLst>
                <a:tab pos="315595" algn="l"/>
                <a:tab pos="316230" algn="l"/>
              </a:tabLst>
            </a:pPr>
            <a:r>
              <a:rPr sz="1800" dirty="0">
                <a:latin typeface="Times New Roman"/>
                <a:cs typeface="Times New Roman"/>
              </a:rPr>
              <a:t>Instead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looking-</a:t>
            </a:r>
            <a:r>
              <a:rPr sz="1800" dirty="0">
                <a:latin typeface="Times New Roman"/>
                <a:cs typeface="Times New Roman"/>
              </a:rPr>
              <a:t>up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tables,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calculate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probabi</a:t>
            </a:r>
            <a:r>
              <a:rPr sz="1875" spc="-82" baseline="42222" dirty="0">
                <a:latin typeface="Palatino Linotype"/>
                <a:cs typeface="Palatino Linotype"/>
              </a:rPr>
              <a:t>1</a:t>
            </a:r>
            <a:r>
              <a:rPr sz="1800" spc="-55" dirty="0">
                <a:latin typeface="Times New Roman"/>
                <a:cs typeface="Times New Roman"/>
              </a:rPr>
              <a:t>lities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w</a:t>
            </a:r>
            <a:r>
              <a:rPr sz="1875" i="1" spc="-217" baseline="42222" dirty="0">
                <a:latin typeface="Palatino Linotype"/>
                <a:cs typeface="Palatino Linotype"/>
              </a:rPr>
              <a:t>n</a:t>
            </a:r>
            <a:r>
              <a:rPr sz="1800" spc="-145" dirty="0">
                <a:latin typeface="Times New Roman"/>
                <a:cs typeface="Times New Roman"/>
              </a:rPr>
              <a:t>ith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normal </a:t>
            </a:r>
            <a:r>
              <a:rPr sz="1800" dirty="0">
                <a:latin typeface="Times New Roman"/>
                <a:cs typeface="Times New Roman"/>
              </a:rPr>
              <a:t>distributions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achieved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phrase</a:t>
            </a:r>
            <a:endParaRPr sz="1800" dirty="0">
              <a:latin typeface="Times New Roman"/>
              <a:cs typeface="Times New Roman"/>
            </a:endParaRPr>
          </a:p>
          <a:p>
            <a:pPr marL="315595" indent="-264795">
              <a:lnSpc>
                <a:spcPct val="100000"/>
              </a:lnSpc>
              <a:spcBef>
                <a:spcPts val="434"/>
              </a:spcBef>
              <a:buChar char="•"/>
              <a:tabLst>
                <a:tab pos="315595" algn="l"/>
                <a:tab pos="316230" algn="l"/>
              </a:tabLst>
            </a:pPr>
            <a:r>
              <a:rPr sz="1800" dirty="0">
                <a:latin typeface="Times New Roman"/>
                <a:cs typeface="Times New Roman"/>
              </a:rPr>
              <a:t>Apply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MAP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assign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label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same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done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discrete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case)</a:t>
            </a:r>
            <a:endParaRPr sz="1800" dirty="0">
              <a:latin typeface="Times New Roman"/>
              <a:cs typeface="Times New Roman"/>
            </a:endParaRPr>
          </a:p>
          <a:p>
            <a:pPr marR="55880" algn="r">
              <a:lnSpc>
                <a:spcPct val="100000"/>
              </a:lnSpc>
              <a:spcBef>
                <a:spcPts val="132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Naive</a:t>
            </a:r>
            <a:r>
              <a:rPr spc="-195" dirty="0"/>
              <a:t> </a:t>
            </a:r>
            <a:r>
              <a:rPr spc="-10" dirty="0"/>
              <a:t>Bayes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892" y="955897"/>
            <a:ext cx="8147050" cy="147955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395"/>
              </a:spcBef>
              <a:buChar char="•"/>
              <a:tabLst>
                <a:tab pos="545465" algn="l"/>
                <a:tab pos="546100" algn="l"/>
              </a:tabLst>
            </a:pPr>
            <a:r>
              <a:rPr sz="2500" spc="-10" dirty="0">
                <a:latin typeface="Times New Roman"/>
                <a:cs typeface="Times New Roman"/>
              </a:rPr>
              <a:t>Algorithm: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Continuous-</a:t>
            </a:r>
            <a:r>
              <a:rPr sz="2500" dirty="0">
                <a:latin typeface="Times New Roman"/>
                <a:cs typeface="Times New Roman"/>
              </a:rPr>
              <a:t>valued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Features</a:t>
            </a:r>
            <a:endParaRPr sz="2500">
              <a:latin typeface="Times New Roman"/>
              <a:cs typeface="Times New Roman"/>
            </a:endParaRPr>
          </a:p>
          <a:p>
            <a:pPr marL="991869" lvl="1" indent="-457834">
              <a:lnSpc>
                <a:spcPct val="100000"/>
              </a:lnSpc>
              <a:spcBef>
                <a:spcPts val="1095"/>
              </a:spcBef>
              <a:buChar char="–"/>
              <a:tabLst>
                <a:tab pos="991869" algn="l"/>
                <a:tab pos="992505" algn="l"/>
              </a:tabLst>
            </a:pPr>
            <a:r>
              <a:rPr sz="2100" dirty="0">
                <a:latin typeface="Times New Roman"/>
                <a:cs typeface="Times New Roman"/>
              </a:rPr>
              <a:t>Numberless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values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taken by a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continuous-</a:t>
            </a:r>
            <a:r>
              <a:rPr sz="2100" dirty="0">
                <a:latin typeface="Times New Roman"/>
                <a:cs typeface="Times New Roman"/>
              </a:rPr>
              <a:t>valued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feature</a:t>
            </a:r>
            <a:endParaRPr sz="2100">
              <a:latin typeface="Times New Roman"/>
              <a:cs typeface="Times New Roman"/>
            </a:endParaRPr>
          </a:p>
          <a:p>
            <a:pPr marL="991869" lvl="1" indent="-457834">
              <a:lnSpc>
                <a:spcPct val="100000"/>
              </a:lnSpc>
              <a:spcBef>
                <a:spcPts val="1015"/>
              </a:spcBef>
              <a:buChar char="–"/>
              <a:tabLst>
                <a:tab pos="991869" algn="l"/>
                <a:tab pos="992505" algn="l"/>
              </a:tabLst>
            </a:pPr>
            <a:r>
              <a:rPr sz="2100" dirty="0">
                <a:latin typeface="Times New Roman"/>
                <a:cs typeface="Times New Roman"/>
              </a:rPr>
              <a:t>Conditional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probability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often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modeled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with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normal</a:t>
            </a:r>
            <a:r>
              <a:rPr sz="2100" spc="-10" dirty="0">
                <a:latin typeface="Times New Roman"/>
                <a:cs typeface="Times New Roman"/>
              </a:rPr>
              <a:t> distribution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624" y="4209363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–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9624" y="4979923"/>
            <a:ext cx="46894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630" algn="l"/>
              </a:tabLst>
            </a:pPr>
            <a:r>
              <a:rPr sz="2100" spc="-50" dirty="0">
                <a:latin typeface="Times New Roman"/>
                <a:cs typeface="Times New Roman"/>
              </a:rPr>
              <a:t>–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70" dirty="0">
                <a:solidFill>
                  <a:srgbClr val="3333CC"/>
                </a:solidFill>
                <a:latin typeface="Times New Roman"/>
                <a:cs typeface="Times New Roman"/>
              </a:rPr>
              <a:t>Test</a:t>
            </a:r>
            <a:r>
              <a:rPr sz="21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333CC"/>
                </a:solidFill>
                <a:latin typeface="Times New Roman"/>
                <a:cs typeface="Times New Roman"/>
              </a:rPr>
              <a:t>Phase</a:t>
            </a:r>
            <a:r>
              <a:rPr sz="2100" dirty="0">
                <a:latin typeface="Times New Roman"/>
                <a:cs typeface="Times New Roman"/>
              </a:rPr>
              <a:t>: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Given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unknown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instance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7154" y="2544292"/>
            <a:ext cx="7733030" cy="1659255"/>
          </a:xfrm>
          <a:custGeom>
            <a:avLst/>
            <a:gdLst/>
            <a:ahLst/>
            <a:cxnLst/>
            <a:rect l="l" t="t" r="r" b="b"/>
            <a:pathLst>
              <a:path w="7733030" h="1659254">
                <a:moveTo>
                  <a:pt x="7732776" y="1659001"/>
                </a:moveTo>
                <a:lnTo>
                  <a:pt x="0" y="1659001"/>
                </a:lnTo>
                <a:lnTo>
                  <a:pt x="0" y="0"/>
                </a:lnTo>
                <a:lnTo>
                  <a:pt x="7732776" y="0"/>
                </a:lnTo>
                <a:lnTo>
                  <a:pt x="7732776" y="1659001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391470" y="3286528"/>
            <a:ext cx="7614284" cy="8420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735"/>
              </a:spcBef>
            </a:pPr>
            <a:r>
              <a:rPr sz="2150" i="1" dirty="0">
                <a:latin typeface="Symbol"/>
                <a:cs typeface="Symbol"/>
              </a:rPr>
              <a:t></a:t>
            </a:r>
            <a:r>
              <a:rPr sz="1575" i="1" baseline="-18518" dirty="0">
                <a:latin typeface="Times New Roman"/>
                <a:cs typeface="Times New Roman"/>
              </a:rPr>
              <a:t>ji</a:t>
            </a:r>
            <a:r>
              <a:rPr sz="1575" i="1" spc="345" baseline="-18518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14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mean</a:t>
            </a:r>
            <a:r>
              <a:rPr sz="1950" spc="2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(avearage)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feature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values</a:t>
            </a:r>
            <a:r>
              <a:rPr sz="1950" spc="10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i="1" spc="190" dirty="0">
                <a:latin typeface="Times New Roman"/>
                <a:cs typeface="Times New Roman"/>
              </a:rPr>
              <a:t> </a:t>
            </a:r>
            <a:r>
              <a:rPr sz="1575" i="1" baseline="-18518" dirty="0">
                <a:latin typeface="Times New Roman"/>
                <a:cs typeface="Times New Roman"/>
              </a:rPr>
              <a:t>j</a:t>
            </a:r>
            <a:r>
              <a:rPr sz="1575" i="1" spc="202" baseline="-18518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examples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for</a:t>
            </a:r>
            <a:r>
              <a:rPr sz="1950" spc="1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which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i="1" spc="-25" dirty="0">
                <a:latin typeface="Times New Roman"/>
                <a:cs typeface="Times New Roman"/>
              </a:rPr>
              <a:t>c</a:t>
            </a:r>
            <a:r>
              <a:rPr sz="1575" i="1" spc="-37" baseline="-18518" dirty="0">
                <a:latin typeface="Times New Roman"/>
                <a:cs typeface="Times New Roman"/>
              </a:rPr>
              <a:t>i</a:t>
            </a:r>
            <a:endParaRPr sz="1575" baseline="-18518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2150" i="1" dirty="0">
                <a:latin typeface="Symbol"/>
                <a:cs typeface="Symbol"/>
              </a:rPr>
              <a:t></a:t>
            </a:r>
            <a:r>
              <a:rPr sz="1575" i="1" baseline="-18518" dirty="0">
                <a:latin typeface="Times New Roman"/>
                <a:cs typeface="Times New Roman"/>
              </a:rPr>
              <a:t>ji</a:t>
            </a:r>
            <a:r>
              <a:rPr sz="1575" i="1" spc="352" baseline="-18518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1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standard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deviation</a:t>
            </a:r>
            <a:r>
              <a:rPr sz="1950" spc="1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feature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values</a:t>
            </a:r>
            <a:r>
              <a:rPr sz="1950" spc="1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x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575" i="1" baseline="-18518" dirty="0">
                <a:latin typeface="Times New Roman"/>
                <a:cs typeface="Times New Roman"/>
              </a:rPr>
              <a:t>j</a:t>
            </a:r>
            <a:r>
              <a:rPr sz="1575" i="1" spc="209" baseline="-18518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examples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for</a:t>
            </a:r>
            <a:r>
              <a:rPr sz="1950" spc="1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which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c</a:t>
            </a:r>
            <a:r>
              <a:rPr sz="1950" i="1" spc="19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i="1" spc="-25" dirty="0">
                <a:latin typeface="Times New Roman"/>
                <a:cs typeface="Times New Roman"/>
              </a:rPr>
              <a:t>c</a:t>
            </a:r>
            <a:r>
              <a:rPr sz="1575" i="1" spc="-37" baseline="-18518" dirty="0">
                <a:latin typeface="Times New Roman"/>
                <a:cs typeface="Times New Roman"/>
              </a:rPr>
              <a:t>i</a:t>
            </a:r>
            <a:endParaRPr sz="1575" baseline="-18518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6774" y="4271289"/>
            <a:ext cx="170815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dirty="0">
                <a:solidFill>
                  <a:srgbClr val="3333CC"/>
                </a:solidFill>
                <a:latin typeface="Times New Roman"/>
                <a:cs typeface="Times New Roman"/>
              </a:rPr>
              <a:t>Learning</a:t>
            </a:r>
            <a:r>
              <a:rPr sz="205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3333CC"/>
                </a:solidFill>
                <a:latin typeface="Times New Roman"/>
                <a:cs typeface="Times New Roman"/>
              </a:rPr>
              <a:t>Phase</a:t>
            </a:r>
            <a:r>
              <a:rPr sz="2050" spc="-10" dirty="0">
                <a:latin typeface="Times New Roman"/>
                <a:cs typeface="Times New Roman"/>
              </a:rPr>
              <a:t>: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6054" y="4261129"/>
            <a:ext cx="478663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072765" algn="l"/>
              </a:tabLst>
            </a:pPr>
            <a:r>
              <a:rPr sz="2750" dirty="0">
                <a:latin typeface="Times New Roman"/>
                <a:cs typeface="Times New Roman"/>
              </a:rPr>
              <a:t>for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X</a:t>
            </a:r>
            <a:r>
              <a:rPr sz="2750" b="1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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</a:t>
            </a:r>
            <a:r>
              <a:rPr sz="2750" spc="-355" dirty="0">
                <a:latin typeface="Times New Roman"/>
                <a:cs typeface="Times New Roman"/>
              </a:rPr>
              <a:t> </a:t>
            </a:r>
            <a:r>
              <a:rPr sz="2750" i="1" spc="50" dirty="0">
                <a:latin typeface="Times New Roman"/>
                <a:cs typeface="Times New Roman"/>
              </a:rPr>
              <a:t>X</a:t>
            </a:r>
            <a:r>
              <a:rPr sz="2325" spc="75" baseline="-16129" dirty="0">
                <a:latin typeface="Times New Roman"/>
                <a:cs typeface="Times New Roman"/>
              </a:rPr>
              <a:t>1</a:t>
            </a:r>
            <a:r>
              <a:rPr sz="2325" spc="-352" baseline="-16129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Times New Roman"/>
                <a:cs typeface="Times New Roman"/>
              </a:rPr>
              <a:t>,</a:t>
            </a:r>
            <a:r>
              <a:rPr sz="2750" spc="80" dirty="0">
                <a:latin typeface="Symbol"/>
                <a:cs typeface="Symbol"/>
              </a:rPr>
              <a:t></a:t>
            </a:r>
            <a:r>
              <a:rPr sz="2750" spc="80" dirty="0">
                <a:latin typeface="Times New Roman"/>
                <a:cs typeface="Times New Roman"/>
              </a:rPr>
              <a:t>,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i="1" spc="125" dirty="0">
                <a:latin typeface="Times New Roman"/>
                <a:cs typeface="Times New Roman"/>
              </a:rPr>
              <a:t>X</a:t>
            </a:r>
            <a:r>
              <a:rPr sz="2325" i="1" spc="187" baseline="-16129" dirty="0">
                <a:latin typeface="Times New Roman"/>
                <a:cs typeface="Times New Roman"/>
              </a:rPr>
              <a:t>F</a:t>
            </a:r>
            <a:r>
              <a:rPr sz="2325" i="1" spc="89" baseline="-16129" dirty="0">
                <a:latin typeface="Times New Roman"/>
                <a:cs typeface="Times New Roman"/>
              </a:rPr>
              <a:t>  </a:t>
            </a:r>
            <a:r>
              <a:rPr sz="2750" spc="-25" dirty="0">
                <a:latin typeface="Times New Roman"/>
                <a:cs typeface="Times New Roman"/>
              </a:rPr>
              <a:t>),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dirty="0">
                <a:latin typeface="Times New Roman"/>
                <a:cs typeface="Times New Roman"/>
              </a:rPr>
              <a:t>C</a:t>
            </a:r>
            <a:r>
              <a:rPr sz="2750" i="1" spc="1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</a:t>
            </a:r>
            <a:r>
              <a:rPr sz="2750" spc="-40" dirty="0">
                <a:latin typeface="Times New Roman"/>
                <a:cs typeface="Times New Roman"/>
              </a:rPr>
              <a:t> </a:t>
            </a:r>
            <a:r>
              <a:rPr sz="2750" i="1" spc="50" dirty="0">
                <a:latin typeface="Times New Roman"/>
                <a:cs typeface="Times New Roman"/>
              </a:rPr>
              <a:t>c</a:t>
            </a:r>
            <a:r>
              <a:rPr sz="2325" spc="75" baseline="-16129" dirty="0">
                <a:latin typeface="Times New Roman"/>
                <a:cs typeface="Times New Roman"/>
              </a:rPr>
              <a:t>1</a:t>
            </a:r>
            <a:r>
              <a:rPr sz="2750" spc="50" dirty="0">
                <a:latin typeface="Times New Roman"/>
                <a:cs typeface="Times New Roman"/>
              </a:rPr>
              <a:t>,</a:t>
            </a:r>
            <a:r>
              <a:rPr sz="2750" spc="50" dirty="0">
                <a:latin typeface="Symbol"/>
                <a:cs typeface="Symbol"/>
              </a:rPr>
              <a:t></a:t>
            </a:r>
            <a:r>
              <a:rPr sz="2750" spc="50" dirty="0">
                <a:latin typeface="Times New Roman"/>
                <a:cs typeface="Times New Roman"/>
              </a:rPr>
              <a:t>,</a:t>
            </a:r>
            <a:r>
              <a:rPr sz="2750" spc="-325" dirty="0">
                <a:latin typeface="Times New Roman"/>
                <a:cs typeface="Times New Roman"/>
              </a:rPr>
              <a:t> </a:t>
            </a:r>
            <a:r>
              <a:rPr sz="2750" i="1" spc="-25" dirty="0">
                <a:latin typeface="Times New Roman"/>
                <a:cs typeface="Times New Roman"/>
              </a:rPr>
              <a:t>c</a:t>
            </a:r>
            <a:r>
              <a:rPr sz="2325" i="1" spc="-37" baseline="-16129" dirty="0">
                <a:latin typeface="Times New Roman"/>
                <a:cs typeface="Times New Roman"/>
              </a:rPr>
              <a:t>L</a:t>
            </a:r>
            <a:endParaRPr sz="2325" baseline="-1612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17930" y="4551679"/>
            <a:ext cx="627697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09015" algn="l"/>
              </a:tabLst>
            </a:pPr>
            <a:r>
              <a:rPr sz="2100" spc="-10" dirty="0">
                <a:latin typeface="Times New Roman"/>
                <a:cs typeface="Times New Roman"/>
              </a:rPr>
              <a:t>Output:</a:t>
            </a:r>
            <a:r>
              <a:rPr sz="2100" dirty="0">
                <a:latin typeface="Times New Roman"/>
                <a:cs typeface="Times New Roman"/>
              </a:rPr>
              <a:t>	FxL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normaldistributions</a:t>
            </a:r>
            <a:r>
              <a:rPr sz="2100" spc="-2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295" dirty="0">
                <a:latin typeface="Times New Roman"/>
                <a:cs typeface="Times New Roman"/>
              </a:rPr>
              <a:t> </a:t>
            </a:r>
            <a:r>
              <a:rPr sz="3225" i="1" baseline="-16795" dirty="0">
                <a:latin typeface="Palatino Linotype"/>
                <a:cs typeface="Palatino Linotype"/>
              </a:rPr>
              <a:t>P</a:t>
            </a:r>
            <a:r>
              <a:rPr sz="3225" baseline="-16795" dirty="0">
                <a:latin typeface="Palatino Linotype"/>
                <a:cs typeface="Palatino Linotype"/>
              </a:rPr>
              <a:t>(</a:t>
            </a:r>
            <a:r>
              <a:rPr sz="3225" i="1" baseline="-16795" dirty="0">
                <a:latin typeface="Palatino Linotype"/>
                <a:cs typeface="Palatino Linotype"/>
              </a:rPr>
              <a:t>C</a:t>
            </a:r>
            <a:r>
              <a:rPr sz="3225" i="1" spc="142" baseline="-16795" dirty="0">
                <a:latin typeface="Palatino Linotype"/>
                <a:cs typeface="Palatino Linotype"/>
              </a:rPr>
              <a:t> </a:t>
            </a:r>
            <a:r>
              <a:rPr sz="3225" baseline="-16795" dirty="0">
                <a:latin typeface="Symbol"/>
                <a:cs typeface="Symbol"/>
              </a:rPr>
              <a:t></a:t>
            </a:r>
            <a:r>
              <a:rPr sz="3225" spc="-52" baseline="-16795" dirty="0">
                <a:latin typeface="Times New Roman"/>
                <a:cs typeface="Times New Roman"/>
              </a:rPr>
              <a:t> </a:t>
            </a:r>
            <a:r>
              <a:rPr sz="3225" i="1" baseline="-16795" dirty="0">
                <a:latin typeface="Palatino Linotype"/>
                <a:cs typeface="Palatino Linotype"/>
              </a:rPr>
              <a:t>c</a:t>
            </a:r>
            <a:r>
              <a:rPr sz="3225" i="1" spc="254" baseline="-16795" dirty="0">
                <a:latin typeface="Palatino Linotype"/>
                <a:cs typeface="Palatino Linotype"/>
              </a:rPr>
              <a:t> </a:t>
            </a:r>
            <a:r>
              <a:rPr sz="3225" baseline="-16795" dirty="0">
                <a:latin typeface="Palatino Linotype"/>
                <a:cs typeface="Palatino Linotype"/>
              </a:rPr>
              <a:t>)</a:t>
            </a:r>
            <a:r>
              <a:rPr sz="3225" spc="615" baseline="-16795" dirty="0">
                <a:latin typeface="Palatino Linotype"/>
                <a:cs typeface="Palatino Linotype"/>
              </a:rPr>
              <a:t> </a:t>
            </a:r>
            <a:r>
              <a:rPr sz="3225" i="1" baseline="-16795" dirty="0">
                <a:latin typeface="Palatino Linotype"/>
                <a:cs typeface="Palatino Linotype"/>
              </a:rPr>
              <a:t>i</a:t>
            </a:r>
            <a:r>
              <a:rPr sz="3225" i="1" spc="60" baseline="-16795" dirty="0">
                <a:latin typeface="Palatino Linotype"/>
                <a:cs typeface="Palatino Linotype"/>
              </a:rPr>
              <a:t> </a:t>
            </a:r>
            <a:r>
              <a:rPr sz="3225" baseline="-16795" dirty="0">
                <a:latin typeface="Symbol"/>
                <a:cs typeface="Symbol"/>
              </a:rPr>
              <a:t></a:t>
            </a:r>
            <a:r>
              <a:rPr sz="3225" spc="-172" baseline="-16795" dirty="0">
                <a:latin typeface="Times New Roman"/>
                <a:cs typeface="Times New Roman"/>
              </a:rPr>
              <a:t> </a:t>
            </a:r>
            <a:r>
              <a:rPr sz="3225" spc="-30" baseline="-16795" dirty="0">
                <a:latin typeface="Palatino Linotype"/>
                <a:cs typeface="Palatino Linotype"/>
              </a:rPr>
              <a:t>1,</a:t>
            </a:r>
            <a:r>
              <a:rPr sz="3225" spc="-30" baseline="-16795" dirty="0">
                <a:latin typeface="Symbol"/>
                <a:cs typeface="Symbol"/>
              </a:rPr>
              <a:t></a:t>
            </a:r>
            <a:r>
              <a:rPr sz="3225" spc="-525" baseline="-16795" dirty="0">
                <a:latin typeface="Times New Roman"/>
                <a:cs typeface="Times New Roman"/>
              </a:rPr>
              <a:t> </a:t>
            </a:r>
            <a:r>
              <a:rPr sz="3225" baseline="-16795" dirty="0">
                <a:latin typeface="Symbol"/>
                <a:cs typeface="Symbol"/>
              </a:rPr>
              <a:t></a:t>
            </a:r>
            <a:r>
              <a:rPr sz="3225" spc="-465" baseline="-16795" dirty="0">
                <a:latin typeface="Times New Roman"/>
                <a:cs typeface="Times New Roman"/>
              </a:rPr>
              <a:t> </a:t>
            </a:r>
            <a:r>
              <a:rPr sz="3225" baseline="-16795" dirty="0">
                <a:latin typeface="Symbol"/>
                <a:cs typeface="Symbol"/>
              </a:rPr>
              <a:t></a:t>
            </a:r>
            <a:r>
              <a:rPr sz="3225" baseline="-16795" dirty="0">
                <a:latin typeface="Palatino Linotype"/>
                <a:cs typeface="Palatino Linotype"/>
              </a:rPr>
              <a:t>,</a:t>
            </a:r>
            <a:r>
              <a:rPr sz="3225" spc="-405" baseline="-16795" dirty="0">
                <a:latin typeface="Palatino Linotype"/>
                <a:cs typeface="Palatino Linotype"/>
              </a:rPr>
              <a:t> </a:t>
            </a:r>
            <a:r>
              <a:rPr sz="3225" i="1" spc="-75" baseline="-16795" dirty="0">
                <a:latin typeface="Palatino Linotype"/>
                <a:cs typeface="Palatino Linotype"/>
              </a:rPr>
              <a:t>L</a:t>
            </a:r>
            <a:endParaRPr sz="3225" baseline="-16795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11812" y="4993513"/>
            <a:ext cx="16903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50" b="1" baseline="1322" dirty="0">
                <a:latin typeface="Palatino Linotype"/>
                <a:cs typeface="Palatino Linotype"/>
              </a:rPr>
              <a:t>X</a:t>
            </a:r>
            <a:r>
              <a:rPr sz="2050" dirty="0">
                <a:latin typeface="Symbol"/>
                <a:cs typeface="Symbol"/>
              </a:rPr>
              <a:t></a:t>
            </a:r>
            <a:r>
              <a:rPr sz="2050" spc="45" dirty="0">
                <a:latin typeface="Times New Roman"/>
                <a:cs typeface="Times New Roman"/>
              </a:rPr>
              <a:t> </a:t>
            </a:r>
            <a:r>
              <a:rPr sz="3150" baseline="1322" dirty="0">
                <a:latin typeface="Symbol"/>
                <a:cs typeface="Symbol"/>
              </a:rPr>
              <a:t></a:t>
            </a:r>
            <a:r>
              <a:rPr sz="3150" spc="30" baseline="1322" dirty="0">
                <a:latin typeface="Times New Roman"/>
                <a:cs typeface="Times New Roman"/>
              </a:rPr>
              <a:t> </a:t>
            </a:r>
            <a:r>
              <a:rPr sz="3150" baseline="1322" dirty="0">
                <a:latin typeface="Palatino Linotype"/>
                <a:cs typeface="Palatino Linotype"/>
              </a:rPr>
              <a:t>(</a:t>
            </a:r>
            <a:r>
              <a:rPr sz="3150" i="1" baseline="1322" dirty="0">
                <a:latin typeface="Palatino Linotype"/>
                <a:cs typeface="Palatino Linotype"/>
              </a:rPr>
              <a:t>a</a:t>
            </a:r>
            <a:r>
              <a:rPr sz="2050" dirty="0">
                <a:latin typeface="Symbol"/>
                <a:cs typeface="Symbol"/>
              </a:rPr>
              <a:t></a:t>
            </a:r>
            <a:r>
              <a:rPr sz="2050" spc="-100" dirty="0">
                <a:latin typeface="Times New Roman"/>
                <a:cs typeface="Times New Roman"/>
              </a:rPr>
              <a:t> </a:t>
            </a:r>
            <a:r>
              <a:rPr sz="3150" spc="-15" baseline="1322" dirty="0">
                <a:latin typeface="Palatino Linotype"/>
                <a:cs typeface="Palatino Linotype"/>
              </a:rPr>
              <a:t>,</a:t>
            </a:r>
            <a:r>
              <a:rPr sz="3150" spc="-15" baseline="1322" dirty="0">
                <a:latin typeface="Symbol"/>
                <a:cs typeface="Symbol"/>
              </a:rPr>
              <a:t></a:t>
            </a:r>
            <a:r>
              <a:rPr sz="3150" spc="-457" baseline="1322" dirty="0">
                <a:latin typeface="Times New Roman"/>
                <a:cs typeface="Times New Roman"/>
              </a:rPr>
              <a:t> </a:t>
            </a:r>
            <a:r>
              <a:rPr sz="3150" baseline="1322" dirty="0">
                <a:latin typeface="Symbol"/>
                <a:cs typeface="Symbol"/>
              </a:rPr>
              <a:t></a:t>
            </a:r>
            <a:r>
              <a:rPr sz="2025" i="1" baseline="65843" dirty="0">
                <a:latin typeface="Palatino Linotype"/>
                <a:cs typeface="Palatino Linotype"/>
              </a:rPr>
              <a:t>i</a:t>
            </a:r>
            <a:r>
              <a:rPr sz="3150" baseline="1322" dirty="0">
                <a:latin typeface="Symbol"/>
                <a:cs typeface="Symbol"/>
              </a:rPr>
              <a:t></a:t>
            </a:r>
            <a:r>
              <a:rPr sz="3150" baseline="1322" dirty="0">
                <a:latin typeface="Palatino Linotype"/>
                <a:cs typeface="Palatino Linotype"/>
              </a:rPr>
              <a:t>,</a:t>
            </a:r>
            <a:r>
              <a:rPr sz="3150" i="1" baseline="1322" dirty="0">
                <a:latin typeface="Palatino Linotype"/>
                <a:cs typeface="Palatino Linotype"/>
              </a:rPr>
              <a:t>a</a:t>
            </a:r>
            <a:r>
              <a:rPr sz="2050" dirty="0">
                <a:latin typeface="Symbol"/>
                <a:cs typeface="Symbol"/>
              </a:rPr>
              <a:t></a:t>
            </a:r>
            <a:r>
              <a:rPr sz="2050" spc="100" dirty="0">
                <a:latin typeface="Times New Roman"/>
                <a:cs typeface="Times New Roman"/>
              </a:rPr>
              <a:t> </a:t>
            </a:r>
            <a:r>
              <a:rPr sz="3150" spc="-89" baseline="1322" dirty="0">
                <a:latin typeface="Palatino Linotype"/>
                <a:cs typeface="Palatino Linotype"/>
              </a:rPr>
              <a:t>)</a:t>
            </a:r>
            <a:endParaRPr sz="3150" baseline="1322">
              <a:latin typeface="Palatino Linotype"/>
              <a:cs typeface="Palatino Linotyp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C17C63A-DE15-4421-9FB8-04D25BC0DB96}"/>
                  </a:ext>
                </a:extLst>
              </p:cNvPr>
              <p:cNvSpPr txBox="1"/>
              <p:nvPr/>
            </p:nvSpPr>
            <p:spPr>
              <a:xfrm>
                <a:off x="1332611" y="2544292"/>
                <a:ext cx="7673143" cy="7972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C17C63A-DE15-4421-9FB8-04D25BC0D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611" y="2544292"/>
                <a:ext cx="7673143" cy="797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Naive</a:t>
            </a:r>
            <a:r>
              <a:rPr spc="-195" dirty="0"/>
              <a:t> </a:t>
            </a:r>
            <a:r>
              <a:rPr spc="-10" dirty="0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152" y="955897"/>
            <a:ext cx="6624320" cy="237553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395"/>
              </a:spcBef>
              <a:buChar char="•"/>
              <a:tabLst>
                <a:tab pos="546100" algn="l"/>
                <a:tab pos="546735" algn="l"/>
              </a:tabLst>
            </a:pPr>
            <a:r>
              <a:rPr sz="2500" dirty="0">
                <a:latin typeface="Times New Roman"/>
                <a:cs typeface="Times New Roman"/>
              </a:rPr>
              <a:t>Example: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Continuous-</a:t>
            </a:r>
            <a:r>
              <a:rPr sz="2500" dirty="0">
                <a:latin typeface="Times New Roman"/>
                <a:cs typeface="Times New Roman"/>
              </a:rPr>
              <a:t>valued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Features</a:t>
            </a:r>
            <a:endParaRPr sz="2500">
              <a:latin typeface="Times New Roman"/>
              <a:cs typeface="Times New Roman"/>
            </a:endParaRPr>
          </a:p>
          <a:p>
            <a:pPr marL="992505" lvl="1" indent="-457200">
              <a:lnSpc>
                <a:spcPct val="100000"/>
              </a:lnSpc>
              <a:spcBef>
                <a:spcPts val="1095"/>
              </a:spcBef>
              <a:buChar char="–"/>
              <a:tabLst>
                <a:tab pos="992505" algn="l"/>
                <a:tab pos="993140" algn="l"/>
              </a:tabLst>
            </a:pPr>
            <a:r>
              <a:rPr sz="2100" spc="-25" dirty="0">
                <a:latin typeface="Times New Roman"/>
                <a:cs typeface="Times New Roman"/>
              </a:rPr>
              <a:t>Temperature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naturally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continuous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value.</a:t>
            </a:r>
            <a:endParaRPr sz="2100">
              <a:latin typeface="Times New Roman"/>
              <a:cs typeface="Times New Roman"/>
            </a:endParaRPr>
          </a:p>
          <a:p>
            <a:pPr marL="869950">
              <a:lnSpc>
                <a:spcPct val="100000"/>
              </a:lnSpc>
              <a:spcBef>
                <a:spcPts val="1015"/>
              </a:spcBef>
            </a:pPr>
            <a:r>
              <a:rPr sz="2100" b="1" spc="-110" dirty="0">
                <a:latin typeface="Times New Roman"/>
                <a:cs typeface="Times New Roman"/>
              </a:rPr>
              <a:t>Yes</a:t>
            </a:r>
            <a:r>
              <a:rPr sz="2100" spc="-110" dirty="0">
                <a:latin typeface="Times New Roman"/>
                <a:cs typeface="Times New Roman"/>
              </a:rPr>
              <a:t>: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25.2, 19.3, 18.5, 21.7,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20.1, 24.3, 22.8, 23.1,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19.8</a:t>
            </a:r>
            <a:endParaRPr sz="2100">
              <a:latin typeface="Times New Roman"/>
              <a:cs typeface="Times New Roman"/>
            </a:endParaRPr>
          </a:p>
          <a:p>
            <a:pPr marL="935355">
              <a:lnSpc>
                <a:spcPct val="100000"/>
              </a:lnSpc>
              <a:spcBef>
                <a:spcPts val="1005"/>
              </a:spcBef>
            </a:pPr>
            <a:r>
              <a:rPr sz="2100" b="1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1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27.3,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30.1, 17.4,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29.5,</a:t>
            </a:r>
            <a:r>
              <a:rPr sz="21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15.1</a:t>
            </a:r>
            <a:endParaRPr sz="2100">
              <a:latin typeface="Times New Roman"/>
              <a:cs typeface="Times New Roman"/>
            </a:endParaRPr>
          </a:p>
          <a:p>
            <a:pPr marL="992505" lvl="1" indent="-457200">
              <a:lnSpc>
                <a:spcPct val="100000"/>
              </a:lnSpc>
              <a:spcBef>
                <a:spcPts val="1010"/>
              </a:spcBef>
              <a:buChar char="–"/>
              <a:tabLst>
                <a:tab pos="992505" algn="l"/>
                <a:tab pos="993140" algn="l"/>
              </a:tabLst>
            </a:pPr>
            <a:r>
              <a:rPr sz="2100" dirty="0">
                <a:latin typeface="Times New Roman"/>
                <a:cs typeface="Times New Roman"/>
              </a:rPr>
              <a:t>Estimate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mean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variance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each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class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824" y="4331919"/>
            <a:ext cx="69576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630" algn="l"/>
              </a:tabLst>
            </a:pPr>
            <a:r>
              <a:rPr sz="2100" spc="-50" dirty="0">
                <a:latin typeface="Times New Roman"/>
                <a:cs typeface="Times New Roman"/>
              </a:rPr>
              <a:t>–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b="1" dirty="0">
                <a:latin typeface="Times New Roman"/>
                <a:cs typeface="Times New Roman"/>
              </a:rPr>
              <a:t>Learning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Phase</a:t>
            </a:r>
            <a:r>
              <a:rPr sz="2100" dirty="0">
                <a:latin typeface="Times New Roman"/>
                <a:cs typeface="Times New Roman"/>
              </a:rPr>
              <a:t>: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output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two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Gaussian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models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P(temp|C)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71750" y="3497326"/>
            <a:ext cx="3548379" cy="762000"/>
          </a:xfrm>
          <a:custGeom>
            <a:avLst/>
            <a:gdLst/>
            <a:ahLst/>
            <a:cxnLst/>
            <a:rect l="l" t="t" r="r" b="b"/>
            <a:pathLst>
              <a:path w="3548379" h="762000">
                <a:moveTo>
                  <a:pt x="3548126" y="762000"/>
                </a:moveTo>
                <a:lnTo>
                  <a:pt x="0" y="762000"/>
                </a:lnTo>
                <a:lnTo>
                  <a:pt x="0" y="0"/>
                </a:lnTo>
                <a:lnTo>
                  <a:pt x="3548126" y="0"/>
                </a:lnTo>
                <a:lnTo>
                  <a:pt x="3548126" y="7620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23938" y="3409454"/>
            <a:ext cx="238315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950" spc="-50" dirty="0">
                <a:latin typeface="Symbol"/>
                <a:cs typeface="Symbol"/>
              </a:rPr>
              <a:t></a:t>
            </a:r>
            <a:r>
              <a:rPr sz="1875" i="1" spc="-75" baseline="-13333" dirty="0">
                <a:latin typeface="Palatino Linotype"/>
                <a:cs typeface="Palatino Linotype"/>
              </a:rPr>
              <a:t>Yes</a:t>
            </a:r>
            <a:r>
              <a:rPr sz="1875" i="1" spc="44" baseline="-13333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8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21.64,</a:t>
            </a:r>
            <a:r>
              <a:rPr sz="1950" spc="105" dirty="0">
                <a:latin typeface="Palatino Linotype"/>
                <a:cs typeface="Palatino Linotype"/>
              </a:rPr>
              <a:t> </a:t>
            </a:r>
            <a:r>
              <a:rPr sz="1950" spc="-55" dirty="0">
                <a:latin typeface="Symbol"/>
                <a:cs typeface="Symbol"/>
              </a:rPr>
              <a:t></a:t>
            </a:r>
            <a:r>
              <a:rPr sz="1875" i="1" spc="-82" baseline="-13333" dirty="0">
                <a:latin typeface="Palatino Linotype"/>
                <a:cs typeface="Palatino Linotype"/>
              </a:rPr>
              <a:t>Yes</a:t>
            </a:r>
            <a:r>
              <a:rPr sz="1875" i="1" spc="30" baseline="-13333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23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Palatino Linotype"/>
                <a:cs typeface="Palatino Linotype"/>
              </a:rPr>
              <a:t>2.35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3938" y="3790454"/>
            <a:ext cx="239204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latin typeface="Symbol"/>
                <a:cs typeface="Symbol"/>
              </a:rPr>
              <a:t></a:t>
            </a:r>
            <a:r>
              <a:rPr sz="1875" i="1" baseline="-13333" dirty="0">
                <a:latin typeface="Palatino Linotype"/>
                <a:cs typeface="Palatino Linotype"/>
              </a:rPr>
              <a:t>No</a:t>
            </a:r>
            <a:r>
              <a:rPr sz="1875" i="1" spc="195" baseline="-13333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11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23.88,</a:t>
            </a:r>
            <a:r>
              <a:rPr sz="1950" spc="14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Symbol"/>
                <a:cs typeface="Symbol"/>
              </a:rPr>
              <a:t></a:t>
            </a:r>
            <a:r>
              <a:rPr sz="1875" i="1" baseline="-13333" dirty="0">
                <a:latin typeface="Palatino Linotype"/>
                <a:cs typeface="Palatino Linotype"/>
              </a:rPr>
              <a:t>No</a:t>
            </a:r>
            <a:r>
              <a:rPr sz="1875" i="1" spc="165" baseline="-13333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2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Palatino Linotype"/>
                <a:cs typeface="Palatino Linotype"/>
              </a:rPr>
              <a:t>7.09</a:t>
            </a:r>
            <a:endParaRPr sz="1950">
              <a:latin typeface="Palatino Linotype"/>
              <a:cs typeface="Palatino Linotyp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E745170-48DF-4568-92D1-B0DEEEC575B3}"/>
                  </a:ext>
                </a:extLst>
              </p:cNvPr>
              <p:cNvSpPr txBox="1"/>
              <p:nvPr/>
            </p:nvSpPr>
            <p:spPr>
              <a:xfrm>
                <a:off x="2595876" y="3482150"/>
                <a:ext cx="3500125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E745170-48DF-4568-92D1-B0DEEEC57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876" y="3482150"/>
                <a:ext cx="3500125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图片 58">
            <a:extLst>
              <a:ext uri="{FF2B5EF4-FFF2-40B4-BE49-F238E27FC236}">
                <a16:creationId xmlns:a16="http://schemas.microsoft.com/office/drawing/2014/main" id="{DB4BF25E-E1B1-42F8-AD83-8790038F1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809033"/>
            <a:ext cx="7845904" cy="16301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Zero</a:t>
            </a:r>
            <a:r>
              <a:rPr spc="-130" dirty="0"/>
              <a:t> </a:t>
            </a:r>
            <a:r>
              <a:rPr dirty="0"/>
              <a:t>conditional</a:t>
            </a:r>
            <a:r>
              <a:rPr spc="-210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964" y="953634"/>
            <a:ext cx="9462770" cy="103441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415"/>
              </a:spcBef>
              <a:buChar char="•"/>
              <a:tabLst>
                <a:tab pos="545465" algn="l"/>
                <a:tab pos="546100" algn="l"/>
              </a:tabLst>
            </a:pPr>
            <a:r>
              <a:rPr sz="2500" dirty="0">
                <a:latin typeface="Times New Roman"/>
                <a:cs typeface="Times New Roman"/>
              </a:rPr>
              <a:t>If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example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contains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feature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value</a:t>
            </a:r>
            <a:endParaRPr sz="25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1110"/>
              </a:spcBef>
              <a:tabLst>
                <a:tab pos="991869" algn="l"/>
              </a:tabLst>
            </a:pPr>
            <a:r>
              <a:rPr sz="2100" spc="-50" dirty="0">
                <a:latin typeface="Times New Roman"/>
                <a:cs typeface="Times New Roman"/>
              </a:rPr>
              <a:t>–</a:t>
            </a:r>
            <a:r>
              <a:rPr sz="2100" dirty="0">
                <a:latin typeface="Times New Roman"/>
                <a:cs typeface="Times New Roman"/>
              </a:rPr>
              <a:t>	In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this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circumstance,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we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face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zero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conditional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probability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problem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during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test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696" y="2539491"/>
            <a:ext cx="71056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630" algn="l"/>
              </a:tabLst>
            </a:pPr>
            <a:r>
              <a:rPr sz="2100" spc="-50" dirty="0">
                <a:latin typeface="Times New Roman"/>
                <a:cs typeface="Times New Roman"/>
              </a:rPr>
              <a:t>–</a:t>
            </a:r>
            <a:r>
              <a:rPr sz="2100" dirty="0">
                <a:latin typeface="Times New Roman"/>
                <a:cs typeface="Times New Roman"/>
              </a:rPr>
              <a:t>	For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remedy,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class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conditional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probabilities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re-</a:t>
            </a:r>
            <a:r>
              <a:rPr sz="2100" dirty="0">
                <a:latin typeface="Times New Roman"/>
                <a:cs typeface="Times New Roman"/>
              </a:rPr>
              <a:t>estimated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with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8298" y="2186330"/>
            <a:ext cx="270446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20115" algn="l"/>
                <a:tab pos="1715135" algn="l"/>
              </a:tabLst>
            </a:pPr>
            <a:r>
              <a:rPr sz="2350" dirty="0">
                <a:latin typeface="Symbol"/>
                <a:cs typeface="Symbol"/>
              </a:rPr>
              <a:t>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i="1" spc="100" dirty="0">
                <a:latin typeface="Times New Roman"/>
                <a:cs typeface="Times New Roman"/>
              </a:rPr>
              <a:t>a</a:t>
            </a:r>
            <a:r>
              <a:rPr sz="1950" i="1" spc="150" baseline="-17094" dirty="0">
                <a:latin typeface="Times New Roman"/>
                <a:cs typeface="Times New Roman"/>
              </a:rPr>
              <a:t>j</a:t>
            </a:r>
            <a:r>
              <a:rPr sz="1950" i="1" spc="-30" baseline="-17094" dirty="0">
                <a:latin typeface="Times New Roman"/>
                <a:cs typeface="Times New Roman"/>
              </a:rPr>
              <a:t> </a:t>
            </a:r>
            <a:r>
              <a:rPr sz="1950" i="1" baseline="-17094" dirty="0">
                <a:latin typeface="Times New Roman"/>
                <a:cs typeface="Times New Roman"/>
              </a:rPr>
              <a:t>k</a:t>
            </a:r>
            <a:r>
              <a:rPr sz="1950" i="1" spc="367" baseline="-17094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Times New Roman"/>
                <a:cs typeface="Times New Roman"/>
              </a:rPr>
              <a:t>,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i="1" spc="-75" dirty="0">
                <a:latin typeface="Times New Roman"/>
                <a:cs typeface="Times New Roman"/>
              </a:rPr>
              <a:t>P</a:t>
            </a:r>
            <a:r>
              <a:rPr sz="3450" spc="-112" baseline="8454" dirty="0">
                <a:latin typeface="Times New Roman"/>
                <a:cs typeface="Times New Roman"/>
              </a:rPr>
              <a:t>ˆ</a:t>
            </a:r>
            <a:r>
              <a:rPr sz="2350" spc="-75" dirty="0">
                <a:latin typeface="Times New Roman"/>
                <a:cs typeface="Times New Roman"/>
              </a:rPr>
              <a:t>(</a:t>
            </a:r>
            <a:r>
              <a:rPr sz="2350" i="1" spc="-75" dirty="0">
                <a:latin typeface="Times New Roman"/>
                <a:cs typeface="Times New Roman"/>
              </a:rPr>
              <a:t>a</a:t>
            </a:r>
            <a:r>
              <a:rPr sz="2350" i="1" spc="-370" dirty="0">
                <a:latin typeface="Times New Roman"/>
                <a:cs typeface="Times New Roman"/>
              </a:rPr>
              <a:t> </a:t>
            </a:r>
            <a:r>
              <a:rPr sz="1950" i="1" spc="75" baseline="-17094" dirty="0">
                <a:latin typeface="Times New Roman"/>
                <a:cs typeface="Times New Roman"/>
              </a:rPr>
              <a:t>jk</a:t>
            </a:r>
            <a:r>
              <a:rPr sz="1950" i="1" baseline="-17094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Times New Roman"/>
                <a:cs typeface="Times New Roman"/>
              </a:rPr>
              <a:t>|</a:t>
            </a:r>
            <a:r>
              <a:rPr sz="2350" spc="-10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c</a:t>
            </a:r>
            <a:r>
              <a:rPr sz="1950" i="1" baseline="-17094" dirty="0">
                <a:latin typeface="Times New Roman"/>
                <a:cs typeface="Times New Roman"/>
              </a:rPr>
              <a:t>i</a:t>
            </a:r>
            <a:r>
              <a:rPr sz="1950" i="1" spc="104" baseline="-17094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)</a:t>
            </a:r>
            <a:r>
              <a:rPr sz="2350" spc="8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spc="100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3564" y="2111083"/>
            <a:ext cx="5217160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960620" algn="l"/>
              </a:tabLst>
            </a:pPr>
            <a:r>
              <a:rPr sz="2050" i="1" dirty="0">
                <a:latin typeface="Times New Roman"/>
                <a:cs typeface="Times New Roman"/>
              </a:rPr>
              <a:t>P</a:t>
            </a:r>
            <a:r>
              <a:rPr sz="3000" baseline="8333" dirty="0">
                <a:latin typeface="Times New Roman"/>
                <a:cs typeface="Times New Roman"/>
              </a:rPr>
              <a:t>ˆ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i="1" dirty="0">
                <a:latin typeface="Times New Roman"/>
                <a:cs typeface="Times New Roman"/>
              </a:rPr>
              <a:t>x</a:t>
            </a:r>
            <a:r>
              <a:rPr sz="1725" baseline="-14492" dirty="0">
                <a:latin typeface="Times New Roman"/>
                <a:cs typeface="Times New Roman"/>
              </a:rPr>
              <a:t>1</a:t>
            </a:r>
            <a:r>
              <a:rPr sz="1725" spc="397" baseline="-14492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|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c</a:t>
            </a:r>
            <a:r>
              <a:rPr sz="1725" i="1" baseline="-14492" dirty="0">
                <a:latin typeface="Times New Roman"/>
                <a:cs typeface="Times New Roman"/>
              </a:rPr>
              <a:t>i</a:t>
            </a:r>
            <a:r>
              <a:rPr sz="1725" i="1" spc="150" baseline="-14492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)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</a:t>
            </a:r>
            <a:r>
              <a:rPr sz="2050" spc="-3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</a:t>
            </a:r>
            <a:r>
              <a:rPr sz="2050" spc="-3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</a:t>
            </a:r>
            <a:r>
              <a:rPr sz="2050" spc="40" dirty="0">
                <a:latin typeface="Times New Roman"/>
                <a:cs typeface="Times New Roman"/>
              </a:rPr>
              <a:t> </a:t>
            </a:r>
            <a:r>
              <a:rPr sz="2050" i="1" spc="-45" dirty="0">
                <a:latin typeface="Times New Roman"/>
                <a:cs typeface="Times New Roman"/>
              </a:rPr>
              <a:t>P</a:t>
            </a:r>
            <a:r>
              <a:rPr sz="3000" spc="-67" baseline="8333" dirty="0">
                <a:latin typeface="Times New Roman"/>
                <a:cs typeface="Times New Roman"/>
              </a:rPr>
              <a:t>ˆ</a:t>
            </a:r>
            <a:r>
              <a:rPr sz="2050" spc="-45" dirty="0">
                <a:latin typeface="Times New Roman"/>
                <a:cs typeface="Times New Roman"/>
              </a:rPr>
              <a:t>(</a:t>
            </a:r>
            <a:r>
              <a:rPr sz="2050" i="1" spc="-45" dirty="0">
                <a:latin typeface="Times New Roman"/>
                <a:cs typeface="Times New Roman"/>
              </a:rPr>
              <a:t>a</a:t>
            </a:r>
            <a:r>
              <a:rPr sz="2050" i="1" spc="-305" dirty="0">
                <a:latin typeface="Times New Roman"/>
                <a:cs typeface="Times New Roman"/>
              </a:rPr>
              <a:t> </a:t>
            </a:r>
            <a:r>
              <a:rPr sz="1725" i="1" spc="104" baseline="-14492" dirty="0">
                <a:latin typeface="Times New Roman"/>
                <a:cs typeface="Times New Roman"/>
              </a:rPr>
              <a:t>jk</a:t>
            </a:r>
            <a:r>
              <a:rPr sz="1725" i="1" spc="307" baseline="-14492" dirty="0">
                <a:latin typeface="Times New Roman"/>
                <a:cs typeface="Times New Roman"/>
              </a:rPr>
              <a:t>  </a:t>
            </a:r>
            <a:r>
              <a:rPr sz="2050" dirty="0">
                <a:latin typeface="Times New Roman"/>
                <a:cs typeface="Times New Roman"/>
              </a:rPr>
              <a:t>|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c</a:t>
            </a:r>
            <a:r>
              <a:rPr sz="1725" i="1" baseline="-14492" dirty="0">
                <a:latin typeface="Times New Roman"/>
                <a:cs typeface="Times New Roman"/>
              </a:rPr>
              <a:t>i</a:t>
            </a:r>
            <a:r>
              <a:rPr sz="1725" i="1" spc="135" baseline="-14492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)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</a:t>
            </a:r>
            <a:r>
              <a:rPr sz="2050" spc="-3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</a:t>
            </a:r>
            <a:r>
              <a:rPr sz="2050" spc="-3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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P</a:t>
            </a:r>
            <a:r>
              <a:rPr sz="3000" baseline="8333" dirty="0">
                <a:latin typeface="Times New Roman"/>
                <a:cs typeface="Times New Roman"/>
              </a:rPr>
              <a:t>ˆ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i="1" dirty="0">
                <a:latin typeface="Times New Roman"/>
                <a:cs typeface="Times New Roman"/>
              </a:rPr>
              <a:t>x</a:t>
            </a:r>
            <a:r>
              <a:rPr sz="1725" i="1" baseline="-14492" dirty="0">
                <a:latin typeface="Times New Roman"/>
                <a:cs typeface="Times New Roman"/>
              </a:rPr>
              <a:t>n</a:t>
            </a:r>
            <a:r>
              <a:rPr sz="1725" i="1" spc="509" baseline="-14492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|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c</a:t>
            </a:r>
            <a:r>
              <a:rPr sz="1725" i="1" baseline="-14492" dirty="0">
                <a:latin typeface="Times New Roman"/>
                <a:cs typeface="Times New Roman"/>
              </a:rPr>
              <a:t>i</a:t>
            </a:r>
            <a:r>
              <a:rPr sz="1725" i="1" spc="135" baseline="-14492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)</a:t>
            </a:r>
            <a:r>
              <a:rPr sz="2050" spc="114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1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0</a:t>
            </a:r>
            <a:r>
              <a:rPr sz="2050" spc="465" dirty="0">
                <a:latin typeface="Times New Roman"/>
                <a:cs typeface="Times New Roman"/>
              </a:rPr>
              <a:t> </a:t>
            </a:r>
            <a:r>
              <a:rPr sz="3450" spc="37" baseline="-6038" dirty="0">
                <a:latin typeface="Times New Roman"/>
                <a:cs typeface="Times New Roman"/>
              </a:rPr>
              <a:t>for</a:t>
            </a:r>
            <a:r>
              <a:rPr sz="3450" baseline="-6038" dirty="0">
                <a:latin typeface="Times New Roman"/>
                <a:cs typeface="Times New Roman"/>
              </a:rPr>
              <a:t>	</a:t>
            </a:r>
            <a:r>
              <a:rPr sz="3450" i="1" spc="-30" baseline="-6038" dirty="0">
                <a:latin typeface="Times New Roman"/>
                <a:cs typeface="Times New Roman"/>
              </a:rPr>
              <a:t>x</a:t>
            </a:r>
            <a:r>
              <a:rPr sz="3450" i="1" spc="-367" baseline="-6038" dirty="0">
                <a:latin typeface="Times New Roman"/>
                <a:cs typeface="Times New Roman"/>
              </a:rPr>
              <a:t> </a:t>
            </a:r>
            <a:r>
              <a:rPr sz="1950" i="1" spc="-75" baseline="-34188" dirty="0">
                <a:latin typeface="Times New Roman"/>
                <a:cs typeface="Times New Roman"/>
              </a:rPr>
              <a:t>j</a:t>
            </a:r>
            <a:endParaRPr sz="1950" baseline="-34188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38237" y="3488446"/>
            <a:ext cx="9001125" cy="2695575"/>
            <a:chOff x="1138237" y="3488446"/>
            <a:chExt cx="9001125" cy="2695575"/>
          </a:xfrm>
        </p:grpSpPr>
        <p:sp>
          <p:nvSpPr>
            <p:cNvPr id="9" name="object 9"/>
            <p:cNvSpPr/>
            <p:nvPr/>
          </p:nvSpPr>
          <p:spPr>
            <a:xfrm>
              <a:off x="1138237" y="3488446"/>
              <a:ext cx="9001125" cy="2695575"/>
            </a:xfrm>
            <a:custGeom>
              <a:avLst/>
              <a:gdLst/>
              <a:ahLst/>
              <a:cxnLst/>
              <a:rect l="l" t="t" r="r" b="b"/>
              <a:pathLst>
                <a:path w="9001125" h="2695575">
                  <a:moveTo>
                    <a:pt x="9001125" y="2695575"/>
                  </a:moveTo>
                  <a:lnTo>
                    <a:pt x="0" y="2695575"/>
                  </a:lnTo>
                  <a:lnTo>
                    <a:pt x="0" y="0"/>
                  </a:lnTo>
                  <a:lnTo>
                    <a:pt x="9001125" y="0"/>
                  </a:lnTo>
                  <a:lnTo>
                    <a:pt x="9001125" y="269557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31735" y="3706368"/>
              <a:ext cx="2825750" cy="539750"/>
            </a:xfrm>
            <a:custGeom>
              <a:avLst/>
              <a:gdLst/>
              <a:ahLst/>
              <a:cxnLst/>
              <a:rect l="l" t="t" r="r" b="b"/>
              <a:pathLst>
                <a:path w="2825750" h="539750">
                  <a:moveTo>
                    <a:pt x="2825496" y="539496"/>
                  </a:moveTo>
                  <a:lnTo>
                    <a:pt x="0" y="539496"/>
                  </a:lnTo>
                  <a:lnTo>
                    <a:pt x="0" y="0"/>
                  </a:lnTo>
                  <a:lnTo>
                    <a:pt x="2825496" y="0"/>
                  </a:lnTo>
                  <a:lnTo>
                    <a:pt x="2825496" y="539496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13"/>
              <p:cNvSpPr txBox="1"/>
              <p:nvPr/>
            </p:nvSpPr>
            <p:spPr>
              <a:xfrm>
                <a:off x="1505254" y="4367853"/>
                <a:ext cx="8158480" cy="16778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4392295" algn="l"/>
                    <a:tab pos="76422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5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e>
                      <m:sub>
                        <m: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sub>
                    </m:sSub>
                    <m:r>
                      <a:rPr lang="en-US" altLang="zh-CN" sz="2350" b="0" i="1" smtClean="0">
                        <a:latin typeface="Cambria Math" panose="02040503050406030204" pitchFamily="18" charset="0"/>
                        <a:cs typeface="Times New Roman"/>
                      </a:rPr>
                      <m:t>:</m:t>
                    </m:r>
                  </m:oMath>
                </a14:m>
                <a:r>
                  <a:rPr lang="en-US" sz="2350" i="1" dirty="0">
                    <a:latin typeface="Times New Roman"/>
                    <a:cs typeface="Times New Roman"/>
                  </a:rPr>
                  <a:t> </a:t>
                </a:r>
                <a:r>
                  <a:rPr lang="en-US" sz="2350" dirty="0">
                    <a:latin typeface="Times New Roman"/>
                    <a:cs typeface="Times New Roman"/>
                  </a:rPr>
                  <a:t>number of training examples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5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  <m:r>
                      <a:rPr lang="en-US" altLang="zh-CN" sz="2350" b="0" i="1" smtClean="0">
                        <a:latin typeface="Cambria Math" panose="02040503050406030204" pitchFamily="18" charset="0"/>
                        <a:cs typeface="Times New Roman"/>
                      </a:rPr>
                      <m:t>= </m:t>
                    </m:r>
                    <m:sSub>
                      <m:sSubPr>
                        <m:ctrlP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sz="2350" i="1" dirty="0">
                    <a:latin typeface="Times New Roman"/>
                    <a:cs typeface="Times New Roman"/>
                  </a:rPr>
                  <a:t> </a:t>
                </a:r>
                <a:r>
                  <a:rPr lang="en-US" sz="2350" dirty="0">
                    <a:latin typeface="Times New Roman"/>
                    <a:cs typeface="Times New Roman"/>
                  </a:rPr>
                  <a:t>and</a:t>
                </a:r>
                <a:r>
                  <a:rPr lang="en-US" sz="2350" i="1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50" b="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350" b="0" i="1" smtClean="0">
                        <a:latin typeface="Cambria Math" panose="02040503050406030204" pitchFamily="18" charset="0"/>
                        <a:cs typeface="Times New Roman"/>
                      </a:rPr>
                      <m:t>= </m:t>
                    </m:r>
                    <m:sSub>
                      <m:sSubPr>
                        <m:ctrlP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endParaRPr lang="en-US" sz="2350" i="1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4392295" algn="l"/>
                    <a:tab pos="7642225" algn="l"/>
                  </a:tabLst>
                </a:pPr>
                <a14:m>
                  <m:oMath xmlns:m="http://schemas.openxmlformats.org/officeDocument/2006/math">
                    <m:r>
                      <a:rPr lang="en-US" sz="2350" b="0" i="1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  <m:r>
                      <a:rPr lang="en-US" sz="2350" b="0" i="1" smtClean="0">
                        <a:latin typeface="Cambria Math" panose="02040503050406030204" pitchFamily="18" charset="0"/>
                        <a:cs typeface="Times New Roman"/>
                      </a:rPr>
                      <m:t> :</m:t>
                    </m:r>
                  </m:oMath>
                </a14:m>
                <a:r>
                  <a:rPr lang="en-US" sz="2350" i="1" dirty="0">
                    <a:latin typeface="Times New Roman"/>
                    <a:cs typeface="Times New Roman"/>
                  </a:rPr>
                  <a:t> </a:t>
                </a:r>
                <a:r>
                  <a:rPr lang="en-US" sz="2350" dirty="0">
                    <a:latin typeface="Times New Roman"/>
                    <a:cs typeface="Times New Roman"/>
                  </a:rPr>
                  <a:t>number of training examples for which</a:t>
                </a:r>
                <a:r>
                  <a:rPr lang="en-US" sz="2350" i="1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50" b="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35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endParaRPr lang="en-US" sz="2350" i="1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4392295" algn="l"/>
                    <a:tab pos="7642225" algn="l"/>
                  </a:tabLst>
                </a:pPr>
                <a14:m>
                  <m:oMath xmlns:m="http://schemas.openxmlformats.org/officeDocument/2006/math">
                    <m:r>
                      <a:rPr lang="en-US" sz="2350" b="0" i="1" smtClean="0">
                        <a:latin typeface="Cambria Math" panose="02040503050406030204" pitchFamily="18" charset="0"/>
                        <a:cs typeface="Times New Roman"/>
                      </a:rPr>
                      <m:t>𝑝</m:t>
                    </m:r>
                    <m:r>
                      <a:rPr lang="en-US" sz="2350" b="0" i="1" smtClean="0">
                        <a:latin typeface="Cambria Math" panose="02040503050406030204" pitchFamily="18" charset="0"/>
                        <a:cs typeface="Times New Roman"/>
                      </a:rPr>
                      <m:t> :</m:t>
                    </m:r>
                  </m:oMath>
                </a14:m>
                <a:r>
                  <a:rPr lang="en-US" sz="2350" i="1" dirty="0">
                    <a:latin typeface="Times New Roman"/>
                    <a:cs typeface="Times New Roman"/>
                  </a:rPr>
                  <a:t> </a:t>
                </a:r>
                <a:r>
                  <a:rPr lang="en-US" sz="2350" dirty="0">
                    <a:latin typeface="Times New Roman"/>
                    <a:cs typeface="Times New Roman"/>
                  </a:rPr>
                  <a:t>prior estimate (usually</a:t>
                </a:r>
                <a:r>
                  <a:rPr lang="en-US" sz="2350" i="1" dirty="0">
                    <a:latin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350" b="0" i="1" smtClean="0">
                        <a:latin typeface="Cambria Math" panose="02040503050406030204" pitchFamily="18" charset="0"/>
                        <a:cs typeface="Times New Roman"/>
                      </a:rPr>
                      <m:t>𝑝</m:t>
                    </m:r>
                    <m:r>
                      <a:rPr lang="en-US" sz="2350" b="0" i="1" smtClean="0">
                        <a:latin typeface="Cambria Math" panose="02040503050406030204" pitchFamily="18" charset="0"/>
                        <a:cs typeface="Times New Roman"/>
                      </a:rPr>
                      <m:t>= </m:t>
                    </m:r>
                    <m:f>
                      <m:fPr>
                        <m:ctrlP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350" i="1" dirty="0">
                    <a:latin typeface="Times New Roman"/>
                    <a:cs typeface="Times New Roman"/>
                  </a:rPr>
                  <a:t>  </a:t>
                </a:r>
                <a:r>
                  <a:rPr lang="en-US" sz="2350" dirty="0">
                    <a:latin typeface="Times New Roman"/>
                    <a:cs typeface="Times New Roman"/>
                  </a:rPr>
                  <a:t>for</a:t>
                </a:r>
                <a:r>
                  <a:rPr lang="en-US" sz="2350" i="1" dirty="0">
                    <a:latin typeface="Times New Roman"/>
                    <a:cs typeface="Times New Roman"/>
                  </a:rPr>
                  <a:t> t </a:t>
                </a:r>
                <a:r>
                  <a:rPr lang="en-US" sz="2350" dirty="0">
                    <a:latin typeface="Times New Roman"/>
                    <a:cs typeface="Times New Roman"/>
                  </a:rPr>
                  <a:t>possible values of </a:t>
                </a:r>
                <a14:m>
                  <m:oMath xmlns:m="http://schemas.openxmlformats.org/officeDocument/2006/math">
                    <m:r>
                      <a:rPr lang="en-US" sz="2350" b="0" i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sSub>
                      <m:sSubPr>
                        <m:ctrlP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altLang="zh-CN" sz="235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350" dirty="0">
                    <a:latin typeface="Times New Roman"/>
                    <a:cs typeface="Times New Roman"/>
                  </a:rPr>
                  <a:t>)</a:t>
                </a:r>
              </a:p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4392295" algn="l"/>
                    <a:tab pos="7642225" algn="l"/>
                  </a:tabLst>
                </a:pPr>
                <a:r>
                  <a:rPr lang="en-US" sz="2350" i="1" dirty="0">
                    <a:latin typeface="Times New Roman"/>
                    <a:cs typeface="Times New Roman"/>
                  </a:rPr>
                  <a:t>m</a:t>
                </a:r>
                <a:r>
                  <a:rPr lang="en-US" sz="2350" i="1" spc="215" dirty="0">
                    <a:latin typeface="Times New Roman"/>
                    <a:cs typeface="Times New Roman"/>
                  </a:rPr>
                  <a:t> </a:t>
                </a:r>
                <a:r>
                  <a:rPr lang="en-US" sz="2350" dirty="0">
                    <a:latin typeface="Times New Roman"/>
                    <a:cs typeface="Times New Roman"/>
                  </a:rPr>
                  <a:t>:</a:t>
                </a:r>
                <a:r>
                  <a:rPr lang="en-US" sz="2350" spc="10" dirty="0">
                    <a:latin typeface="Times New Roman"/>
                    <a:cs typeface="Times New Roman"/>
                  </a:rPr>
                  <a:t> </a:t>
                </a:r>
                <a:r>
                  <a:rPr lang="en-US" sz="2350" dirty="0">
                    <a:latin typeface="Times New Roman"/>
                    <a:cs typeface="Times New Roman"/>
                  </a:rPr>
                  <a:t>weight to prior ( number of "virtual" examples</a:t>
                </a:r>
                <a:r>
                  <a:rPr lang="en-US" sz="2350" spc="165" dirty="0">
                    <a:latin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350" b="0" i="1" spc="165" smtClean="0">
                        <a:latin typeface="Cambria Math" panose="02040503050406030204" pitchFamily="18" charset="0"/>
                        <a:cs typeface="Times New Roman"/>
                      </a:rPr>
                      <m:t>𝑚</m:t>
                    </m:r>
                    <m:r>
                      <a:rPr lang="en-US" sz="2350" b="0" i="1" spc="165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sz="2350" dirty="0">
                    <a:latin typeface="Symbol"/>
                    <a:cs typeface="Symbol"/>
                  </a:rPr>
                  <a:t></a:t>
                </a:r>
                <a:r>
                  <a:rPr lang="en-US" sz="2350" spc="20" dirty="0">
                    <a:latin typeface="Times New Roman"/>
                    <a:cs typeface="Times New Roman"/>
                  </a:rPr>
                  <a:t> </a:t>
                </a:r>
                <a:r>
                  <a:rPr lang="en-US" sz="2350" spc="-25" dirty="0">
                    <a:latin typeface="Times New Roman"/>
                    <a:cs typeface="Times New Roman"/>
                  </a:rPr>
                  <a:t>1)</a:t>
                </a:r>
                <a:endParaRPr sz="235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254" y="4367853"/>
                <a:ext cx="8158480" cy="1677832"/>
              </a:xfrm>
              <a:prstGeom prst="rect">
                <a:avLst/>
              </a:prstGeom>
              <a:blipFill>
                <a:blip r:embed="rId2"/>
                <a:stretch>
                  <a:fillRect l="-2093" t="-5091" b="-10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AA72098-202A-4F91-9ECE-2444D560C280}"/>
                  </a:ext>
                </a:extLst>
              </p:cNvPr>
              <p:cNvSpPr txBox="1"/>
              <p:nvPr/>
            </p:nvSpPr>
            <p:spPr>
              <a:xfrm>
                <a:off x="3408349" y="3637720"/>
                <a:ext cx="3047999" cy="677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AA72098-202A-4F91-9ECE-2444D560C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349" y="3637720"/>
                <a:ext cx="3047999" cy="677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C1E64E83-D2A3-49EB-A085-98CF6F8D4F5E}"/>
              </a:ext>
            </a:extLst>
          </p:cNvPr>
          <p:cNvSpPr txBox="1"/>
          <p:nvPr/>
        </p:nvSpPr>
        <p:spPr>
          <a:xfrm>
            <a:off x="7436160" y="3745409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(m-estimate)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Zero</a:t>
            </a:r>
            <a:r>
              <a:rPr spc="-130" dirty="0"/>
              <a:t> </a:t>
            </a:r>
            <a:r>
              <a:rPr dirty="0"/>
              <a:t>conditional</a:t>
            </a:r>
            <a:r>
              <a:rPr spc="-210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152" y="968146"/>
            <a:ext cx="7903209" cy="2991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marR="5080" indent="-522605">
              <a:lnSpc>
                <a:spcPct val="140000"/>
              </a:lnSpc>
              <a:spcBef>
                <a:spcPts val="100"/>
              </a:spcBef>
              <a:buChar char="•"/>
              <a:tabLst>
                <a:tab pos="546100" algn="l"/>
                <a:tab pos="546735" algn="l"/>
                <a:tab pos="992505" algn="l"/>
              </a:tabLst>
            </a:pPr>
            <a:r>
              <a:rPr sz="2500" dirty="0">
                <a:latin typeface="Times New Roman"/>
                <a:cs typeface="Times New Roman"/>
              </a:rPr>
              <a:t>Example: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P(outlook=overcast|no)=0</a:t>
            </a:r>
            <a:r>
              <a:rPr sz="25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play-</a:t>
            </a:r>
            <a:r>
              <a:rPr sz="2100" dirty="0">
                <a:latin typeface="Times New Roman"/>
                <a:cs typeface="Times New Roman"/>
              </a:rPr>
              <a:t>tennis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dataset </a:t>
            </a:r>
            <a:r>
              <a:rPr sz="2100" spc="-50" dirty="0">
                <a:latin typeface="Times New Roman"/>
                <a:cs typeface="Times New Roman"/>
              </a:rPr>
              <a:t>–</a:t>
            </a:r>
            <a:r>
              <a:rPr sz="2100" dirty="0">
                <a:latin typeface="Times New Roman"/>
                <a:cs typeface="Times New Roman"/>
              </a:rPr>
              <a:t>	Adding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5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“virtual”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examples</a:t>
            </a:r>
            <a:endParaRPr sz="2100">
              <a:latin typeface="Times New Roman"/>
              <a:cs typeface="Times New Roman"/>
            </a:endParaRPr>
          </a:p>
          <a:p>
            <a:pPr marL="1437640" lvl="1" indent="-381000">
              <a:lnSpc>
                <a:spcPct val="100000"/>
              </a:lnSpc>
              <a:spcBef>
                <a:spcPts val="1025"/>
              </a:spcBef>
              <a:buChar char="•"/>
              <a:tabLst>
                <a:tab pos="1437640" algn="l"/>
                <a:tab pos="1438275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dataset,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“no”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5.</a:t>
            </a:r>
            <a:endParaRPr sz="1800">
              <a:latin typeface="Times New Roman"/>
              <a:cs typeface="Times New Roman"/>
            </a:endParaRPr>
          </a:p>
          <a:p>
            <a:pPr marL="1437640" lvl="1" indent="-381000">
              <a:lnSpc>
                <a:spcPct val="100000"/>
              </a:lnSpc>
              <a:spcBef>
                <a:spcPts val="940"/>
              </a:spcBef>
              <a:buChar char="•"/>
              <a:tabLst>
                <a:tab pos="1437640" algn="l"/>
                <a:tab pos="1438275" algn="l"/>
              </a:tabLst>
            </a:pPr>
            <a:r>
              <a:rPr sz="1800" spc="-110" dirty="0">
                <a:latin typeface="Times New Roman"/>
                <a:cs typeface="Times New Roman"/>
              </a:rPr>
              <a:t>We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21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=1</a:t>
            </a:r>
            <a:r>
              <a:rPr sz="1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“virtual”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-</a:t>
            </a:r>
            <a:r>
              <a:rPr sz="1800" dirty="0">
                <a:latin typeface="Times New Roman"/>
                <a:cs typeface="Times New Roman"/>
              </a:rPr>
              <a:t>esitmate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remedy.</a:t>
            </a:r>
            <a:endParaRPr sz="1800">
              <a:latin typeface="Times New Roman"/>
              <a:cs typeface="Times New Roman"/>
            </a:endParaRPr>
          </a:p>
          <a:p>
            <a:pPr marL="992505" indent="-457200">
              <a:lnSpc>
                <a:spcPct val="100000"/>
              </a:lnSpc>
              <a:spcBef>
                <a:spcPts val="1110"/>
              </a:spcBef>
              <a:buChar char="–"/>
              <a:tabLst>
                <a:tab pos="992505" algn="l"/>
                <a:tab pos="993140" algn="l"/>
              </a:tabLst>
            </a:pP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“outlook”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feature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takes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only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3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values.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5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1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=1/3</a:t>
            </a:r>
            <a:r>
              <a:rPr sz="2100" spc="-1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992505" indent="-457200">
              <a:lnSpc>
                <a:spcPct val="100000"/>
              </a:lnSpc>
              <a:spcBef>
                <a:spcPts val="1200"/>
              </a:spcBef>
              <a:buChar char="–"/>
              <a:tabLst>
                <a:tab pos="992505" algn="l"/>
                <a:tab pos="993140" algn="l"/>
              </a:tabLst>
            </a:pPr>
            <a:r>
              <a:rPr sz="2100" spc="-10" dirty="0">
                <a:latin typeface="Times New Roman"/>
                <a:cs typeface="Times New Roman"/>
              </a:rPr>
              <a:t>Re-</a:t>
            </a:r>
            <a:r>
              <a:rPr sz="2100" dirty="0">
                <a:latin typeface="Times New Roman"/>
                <a:cs typeface="Times New Roman"/>
              </a:rPr>
              <a:t>estimate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P(outlook|no)</a:t>
            </a:r>
            <a:r>
              <a:rPr sz="21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with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m</a:t>
            </a:r>
            <a:r>
              <a:rPr sz="2100" spc="-20" dirty="0">
                <a:latin typeface="Times New Roman"/>
                <a:cs typeface="Times New Roman"/>
              </a:rPr>
              <a:t>-</a:t>
            </a:r>
            <a:r>
              <a:rPr sz="2100" spc="-10" dirty="0">
                <a:latin typeface="Times New Roman"/>
                <a:cs typeface="Times New Roman"/>
              </a:rPr>
              <a:t>estimate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2407" y="4050969"/>
            <a:ext cx="7808976" cy="22157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900" y="915555"/>
            <a:ext cx="10891520" cy="58724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95934" indent="-483234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495934" algn="l"/>
                <a:tab pos="496570" algn="l"/>
              </a:tabLst>
            </a:pPr>
            <a:r>
              <a:rPr sz="2400" dirty="0">
                <a:latin typeface="Times New Roman"/>
                <a:cs typeface="Times New Roman"/>
              </a:rPr>
              <a:t>Probabilistic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Classification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Principle</a:t>
            </a:r>
            <a:endParaRPr sz="2400">
              <a:latin typeface="Times New Roman"/>
              <a:cs typeface="Times New Roman"/>
            </a:endParaRPr>
          </a:p>
          <a:p>
            <a:pPr marL="910590" lvl="1" indent="-48450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910590" algn="l"/>
                <a:tab pos="911225" algn="l"/>
              </a:tabLst>
            </a:pPr>
            <a:r>
              <a:rPr sz="2400" dirty="0">
                <a:latin typeface="Times New Roman"/>
                <a:cs typeface="Times New Roman"/>
              </a:rPr>
              <a:t>Discriminative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vs.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models: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P(c|x)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vs.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P(x|c)</a:t>
            </a:r>
            <a:endParaRPr sz="2400">
              <a:latin typeface="Times New Roman"/>
              <a:cs typeface="Times New Roman"/>
            </a:endParaRPr>
          </a:p>
          <a:p>
            <a:pPr marL="910590" lvl="1" indent="-48450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910590" algn="l"/>
                <a:tab pos="911225" algn="l"/>
              </a:tabLst>
            </a:pPr>
            <a:r>
              <a:rPr sz="2400" dirty="0">
                <a:latin typeface="Times New Roman"/>
                <a:cs typeface="Times New Roman"/>
              </a:rPr>
              <a:t>Generative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classification: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MAP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Bayesian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rule</a:t>
            </a:r>
            <a:endParaRPr sz="2400">
              <a:latin typeface="Times New Roman"/>
              <a:cs typeface="Times New Roman"/>
            </a:endParaRPr>
          </a:p>
          <a:p>
            <a:pPr marL="495934" indent="-483234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495934" algn="l"/>
                <a:tab pos="496570" algn="l"/>
                <a:tab pos="2652395" algn="l"/>
              </a:tabLst>
            </a:pPr>
            <a:r>
              <a:rPr sz="2400" spc="-105" dirty="0">
                <a:latin typeface="Times New Roman"/>
                <a:cs typeface="Times New Roman"/>
              </a:rPr>
              <a:t>Naïve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Bayes: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conditional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independence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assumption</a:t>
            </a:r>
            <a:endParaRPr sz="2400">
              <a:latin typeface="Times New Roman"/>
              <a:cs typeface="Times New Roman"/>
            </a:endParaRPr>
          </a:p>
          <a:p>
            <a:pPr marL="910590" lvl="1" indent="-48450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910590" algn="l"/>
                <a:tab pos="911225" algn="l"/>
              </a:tabLst>
            </a:pPr>
            <a:r>
              <a:rPr sz="2400" dirty="0">
                <a:latin typeface="Times New Roman"/>
                <a:cs typeface="Times New Roman"/>
              </a:rPr>
              <a:t>Training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efficient.</a:t>
            </a:r>
            <a:endParaRPr sz="2400">
              <a:latin typeface="Times New Roman"/>
              <a:cs typeface="Times New Roman"/>
            </a:endParaRPr>
          </a:p>
          <a:p>
            <a:pPr marL="910590" lvl="1" indent="-48450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910590" algn="l"/>
                <a:tab pos="911225" algn="l"/>
              </a:tabLst>
            </a:pPr>
            <a:r>
              <a:rPr sz="2400" spc="-20" dirty="0">
                <a:latin typeface="Times New Roman"/>
                <a:cs typeface="Times New Roman"/>
              </a:rPr>
              <a:t>Two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algorithms.</a:t>
            </a:r>
            <a:endParaRPr sz="2400">
              <a:latin typeface="Times New Roman"/>
              <a:cs typeface="Times New Roman"/>
            </a:endParaRPr>
          </a:p>
          <a:p>
            <a:pPr marL="910590" lvl="1" indent="-48450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910590" algn="l"/>
                <a:tab pos="911225" algn="l"/>
              </a:tabLst>
            </a:pPr>
            <a:r>
              <a:rPr sz="2400" spc="-20" dirty="0">
                <a:latin typeface="Times New Roman"/>
                <a:cs typeface="Times New Roman"/>
              </a:rPr>
              <a:t>Working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sometimes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violating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assumption!</a:t>
            </a:r>
            <a:endParaRPr sz="2400">
              <a:latin typeface="Times New Roman"/>
              <a:cs typeface="Times New Roman"/>
            </a:endParaRPr>
          </a:p>
          <a:p>
            <a:pPr marL="495934" indent="-483234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495934" algn="l"/>
                <a:tab pos="496570" algn="l"/>
                <a:tab pos="3422015" algn="l"/>
              </a:tabLst>
            </a:pPr>
            <a:r>
              <a:rPr sz="2400" spc="-110" dirty="0">
                <a:latin typeface="Times New Roman"/>
                <a:cs typeface="Times New Roman"/>
              </a:rPr>
              <a:t>Naïve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Bayes: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popular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generative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classification</a:t>
            </a:r>
            <a:endParaRPr sz="2400">
              <a:latin typeface="Times New Roman"/>
              <a:cs typeface="Times New Roman"/>
            </a:endParaRPr>
          </a:p>
          <a:p>
            <a:pPr marL="910590" marR="5080" lvl="1" indent="-483234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910590" algn="l"/>
                <a:tab pos="911225" algn="l"/>
              </a:tabLst>
            </a:pPr>
            <a:r>
              <a:rPr sz="2400" dirty="0">
                <a:latin typeface="Times New Roman"/>
                <a:cs typeface="Times New Roman"/>
              </a:rPr>
              <a:t>Performance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competitive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state-</a:t>
            </a:r>
            <a:r>
              <a:rPr sz="2400" dirty="0">
                <a:latin typeface="Times New Roman"/>
                <a:cs typeface="Times New Roman"/>
              </a:rPr>
              <a:t>of-</a:t>
            </a:r>
            <a:r>
              <a:rPr sz="2400" spc="-10" dirty="0">
                <a:latin typeface="Times New Roman"/>
                <a:cs typeface="Times New Roman"/>
              </a:rPr>
              <a:t>the-</a:t>
            </a:r>
            <a:r>
              <a:rPr sz="2400" dirty="0">
                <a:latin typeface="Times New Roman"/>
                <a:cs typeface="Times New Roman"/>
              </a:rPr>
              <a:t>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presence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violating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independence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assumption</a:t>
            </a:r>
            <a:endParaRPr sz="2400">
              <a:latin typeface="Times New Roman"/>
              <a:cs typeface="Times New Roman"/>
            </a:endParaRPr>
          </a:p>
          <a:p>
            <a:pPr marL="910590" lvl="1" indent="-48450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910590" algn="l"/>
                <a:tab pos="911225" algn="l"/>
              </a:tabLst>
            </a:pP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successful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e.g.,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  <a:p>
            <a:pPr marL="910590" lvl="1" indent="-48450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910590" algn="l"/>
                <a:tab pos="91122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good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candidate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ensemble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learning</a:t>
            </a:r>
            <a:endParaRPr sz="2400">
              <a:latin typeface="Times New Roman"/>
              <a:cs typeface="Times New Roman"/>
            </a:endParaRPr>
          </a:p>
          <a:p>
            <a:pPr marL="910590" lvl="1" indent="-48450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910590" algn="l"/>
                <a:tab pos="911225" algn="l"/>
              </a:tabLst>
            </a:pPr>
            <a:r>
              <a:rPr sz="2400" dirty="0">
                <a:latin typeface="Times New Roman"/>
                <a:cs typeface="Times New Roman"/>
              </a:rPr>
              <a:t>Apart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classification,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naïve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Bayes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more…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67" y="4866132"/>
            <a:ext cx="2846074" cy="18516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4729" y="1364615"/>
            <a:ext cx="2800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6FC0"/>
                </a:solidFill>
                <a:latin typeface="微软雅黑"/>
                <a:cs typeface="微软雅黑"/>
              </a:rPr>
              <a:t>OBJECTIVES</a:t>
            </a:r>
            <a:endParaRPr sz="3600">
              <a:latin typeface="微软雅黑"/>
              <a:cs typeface="微软雅黑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98496" y="829055"/>
            <a:ext cx="6172200" cy="1280160"/>
            <a:chOff x="2298496" y="829055"/>
            <a:chExt cx="6172200" cy="1280160"/>
          </a:xfrm>
        </p:grpSpPr>
        <p:sp>
          <p:nvSpPr>
            <p:cNvPr id="5" name="object 5"/>
            <p:cNvSpPr/>
            <p:nvPr/>
          </p:nvSpPr>
          <p:spPr>
            <a:xfrm>
              <a:off x="2298496" y="2101214"/>
              <a:ext cx="6172200" cy="7620"/>
            </a:xfrm>
            <a:custGeom>
              <a:avLst/>
              <a:gdLst/>
              <a:ahLst/>
              <a:cxnLst/>
              <a:rect l="l" t="t" r="r" b="b"/>
              <a:pathLst>
                <a:path w="6172200" h="7619">
                  <a:moveTo>
                    <a:pt x="6172200" y="7619"/>
                  </a:moveTo>
                  <a:lnTo>
                    <a:pt x="0" y="7619"/>
                  </a:lnTo>
                  <a:lnTo>
                    <a:pt x="0" y="0"/>
                  </a:lnTo>
                  <a:lnTo>
                    <a:pt x="6172200" y="0"/>
                  </a:lnTo>
                  <a:lnTo>
                    <a:pt x="6172200" y="761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9887" y="829055"/>
              <a:ext cx="1219200" cy="1277112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2462783" y="2743200"/>
            <a:ext cx="609600" cy="523240"/>
          </a:xfrm>
          <a:custGeom>
            <a:avLst/>
            <a:gdLst/>
            <a:ahLst/>
            <a:cxnLst/>
            <a:rect l="l" t="t" r="r" b="b"/>
            <a:pathLst>
              <a:path w="609600" h="523239">
                <a:moveTo>
                  <a:pt x="522732" y="522732"/>
                </a:moveTo>
                <a:lnTo>
                  <a:pt x="86868" y="522732"/>
                </a:lnTo>
                <a:lnTo>
                  <a:pt x="53310" y="515763"/>
                </a:lnTo>
                <a:lnTo>
                  <a:pt x="25765" y="497081"/>
                </a:lnTo>
                <a:lnTo>
                  <a:pt x="7054" y="469507"/>
                </a:lnTo>
                <a:lnTo>
                  <a:pt x="0" y="435863"/>
                </a:lnTo>
                <a:lnTo>
                  <a:pt x="0" y="86868"/>
                </a:lnTo>
                <a:lnTo>
                  <a:pt x="7054" y="53095"/>
                </a:lnTo>
                <a:lnTo>
                  <a:pt x="25765" y="25479"/>
                </a:lnTo>
                <a:lnTo>
                  <a:pt x="53310" y="6840"/>
                </a:lnTo>
                <a:lnTo>
                  <a:pt x="86868" y="0"/>
                </a:lnTo>
                <a:lnTo>
                  <a:pt x="522732" y="0"/>
                </a:lnTo>
                <a:lnTo>
                  <a:pt x="556404" y="6840"/>
                </a:lnTo>
                <a:lnTo>
                  <a:pt x="583987" y="25479"/>
                </a:lnTo>
                <a:lnTo>
                  <a:pt x="602659" y="53095"/>
                </a:lnTo>
                <a:lnTo>
                  <a:pt x="609600" y="86868"/>
                </a:lnTo>
                <a:lnTo>
                  <a:pt x="609600" y="435863"/>
                </a:lnTo>
                <a:lnTo>
                  <a:pt x="602659" y="469507"/>
                </a:lnTo>
                <a:lnTo>
                  <a:pt x="583987" y="497081"/>
                </a:lnTo>
                <a:lnTo>
                  <a:pt x="556404" y="515763"/>
                </a:lnTo>
                <a:lnTo>
                  <a:pt x="522732" y="52273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13761" y="2839821"/>
            <a:ext cx="30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微软雅黑"/>
                <a:cs typeface="微软雅黑"/>
              </a:rPr>
              <a:t>01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8029" y="2528569"/>
            <a:ext cx="8517255" cy="201295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3600" b="1" dirty="0">
                <a:solidFill>
                  <a:srgbClr val="4471C4"/>
                </a:solidFill>
                <a:latin typeface="Cambria"/>
                <a:cs typeface="Cambria"/>
              </a:rPr>
              <a:t>Understand</a:t>
            </a:r>
            <a:r>
              <a:rPr sz="3600" b="1" spc="-95" dirty="0">
                <a:solidFill>
                  <a:srgbClr val="4471C4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4471C4"/>
                </a:solidFill>
                <a:latin typeface="Cambria"/>
                <a:cs typeface="Cambria"/>
              </a:rPr>
              <a:t>the</a:t>
            </a:r>
            <a:r>
              <a:rPr sz="3600" b="1" spc="-80" dirty="0">
                <a:solidFill>
                  <a:srgbClr val="4471C4"/>
                </a:solidFill>
                <a:latin typeface="Cambria"/>
                <a:cs typeface="Cambria"/>
              </a:rPr>
              <a:t> </a:t>
            </a:r>
            <a:r>
              <a:rPr sz="3600" b="1" spc="-10" dirty="0">
                <a:solidFill>
                  <a:srgbClr val="4471C4"/>
                </a:solidFill>
                <a:latin typeface="Cambria"/>
                <a:cs typeface="Cambria"/>
              </a:rPr>
              <a:t>Naive</a:t>
            </a:r>
            <a:r>
              <a:rPr sz="3600" b="1" spc="-80" dirty="0">
                <a:solidFill>
                  <a:srgbClr val="4471C4"/>
                </a:solidFill>
                <a:latin typeface="Cambria"/>
                <a:cs typeface="Cambria"/>
              </a:rPr>
              <a:t> </a:t>
            </a:r>
            <a:r>
              <a:rPr sz="3600" b="1" spc="-20" dirty="0">
                <a:solidFill>
                  <a:srgbClr val="4471C4"/>
                </a:solidFill>
                <a:latin typeface="Cambria"/>
                <a:cs typeface="Cambria"/>
              </a:rPr>
              <a:t>Bayes</a:t>
            </a:r>
            <a:r>
              <a:rPr sz="3600" b="1" spc="-85" dirty="0">
                <a:solidFill>
                  <a:srgbClr val="4471C4"/>
                </a:solidFill>
                <a:latin typeface="Cambria"/>
                <a:cs typeface="Cambria"/>
              </a:rPr>
              <a:t> </a:t>
            </a:r>
            <a:r>
              <a:rPr sz="3600" b="1" spc="-10" dirty="0">
                <a:solidFill>
                  <a:srgbClr val="4471C4"/>
                </a:solidFill>
                <a:latin typeface="Cambria"/>
                <a:cs typeface="Cambria"/>
              </a:rPr>
              <a:t>algorithm</a:t>
            </a:r>
            <a:endParaRPr sz="36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345"/>
              </a:spcBef>
            </a:pPr>
            <a:r>
              <a:rPr sz="3600" b="1" dirty="0">
                <a:solidFill>
                  <a:srgbClr val="4471C4"/>
                </a:solidFill>
                <a:latin typeface="Cambria"/>
                <a:cs typeface="Cambria"/>
              </a:rPr>
              <a:t>Learn</a:t>
            </a:r>
            <a:r>
              <a:rPr sz="3600" b="1" spc="-65" dirty="0">
                <a:solidFill>
                  <a:srgbClr val="4471C4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4471C4"/>
                </a:solidFill>
                <a:latin typeface="Cambria"/>
                <a:cs typeface="Cambria"/>
              </a:rPr>
              <a:t>how</a:t>
            </a:r>
            <a:r>
              <a:rPr sz="3600" b="1" spc="-55" dirty="0">
                <a:solidFill>
                  <a:srgbClr val="4471C4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4471C4"/>
                </a:solidFill>
                <a:latin typeface="Cambria"/>
                <a:cs typeface="Cambria"/>
              </a:rPr>
              <a:t>to</a:t>
            </a:r>
            <a:r>
              <a:rPr sz="3600" b="1" spc="-55" dirty="0">
                <a:solidFill>
                  <a:srgbClr val="4471C4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4471C4"/>
                </a:solidFill>
                <a:latin typeface="Cambria"/>
                <a:cs typeface="Cambria"/>
              </a:rPr>
              <a:t>implement</a:t>
            </a:r>
            <a:r>
              <a:rPr sz="3600" b="1" spc="-55" dirty="0">
                <a:solidFill>
                  <a:srgbClr val="4471C4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4471C4"/>
                </a:solidFill>
                <a:latin typeface="Cambria"/>
                <a:cs typeface="Cambria"/>
              </a:rPr>
              <a:t>the</a:t>
            </a:r>
            <a:r>
              <a:rPr sz="3600" b="1" spc="-55" dirty="0">
                <a:solidFill>
                  <a:srgbClr val="4471C4"/>
                </a:solidFill>
                <a:latin typeface="Cambria"/>
                <a:cs typeface="Cambria"/>
              </a:rPr>
              <a:t> </a:t>
            </a:r>
            <a:r>
              <a:rPr sz="3600" b="1" spc="-10" dirty="0">
                <a:solidFill>
                  <a:srgbClr val="4471C4"/>
                </a:solidFill>
                <a:latin typeface="Cambria"/>
                <a:cs typeface="Cambria"/>
              </a:rPr>
              <a:t>Naive</a:t>
            </a:r>
            <a:r>
              <a:rPr sz="3600" b="1" spc="-55" dirty="0">
                <a:solidFill>
                  <a:srgbClr val="4471C4"/>
                </a:solidFill>
                <a:latin typeface="Cambria"/>
                <a:cs typeface="Cambria"/>
              </a:rPr>
              <a:t> </a:t>
            </a:r>
            <a:r>
              <a:rPr sz="3600" b="1" spc="-45" dirty="0">
                <a:solidFill>
                  <a:srgbClr val="4471C4"/>
                </a:solidFill>
                <a:latin typeface="Cambria"/>
                <a:cs typeface="Cambria"/>
              </a:rPr>
              <a:t>Bayes </a:t>
            </a:r>
            <a:r>
              <a:rPr sz="3600" b="1" dirty="0">
                <a:solidFill>
                  <a:srgbClr val="4471C4"/>
                </a:solidFill>
                <a:latin typeface="Cambria"/>
                <a:cs typeface="Cambria"/>
              </a:rPr>
              <a:t>Classifier</a:t>
            </a:r>
            <a:r>
              <a:rPr sz="3600" b="1" spc="-20" dirty="0">
                <a:solidFill>
                  <a:srgbClr val="4471C4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4471C4"/>
                </a:solidFill>
                <a:latin typeface="Cambria"/>
                <a:cs typeface="Cambria"/>
              </a:rPr>
              <a:t>in</a:t>
            </a:r>
            <a:r>
              <a:rPr sz="3600" b="1" spc="-15" dirty="0">
                <a:solidFill>
                  <a:srgbClr val="4471C4"/>
                </a:solidFill>
                <a:latin typeface="Cambria"/>
                <a:cs typeface="Cambria"/>
              </a:rPr>
              <a:t> </a:t>
            </a:r>
            <a:r>
              <a:rPr sz="3600" b="1" spc="-10" dirty="0">
                <a:solidFill>
                  <a:srgbClr val="4471C4"/>
                </a:solidFill>
                <a:latin typeface="Cambria"/>
                <a:cs typeface="Cambria"/>
              </a:rPr>
              <a:t>python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50592" y="3756659"/>
            <a:ext cx="608330" cy="523240"/>
          </a:xfrm>
          <a:custGeom>
            <a:avLst/>
            <a:gdLst/>
            <a:ahLst/>
            <a:cxnLst/>
            <a:rect l="l" t="t" r="r" b="b"/>
            <a:pathLst>
              <a:path w="608330" h="523239">
                <a:moveTo>
                  <a:pt x="521207" y="522731"/>
                </a:moveTo>
                <a:lnTo>
                  <a:pt x="86868" y="522731"/>
                </a:lnTo>
                <a:lnTo>
                  <a:pt x="52667" y="515763"/>
                </a:lnTo>
                <a:lnTo>
                  <a:pt x="24907" y="497081"/>
                </a:lnTo>
                <a:lnTo>
                  <a:pt x="6411" y="469507"/>
                </a:lnTo>
                <a:lnTo>
                  <a:pt x="0" y="435863"/>
                </a:lnTo>
                <a:lnTo>
                  <a:pt x="0" y="86867"/>
                </a:lnTo>
                <a:lnTo>
                  <a:pt x="6411" y="53095"/>
                </a:lnTo>
                <a:lnTo>
                  <a:pt x="24907" y="25479"/>
                </a:lnTo>
                <a:lnTo>
                  <a:pt x="52667" y="6840"/>
                </a:lnTo>
                <a:lnTo>
                  <a:pt x="86868" y="0"/>
                </a:lnTo>
                <a:lnTo>
                  <a:pt x="521207" y="0"/>
                </a:lnTo>
                <a:lnTo>
                  <a:pt x="555094" y="6840"/>
                </a:lnTo>
                <a:lnTo>
                  <a:pt x="582749" y="25479"/>
                </a:lnTo>
                <a:lnTo>
                  <a:pt x="601350" y="53095"/>
                </a:lnTo>
                <a:lnTo>
                  <a:pt x="608076" y="86867"/>
                </a:lnTo>
                <a:lnTo>
                  <a:pt x="608076" y="435863"/>
                </a:lnTo>
                <a:lnTo>
                  <a:pt x="601350" y="469507"/>
                </a:lnTo>
                <a:lnTo>
                  <a:pt x="582749" y="497081"/>
                </a:lnTo>
                <a:lnTo>
                  <a:pt x="555094" y="515763"/>
                </a:lnTo>
                <a:lnTo>
                  <a:pt x="521207" y="52273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00426" y="3853281"/>
            <a:ext cx="30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微软雅黑"/>
                <a:cs typeface="微软雅黑"/>
              </a:rPr>
              <a:t>02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5008" y="4425696"/>
            <a:ext cx="3625595" cy="243230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04944" y="2250948"/>
            <a:ext cx="3124200" cy="922019"/>
          </a:xfrm>
          <a:custGeom>
            <a:avLst/>
            <a:gdLst/>
            <a:ahLst/>
            <a:cxnLst/>
            <a:rect l="l" t="t" r="r" b="b"/>
            <a:pathLst>
              <a:path w="3124200" h="922019">
                <a:moveTo>
                  <a:pt x="3124200" y="922019"/>
                </a:moveTo>
                <a:lnTo>
                  <a:pt x="0" y="922019"/>
                </a:lnTo>
                <a:lnTo>
                  <a:pt x="0" y="0"/>
                </a:lnTo>
                <a:lnTo>
                  <a:pt x="3124200" y="0"/>
                </a:lnTo>
                <a:lnTo>
                  <a:pt x="3124200" y="92201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84039" y="2266162"/>
            <a:ext cx="29660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4625" algn="l"/>
              </a:tabLst>
            </a:pPr>
            <a:r>
              <a:rPr sz="5400" b="1" spc="-25" dirty="0">
                <a:solidFill>
                  <a:srgbClr val="FFFFFF"/>
                </a:solidFill>
                <a:latin typeface="微软雅黑"/>
                <a:cs typeface="微软雅黑"/>
              </a:rPr>
              <a:t>Lab</a:t>
            </a:r>
            <a:r>
              <a:rPr sz="5400" b="1" dirty="0">
                <a:solidFill>
                  <a:srgbClr val="FFFFFF"/>
                </a:solidFill>
                <a:latin typeface="微软雅黑"/>
                <a:cs typeface="微软雅黑"/>
              </a:rPr>
              <a:t>	</a:t>
            </a:r>
            <a:r>
              <a:rPr sz="5400" b="1" spc="-500" dirty="0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sz="5400" b="1" spc="10" dirty="0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r>
              <a:rPr sz="5400" b="1" spc="5" dirty="0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sz="5400" b="1" spc="10" dirty="0">
                <a:solidFill>
                  <a:srgbClr val="FFFFFF"/>
                </a:solidFill>
                <a:latin typeface="微软雅黑"/>
                <a:cs typeface="微软雅黑"/>
              </a:rPr>
              <a:t>k</a:t>
            </a:r>
            <a:endParaRPr sz="5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63615" y="0"/>
            <a:ext cx="7620" cy="1733550"/>
          </a:xfrm>
          <a:custGeom>
            <a:avLst/>
            <a:gdLst/>
            <a:ahLst/>
            <a:cxnLst/>
            <a:rect l="l" t="t" r="r" b="b"/>
            <a:pathLst>
              <a:path w="7620" h="1733550">
                <a:moveTo>
                  <a:pt x="7620" y="1733550"/>
                </a:moveTo>
                <a:lnTo>
                  <a:pt x="0" y="1733550"/>
                </a:lnTo>
                <a:lnTo>
                  <a:pt x="0" y="0"/>
                </a:lnTo>
                <a:lnTo>
                  <a:pt x="7620" y="0"/>
                </a:lnTo>
                <a:lnTo>
                  <a:pt x="7620" y="17335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79" y="95438"/>
            <a:ext cx="552541" cy="6929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1044" y="208216"/>
            <a:ext cx="1658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  <a:latin typeface="微软雅黑"/>
                <a:cs typeface="微软雅黑"/>
              </a:rPr>
              <a:t>Lab</a:t>
            </a:r>
            <a:r>
              <a:rPr sz="3200" spc="-1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3200" spc="-85" dirty="0">
                <a:solidFill>
                  <a:srgbClr val="585858"/>
                </a:solidFill>
                <a:latin typeface="微软雅黑"/>
                <a:cs typeface="微软雅黑"/>
              </a:rPr>
              <a:t>Task</a:t>
            </a:r>
            <a:endParaRPr sz="3200">
              <a:latin typeface="微软雅黑"/>
              <a:cs typeface="微软雅黑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2859"/>
            <a:ext cx="12192000" cy="920750"/>
            <a:chOff x="0" y="22859"/>
            <a:chExt cx="12192000" cy="920750"/>
          </a:xfrm>
        </p:grpSpPr>
        <p:sp>
          <p:nvSpPr>
            <p:cNvPr id="5" name="object 5"/>
            <p:cNvSpPr/>
            <p:nvPr/>
          </p:nvSpPr>
          <p:spPr>
            <a:xfrm>
              <a:off x="0" y="847039"/>
              <a:ext cx="12192000" cy="96520"/>
            </a:xfrm>
            <a:custGeom>
              <a:avLst/>
              <a:gdLst/>
              <a:ahLst/>
              <a:cxnLst/>
              <a:rect l="l" t="t" r="r" b="b"/>
              <a:pathLst>
                <a:path w="12192000" h="96519">
                  <a:moveTo>
                    <a:pt x="12176760" y="96316"/>
                  </a:moveTo>
                  <a:lnTo>
                    <a:pt x="15240" y="96316"/>
                  </a:lnTo>
                  <a:lnTo>
                    <a:pt x="7162" y="95935"/>
                  </a:lnTo>
                  <a:lnTo>
                    <a:pt x="0" y="88772"/>
                  </a:lnTo>
                  <a:lnTo>
                    <a:pt x="0" y="15544"/>
                  </a:lnTo>
                  <a:lnTo>
                    <a:pt x="0" y="7162"/>
                  </a:lnTo>
                  <a:lnTo>
                    <a:pt x="7162" y="0"/>
                  </a:lnTo>
                  <a:lnTo>
                    <a:pt x="15240" y="304"/>
                  </a:lnTo>
                  <a:lnTo>
                    <a:pt x="12176760" y="304"/>
                  </a:lnTo>
                  <a:lnTo>
                    <a:pt x="12184837" y="0"/>
                  </a:lnTo>
                  <a:lnTo>
                    <a:pt x="12192000" y="7162"/>
                  </a:lnTo>
                  <a:lnTo>
                    <a:pt x="12192000" y="88772"/>
                  </a:lnTo>
                  <a:lnTo>
                    <a:pt x="12184837" y="95935"/>
                  </a:lnTo>
                  <a:lnTo>
                    <a:pt x="12176760" y="96316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96401" y="22859"/>
              <a:ext cx="1295014" cy="79400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2575" y="1048257"/>
            <a:ext cx="10160000" cy="10464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08305" indent="-39560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408305" algn="l"/>
              </a:tabLst>
            </a:pPr>
            <a:r>
              <a:rPr sz="2800" dirty="0">
                <a:latin typeface="Arial"/>
                <a:cs typeface="Arial"/>
              </a:rPr>
              <a:t>Complete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exercises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questions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lab03_Bayes.pdf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408305" algn="l"/>
              </a:tabLst>
            </a:pPr>
            <a:r>
              <a:rPr sz="2800" dirty="0">
                <a:latin typeface="Arial"/>
                <a:cs typeface="Arial"/>
              </a:rPr>
              <a:t>Submit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bb.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38300"/>
            <a:ext cx="12192000" cy="5219700"/>
            <a:chOff x="0" y="1638300"/>
            <a:chExt cx="12192000" cy="5219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0298" y="4076761"/>
              <a:ext cx="2100193" cy="19799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892800"/>
              <a:ext cx="12192000" cy="965200"/>
            </a:xfrm>
            <a:custGeom>
              <a:avLst/>
              <a:gdLst/>
              <a:ahLst/>
              <a:cxnLst/>
              <a:rect l="l" t="t" r="r" b="b"/>
              <a:pathLst>
                <a:path w="12192000" h="965200">
                  <a:moveTo>
                    <a:pt x="12180658" y="965200"/>
                  </a:moveTo>
                  <a:lnTo>
                    <a:pt x="0" y="965200"/>
                  </a:lnTo>
                  <a:lnTo>
                    <a:pt x="30238" y="928319"/>
                  </a:lnTo>
                  <a:lnTo>
                    <a:pt x="66128" y="904805"/>
                  </a:lnTo>
                  <a:lnTo>
                    <a:pt x="102480" y="881387"/>
                  </a:lnTo>
                  <a:lnTo>
                    <a:pt x="139527" y="858161"/>
                  </a:lnTo>
                  <a:lnTo>
                    <a:pt x="177500" y="835223"/>
                  </a:lnTo>
                  <a:lnTo>
                    <a:pt x="216630" y="812669"/>
                  </a:lnTo>
                  <a:lnTo>
                    <a:pt x="257149" y="790596"/>
                  </a:lnTo>
                  <a:lnTo>
                    <a:pt x="299288" y="769099"/>
                  </a:lnTo>
                  <a:lnTo>
                    <a:pt x="343278" y="748274"/>
                  </a:lnTo>
                  <a:lnTo>
                    <a:pt x="389350" y="728219"/>
                  </a:lnTo>
                  <a:lnTo>
                    <a:pt x="437737" y="709028"/>
                  </a:lnTo>
                  <a:lnTo>
                    <a:pt x="488670" y="690798"/>
                  </a:lnTo>
                  <a:lnTo>
                    <a:pt x="542379" y="673625"/>
                  </a:lnTo>
                  <a:lnTo>
                    <a:pt x="599096" y="657605"/>
                  </a:lnTo>
                  <a:lnTo>
                    <a:pt x="659053" y="642835"/>
                  </a:lnTo>
                  <a:lnTo>
                    <a:pt x="743967" y="623193"/>
                  </a:lnTo>
                  <a:lnTo>
                    <a:pt x="872177" y="594518"/>
                  </a:lnTo>
                  <a:lnTo>
                    <a:pt x="1001393" y="566775"/>
                  </a:lnTo>
                  <a:lnTo>
                    <a:pt x="1131615" y="539947"/>
                  </a:lnTo>
                  <a:lnTo>
                    <a:pt x="1262843" y="514020"/>
                  </a:lnTo>
                  <a:lnTo>
                    <a:pt x="1395077" y="488976"/>
                  </a:lnTo>
                  <a:lnTo>
                    <a:pt x="1528317" y="464800"/>
                  </a:lnTo>
                  <a:lnTo>
                    <a:pt x="1662563" y="441476"/>
                  </a:lnTo>
                  <a:lnTo>
                    <a:pt x="1797815" y="418989"/>
                  </a:lnTo>
                  <a:lnTo>
                    <a:pt x="1934072" y="397321"/>
                  </a:lnTo>
                  <a:lnTo>
                    <a:pt x="2071335" y="376458"/>
                  </a:lnTo>
                  <a:lnTo>
                    <a:pt x="2209603" y="356383"/>
                  </a:lnTo>
                  <a:lnTo>
                    <a:pt x="2348877" y="337080"/>
                  </a:lnTo>
                  <a:lnTo>
                    <a:pt x="2489155" y="318534"/>
                  </a:lnTo>
                  <a:lnTo>
                    <a:pt x="2630439" y="300728"/>
                  </a:lnTo>
                  <a:lnTo>
                    <a:pt x="2772728" y="283647"/>
                  </a:lnTo>
                  <a:lnTo>
                    <a:pt x="2916021" y="267274"/>
                  </a:lnTo>
                  <a:lnTo>
                    <a:pt x="3060319" y="251594"/>
                  </a:lnTo>
                  <a:lnTo>
                    <a:pt x="3205622" y="236591"/>
                  </a:lnTo>
                  <a:lnTo>
                    <a:pt x="3400922" y="217612"/>
                  </a:lnTo>
                  <a:lnTo>
                    <a:pt x="3598007" y="199770"/>
                  </a:lnTo>
                  <a:lnTo>
                    <a:pt x="3796877" y="183027"/>
                  </a:lnTo>
                  <a:lnTo>
                    <a:pt x="3997533" y="167346"/>
                  </a:lnTo>
                  <a:lnTo>
                    <a:pt x="4199973" y="152688"/>
                  </a:lnTo>
                  <a:lnTo>
                    <a:pt x="4404198" y="139017"/>
                  </a:lnTo>
                  <a:lnTo>
                    <a:pt x="4610207" y="126293"/>
                  </a:lnTo>
                  <a:lnTo>
                    <a:pt x="4870227" y="111665"/>
                  </a:lnTo>
                  <a:lnTo>
                    <a:pt x="5133034" y="98385"/>
                  </a:lnTo>
                  <a:lnTo>
                    <a:pt x="5398628" y="86380"/>
                  </a:lnTo>
                  <a:lnTo>
                    <a:pt x="5721018" y="73554"/>
                  </a:lnTo>
                  <a:lnTo>
                    <a:pt x="6047419" y="62329"/>
                  </a:lnTo>
                  <a:lnTo>
                    <a:pt x="6433288" y="51089"/>
                  </a:lnTo>
                  <a:lnTo>
                    <a:pt x="6824614" y="41654"/>
                  </a:lnTo>
                  <a:lnTo>
                    <a:pt x="7335764" y="31850"/>
                  </a:lnTo>
                  <a:lnTo>
                    <a:pt x="7972745" y="22837"/>
                  </a:lnTo>
                  <a:lnTo>
                    <a:pt x="8983648" y="13602"/>
                  </a:lnTo>
                  <a:lnTo>
                    <a:pt x="11359476" y="0"/>
                  </a:lnTo>
                  <a:lnTo>
                    <a:pt x="11466798" y="2772"/>
                  </a:lnTo>
                  <a:lnTo>
                    <a:pt x="11572392" y="4773"/>
                  </a:lnTo>
                  <a:lnTo>
                    <a:pt x="11676656" y="6112"/>
                  </a:lnTo>
                  <a:lnTo>
                    <a:pt x="11831434" y="7120"/>
                  </a:lnTo>
                  <a:lnTo>
                    <a:pt x="12192000" y="6730"/>
                  </a:lnTo>
                  <a:lnTo>
                    <a:pt x="12180658" y="9652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98" y="5952070"/>
              <a:ext cx="12151995" cy="906144"/>
            </a:xfrm>
            <a:custGeom>
              <a:avLst/>
              <a:gdLst/>
              <a:ahLst/>
              <a:cxnLst/>
              <a:rect l="l" t="t" r="r" b="b"/>
              <a:pathLst>
                <a:path w="12151995" h="906145">
                  <a:moveTo>
                    <a:pt x="12151601" y="905929"/>
                  </a:moveTo>
                  <a:lnTo>
                    <a:pt x="0" y="905929"/>
                  </a:lnTo>
                  <a:lnTo>
                    <a:pt x="25692" y="879983"/>
                  </a:lnTo>
                  <a:lnTo>
                    <a:pt x="67394" y="852345"/>
                  </a:lnTo>
                  <a:lnTo>
                    <a:pt x="105166" y="831772"/>
                  </a:lnTo>
                  <a:lnTo>
                    <a:pt x="148439" y="811338"/>
                  </a:lnTo>
                  <a:lnTo>
                    <a:pt x="214591" y="784317"/>
                  </a:lnTo>
                  <a:lnTo>
                    <a:pt x="251251" y="770905"/>
                  </a:lnTo>
                  <a:lnTo>
                    <a:pt x="290276" y="757561"/>
                  </a:lnTo>
                  <a:lnTo>
                    <a:pt x="331649" y="744286"/>
                  </a:lnTo>
                  <a:lnTo>
                    <a:pt x="375352" y="731081"/>
                  </a:lnTo>
                  <a:lnTo>
                    <a:pt x="421368" y="717948"/>
                  </a:lnTo>
                  <a:lnTo>
                    <a:pt x="469679" y="704889"/>
                  </a:lnTo>
                  <a:lnTo>
                    <a:pt x="520266" y="691904"/>
                  </a:lnTo>
                  <a:lnTo>
                    <a:pt x="573114" y="678994"/>
                  </a:lnTo>
                  <a:lnTo>
                    <a:pt x="628203" y="666162"/>
                  </a:lnTo>
                  <a:lnTo>
                    <a:pt x="685517" y="653409"/>
                  </a:lnTo>
                  <a:lnTo>
                    <a:pt x="745037" y="640736"/>
                  </a:lnTo>
                  <a:lnTo>
                    <a:pt x="806746" y="628143"/>
                  </a:lnTo>
                  <a:lnTo>
                    <a:pt x="903375" y="609411"/>
                  </a:lnTo>
                  <a:lnTo>
                    <a:pt x="1004830" y="590868"/>
                  </a:lnTo>
                  <a:lnTo>
                    <a:pt x="1111052" y="572521"/>
                  </a:lnTo>
                  <a:lnTo>
                    <a:pt x="1221979" y="554374"/>
                  </a:lnTo>
                  <a:lnTo>
                    <a:pt x="1337554" y="536431"/>
                  </a:lnTo>
                  <a:lnTo>
                    <a:pt x="1457717" y="518696"/>
                  </a:lnTo>
                  <a:lnTo>
                    <a:pt x="1582407" y="501175"/>
                  </a:lnTo>
                  <a:lnTo>
                    <a:pt x="1711565" y="483872"/>
                  </a:lnTo>
                  <a:lnTo>
                    <a:pt x="1845132" y="466792"/>
                  </a:lnTo>
                  <a:lnTo>
                    <a:pt x="2029977" y="444372"/>
                  </a:lnTo>
                  <a:lnTo>
                    <a:pt x="2222411" y="422367"/>
                  </a:lnTo>
                  <a:lnTo>
                    <a:pt x="2422295" y="400788"/>
                  </a:lnTo>
                  <a:lnTo>
                    <a:pt x="2629487" y="379645"/>
                  </a:lnTo>
                  <a:lnTo>
                    <a:pt x="2843845" y="358949"/>
                  </a:lnTo>
                  <a:lnTo>
                    <a:pt x="3065229" y="338711"/>
                  </a:lnTo>
                  <a:lnTo>
                    <a:pt x="3293497" y="318942"/>
                  </a:lnTo>
                  <a:lnTo>
                    <a:pt x="3528508" y="299652"/>
                  </a:lnTo>
                  <a:lnTo>
                    <a:pt x="3831538" y="276232"/>
                  </a:lnTo>
                  <a:lnTo>
                    <a:pt x="4144608" y="253599"/>
                  </a:lnTo>
                  <a:lnTo>
                    <a:pt x="4467441" y="231775"/>
                  </a:lnTo>
                  <a:lnTo>
                    <a:pt x="4799761" y="210781"/>
                  </a:lnTo>
                  <a:lnTo>
                    <a:pt x="5141292" y="190638"/>
                  </a:lnTo>
                  <a:lnTo>
                    <a:pt x="5491759" y="171368"/>
                  </a:lnTo>
                  <a:lnTo>
                    <a:pt x="5850886" y="152991"/>
                  </a:lnTo>
                  <a:lnTo>
                    <a:pt x="6218397" y="135529"/>
                  </a:lnTo>
                  <a:lnTo>
                    <a:pt x="6594015" y="119003"/>
                  </a:lnTo>
                  <a:lnTo>
                    <a:pt x="6977466" y="103434"/>
                  </a:lnTo>
                  <a:lnTo>
                    <a:pt x="7447556" y="86045"/>
                  </a:lnTo>
                  <a:lnTo>
                    <a:pt x="7928051" y="70101"/>
                  </a:lnTo>
                  <a:lnTo>
                    <a:pt x="8418472" y="55639"/>
                  </a:lnTo>
                  <a:lnTo>
                    <a:pt x="8918345" y="42695"/>
                  </a:lnTo>
                  <a:lnTo>
                    <a:pt x="9427191" y="31307"/>
                  </a:lnTo>
                  <a:lnTo>
                    <a:pt x="9944534" y="21510"/>
                  </a:lnTo>
                  <a:lnTo>
                    <a:pt x="10469898" y="13342"/>
                  </a:lnTo>
                  <a:lnTo>
                    <a:pt x="11002805" y="6838"/>
                  </a:lnTo>
                  <a:lnTo>
                    <a:pt x="11452313" y="2717"/>
                  </a:lnTo>
                  <a:lnTo>
                    <a:pt x="12151601" y="0"/>
                  </a:lnTo>
                  <a:lnTo>
                    <a:pt x="12151601" y="905929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4547" y="1638300"/>
              <a:ext cx="3997452" cy="51145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436" y="5404103"/>
              <a:ext cx="937260" cy="104851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6914" y="1309776"/>
            <a:ext cx="5150485" cy="2528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10" dirty="0">
                <a:solidFill>
                  <a:srgbClr val="006FC0"/>
                </a:solidFill>
                <a:latin typeface="微软雅黑"/>
                <a:cs typeface="微软雅黑"/>
              </a:rPr>
              <a:t>Thanks</a:t>
            </a:r>
            <a:endParaRPr lang="zh-CN" altLang="en-US" sz="9600" dirty="0">
              <a:latin typeface="微软雅黑"/>
              <a:cs typeface="微软雅黑"/>
            </a:endParaRPr>
          </a:p>
          <a:p>
            <a:pPr marL="1409065" marR="5080">
              <a:lnSpc>
                <a:spcPts val="2100"/>
              </a:lnSpc>
              <a:spcBef>
                <a:spcPts val="1814"/>
              </a:spcBef>
            </a:pPr>
            <a:r>
              <a:rPr lang="zh-CN" altLang="en-US" sz="1800" b="1" spc="85" dirty="0">
                <a:latin typeface="微软雅黑"/>
                <a:cs typeface="微软雅黑"/>
              </a:rPr>
              <a:t>王大兴</a:t>
            </a:r>
            <a:r>
              <a:rPr lang="en-US" altLang="zh-CN" sz="1800" b="1" spc="-10" dirty="0">
                <a:latin typeface="Times New Roman"/>
                <a:cs typeface="Times New Roman"/>
              </a:rPr>
              <a:t>Email:wangdx3@mail.sustech.edu.cn</a:t>
            </a:r>
            <a:br>
              <a:rPr lang="en-US" altLang="zh-CN" sz="1800" b="1" spc="-10" dirty="0">
                <a:latin typeface="Times New Roman"/>
                <a:cs typeface="Times New Roman"/>
              </a:rPr>
            </a:br>
            <a:endParaRPr lang="en-US" altLang="zh-CN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79" y="95438"/>
            <a:ext cx="552541" cy="6929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6FC0"/>
                </a:solidFill>
              </a:rPr>
              <a:t>Outline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0" y="22859"/>
            <a:ext cx="12192000" cy="911860"/>
            <a:chOff x="0" y="22859"/>
            <a:chExt cx="12192000" cy="911860"/>
          </a:xfrm>
        </p:grpSpPr>
        <p:sp>
          <p:nvSpPr>
            <p:cNvPr id="5" name="object 5"/>
            <p:cNvSpPr/>
            <p:nvPr/>
          </p:nvSpPr>
          <p:spPr>
            <a:xfrm>
              <a:off x="0" y="838149"/>
              <a:ext cx="12192000" cy="96520"/>
            </a:xfrm>
            <a:custGeom>
              <a:avLst/>
              <a:gdLst/>
              <a:ahLst/>
              <a:cxnLst/>
              <a:rect l="l" t="t" r="r" b="b"/>
              <a:pathLst>
                <a:path w="12192000" h="96519">
                  <a:moveTo>
                    <a:pt x="12184837" y="95935"/>
                  </a:moveTo>
                  <a:lnTo>
                    <a:pt x="15240" y="96062"/>
                  </a:lnTo>
                  <a:lnTo>
                    <a:pt x="7162" y="95935"/>
                  </a:lnTo>
                  <a:lnTo>
                    <a:pt x="0" y="88773"/>
                  </a:lnTo>
                  <a:lnTo>
                    <a:pt x="0" y="15290"/>
                  </a:lnTo>
                  <a:lnTo>
                    <a:pt x="0" y="7162"/>
                  </a:lnTo>
                  <a:lnTo>
                    <a:pt x="7162" y="0"/>
                  </a:lnTo>
                  <a:lnTo>
                    <a:pt x="12184837" y="0"/>
                  </a:lnTo>
                  <a:lnTo>
                    <a:pt x="12192000" y="7162"/>
                  </a:lnTo>
                  <a:lnTo>
                    <a:pt x="12192000" y="88773"/>
                  </a:lnTo>
                  <a:lnTo>
                    <a:pt x="12184837" y="95935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96401" y="22859"/>
              <a:ext cx="1295014" cy="79400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2485" y="1125219"/>
            <a:ext cx="7666355" cy="463677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Background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Probability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Basics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Probabilistic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Classification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Principle</a:t>
            </a:r>
            <a:endParaRPr sz="240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Times New Roman"/>
                <a:cs typeface="Times New Roman"/>
              </a:rPr>
              <a:t>Probabilistic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discriminative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Times New Roman"/>
                <a:cs typeface="Times New Roman"/>
              </a:rPr>
              <a:t>Generative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classification</a:t>
            </a:r>
            <a:endParaRPr sz="240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Times New Roman"/>
                <a:cs typeface="Times New Roman"/>
              </a:rPr>
              <a:t>MAP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converting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generative</a:t>
            </a:r>
            <a:r>
              <a:rPr sz="2400" spc="-10" dirty="0">
                <a:latin typeface="Times New Roman"/>
                <a:cs typeface="Times New Roman"/>
              </a:rPr>
              <a:t> into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discriminative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Naïve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Bayes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generative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Times New Roman"/>
                <a:cs typeface="Times New Roman"/>
              </a:rPr>
              <a:t>Principle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(discrete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vs.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continuous)</a:t>
            </a:r>
            <a:endParaRPr sz="240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Times New Roman"/>
                <a:cs typeface="Times New Roman"/>
              </a:rPr>
              <a:t>Example: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Play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Tennis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Zero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Conditional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Treatment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79" y="95438"/>
            <a:ext cx="552541" cy="6929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6FC0"/>
                </a:solidFill>
              </a:rPr>
              <a:t>Background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0" y="22859"/>
            <a:ext cx="12192000" cy="911860"/>
            <a:chOff x="0" y="22859"/>
            <a:chExt cx="12192000" cy="911860"/>
          </a:xfrm>
        </p:grpSpPr>
        <p:sp>
          <p:nvSpPr>
            <p:cNvPr id="5" name="object 5"/>
            <p:cNvSpPr/>
            <p:nvPr/>
          </p:nvSpPr>
          <p:spPr>
            <a:xfrm>
              <a:off x="0" y="838149"/>
              <a:ext cx="12192000" cy="96520"/>
            </a:xfrm>
            <a:custGeom>
              <a:avLst/>
              <a:gdLst/>
              <a:ahLst/>
              <a:cxnLst/>
              <a:rect l="l" t="t" r="r" b="b"/>
              <a:pathLst>
                <a:path w="12192000" h="96519">
                  <a:moveTo>
                    <a:pt x="12184837" y="95935"/>
                  </a:moveTo>
                  <a:lnTo>
                    <a:pt x="15240" y="96062"/>
                  </a:lnTo>
                  <a:lnTo>
                    <a:pt x="7162" y="95935"/>
                  </a:lnTo>
                  <a:lnTo>
                    <a:pt x="0" y="88773"/>
                  </a:lnTo>
                  <a:lnTo>
                    <a:pt x="0" y="15290"/>
                  </a:lnTo>
                  <a:lnTo>
                    <a:pt x="0" y="7162"/>
                  </a:lnTo>
                  <a:lnTo>
                    <a:pt x="7162" y="0"/>
                  </a:lnTo>
                  <a:lnTo>
                    <a:pt x="12184837" y="0"/>
                  </a:lnTo>
                  <a:lnTo>
                    <a:pt x="12192000" y="7162"/>
                  </a:lnTo>
                  <a:lnTo>
                    <a:pt x="12192000" y="88773"/>
                  </a:lnTo>
                  <a:lnTo>
                    <a:pt x="12184837" y="95935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96401" y="22859"/>
              <a:ext cx="1295014" cy="79400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2919" y="1043940"/>
            <a:ext cx="9126220" cy="50685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190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methodologies:</a:t>
            </a:r>
            <a:endParaRPr sz="2400">
              <a:latin typeface="Times New Roman"/>
              <a:cs typeface="Times New Roman"/>
            </a:endParaRPr>
          </a:p>
          <a:p>
            <a:pPr marL="849630" lvl="1" indent="-457200">
              <a:lnSpc>
                <a:spcPct val="100000"/>
              </a:lnSpc>
              <a:spcBef>
                <a:spcPts val="1090"/>
              </a:spcBef>
              <a:buFont typeface="Wingdings"/>
              <a:buChar char=""/>
              <a:tabLst>
                <a:tab pos="849630" algn="l"/>
                <a:tab pos="8502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Model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classification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rule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directly</a:t>
            </a:r>
            <a:endParaRPr sz="2400">
              <a:latin typeface="Times New Roman"/>
              <a:cs typeface="Times New Roman"/>
            </a:endParaRPr>
          </a:p>
          <a:p>
            <a:pPr marL="916305">
              <a:lnSpc>
                <a:spcPct val="100000"/>
              </a:lnSpc>
              <a:spcBef>
                <a:spcPts val="990"/>
              </a:spcBef>
            </a:pPr>
            <a:r>
              <a:rPr sz="2400" dirty="0">
                <a:latin typeface="Times New Roman"/>
                <a:cs typeface="Times New Roman"/>
              </a:rPr>
              <a:t>Examples: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k-</a:t>
            </a:r>
            <a:r>
              <a:rPr sz="2400" dirty="0">
                <a:latin typeface="Times New Roman"/>
                <a:cs typeface="Times New Roman"/>
              </a:rPr>
              <a:t>NN,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linear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classifier,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SVM,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nets,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..</a:t>
            </a:r>
            <a:endParaRPr sz="2400">
              <a:latin typeface="Times New Roman"/>
              <a:cs typeface="Times New Roman"/>
            </a:endParaRPr>
          </a:p>
          <a:p>
            <a:pPr marL="846455" marR="5080" lvl="1" indent="-453390">
              <a:lnSpc>
                <a:spcPct val="137800"/>
              </a:lnSpc>
              <a:buFont typeface="Wingdings"/>
              <a:buChar char=""/>
              <a:tabLst>
                <a:tab pos="849630" algn="l"/>
                <a:tab pos="8502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Model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probability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memberships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given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input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Examples: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logistic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regression,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probabilistic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(softmax),…</a:t>
            </a:r>
            <a:endParaRPr sz="2400">
              <a:latin typeface="Times New Roman"/>
              <a:cs typeface="Times New Roman"/>
            </a:endParaRPr>
          </a:p>
          <a:p>
            <a:pPr marL="846455" marR="1818005" lvl="1" indent="-453390">
              <a:lnSpc>
                <a:spcPts val="3960"/>
              </a:lnSpc>
              <a:spcBef>
                <a:spcPts val="135"/>
              </a:spcBef>
              <a:buClr>
                <a:srgbClr val="FF0000"/>
              </a:buClr>
              <a:buFont typeface="Wingdings"/>
              <a:buChar char=""/>
              <a:tabLst>
                <a:tab pos="915669" algn="l"/>
                <a:tab pos="916305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Make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probabilistic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model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within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each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class </a:t>
            </a:r>
            <a:r>
              <a:rPr sz="2400" dirty="0">
                <a:latin typeface="Times New Roman"/>
                <a:cs typeface="Times New Roman"/>
              </a:rPr>
              <a:t>Examples: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naive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Bayes,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model-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….</a:t>
            </a:r>
            <a:endParaRPr sz="2400">
              <a:latin typeface="Times New Roman"/>
              <a:cs typeface="Times New Roman"/>
            </a:endParaRPr>
          </a:p>
          <a:p>
            <a:pPr marL="697865" indent="-6851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400" dirty="0">
                <a:latin typeface="Times New Roman"/>
                <a:cs typeface="Times New Roman"/>
              </a:rPr>
              <a:t>Important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ML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taxonomy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773430" marR="2433955">
              <a:lnSpc>
                <a:spcPts val="428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probabilistic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models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non-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probabilistic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discriminative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models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generative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79" y="95438"/>
            <a:ext cx="552541" cy="6929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6FC0"/>
                </a:solidFill>
              </a:rPr>
              <a:t>Background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0" y="22859"/>
            <a:ext cx="12192000" cy="911860"/>
            <a:chOff x="0" y="22859"/>
            <a:chExt cx="12192000" cy="911860"/>
          </a:xfrm>
        </p:grpSpPr>
        <p:sp>
          <p:nvSpPr>
            <p:cNvPr id="5" name="object 5"/>
            <p:cNvSpPr/>
            <p:nvPr/>
          </p:nvSpPr>
          <p:spPr>
            <a:xfrm>
              <a:off x="0" y="838149"/>
              <a:ext cx="12192000" cy="96520"/>
            </a:xfrm>
            <a:custGeom>
              <a:avLst/>
              <a:gdLst/>
              <a:ahLst/>
              <a:cxnLst/>
              <a:rect l="l" t="t" r="r" b="b"/>
              <a:pathLst>
                <a:path w="12192000" h="96519">
                  <a:moveTo>
                    <a:pt x="12184837" y="95935"/>
                  </a:moveTo>
                  <a:lnTo>
                    <a:pt x="15240" y="96062"/>
                  </a:lnTo>
                  <a:lnTo>
                    <a:pt x="7162" y="95935"/>
                  </a:lnTo>
                  <a:lnTo>
                    <a:pt x="0" y="88773"/>
                  </a:lnTo>
                  <a:lnTo>
                    <a:pt x="0" y="15290"/>
                  </a:lnTo>
                  <a:lnTo>
                    <a:pt x="0" y="7162"/>
                  </a:lnTo>
                  <a:lnTo>
                    <a:pt x="7162" y="0"/>
                  </a:lnTo>
                  <a:lnTo>
                    <a:pt x="12184837" y="0"/>
                  </a:lnTo>
                  <a:lnTo>
                    <a:pt x="12192000" y="7162"/>
                  </a:lnTo>
                  <a:lnTo>
                    <a:pt x="12192000" y="88773"/>
                  </a:lnTo>
                  <a:lnTo>
                    <a:pt x="12184837" y="95935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96401" y="22859"/>
              <a:ext cx="1295014" cy="79400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8290" y="946785"/>
            <a:ext cx="109156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taxonomy,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essence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models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(classifiers)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clearly.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4984" y="1923795"/>
          <a:ext cx="10063479" cy="4137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7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04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Probabilistic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6877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Non-Probabilistic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Discriminative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Arial"/>
                        <a:buChar char="•"/>
                        <a:tabLst>
                          <a:tab pos="377190" algn="l"/>
                          <a:tab pos="377825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Logistic</a:t>
                      </a:r>
                      <a:r>
                        <a:rPr sz="20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Regression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7719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190" algn="l"/>
                          <a:tab pos="377825" algn="l"/>
                        </a:tabLst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Probabilistic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neural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nets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7719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190" algn="l"/>
                          <a:tab pos="377825" algn="l"/>
                        </a:tabLst>
                      </a:pPr>
                      <a:r>
                        <a:rPr sz="2000" b="1" spc="-20" dirty="0">
                          <a:latin typeface="Arial"/>
                          <a:cs typeface="Arial"/>
                        </a:rPr>
                        <a:t>……..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K-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nn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Linear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classifier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000" b="1" spc="-25" dirty="0">
                          <a:latin typeface="Arial"/>
                          <a:cs typeface="Arial"/>
                        </a:rPr>
                        <a:t>SVM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Neural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networks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000" b="1" spc="-25" dirty="0">
                          <a:latin typeface="Arial"/>
                          <a:cs typeface="Arial"/>
                        </a:rPr>
                        <a:t>……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Generative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377190" indent="-286385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Arial"/>
                        <a:buChar char="•"/>
                        <a:tabLst>
                          <a:tab pos="377190" algn="l"/>
                          <a:tab pos="377825" algn="l"/>
                        </a:tabLst>
                      </a:pPr>
                      <a:r>
                        <a:rPr sz="2000" b="1" spc="-90" dirty="0">
                          <a:latin typeface="Arial"/>
                          <a:cs typeface="Arial"/>
                        </a:rPr>
                        <a:t>Naïve 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Bayes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77190" marR="1111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190" algn="l"/>
                          <a:tab pos="377825" algn="l"/>
                        </a:tabLst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Model-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based</a:t>
                      </a:r>
                      <a:r>
                        <a:rPr sz="20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(e.g., 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GMM)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7719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190" algn="l"/>
                          <a:tab pos="377825" algn="l"/>
                        </a:tabLst>
                      </a:pPr>
                      <a:r>
                        <a:rPr sz="2000" b="1" spc="-25" dirty="0">
                          <a:latin typeface="Arial"/>
                          <a:cs typeface="Arial"/>
                        </a:rPr>
                        <a:t>……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107632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N.A.</a:t>
                      </a:r>
                      <a:r>
                        <a:rPr sz="2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25" dirty="0">
                          <a:latin typeface="Arial"/>
                          <a:cs typeface="Arial"/>
                        </a:rPr>
                        <a:t>(?)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Probability</a:t>
            </a:r>
            <a:r>
              <a:rPr spc="-75" dirty="0"/>
              <a:t> </a:t>
            </a:r>
            <a:r>
              <a:rPr spc="-10" dirty="0"/>
              <a:t>Basics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79" y="95438"/>
            <a:ext cx="552541" cy="69296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22859"/>
            <a:ext cx="12192000" cy="911860"/>
            <a:chOff x="0" y="22859"/>
            <a:chExt cx="12192000" cy="911860"/>
          </a:xfrm>
        </p:grpSpPr>
        <p:sp>
          <p:nvSpPr>
            <p:cNvPr id="5" name="object 5"/>
            <p:cNvSpPr/>
            <p:nvPr/>
          </p:nvSpPr>
          <p:spPr>
            <a:xfrm>
              <a:off x="0" y="838149"/>
              <a:ext cx="12192000" cy="96520"/>
            </a:xfrm>
            <a:custGeom>
              <a:avLst/>
              <a:gdLst/>
              <a:ahLst/>
              <a:cxnLst/>
              <a:rect l="l" t="t" r="r" b="b"/>
              <a:pathLst>
                <a:path w="12192000" h="96519">
                  <a:moveTo>
                    <a:pt x="12184837" y="95935"/>
                  </a:moveTo>
                  <a:lnTo>
                    <a:pt x="15240" y="96062"/>
                  </a:lnTo>
                  <a:lnTo>
                    <a:pt x="7162" y="95935"/>
                  </a:lnTo>
                  <a:lnTo>
                    <a:pt x="0" y="88773"/>
                  </a:lnTo>
                  <a:lnTo>
                    <a:pt x="0" y="15290"/>
                  </a:lnTo>
                  <a:lnTo>
                    <a:pt x="0" y="7162"/>
                  </a:lnTo>
                  <a:lnTo>
                    <a:pt x="7162" y="0"/>
                  </a:lnTo>
                  <a:lnTo>
                    <a:pt x="12184837" y="0"/>
                  </a:lnTo>
                  <a:lnTo>
                    <a:pt x="12192000" y="7162"/>
                  </a:lnTo>
                  <a:lnTo>
                    <a:pt x="12192000" y="88773"/>
                  </a:lnTo>
                  <a:lnTo>
                    <a:pt x="12184837" y="95935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96401" y="22859"/>
              <a:ext cx="1295014" cy="79400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60045" y="991869"/>
            <a:ext cx="913511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545465" algn="l"/>
                <a:tab pos="546100" algn="l"/>
                <a:tab pos="6671945" algn="l"/>
              </a:tabLst>
            </a:pP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Prior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conditional</a:t>
            </a:r>
            <a:r>
              <a:rPr sz="28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joint</a:t>
            </a:r>
            <a:r>
              <a:rPr sz="2800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probability</a:t>
            </a:r>
            <a:r>
              <a:rPr sz="28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random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variables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070" y="5029657"/>
            <a:ext cx="26085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545465" algn="l"/>
                <a:tab pos="546100" algn="l"/>
              </a:tabLst>
            </a:pPr>
            <a:r>
              <a:rPr sz="2800" spc="-10" dirty="0">
                <a:latin typeface="Times New Roman"/>
                <a:cs typeface="Times New Roman"/>
              </a:rPr>
              <a:t>Bayesian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Rule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1252" y="2730347"/>
            <a:ext cx="26162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180" dirty="0">
                <a:latin typeface="Palatino Linotype"/>
                <a:cs typeface="Palatino Linotype"/>
              </a:rPr>
              <a:t>x</a:t>
            </a:r>
            <a:r>
              <a:rPr sz="2700" spc="-180" dirty="0">
                <a:latin typeface="Symbol"/>
                <a:cs typeface="Symbol"/>
              </a:rPr>
              <a:t></a:t>
            </a:r>
            <a:r>
              <a:rPr sz="2700" spc="-180" dirty="0">
                <a:latin typeface="Palatino Linotype"/>
                <a:cs typeface="Palatino Linotype"/>
              </a:rPr>
              <a:t>(</a:t>
            </a:r>
            <a:r>
              <a:rPr sz="2700" i="1" spc="-180" dirty="0">
                <a:latin typeface="Palatino Linotype"/>
                <a:cs typeface="Palatino Linotype"/>
              </a:rPr>
              <a:t>x</a:t>
            </a:r>
            <a:r>
              <a:rPr sz="2250" i="1" spc="-270" baseline="-16666" dirty="0">
                <a:latin typeface="Palatino Linotype"/>
                <a:cs typeface="Palatino Linotype"/>
              </a:rPr>
              <a:t>1</a:t>
            </a:r>
            <a:r>
              <a:rPr sz="2700" spc="-180" dirty="0">
                <a:latin typeface="Palatino Linotype"/>
                <a:cs typeface="Palatino Linotype"/>
              </a:rPr>
              <a:t>,</a:t>
            </a:r>
            <a:r>
              <a:rPr sz="2700" i="1" spc="-180" dirty="0">
                <a:latin typeface="Palatino Linotype"/>
                <a:cs typeface="Palatino Linotype"/>
              </a:rPr>
              <a:t>x</a:t>
            </a:r>
            <a:r>
              <a:rPr sz="2250" spc="-270" baseline="-16666" dirty="0">
                <a:latin typeface="Palatino Linotype"/>
                <a:cs typeface="Palatino Linotype"/>
              </a:rPr>
              <a:t>2</a:t>
            </a:r>
            <a:r>
              <a:rPr sz="2700" spc="-180" dirty="0">
                <a:latin typeface="Palatino Linotype"/>
                <a:cs typeface="Palatino Linotype"/>
              </a:rPr>
              <a:t>),</a:t>
            </a:r>
            <a:r>
              <a:rPr sz="2700" spc="-345" dirty="0">
                <a:latin typeface="Palatino Linotype"/>
                <a:cs typeface="Palatino Linotype"/>
              </a:rPr>
              <a:t> </a:t>
            </a:r>
            <a:r>
              <a:rPr sz="2700" i="1" spc="-270" dirty="0">
                <a:latin typeface="Palatino Linotype"/>
                <a:cs typeface="Palatino Linotype"/>
              </a:rPr>
              <a:t>P</a:t>
            </a:r>
            <a:r>
              <a:rPr sz="2700" spc="-270" dirty="0">
                <a:latin typeface="Palatino Linotype"/>
                <a:cs typeface="Palatino Linotype"/>
              </a:rPr>
              <a:t>(</a:t>
            </a:r>
            <a:r>
              <a:rPr sz="2700" b="1" spc="-270" dirty="0">
                <a:latin typeface="Palatino Linotype"/>
                <a:cs typeface="Palatino Linotype"/>
              </a:rPr>
              <a:t>x</a:t>
            </a:r>
            <a:r>
              <a:rPr sz="2700" spc="-270" dirty="0">
                <a:latin typeface="Palatino Linotype"/>
                <a:cs typeface="Palatino Linotype"/>
              </a:rPr>
              <a:t>)</a:t>
            </a:r>
            <a:r>
              <a:rPr sz="2700" spc="-270" dirty="0">
                <a:latin typeface="Symbol"/>
                <a:cs typeface="Symbol"/>
              </a:rPr>
              <a:t></a:t>
            </a:r>
            <a:r>
              <a:rPr sz="2700" i="1" spc="-270" dirty="0">
                <a:latin typeface="Palatino Linotype"/>
                <a:cs typeface="Palatino Linotype"/>
              </a:rPr>
              <a:t>P(x</a:t>
            </a:r>
            <a:r>
              <a:rPr sz="2250" i="1" spc="-405" baseline="-16666" dirty="0">
                <a:latin typeface="Palatino Linotype"/>
                <a:cs typeface="Palatino Linotype"/>
              </a:rPr>
              <a:t>1</a:t>
            </a:r>
            <a:r>
              <a:rPr sz="2700" i="1" spc="-270" dirty="0">
                <a:latin typeface="Palatino Linotype"/>
                <a:cs typeface="Palatino Linotype"/>
              </a:rPr>
              <a:t>,x</a:t>
            </a:r>
            <a:r>
              <a:rPr sz="2250" spc="-405" baseline="-16666" dirty="0">
                <a:latin typeface="Palatino Linotype"/>
                <a:cs typeface="Palatino Linotype"/>
              </a:rPr>
              <a:t>2</a:t>
            </a:r>
            <a:r>
              <a:rPr sz="2700" spc="-270" dirty="0">
                <a:latin typeface="Palatino Linotype"/>
                <a:cs typeface="Palatino Linotype"/>
              </a:rPr>
              <a:t>)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1039" y="3206750"/>
            <a:ext cx="39579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spc="-290" dirty="0">
                <a:latin typeface="Palatino Linotype"/>
                <a:cs typeface="Palatino Linotype"/>
              </a:rPr>
              <a:t>P(x</a:t>
            </a:r>
            <a:r>
              <a:rPr sz="2250" i="1" spc="-434" baseline="-16666" dirty="0">
                <a:latin typeface="Palatino Linotype"/>
                <a:cs typeface="Palatino Linotype"/>
              </a:rPr>
              <a:t>1</a:t>
            </a:r>
            <a:r>
              <a:rPr sz="2700" i="1" spc="-290" dirty="0">
                <a:latin typeface="Palatino Linotype"/>
                <a:cs typeface="Palatino Linotype"/>
              </a:rPr>
              <a:t>,x</a:t>
            </a:r>
            <a:r>
              <a:rPr sz="2250" spc="-434" baseline="-16666" dirty="0">
                <a:latin typeface="Palatino Linotype"/>
                <a:cs typeface="Palatino Linotype"/>
              </a:rPr>
              <a:t>2</a:t>
            </a:r>
            <a:r>
              <a:rPr sz="2700" spc="-290" dirty="0">
                <a:latin typeface="Palatino Linotype"/>
                <a:cs typeface="Palatino Linotype"/>
              </a:rPr>
              <a:t>)</a:t>
            </a:r>
            <a:r>
              <a:rPr sz="2700" spc="-470" dirty="0">
                <a:latin typeface="Palatino Linotype"/>
                <a:cs typeface="Palatino Linotype"/>
              </a:rPr>
              <a:t> </a:t>
            </a:r>
            <a:r>
              <a:rPr sz="2700" spc="-290" dirty="0">
                <a:latin typeface="Symbol"/>
                <a:cs typeface="Symbol"/>
              </a:rPr>
              <a:t></a:t>
            </a:r>
            <a:r>
              <a:rPr sz="2700" i="1" spc="-290" dirty="0">
                <a:latin typeface="Palatino Linotype"/>
                <a:cs typeface="Palatino Linotype"/>
              </a:rPr>
              <a:t>P</a:t>
            </a:r>
            <a:r>
              <a:rPr sz="2700" spc="-290" dirty="0">
                <a:latin typeface="Palatino Linotype"/>
                <a:cs typeface="Palatino Linotype"/>
              </a:rPr>
              <a:t>(</a:t>
            </a:r>
            <a:r>
              <a:rPr sz="2700" i="1" spc="-290" dirty="0">
                <a:latin typeface="Palatino Linotype"/>
                <a:cs typeface="Palatino Linotype"/>
              </a:rPr>
              <a:t>x</a:t>
            </a:r>
            <a:r>
              <a:rPr sz="2250" spc="-434" baseline="-16666" dirty="0">
                <a:latin typeface="Palatino Linotype"/>
                <a:cs typeface="Palatino Linotype"/>
              </a:rPr>
              <a:t>2</a:t>
            </a:r>
            <a:r>
              <a:rPr sz="2700" spc="-290" dirty="0">
                <a:latin typeface="Palatino Linotype"/>
                <a:cs typeface="Palatino Linotype"/>
              </a:rPr>
              <a:t>|</a:t>
            </a:r>
            <a:r>
              <a:rPr sz="2700" i="1" spc="-290" dirty="0">
                <a:latin typeface="Palatino Linotype"/>
                <a:cs typeface="Palatino Linotype"/>
              </a:rPr>
              <a:t>x</a:t>
            </a:r>
            <a:r>
              <a:rPr sz="2250" spc="-434" baseline="-16666" dirty="0">
                <a:latin typeface="Palatino Linotype"/>
                <a:cs typeface="Palatino Linotype"/>
              </a:rPr>
              <a:t>1</a:t>
            </a:r>
            <a:r>
              <a:rPr sz="2700" spc="-290" dirty="0">
                <a:latin typeface="Palatino Linotype"/>
                <a:cs typeface="Palatino Linotype"/>
              </a:rPr>
              <a:t>)</a:t>
            </a:r>
            <a:r>
              <a:rPr sz="2700" i="1" spc="-290" dirty="0">
                <a:latin typeface="Palatino Linotype"/>
                <a:cs typeface="Palatino Linotype"/>
              </a:rPr>
              <a:t>P</a:t>
            </a:r>
            <a:r>
              <a:rPr sz="2700" spc="-290" dirty="0">
                <a:latin typeface="Palatino Linotype"/>
                <a:cs typeface="Palatino Linotype"/>
              </a:rPr>
              <a:t>(</a:t>
            </a:r>
            <a:r>
              <a:rPr sz="2700" i="1" spc="-290" dirty="0">
                <a:latin typeface="Palatino Linotype"/>
                <a:cs typeface="Palatino Linotype"/>
              </a:rPr>
              <a:t>x</a:t>
            </a:r>
            <a:r>
              <a:rPr sz="2250" spc="-434" baseline="-16666" dirty="0">
                <a:latin typeface="Palatino Linotype"/>
                <a:cs typeface="Palatino Linotype"/>
              </a:rPr>
              <a:t>1</a:t>
            </a:r>
            <a:r>
              <a:rPr sz="2700" spc="-290" dirty="0">
                <a:latin typeface="Palatino Linotype"/>
                <a:cs typeface="Palatino Linotype"/>
              </a:rPr>
              <a:t>)</a:t>
            </a:r>
            <a:r>
              <a:rPr sz="2700" spc="-290" dirty="0">
                <a:latin typeface="Symbol"/>
                <a:cs typeface="Symbol"/>
              </a:rPr>
              <a:t></a:t>
            </a:r>
            <a:r>
              <a:rPr sz="2700" i="1" spc="-290" dirty="0">
                <a:latin typeface="Palatino Linotype"/>
                <a:cs typeface="Palatino Linotype"/>
              </a:rPr>
              <a:t>P</a:t>
            </a:r>
            <a:r>
              <a:rPr sz="2700" spc="-290" dirty="0">
                <a:latin typeface="Palatino Linotype"/>
                <a:cs typeface="Palatino Linotype"/>
              </a:rPr>
              <a:t>(</a:t>
            </a:r>
            <a:r>
              <a:rPr sz="2700" i="1" spc="-290" dirty="0">
                <a:latin typeface="Palatino Linotype"/>
                <a:cs typeface="Palatino Linotype"/>
              </a:rPr>
              <a:t>x</a:t>
            </a:r>
            <a:r>
              <a:rPr sz="2250" spc="-434" baseline="-16666" dirty="0">
                <a:latin typeface="Palatino Linotype"/>
                <a:cs typeface="Palatino Linotype"/>
              </a:rPr>
              <a:t>1</a:t>
            </a:r>
            <a:r>
              <a:rPr sz="2700" spc="-290" dirty="0">
                <a:latin typeface="Palatino Linotype"/>
                <a:cs typeface="Palatino Linotype"/>
              </a:rPr>
              <a:t>|</a:t>
            </a:r>
            <a:r>
              <a:rPr sz="2700" i="1" spc="-290" dirty="0">
                <a:latin typeface="Palatino Linotype"/>
                <a:cs typeface="Palatino Linotype"/>
              </a:rPr>
              <a:t>x</a:t>
            </a:r>
            <a:r>
              <a:rPr sz="2250" spc="-434" baseline="-16666" dirty="0">
                <a:latin typeface="Palatino Linotype"/>
                <a:cs typeface="Palatino Linotype"/>
              </a:rPr>
              <a:t>2</a:t>
            </a:r>
            <a:r>
              <a:rPr sz="2700" spc="-290" dirty="0">
                <a:latin typeface="Palatino Linotype"/>
                <a:cs typeface="Palatino Linotype"/>
              </a:rPr>
              <a:t>)</a:t>
            </a:r>
            <a:r>
              <a:rPr sz="2700" i="1" spc="-290" dirty="0">
                <a:latin typeface="Palatino Linotype"/>
                <a:cs typeface="Palatino Linotype"/>
              </a:rPr>
              <a:t>P</a:t>
            </a:r>
            <a:r>
              <a:rPr sz="2700" spc="-290" dirty="0">
                <a:latin typeface="Palatino Linotype"/>
                <a:cs typeface="Palatino Linotype"/>
              </a:rPr>
              <a:t>(</a:t>
            </a:r>
            <a:r>
              <a:rPr sz="2700" i="1" spc="-290" dirty="0">
                <a:latin typeface="Palatino Linotype"/>
                <a:cs typeface="Palatino Linotype"/>
              </a:rPr>
              <a:t>x</a:t>
            </a:r>
            <a:r>
              <a:rPr sz="2250" spc="-434" baseline="-16666" dirty="0">
                <a:latin typeface="Palatino Linotype"/>
                <a:cs typeface="Palatino Linotype"/>
              </a:rPr>
              <a:t>2</a:t>
            </a:r>
            <a:r>
              <a:rPr sz="2700" spc="-290" dirty="0">
                <a:latin typeface="Palatino Linotype"/>
                <a:cs typeface="Palatino Linotype"/>
              </a:rPr>
              <a:t>)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767" y="1632396"/>
            <a:ext cx="7840345" cy="249809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494665" indent="-456565">
              <a:lnSpc>
                <a:spcPct val="100000"/>
              </a:lnSpc>
              <a:spcBef>
                <a:spcPts val="944"/>
              </a:spcBef>
              <a:buChar char="–"/>
              <a:tabLst>
                <a:tab pos="494665" algn="l"/>
                <a:tab pos="495300" algn="l"/>
              </a:tabLst>
            </a:pPr>
            <a:r>
              <a:rPr sz="2400" dirty="0">
                <a:latin typeface="Times New Roman"/>
                <a:cs typeface="Times New Roman"/>
              </a:rPr>
              <a:t>Prior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probability: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900" i="1" spc="-280" dirty="0">
                <a:latin typeface="Palatino Linotype"/>
                <a:cs typeface="Palatino Linotype"/>
              </a:rPr>
              <a:t>P</a:t>
            </a:r>
            <a:r>
              <a:rPr sz="2900" spc="-280" dirty="0">
                <a:latin typeface="Palatino Linotype"/>
                <a:cs typeface="Palatino Linotype"/>
              </a:rPr>
              <a:t>(</a:t>
            </a:r>
            <a:r>
              <a:rPr sz="2900" i="1" spc="-280" dirty="0">
                <a:latin typeface="Palatino Linotype"/>
                <a:cs typeface="Palatino Linotype"/>
              </a:rPr>
              <a:t>x</a:t>
            </a:r>
            <a:r>
              <a:rPr sz="2900" spc="-280" dirty="0">
                <a:latin typeface="Palatino Linotype"/>
                <a:cs typeface="Palatino Linotype"/>
              </a:rPr>
              <a:t>)</a:t>
            </a:r>
            <a:endParaRPr sz="2900">
              <a:latin typeface="Palatino Linotype"/>
              <a:cs typeface="Palatino Linotype"/>
            </a:endParaRPr>
          </a:p>
          <a:p>
            <a:pPr marL="494665" indent="-456565">
              <a:lnSpc>
                <a:spcPct val="100000"/>
              </a:lnSpc>
              <a:spcBef>
                <a:spcPts val="795"/>
              </a:spcBef>
              <a:buChar char="–"/>
              <a:tabLst>
                <a:tab pos="494665" algn="l"/>
                <a:tab pos="495300" algn="l"/>
                <a:tab pos="3575685" algn="l"/>
              </a:tabLst>
            </a:pPr>
            <a:r>
              <a:rPr sz="2400" dirty="0">
                <a:latin typeface="Times New Roman"/>
                <a:cs typeface="Times New Roman"/>
              </a:rPr>
              <a:t>Conditional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probability: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900" i="1" spc="-607" baseline="5341" dirty="0">
                <a:latin typeface="Palatino Linotype"/>
                <a:cs typeface="Palatino Linotype"/>
              </a:rPr>
              <a:t>P</a:t>
            </a:r>
            <a:r>
              <a:rPr sz="3900" spc="-607" baseline="5341" dirty="0">
                <a:latin typeface="Palatino Linotype"/>
                <a:cs typeface="Palatino Linotype"/>
              </a:rPr>
              <a:t>(</a:t>
            </a:r>
            <a:r>
              <a:rPr sz="3900" i="1" spc="-607" baseline="5341" dirty="0">
                <a:latin typeface="Palatino Linotype"/>
                <a:cs typeface="Palatino Linotype"/>
              </a:rPr>
              <a:t>x</a:t>
            </a:r>
            <a:r>
              <a:rPr sz="1500" spc="-405" dirty="0">
                <a:latin typeface="Palatino Linotype"/>
                <a:cs typeface="Palatino Linotype"/>
              </a:rPr>
              <a:t>1</a:t>
            </a:r>
            <a:r>
              <a:rPr sz="3900" i="1" spc="-607" baseline="5341" dirty="0">
                <a:latin typeface="Palatino Linotype"/>
                <a:cs typeface="Palatino Linotype"/>
              </a:rPr>
              <a:t>|x</a:t>
            </a:r>
            <a:r>
              <a:rPr sz="1500" spc="-405" dirty="0">
                <a:latin typeface="Palatino Linotype"/>
                <a:cs typeface="Palatino Linotype"/>
              </a:rPr>
              <a:t>2</a:t>
            </a:r>
            <a:r>
              <a:rPr sz="3900" spc="-607" baseline="5341" dirty="0">
                <a:latin typeface="Palatino Linotype"/>
                <a:cs typeface="Palatino Linotype"/>
              </a:rPr>
              <a:t>)</a:t>
            </a:r>
            <a:r>
              <a:rPr sz="3900" spc="-607" baseline="5341" dirty="0">
                <a:latin typeface="Times New Roman"/>
                <a:cs typeface="Times New Roman"/>
              </a:rPr>
              <a:t>,</a:t>
            </a:r>
            <a:r>
              <a:rPr sz="3900" i="1" spc="-607" baseline="5341" dirty="0">
                <a:latin typeface="Palatino Linotype"/>
                <a:cs typeface="Palatino Linotype"/>
              </a:rPr>
              <a:t>P(x</a:t>
            </a:r>
            <a:r>
              <a:rPr sz="1500" i="1" spc="-405" dirty="0">
                <a:latin typeface="Palatino Linotype"/>
                <a:cs typeface="Palatino Linotype"/>
              </a:rPr>
              <a:t>2</a:t>
            </a:r>
            <a:r>
              <a:rPr sz="3900" spc="-607" baseline="5341" dirty="0">
                <a:latin typeface="Palatino Linotype"/>
                <a:cs typeface="Palatino Linotype"/>
              </a:rPr>
              <a:t>|</a:t>
            </a:r>
            <a:r>
              <a:rPr sz="3900" i="1" spc="-607" baseline="5341" dirty="0">
                <a:latin typeface="Palatino Linotype"/>
                <a:cs typeface="Palatino Linotype"/>
              </a:rPr>
              <a:t>x</a:t>
            </a:r>
            <a:r>
              <a:rPr sz="1500" spc="-405" dirty="0">
                <a:latin typeface="Palatino Linotype"/>
                <a:cs typeface="Palatino Linotype"/>
              </a:rPr>
              <a:t>1</a:t>
            </a:r>
            <a:r>
              <a:rPr sz="3900" spc="-607" baseline="5341" dirty="0">
                <a:latin typeface="Palatino Linotype"/>
                <a:cs typeface="Palatino Linotype"/>
              </a:rPr>
              <a:t>)</a:t>
            </a:r>
            <a:endParaRPr sz="3900" baseline="5341">
              <a:latin typeface="Palatino Linotype"/>
              <a:cs typeface="Palatino Linotype"/>
            </a:endParaRPr>
          </a:p>
          <a:p>
            <a:pPr marL="494665" indent="-456565">
              <a:lnSpc>
                <a:spcPct val="100000"/>
              </a:lnSpc>
              <a:spcBef>
                <a:spcPts val="795"/>
              </a:spcBef>
              <a:buChar char="–"/>
              <a:tabLst>
                <a:tab pos="494665" algn="l"/>
                <a:tab pos="495300" algn="l"/>
              </a:tabLst>
            </a:pPr>
            <a:r>
              <a:rPr sz="2400" dirty="0">
                <a:latin typeface="Times New Roman"/>
                <a:cs typeface="Times New Roman"/>
              </a:rPr>
              <a:t>Joint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probability:</a:t>
            </a:r>
            <a:endParaRPr sz="2400">
              <a:latin typeface="Times New Roman"/>
              <a:cs typeface="Times New Roman"/>
            </a:endParaRPr>
          </a:p>
          <a:p>
            <a:pPr marL="494665" indent="-456565">
              <a:lnSpc>
                <a:spcPct val="100000"/>
              </a:lnSpc>
              <a:spcBef>
                <a:spcPts val="865"/>
              </a:spcBef>
              <a:buChar char="–"/>
              <a:tabLst>
                <a:tab pos="494665" algn="l"/>
                <a:tab pos="495300" algn="l"/>
              </a:tabLst>
            </a:pPr>
            <a:r>
              <a:rPr sz="2400" spc="-10" dirty="0">
                <a:latin typeface="Times New Roman"/>
                <a:cs typeface="Times New Roman"/>
              </a:rPr>
              <a:t>Relationship:</a:t>
            </a:r>
            <a:endParaRPr sz="2400">
              <a:latin typeface="Times New Roman"/>
              <a:cs typeface="Times New Roman"/>
            </a:endParaRPr>
          </a:p>
          <a:p>
            <a:pPr marL="495300" indent="-457834">
              <a:lnSpc>
                <a:spcPct val="100000"/>
              </a:lnSpc>
              <a:spcBef>
                <a:spcPts val="565"/>
              </a:spcBef>
              <a:buSzPct val="102127"/>
              <a:buChar char="–"/>
              <a:tabLst>
                <a:tab pos="495300" algn="l"/>
                <a:tab pos="495934" algn="l"/>
                <a:tab pos="2421255" algn="l"/>
              </a:tabLst>
            </a:pPr>
            <a:r>
              <a:rPr sz="3525" spc="-15" baseline="1182" dirty="0">
                <a:latin typeface="Times New Roman"/>
                <a:cs typeface="Times New Roman"/>
              </a:rPr>
              <a:t>Independence:</a:t>
            </a:r>
            <a:r>
              <a:rPr sz="3525" baseline="1182" dirty="0">
                <a:latin typeface="Times New Roman"/>
                <a:cs typeface="Times New Roman"/>
              </a:rPr>
              <a:t>	</a:t>
            </a:r>
            <a:r>
              <a:rPr sz="4050" i="1" spc="-450" baseline="1028" dirty="0">
                <a:latin typeface="Palatino Linotype"/>
                <a:cs typeface="Palatino Linotype"/>
              </a:rPr>
              <a:t>P</a:t>
            </a:r>
            <a:r>
              <a:rPr sz="4050" spc="-450" baseline="1028" dirty="0">
                <a:latin typeface="Palatino Linotype"/>
                <a:cs typeface="Palatino Linotype"/>
              </a:rPr>
              <a:t>(</a:t>
            </a:r>
            <a:r>
              <a:rPr sz="4050" i="1" spc="-450" baseline="1028" dirty="0">
                <a:latin typeface="Palatino Linotype"/>
                <a:cs typeface="Palatino Linotype"/>
              </a:rPr>
              <a:t>x</a:t>
            </a:r>
            <a:r>
              <a:rPr sz="2250" spc="-450" baseline="-14814" dirty="0">
                <a:latin typeface="Palatino Linotype"/>
                <a:cs typeface="Palatino Linotype"/>
              </a:rPr>
              <a:t>2</a:t>
            </a:r>
            <a:r>
              <a:rPr sz="4050" spc="-450" baseline="1028" dirty="0">
                <a:latin typeface="Palatino Linotype"/>
                <a:cs typeface="Palatino Linotype"/>
              </a:rPr>
              <a:t>|</a:t>
            </a:r>
            <a:r>
              <a:rPr sz="4050" i="1" spc="-450" baseline="1028" dirty="0">
                <a:latin typeface="Palatino Linotype"/>
                <a:cs typeface="Palatino Linotype"/>
              </a:rPr>
              <a:t>x</a:t>
            </a:r>
            <a:r>
              <a:rPr sz="2250" spc="-450" baseline="-14814" dirty="0">
                <a:latin typeface="Palatino Linotype"/>
                <a:cs typeface="Palatino Linotype"/>
              </a:rPr>
              <a:t>1</a:t>
            </a:r>
            <a:r>
              <a:rPr sz="4050" spc="-450" baseline="1028" dirty="0">
                <a:latin typeface="Palatino Linotype"/>
                <a:cs typeface="Palatino Linotype"/>
              </a:rPr>
              <a:t>)</a:t>
            </a:r>
            <a:r>
              <a:rPr sz="4050" spc="-682" baseline="1028" dirty="0">
                <a:latin typeface="Palatino Linotype"/>
                <a:cs typeface="Palatino Linotype"/>
              </a:rPr>
              <a:t> </a:t>
            </a:r>
            <a:r>
              <a:rPr sz="4050" spc="-352" baseline="1028" dirty="0">
                <a:latin typeface="Symbol"/>
                <a:cs typeface="Symbol"/>
              </a:rPr>
              <a:t></a:t>
            </a:r>
            <a:r>
              <a:rPr sz="4050" i="1" spc="-352" baseline="1028" dirty="0">
                <a:latin typeface="Palatino Linotype"/>
                <a:cs typeface="Palatino Linotype"/>
              </a:rPr>
              <a:t>P</a:t>
            </a:r>
            <a:r>
              <a:rPr sz="4050" spc="-352" baseline="1028" dirty="0">
                <a:latin typeface="Palatino Linotype"/>
                <a:cs typeface="Palatino Linotype"/>
              </a:rPr>
              <a:t>(</a:t>
            </a:r>
            <a:r>
              <a:rPr sz="4050" i="1" spc="-352" baseline="1028" dirty="0">
                <a:latin typeface="Palatino Linotype"/>
                <a:cs typeface="Palatino Linotype"/>
              </a:rPr>
              <a:t>x</a:t>
            </a:r>
            <a:r>
              <a:rPr sz="2250" spc="-352" baseline="-14814" dirty="0">
                <a:latin typeface="Palatino Linotype"/>
                <a:cs typeface="Palatino Linotype"/>
              </a:rPr>
              <a:t>2</a:t>
            </a:r>
            <a:r>
              <a:rPr sz="4050" spc="-352" baseline="1028" dirty="0">
                <a:latin typeface="Palatino Linotype"/>
                <a:cs typeface="Palatino Linotype"/>
              </a:rPr>
              <a:t>),</a:t>
            </a:r>
            <a:r>
              <a:rPr sz="4050" spc="-600" baseline="1028" dirty="0">
                <a:latin typeface="Palatino Linotype"/>
                <a:cs typeface="Palatino Linotype"/>
              </a:rPr>
              <a:t> </a:t>
            </a:r>
            <a:r>
              <a:rPr sz="4050" i="1" spc="-450" baseline="1028" dirty="0">
                <a:latin typeface="Palatino Linotype"/>
                <a:cs typeface="Palatino Linotype"/>
              </a:rPr>
              <a:t>P</a:t>
            </a:r>
            <a:r>
              <a:rPr sz="4050" spc="-450" baseline="1028" dirty="0">
                <a:latin typeface="Palatino Linotype"/>
                <a:cs typeface="Palatino Linotype"/>
              </a:rPr>
              <a:t>(</a:t>
            </a:r>
            <a:r>
              <a:rPr sz="4050" i="1" spc="-450" baseline="1028" dirty="0">
                <a:latin typeface="Palatino Linotype"/>
                <a:cs typeface="Palatino Linotype"/>
              </a:rPr>
              <a:t>x</a:t>
            </a:r>
            <a:r>
              <a:rPr sz="2250" spc="-450" baseline="-14814" dirty="0">
                <a:latin typeface="Palatino Linotype"/>
                <a:cs typeface="Palatino Linotype"/>
              </a:rPr>
              <a:t>1</a:t>
            </a:r>
            <a:r>
              <a:rPr sz="4050" spc="-450" baseline="1028" dirty="0">
                <a:latin typeface="Palatino Linotype"/>
                <a:cs typeface="Palatino Linotype"/>
              </a:rPr>
              <a:t>|</a:t>
            </a:r>
            <a:r>
              <a:rPr sz="4050" i="1" spc="-450" baseline="1028" dirty="0">
                <a:latin typeface="Palatino Linotype"/>
                <a:cs typeface="Palatino Linotype"/>
              </a:rPr>
              <a:t>x</a:t>
            </a:r>
            <a:r>
              <a:rPr sz="2250" spc="-450" baseline="-14814" dirty="0">
                <a:latin typeface="Palatino Linotype"/>
                <a:cs typeface="Palatino Linotype"/>
              </a:rPr>
              <a:t>2</a:t>
            </a:r>
            <a:r>
              <a:rPr sz="4050" spc="-450" baseline="1028" dirty="0">
                <a:latin typeface="Palatino Linotype"/>
                <a:cs typeface="Palatino Linotype"/>
              </a:rPr>
              <a:t>)</a:t>
            </a:r>
            <a:r>
              <a:rPr sz="4050" spc="-682" baseline="1028" dirty="0">
                <a:latin typeface="Palatino Linotype"/>
                <a:cs typeface="Palatino Linotype"/>
              </a:rPr>
              <a:t> </a:t>
            </a:r>
            <a:r>
              <a:rPr sz="4050" spc="-330" baseline="1028" dirty="0">
                <a:latin typeface="Symbol"/>
                <a:cs typeface="Symbol"/>
              </a:rPr>
              <a:t></a:t>
            </a:r>
            <a:r>
              <a:rPr sz="4050" i="1" spc="-330" baseline="1028" dirty="0">
                <a:latin typeface="Palatino Linotype"/>
                <a:cs typeface="Palatino Linotype"/>
              </a:rPr>
              <a:t>P</a:t>
            </a:r>
            <a:r>
              <a:rPr sz="4050" spc="-330" baseline="1028" dirty="0">
                <a:latin typeface="Palatino Linotype"/>
                <a:cs typeface="Palatino Linotype"/>
              </a:rPr>
              <a:t>(</a:t>
            </a:r>
            <a:r>
              <a:rPr sz="4050" i="1" spc="-330" baseline="1028" dirty="0">
                <a:latin typeface="Palatino Linotype"/>
                <a:cs typeface="Palatino Linotype"/>
              </a:rPr>
              <a:t>x</a:t>
            </a:r>
            <a:r>
              <a:rPr sz="2250" spc="-330" baseline="-14814" dirty="0">
                <a:latin typeface="Palatino Linotype"/>
                <a:cs typeface="Palatino Linotype"/>
              </a:rPr>
              <a:t>1</a:t>
            </a:r>
            <a:r>
              <a:rPr sz="4050" spc="-330" baseline="1028" dirty="0">
                <a:latin typeface="Palatino Linotype"/>
                <a:cs typeface="Palatino Linotype"/>
              </a:rPr>
              <a:t>),</a:t>
            </a:r>
            <a:r>
              <a:rPr sz="4050" spc="-727" baseline="1028" dirty="0">
                <a:latin typeface="Palatino Linotype"/>
                <a:cs typeface="Palatino Linotype"/>
              </a:rPr>
              <a:t> </a:t>
            </a:r>
            <a:r>
              <a:rPr sz="4050" i="1" spc="-434" baseline="1028" dirty="0">
                <a:latin typeface="Palatino Linotype"/>
                <a:cs typeface="Palatino Linotype"/>
              </a:rPr>
              <a:t>P(x</a:t>
            </a:r>
            <a:r>
              <a:rPr sz="2250" i="1" spc="-434" baseline="-14814" dirty="0">
                <a:latin typeface="Palatino Linotype"/>
                <a:cs typeface="Palatino Linotype"/>
              </a:rPr>
              <a:t>1</a:t>
            </a:r>
            <a:r>
              <a:rPr sz="4050" i="1" spc="-434" baseline="1028" dirty="0">
                <a:latin typeface="Palatino Linotype"/>
                <a:cs typeface="Palatino Linotype"/>
              </a:rPr>
              <a:t>,x</a:t>
            </a:r>
            <a:r>
              <a:rPr sz="2250" spc="-434" baseline="-14814" dirty="0">
                <a:latin typeface="Palatino Linotype"/>
                <a:cs typeface="Palatino Linotype"/>
              </a:rPr>
              <a:t>2</a:t>
            </a:r>
            <a:r>
              <a:rPr sz="4050" spc="-434" baseline="1028" dirty="0">
                <a:latin typeface="Palatino Linotype"/>
                <a:cs typeface="Palatino Linotype"/>
              </a:rPr>
              <a:t>)</a:t>
            </a:r>
            <a:r>
              <a:rPr sz="4050" spc="-675" baseline="1028" dirty="0">
                <a:latin typeface="Palatino Linotype"/>
                <a:cs typeface="Palatino Linotype"/>
              </a:rPr>
              <a:t> </a:t>
            </a:r>
            <a:r>
              <a:rPr sz="4050" spc="-419" baseline="1028" dirty="0">
                <a:latin typeface="Symbol"/>
                <a:cs typeface="Symbol"/>
              </a:rPr>
              <a:t></a:t>
            </a:r>
            <a:r>
              <a:rPr sz="4050" i="1" spc="-419" baseline="1028" dirty="0">
                <a:latin typeface="Palatino Linotype"/>
                <a:cs typeface="Palatino Linotype"/>
              </a:rPr>
              <a:t>P</a:t>
            </a:r>
            <a:r>
              <a:rPr sz="4050" spc="-419" baseline="1028" dirty="0">
                <a:latin typeface="Palatino Linotype"/>
                <a:cs typeface="Palatino Linotype"/>
              </a:rPr>
              <a:t>(</a:t>
            </a:r>
            <a:r>
              <a:rPr sz="4050" i="1" spc="-419" baseline="1028" dirty="0">
                <a:latin typeface="Palatino Linotype"/>
                <a:cs typeface="Palatino Linotype"/>
              </a:rPr>
              <a:t>x</a:t>
            </a:r>
            <a:r>
              <a:rPr sz="2250" spc="-419" baseline="-14814" dirty="0">
                <a:latin typeface="Palatino Linotype"/>
                <a:cs typeface="Palatino Linotype"/>
              </a:rPr>
              <a:t>1</a:t>
            </a:r>
            <a:r>
              <a:rPr sz="4050" spc="-419" baseline="1028" dirty="0">
                <a:latin typeface="Palatino Linotype"/>
                <a:cs typeface="Palatino Linotype"/>
              </a:rPr>
              <a:t>)</a:t>
            </a:r>
            <a:r>
              <a:rPr sz="4050" i="1" spc="-419" baseline="1028" dirty="0">
                <a:latin typeface="Palatino Linotype"/>
                <a:cs typeface="Palatino Linotype"/>
              </a:rPr>
              <a:t>P</a:t>
            </a:r>
            <a:r>
              <a:rPr sz="4050" spc="-419" baseline="1028" dirty="0">
                <a:latin typeface="Palatino Linotype"/>
                <a:cs typeface="Palatino Linotype"/>
              </a:rPr>
              <a:t>(</a:t>
            </a:r>
            <a:r>
              <a:rPr sz="4050" i="1" spc="-419" baseline="1028" dirty="0">
                <a:latin typeface="Palatino Linotype"/>
                <a:cs typeface="Palatino Linotype"/>
              </a:rPr>
              <a:t>x</a:t>
            </a:r>
            <a:r>
              <a:rPr sz="2250" spc="-419" baseline="-14814" dirty="0">
                <a:latin typeface="Palatino Linotype"/>
                <a:cs typeface="Palatino Linotype"/>
              </a:rPr>
              <a:t>2</a:t>
            </a:r>
            <a:r>
              <a:rPr sz="4050" spc="-419" baseline="1028" dirty="0">
                <a:latin typeface="Palatino Linotype"/>
                <a:cs typeface="Palatino Linotype"/>
              </a:rPr>
              <a:t>)</a:t>
            </a:r>
            <a:endParaRPr sz="4050" baseline="1028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9676" y="4611687"/>
            <a:ext cx="2564130" cy="1143000"/>
          </a:xfrm>
          <a:custGeom>
            <a:avLst/>
            <a:gdLst/>
            <a:ahLst/>
            <a:cxnLst/>
            <a:rect l="l" t="t" r="r" b="b"/>
            <a:pathLst>
              <a:path w="2564129" h="1143000">
                <a:moveTo>
                  <a:pt x="2563749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2563749" y="0"/>
                </a:lnTo>
                <a:lnTo>
                  <a:pt x="2563749" y="11430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76950" y="4660900"/>
            <a:ext cx="3448050" cy="1028700"/>
          </a:xfrm>
          <a:custGeom>
            <a:avLst/>
            <a:gdLst/>
            <a:ahLst/>
            <a:cxnLst/>
            <a:rect l="l" t="t" r="r" b="b"/>
            <a:pathLst>
              <a:path w="3448050" h="1028700">
                <a:moveTo>
                  <a:pt x="3448050" y="1028700"/>
                </a:moveTo>
                <a:lnTo>
                  <a:pt x="0" y="1028700"/>
                </a:lnTo>
                <a:lnTo>
                  <a:pt x="0" y="0"/>
                </a:lnTo>
                <a:lnTo>
                  <a:pt x="3448050" y="0"/>
                </a:lnTo>
                <a:lnTo>
                  <a:pt x="3448050" y="10287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3287267" y="5334000"/>
            <a:ext cx="523158" cy="570482"/>
            <a:chOff x="3287267" y="5440298"/>
            <a:chExt cx="464184" cy="464184"/>
          </a:xfrm>
        </p:grpSpPr>
        <p:sp>
          <p:nvSpPr>
            <p:cNvPr id="17" name="object 17"/>
            <p:cNvSpPr/>
            <p:nvPr/>
          </p:nvSpPr>
          <p:spPr>
            <a:xfrm>
              <a:off x="3287267" y="5467083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4" h="437514">
                  <a:moveTo>
                    <a:pt x="13589" y="437210"/>
                  </a:moveTo>
                  <a:lnTo>
                    <a:pt x="0" y="423748"/>
                  </a:lnTo>
                  <a:lnTo>
                    <a:pt x="418833" y="4851"/>
                  </a:lnTo>
                  <a:lnTo>
                    <a:pt x="437273" y="0"/>
                  </a:lnTo>
                  <a:lnTo>
                    <a:pt x="432409" y="18440"/>
                  </a:lnTo>
                  <a:lnTo>
                    <a:pt x="13589" y="43721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2105" y="5440298"/>
              <a:ext cx="109220" cy="10922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025395" y="5897879"/>
            <a:ext cx="1752600" cy="402590"/>
          </a:xfrm>
          <a:prstGeom prst="rect">
            <a:avLst/>
          </a:prstGeom>
          <a:solidFill>
            <a:srgbClr val="C5D6D6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Discriminative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8801" y="5029657"/>
            <a:ext cx="1068958" cy="989508"/>
            <a:chOff x="5786373" y="5172075"/>
            <a:chExt cx="921385" cy="847090"/>
          </a:xfrm>
        </p:grpSpPr>
        <p:sp>
          <p:nvSpPr>
            <p:cNvPr id="21" name="object 21"/>
            <p:cNvSpPr/>
            <p:nvPr/>
          </p:nvSpPr>
          <p:spPr>
            <a:xfrm>
              <a:off x="5814326" y="5197665"/>
              <a:ext cx="893444" cy="821690"/>
            </a:xfrm>
            <a:custGeom>
              <a:avLst/>
              <a:gdLst/>
              <a:ahLst/>
              <a:cxnLst/>
              <a:rect l="l" t="t" r="r" b="b"/>
              <a:pathLst>
                <a:path w="893445" h="821689">
                  <a:moveTo>
                    <a:pt x="880097" y="821207"/>
                  </a:moveTo>
                  <a:lnTo>
                    <a:pt x="5600" y="18161"/>
                  </a:lnTo>
                  <a:lnTo>
                    <a:pt x="0" y="0"/>
                  </a:lnTo>
                  <a:lnTo>
                    <a:pt x="18529" y="4038"/>
                  </a:lnTo>
                  <a:lnTo>
                    <a:pt x="892924" y="807186"/>
                  </a:lnTo>
                  <a:lnTo>
                    <a:pt x="880097" y="8212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6373" y="5172075"/>
              <a:ext cx="110616" cy="10769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091428" y="6012179"/>
            <a:ext cx="1371600" cy="399415"/>
          </a:xfrm>
          <a:prstGeom prst="rect">
            <a:avLst/>
          </a:prstGeom>
          <a:solidFill>
            <a:srgbClr val="C5D6D6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Generative</a:t>
            </a:r>
            <a:endParaRPr sz="20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601DB57-40B7-4532-B1CF-70213DBA758E}"/>
                  </a:ext>
                </a:extLst>
              </p:cNvPr>
              <p:cNvSpPr txBox="1"/>
              <p:nvPr/>
            </p:nvSpPr>
            <p:spPr>
              <a:xfrm>
                <a:off x="6091428" y="4906563"/>
                <a:ext cx="3403727" cy="526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𝐿𝑖𝑘𝑒𝑙𝑖h𝑜𝑜𝑑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𝑃𝑟𝑖𝑜𝑟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𝐸𝑣𝑖𝑑𝑒𝑛𝑐𝑒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601DB57-40B7-4532-B1CF-70213DBA7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428" y="4906563"/>
                <a:ext cx="3403727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F17FD29-6C92-401B-9FE4-19DE278C7D43}"/>
                  </a:ext>
                </a:extLst>
              </p:cNvPr>
              <p:cNvSpPr txBox="1"/>
              <p:nvPr/>
            </p:nvSpPr>
            <p:spPr>
              <a:xfrm>
                <a:off x="3215809" y="4800227"/>
                <a:ext cx="2608580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F17FD29-6C92-401B-9FE4-19DE278C7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09" y="4800227"/>
                <a:ext cx="2608580" cy="6519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64770"/>
            <a:ext cx="9112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Probabilistic</a:t>
            </a:r>
            <a:r>
              <a:rPr sz="3600" spc="-30" dirty="0"/>
              <a:t> </a:t>
            </a:r>
            <a:r>
              <a:rPr sz="3600" dirty="0"/>
              <a:t>Classification</a:t>
            </a:r>
            <a:r>
              <a:rPr sz="3600" spc="-95" dirty="0"/>
              <a:t> </a:t>
            </a:r>
            <a:r>
              <a:rPr sz="3600" spc="-10" dirty="0"/>
              <a:t>Principle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11236" y="6049657"/>
            <a:ext cx="2586355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50" b="1" dirty="0">
                <a:latin typeface="Palatino Linotype"/>
                <a:cs typeface="Palatino Linotype"/>
              </a:rPr>
              <a:t>x</a:t>
            </a:r>
            <a:r>
              <a:rPr sz="2850" b="1" spc="80" dirty="0">
                <a:latin typeface="Palatino Linotype"/>
                <a:cs typeface="Palatino Linotype"/>
              </a:rPr>
              <a:t> </a:t>
            </a:r>
            <a:r>
              <a:rPr sz="2850" spc="-20" dirty="0">
                <a:latin typeface="Symbol"/>
                <a:cs typeface="Symbol"/>
              </a:rPr>
              <a:t></a:t>
            </a:r>
            <a:r>
              <a:rPr sz="2850" spc="-1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Palatino Linotype"/>
                <a:cs typeface="Palatino Linotype"/>
              </a:rPr>
              <a:t>(</a:t>
            </a:r>
            <a:r>
              <a:rPr sz="2850" i="1" dirty="0">
                <a:latin typeface="Palatino Linotype"/>
                <a:cs typeface="Palatino Linotype"/>
              </a:rPr>
              <a:t>x</a:t>
            </a:r>
            <a:r>
              <a:rPr sz="2475" baseline="-25252" dirty="0">
                <a:latin typeface="Palatino Linotype"/>
                <a:cs typeface="Palatino Linotype"/>
              </a:rPr>
              <a:t>1</a:t>
            </a:r>
            <a:r>
              <a:rPr sz="2475" spc="-60" baseline="-25252" dirty="0">
                <a:latin typeface="Palatino Linotype"/>
                <a:cs typeface="Palatino Linotype"/>
              </a:rPr>
              <a:t> </a:t>
            </a:r>
            <a:r>
              <a:rPr sz="2850" spc="-10" dirty="0">
                <a:latin typeface="Palatino Linotype"/>
                <a:cs typeface="Palatino Linotype"/>
              </a:rPr>
              <a:t>,</a:t>
            </a:r>
            <a:r>
              <a:rPr sz="2850" spc="-325" dirty="0">
                <a:latin typeface="Palatino Linotype"/>
                <a:cs typeface="Palatino Linotype"/>
              </a:rPr>
              <a:t> </a:t>
            </a:r>
            <a:r>
              <a:rPr sz="2850" i="1" dirty="0">
                <a:latin typeface="Palatino Linotype"/>
                <a:cs typeface="Palatino Linotype"/>
              </a:rPr>
              <a:t>x</a:t>
            </a:r>
            <a:r>
              <a:rPr sz="2475" baseline="-25252" dirty="0">
                <a:latin typeface="Palatino Linotype"/>
                <a:cs typeface="Palatino Linotype"/>
              </a:rPr>
              <a:t>2</a:t>
            </a:r>
            <a:r>
              <a:rPr sz="2475" spc="120" baseline="-25252" dirty="0">
                <a:latin typeface="Palatino Linotype"/>
                <a:cs typeface="Palatino Linotype"/>
              </a:rPr>
              <a:t> </a:t>
            </a:r>
            <a:r>
              <a:rPr sz="2850" spc="50" dirty="0">
                <a:latin typeface="Palatino Linotype"/>
                <a:cs typeface="Palatino Linotype"/>
              </a:rPr>
              <a:t>,</a:t>
            </a:r>
            <a:r>
              <a:rPr sz="2850" spc="50" dirty="0">
                <a:latin typeface="Symbol"/>
                <a:cs typeface="Symbol"/>
              </a:rPr>
              <a:t></a:t>
            </a:r>
            <a:r>
              <a:rPr sz="2850" spc="50" dirty="0">
                <a:latin typeface="Palatino Linotype"/>
                <a:cs typeface="Palatino Linotype"/>
              </a:rPr>
              <a:t>,</a:t>
            </a:r>
            <a:r>
              <a:rPr sz="2850" spc="-310" dirty="0">
                <a:latin typeface="Palatino Linotype"/>
                <a:cs typeface="Palatino Linotype"/>
              </a:rPr>
              <a:t> </a:t>
            </a:r>
            <a:r>
              <a:rPr sz="2850" i="1" dirty="0">
                <a:latin typeface="Palatino Linotype"/>
                <a:cs typeface="Palatino Linotype"/>
              </a:rPr>
              <a:t>x</a:t>
            </a:r>
            <a:r>
              <a:rPr sz="2475" i="1" baseline="-25252" dirty="0">
                <a:latin typeface="Palatino Linotype"/>
                <a:cs typeface="Palatino Linotype"/>
              </a:rPr>
              <a:t>n</a:t>
            </a:r>
            <a:r>
              <a:rPr sz="2475" i="1" spc="-89" baseline="-25252" dirty="0">
                <a:latin typeface="Palatino Linotype"/>
                <a:cs typeface="Palatino Linotype"/>
              </a:rPr>
              <a:t> </a:t>
            </a:r>
            <a:r>
              <a:rPr sz="2850" spc="-50" dirty="0">
                <a:latin typeface="Palatino Linotype"/>
                <a:cs typeface="Palatino Linotype"/>
              </a:rPr>
              <a:t>)</a:t>
            </a:r>
            <a:endParaRPr sz="28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762" y="3548126"/>
            <a:ext cx="4114101" cy="1816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07452" y="3975100"/>
            <a:ext cx="3462654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1404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Discriminative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Probabilistic</a:t>
            </a:r>
            <a:r>
              <a:rPr sz="2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Classifier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17650" y="5377560"/>
            <a:ext cx="970280" cy="436880"/>
            <a:chOff x="1517650" y="5377560"/>
            <a:chExt cx="970280" cy="436880"/>
          </a:xfrm>
        </p:grpSpPr>
        <p:sp>
          <p:nvSpPr>
            <p:cNvPr id="7" name="object 7"/>
            <p:cNvSpPr/>
            <p:nvPr/>
          </p:nvSpPr>
          <p:spPr>
            <a:xfrm>
              <a:off x="1517650" y="5377560"/>
              <a:ext cx="152400" cy="305435"/>
            </a:xfrm>
            <a:custGeom>
              <a:avLst/>
              <a:gdLst/>
              <a:ahLst/>
              <a:cxnLst/>
              <a:rect l="l" t="t" r="r" b="b"/>
              <a:pathLst>
                <a:path w="152400" h="305435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304863"/>
                  </a:lnTo>
                  <a:lnTo>
                    <a:pt x="114300" y="304863"/>
                  </a:lnTo>
                  <a:lnTo>
                    <a:pt x="114300" y="762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9912" y="5499861"/>
              <a:ext cx="161925" cy="314325"/>
            </a:xfrm>
            <a:custGeom>
              <a:avLst/>
              <a:gdLst/>
              <a:ahLst/>
              <a:cxnLst/>
              <a:rect l="l" t="t" r="r" b="b"/>
              <a:pathLst>
                <a:path w="161925" h="314325">
                  <a:moveTo>
                    <a:pt x="38074" y="85661"/>
                  </a:moveTo>
                  <a:lnTo>
                    <a:pt x="4737" y="85661"/>
                  </a:lnTo>
                  <a:lnTo>
                    <a:pt x="3162" y="85394"/>
                  </a:lnTo>
                  <a:lnTo>
                    <a:pt x="1765" y="84620"/>
                  </a:lnTo>
                  <a:lnTo>
                    <a:pt x="698" y="83426"/>
                  </a:lnTo>
                  <a:lnTo>
                    <a:pt x="88" y="81953"/>
                  </a:lnTo>
                  <a:lnTo>
                    <a:pt x="0" y="80365"/>
                  </a:lnTo>
                  <a:lnTo>
                    <a:pt x="444" y="78828"/>
                  </a:lnTo>
                  <a:lnTo>
                    <a:pt x="1371" y="77533"/>
                  </a:lnTo>
                  <a:lnTo>
                    <a:pt x="77571" y="1333"/>
                  </a:lnTo>
                  <a:lnTo>
                    <a:pt x="78778" y="457"/>
                  </a:lnTo>
                  <a:lnTo>
                    <a:pt x="80187" y="0"/>
                  </a:lnTo>
                  <a:lnTo>
                    <a:pt x="81686" y="0"/>
                  </a:lnTo>
                  <a:lnTo>
                    <a:pt x="83096" y="457"/>
                  </a:lnTo>
                  <a:lnTo>
                    <a:pt x="84302" y="1333"/>
                  </a:lnTo>
                  <a:lnTo>
                    <a:pt x="91033" y="8064"/>
                  </a:lnTo>
                  <a:lnTo>
                    <a:pt x="77571" y="8064"/>
                  </a:lnTo>
                  <a:lnTo>
                    <a:pt x="80937" y="11429"/>
                  </a:lnTo>
                  <a:lnTo>
                    <a:pt x="16230" y="76136"/>
                  </a:lnTo>
                  <a:lnTo>
                    <a:pt x="4737" y="76136"/>
                  </a:lnTo>
                  <a:lnTo>
                    <a:pt x="8102" y="84264"/>
                  </a:lnTo>
                  <a:lnTo>
                    <a:pt x="38074" y="84264"/>
                  </a:lnTo>
                  <a:lnTo>
                    <a:pt x="38074" y="85661"/>
                  </a:lnTo>
                  <a:close/>
                </a:path>
                <a:path w="161925" h="314325">
                  <a:moveTo>
                    <a:pt x="80937" y="11429"/>
                  </a:moveTo>
                  <a:lnTo>
                    <a:pt x="77571" y="8064"/>
                  </a:lnTo>
                  <a:lnTo>
                    <a:pt x="84302" y="8064"/>
                  </a:lnTo>
                  <a:lnTo>
                    <a:pt x="80937" y="11429"/>
                  </a:lnTo>
                  <a:close/>
                </a:path>
                <a:path w="161925" h="314325">
                  <a:moveTo>
                    <a:pt x="153771" y="84264"/>
                  </a:moveTo>
                  <a:lnTo>
                    <a:pt x="80937" y="11429"/>
                  </a:lnTo>
                  <a:lnTo>
                    <a:pt x="84302" y="8064"/>
                  </a:lnTo>
                  <a:lnTo>
                    <a:pt x="91033" y="8064"/>
                  </a:lnTo>
                  <a:lnTo>
                    <a:pt x="159105" y="76136"/>
                  </a:lnTo>
                  <a:lnTo>
                    <a:pt x="157137" y="76136"/>
                  </a:lnTo>
                  <a:lnTo>
                    <a:pt x="153771" y="84264"/>
                  </a:lnTo>
                  <a:close/>
                </a:path>
                <a:path w="161925" h="314325">
                  <a:moveTo>
                    <a:pt x="8102" y="84264"/>
                  </a:moveTo>
                  <a:lnTo>
                    <a:pt x="4737" y="76136"/>
                  </a:lnTo>
                  <a:lnTo>
                    <a:pt x="16230" y="76136"/>
                  </a:lnTo>
                  <a:lnTo>
                    <a:pt x="8102" y="84264"/>
                  </a:lnTo>
                  <a:close/>
                </a:path>
                <a:path w="161925" h="314325">
                  <a:moveTo>
                    <a:pt x="38074" y="84264"/>
                  </a:moveTo>
                  <a:lnTo>
                    <a:pt x="8102" y="84264"/>
                  </a:lnTo>
                  <a:lnTo>
                    <a:pt x="16230" y="76136"/>
                  </a:lnTo>
                  <a:lnTo>
                    <a:pt x="42837" y="76136"/>
                  </a:lnTo>
                  <a:lnTo>
                    <a:pt x="44310" y="76365"/>
                  </a:lnTo>
                  <a:lnTo>
                    <a:pt x="45631" y="77050"/>
                  </a:lnTo>
                  <a:lnTo>
                    <a:pt x="46685" y="78092"/>
                  </a:lnTo>
                  <a:lnTo>
                    <a:pt x="47370" y="79425"/>
                  </a:lnTo>
                  <a:lnTo>
                    <a:pt x="47599" y="80899"/>
                  </a:lnTo>
                  <a:lnTo>
                    <a:pt x="38074" y="80899"/>
                  </a:lnTo>
                  <a:lnTo>
                    <a:pt x="38074" y="84264"/>
                  </a:lnTo>
                  <a:close/>
                </a:path>
                <a:path w="161925" h="314325">
                  <a:moveTo>
                    <a:pt x="114274" y="309562"/>
                  </a:moveTo>
                  <a:lnTo>
                    <a:pt x="114357" y="80365"/>
                  </a:lnTo>
                  <a:lnTo>
                    <a:pt x="119037" y="76136"/>
                  </a:lnTo>
                  <a:lnTo>
                    <a:pt x="145643" y="76136"/>
                  </a:lnTo>
                  <a:lnTo>
                    <a:pt x="150406" y="80899"/>
                  </a:lnTo>
                  <a:lnTo>
                    <a:pt x="123799" y="80899"/>
                  </a:lnTo>
                  <a:lnTo>
                    <a:pt x="119037" y="85661"/>
                  </a:lnTo>
                  <a:lnTo>
                    <a:pt x="123799" y="85661"/>
                  </a:lnTo>
                  <a:lnTo>
                    <a:pt x="123799" y="304800"/>
                  </a:lnTo>
                  <a:lnTo>
                    <a:pt x="119037" y="304800"/>
                  </a:lnTo>
                  <a:lnTo>
                    <a:pt x="114274" y="309562"/>
                  </a:lnTo>
                  <a:close/>
                </a:path>
                <a:path w="161925" h="314325">
                  <a:moveTo>
                    <a:pt x="160426" y="84264"/>
                  </a:moveTo>
                  <a:lnTo>
                    <a:pt x="153771" y="84264"/>
                  </a:lnTo>
                  <a:lnTo>
                    <a:pt x="157137" y="76136"/>
                  </a:lnTo>
                  <a:lnTo>
                    <a:pt x="159105" y="76136"/>
                  </a:lnTo>
                  <a:lnTo>
                    <a:pt x="160502" y="77533"/>
                  </a:lnTo>
                  <a:lnTo>
                    <a:pt x="161429" y="78828"/>
                  </a:lnTo>
                  <a:lnTo>
                    <a:pt x="161874" y="80365"/>
                  </a:lnTo>
                  <a:lnTo>
                    <a:pt x="161785" y="81953"/>
                  </a:lnTo>
                  <a:lnTo>
                    <a:pt x="161175" y="83426"/>
                  </a:lnTo>
                  <a:lnTo>
                    <a:pt x="160426" y="84264"/>
                  </a:lnTo>
                  <a:close/>
                </a:path>
                <a:path w="161925" h="314325">
                  <a:moveTo>
                    <a:pt x="119037" y="314325"/>
                  </a:moveTo>
                  <a:lnTo>
                    <a:pt x="42837" y="314325"/>
                  </a:lnTo>
                  <a:lnTo>
                    <a:pt x="41363" y="314096"/>
                  </a:lnTo>
                  <a:lnTo>
                    <a:pt x="40043" y="313410"/>
                  </a:lnTo>
                  <a:lnTo>
                    <a:pt x="38988" y="312356"/>
                  </a:lnTo>
                  <a:lnTo>
                    <a:pt x="38303" y="311035"/>
                  </a:lnTo>
                  <a:lnTo>
                    <a:pt x="38074" y="309562"/>
                  </a:lnTo>
                  <a:lnTo>
                    <a:pt x="38074" y="80899"/>
                  </a:lnTo>
                  <a:lnTo>
                    <a:pt x="42837" y="85661"/>
                  </a:lnTo>
                  <a:lnTo>
                    <a:pt x="47599" y="85661"/>
                  </a:lnTo>
                  <a:lnTo>
                    <a:pt x="47599" y="304800"/>
                  </a:lnTo>
                  <a:lnTo>
                    <a:pt x="42837" y="304800"/>
                  </a:lnTo>
                  <a:lnTo>
                    <a:pt x="47599" y="309562"/>
                  </a:lnTo>
                  <a:lnTo>
                    <a:pt x="123799" y="309562"/>
                  </a:lnTo>
                  <a:lnTo>
                    <a:pt x="123570" y="311035"/>
                  </a:lnTo>
                  <a:lnTo>
                    <a:pt x="122885" y="312356"/>
                  </a:lnTo>
                  <a:lnTo>
                    <a:pt x="121831" y="313410"/>
                  </a:lnTo>
                  <a:lnTo>
                    <a:pt x="120510" y="314096"/>
                  </a:lnTo>
                  <a:lnTo>
                    <a:pt x="119037" y="314325"/>
                  </a:lnTo>
                  <a:close/>
                </a:path>
                <a:path w="161925" h="314325">
                  <a:moveTo>
                    <a:pt x="47599" y="85661"/>
                  </a:moveTo>
                  <a:lnTo>
                    <a:pt x="42837" y="85661"/>
                  </a:lnTo>
                  <a:lnTo>
                    <a:pt x="38074" y="80899"/>
                  </a:lnTo>
                  <a:lnTo>
                    <a:pt x="47599" y="80899"/>
                  </a:lnTo>
                  <a:lnTo>
                    <a:pt x="47599" y="85661"/>
                  </a:lnTo>
                  <a:close/>
                </a:path>
                <a:path w="161925" h="314325">
                  <a:moveTo>
                    <a:pt x="123799" y="85661"/>
                  </a:moveTo>
                  <a:lnTo>
                    <a:pt x="119037" y="85661"/>
                  </a:lnTo>
                  <a:lnTo>
                    <a:pt x="123799" y="80899"/>
                  </a:lnTo>
                  <a:lnTo>
                    <a:pt x="123799" y="85661"/>
                  </a:lnTo>
                  <a:close/>
                </a:path>
                <a:path w="161925" h="314325">
                  <a:moveTo>
                    <a:pt x="157137" y="85661"/>
                  </a:moveTo>
                  <a:lnTo>
                    <a:pt x="123799" y="85661"/>
                  </a:lnTo>
                  <a:lnTo>
                    <a:pt x="123799" y="80899"/>
                  </a:lnTo>
                  <a:lnTo>
                    <a:pt x="150406" y="80899"/>
                  </a:lnTo>
                  <a:lnTo>
                    <a:pt x="153771" y="84264"/>
                  </a:lnTo>
                  <a:lnTo>
                    <a:pt x="160426" y="84264"/>
                  </a:lnTo>
                  <a:lnTo>
                    <a:pt x="160108" y="84620"/>
                  </a:lnTo>
                  <a:lnTo>
                    <a:pt x="158711" y="85394"/>
                  </a:lnTo>
                  <a:lnTo>
                    <a:pt x="157137" y="85661"/>
                  </a:lnTo>
                  <a:close/>
                </a:path>
                <a:path w="161925" h="314325">
                  <a:moveTo>
                    <a:pt x="47599" y="309562"/>
                  </a:moveTo>
                  <a:lnTo>
                    <a:pt x="42837" y="304800"/>
                  </a:lnTo>
                  <a:lnTo>
                    <a:pt x="47599" y="304800"/>
                  </a:lnTo>
                  <a:lnTo>
                    <a:pt x="47599" y="309562"/>
                  </a:lnTo>
                  <a:close/>
                </a:path>
                <a:path w="161925" h="314325">
                  <a:moveTo>
                    <a:pt x="114274" y="309562"/>
                  </a:moveTo>
                  <a:lnTo>
                    <a:pt x="47599" y="309562"/>
                  </a:lnTo>
                  <a:lnTo>
                    <a:pt x="47599" y="304800"/>
                  </a:lnTo>
                  <a:lnTo>
                    <a:pt x="114274" y="304800"/>
                  </a:lnTo>
                  <a:lnTo>
                    <a:pt x="114274" y="309562"/>
                  </a:lnTo>
                  <a:close/>
                </a:path>
                <a:path w="161925" h="314325">
                  <a:moveTo>
                    <a:pt x="123799" y="309562"/>
                  </a:moveTo>
                  <a:lnTo>
                    <a:pt x="114274" y="309562"/>
                  </a:lnTo>
                  <a:lnTo>
                    <a:pt x="119037" y="304800"/>
                  </a:lnTo>
                  <a:lnTo>
                    <a:pt x="123799" y="304800"/>
                  </a:lnTo>
                  <a:lnTo>
                    <a:pt x="123799" y="309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3450" y="5377560"/>
              <a:ext cx="152400" cy="305435"/>
            </a:xfrm>
            <a:custGeom>
              <a:avLst/>
              <a:gdLst/>
              <a:ahLst/>
              <a:cxnLst/>
              <a:rect l="l" t="t" r="r" b="b"/>
              <a:pathLst>
                <a:path w="152400" h="305435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304863"/>
                  </a:lnTo>
                  <a:lnTo>
                    <a:pt x="114300" y="304863"/>
                  </a:lnTo>
                  <a:lnTo>
                    <a:pt x="114300" y="762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5712" y="5499861"/>
              <a:ext cx="161925" cy="314325"/>
            </a:xfrm>
            <a:custGeom>
              <a:avLst/>
              <a:gdLst/>
              <a:ahLst/>
              <a:cxnLst/>
              <a:rect l="l" t="t" r="r" b="b"/>
              <a:pathLst>
                <a:path w="161925" h="314325">
                  <a:moveTo>
                    <a:pt x="38074" y="85661"/>
                  </a:moveTo>
                  <a:lnTo>
                    <a:pt x="4737" y="85661"/>
                  </a:lnTo>
                  <a:lnTo>
                    <a:pt x="3162" y="85394"/>
                  </a:lnTo>
                  <a:lnTo>
                    <a:pt x="1765" y="84620"/>
                  </a:lnTo>
                  <a:lnTo>
                    <a:pt x="698" y="83426"/>
                  </a:lnTo>
                  <a:lnTo>
                    <a:pt x="88" y="81953"/>
                  </a:lnTo>
                  <a:lnTo>
                    <a:pt x="0" y="80365"/>
                  </a:lnTo>
                  <a:lnTo>
                    <a:pt x="444" y="78828"/>
                  </a:lnTo>
                  <a:lnTo>
                    <a:pt x="1371" y="77533"/>
                  </a:lnTo>
                  <a:lnTo>
                    <a:pt x="77571" y="1333"/>
                  </a:lnTo>
                  <a:lnTo>
                    <a:pt x="78778" y="457"/>
                  </a:lnTo>
                  <a:lnTo>
                    <a:pt x="80187" y="0"/>
                  </a:lnTo>
                  <a:lnTo>
                    <a:pt x="81686" y="0"/>
                  </a:lnTo>
                  <a:lnTo>
                    <a:pt x="83096" y="457"/>
                  </a:lnTo>
                  <a:lnTo>
                    <a:pt x="84302" y="1333"/>
                  </a:lnTo>
                  <a:lnTo>
                    <a:pt x="91033" y="8064"/>
                  </a:lnTo>
                  <a:lnTo>
                    <a:pt x="77571" y="8064"/>
                  </a:lnTo>
                  <a:lnTo>
                    <a:pt x="80937" y="11429"/>
                  </a:lnTo>
                  <a:lnTo>
                    <a:pt x="16230" y="76136"/>
                  </a:lnTo>
                  <a:lnTo>
                    <a:pt x="4737" y="76136"/>
                  </a:lnTo>
                  <a:lnTo>
                    <a:pt x="8102" y="84264"/>
                  </a:lnTo>
                  <a:lnTo>
                    <a:pt x="38074" y="84264"/>
                  </a:lnTo>
                  <a:lnTo>
                    <a:pt x="38074" y="85661"/>
                  </a:lnTo>
                  <a:close/>
                </a:path>
                <a:path w="161925" h="314325">
                  <a:moveTo>
                    <a:pt x="80937" y="11429"/>
                  </a:moveTo>
                  <a:lnTo>
                    <a:pt x="77571" y="8064"/>
                  </a:lnTo>
                  <a:lnTo>
                    <a:pt x="84302" y="8064"/>
                  </a:lnTo>
                  <a:lnTo>
                    <a:pt x="80937" y="11429"/>
                  </a:lnTo>
                  <a:close/>
                </a:path>
                <a:path w="161925" h="314325">
                  <a:moveTo>
                    <a:pt x="153771" y="84264"/>
                  </a:moveTo>
                  <a:lnTo>
                    <a:pt x="80937" y="11429"/>
                  </a:lnTo>
                  <a:lnTo>
                    <a:pt x="84302" y="8064"/>
                  </a:lnTo>
                  <a:lnTo>
                    <a:pt x="91033" y="8064"/>
                  </a:lnTo>
                  <a:lnTo>
                    <a:pt x="159105" y="76136"/>
                  </a:lnTo>
                  <a:lnTo>
                    <a:pt x="157137" y="76136"/>
                  </a:lnTo>
                  <a:lnTo>
                    <a:pt x="153771" y="84264"/>
                  </a:lnTo>
                  <a:close/>
                </a:path>
                <a:path w="161925" h="314325">
                  <a:moveTo>
                    <a:pt x="8102" y="84264"/>
                  </a:moveTo>
                  <a:lnTo>
                    <a:pt x="4737" y="76136"/>
                  </a:lnTo>
                  <a:lnTo>
                    <a:pt x="16230" y="76136"/>
                  </a:lnTo>
                  <a:lnTo>
                    <a:pt x="8102" y="84264"/>
                  </a:lnTo>
                  <a:close/>
                </a:path>
                <a:path w="161925" h="314325">
                  <a:moveTo>
                    <a:pt x="38074" y="84264"/>
                  </a:moveTo>
                  <a:lnTo>
                    <a:pt x="8102" y="84264"/>
                  </a:lnTo>
                  <a:lnTo>
                    <a:pt x="16230" y="76136"/>
                  </a:lnTo>
                  <a:lnTo>
                    <a:pt x="42837" y="76136"/>
                  </a:lnTo>
                  <a:lnTo>
                    <a:pt x="44310" y="76365"/>
                  </a:lnTo>
                  <a:lnTo>
                    <a:pt x="45631" y="77050"/>
                  </a:lnTo>
                  <a:lnTo>
                    <a:pt x="46685" y="78092"/>
                  </a:lnTo>
                  <a:lnTo>
                    <a:pt x="47370" y="79425"/>
                  </a:lnTo>
                  <a:lnTo>
                    <a:pt x="47599" y="80899"/>
                  </a:lnTo>
                  <a:lnTo>
                    <a:pt x="38074" y="80899"/>
                  </a:lnTo>
                  <a:lnTo>
                    <a:pt x="38074" y="84264"/>
                  </a:lnTo>
                  <a:close/>
                </a:path>
                <a:path w="161925" h="314325">
                  <a:moveTo>
                    <a:pt x="114274" y="309562"/>
                  </a:moveTo>
                  <a:lnTo>
                    <a:pt x="114357" y="80365"/>
                  </a:lnTo>
                  <a:lnTo>
                    <a:pt x="119037" y="76136"/>
                  </a:lnTo>
                  <a:lnTo>
                    <a:pt x="145643" y="76136"/>
                  </a:lnTo>
                  <a:lnTo>
                    <a:pt x="150406" y="80899"/>
                  </a:lnTo>
                  <a:lnTo>
                    <a:pt x="123799" y="80899"/>
                  </a:lnTo>
                  <a:lnTo>
                    <a:pt x="119037" y="85661"/>
                  </a:lnTo>
                  <a:lnTo>
                    <a:pt x="123799" y="85661"/>
                  </a:lnTo>
                  <a:lnTo>
                    <a:pt x="123799" y="304800"/>
                  </a:lnTo>
                  <a:lnTo>
                    <a:pt x="119037" y="304800"/>
                  </a:lnTo>
                  <a:lnTo>
                    <a:pt x="114274" y="309562"/>
                  </a:lnTo>
                  <a:close/>
                </a:path>
                <a:path w="161925" h="314325">
                  <a:moveTo>
                    <a:pt x="160426" y="84264"/>
                  </a:moveTo>
                  <a:lnTo>
                    <a:pt x="153771" y="84264"/>
                  </a:lnTo>
                  <a:lnTo>
                    <a:pt x="157137" y="76136"/>
                  </a:lnTo>
                  <a:lnTo>
                    <a:pt x="159105" y="76136"/>
                  </a:lnTo>
                  <a:lnTo>
                    <a:pt x="160502" y="77533"/>
                  </a:lnTo>
                  <a:lnTo>
                    <a:pt x="161429" y="78828"/>
                  </a:lnTo>
                  <a:lnTo>
                    <a:pt x="161874" y="80365"/>
                  </a:lnTo>
                  <a:lnTo>
                    <a:pt x="161785" y="81953"/>
                  </a:lnTo>
                  <a:lnTo>
                    <a:pt x="161175" y="83426"/>
                  </a:lnTo>
                  <a:lnTo>
                    <a:pt x="160426" y="84264"/>
                  </a:lnTo>
                  <a:close/>
                </a:path>
                <a:path w="161925" h="314325">
                  <a:moveTo>
                    <a:pt x="119037" y="314325"/>
                  </a:moveTo>
                  <a:lnTo>
                    <a:pt x="42837" y="314325"/>
                  </a:lnTo>
                  <a:lnTo>
                    <a:pt x="41363" y="314096"/>
                  </a:lnTo>
                  <a:lnTo>
                    <a:pt x="40043" y="313410"/>
                  </a:lnTo>
                  <a:lnTo>
                    <a:pt x="38988" y="312356"/>
                  </a:lnTo>
                  <a:lnTo>
                    <a:pt x="38303" y="311035"/>
                  </a:lnTo>
                  <a:lnTo>
                    <a:pt x="38074" y="309562"/>
                  </a:lnTo>
                  <a:lnTo>
                    <a:pt x="38074" y="80899"/>
                  </a:lnTo>
                  <a:lnTo>
                    <a:pt x="42837" y="85661"/>
                  </a:lnTo>
                  <a:lnTo>
                    <a:pt x="47599" y="85661"/>
                  </a:lnTo>
                  <a:lnTo>
                    <a:pt x="47599" y="304800"/>
                  </a:lnTo>
                  <a:lnTo>
                    <a:pt x="42837" y="304800"/>
                  </a:lnTo>
                  <a:lnTo>
                    <a:pt x="47599" y="309562"/>
                  </a:lnTo>
                  <a:lnTo>
                    <a:pt x="123799" y="309562"/>
                  </a:lnTo>
                  <a:lnTo>
                    <a:pt x="123570" y="311035"/>
                  </a:lnTo>
                  <a:lnTo>
                    <a:pt x="122885" y="312356"/>
                  </a:lnTo>
                  <a:lnTo>
                    <a:pt x="121831" y="313410"/>
                  </a:lnTo>
                  <a:lnTo>
                    <a:pt x="120510" y="314096"/>
                  </a:lnTo>
                  <a:lnTo>
                    <a:pt x="119037" y="314325"/>
                  </a:lnTo>
                  <a:close/>
                </a:path>
                <a:path w="161925" h="314325">
                  <a:moveTo>
                    <a:pt x="47599" y="85661"/>
                  </a:moveTo>
                  <a:lnTo>
                    <a:pt x="42837" y="85661"/>
                  </a:lnTo>
                  <a:lnTo>
                    <a:pt x="38074" y="80899"/>
                  </a:lnTo>
                  <a:lnTo>
                    <a:pt x="47599" y="80899"/>
                  </a:lnTo>
                  <a:lnTo>
                    <a:pt x="47599" y="85661"/>
                  </a:lnTo>
                  <a:close/>
                </a:path>
                <a:path w="161925" h="314325">
                  <a:moveTo>
                    <a:pt x="123799" y="85661"/>
                  </a:moveTo>
                  <a:lnTo>
                    <a:pt x="119037" y="85661"/>
                  </a:lnTo>
                  <a:lnTo>
                    <a:pt x="123799" y="80899"/>
                  </a:lnTo>
                  <a:lnTo>
                    <a:pt x="123799" y="85661"/>
                  </a:lnTo>
                  <a:close/>
                </a:path>
                <a:path w="161925" h="314325">
                  <a:moveTo>
                    <a:pt x="157137" y="85661"/>
                  </a:moveTo>
                  <a:lnTo>
                    <a:pt x="123799" y="85661"/>
                  </a:lnTo>
                  <a:lnTo>
                    <a:pt x="123799" y="80899"/>
                  </a:lnTo>
                  <a:lnTo>
                    <a:pt x="150406" y="80899"/>
                  </a:lnTo>
                  <a:lnTo>
                    <a:pt x="153771" y="84264"/>
                  </a:lnTo>
                  <a:lnTo>
                    <a:pt x="160426" y="84264"/>
                  </a:lnTo>
                  <a:lnTo>
                    <a:pt x="160108" y="84620"/>
                  </a:lnTo>
                  <a:lnTo>
                    <a:pt x="158711" y="85394"/>
                  </a:lnTo>
                  <a:lnTo>
                    <a:pt x="157137" y="85661"/>
                  </a:lnTo>
                  <a:close/>
                </a:path>
                <a:path w="161925" h="314325">
                  <a:moveTo>
                    <a:pt x="47599" y="309562"/>
                  </a:moveTo>
                  <a:lnTo>
                    <a:pt x="42837" y="304800"/>
                  </a:lnTo>
                  <a:lnTo>
                    <a:pt x="47599" y="304800"/>
                  </a:lnTo>
                  <a:lnTo>
                    <a:pt x="47599" y="309562"/>
                  </a:lnTo>
                  <a:close/>
                </a:path>
                <a:path w="161925" h="314325">
                  <a:moveTo>
                    <a:pt x="114274" y="309562"/>
                  </a:moveTo>
                  <a:lnTo>
                    <a:pt x="47599" y="309562"/>
                  </a:lnTo>
                  <a:lnTo>
                    <a:pt x="47599" y="304800"/>
                  </a:lnTo>
                  <a:lnTo>
                    <a:pt x="114274" y="304800"/>
                  </a:lnTo>
                  <a:lnTo>
                    <a:pt x="114274" y="309562"/>
                  </a:lnTo>
                  <a:close/>
                </a:path>
                <a:path w="161925" h="314325">
                  <a:moveTo>
                    <a:pt x="123799" y="309562"/>
                  </a:moveTo>
                  <a:lnTo>
                    <a:pt x="114274" y="309562"/>
                  </a:lnTo>
                  <a:lnTo>
                    <a:pt x="119037" y="304800"/>
                  </a:lnTo>
                  <a:lnTo>
                    <a:pt x="123799" y="304800"/>
                  </a:lnTo>
                  <a:lnTo>
                    <a:pt x="123799" y="309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35976" y="5553722"/>
            <a:ext cx="10725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721995" algn="l"/>
              </a:tabLst>
            </a:pPr>
            <a:r>
              <a:rPr sz="2850" i="1" spc="-25" dirty="0">
                <a:latin typeface="Palatino Linotype"/>
                <a:cs typeface="Palatino Linotype"/>
              </a:rPr>
              <a:t>x</a:t>
            </a:r>
            <a:r>
              <a:rPr sz="2475" spc="-37" baseline="-25252" dirty="0">
                <a:latin typeface="Palatino Linotype"/>
                <a:cs typeface="Palatino Linotype"/>
              </a:rPr>
              <a:t>1</a:t>
            </a:r>
            <a:r>
              <a:rPr sz="2475" baseline="-25252" dirty="0">
                <a:latin typeface="Palatino Linotype"/>
                <a:cs typeface="Palatino Linotype"/>
              </a:rPr>
              <a:t>	</a:t>
            </a:r>
            <a:r>
              <a:rPr sz="2900" i="1" spc="-25" dirty="0">
                <a:latin typeface="Palatino Linotype"/>
                <a:cs typeface="Palatino Linotype"/>
              </a:rPr>
              <a:t>x</a:t>
            </a:r>
            <a:r>
              <a:rPr sz="2475" spc="-37" baseline="-25252" dirty="0">
                <a:latin typeface="Palatino Linotype"/>
                <a:cs typeface="Palatino Linotype"/>
              </a:rPr>
              <a:t>2</a:t>
            </a:r>
            <a:endParaRPr sz="2475" baseline="-25252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22826" y="5377560"/>
            <a:ext cx="284480" cy="436880"/>
            <a:chOff x="4322826" y="5377560"/>
            <a:chExt cx="284480" cy="436880"/>
          </a:xfrm>
        </p:grpSpPr>
        <p:sp>
          <p:nvSpPr>
            <p:cNvPr id="13" name="object 13"/>
            <p:cNvSpPr/>
            <p:nvPr/>
          </p:nvSpPr>
          <p:spPr>
            <a:xfrm>
              <a:off x="4322826" y="5377560"/>
              <a:ext cx="152400" cy="305435"/>
            </a:xfrm>
            <a:custGeom>
              <a:avLst/>
              <a:gdLst/>
              <a:ahLst/>
              <a:cxnLst/>
              <a:rect l="l" t="t" r="r" b="b"/>
              <a:pathLst>
                <a:path w="152400" h="305435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304863"/>
                  </a:lnTo>
                  <a:lnTo>
                    <a:pt x="114300" y="304863"/>
                  </a:lnTo>
                  <a:lnTo>
                    <a:pt x="114300" y="762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45088" y="5499861"/>
              <a:ext cx="161925" cy="314325"/>
            </a:xfrm>
            <a:custGeom>
              <a:avLst/>
              <a:gdLst/>
              <a:ahLst/>
              <a:cxnLst/>
              <a:rect l="l" t="t" r="r" b="b"/>
              <a:pathLst>
                <a:path w="161925" h="314325">
                  <a:moveTo>
                    <a:pt x="38074" y="85661"/>
                  </a:moveTo>
                  <a:lnTo>
                    <a:pt x="4737" y="85661"/>
                  </a:lnTo>
                  <a:lnTo>
                    <a:pt x="3162" y="85394"/>
                  </a:lnTo>
                  <a:lnTo>
                    <a:pt x="1765" y="84620"/>
                  </a:lnTo>
                  <a:lnTo>
                    <a:pt x="698" y="83426"/>
                  </a:lnTo>
                  <a:lnTo>
                    <a:pt x="88" y="81953"/>
                  </a:lnTo>
                  <a:lnTo>
                    <a:pt x="0" y="80365"/>
                  </a:lnTo>
                  <a:lnTo>
                    <a:pt x="444" y="78828"/>
                  </a:lnTo>
                  <a:lnTo>
                    <a:pt x="1371" y="77533"/>
                  </a:lnTo>
                  <a:lnTo>
                    <a:pt x="77571" y="1333"/>
                  </a:lnTo>
                  <a:lnTo>
                    <a:pt x="78778" y="457"/>
                  </a:lnTo>
                  <a:lnTo>
                    <a:pt x="80187" y="0"/>
                  </a:lnTo>
                  <a:lnTo>
                    <a:pt x="81686" y="0"/>
                  </a:lnTo>
                  <a:lnTo>
                    <a:pt x="83096" y="457"/>
                  </a:lnTo>
                  <a:lnTo>
                    <a:pt x="84302" y="1333"/>
                  </a:lnTo>
                  <a:lnTo>
                    <a:pt x="91033" y="8064"/>
                  </a:lnTo>
                  <a:lnTo>
                    <a:pt x="77571" y="8064"/>
                  </a:lnTo>
                  <a:lnTo>
                    <a:pt x="80937" y="11429"/>
                  </a:lnTo>
                  <a:lnTo>
                    <a:pt x="16230" y="76136"/>
                  </a:lnTo>
                  <a:lnTo>
                    <a:pt x="4737" y="76136"/>
                  </a:lnTo>
                  <a:lnTo>
                    <a:pt x="8102" y="84264"/>
                  </a:lnTo>
                  <a:lnTo>
                    <a:pt x="38074" y="84264"/>
                  </a:lnTo>
                  <a:lnTo>
                    <a:pt x="38074" y="85661"/>
                  </a:lnTo>
                  <a:close/>
                </a:path>
                <a:path w="161925" h="314325">
                  <a:moveTo>
                    <a:pt x="80937" y="11429"/>
                  </a:moveTo>
                  <a:lnTo>
                    <a:pt x="77571" y="8064"/>
                  </a:lnTo>
                  <a:lnTo>
                    <a:pt x="84302" y="8064"/>
                  </a:lnTo>
                  <a:lnTo>
                    <a:pt x="80937" y="11429"/>
                  </a:lnTo>
                  <a:close/>
                </a:path>
                <a:path w="161925" h="314325">
                  <a:moveTo>
                    <a:pt x="153771" y="84264"/>
                  </a:moveTo>
                  <a:lnTo>
                    <a:pt x="80937" y="11429"/>
                  </a:lnTo>
                  <a:lnTo>
                    <a:pt x="84302" y="8064"/>
                  </a:lnTo>
                  <a:lnTo>
                    <a:pt x="91033" y="8064"/>
                  </a:lnTo>
                  <a:lnTo>
                    <a:pt x="159105" y="76136"/>
                  </a:lnTo>
                  <a:lnTo>
                    <a:pt x="157137" y="76136"/>
                  </a:lnTo>
                  <a:lnTo>
                    <a:pt x="153771" y="84264"/>
                  </a:lnTo>
                  <a:close/>
                </a:path>
                <a:path w="161925" h="314325">
                  <a:moveTo>
                    <a:pt x="8102" y="84264"/>
                  </a:moveTo>
                  <a:lnTo>
                    <a:pt x="4737" y="76136"/>
                  </a:lnTo>
                  <a:lnTo>
                    <a:pt x="16230" y="76136"/>
                  </a:lnTo>
                  <a:lnTo>
                    <a:pt x="8102" y="84264"/>
                  </a:lnTo>
                  <a:close/>
                </a:path>
                <a:path w="161925" h="314325">
                  <a:moveTo>
                    <a:pt x="38074" y="84264"/>
                  </a:moveTo>
                  <a:lnTo>
                    <a:pt x="8102" y="84264"/>
                  </a:lnTo>
                  <a:lnTo>
                    <a:pt x="16230" y="76136"/>
                  </a:lnTo>
                  <a:lnTo>
                    <a:pt x="42837" y="76136"/>
                  </a:lnTo>
                  <a:lnTo>
                    <a:pt x="44310" y="76365"/>
                  </a:lnTo>
                  <a:lnTo>
                    <a:pt x="45631" y="77050"/>
                  </a:lnTo>
                  <a:lnTo>
                    <a:pt x="46685" y="78092"/>
                  </a:lnTo>
                  <a:lnTo>
                    <a:pt x="47371" y="79425"/>
                  </a:lnTo>
                  <a:lnTo>
                    <a:pt x="47599" y="80899"/>
                  </a:lnTo>
                  <a:lnTo>
                    <a:pt x="38074" y="80899"/>
                  </a:lnTo>
                  <a:lnTo>
                    <a:pt x="38074" y="84264"/>
                  </a:lnTo>
                  <a:close/>
                </a:path>
                <a:path w="161925" h="314325">
                  <a:moveTo>
                    <a:pt x="114274" y="309562"/>
                  </a:moveTo>
                  <a:lnTo>
                    <a:pt x="114357" y="80365"/>
                  </a:lnTo>
                  <a:lnTo>
                    <a:pt x="119037" y="76136"/>
                  </a:lnTo>
                  <a:lnTo>
                    <a:pt x="145643" y="76136"/>
                  </a:lnTo>
                  <a:lnTo>
                    <a:pt x="150406" y="80899"/>
                  </a:lnTo>
                  <a:lnTo>
                    <a:pt x="123799" y="80899"/>
                  </a:lnTo>
                  <a:lnTo>
                    <a:pt x="119037" y="85661"/>
                  </a:lnTo>
                  <a:lnTo>
                    <a:pt x="123799" y="85661"/>
                  </a:lnTo>
                  <a:lnTo>
                    <a:pt x="123799" y="304800"/>
                  </a:lnTo>
                  <a:lnTo>
                    <a:pt x="119037" y="304800"/>
                  </a:lnTo>
                  <a:lnTo>
                    <a:pt x="114274" y="309562"/>
                  </a:lnTo>
                  <a:close/>
                </a:path>
                <a:path w="161925" h="314325">
                  <a:moveTo>
                    <a:pt x="160426" y="84264"/>
                  </a:moveTo>
                  <a:lnTo>
                    <a:pt x="153771" y="84264"/>
                  </a:lnTo>
                  <a:lnTo>
                    <a:pt x="157137" y="76136"/>
                  </a:lnTo>
                  <a:lnTo>
                    <a:pt x="159105" y="76136"/>
                  </a:lnTo>
                  <a:lnTo>
                    <a:pt x="160502" y="77533"/>
                  </a:lnTo>
                  <a:lnTo>
                    <a:pt x="161429" y="78828"/>
                  </a:lnTo>
                  <a:lnTo>
                    <a:pt x="161874" y="80365"/>
                  </a:lnTo>
                  <a:lnTo>
                    <a:pt x="161785" y="81953"/>
                  </a:lnTo>
                  <a:lnTo>
                    <a:pt x="161175" y="83426"/>
                  </a:lnTo>
                  <a:lnTo>
                    <a:pt x="160426" y="84264"/>
                  </a:lnTo>
                  <a:close/>
                </a:path>
                <a:path w="161925" h="314325">
                  <a:moveTo>
                    <a:pt x="119037" y="314325"/>
                  </a:moveTo>
                  <a:lnTo>
                    <a:pt x="42837" y="314325"/>
                  </a:lnTo>
                  <a:lnTo>
                    <a:pt x="41363" y="314096"/>
                  </a:lnTo>
                  <a:lnTo>
                    <a:pt x="40043" y="313410"/>
                  </a:lnTo>
                  <a:lnTo>
                    <a:pt x="38988" y="312356"/>
                  </a:lnTo>
                  <a:lnTo>
                    <a:pt x="38303" y="311035"/>
                  </a:lnTo>
                  <a:lnTo>
                    <a:pt x="38074" y="309562"/>
                  </a:lnTo>
                  <a:lnTo>
                    <a:pt x="38074" y="80899"/>
                  </a:lnTo>
                  <a:lnTo>
                    <a:pt x="42837" y="85661"/>
                  </a:lnTo>
                  <a:lnTo>
                    <a:pt x="47599" y="85661"/>
                  </a:lnTo>
                  <a:lnTo>
                    <a:pt x="47599" y="304800"/>
                  </a:lnTo>
                  <a:lnTo>
                    <a:pt x="42837" y="304800"/>
                  </a:lnTo>
                  <a:lnTo>
                    <a:pt x="47599" y="309562"/>
                  </a:lnTo>
                  <a:lnTo>
                    <a:pt x="123799" y="309562"/>
                  </a:lnTo>
                  <a:lnTo>
                    <a:pt x="123571" y="311035"/>
                  </a:lnTo>
                  <a:lnTo>
                    <a:pt x="122885" y="312356"/>
                  </a:lnTo>
                  <a:lnTo>
                    <a:pt x="121831" y="313410"/>
                  </a:lnTo>
                  <a:lnTo>
                    <a:pt x="120510" y="314096"/>
                  </a:lnTo>
                  <a:lnTo>
                    <a:pt x="119037" y="314325"/>
                  </a:lnTo>
                  <a:close/>
                </a:path>
                <a:path w="161925" h="314325">
                  <a:moveTo>
                    <a:pt x="47599" y="85661"/>
                  </a:moveTo>
                  <a:lnTo>
                    <a:pt x="42837" y="85661"/>
                  </a:lnTo>
                  <a:lnTo>
                    <a:pt x="38074" y="80899"/>
                  </a:lnTo>
                  <a:lnTo>
                    <a:pt x="47599" y="80899"/>
                  </a:lnTo>
                  <a:lnTo>
                    <a:pt x="47599" y="85661"/>
                  </a:lnTo>
                  <a:close/>
                </a:path>
                <a:path w="161925" h="314325">
                  <a:moveTo>
                    <a:pt x="123799" y="85661"/>
                  </a:moveTo>
                  <a:lnTo>
                    <a:pt x="119037" y="85661"/>
                  </a:lnTo>
                  <a:lnTo>
                    <a:pt x="123799" y="80899"/>
                  </a:lnTo>
                  <a:lnTo>
                    <a:pt x="123799" y="85661"/>
                  </a:lnTo>
                  <a:close/>
                </a:path>
                <a:path w="161925" h="314325">
                  <a:moveTo>
                    <a:pt x="157137" y="85661"/>
                  </a:moveTo>
                  <a:lnTo>
                    <a:pt x="123799" y="85661"/>
                  </a:lnTo>
                  <a:lnTo>
                    <a:pt x="123799" y="80899"/>
                  </a:lnTo>
                  <a:lnTo>
                    <a:pt x="150406" y="80899"/>
                  </a:lnTo>
                  <a:lnTo>
                    <a:pt x="153771" y="84264"/>
                  </a:lnTo>
                  <a:lnTo>
                    <a:pt x="160426" y="84264"/>
                  </a:lnTo>
                  <a:lnTo>
                    <a:pt x="160108" y="84620"/>
                  </a:lnTo>
                  <a:lnTo>
                    <a:pt x="158711" y="85394"/>
                  </a:lnTo>
                  <a:lnTo>
                    <a:pt x="157137" y="85661"/>
                  </a:lnTo>
                  <a:close/>
                </a:path>
                <a:path w="161925" h="314325">
                  <a:moveTo>
                    <a:pt x="47599" y="309562"/>
                  </a:moveTo>
                  <a:lnTo>
                    <a:pt x="42837" y="304800"/>
                  </a:lnTo>
                  <a:lnTo>
                    <a:pt x="47599" y="304800"/>
                  </a:lnTo>
                  <a:lnTo>
                    <a:pt x="47599" y="309562"/>
                  </a:lnTo>
                  <a:close/>
                </a:path>
                <a:path w="161925" h="314325">
                  <a:moveTo>
                    <a:pt x="114274" y="309562"/>
                  </a:moveTo>
                  <a:lnTo>
                    <a:pt x="47599" y="309562"/>
                  </a:lnTo>
                  <a:lnTo>
                    <a:pt x="47599" y="304800"/>
                  </a:lnTo>
                  <a:lnTo>
                    <a:pt x="114274" y="304800"/>
                  </a:lnTo>
                  <a:lnTo>
                    <a:pt x="114274" y="309562"/>
                  </a:lnTo>
                  <a:close/>
                </a:path>
                <a:path w="161925" h="314325">
                  <a:moveTo>
                    <a:pt x="123799" y="309562"/>
                  </a:moveTo>
                  <a:lnTo>
                    <a:pt x="114274" y="309562"/>
                  </a:lnTo>
                  <a:lnTo>
                    <a:pt x="119037" y="304800"/>
                  </a:lnTo>
                  <a:lnTo>
                    <a:pt x="123799" y="304800"/>
                  </a:lnTo>
                  <a:lnTo>
                    <a:pt x="123799" y="309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41533" y="5543041"/>
            <a:ext cx="38227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50" i="1" spc="-25" dirty="0">
                <a:latin typeface="Palatino Linotype"/>
                <a:cs typeface="Palatino Linotype"/>
              </a:rPr>
              <a:t>x</a:t>
            </a:r>
            <a:r>
              <a:rPr sz="2475" i="1" spc="-37" baseline="-25252" dirty="0">
                <a:latin typeface="Palatino Linotype"/>
                <a:cs typeface="Palatino Linotype"/>
              </a:rPr>
              <a:t>n</a:t>
            </a:r>
            <a:endParaRPr sz="2475" baseline="-25252">
              <a:latin typeface="Palatino Linotype"/>
              <a:cs typeface="Palatino Linotyp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51025" y="3243833"/>
            <a:ext cx="3180080" cy="436880"/>
            <a:chOff x="1351025" y="3243833"/>
            <a:chExt cx="3180080" cy="436880"/>
          </a:xfrm>
        </p:grpSpPr>
        <p:sp>
          <p:nvSpPr>
            <p:cNvPr id="17" name="object 17"/>
            <p:cNvSpPr/>
            <p:nvPr/>
          </p:nvSpPr>
          <p:spPr>
            <a:xfrm>
              <a:off x="1351026" y="3243833"/>
              <a:ext cx="152400" cy="305435"/>
            </a:xfrm>
            <a:custGeom>
              <a:avLst/>
              <a:gdLst/>
              <a:ahLst/>
              <a:cxnLst/>
              <a:rect l="l" t="t" r="r" b="b"/>
              <a:pathLst>
                <a:path w="152400" h="305435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304927"/>
                  </a:lnTo>
                  <a:lnTo>
                    <a:pt x="114300" y="304927"/>
                  </a:lnTo>
                  <a:lnTo>
                    <a:pt x="114300" y="762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73288" y="3366134"/>
              <a:ext cx="161925" cy="314960"/>
            </a:xfrm>
            <a:custGeom>
              <a:avLst/>
              <a:gdLst/>
              <a:ahLst/>
              <a:cxnLst/>
              <a:rect l="l" t="t" r="r" b="b"/>
              <a:pathLst>
                <a:path w="161925" h="314960">
                  <a:moveTo>
                    <a:pt x="38074" y="85661"/>
                  </a:moveTo>
                  <a:lnTo>
                    <a:pt x="4737" y="85661"/>
                  </a:lnTo>
                  <a:lnTo>
                    <a:pt x="3162" y="85394"/>
                  </a:lnTo>
                  <a:lnTo>
                    <a:pt x="1765" y="84620"/>
                  </a:lnTo>
                  <a:lnTo>
                    <a:pt x="698" y="83426"/>
                  </a:lnTo>
                  <a:lnTo>
                    <a:pt x="88" y="81953"/>
                  </a:lnTo>
                  <a:lnTo>
                    <a:pt x="0" y="80365"/>
                  </a:lnTo>
                  <a:lnTo>
                    <a:pt x="444" y="78828"/>
                  </a:lnTo>
                  <a:lnTo>
                    <a:pt x="1371" y="77533"/>
                  </a:lnTo>
                  <a:lnTo>
                    <a:pt x="77571" y="1333"/>
                  </a:lnTo>
                  <a:lnTo>
                    <a:pt x="78778" y="457"/>
                  </a:lnTo>
                  <a:lnTo>
                    <a:pt x="80187" y="0"/>
                  </a:lnTo>
                  <a:lnTo>
                    <a:pt x="81686" y="0"/>
                  </a:lnTo>
                  <a:lnTo>
                    <a:pt x="83096" y="457"/>
                  </a:lnTo>
                  <a:lnTo>
                    <a:pt x="84302" y="1333"/>
                  </a:lnTo>
                  <a:lnTo>
                    <a:pt x="91033" y="8064"/>
                  </a:lnTo>
                  <a:lnTo>
                    <a:pt x="77571" y="8064"/>
                  </a:lnTo>
                  <a:lnTo>
                    <a:pt x="80937" y="11429"/>
                  </a:lnTo>
                  <a:lnTo>
                    <a:pt x="16230" y="76136"/>
                  </a:lnTo>
                  <a:lnTo>
                    <a:pt x="4737" y="76136"/>
                  </a:lnTo>
                  <a:lnTo>
                    <a:pt x="8102" y="84264"/>
                  </a:lnTo>
                  <a:lnTo>
                    <a:pt x="38074" y="84264"/>
                  </a:lnTo>
                  <a:lnTo>
                    <a:pt x="38074" y="85661"/>
                  </a:lnTo>
                  <a:close/>
                </a:path>
                <a:path w="161925" h="314960">
                  <a:moveTo>
                    <a:pt x="80937" y="11429"/>
                  </a:moveTo>
                  <a:lnTo>
                    <a:pt x="77571" y="8064"/>
                  </a:lnTo>
                  <a:lnTo>
                    <a:pt x="84302" y="8064"/>
                  </a:lnTo>
                  <a:lnTo>
                    <a:pt x="80937" y="11429"/>
                  </a:lnTo>
                  <a:close/>
                </a:path>
                <a:path w="161925" h="314960">
                  <a:moveTo>
                    <a:pt x="153771" y="84264"/>
                  </a:moveTo>
                  <a:lnTo>
                    <a:pt x="80937" y="11429"/>
                  </a:lnTo>
                  <a:lnTo>
                    <a:pt x="84302" y="8064"/>
                  </a:lnTo>
                  <a:lnTo>
                    <a:pt x="91033" y="8064"/>
                  </a:lnTo>
                  <a:lnTo>
                    <a:pt x="159105" y="76136"/>
                  </a:lnTo>
                  <a:lnTo>
                    <a:pt x="157137" y="76136"/>
                  </a:lnTo>
                  <a:lnTo>
                    <a:pt x="153771" y="84264"/>
                  </a:lnTo>
                  <a:close/>
                </a:path>
                <a:path w="161925" h="314960">
                  <a:moveTo>
                    <a:pt x="8102" y="84264"/>
                  </a:moveTo>
                  <a:lnTo>
                    <a:pt x="4737" y="76136"/>
                  </a:lnTo>
                  <a:lnTo>
                    <a:pt x="16230" y="76136"/>
                  </a:lnTo>
                  <a:lnTo>
                    <a:pt x="8102" y="84264"/>
                  </a:lnTo>
                  <a:close/>
                </a:path>
                <a:path w="161925" h="314960">
                  <a:moveTo>
                    <a:pt x="38074" y="84264"/>
                  </a:moveTo>
                  <a:lnTo>
                    <a:pt x="8102" y="84264"/>
                  </a:lnTo>
                  <a:lnTo>
                    <a:pt x="16230" y="76136"/>
                  </a:lnTo>
                  <a:lnTo>
                    <a:pt x="42837" y="76136"/>
                  </a:lnTo>
                  <a:lnTo>
                    <a:pt x="44310" y="76365"/>
                  </a:lnTo>
                  <a:lnTo>
                    <a:pt x="45631" y="77050"/>
                  </a:lnTo>
                  <a:lnTo>
                    <a:pt x="46685" y="78092"/>
                  </a:lnTo>
                  <a:lnTo>
                    <a:pt x="47370" y="79425"/>
                  </a:lnTo>
                  <a:lnTo>
                    <a:pt x="47599" y="80899"/>
                  </a:lnTo>
                  <a:lnTo>
                    <a:pt x="38074" y="80899"/>
                  </a:lnTo>
                  <a:lnTo>
                    <a:pt x="38074" y="84264"/>
                  </a:lnTo>
                  <a:close/>
                </a:path>
                <a:path w="161925" h="314960">
                  <a:moveTo>
                    <a:pt x="114274" y="309625"/>
                  </a:moveTo>
                  <a:lnTo>
                    <a:pt x="114357" y="80365"/>
                  </a:lnTo>
                  <a:lnTo>
                    <a:pt x="119037" y="76136"/>
                  </a:lnTo>
                  <a:lnTo>
                    <a:pt x="145643" y="76136"/>
                  </a:lnTo>
                  <a:lnTo>
                    <a:pt x="150406" y="80899"/>
                  </a:lnTo>
                  <a:lnTo>
                    <a:pt x="123799" y="80899"/>
                  </a:lnTo>
                  <a:lnTo>
                    <a:pt x="119037" y="85661"/>
                  </a:lnTo>
                  <a:lnTo>
                    <a:pt x="123799" y="85661"/>
                  </a:lnTo>
                  <a:lnTo>
                    <a:pt x="123799" y="304863"/>
                  </a:lnTo>
                  <a:lnTo>
                    <a:pt x="119037" y="304863"/>
                  </a:lnTo>
                  <a:lnTo>
                    <a:pt x="114274" y="309625"/>
                  </a:lnTo>
                  <a:close/>
                </a:path>
                <a:path w="161925" h="314960">
                  <a:moveTo>
                    <a:pt x="160422" y="84264"/>
                  </a:moveTo>
                  <a:lnTo>
                    <a:pt x="153771" y="84264"/>
                  </a:lnTo>
                  <a:lnTo>
                    <a:pt x="157137" y="76136"/>
                  </a:lnTo>
                  <a:lnTo>
                    <a:pt x="159105" y="76136"/>
                  </a:lnTo>
                  <a:lnTo>
                    <a:pt x="160502" y="77533"/>
                  </a:lnTo>
                  <a:lnTo>
                    <a:pt x="161429" y="78828"/>
                  </a:lnTo>
                  <a:lnTo>
                    <a:pt x="161874" y="80365"/>
                  </a:lnTo>
                  <a:lnTo>
                    <a:pt x="161785" y="81953"/>
                  </a:lnTo>
                  <a:lnTo>
                    <a:pt x="161162" y="83426"/>
                  </a:lnTo>
                  <a:lnTo>
                    <a:pt x="160422" y="84264"/>
                  </a:lnTo>
                  <a:close/>
                </a:path>
                <a:path w="161925" h="314960">
                  <a:moveTo>
                    <a:pt x="119037" y="314388"/>
                  </a:moveTo>
                  <a:lnTo>
                    <a:pt x="42837" y="314388"/>
                  </a:lnTo>
                  <a:lnTo>
                    <a:pt x="41363" y="314147"/>
                  </a:lnTo>
                  <a:lnTo>
                    <a:pt x="40043" y="313474"/>
                  </a:lnTo>
                  <a:lnTo>
                    <a:pt x="38988" y="312419"/>
                  </a:lnTo>
                  <a:lnTo>
                    <a:pt x="38303" y="311099"/>
                  </a:lnTo>
                  <a:lnTo>
                    <a:pt x="38074" y="309625"/>
                  </a:lnTo>
                  <a:lnTo>
                    <a:pt x="38074" y="80899"/>
                  </a:lnTo>
                  <a:lnTo>
                    <a:pt x="42837" y="85661"/>
                  </a:lnTo>
                  <a:lnTo>
                    <a:pt x="47599" y="85661"/>
                  </a:lnTo>
                  <a:lnTo>
                    <a:pt x="47599" y="304863"/>
                  </a:lnTo>
                  <a:lnTo>
                    <a:pt x="42837" y="304863"/>
                  </a:lnTo>
                  <a:lnTo>
                    <a:pt x="47599" y="309625"/>
                  </a:lnTo>
                  <a:lnTo>
                    <a:pt x="123799" y="309625"/>
                  </a:lnTo>
                  <a:lnTo>
                    <a:pt x="123570" y="311099"/>
                  </a:lnTo>
                  <a:lnTo>
                    <a:pt x="122885" y="312419"/>
                  </a:lnTo>
                  <a:lnTo>
                    <a:pt x="121831" y="313474"/>
                  </a:lnTo>
                  <a:lnTo>
                    <a:pt x="120510" y="314147"/>
                  </a:lnTo>
                  <a:lnTo>
                    <a:pt x="119037" y="314388"/>
                  </a:lnTo>
                  <a:close/>
                </a:path>
                <a:path w="161925" h="314960">
                  <a:moveTo>
                    <a:pt x="47599" y="85661"/>
                  </a:moveTo>
                  <a:lnTo>
                    <a:pt x="42837" y="85661"/>
                  </a:lnTo>
                  <a:lnTo>
                    <a:pt x="38074" y="80899"/>
                  </a:lnTo>
                  <a:lnTo>
                    <a:pt x="47599" y="80899"/>
                  </a:lnTo>
                  <a:lnTo>
                    <a:pt x="47599" y="85661"/>
                  </a:lnTo>
                  <a:close/>
                </a:path>
                <a:path w="161925" h="314960">
                  <a:moveTo>
                    <a:pt x="123799" y="85661"/>
                  </a:moveTo>
                  <a:lnTo>
                    <a:pt x="119037" y="85661"/>
                  </a:lnTo>
                  <a:lnTo>
                    <a:pt x="123799" y="80899"/>
                  </a:lnTo>
                  <a:lnTo>
                    <a:pt x="123799" y="85661"/>
                  </a:lnTo>
                  <a:close/>
                </a:path>
                <a:path w="161925" h="314960">
                  <a:moveTo>
                    <a:pt x="157137" y="85661"/>
                  </a:moveTo>
                  <a:lnTo>
                    <a:pt x="123799" y="85661"/>
                  </a:lnTo>
                  <a:lnTo>
                    <a:pt x="123799" y="80899"/>
                  </a:lnTo>
                  <a:lnTo>
                    <a:pt x="150406" y="80899"/>
                  </a:lnTo>
                  <a:lnTo>
                    <a:pt x="153771" y="84264"/>
                  </a:lnTo>
                  <a:lnTo>
                    <a:pt x="160422" y="84264"/>
                  </a:lnTo>
                  <a:lnTo>
                    <a:pt x="160108" y="84620"/>
                  </a:lnTo>
                  <a:lnTo>
                    <a:pt x="158711" y="85394"/>
                  </a:lnTo>
                  <a:lnTo>
                    <a:pt x="157137" y="85661"/>
                  </a:lnTo>
                  <a:close/>
                </a:path>
                <a:path w="161925" h="314960">
                  <a:moveTo>
                    <a:pt x="47599" y="309625"/>
                  </a:moveTo>
                  <a:lnTo>
                    <a:pt x="42837" y="304863"/>
                  </a:lnTo>
                  <a:lnTo>
                    <a:pt x="47599" y="304863"/>
                  </a:lnTo>
                  <a:lnTo>
                    <a:pt x="47599" y="309625"/>
                  </a:lnTo>
                  <a:close/>
                </a:path>
                <a:path w="161925" h="314960">
                  <a:moveTo>
                    <a:pt x="114274" y="309625"/>
                  </a:moveTo>
                  <a:lnTo>
                    <a:pt x="47599" y="309625"/>
                  </a:lnTo>
                  <a:lnTo>
                    <a:pt x="47599" y="304863"/>
                  </a:lnTo>
                  <a:lnTo>
                    <a:pt x="114274" y="304863"/>
                  </a:lnTo>
                  <a:lnTo>
                    <a:pt x="114274" y="309625"/>
                  </a:lnTo>
                  <a:close/>
                </a:path>
                <a:path w="161925" h="314960">
                  <a:moveTo>
                    <a:pt x="123799" y="309625"/>
                  </a:moveTo>
                  <a:lnTo>
                    <a:pt x="114274" y="309625"/>
                  </a:lnTo>
                  <a:lnTo>
                    <a:pt x="119037" y="304863"/>
                  </a:lnTo>
                  <a:lnTo>
                    <a:pt x="123799" y="304863"/>
                  </a:lnTo>
                  <a:lnTo>
                    <a:pt x="123799" y="309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1626" y="3243833"/>
              <a:ext cx="152400" cy="305435"/>
            </a:xfrm>
            <a:custGeom>
              <a:avLst/>
              <a:gdLst/>
              <a:ahLst/>
              <a:cxnLst/>
              <a:rect l="l" t="t" r="r" b="b"/>
              <a:pathLst>
                <a:path w="152400" h="305435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304927"/>
                  </a:lnTo>
                  <a:lnTo>
                    <a:pt x="114300" y="304927"/>
                  </a:lnTo>
                  <a:lnTo>
                    <a:pt x="114300" y="762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63888" y="3366134"/>
              <a:ext cx="161925" cy="314960"/>
            </a:xfrm>
            <a:custGeom>
              <a:avLst/>
              <a:gdLst/>
              <a:ahLst/>
              <a:cxnLst/>
              <a:rect l="l" t="t" r="r" b="b"/>
              <a:pathLst>
                <a:path w="161925" h="314960">
                  <a:moveTo>
                    <a:pt x="38074" y="85661"/>
                  </a:moveTo>
                  <a:lnTo>
                    <a:pt x="4737" y="85661"/>
                  </a:lnTo>
                  <a:lnTo>
                    <a:pt x="3162" y="85394"/>
                  </a:lnTo>
                  <a:lnTo>
                    <a:pt x="1765" y="84620"/>
                  </a:lnTo>
                  <a:lnTo>
                    <a:pt x="698" y="83426"/>
                  </a:lnTo>
                  <a:lnTo>
                    <a:pt x="88" y="81953"/>
                  </a:lnTo>
                  <a:lnTo>
                    <a:pt x="0" y="80365"/>
                  </a:lnTo>
                  <a:lnTo>
                    <a:pt x="444" y="78828"/>
                  </a:lnTo>
                  <a:lnTo>
                    <a:pt x="1371" y="77533"/>
                  </a:lnTo>
                  <a:lnTo>
                    <a:pt x="77571" y="1333"/>
                  </a:lnTo>
                  <a:lnTo>
                    <a:pt x="78778" y="457"/>
                  </a:lnTo>
                  <a:lnTo>
                    <a:pt x="80187" y="0"/>
                  </a:lnTo>
                  <a:lnTo>
                    <a:pt x="81686" y="0"/>
                  </a:lnTo>
                  <a:lnTo>
                    <a:pt x="83096" y="457"/>
                  </a:lnTo>
                  <a:lnTo>
                    <a:pt x="84302" y="1333"/>
                  </a:lnTo>
                  <a:lnTo>
                    <a:pt x="91033" y="8064"/>
                  </a:lnTo>
                  <a:lnTo>
                    <a:pt x="77571" y="8064"/>
                  </a:lnTo>
                  <a:lnTo>
                    <a:pt x="80937" y="11429"/>
                  </a:lnTo>
                  <a:lnTo>
                    <a:pt x="16230" y="76136"/>
                  </a:lnTo>
                  <a:lnTo>
                    <a:pt x="4737" y="76136"/>
                  </a:lnTo>
                  <a:lnTo>
                    <a:pt x="8102" y="84264"/>
                  </a:lnTo>
                  <a:lnTo>
                    <a:pt x="38074" y="84264"/>
                  </a:lnTo>
                  <a:lnTo>
                    <a:pt x="38074" y="85661"/>
                  </a:lnTo>
                  <a:close/>
                </a:path>
                <a:path w="161925" h="314960">
                  <a:moveTo>
                    <a:pt x="80937" y="11429"/>
                  </a:moveTo>
                  <a:lnTo>
                    <a:pt x="77571" y="8064"/>
                  </a:lnTo>
                  <a:lnTo>
                    <a:pt x="84302" y="8064"/>
                  </a:lnTo>
                  <a:lnTo>
                    <a:pt x="80937" y="11429"/>
                  </a:lnTo>
                  <a:close/>
                </a:path>
                <a:path w="161925" h="314960">
                  <a:moveTo>
                    <a:pt x="153771" y="84264"/>
                  </a:moveTo>
                  <a:lnTo>
                    <a:pt x="80937" y="11429"/>
                  </a:lnTo>
                  <a:lnTo>
                    <a:pt x="84302" y="8064"/>
                  </a:lnTo>
                  <a:lnTo>
                    <a:pt x="91033" y="8064"/>
                  </a:lnTo>
                  <a:lnTo>
                    <a:pt x="159105" y="76136"/>
                  </a:lnTo>
                  <a:lnTo>
                    <a:pt x="157137" y="76136"/>
                  </a:lnTo>
                  <a:lnTo>
                    <a:pt x="153771" y="84264"/>
                  </a:lnTo>
                  <a:close/>
                </a:path>
                <a:path w="161925" h="314960">
                  <a:moveTo>
                    <a:pt x="8102" y="84264"/>
                  </a:moveTo>
                  <a:lnTo>
                    <a:pt x="4737" y="76136"/>
                  </a:lnTo>
                  <a:lnTo>
                    <a:pt x="16230" y="76136"/>
                  </a:lnTo>
                  <a:lnTo>
                    <a:pt x="8102" y="84264"/>
                  </a:lnTo>
                  <a:close/>
                </a:path>
                <a:path w="161925" h="314960">
                  <a:moveTo>
                    <a:pt x="38074" y="84264"/>
                  </a:moveTo>
                  <a:lnTo>
                    <a:pt x="8102" y="84264"/>
                  </a:lnTo>
                  <a:lnTo>
                    <a:pt x="16230" y="76136"/>
                  </a:lnTo>
                  <a:lnTo>
                    <a:pt x="42837" y="76136"/>
                  </a:lnTo>
                  <a:lnTo>
                    <a:pt x="44310" y="76365"/>
                  </a:lnTo>
                  <a:lnTo>
                    <a:pt x="45631" y="77050"/>
                  </a:lnTo>
                  <a:lnTo>
                    <a:pt x="46685" y="78092"/>
                  </a:lnTo>
                  <a:lnTo>
                    <a:pt x="47370" y="79425"/>
                  </a:lnTo>
                  <a:lnTo>
                    <a:pt x="47599" y="80899"/>
                  </a:lnTo>
                  <a:lnTo>
                    <a:pt x="38074" y="80899"/>
                  </a:lnTo>
                  <a:lnTo>
                    <a:pt x="38074" y="84264"/>
                  </a:lnTo>
                  <a:close/>
                </a:path>
                <a:path w="161925" h="314960">
                  <a:moveTo>
                    <a:pt x="114274" y="309625"/>
                  </a:moveTo>
                  <a:lnTo>
                    <a:pt x="114357" y="80365"/>
                  </a:lnTo>
                  <a:lnTo>
                    <a:pt x="119037" y="76136"/>
                  </a:lnTo>
                  <a:lnTo>
                    <a:pt x="145643" y="76136"/>
                  </a:lnTo>
                  <a:lnTo>
                    <a:pt x="150406" y="80899"/>
                  </a:lnTo>
                  <a:lnTo>
                    <a:pt x="123799" y="80899"/>
                  </a:lnTo>
                  <a:lnTo>
                    <a:pt x="119037" y="85661"/>
                  </a:lnTo>
                  <a:lnTo>
                    <a:pt x="123799" y="85661"/>
                  </a:lnTo>
                  <a:lnTo>
                    <a:pt x="123799" y="304863"/>
                  </a:lnTo>
                  <a:lnTo>
                    <a:pt x="119037" y="304863"/>
                  </a:lnTo>
                  <a:lnTo>
                    <a:pt x="114274" y="309625"/>
                  </a:lnTo>
                  <a:close/>
                </a:path>
                <a:path w="161925" h="314960">
                  <a:moveTo>
                    <a:pt x="160426" y="84264"/>
                  </a:moveTo>
                  <a:lnTo>
                    <a:pt x="153771" y="84264"/>
                  </a:lnTo>
                  <a:lnTo>
                    <a:pt x="157137" y="76136"/>
                  </a:lnTo>
                  <a:lnTo>
                    <a:pt x="159105" y="76136"/>
                  </a:lnTo>
                  <a:lnTo>
                    <a:pt x="160502" y="77533"/>
                  </a:lnTo>
                  <a:lnTo>
                    <a:pt x="161429" y="78828"/>
                  </a:lnTo>
                  <a:lnTo>
                    <a:pt x="161874" y="80365"/>
                  </a:lnTo>
                  <a:lnTo>
                    <a:pt x="161785" y="81953"/>
                  </a:lnTo>
                  <a:lnTo>
                    <a:pt x="161175" y="83426"/>
                  </a:lnTo>
                  <a:lnTo>
                    <a:pt x="160426" y="84264"/>
                  </a:lnTo>
                  <a:close/>
                </a:path>
                <a:path w="161925" h="314960">
                  <a:moveTo>
                    <a:pt x="119037" y="314388"/>
                  </a:moveTo>
                  <a:lnTo>
                    <a:pt x="42837" y="314388"/>
                  </a:lnTo>
                  <a:lnTo>
                    <a:pt x="41363" y="314147"/>
                  </a:lnTo>
                  <a:lnTo>
                    <a:pt x="40043" y="313474"/>
                  </a:lnTo>
                  <a:lnTo>
                    <a:pt x="38988" y="312419"/>
                  </a:lnTo>
                  <a:lnTo>
                    <a:pt x="38303" y="311099"/>
                  </a:lnTo>
                  <a:lnTo>
                    <a:pt x="38074" y="309625"/>
                  </a:lnTo>
                  <a:lnTo>
                    <a:pt x="38074" y="80899"/>
                  </a:lnTo>
                  <a:lnTo>
                    <a:pt x="42837" y="85661"/>
                  </a:lnTo>
                  <a:lnTo>
                    <a:pt x="47599" y="85661"/>
                  </a:lnTo>
                  <a:lnTo>
                    <a:pt x="47599" y="304863"/>
                  </a:lnTo>
                  <a:lnTo>
                    <a:pt x="42837" y="304863"/>
                  </a:lnTo>
                  <a:lnTo>
                    <a:pt x="47599" y="309625"/>
                  </a:lnTo>
                  <a:lnTo>
                    <a:pt x="123799" y="309625"/>
                  </a:lnTo>
                  <a:lnTo>
                    <a:pt x="123570" y="311099"/>
                  </a:lnTo>
                  <a:lnTo>
                    <a:pt x="122885" y="312419"/>
                  </a:lnTo>
                  <a:lnTo>
                    <a:pt x="121831" y="313474"/>
                  </a:lnTo>
                  <a:lnTo>
                    <a:pt x="120510" y="314147"/>
                  </a:lnTo>
                  <a:lnTo>
                    <a:pt x="119037" y="314388"/>
                  </a:lnTo>
                  <a:close/>
                </a:path>
                <a:path w="161925" h="314960">
                  <a:moveTo>
                    <a:pt x="47599" y="85661"/>
                  </a:moveTo>
                  <a:lnTo>
                    <a:pt x="42837" y="85661"/>
                  </a:lnTo>
                  <a:lnTo>
                    <a:pt x="38074" y="80899"/>
                  </a:lnTo>
                  <a:lnTo>
                    <a:pt x="47599" y="80899"/>
                  </a:lnTo>
                  <a:lnTo>
                    <a:pt x="47599" y="85661"/>
                  </a:lnTo>
                  <a:close/>
                </a:path>
                <a:path w="161925" h="314960">
                  <a:moveTo>
                    <a:pt x="123799" y="85661"/>
                  </a:moveTo>
                  <a:lnTo>
                    <a:pt x="119037" y="85661"/>
                  </a:lnTo>
                  <a:lnTo>
                    <a:pt x="123799" y="80899"/>
                  </a:lnTo>
                  <a:lnTo>
                    <a:pt x="123799" y="85661"/>
                  </a:lnTo>
                  <a:close/>
                </a:path>
                <a:path w="161925" h="314960">
                  <a:moveTo>
                    <a:pt x="157137" y="85661"/>
                  </a:moveTo>
                  <a:lnTo>
                    <a:pt x="123799" y="85661"/>
                  </a:lnTo>
                  <a:lnTo>
                    <a:pt x="123799" y="80899"/>
                  </a:lnTo>
                  <a:lnTo>
                    <a:pt x="150406" y="80899"/>
                  </a:lnTo>
                  <a:lnTo>
                    <a:pt x="153771" y="84264"/>
                  </a:lnTo>
                  <a:lnTo>
                    <a:pt x="160426" y="84264"/>
                  </a:lnTo>
                  <a:lnTo>
                    <a:pt x="160108" y="84620"/>
                  </a:lnTo>
                  <a:lnTo>
                    <a:pt x="158711" y="85394"/>
                  </a:lnTo>
                  <a:lnTo>
                    <a:pt x="157137" y="85661"/>
                  </a:lnTo>
                  <a:close/>
                </a:path>
                <a:path w="161925" h="314960">
                  <a:moveTo>
                    <a:pt x="47599" y="309625"/>
                  </a:moveTo>
                  <a:lnTo>
                    <a:pt x="42837" y="304863"/>
                  </a:lnTo>
                  <a:lnTo>
                    <a:pt x="47599" y="304863"/>
                  </a:lnTo>
                  <a:lnTo>
                    <a:pt x="47599" y="309625"/>
                  </a:lnTo>
                  <a:close/>
                </a:path>
                <a:path w="161925" h="314960">
                  <a:moveTo>
                    <a:pt x="114274" y="309625"/>
                  </a:moveTo>
                  <a:lnTo>
                    <a:pt x="47599" y="309625"/>
                  </a:lnTo>
                  <a:lnTo>
                    <a:pt x="47599" y="304863"/>
                  </a:lnTo>
                  <a:lnTo>
                    <a:pt x="114274" y="304863"/>
                  </a:lnTo>
                  <a:lnTo>
                    <a:pt x="114274" y="309625"/>
                  </a:lnTo>
                  <a:close/>
                </a:path>
                <a:path w="161925" h="314960">
                  <a:moveTo>
                    <a:pt x="123799" y="309625"/>
                  </a:moveTo>
                  <a:lnTo>
                    <a:pt x="114274" y="309625"/>
                  </a:lnTo>
                  <a:lnTo>
                    <a:pt x="119037" y="304863"/>
                  </a:lnTo>
                  <a:lnTo>
                    <a:pt x="123799" y="304863"/>
                  </a:lnTo>
                  <a:lnTo>
                    <a:pt x="123799" y="309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46626" y="3243833"/>
              <a:ext cx="152400" cy="305435"/>
            </a:xfrm>
            <a:custGeom>
              <a:avLst/>
              <a:gdLst/>
              <a:ahLst/>
              <a:cxnLst/>
              <a:rect l="l" t="t" r="r" b="b"/>
              <a:pathLst>
                <a:path w="152400" h="305435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304927"/>
                  </a:lnTo>
                  <a:lnTo>
                    <a:pt x="114300" y="304927"/>
                  </a:lnTo>
                  <a:lnTo>
                    <a:pt x="114300" y="762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68888" y="3366134"/>
              <a:ext cx="161925" cy="314960"/>
            </a:xfrm>
            <a:custGeom>
              <a:avLst/>
              <a:gdLst/>
              <a:ahLst/>
              <a:cxnLst/>
              <a:rect l="l" t="t" r="r" b="b"/>
              <a:pathLst>
                <a:path w="161925" h="314960">
                  <a:moveTo>
                    <a:pt x="38074" y="85661"/>
                  </a:moveTo>
                  <a:lnTo>
                    <a:pt x="4737" y="85661"/>
                  </a:lnTo>
                  <a:lnTo>
                    <a:pt x="3162" y="85394"/>
                  </a:lnTo>
                  <a:lnTo>
                    <a:pt x="1765" y="84620"/>
                  </a:lnTo>
                  <a:lnTo>
                    <a:pt x="698" y="83426"/>
                  </a:lnTo>
                  <a:lnTo>
                    <a:pt x="88" y="81953"/>
                  </a:lnTo>
                  <a:lnTo>
                    <a:pt x="0" y="80365"/>
                  </a:lnTo>
                  <a:lnTo>
                    <a:pt x="444" y="78828"/>
                  </a:lnTo>
                  <a:lnTo>
                    <a:pt x="1371" y="77533"/>
                  </a:lnTo>
                  <a:lnTo>
                    <a:pt x="77571" y="1333"/>
                  </a:lnTo>
                  <a:lnTo>
                    <a:pt x="78778" y="457"/>
                  </a:lnTo>
                  <a:lnTo>
                    <a:pt x="80187" y="0"/>
                  </a:lnTo>
                  <a:lnTo>
                    <a:pt x="81686" y="0"/>
                  </a:lnTo>
                  <a:lnTo>
                    <a:pt x="83096" y="457"/>
                  </a:lnTo>
                  <a:lnTo>
                    <a:pt x="84302" y="1333"/>
                  </a:lnTo>
                  <a:lnTo>
                    <a:pt x="91033" y="8064"/>
                  </a:lnTo>
                  <a:lnTo>
                    <a:pt x="77571" y="8064"/>
                  </a:lnTo>
                  <a:lnTo>
                    <a:pt x="80937" y="11429"/>
                  </a:lnTo>
                  <a:lnTo>
                    <a:pt x="16230" y="76136"/>
                  </a:lnTo>
                  <a:lnTo>
                    <a:pt x="4737" y="76136"/>
                  </a:lnTo>
                  <a:lnTo>
                    <a:pt x="8102" y="84264"/>
                  </a:lnTo>
                  <a:lnTo>
                    <a:pt x="38074" y="84264"/>
                  </a:lnTo>
                  <a:lnTo>
                    <a:pt x="38074" y="85661"/>
                  </a:lnTo>
                  <a:close/>
                </a:path>
                <a:path w="161925" h="314960">
                  <a:moveTo>
                    <a:pt x="80937" y="11429"/>
                  </a:moveTo>
                  <a:lnTo>
                    <a:pt x="77571" y="8064"/>
                  </a:lnTo>
                  <a:lnTo>
                    <a:pt x="84302" y="8064"/>
                  </a:lnTo>
                  <a:lnTo>
                    <a:pt x="80937" y="11429"/>
                  </a:lnTo>
                  <a:close/>
                </a:path>
                <a:path w="161925" h="314960">
                  <a:moveTo>
                    <a:pt x="153771" y="84264"/>
                  </a:moveTo>
                  <a:lnTo>
                    <a:pt x="80937" y="11429"/>
                  </a:lnTo>
                  <a:lnTo>
                    <a:pt x="84302" y="8064"/>
                  </a:lnTo>
                  <a:lnTo>
                    <a:pt x="91033" y="8064"/>
                  </a:lnTo>
                  <a:lnTo>
                    <a:pt x="159105" y="76136"/>
                  </a:lnTo>
                  <a:lnTo>
                    <a:pt x="157137" y="76136"/>
                  </a:lnTo>
                  <a:lnTo>
                    <a:pt x="153771" y="84264"/>
                  </a:lnTo>
                  <a:close/>
                </a:path>
                <a:path w="161925" h="314960">
                  <a:moveTo>
                    <a:pt x="8102" y="84264"/>
                  </a:moveTo>
                  <a:lnTo>
                    <a:pt x="4737" y="76136"/>
                  </a:lnTo>
                  <a:lnTo>
                    <a:pt x="16230" y="76136"/>
                  </a:lnTo>
                  <a:lnTo>
                    <a:pt x="8102" y="84264"/>
                  </a:lnTo>
                  <a:close/>
                </a:path>
                <a:path w="161925" h="314960">
                  <a:moveTo>
                    <a:pt x="38074" y="84264"/>
                  </a:moveTo>
                  <a:lnTo>
                    <a:pt x="8102" y="84264"/>
                  </a:lnTo>
                  <a:lnTo>
                    <a:pt x="16230" y="76136"/>
                  </a:lnTo>
                  <a:lnTo>
                    <a:pt x="42837" y="76136"/>
                  </a:lnTo>
                  <a:lnTo>
                    <a:pt x="44310" y="76365"/>
                  </a:lnTo>
                  <a:lnTo>
                    <a:pt x="45631" y="77050"/>
                  </a:lnTo>
                  <a:lnTo>
                    <a:pt x="46685" y="78092"/>
                  </a:lnTo>
                  <a:lnTo>
                    <a:pt x="47371" y="79425"/>
                  </a:lnTo>
                  <a:lnTo>
                    <a:pt x="47599" y="80899"/>
                  </a:lnTo>
                  <a:lnTo>
                    <a:pt x="38074" y="80899"/>
                  </a:lnTo>
                  <a:lnTo>
                    <a:pt x="38074" y="84264"/>
                  </a:lnTo>
                  <a:close/>
                </a:path>
                <a:path w="161925" h="314960">
                  <a:moveTo>
                    <a:pt x="114274" y="309625"/>
                  </a:moveTo>
                  <a:lnTo>
                    <a:pt x="114357" y="80365"/>
                  </a:lnTo>
                  <a:lnTo>
                    <a:pt x="119037" y="76136"/>
                  </a:lnTo>
                  <a:lnTo>
                    <a:pt x="145643" y="76136"/>
                  </a:lnTo>
                  <a:lnTo>
                    <a:pt x="150406" y="80899"/>
                  </a:lnTo>
                  <a:lnTo>
                    <a:pt x="123799" y="80899"/>
                  </a:lnTo>
                  <a:lnTo>
                    <a:pt x="119037" y="85661"/>
                  </a:lnTo>
                  <a:lnTo>
                    <a:pt x="123799" y="85661"/>
                  </a:lnTo>
                  <a:lnTo>
                    <a:pt x="123799" y="304863"/>
                  </a:lnTo>
                  <a:lnTo>
                    <a:pt x="119037" y="304863"/>
                  </a:lnTo>
                  <a:lnTo>
                    <a:pt x="114274" y="309625"/>
                  </a:lnTo>
                  <a:close/>
                </a:path>
                <a:path w="161925" h="314960">
                  <a:moveTo>
                    <a:pt x="160426" y="84264"/>
                  </a:moveTo>
                  <a:lnTo>
                    <a:pt x="153771" y="84264"/>
                  </a:lnTo>
                  <a:lnTo>
                    <a:pt x="157137" y="76136"/>
                  </a:lnTo>
                  <a:lnTo>
                    <a:pt x="159105" y="76136"/>
                  </a:lnTo>
                  <a:lnTo>
                    <a:pt x="160502" y="77533"/>
                  </a:lnTo>
                  <a:lnTo>
                    <a:pt x="161429" y="78828"/>
                  </a:lnTo>
                  <a:lnTo>
                    <a:pt x="161874" y="80365"/>
                  </a:lnTo>
                  <a:lnTo>
                    <a:pt x="161785" y="81953"/>
                  </a:lnTo>
                  <a:lnTo>
                    <a:pt x="161175" y="83426"/>
                  </a:lnTo>
                  <a:lnTo>
                    <a:pt x="160426" y="84264"/>
                  </a:lnTo>
                  <a:close/>
                </a:path>
                <a:path w="161925" h="314960">
                  <a:moveTo>
                    <a:pt x="119037" y="314388"/>
                  </a:moveTo>
                  <a:lnTo>
                    <a:pt x="42837" y="314388"/>
                  </a:lnTo>
                  <a:lnTo>
                    <a:pt x="41363" y="314147"/>
                  </a:lnTo>
                  <a:lnTo>
                    <a:pt x="40043" y="313474"/>
                  </a:lnTo>
                  <a:lnTo>
                    <a:pt x="38988" y="312419"/>
                  </a:lnTo>
                  <a:lnTo>
                    <a:pt x="38303" y="311099"/>
                  </a:lnTo>
                  <a:lnTo>
                    <a:pt x="38074" y="309625"/>
                  </a:lnTo>
                  <a:lnTo>
                    <a:pt x="38074" y="80899"/>
                  </a:lnTo>
                  <a:lnTo>
                    <a:pt x="42837" y="85661"/>
                  </a:lnTo>
                  <a:lnTo>
                    <a:pt x="47599" y="85661"/>
                  </a:lnTo>
                  <a:lnTo>
                    <a:pt x="47599" y="304863"/>
                  </a:lnTo>
                  <a:lnTo>
                    <a:pt x="42837" y="304863"/>
                  </a:lnTo>
                  <a:lnTo>
                    <a:pt x="47599" y="309625"/>
                  </a:lnTo>
                  <a:lnTo>
                    <a:pt x="123799" y="309625"/>
                  </a:lnTo>
                  <a:lnTo>
                    <a:pt x="123571" y="311099"/>
                  </a:lnTo>
                  <a:lnTo>
                    <a:pt x="122885" y="312419"/>
                  </a:lnTo>
                  <a:lnTo>
                    <a:pt x="121831" y="313474"/>
                  </a:lnTo>
                  <a:lnTo>
                    <a:pt x="120510" y="314147"/>
                  </a:lnTo>
                  <a:lnTo>
                    <a:pt x="119037" y="314388"/>
                  </a:lnTo>
                  <a:close/>
                </a:path>
                <a:path w="161925" h="314960">
                  <a:moveTo>
                    <a:pt x="47599" y="85661"/>
                  </a:moveTo>
                  <a:lnTo>
                    <a:pt x="42837" y="85661"/>
                  </a:lnTo>
                  <a:lnTo>
                    <a:pt x="38074" y="80899"/>
                  </a:lnTo>
                  <a:lnTo>
                    <a:pt x="47599" y="80899"/>
                  </a:lnTo>
                  <a:lnTo>
                    <a:pt x="47599" y="85661"/>
                  </a:lnTo>
                  <a:close/>
                </a:path>
                <a:path w="161925" h="314960">
                  <a:moveTo>
                    <a:pt x="123799" y="85661"/>
                  </a:moveTo>
                  <a:lnTo>
                    <a:pt x="119037" y="85661"/>
                  </a:lnTo>
                  <a:lnTo>
                    <a:pt x="123799" y="80899"/>
                  </a:lnTo>
                  <a:lnTo>
                    <a:pt x="123799" y="85661"/>
                  </a:lnTo>
                  <a:close/>
                </a:path>
                <a:path w="161925" h="314960">
                  <a:moveTo>
                    <a:pt x="157137" y="85661"/>
                  </a:moveTo>
                  <a:lnTo>
                    <a:pt x="123799" y="85661"/>
                  </a:lnTo>
                  <a:lnTo>
                    <a:pt x="123799" y="80899"/>
                  </a:lnTo>
                  <a:lnTo>
                    <a:pt x="150406" y="80899"/>
                  </a:lnTo>
                  <a:lnTo>
                    <a:pt x="153771" y="84264"/>
                  </a:lnTo>
                  <a:lnTo>
                    <a:pt x="160426" y="84264"/>
                  </a:lnTo>
                  <a:lnTo>
                    <a:pt x="160108" y="84620"/>
                  </a:lnTo>
                  <a:lnTo>
                    <a:pt x="158711" y="85394"/>
                  </a:lnTo>
                  <a:lnTo>
                    <a:pt x="157137" y="85661"/>
                  </a:lnTo>
                  <a:close/>
                </a:path>
                <a:path w="161925" h="314960">
                  <a:moveTo>
                    <a:pt x="47599" y="309625"/>
                  </a:moveTo>
                  <a:lnTo>
                    <a:pt x="42837" y="304863"/>
                  </a:lnTo>
                  <a:lnTo>
                    <a:pt x="47599" y="304863"/>
                  </a:lnTo>
                  <a:lnTo>
                    <a:pt x="47599" y="309625"/>
                  </a:lnTo>
                  <a:close/>
                </a:path>
                <a:path w="161925" h="314960">
                  <a:moveTo>
                    <a:pt x="114274" y="309625"/>
                  </a:moveTo>
                  <a:lnTo>
                    <a:pt x="47599" y="309625"/>
                  </a:lnTo>
                  <a:lnTo>
                    <a:pt x="47599" y="304863"/>
                  </a:lnTo>
                  <a:lnTo>
                    <a:pt x="114274" y="304863"/>
                  </a:lnTo>
                  <a:lnTo>
                    <a:pt x="114274" y="309625"/>
                  </a:lnTo>
                  <a:close/>
                </a:path>
                <a:path w="161925" h="314960">
                  <a:moveTo>
                    <a:pt x="123799" y="309625"/>
                  </a:moveTo>
                  <a:lnTo>
                    <a:pt x="114274" y="309625"/>
                  </a:lnTo>
                  <a:lnTo>
                    <a:pt x="119037" y="304863"/>
                  </a:lnTo>
                  <a:lnTo>
                    <a:pt x="123799" y="304863"/>
                  </a:lnTo>
                  <a:lnTo>
                    <a:pt x="123799" y="309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99134" y="2856610"/>
            <a:ext cx="88773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50" i="1" dirty="0">
                <a:latin typeface="Palatino Linotype"/>
                <a:cs typeface="Palatino Linotype"/>
              </a:rPr>
              <a:t>P</a:t>
            </a:r>
            <a:r>
              <a:rPr sz="2050" dirty="0">
                <a:latin typeface="Palatino Linotype"/>
                <a:cs typeface="Palatino Linotype"/>
              </a:rPr>
              <a:t>(</a:t>
            </a:r>
            <a:r>
              <a:rPr sz="2050" i="1" dirty="0">
                <a:latin typeface="Palatino Linotype"/>
                <a:cs typeface="Palatino Linotype"/>
              </a:rPr>
              <a:t>c</a:t>
            </a:r>
            <a:r>
              <a:rPr sz="1725" baseline="-14492" dirty="0">
                <a:latin typeface="Palatino Linotype"/>
                <a:cs typeface="Palatino Linotype"/>
              </a:rPr>
              <a:t>1</a:t>
            </a:r>
            <a:r>
              <a:rPr sz="1725" spc="-157" baseline="-14492" dirty="0">
                <a:latin typeface="Palatino Linotype"/>
                <a:cs typeface="Palatino Linotype"/>
              </a:rPr>
              <a:t> </a:t>
            </a:r>
            <a:r>
              <a:rPr sz="2050" spc="-25" dirty="0">
                <a:latin typeface="Palatino Linotype"/>
                <a:cs typeface="Palatino Linotype"/>
              </a:rPr>
              <a:t>|</a:t>
            </a:r>
            <a:r>
              <a:rPr sz="2050" b="1" spc="-25" dirty="0">
                <a:latin typeface="Palatino Linotype"/>
                <a:cs typeface="Palatino Linotype"/>
              </a:rPr>
              <a:t>x</a:t>
            </a:r>
            <a:r>
              <a:rPr sz="2050" spc="-25" dirty="0">
                <a:latin typeface="Palatino Linotype"/>
                <a:cs typeface="Palatino Linotype"/>
              </a:rPr>
              <a:t>)</a:t>
            </a:r>
            <a:endParaRPr sz="205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5667" y="2857588"/>
            <a:ext cx="899794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50" i="1" dirty="0">
                <a:latin typeface="Palatino Linotype"/>
                <a:cs typeface="Palatino Linotype"/>
              </a:rPr>
              <a:t>P</a:t>
            </a:r>
            <a:r>
              <a:rPr sz="2050" dirty="0">
                <a:latin typeface="Palatino Linotype"/>
                <a:cs typeface="Palatino Linotype"/>
              </a:rPr>
              <a:t>(</a:t>
            </a:r>
            <a:r>
              <a:rPr sz="2050" i="1" dirty="0">
                <a:latin typeface="Palatino Linotype"/>
                <a:cs typeface="Palatino Linotype"/>
              </a:rPr>
              <a:t>c</a:t>
            </a:r>
            <a:r>
              <a:rPr sz="1725" baseline="-14492" dirty="0">
                <a:latin typeface="Palatino Linotype"/>
                <a:cs typeface="Palatino Linotype"/>
              </a:rPr>
              <a:t>2</a:t>
            </a:r>
            <a:r>
              <a:rPr sz="1725" spc="15" baseline="-14492" dirty="0">
                <a:latin typeface="Palatino Linotype"/>
                <a:cs typeface="Palatino Linotype"/>
              </a:rPr>
              <a:t> </a:t>
            </a:r>
            <a:r>
              <a:rPr sz="2050" spc="-25" dirty="0">
                <a:latin typeface="Palatino Linotype"/>
                <a:cs typeface="Palatino Linotype"/>
              </a:rPr>
              <a:t>|</a:t>
            </a:r>
            <a:r>
              <a:rPr sz="2050" b="1" spc="-25" dirty="0">
                <a:latin typeface="Palatino Linotype"/>
                <a:cs typeface="Palatino Linotype"/>
              </a:rPr>
              <a:t>x</a:t>
            </a:r>
            <a:r>
              <a:rPr sz="2050" spc="-25" dirty="0">
                <a:latin typeface="Palatino Linotype"/>
                <a:cs typeface="Palatino Linotype"/>
              </a:rPr>
              <a:t>)</a:t>
            </a:r>
            <a:endParaRPr sz="205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70083" y="2865780"/>
            <a:ext cx="8972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Palatino Linotype"/>
                <a:cs typeface="Palatino Linotype"/>
              </a:rPr>
              <a:t>P</a:t>
            </a:r>
            <a:r>
              <a:rPr sz="2000" dirty="0">
                <a:latin typeface="Palatino Linotype"/>
                <a:cs typeface="Palatino Linotype"/>
              </a:rPr>
              <a:t>(</a:t>
            </a:r>
            <a:r>
              <a:rPr sz="2000" i="1" dirty="0">
                <a:latin typeface="Palatino Linotype"/>
                <a:cs typeface="Palatino Linotype"/>
              </a:rPr>
              <a:t>c</a:t>
            </a:r>
            <a:r>
              <a:rPr sz="1650" i="1" baseline="-17676" dirty="0">
                <a:latin typeface="Palatino Linotype"/>
                <a:cs typeface="Palatino Linotype"/>
              </a:rPr>
              <a:t>L</a:t>
            </a:r>
            <a:r>
              <a:rPr sz="1650" i="1" spc="112" baseline="-17676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|</a:t>
            </a:r>
            <a:r>
              <a:rPr sz="2000" b="1" spc="-25" dirty="0">
                <a:latin typeface="Palatino Linotype"/>
                <a:cs typeface="Palatino Linotype"/>
              </a:rPr>
              <a:t>x</a:t>
            </a:r>
            <a:r>
              <a:rPr sz="2000" spc="-25" dirty="0"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90303" y="5411406"/>
            <a:ext cx="669290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dirty="0">
                <a:latin typeface="Symbol"/>
                <a:cs typeface="Symbol"/>
              </a:rPr>
              <a:t></a:t>
            </a:r>
            <a:r>
              <a:rPr sz="2450" spc="2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</a:t>
            </a:r>
            <a:r>
              <a:rPr sz="2450" spc="225" dirty="0">
                <a:latin typeface="Times New Roman"/>
                <a:cs typeface="Times New Roman"/>
              </a:rPr>
              <a:t> </a:t>
            </a:r>
            <a:r>
              <a:rPr sz="2450" spc="-50" dirty="0">
                <a:latin typeface="Symbol"/>
                <a:cs typeface="Symbol"/>
              </a:rPr>
              <a:t>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90303" y="3130016"/>
            <a:ext cx="669290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dirty="0">
                <a:latin typeface="Symbol"/>
                <a:cs typeface="Symbol"/>
              </a:rPr>
              <a:t></a:t>
            </a:r>
            <a:r>
              <a:rPr sz="2450" spc="2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</a:t>
            </a:r>
            <a:r>
              <a:rPr sz="2450" spc="225" dirty="0">
                <a:latin typeface="Times New Roman"/>
                <a:cs typeface="Times New Roman"/>
              </a:rPr>
              <a:t> </a:t>
            </a:r>
            <a:r>
              <a:rPr sz="2450" spc="-50" dirty="0">
                <a:latin typeface="Symbol"/>
                <a:cs typeface="Symbol"/>
              </a:rPr>
              <a:t>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8796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  <a:tab pos="2280285" algn="l"/>
                <a:tab pos="4196715" algn="l"/>
                <a:tab pos="4253230" algn="l"/>
              </a:tabLst>
            </a:pPr>
            <a:r>
              <a:rPr spc="-135" dirty="0">
                <a:solidFill>
                  <a:srgbClr val="000000"/>
                </a:solidFill>
              </a:rPr>
              <a:t>To</a:t>
            </a:r>
            <a:r>
              <a:rPr spc="-1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train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discriminative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classifier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regardless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its </a:t>
            </a:r>
            <a:r>
              <a:rPr spc="-10" dirty="0">
                <a:solidFill>
                  <a:srgbClr val="000000"/>
                </a:solidFill>
              </a:rPr>
              <a:t>probabilistic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or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non-probabilistic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nature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-45" dirty="0"/>
              <a:t> </a:t>
            </a:r>
            <a:r>
              <a:rPr spc="-10" dirty="0"/>
              <a:t>training </a:t>
            </a:r>
            <a:r>
              <a:rPr dirty="0"/>
              <a:t>examples</a:t>
            </a:r>
            <a:r>
              <a:rPr spc="-8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10" dirty="0"/>
              <a:t>different</a:t>
            </a:r>
            <a:r>
              <a:rPr spc="-85" dirty="0"/>
              <a:t> </a:t>
            </a:r>
            <a:r>
              <a:rPr dirty="0"/>
              <a:t>classes</a:t>
            </a:r>
            <a:r>
              <a:rPr spc="-85" dirty="0"/>
              <a:t> </a:t>
            </a:r>
            <a:r>
              <a:rPr spc="-20" dirty="0"/>
              <a:t>must</a:t>
            </a:r>
            <a:r>
              <a:rPr dirty="0"/>
              <a:t>		be</a:t>
            </a:r>
            <a:r>
              <a:rPr spc="-70" dirty="0"/>
              <a:t> </a:t>
            </a:r>
            <a:r>
              <a:rPr dirty="0"/>
              <a:t>jointly</a:t>
            </a:r>
            <a:r>
              <a:rPr spc="-65" dirty="0"/>
              <a:t> </a:t>
            </a:r>
            <a:r>
              <a:rPr dirty="0"/>
              <a:t>used</a:t>
            </a:r>
            <a:r>
              <a:rPr spc="-65" dirty="0"/>
              <a:t> </a:t>
            </a:r>
            <a:r>
              <a:rPr spc="-25" dirty="0"/>
              <a:t>to </a:t>
            </a:r>
            <a:r>
              <a:rPr dirty="0"/>
              <a:t>build</a:t>
            </a:r>
            <a:r>
              <a:rPr spc="-45" dirty="0"/>
              <a:t> </a:t>
            </a:r>
            <a:r>
              <a:rPr dirty="0"/>
              <a:t>up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single</a:t>
            </a:r>
            <a:r>
              <a:rPr dirty="0"/>
              <a:t>	</a:t>
            </a:r>
            <a:r>
              <a:rPr spc="-10" dirty="0"/>
              <a:t>discriminative</a:t>
            </a:r>
            <a:r>
              <a:rPr spc="-40" dirty="0"/>
              <a:t> </a:t>
            </a:r>
            <a:r>
              <a:rPr spc="-10" dirty="0"/>
              <a:t>classifier.</a:t>
            </a:r>
          </a:p>
          <a:p>
            <a:pPr marL="299085" marR="5080" indent="-287020">
              <a:lnSpc>
                <a:spcPct val="99700"/>
              </a:lnSpc>
              <a:spcBef>
                <a:spcPts val="25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  <a:tab pos="718185" algn="l"/>
                <a:tab pos="1215390" algn="l"/>
                <a:tab pos="2895600" algn="l"/>
                <a:tab pos="4181475" algn="l"/>
              </a:tabLst>
            </a:pPr>
            <a:r>
              <a:rPr spc="-10" dirty="0"/>
              <a:t>Output</a:t>
            </a:r>
            <a:r>
              <a:rPr dirty="0"/>
              <a:t>	</a:t>
            </a:r>
            <a:r>
              <a:rPr i="1" dirty="0">
                <a:latin typeface="Times New Roman"/>
                <a:cs typeface="Times New Roman"/>
              </a:rPr>
              <a:t>L</a:t>
            </a:r>
            <a:r>
              <a:rPr i="1" spc="-75" dirty="0">
                <a:latin typeface="Times New Roman"/>
                <a:cs typeface="Times New Roman"/>
              </a:rPr>
              <a:t> </a:t>
            </a:r>
            <a:r>
              <a:rPr spc="-10" dirty="0"/>
              <a:t>probabilities</a:t>
            </a:r>
            <a:r>
              <a:rPr spc="-4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i="1" dirty="0">
                <a:latin typeface="Times New Roman"/>
                <a:cs typeface="Times New Roman"/>
              </a:rPr>
              <a:t>L</a:t>
            </a:r>
            <a:r>
              <a:rPr i="1" spc="-75" dirty="0">
                <a:latin typeface="Times New Roman"/>
                <a:cs typeface="Times New Roman"/>
              </a:rPr>
              <a:t> </a:t>
            </a:r>
            <a:r>
              <a:rPr spc="-10" dirty="0"/>
              <a:t>class</a:t>
            </a:r>
            <a:r>
              <a:rPr dirty="0"/>
              <a:t>	labels</a:t>
            </a:r>
            <a:r>
              <a:rPr spc="-6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spc="-50" dirty="0"/>
              <a:t>a </a:t>
            </a:r>
            <a:r>
              <a:rPr spc="-10" dirty="0"/>
              <a:t>probabilistic</a:t>
            </a:r>
            <a:r>
              <a:rPr spc="-50" dirty="0"/>
              <a:t> </a:t>
            </a:r>
            <a:r>
              <a:rPr spc="-10" dirty="0"/>
              <a:t>classifier</a:t>
            </a:r>
            <a:r>
              <a:rPr dirty="0"/>
              <a:t>	</a:t>
            </a:r>
            <a:r>
              <a:rPr dirty="0">
                <a:solidFill>
                  <a:srgbClr val="000000"/>
                </a:solidFill>
              </a:rPr>
              <a:t>while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single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label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achieved </a:t>
            </a:r>
            <a:r>
              <a:rPr spc="-25" dirty="0">
                <a:solidFill>
                  <a:srgbClr val="000000"/>
                </a:solidFill>
              </a:rPr>
              <a:t>by</a:t>
            </a:r>
            <a:r>
              <a:rPr dirty="0">
                <a:solidFill>
                  <a:srgbClr val="000000"/>
                </a:solidFill>
              </a:rPr>
              <a:t>	a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non-</a:t>
            </a:r>
            <a:r>
              <a:rPr spc="-10" dirty="0">
                <a:solidFill>
                  <a:srgbClr val="000000"/>
                </a:solidFill>
              </a:rPr>
              <a:t>probabilistic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classifier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z="2000" spc="-50" dirty="0">
                <a:solidFill>
                  <a:srgbClr val="000000"/>
                </a:solidFill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79711" y="1931987"/>
            <a:ext cx="5657850" cy="587375"/>
            <a:chOff x="3279711" y="1931987"/>
            <a:chExt cx="5657850" cy="587375"/>
          </a:xfrm>
        </p:grpSpPr>
        <p:sp>
          <p:nvSpPr>
            <p:cNvPr id="30" name="object 30"/>
            <p:cNvSpPr/>
            <p:nvPr/>
          </p:nvSpPr>
          <p:spPr>
            <a:xfrm>
              <a:off x="3284219" y="1937004"/>
              <a:ext cx="5648325" cy="577850"/>
            </a:xfrm>
            <a:custGeom>
              <a:avLst/>
              <a:gdLst/>
              <a:ahLst/>
              <a:cxnLst/>
              <a:rect l="l" t="t" r="r" b="b"/>
              <a:pathLst>
                <a:path w="5648325" h="577850">
                  <a:moveTo>
                    <a:pt x="5647944" y="577596"/>
                  </a:moveTo>
                  <a:lnTo>
                    <a:pt x="0" y="577596"/>
                  </a:lnTo>
                  <a:lnTo>
                    <a:pt x="0" y="0"/>
                  </a:lnTo>
                  <a:lnTo>
                    <a:pt x="5647944" y="0"/>
                  </a:lnTo>
                  <a:lnTo>
                    <a:pt x="5647944" y="577596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79711" y="1931987"/>
              <a:ext cx="5657850" cy="587375"/>
            </a:xfrm>
            <a:custGeom>
              <a:avLst/>
              <a:gdLst/>
              <a:ahLst/>
              <a:cxnLst/>
              <a:rect l="l" t="t" r="r" b="b"/>
              <a:pathLst>
                <a:path w="5657850" h="587375">
                  <a:moveTo>
                    <a:pt x="5653087" y="587375"/>
                  </a:moveTo>
                  <a:lnTo>
                    <a:pt x="4762" y="587375"/>
                  </a:lnTo>
                  <a:lnTo>
                    <a:pt x="3289" y="587146"/>
                  </a:lnTo>
                  <a:lnTo>
                    <a:pt x="1955" y="586460"/>
                  </a:lnTo>
                  <a:lnTo>
                    <a:pt x="914" y="585406"/>
                  </a:lnTo>
                  <a:lnTo>
                    <a:pt x="228" y="584085"/>
                  </a:lnTo>
                  <a:lnTo>
                    <a:pt x="0" y="5826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5653087" y="0"/>
                  </a:lnTo>
                  <a:lnTo>
                    <a:pt x="56578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577850"/>
                  </a:lnTo>
                  <a:lnTo>
                    <a:pt x="4762" y="577850"/>
                  </a:lnTo>
                  <a:lnTo>
                    <a:pt x="9525" y="582612"/>
                  </a:lnTo>
                  <a:lnTo>
                    <a:pt x="5657850" y="582612"/>
                  </a:lnTo>
                  <a:lnTo>
                    <a:pt x="5657621" y="584085"/>
                  </a:lnTo>
                  <a:lnTo>
                    <a:pt x="5656935" y="585406"/>
                  </a:lnTo>
                  <a:lnTo>
                    <a:pt x="5655881" y="586460"/>
                  </a:lnTo>
                  <a:lnTo>
                    <a:pt x="5654560" y="587146"/>
                  </a:lnTo>
                  <a:lnTo>
                    <a:pt x="5653087" y="587375"/>
                  </a:lnTo>
                  <a:close/>
                </a:path>
                <a:path w="5657850" h="5873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5657850" h="587375">
                  <a:moveTo>
                    <a:pt x="56483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5648325" y="4762"/>
                  </a:lnTo>
                  <a:lnTo>
                    <a:pt x="5648325" y="9525"/>
                  </a:lnTo>
                  <a:close/>
                </a:path>
                <a:path w="5657850" h="587375">
                  <a:moveTo>
                    <a:pt x="5648325" y="582612"/>
                  </a:moveTo>
                  <a:lnTo>
                    <a:pt x="5648325" y="4762"/>
                  </a:lnTo>
                  <a:lnTo>
                    <a:pt x="5653087" y="9525"/>
                  </a:lnTo>
                  <a:lnTo>
                    <a:pt x="5657850" y="9525"/>
                  </a:lnTo>
                  <a:lnTo>
                    <a:pt x="5657850" y="577850"/>
                  </a:lnTo>
                  <a:lnTo>
                    <a:pt x="5653087" y="577850"/>
                  </a:lnTo>
                  <a:lnTo>
                    <a:pt x="5648325" y="582612"/>
                  </a:lnTo>
                  <a:close/>
                </a:path>
                <a:path w="5657850" h="587375">
                  <a:moveTo>
                    <a:pt x="5657850" y="9525"/>
                  </a:moveTo>
                  <a:lnTo>
                    <a:pt x="5653087" y="9525"/>
                  </a:lnTo>
                  <a:lnTo>
                    <a:pt x="5648325" y="4762"/>
                  </a:lnTo>
                  <a:lnTo>
                    <a:pt x="5657850" y="4762"/>
                  </a:lnTo>
                  <a:lnTo>
                    <a:pt x="5657850" y="9525"/>
                  </a:lnTo>
                  <a:close/>
                </a:path>
                <a:path w="5657850" h="587375">
                  <a:moveTo>
                    <a:pt x="9525" y="582612"/>
                  </a:moveTo>
                  <a:lnTo>
                    <a:pt x="4762" y="577850"/>
                  </a:lnTo>
                  <a:lnTo>
                    <a:pt x="9525" y="577850"/>
                  </a:lnTo>
                  <a:lnTo>
                    <a:pt x="9525" y="582612"/>
                  </a:lnTo>
                  <a:close/>
                </a:path>
                <a:path w="5657850" h="587375">
                  <a:moveTo>
                    <a:pt x="5648325" y="582612"/>
                  </a:moveTo>
                  <a:lnTo>
                    <a:pt x="9525" y="582612"/>
                  </a:lnTo>
                  <a:lnTo>
                    <a:pt x="9525" y="577850"/>
                  </a:lnTo>
                  <a:lnTo>
                    <a:pt x="5648325" y="577850"/>
                  </a:lnTo>
                  <a:lnTo>
                    <a:pt x="5648325" y="582612"/>
                  </a:lnTo>
                  <a:close/>
                </a:path>
                <a:path w="5657850" h="587375">
                  <a:moveTo>
                    <a:pt x="5657850" y="582612"/>
                  </a:moveTo>
                  <a:lnTo>
                    <a:pt x="5648325" y="582612"/>
                  </a:lnTo>
                  <a:lnTo>
                    <a:pt x="5653087" y="577850"/>
                  </a:lnTo>
                  <a:lnTo>
                    <a:pt x="5657850" y="577850"/>
                  </a:lnTo>
                  <a:lnTo>
                    <a:pt x="5657850" y="582612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1092" y="727787"/>
            <a:ext cx="8739505" cy="166814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558165" indent="-532765">
              <a:lnSpc>
                <a:spcPct val="100000"/>
              </a:lnSpc>
              <a:spcBef>
                <a:spcPts val="1220"/>
              </a:spcBef>
              <a:buFont typeface="Wingdings"/>
              <a:buChar char=""/>
              <a:tabLst>
                <a:tab pos="558165" algn="l"/>
                <a:tab pos="558800" algn="l"/>
              </a:tabLst>
            </a:pPr>
            <a:r>
              <a:rPr sz="2800" spc="-10" dirty="0">
                <a:latin typeface="Times New Roman"/>
                <a:cs typeface="Times New Roman"/>
              </a:rPr>
              <a:t>Establishing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probabilistic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model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classification</a:t>
            </a:r>
            <a:endParaRPr sz="2800">
              <a:latin typeface="Times New Roman"/>
              <a:cs typeface="Times New Roman"/>
            </a:endParaRPr>
          </a:p>
          <a:p>
            <a:pPr marL="548005">
              <a:lnSpc>
                <a:spcPct val="100000"/>
              </a:lnSpc>
              <a:spcBef>
                <a:spcPts val="965"/>
              </a:spcBef>
              <a:tabLst>
                <a:tab pos="1004569" algn="l"/>
              </a:tabLst>
            </a:pPr>
            <a:r>
              <a:rPr sz="2400" spc="-50" dirty="0">
                <a:latin typeface="Times New Roman"/>
                <a:cs typeface="Times New Roman"/>
              </a:rPr>
              <a:t>–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Discriminative</a:t>
            </a:r>
            <a:r>
              <a:rPr sz="24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3246120">
              <a:lnSpc>
                <a:spcPct val="100000"/>
              </a:lnSpc>
              <a:spcBef>
                <a:spcPts val="890"/>
              </a:spcBef>
              <a:tabLst>
                <a:tab pos="4619625" algn="l"/>
              </a:tabLst>
            </a:pPr>
            <a:r>
              <a:rPr sz="3100" i="1" spc="-10" dirty="0">
                <a:latin typeface="Palatino Linotype"/>
                <a:cs typeface="Palatino Linotype"/>
              </a:rPr>
              <a:t>P</a:t>
            </a:r>
            <a:r>
              <a:rPr sz="3100" spc="-10" dirty="0">
                <a:latin typeface="Palatino Linotype"/>
                <a:cs typeface="Palatino Linotype"/>
              </a:rPr>
              <a:t>(</a:t>
            </a:r>
            <a:r>
              <a:rPr sz="3100" i="1" spc="-10" dirty="0">
                <a:latin typeface="Palatino Linotype"/>
                <a:cs typeface="Palatino Linotype"/>
              </a:rPr>
              <a:t>c|</a:t>
            </a:r>
            <a:r>
              <a:rPr sz="3100" b="1" spc="-10" dirty="0">
                <a:latin typeface="Palatino Linotype"/>
                <a:cs typeface="Palatino Linotype"/>
              </a:rPr>
              <a:t>x</a:t>
            </a:r>
            <a:r>
              <a:rPr sz="3100" spc="-10" dirty="0">
                <a:latin typeface="Palatino Linotype"/>
                <a:cs typeface="Palatino Linotype"/>
              </a:rPr>
              <a:t>)</a:t>
            </a:r>
            <a:r>
              <a:rPr sz="3100" dirty="0">
                <a:latin typeface="Palatino Linotype"/>
                <a:cs typeface="Palatino Linotype"/>
              </a:rPr>
              <a:t>	</a:t>
            </a:r>
            <a:r>
              <a:rPr sz="3100" i="1" dirty="0">
                <a:latin typeface="Palatino Linotype"/>
                <a:cs typeface="Palatino Linotype"/>
              </a:rPr>
              <a:t>c</a:t>
            </a:r>
            <a:r>
              <a:rPr sz="3100" i="1" spc="-4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Symbol"/>
                <a:cs typeface="Symbol"/>
              </a:rPr>
              <a:t></a:t>
            </a:r>
            <a:r>
              <a:rPr sz="3100" spc="-45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Palatino Linotype"/>
                <a:cs typeface="Palatino Linotype"/>
              </a:rPr>
              <a:t>c</a:t>
            </a:r>
            <a:r>
              <a:rPr sz="2625" baseline="-17460" dirty="0">
                <a:latin typeface="Palatino Linotype"/>
                <a:cs typeface="Palatino Linotype"/>
              </a:rPr>
              <a:t>1</a:t>
            </a:r>
            <a:r>
              <a:rPr sz="2625" spc="-82" baseline="-17460" dirty="0">
                <a:latin typeface="Palatino Linotype"/>
                <a:cs typeface="Palatino Linotype"/>
              </a:rPr>
              <a:t> </a:t>
            </a:r>
            <a:r>
              <a:rPr sz="3100" i="1" spc="80" dirty="0">
                <a:latin typeface="Palatino Linotype"/>
                <a:cs typeface="Palatino Linotype"/>
              </a:rPr>
              <a:t>,</a:t>
            </a:r>
            <a:r>
              <a:rPr sz="3100" spc="80" dirty="0">
                <a:latin typeface="Symbol"/>
                <a:cs typeface="Symbol"/>
              </a:rPr>
              <a:t></a:t>
            </a:r>
            <a:r>
              <a:rPr sz="3100" i="1" spc="80" dirty="0">
                <a:latin typeface="Palatino Linotype"/>
                <a:cs typeface="Palatino Linotype"/>
              </a:rPr>
              <a:t>,c</a:t>
            </a:r>
            <a:r>
              <a:rPr sz="2625" i="1" spc="120" baseline="-17460" dirty="0">
                <a:latin typeface="Palatino Linotype"/>
                <a:cs typeface="Palatino Linotype"/>
              </a:rPr>
              <a:t>L</a:t>
            </a:r>
            <a:r>
              <a:rPr sz="2625" i="1" spc="-262" baseline="-17460" dirty="0">
                <a:latin typeface="Palatino Linotype"/>
                <a:cs typeface="Palatino Linotype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,</a:t>
            </a:r>
            <a:r>
              <a:rPr sz="3100" spc="-195" dirty="0">
                <a:latin typeface="Times New Roman"/>
                <a:cs typeface="Times New Roman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x</a:t>
            </a:r>
            <a:r>
              <a:rPr sz="3100" b="1" spc="-10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Symbol"/>
                <a:cs typeface="Symbol"/>
              </a:rPr>
              <a:t></a:t>
            </a:r>
            <a:r>
              <a:rPr sz="3100" spc="-125" dirty="0">
                <a:latin typeface="Times New Roman"/>
                <a:cs typeface="Times New Roman"/>
              </a:rPr>
              <a:t> </a:t>
            </a:r>
            <a:r>
              <a:rPr sz="3100" i="1" spc="-10" dirty="0">
                <a:latin typeface="Palatino Linotype"/>
                <a:cs typeface="Palatino Linotype"/>
              </a:rPr>
              <a:t>(x</a:t>
            </a:r>
            <a:r>
              <a:rPr sz="2625" i="1" spc="-15" baseline="-17460" dirty="0">
                <a:latin typeface="Palatino Linotype"/>
                <a:cs typeface="Palatino Linotype"/>
              </a:rPr>
              <a:t>1</a:t>
            </a:r>
            <a:r>
              <a:rPr sz="2625" i="1" spc="-187" baseline="-17460" dirty="0">
                <a:latin typeface="Palatino Linotype"/>
                <a:cs typeface="Palatino Linotype"/>
              </a:rPr>
              <a:t> </a:t>
            </a:r>
            <a:r>
              <a:rPr sz="3100" spc="65" dirty="0">
                <a:latin typeface="Palatino Linotype"/>
                <a:cs typeface="Palatino Linotype"/>
              </a:rPr>
              <a:t>,</a:t>
            </a:r>
            <a:r>
              <a:rPr sz="3100" spc="65" dirty="0">
                <a:latin typeface="Symbol"/>
                <a:cs typeface="Symbol"/>
              </a:rPr>
              <a:t></a:t>
            </a:r>
            <a:r>
              <a:rPr sz="3100" spc="65" dirty="0">
                <a:latin typeface="Palatino Linotype"/>
                <a:cs typeface="Palatino Linotype"/>
              </a:rPr>
              <a:t>,</a:t>
            </a:r>
            <a:r>
              <a:rPr sz="3100" spc="-335" dirty="0">
                <a:latin typeface="Palatino Linotype"/>
                <a:cs typeface="Palatino Linotype"/>
              </a:rPr>
              <a:t> </a:t>
            </a:r>
            <a:r>
              <a:rPr sz="3100" i="1" dirty="0">
                <a:latin typeface="Palatino Linotype"/>
                <a:cs typeface="Palatino Linotype"/>
              </a:rPr>
              <a:t>x</a:t>
            </a:r>
            <a:r>
              <a:rPr sz="2625" i="1" baseline="-17460" dirty="0">
                <a:latin typeface="Palatino Linotype"/>
                <a:cs typeface="Palatino Linotype"/>
              </a:rPr>
              <a:t>n</a:t>
            </a:r>
            <a:r>
              <a:rPr sz="2625" i="1" spc="-232" baseline="-17460" dirty="0">
                <a:latin typeface="Palatino Linotype"/>
                <a:cs typeface="Palatino Linotype"/>
              </a:rPr>
              <a:t> </a:t>
            </a:r>
            <a:r>
              <a:rPr sz="3100" spc="-50" dirty="0">
                <a:latin typeface="Palatino Linotype"/>
                <a:cs typeface="Palatino Linotype"/>
              </a:rPr>
              <a:t>)</a:t>
            </a:r>
            <a:endParaRPr sz="3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64770"/>
            <a:ext cx="9112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Probabilistic</a:t>
            </a:r>
            <a:r>
              <a:rPr sz="3600" spc="-30" dirty="0"/>
              <a:t> </a:t>
            </a:r>
            <a:r>
              <a:rPr sz="3600" dirty="0"/>
              <a:t>Classification</a:t>
            </a:r>
            <a:r>
              <a:rPr sz="3600" spc="-95" dirty="0"/>
              <a:t> </a:t>
            </a:r>
            <a:r>
              <a:rPr sz="3600" spc="-10" dirty="0"/>
              <a:t>Principle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4343" y="741719"/>
            <a:ext cx="8874760" cy="108267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220"/>
              </a:spcBef>
              <a:buFont typeface="Wingdings"/>
              <a:buChar char=""/>
              <a:tabLst>
                <a:tab pos="545465" algn="l"/>
                <a:tab pos="546100" algn="l"/>
              </a:tabLst>
            </a:pPr>
            <a:r>
              <a:rPr sz="2800" spc="-10" dirty="0">
                <a:latin typeface="Times New Roman"/>
                <a:cs typeface="Times New Roman"/>
              </a:rPr>
              <a:t>Establishing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probabilistic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model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classification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(cont.)</a:t>
            </a:r>
            <a:endParaRPr sz="280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  <a:spcBef>
                <a:spcPts val="965"/>
              </a:spcBef>
              <a:tabLst>
                <a:tab pos="991869" algn="l"/>
              </a:tabLst>
            </a:pPr>
            <a:r>
              <a:rPr sz="2400" spc="-50" dirty="0">
                <a:latin typeface="Times New Roman"/>
                <a:cs typeface="Times New Roman"/>
              </a:rPr>
              <a:t>–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Generative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model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(must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probabilistic)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54112" y="2114550"/>
            <a:ext cx="6675755" cy="586105"/>
            <a:chOff x="1154112" y="2114550"/>
            <a:chExt cx="6675755" cy="586105"/>
          </a:xfrm>
        </p:grpSpPr>
        <p:sp>
          <p:nvSpPr>
            <p:cNvPr id="5" name="object 5"/>
            <p:cNvSpPr/>
            <p:nvPr/>
          </p:nvSpPr>
          <p:spPr>
            <a:xfrm>
              <a:off x="1158239" y="2119883"/>
              <a:ext cx="6667500" cy="576580"/>
            </a:xfrm>
            <a:custGeom>
              <a:avLst/>
              <a:gdLst/>
              <a:ahLst/>
              <a:cxnLst/>
              <a:rect l="l" t="t" r="r" b="b"/>
              <a:pathLst>
                <a:path w="6667500" h="576580">
                  <a:moveTo>
                    <a:pt x="6667500" y="576072"/>
                  </a:moveTo>
                  <a:lnTo>
                    <a:pt x="0" y="576072"/>
                  </a:lnTo>
                  <a:lnTo>
                    <a:pt x="0" y="0"/>
                  </a:lnTo>
                  <a:lnTo>
                    <a:pt x="6667500" y="0"/>
                  </a:lnTo>
                  <a:lnTo>
                    <a:pt x="6667500" y="576072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4112" y="2114550"/>
              <a:ext cx="6675755" cy="586105"/>
            </a:xfrm>
            <a:custGeom>
              <a:avLst/>
              <a:gdLst/>
              <a:ahLst/>
              <a:cxnLst/>
              <a:rect l="l" t="t" r="r" b="b"/>
              <a:pathLst>
                <a:path w="6675755" h="586105">
                  <a:moveTo>
                    <a:pt x="6670992" y="586105"/>
                  </a:moveTo>
                  <a:lnTo>
                    <a:pt x="4762" y="586105"/>
                  </a:lnTo>
                  <a:lnTo>
                    <a:pt x="3289" y="585876"/>
                  </a:lnTo>
                  <a:lnTo>
                    <a:pt x="1968" y="585190"/>
                  </a:lnTo>
                  <a:lnTo>
                    <a:pt x="914" y="584136"/>
                  </a:lnTo>
                  <a:lnTo>
                    <a:pt x="228" y="582815"/>
                  </a:lnTo>
                  <a:lnTo>
                    <a:pt x="0" y="58134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6670992" y="0"/>
                  </a:lnTo>
                  <a:lnTo>
                    <a:pt x="6675755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576580"/>
                  </a:lnTo>
                  <a:lnTo>
                    <a:pt x="4762" y="576580"/>
                  </a:lnTo>
                  <a:lnTo>
                    <a:pt x="9525" y="581342"/>
                  </a:lnTo>
                  <a:lnTo>
                    <a:pt x="6675755" y="581342"/>
                  </a:lnTo>
                  <a:lnTo>
                    <a:pt x="6675526" y="582815"/>
                  </a:lnTo>
                  <a:lnTo>
                    <a:pt x="6674840" y="584136"/>
                  </a:lnTo>
                  <a:lnTo>
                    <a:pt x="6673786" y="585190"/>
                  </a:lnTo>
                  <a:lnTo>
                    <a:pt x="6672465" y="585876"/>
                  </a:lnTo>
                  <a:lnTo>
                    <a:pt x="6670992" y="586105"/>
                  </a:lnTo>
                  <a:close/>
                </a:path>
                <a:path w="6675755" h="58610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6675755" h="586105">
                  <a:moveTo>
                    <a:pt x="6666230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6666230" y="4762"/>
                  </a:lnTo>
                  <a:lnTo>
                    <a:pt x="6666230" y="9525"/>
                  </a:lnTo>
                  <a:close/>
                </a:path>
                <a:path w="6675755" h="586105">
                  <a:moveTo>
                    <a:pt x="6666230" y="581342"/>
                  </a:moveTo>
                  <a:lnTo>
                    <a:pt x="6666230" y="4762"/>
                  </a:lnTo>
                  <a:lnTo>
                    <a:pt x="6670992" y="9525"/>
                  </a:lnTo>
                  <a:lnTo>
                    <a:pt x="6675755" y="9525"/>
                  </a:lnTo>
                  <a:lnTo>
                    <a:pt x="6675755" y="576580"/>
                  </a:lnTo>
                  <a:lnTo>
                    <a:pt x="6670992" y="576580"/>
                  </a:lnTo>
                  <a:lnTo>
                    <a:pt x="6666230" y="581342"/>
                  </a:lnTo>
                  <a:close/>
                </a:path>
                <a:path w="6675755" h="586105">
                  <a:moveTo>
                    <a:pt x="6675755" y="9525"/>
                  </a:moveTo>
                  <a:lnTo>
                    <a:pt x="6670992" y="9525"/>
                  </a:lnTo>
                  <a:lnTo>
                    <a:pt x="6666230" y="4762"/>
                  </a:lnTo>
                  <a:lnTo>
                    <a:pt x="6675755" y="4762"/>
                  </a:lnTo>
                  <a:lnTo>
                    <a:pt x="6675755" y="9525"/>
                  </a:lnTo>
                  <a:close/>
                </a:path>
                <a:path w="6675755" h="586105">
                  <a:moveTo>
                    <a:pt x="9525" y="581342"/>
                  </a:moveTo>
                  <a:lnTo>
                    <a:pt x="4762" y="576580"/>
                  </a:lnTo>
                  <a:lnTo>
                    <a:pt x="9525" y="576580"/>
                  </a:lnTo>
                  <a:lnTo>
                    <a:pt x="9525" y="581342"/>
                  </a:lnTo>
                  <a:close/>
                </a:path>
                <a:path w="6675755" h="586105">
                  <a:moveTo>
                    <a:pt x="6666230" y="581342"/>
                  </a:moveTo>
                  <a:lnTo>
                    <a:pt x="9525" y="581342"/>
                  </a:lnTo>
                  <a:lnTo>
                    <a:pt x="9525" y="576580"/>
                  </a:lnTo>
                  <a:lnTo>
                    <a:pt x="6666230" y="576580"/>
                  </a:lnTo>
                  <a:lnTo>
                    <a:pt x="6666230" y="581342"/>
                  </a:lnTo>
                  <a:close/>
                </a:path>
                <a:path w="6675755" h="586105">
                  <a:moveTo>
                    <a:pt x="6675755" y="581342"/>
                  </a:moveTo>
                  <a:lnTo>
                    <a:pt x="6666230" y="581342"/>
                  </a:lnTo>
                  <a:lnTo>
                    <a:pt x="6670992" y="576580"/>
                  </a:lnTo>
                  <a:lnTo>
                    <a:pt x="6675755" y="576580"/>
                  </a:lnTo>
                  <a:lnTo>
                    <a:pt x="6675755" y="581342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74255" y="2319337"/>
            <a:ext cx="14922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dirty="0">
                <a:latin typeface="Palatino Linotype"/>
                <a:cs typeface="Palatino Linotype"/>
              </a:rPr>
              <a:t>n</a:t>
            </a:r>
            <a:endParaRPr sz="17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1735" y="2079942"/>
            <a:ext cx="6589395" cy="49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670685" algn="l"/>
                <a:tab pos="6419215" algn="l"/>
              </a:tabLst>
            </a:pPr>
            <a:r>
              <a:rPr sz="3100" i="1" spc="-25" dirty="0">
                <a:latin typeface="Palatino Linotype"/>
                <a:cs typeface="Palatino Linotype"/>
              </a:rPr>
              <a:t>P</a:t>
            </a:r>
            <a:r>
              <a:rPr sz="3100" i="1" spc="-434" dirty="0">
                <a:latin typeface="Palatino Linotype"/>
                <a:cs typeface="Palatino Linotype"/>
              </a:rPr>
              <a:t> </a:t>
            </a:r>
            <a:r>
              <a:rPr sz="3100" spc="-20" dirty="0">
                <a:latin typeface="Palatino Linotype"/>
                <a:cs typeface="Palatino Linotype"/>
              </a:rPr>
              <a:t>(</a:t>
            </a:r>
            <a:r>
              <a:rPr sz="3100" spc="-434" dirty="0">
                <a:latin typeface="Palatino Linotype"/>
                <a:cs typeface="Palatino Linotype"/>
              </a:rPr>
              <a:t> </a:t>
            </a:r>
            <a:r>
              <a:rPr sz="3100" b="1" spc="-25" dirty="0">
                <a:latin typeface="Palatino Linotype"/>
                <a:cs typeface="Palatino Linotype"/>
              </a:rPr>
              <a:t>x</a:t>
            </a:r>
            <a:r>
              <a:rPr sz="3100" b="1" spc="-434" dirty="0">
                <a:latin typeface="Palatino Linotype"/>
                <a:cs typeface="Palatino Linotype"/>
              </a:rPr>
              <a:t> </a:t>
            </a:r>
            <a:r>
              <a:rPr sz="3100" i="1" spc="150" dirty="0">
                <a:latin typeface="Palatino Linotype"/>
                <a:cs typeface="Palatino Linotype"/>
              </a:rPr>
              <a:t>|c</a:t>
            </a:r>
            <a:r>
              <a:rPr sz="3100" i="1" spc="-430" dirty="0">
                <a:latin typeface="Palatino Linotype"/>
                <a:cs typeface="Palatino Linotype"/>
              </a:rPr>
              <a:t> </a:t>
            </a:r>
            <a:r>
              <a:rPr sz="3100" spc="-50" dirty="0">
                <a:latin typeface="Palatino Linotype"/>
                <a:cs typeface="Palatino Linotype"/>
              </a:rPr>
              <a:t>)</a:t>
            </a:r>
            <a:r>
              <a:rPr sz="3100" dirty="0">
                <a:latin typeface="Palatino Linotype"/>
                <a:cs typeface="Palatino Linotype"/>
              </a:rPr>
              <a:t>	</a:t>
            </a:r>
            <a:r>
              <a:rPr sz="3100" i="1" dirty="0">
                <a:latin typeface="Palatino Linotype"/>
                <a:cs typeface="Palatino Linotype"/>
              </a:rPr>
              <a:t>c</a:t>
            </a:r>
            <a:r>
              <a:rPr sz="3100" i="1" spc="29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Symbol"/>
                <a:cs typeface="Symbol"/>
              </a:rPr>
              <a:t></a:t>
            </a:r>
            <a:r>
              <a:rPr sz="3100" spc="375" dirty="0">
                <a:latin typeface="Times New Roman"/>
                <a:cs typeface="Times New Roman"/>
              </a:rPr>
              <a:t> </a:t>
            </a:r>
            <a:r>
              <a:rPr sz="3100" i="1" spc="95" dirty="0">
                <a:latin typeface="Palatino Linotype"/>
                <a:cs typeface="Palatino Linotype"/>
              </a:rPr>
              <a:t>c</a:t>
            </a:r>
            <a:r>
              <a:rPr sz="2625" spc="142" baseline="-17460" dirty="0">
                <a:latin typeface="Palatino Linotype"/>
                <a:cs typeface="Palatino Linotype"/>
              </a:rPr>
              <a:t>1</a:t>
            </a:r>
            <a:r>
              <a:rPr sz="2625" spc="525" baseline="-17460" dirty="0">
                <a:latin typeface="Palatino Linotype"/>
                <a:cs typeface="Palatino Linotype"/>
              </a:rPr>
              <a:t> </a:t>
            </a:r>
            <a:r>
              <a:rPr sz="3100" i="1" spc="-10" dirty="0">
                <a:latin typeface="Palatino Linotype"/>
                <a:cs typeface="Palatino Linotype"/>
              </a:rPr>
              <a:t>,</a:t>
            </a:r>
            <a:r>
              <a:rPr sz="3100" i="1" spc="-490" dirty="0">
                <a:latin typeface="Palatino Linotype"/>
                <a:cs typeface="Palatino Linotype"/>
              </a:rPr>
              <a:t> </a:t>
            </a:r>
            <a:r>
              <a:rPr sz="3100" spc="-10" dirty="0">
                <a:latin typeface="Symbol"/>
                <a:cs typeface="Symbol"/>
              </a:rPr>
              <a:t></a:t>
            </a:r>
            <a:r>
              <a:rPr sz="3100" spc="-49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Symbol"/>
                <a:cs typeface="Symbol"/>
              </a:rPr>
              <a:t></a:t>
            </a:r>
            <a:r>
              <a:rPr sz="3100" spc="-49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Symbol"/>
                <a:cs typeface="Symbol"/>
              </a:rPr>
              <a:t></a:t>
            </a:r>
            <a:r>
              <a:rPr sz="3100" spc="-490" dirty="0">
                <a:latin typeface="Times New Roman"/>
                <a:cs typeface="Times New Roman"/>
              </a:rPr>
              <a:t> </a:t>
            </a:r>
            <a:r>
              <a:rPr sz="3100" i="1" spc="-10" dirty="0">
                <a:latin typeface="Palatino Linotype"/>
                <a:cs typeface="Palatino Linotype"/>
              </a:rPr>
              <a:t>,</a:t>
            </a:r>
            <a:r>
              <a:rPr sz="3100" i="1" spc="-490" dirty="0">
                <a:latin typeface="Palatino Linotype"/>
                <a:cs typeface="Palatino Linotype"/>
              </a:rPr>
              <a:t> </a:t>
            </a:r>
            <a:r>
              <a:rPr sz="3100" i="1" spc="-20" dirty="0">
                <a:latin typeface="Palatino Linotype"/>
                <a:cs typeface="Palatino Linotype"/>
              </a:rPr>
              <a:t>c</a:t>
            </a:r>
            <a:r>
              <a:rPr sz="3100" i="1" spc="-490" dirty="0">
                <a:latin typeface="Palatino Linotype"/>
                <a:cs typeface="Palatino Linotype"/>
              </a:rPr>
              <a:t> </a:t>
            </a:r>
            <a:r>
              <a:rPr sz="2625" i="1" baseline="-17460" dirty="0">
                <a:latin typeface="Palatino Linotype"/>
                <a:cs typeface="Palatino Linotype"/>
              </a:rPr>
              <a:t>L</a:t>
            </a:r>
            <a:r>
              <a:rPr sz="2625" i="1" spc="225" baseline="-1746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,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x</a:t>
            </a:r>
            <a:r>
              <a:rPr sz="3100" b="1" spc="29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Symbol"/>
                <a:cs typeface="Symbol"/>
              </a:rPr>
              <a:t></a:t>
            </a:r>
            <a:r>
              <a:rPr sz="3100" spc="295" dirty="0">
                <a:latin typeface="Times New Roman"/>
                <a:cs typeface="Times New Roman"/>
              </a:rPr>
              <a:t> </a:t>
            </a:r>
            <a:r>
              <a:rPr sz="3100" i="1" spc="135" dirty="0">
                <a:latin typeface="Palatino Linotype"/>
                <a:cs typeface="Palatino Linotype"/>
              </a:rPr>
              <a:t>(x</a:t>
            </a:r>
            <a:r>
              <a:rPr sz="2625" i="1" spc="202" baseline="-17460" dirty="0">
                <a:latin typeface="Palatino Linotype"/>
                <a:cs typeface="Palatino Linotype"/>
              </a:rPr>
              <a:t>1</a:t>
            </a:r>
            <a:r>
              <a:rPr sz="2625" i="1" spc="412" baseline="-17460" dirty="0">
                <a:latin typeface="Palatino Linotype"/>
                <a:cs typeface="Palatino Linotype"/>
              </a:rPr>
              <a:t> </a:t>
            </a:r>
            <a:r>
              <a:rPr sz="3100" spc="190" dirty="0">
                <a:latin typeface="Palatino Linotype"/>
                <a:cs typeface="Palatino Linotype"/>
              </a:rPr>
              <a:t>,</a:t>
            </a:r>
            <a:r>
              <a:rPr sz="3100" spc="190" dirty="0">
                <a:latin typeface="Symbol"/>
                <a:cs typeface="Symbol"/>
              </a:rPr>
              <a:t></a:t>
            </a:r>
            <a:r>
              <a:rPr sz="3100" spc="190" dirty="0">
                <a:latin typeface="Palatino Linotype"/>
                <a:cs typeface="Palatino Linotype"/>
              </a:rPr>
              <a:t>,</a:t>
            </a:r>
            <a:r>
              <a:rPr sz="3100" spc="-120" dirty="0">
                <a:latin typeface="Palatino Linotype"/>
                <a:cs typeface="Palatino Linotype"/>
              </a:rPr>
              <a:t> </a:t>
            </a:r>
            <a:r>
              <a:rPr sz="3100" i="1" spc="-50" dirty="0">
                <a:latin typeface="Palatino Linotype"/>
                <a:cs typeface="Palatino Linotype"/>
              </a:rPr>
              <a:t>x</a:t>
            </a:r>
            <a:r>
              <a:rPr sz="3100" i="1" dirty="0">
                <a:latin typeface="Palatino Linotype"/>
                <a:cs typeface="Palatino Linotype"/>
              </a:rPr>
              <a:t>	</a:t>
            </a:r>
            <a:r>
              <a:rPr sz="3100" spc="-50" dirty="0">
                <a:latin typeface="Palatino Linotype"/>
                <a:cs typeface="Palatino Linotype"/>
              </a:rPr>
              <a:t>)</a:t>
            </a:r>
            <a:endParaRPr sz="31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" y="3538728"/>
            <a:ext cx="3521964" cy="9220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18970" y="3551428"/>
            <a:ext cx="192658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Generative Probabilistic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4579" y="3290379"/>
            <a:ext cx="173164" cy="2513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57806" y="3026105"/>
            <a:ext cx="94234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latin typeface="Palatino Linotype"/>
                <a:cs typeface="Palatino Linotype"/>
              </a:rPr>
              <a:t>P</a:t>
            </a:r>
            <a:r>
              <a:rPr sz="1600" i="1" spc="-9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(</a:t>
            </a:r>
            <a:r>
              <a:rPr sz="1600" spc="-90" dirty="0">
                <a:latin typeface="Palatino Linotype"/>
                <a:cs typeface="Palatino Linotype"/>
              </a:rPr>
              <a:t> </a:t>
            </a:r>
            <a:r>
              <a:rPr sz="1600" b="1" spc="-10" dirty="0">
                <a:latin typeface="Palatino Linotype"/>
                <a:cs typeface="Palatino Linotype"/>
              </a:rPr>
              <a:t>x</a:t>
            </a:r>
            <a:r>
              <a:rPr sz="1600" b="1" spc="-9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|</a:t>
            </a:r>
            <a:r>
              <a:rPr sz="1600" spc="-90" dirty="0">
                <a:latin typeface="Palatino Linotype"/>
                <a:cs typeface="Palatino Linotype"/>
              </a:rPr>
              <a:t> </a:t>
            </a:r>
            <a:r>
              <a:rPr sz="1600" i="1" spc="-10" dirty="0">
                <a:latin typeface="Palatino Linotype"/>
                <a:cs typeface="Palatino Linotype"/>
              </a:rPr>
              <a:t>c</a:t>
            </a:r>
            <a:r>
              <a:rPr sz="1600" i="1" spc="-90" dirty="0">
                <a:latin typeface="Palatino Linotype"/>
                <a:cs typeface="Palatino Linotype"/>
              </a:rPr>
              <a:t> </a:t>
            </a:r>
            <a:r>
              <a:rPr sz="1350" baseline="-15432" dirty="0">
                <a:latin typeface="Palatino Linotype"/>
                <a:cs typeface="Palatino Linotype"/>
              </a:rPr>
              <a:t>1</a:t>
            </a:r>
            <a:r>
              <a:rPr sz="1350" spc="472" baseline="-15432" dirty="0">
                <a:latin typeface="Palatino Linotype"/>
                <a:cs typeface="Palatino Linotype"/>
              </a:rPr>
              <a:t> </a:t>
            </a:r>
            <a:r>
              <a:rPr sz="1600" spc="-50" dirty="0">
                <a:latin typeface="Palatino Linotype"/>
                <a:cs typeface="Palatino Linotype"/>
              </a:rPr>
              <a:t>)</a:t>
            </a:r>
            <a:endParaRPr sz="1600">
              <a:latin typeface="Palatino Linotype"/>
              <a:cs typeface="Palatino Linotyp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8103" y="4526279"/>
            <a:ext cx="173367" cy="2514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5439" y="4526279"/>
            <a:ext cx="173291" cy="2514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8804" y="4668431"/>
            <a:ext cx="109664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772795" algn="l"/>
              </a:tabLst>
            </a:pPr>
            <a:r>
              <a:rPr sz="2300" i="1" dirty="0">
                <a:latin typeface="Palatino Linotype"/>
                <a:cs typeface="Palatino Linotype"/>
              </a:rPr>
              <a:t>x</a:t>
            </a:r>
            <a:r>
              <a:rPr sz="2300" i="1" spc="-275" dirty="0">
                <a:latin typeface="Palatino Linotype"/>
                <a:cs typeface="Palatino Linotype"/>
              </a:rPr>
              <a:t> </a:t>
            </a:r>
            <a:r>
              <a:rPr sz="1875" spc="-75" baseline="-15555" dirty="0">
                <a:latin typeface="Palatino Linotype"/>
                <a:cs typeface="Palatino Linotype"/>
              </a:rPr>
              <a:t>1</a:t>
            </a:r>
            <a:r>
              <a:rPr sz="1875" baseline="-15555" dirty="0">
                <a:latin typeface="Palatino Linotype"/>
                <a:cs typeface="Palatino Linotype"/>
              </a:rPr>
              <a:t>	</a:t>
            </a:r>
            <a:r>
              <a:rPr sz="2300" i="1" dirty="0">
                <a:latin typeface="Palatino Linotype"/>
                <a:cs typeface="Palatino Linotype"/>
              </a:rPr>
              <a:t>x</a:t>
            </a:r>
            <a:r>
              <a:rPr sz="2300" i="1" spc="-215" dirty="0">
                <a:latin typeface="Palatino Linotype"/>
                <a:cs typeface="Palatino Linotype"/>
              </a:rPr>
              <a:t> </a:t>
            </a:r>
            <a:r>
              <a:rPr sz="1875" spc="-75" baseline="-17777" dirty="0">
                <a:latin typeface="Palatino Linotype"/>
                <a:cs typeface="Palatino Linotype"/>
              </a:rPr>
              <a:t>2</a:t>
            </a:r>
            <a:endParaRPr sz="1875" baseline="-17777">
              <a:latin typeface="Palatino Linotype"/>
              <a:cs typeface="Palatino Linotyp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93883" y="4526279"/>
            <a:ext cx="173354" cy="2514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814102" y="4662055"/>
            <a:ext cx="35496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0" i="1" dirty="0">
                <a:latin typeface="Palatino Linotype"/>
                <a:cs typeface="Palatino Linotype"/>
              </a:rPr>
              <a:t>x</a:t>
            </a:r>
            <a:r>
              <a:rPr sz="2250" i="1" spc="-200" dirty="0">
                <a:latin typeface="Palatino Linotype"/>
                <a:cs typeface="Palatino Linotype"/>
              </a:rPr>
              <a:t> </a:t>
            </a:r>
            <a:r>
              <a:rPr sz="1875" i="1" spc="-75" baseline="-17777" dirty="0">
                <a:latin typeface="Palatino Linotype"/>
                <a:cs typeface="Palatino Linotype"/>
              </a:rPr>
              <a:t>n</a:t>
            </a:r>
            <a:endParaRPr sz="1875" baseline="-17777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67140" y="4554118"/>
            <a:ext cx="66865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860" algn="l"/>
                <a:tab pos="541020" algn="l"/>
              </a:tabLst>
            </a:pPr>
            <a:r>
              <a:rPr sz="1950" spc="-50" dirty="0">
                <a:latin typeface="Symbol"/>
                <a:cs typeface="Symbol"/>
              </a:rPr>
              <a:t>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50" dirty="0">
                <a:latin typeface="Symbol"/>
                <a:cs typeface="Symbol"/>
              </a:rPr>
              <a:t>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60" dirty="0">
                <a:latin typeface="Symbol"/>
                <a:cs typeface="Symbol"/>
              </a:rPr>
              <a:t>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80067" y="5305602"/>
            <a:ext cx="274447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550" b="1" dirty="0">
                <a:latin typeface="Palatino Linotype"/>
                <a:cs typeface="Palatino Linotype"/>
              </a:rPr>
              <a:t>x</a:t>
            </a:r>
            <a:r>
              <a:rPr sz="2550" b="1" spc="360" dirty="0">
                <a:latin typeface="Palatino Linotype"/>
                <a:cs typeface="Palatino Linotype"/>
              </a:rPr>
              <a:t> </a:t>
            </a:r>
            <a:r>
              <a:rPr sz="2550" dirty="0">
                <a:latin typeface="Symbol"/>
                <a:cs typeface="Symbol"/>
              </a:rPr>
              <a:t></a:t>
            </a:r>
            <a:r>
              <a:rPr sz="2550" spc="20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Palatino Linotype"/>
                <a:cs typeface="Palatino Linotype"/>
              </a:rPr>
              <a:t>(</a:t>
            </a:r>
            <a:r>
              <a:rPr sz="2550" spc="-400" dirty="0">
                <a:latin typeface="Palatino Linotype"/>
                <a:cs typeface="Palatino Linotype"/>
              </a:rPr>
              <a:t> </a:t>
            </a:r>
            <a:r>
              <a:rPr sz="2550" i="1" dirty="0">
                <a:latin typeface="Palatino Linotype"/>
                <a:cs typeface="Palatino Linotype"/>
              </a:rPr>
              <a:t>x</a:t>
            </a:r>
            <a:r>
              <a:rPr sz="2550" i="1" spc="-400" dirty="0">
                <a:latin typeface="Palatino Linotype"/>
                <a:cs typeface="Palatino Linotype"/>
              </a:rPr>
              <a:t> </a:t>
            </a:r>
            <a:r>
              <a:rPr sz="2175" baseline="-17241" dirty="0">
                <a:latin typeface="Palatino Linotype"/>
                <a:cs typeface="Palatino Linotype"/>
              </a:rPr>
              <a:t>1</a:t>
            </a:r>
            <a:r>
              <a:rPr sz="2175" spc="442" baseline="-17241" dirty="0">
                <a:latin typeface="Palatino Linotype"/>
                <a:cs typeface="Palatino Linotype"/>
              </a:rPr>
              <a:t> </a:t>
            </a:r>
            <a:r>
              <a:rPr sz="2550" dirty="0">
                <a:latin typeface="Palatino Linotype"/>
                <a:cs typeface="Palatino Linotype"/>
              </a:rPr>
              <a:t>,</a:t>
            </a:r>
            <a:r>
              <a:rPr sz="2550" spc="-140" dirty="0">
                <a:latin typeface="Palatino Linotype"/>
                <a:cs typeface="Palatino Linotype"/>
              </a:rPr>
              <a:t> </a:t>
            </a:r>
            <a:r>
              <a:rPr sz="2550" i="1" dirty="0">
                <a:latin typeface="Palatino Linotype"/>
                <a:cs typeface="Palatino Linotype"/>
              </a:rPr>
              <a:t>x</a:t>
            </a:r>
            <a:r>
              <a:rPr sz="2550" i="1" spc="-395" dirty="0">
                <a:latin typeface="Palatino Linotype"/>
                <a:cs typeface="Palatino Linotype"/>
              </a:rPr>
              <a:t> </a:t>
            </a:r>
            <a:r>
              <a:rPr sz="2175" baseline="-17241" dirty="0">
                <a:latin typeface="Palatino Linotype"/>
                <a:cs typeface="Palatino Linotype"/>
              </a:rPr>
              <a:t>2</a:t>
            </a:r>
            <a:r>
              <a:rPr sz="2175" spc="682" baseline="-17241" dirty="0">
                <a:latin typeface="Palatino Linotype"/>
                <a:cs typeface="Palatino Linotype"/>
              </a:rPr>
              <a:t> </a:t>
            </a:r>
            <a:r>
              <a:rPr sz="2550" spc="150" dirty="0">
                <a:latin typeface="Palatino Linotype"/>
                <a:cs typeface="Palatino Linotype"/>
              </a:rPr>
              <a:t>,</a:t>
            </a:r>
            <a:r>
              <a:rPr sz="2550" spc="150" dirty="0">
                <a:latin typeface="Symbol"/>
                <a:cs typeface="Symbol"/>
              </a:rPr>
              <a:t></a:t>
            </a:r>
            <a:r>
              <a:rPr sz="2550" spc="150" dirty="0">
                <a:latin typeface="Palatino Linotype"/>
                <a:cs typeface="Palatino Linotype"/>
              </a:rPr>
              <a:t>,</a:t>
            </a:r>
            <a:r>
              <a:rPr sz="2550" spc="-85" dirty="0">
                <a:latin typeface="Palatino Linotype"/>
                <a:cs typeface="Palatino Linotype"/>
              </a:rPr>
              <a:t> </a:t>
            </a:r>
            <a:r>
              <a:rPr sz="2550" i="1" spc="114" dirty="0">
                <a:latin typeface="Palatino Linotype"/>
                <a:cs typeface="Palatino Linotype"/>
              </a:rPr>
              <a:t>x</a:t>
            </a:r>
            <a:r>
              <a:rPr sz="2175" i="1" spc="172" baseline="-17241" dirty="0">
                <a:latin typeface="Palatino Linotype"/>
                <a:cs typeface="Palatino Linotype"/>
              </a:rPr>
              <a:t>n</a:t>
            </a:r>
            <a:r>
              <a:rPr sz="2175" i="1" spc="359" baseline="-17241" dirty="0">
                <a:latin typeface="Palatino Linotype"/>
                <a:cs typeface="Palatino Linotype"/>
              </a:rPr>
              <a:t> </a:t>
            </a:r>
            <a:r>
              <a:rPr sz="2550" spc="-50" dirty="0">
                <a:latin typeface="Palatino Linotype"/>
                <a:cs typeface="Palatino Linotype"/>
              </a:rPr>
              <a:t>)</a:t>
            </a:r>
            <a:endParaRPr sz="2550">
              <a:latin typeface="Palatino Linotype"/>
              <a:cs typeface="Palatino Linotype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91584" y="3560762"/>
            <a:ext cx="3521964" cy="92233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566030" y="4283582"/>
            <a:ext cx="445134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Symbol"/>
                <a:cs typeface="Symbol"/>
              </a:rPr>
              <a:t>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Symbol"/>
                <a:cs typeface="Symbol"/>
              </a:rPr>
              <a:t>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spc="-50" dirty="0">
                <a:latin typeface="Symbol"/>
                <a:cs typeface="Symbol"/>
              </a:rPr>
              <a:t>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84826" y="3573653"/>
            <a:ext cx="19348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Generative Probabilistic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25311" y="3313176"/>
            <a:ext cx="172212" cy="25139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522518" y="3048330"/>
            <a:ext cx="9467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latin typeface="Palatino Linotype"/>
                <a:cs typeface="Palatino Linotype"/>
              </a:rPr>
              <a:t>P</a:t>
            </a:r>
            <a:r>
              <a:rPr sz="1600" i="1" spc="-11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(</a:t>
            </a:r>
            <a:r>
              <a:rPr sz="1600" spc="-105" dirty="0">
                <a:latin typeface="Palatino Linotype"/>
                <a:cs typeface="Palatino Linotype"/>
              </a:rPr>
              <a:t> </a:t>
            </a:r>
            <a:r>
              <a:rPr sz="1600" b="1" spc="-10" dirty="0">
                <a:latin typeface="Palatino Linotype"/>
                <a:cs typeface="Palatino Linotype"/>
              </a:rPr>
              <a:t>x</a:t>
            </a:r>
            <a:r>
              <a:rPr sz="1600" b="1" spc="-11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|</a:t>
            </a:r>
            <a:r>
              <a:rPr sz="1600" spc="-105" dirty="0">
                <a:latin typeface="Palatino Linotype"/>
                <a:cs typeface="Palatino Linotype"/>
              </a:rPr>
              <a:t> </a:t>
            </a:r>
            <a:r>
              <a:rPr sz="1600" i="1" spc="-10" dirty="0">
                <a:latin typeface="Palatino Linotype"/>
                <a:cs typeface="Palatino Linotype"/>
              </a:rPr>
              <a:t>c</a:t>
            </a:r>
            <a:r>
              <a:rPr sz="1600" i="1" spc="-105" dirty="0">
                <a:latin typeface="Palatino Linotype"/>
                <a:cs typeface="Palatino Linotype"/>
              </a:rPr>
              <a:t> </a:t>
            </a:r>
            <a:r>
              <a:rPr sz="1350" i="1" baseline="-15432" dirty="0">
                <a:latin typeface="Palatino Linotype"/>
                <a:cs typeface="Palatino Linotype"/>
              </a:rPr>
              <a:t>L</a:t>
            </a:r>
            <a:r>
              <a:rPr sz="1350" i="1" spc="562" baseline="-15432" dirty="0">
                <a:latin typeface="Palatino Linotype"/>
                <a:cs typeface="Palatino Linotype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48555" y="4548060"/>
            <a:ext cx="173164" cy="25196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6171" y="4548060"/>
            <a:ext cx="172212" cy="25196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369066" y="4690656"/>
            <a:ext cx="109601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772160" algn="l"/>
              </a:tabLst>
            </a:pPr>
            <a:r>
              <a:rPr sz="2300" i="1" dirty="0">
                <a:latin typeface="Palatino Linotype"/>
                <a:cs typeface="Palatino Linotype"/>
              </a:rPr>
              <a:t>x</a:t>
            </a:r>
            <a:r>
              <a:rPr sz="2300" i="1" spc="-275" dirty="0">
                <a:latin typeface="Palatino Linotype"/>
                <a:cs typeface="Palatino Linotype"/>
              </a:rPr>
              <a:t> </a:t>
            </a:r>
            <a:r>
              <a:rPr sz="1875" spc="-75" baseline="-15555" dirty="0">
                <a:latin typeface="Palatino Linotype"/>
                <a:cs typeface="Palatino Linotype"/>
              </a:rPr>
              <a:t>1</a:t>
            </a:r>
            <a:r>
              <a:rPr sz="1875" baseline="-15555" dirty="0">
                <a:latin typeface="Palatino Linotype"/>
                <a:cs typeface="Palatino Linotype"/>
              </a:rPr>
              <a:t>	</a:t>
            </a:r>
            <a:r>
              <a:rPr sz="2300" i="1" dirty="0">
                <a:latin typeface="Palatino Linotype"/>
                <a:cs typeface="Palatino Linotype"/>
              </a:rPr>
              <a:t>x</a:t>
            </a:r>
            <a:r>
              <a:rPr sz="2300" i="1" spc="-215" dirty="0">
                <a:latin typeface="Palatino Linotype"/>
                <a:cs typeface="Palatino Linotype"/>
              </a:rPr>
              <a:t> </a:t>
            </a:r>
            <a:r>
              <a:rPr sz="1875" spc="-75" baseline="-17777" dirty="0">
                <a:latin typeface="Palatino Linotype"/>
                <a:cs typeface="Palatino Linotype"/>
              </a:rPr>
              <a:t>2</a:t>
            </a:r>
            <a:endParaRPr sz="1875" baseline="-17777">
              <a:latin typeface="Palatino Linotype"/>
              <a:cs typeface="Palatino Linotype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4552" y="4548060"/>
            <a:ext cx="172211" cy="25196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7384326" y="4684280"/>
            <a:ext cx="35496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0" i="1" dirty="0">
                <a:latin typeface="Palatino Linotype"/>
                <a:cs typeface="Palatino Linotype"/>
              </a:rPr>
              <a:t>x</a:t>
            </a:r>
            <a:r>
              <a:rPr sz="2250" i="1" spc="-200" dirty="0">
                <a:latin typeface="Palatino Linotype"/>
                <a:cs typeface="Palatino Linotype"/>
              </a:rPr>
              <a:t> </a:t>
            </a:r>
            <a:r>
              <a:rPr sz="1875" i="1" spc="-75" baseline="-17777" dirty="0">
                <a:latin typeface="Palatino Linotype"/>
                <a:cs typeface="Palatino Linotype"/>
              </a:rPr>
              <a:t>n</a:t>
            </a:r>
            <a:endParaRPr sz="1875" baseline="-17777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37364" y="4576343"/>
            <a:ext cx="66865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860" algn="l"/>
                <a:tab pos="541020" algn="l"/>
              </a:tabLst>
            </a:pPr>
            <a:r>
              <a:rPr sz="1950" spc="-50" dirty="0">
                <a:latin typeface="Symbol"/>
                <a:cs typeface="Symbol"/>
              </a:rPr>
              <a:t>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50" dirty="0">
                <a:latin typeface="Symbol"/>
                <a:cs typeface="Symbol"/>
              </a:rPr>
              <a:t>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60" dirty="0">
                <a:latin typeface="Symbol"/>
                <a:cs typeface="Symbol"/>
              </a:rPr>
              <a:t>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29447" y="2030349"/>
            <a:ext cx="4107179" cy="304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09220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i="1" dirty="0">
                <a:latin typeface="Times New Roman"/>
                <a:cs typeface="Times New Roman"/>
              </a:rPr>
              <a:t>L</a:t>
            </a:r>
            <a:r>
              <a:rPr sz="2200" i="1" spc="-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probabilistic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models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have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 </a:t>
            </a:r>
            <a:r>
              <a:rPr sz="2200" dirty="0">
                <a:latin typeface="Times New Roman"/>
                <a:cs typeface="Times New Roman"/>
              </a:rPr>
              <a:t>trained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independently</a:t>
            </a:r>
            <a:endParaRPr sz="2200">
              <a:latin typeface="Times New Roman"/>
              <a:cs typeface="Times New Roman"/>
            </a:endParaRPr>
          </a:p>
          <a:p>
            <a:pPr marL="299085" marR="795655" indent="-28638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Each</a:t>
            </a:r>
            <a:r>
              <a:rPr sz="2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trained</a:t>
            </a:r>
            <a:r>
              <a:rPr sz="2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only</a:t>
            </a:r>
            <a:r>
              <a:rPr sz="2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examples</a:t>
            </a:r>
            <a:r>
              <a:rPr sz="2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2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sz="22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label</a:t>
            </a:r>
            <a:endParaRPr sz="2200">
              <a:latin typeface="Times New Roman"/>
              <a:cs typeface="Times New Roman"/>
            </a:endParaRPr>
          </a:p>
          <a:p>
            <a:pPr marL="299085" marR="5080" indent="-286385">
              <a:lnSpc>
                <a:spcPts val="2630"/>
              </a:lnSpc>
              <a:spcBef>
                <a:spcPts val="11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  <a:tab pos="1214755" algn="l"/>
              </a:tabLst>
            </a:pP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Output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2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probabilities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given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input</a:t>
            </a:r>
            <a:r>
              <a:rPr sz="2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2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2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models</a:t>
            </a:r>
            <a:endParaRPr sz="2200">
              <a:latin typeface="Times New Roman"/>
              <a:cs typeface="Times New Roman"/>
            </a:endParaRPr>
          </a:p>
          <a:p>
            <a:pPr marL="299720" marR="305435" indent="-287020" algn="just">
              <a:lnSpc>
                <a:spcPts val="2640"/>
              </a:lnSpc>
              <a:buFont typeface="Arial"/>
              <a:buChar char="•"/>
              <a:tabLst>
                <a:tab pos="299720" algn="l"/>
              </a:tabLst>
            </a:pPr>
            <a:r>
              <a:rPr sz="2200" spc="-10" dirty="0">
                <a:latin typeface="Times New Roman"/>
                <a:cs typeface="Times New Roman"/>
              </a:rPr>
              <a:t>“Generative”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means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such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model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produces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subject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distribution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via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sampling.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Probabilistic</a:t>
            </a:r>
            <a:r>
              <a:rPr sz="3600" spc="-30" dirty="0"/>
              <a:t> </a:t>
            </a:r>
            <a:r>
              <a:rPr sz="3600" dirty="0"/>
              <a:t>Classification</a:t>
            </a:r>
            <a:r>
              <a:rPr sz="3600" spc="-95" dirty="0"/>
              <a:t> </a:t>
            </a:r>
            <a:r>
              <a:rPr sz="3600" spc="-10" dirty="0"/>
              <a:t>Principle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05052" y="6085738"/>
            <a:ext cx="5585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630" algn="l"/>
              </a:tabLst>
            </a:pPr>
            <a:r>
              <a:rPr sz="2400" spc="-50" dirty="0">
                <a:latin typeface="Times New Roman"/>
                <a:cs typeface="Times New Roman"/>
              </a:rPr>
              <a:t>–</a:t>
            </a:r>
            <a:r>
              <a:rPr sz="2400" dirty="0">
                <a:latin typeface="Times New Roman"/>
                <a:cs typeface="Times New Roman"/>
              </a:rPr>
              <a:t>	Then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MAP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label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30526" y="4350384"/>
            <a:ext cx="5864225" cy="1600200"/>
            <a:chOff x="2430526" y="4350384"/>
            <a:chExt cx="5864225" cy="1600200"/>
          </a:xfrm>
        </p:grpSpPr>
        <p:sp>
          <p:nvSpPr>
            <p:cNvPr id="5" name="object 5"/>
            <p:cNvSpPr/>
            <p:nvPr/>
          </p:nvSpPr>
          <p:spPr>
            <a:xfrm>
              <a:off x="2430526" y="4350384"/>
              <a:ext cx="5864225" cy="1600200"/>
            </a:xfrm>
            <a:custGeom>
              <a:avLst/>
              <a:gdLst/>
              <a:ahLst/>
              <a:cxnLst/>
              <a:rect l="l" t="t" r="r" b="b"/>
              <a:pathLst>
                <a:path w="5864225" h="1600200">
                  <a:moveTo>
                    <a:pt x="5864225" y="1600200"/>
                  </a:moveTo>
                  <a:lnTo>
                    <a:pt x="0" y="1600200"/>
                  </a:lnTo>
                  <a:lnTo>
                    <a:pt x="0" y="0"/>
                  </a:lnTo>
                  <a:lnTo>
                    <a:pt x="5864225" y="0"/>
                  </a:lnTo>
                  <a:lnTo>
                    <a:pt x="5864225" y="16002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95508" y="4852339"/>
              <a:ext cx="1924050" cy="16510"/>
            </a:xfrm>
            <a:custGeom>
              <a:avLst/>
              <a:gdLst/>
              <a:ahLst/>
              <a:cxnLst/>
              <a:rect l="l" t="t" r="r" b="b"/>
              <a:pathLst>
                <a:path w="1924050" h="16510">
                  <a:moveTo>
                    <a:pt x="1923846" y="15963"/>
                  </a:moveTo>
                  <a:lnTo>
                    <a:pt x="0" y="15963"/>
                  </a:lnTo>
                  <a:lnTo>
                    <a:pt x="0" y="0"/>
                  </a:lnTo>
                  <a:lnTo>
                    <a:pt x="1923846" y="0"/>
                  </a:lnTo>
                  <a:lnTo>
                    <a:pt x="1923846" y="15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90799" y="4812550"/>
            <a:ext cx="8763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dirty="0">
                <a:latin typeface="Palatino Linotype"/>
                <a:cs typeface="Palatino Linotype"/>
              </a:rPr>
              <a:t>i</a:t>
            </a:r>
            <a:endParaRPr sz="17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9584" y="5403075"/>
            <a:ext cx="2487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3570" algn="l"/>
              </a:tabLst>
            </a:pPr>
            <a:r>
              <a:rPr sz="3000" spc="-25" dirty="0">
                <a:latin typeface="Times New Roman"/>
                <a:cs typeface="Times New Roman"/>
              </a:rPr>
              <a:t>for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i="1" dirty="0">
                <a:latin typeface="Palatino Linotype"/>
                <a:cs typeface="Palatino Linotype"/>
              </a:rPr>
              <a:t>i</a:t>
            </a:r>
            <a:r>
              <a:rPr sz="3000" i="1" spc="-35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Symbol"/>
                <a:cs typeface="Symbol"/>
              </a:rPr>
              <a:t>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Palatino Linotype"/>
                <a:cs typeface="Palatino Linotype"/>
              </a:rPr>
              <a:t>1,</a:t>
            </a:r>
            <a:r>
              <a:rPr sz="3000" spc="-204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2,</a:t>
            </a:r>
            <a:r>
              <a:rPr sz="3000" spc="-280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Symbol"/>
                <a:cs typeface="Symbol"/>
              </a:rPr>
              <a:t></a:t>
            </a:r>
            <a:r>
              <a:rPr sz="3000" dirty="0">
                <a:latin typeface="Palatino Linotype"/>
                <a:cs typeface="Palatino Linotype"/>
              </a:rPr>
              <a:t>,</a:t>
            </a:r>
            <a:r>
              <a:rPr sz="3000" spc="-130" dirty="0">
                <a:latin typeface="Palatino Linotype"/>
                <a:cs typeface="Palatino Linotype"/>
              </a:rPr>
              <a:t> </a:t>
            </a:r>
            <a:r>
              <a:rPr sz="3000" i="1" spc="-50" dirty="0">
                <a:latin typeface="Palatino Linotype"/>
                <a:cs typeface="Palatino Linotype"/>
              </a:rPr>
              <a:t>L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7577" y="4553991"/>
            <a:ext cx="22961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Symbol"/>
                <a:cs typeface="Symbol"/>
              </a:rPr>
              <a:t></a:t>
            </a:r>
            <a:r>
              <a:rPr sz="3000" spc="-434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Palatino Linotype"/>
                <a:cs typeface="Palatino Linotype"/>
              </a:rPr>
              <a:t>P</a:t>
            </a:r>
            <a:r>
              <a:rPr sz="3000" dirty="0">
                <a:latin typeface="Palatino Linotype"/>
                <a:cs typeface="Palatino Linotype"/>
              </a:rPr>
              <a:t>(</a:t>
            </a:r>
            <a:r>
              <a:rPr sz="3000" b="1" dirty="0">
                <a:latin typeface="Palatino Linotype"/>
                <a:cs typeface="Palatino Linotype"/>
              </a:rPr>
              <a:t>x</a:t>
            </a:r>
            <a:r>
              <a:rPr sz="3000" i="1" dirty="0">
                <a:latin typeface="Palatino Linotype"/>
                <a:cs typeface="Palatino Linotype"/>
              </a:rPr>
              <a:t>|c</a:t>
            </a:r>
            <a:r>
              <a:rPr sz="2550" i="1" baseline="-16339" dirty="0">
                <a:latin typeface="Palatino Linotype"/>
                <a:cs typeface="Palatino Linotype"/>
              </a:rPr>
              <a:t>i</a:t>
            </a:r>
            <a:r>
              <a:rPr sz="2550" i="1" spc="135" baseline="-1633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)</a:t>
            </a:r>
            <a:r>
              <a:rPr sz="3000" i="1" dirty="0">
                <a:latin typeface="Palatino Linotype"/>
                <a:cs typeface="Palatino Linotype"/>
              </a:rPr>
              <a:t>P</a:t>
            </a:r>
            <a:r>
              <a:rPr sz="3000" dirty="0">
                <a:latin typeface="Palatino Linotype"/>
                <a:cs typeface="Palatino Linotype"/>
              </a:rPr>
              <a:t>(</a:t>
            </a:r>
            <a:r>
              <a:rPr sz="3000" i="1" dirty="0">
                <a:latin typeface="Palatino Linotype"/>
                <a:cs typeface="Palatino Linotype"/>
              </a:rPr>
              <a:t>c</a:t>
            </a:r>
            <a:r>
              <a:rPr sz="2550" i="1" baseline="-16339" dirty="0">
                <a:latin typeface="Palatino Linotype"/>
                <a:cs typeface="Palatino Linotype"/>
              </a:rPr>
              <a:t>i</a:t>
            </a:r>
            <a:r>
              <a:rPr sz="2550" i="1" spc="22" baseline="-16339" dirty="0">
                <a:latin typeface="Palatino Linotype"/>
                <a:cs typeface="Palatino Linotype"/>
              </a:rPr>
              <a:t> </a:t>
            </a:r>
            <a:r>
              <a:rPr sz="3000" spc="-50" dirty="0"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3215" y="4237037"/>
            <a:ext cx="1965960" cy="109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8175" marR="43180" indent="-587375">
              <a:lnSpc>
                <a:spcPct val="117100"/>
              </a:lnSpc>
              <a:spcBef>
                <a:spcPts val="100"/>
              </a:spcBef>
            </a:pPr>
            <a:r>
              <a:rPr sz="3000" i="1" dirty="0">
                <a:latin typeface="Palatino Linotype"/>
                <a:cs typeface="Palatino Linotype"/>
              </a:rPr>
              <a:t>P</a:t>
            </a:r>
            <a:r>
              <a:rPr sz="3000" dirty="0">
                <a:latin typeface="Palatino Linotype"/>
                <a:cs typeface="Palatino Linotype"/>
              </a:rPr>
              <a:t>(</a:t>
            </a:r>
            <a:r>
              <a:rPr sz="3000" b="1" dirty="0">
                <a:latin typeface="Palatino Linotype"/>
                <a:cs typeface="Palatino Linotype"/>
              </a:rPr>
              <a:t>x</a:t>
            </a:r>
            <a:r>
              <a:rPr sz="3000" i="1" dirty="0">
                <a:latin typeface="Palatino Linotype"/>
                <a:cs typeface="Palatino Linotype"/>
              </a:rPr>
              <a:t>|c</a:t>
            </a:r>
            <a:r>
              <a:rPr sz="2550" i="1" baseline="-16339" dirty="0">
                <a:latin typeface="Palatino Linotype"/>
                <a:cs typeface="Palatino Linotype"/>
              </a:rPr>
              <a:t>i</a:t>
            </a:r>
            <a:r>
              <a:rPr sz="2550" i="1" spc="232" baseline="-16339" dirty="0">
                <a:latin typeface="Palatino Linotype"/>
                <a:cs typeface="Palatino Linotype"/>
              </a:rPr>
              <a:t> </a:t>
            </a:r>
            <a:r>
              <a:rPr sz="3000" spc="-10" dirty="0">
                <a:latin typeface="Palatino Linotype"/>
                <a:cs typeface="Palatino Linotype"/>
              </a:rPr>
              <a:t>)</a:t>
            </a:r>
            <a:r>
              <a:rPr sz="3000" i="1" spc="-10" dirty="0">
                <a:latin typeface="Palatino Linotype"/>
                <a:cs typeface="Palatino Linotype"/>
              </a:rPr>
              <a:t>P</a:t>
            </a:r>
            <a:r>
              <a:rPr sz="3000" spc="-10" dirty="0">
                <a:latin typeface="Palatino Linotype"/>
                <a:cs typeface="Palatino Linotype"/>
              </a:rPr>
              <a:t>(</a:t>
            </a:r>
            <a:r>
              <a:rPr sz="3000" i="1" spc="-10" dirty="0">
                <a:latin typeface="Palatino Linotype"/>
                <a:cs typeface="Palatino Linotype"/>
              </a:rPr>
              <a:t>c</a:t>
            </a:r>
            <a:r>
              <a:rPr sz="2550" i="1" spc="-15" baseline="-16339" dirty="0">
                <a:latin typeface="Palatino Linotype"/>
                <a:cs typeface="Palatino Linotype"/>
              </a:rPr>
              <a:t>i</a:t>
            </a:r>
            <a:r>
              <a:rPr sz="3000" spc="-10" dirty="0">
                <a:latin typeface="Palatino Linotype"/>
                <a:cs typeface="Palatino Linotype"/>
              </a:rPr>
              <a:t>) </a:t>
            </a:r>
            <a:r>
              <a:rPr sz="3000" i="1" spc="-20" dirty="0">
                <a:latin typeface="Palatino Linotype"/>
                <a:cs typeface="Palatino Linotype"/>
              </a:rPr>
              <a:t>P</a:t>
            </a:r>
            <a:r>
              <a:rPr sz="3000" spc="-20" dirty="0">
                <a:latin typeface="Palatino Linotype"/>
                <a:cs typeface="Palatino Linotype"/>
              </a:rPr>
              <a:t>(</a:t>
            </a:r>
            <a:r>
              <a:rPr sz="3000" b="1" spc="-20" dirty="0">
                <a:latin typeface="Palatino Linotype"/>
                <a:cs typeface="Palatino Linotype"/>
              </a:rPr>
              <a:t>x</a:t>
            </a:r>
            <a:r>
              <a:rPr sz="3000" spc="-20" dirty="0">
                <a:latin typeface="Palatino Linotype"/>
                <a:cs typeface="Palatino Linotype"/>
              </a:rPr>
              <a:t>)</a:t>
            </a:r>
            <a:endParaRPr sz="3000" dirty="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2651" y="4553991"/>
            <a:ext cx="1429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dirty="0">
                <a:latin typeface="Palatino Linotype"/>
                <a:cs typeface="Palatino Linotype"/>
              </a:rPr>
              <a:t>P</a:t>
            </a:r>
            <a:r>
              <a:rPr sz="3000" dirty="0">
                <a:latin typeface="Palatino Linotype"/>
                <a:cs typeface="Palatino Linotype"/>
              </a:rPr>
              <a:t>(</a:t>
            </a:r>
            <a:r>
              <a:rPr sz="3000" i="1" dirty="0">
                <a:latin typeface="Palatino Linotype"/>
                <a:cs typeface="Palatino Linotype"/>
              </a:rPr>
              <a:t>c</a:t>
            </a:r>
            <a:r>
              <a:rPr sz="3000" i="1" spc="10" dirty="0">
                <a:latin typeface="Palatino Linotype"/>
                <a:cs typeface="Palatino Linotype"/>
              </a:rPr>
              <a:t> </a:t>
            </a:r>
            <a:r>
              <a:rPr sz="3000" i="1" dirty="0">
                <a:latin typeface="Palatino Linotype"/>
                <a:cs typeface="Palatino Linotype"/>
              </a:rPr>
              <a:t>|</a:t>
            </a:r>
            <a:r>
              <a:rPr sz="3000" b="1" dirty="0">
                <a:latin typeface="Palatino Linotype"/>
                <a:cs typeface="Palatino Linotype"/>
              </a:rPr>
              <a:t>x</a:t>
            </a:r>
            <a:r>
              <a:rPr sz="3000" dirty="0">
                <a:latin typeface="Palatino Linotype"/>
                <a:cs typeface="Palatino Linotype"/>
              </a:rPr>
              <a:t>)</a:t>
            </a:r>
            <a:r>
              <a:rPr sz="3000" spc="-165" dirty="0">
                <a:latin typeface="Palatino Linotype"/>
                <a:cs typeface="Palatino Linotype"/>
              </a:rPr>
              <a:t> </a:t>
            </a:r>
            <a:r>
              <a:rPr sz="3000" spc="-50" dirty="0">
                <a:latin typeface="Symbol"/>
                <a:cs typeface="Symbol"/>
              </a:rPr>
              <a:t>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381" y="1052601"/>
            <a:ext cx="9160510" cy="11176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40"/>
              </a:spcBef>
              <a:buClr>
                <a:srgbClr val="000000"/>
              </a:buClr>
              <a:buFont typeface="Wingdings"/>
              <a:buChar char=""/>
              <a:tabLst>
                <a:tab pos="546100" algn="l"/>
                <a:tab pos="546735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aximum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osterior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MAP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classification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rule</a:t>
            </a:r>
            <a:endParaRPr sz="2800" dirty="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  <a:spcBef>
                <a:spcPts val="940"/>
              </a:spcBef>
              <a:tabLst>
                <a:tab pos="992505" algn="l"/>
              </a:tabLst>
            </a:pPr>
            <a:r>
              <a:rPr sz="2400" spc="-50" dirty="0">
                <a:latin typeface="Times New Roman"/>
                <a:cs typeface="Times New Roman"/>
              </a:rPr>
              <a:t>–</a:t>
            </a:r>
            <a:r>
              <a:rPr sz="2400" dirty="0">
                <a:latin typeface="Times New Roman"/>
                <a:cs typeface="Times New Roman"/>
              </a:rPr>
              <a:t>	For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largest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probabilities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1821" y="2215413"/>
            <a:ext cx="441642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20" dirty="0">
                <a:latin typeface="Times New Roman"/>
                <a:cs typeface="Times New Roman"/>
              </a:rPr>
              <a:t>discriminative</a:t>
            </a:r>
            <a:r>
              <a:rPr sz="2350" spc="-3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probabilistic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classifier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9031" y="2241690"/>
            <a:ext cx="258572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00" i="1" spc="55" dirty="0">
                <a:latin typeface="Palatino Linotype"/>
                <a:cs typeface="Palatino Linotype"/>
              </a:rPr>
              <a:t>P</a:t>
            </a:r>
            <a:r>
              <a:rPr sz="2300" spc="55" dirty="0">
                <a:latin typeface="Palatino Linotype"/>
                <a:cs typeface="Palatino Linotype"/>
              </a:rPr>
              <a:t>(</a:t>
            </a:r>
            <a:r>
              <a:rPr sz="2300" i="1" spc="55" dirty="0">
                <a:latin typeface="Palatino Linotype"/>
                <a:cs typeface="Palatino Linotype"/>
              </a:rPr>
              <a:t>c</a:t>
            </a:r>
            <a:r>
              <a:rPr sz="1950" spc="82" baseline="-17094" dirty="0">
                <a:latin typeface="Palatino Linotype"/>
                <a:cs typeface="Palatino Linotype"/>
              </a:rPr>
              <a:t>1</a:t>
            </a:r>
            <a:r>
              <a:rPr sz="1950" spc="-142" baseline="-17094" dirty="0">
                <a:latin typeface="Palatino Linotype"/>
                <a:cs typeface="Palatino Linotype"/>
              </a:rPr>
              <a:t> </a:t>
            </a:r>
            <a:r>
              <a:rPr sz="2300" i="1" spc="50" dirty="0">
                <a:latin typeface="Palatino Linotype"/>
                <a:cs typeface="Palatino Linotype"/>
              </a:rPr>
              <a:t>|</a:t>
            </a:r>
            <a:r>
              <a:rPr sz="2300" b="1" spc="50" dirty="0">
                <a:latin typeface="Palatino Linotype"/>
                <a:cs typeface="Palatino Linotype"/>
              </a:rPr>
              <a:t>x</a:t>
            </a:r>
            <a:r>
              <a:rPr sz="2300" spc="50" dirty="0">
                <a:latin typeface="Palatino Linotype"/>
                <a:cs typeface="Palatino Linotype"/>
              </a:rPr>
              <a:t>)</a:t>
            </a:r>
            <a:r>
              <a:rPr sz="2300" spc="50" dirty="0">
                <a:latin typeface="Times New Roman"/>
                <a:cs typeface="Times New Roman"/>
              </a:rPr>
              <a:t>,</a:t>
            </a:r>
            <a:r>
              <a:rPr sz="2300" spc="-200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...,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i="1" spc="65" dirty="0">
                <a:latin typeface="Palatino Linotype"/>
                <a:cs typeface="Palatino Linotype"/>
              </a:rPr>
              <a:t>P</a:t>
            </a:r>
            <a:r>
              <a:rPr sz="2300" spc="65" dirty="0">
                <a:latin typeface="Palatino Linotype"/>
                <a:cs typeface="Palatino Linotype"/>
              </a:rPr>
              <a:t>(</a:t>
            </a:r>
            <a:r>
              <a:rPr sz="2300" i="1" spc="65" dirty="0">
                <a:latin typeface="Palatino Linotype"/>
                <a:cs typeface="Palatino Linotype"/>
              </a:rPr>
              <a:t>c</a:t>
            </a:r>
            <a:r>
              <a:rPr sz="1950" i="1" spc="97" baseline="-17094" dirty="0">
                <a:latin typeface="Palatino Linotype"/>
                <a:cs typeface="Palatino Linotype"/>
              </a:rPr>
              <a:t>L</a:t>
            </a:r>
            <a:r>
              <a:rPr sz="1950" i="1" spc="15" baseline="-17094" dirty="0">
                <a:latin typeface="Palatino Linotype"/>
                <a:cs typeface="Palatino Linotype"/>
              </a:rPr>
              <a:t> </a:t>
            </a:r>
            <a:r>
              <a:rPr sz="2300" i="1" spc="55" dirty="0">
                <a:latin typeface="Palatino Linotype"/>
                <a:cs typeface="Palatino Linotype"/>
              </a:rPr>
              <a:t>|</a:t>
            </a:r>
            <a:r>
              <a:rPr sz="2300" b="1" spc="55" dirty="0">
                <a:latin typeface="Palatino Linotype"/>
                <a:cs typeface="Palatino Linotype"/>
              </a:rPr>
              <a:t>x</a:t>
            </a:r>
            <a:r>
              <a:rPr sz="2300" spc="55" dirty="0">
                <a:latin typeface="Palatino Linotype"/>
                <a:cs typeface="Palatino Linotype"/>
              </a:rPr>
              <a:t>).</a:t>
            </a:r>
            <a:endParaRPr sz="2300" dirty="0">
              <a:latin typeface="Palatino Linotype"/>
              <a:cs typeface="Palatino Linotyp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15"/>
              <p:cNvSpPr txBox="1"/>
              <p:nvPr/>
            </p:nvSpPr>
            <p:spPr>
              <a:xfrm>
                <a:off x="243281" y="2530881"/>
                <a:ext cx="8832215" cy="1696811"/>
              </a:xfrm>
              <a:prstGeom prst="rect">
                <a:avLst/>
              </a:prstGeom>
            </p:spPr>
            <p:txBody>
              <a:bodyPr vert="horz" wrap="square" lIns="0" tIns="144145" rIns="0" bIns="0" rtlCol="0">
                <a:spAutoFit/>
              </a:bodyPr>
              <a:lstStyle/>
              <a:p>
                <a:pPr marL="573405">
                  <a:lnSpc>
                    <a:spcPct val="100000"/>
                  </a:lnSpc>
                  <a:spcBef>
                    <a:spcPts val="1135"/>
                  </a:spcBef>
                  <a:tabLst>
                    <a:tab pos="1030605" algn="l"/>
                    <a:tab pos="3627120" algn="l"/>
                  </a:tabLst>
                </a:pPr>
                <a:r>
                  <a:rPr lang="en-US" sz="2400" spc="-50" dirty="0">
                    <a:latin typeface="Times New Roman"/>
                    <a:cs typeface="Times New Roman"/>
                  </a:rPr>
                  <a:t>–</a:t>
                </a:r>
                <a:r>
                  <a:rPr lang="en-US" sz="2400" dirty="0">
                    <a:latin typeface="Times New Roman"/>
                    <a:cs typeface="Times New Roman"/>
                  </a:rPr>
                  <a:t>	Assign</a:t>
                </a:r>
                <a:r>
                  <a:rPr lang="en-US" sz="24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800" b="1" i="1" dirty="0">
                    <a:latin typeface="Times New Roman"/>
                    <a:cs typeface="Times New Roman"/>
                  </a:rPr>
                  <a:t>x</a:t>
                </a:r>
                <a:r>
                  <a:rPr lang="en-US" sz="2800" b="1" i="1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to</a:t>
                </a:r>
                <a:r>
                  <a:rPr lang="en-US" sz="2400" spc="-8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label</a:t>
                </a:r>
                <a:r>
                  <a:rPr lang="en-US" sz="2400" spc="-2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pc="-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sz="2400" b="0" i="1" spc="-25" smtClean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1" spc="-25" smtClean="0">
                            <a:latin typeface="Cambria Math" panose="02040503050406030204" pitchFamily="18" charset="0"/>
                            <a:cs typeface="Times New Roman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i="1" dirty="0">
                    <a:latin typeface="Times New Roman"/>
                    <a:cs typeface="Times New Roman"/>
                  </a:rPr>
                  <a:t>	</a:t>
                </a:r>
                <a:r>
                  <a:rPr lang="en-US" sz="2400" dirty="0">
                    <a:latin typeface="Times New Roman"/>
                    <a:cs typeface="Times New Roman"/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3375" b="0" i="1" spc="-44" baseline="6172" smtClean="0">
                        <a:latin typeface="Cambria Math" panose="02040503050406030204" pitchFamily="18" charset="0"/>
                        <a:cs typeface="Palatino Linotype"/>
                      </a:rPr>
                      <m:t>𝑃</m:t>
                    </m:r>
                    <m:r>
                      <a:rPr lang="en-US" altLang="zh-CN" sz="3375" b="0" i="1" spc="-44" baseline="6172" smtClean="0">
                        <a:latin typeface="Cambria Math" panose="02040503050406030204" pitchFamily="18" charset="0"/>
                        <a:cs typeface="Palatino Linotype"/>
                      </a:rPr>
                      <m:t>(</m:t>
                    </m:r>
                    <m:sSup>
                      <m:sSupPr>
                        <m:ctrlPr>
                          <a:rPr lang="en-US" altLang="zh-CN" sz="3375" b="0" i="1" spc="-44" baseline="6172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375" b="0" i="1" spc="-44" baseline="6172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3375" b="0" i="1" spc="-44" baseline="6172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3375" b="0" i="1" spc="-44" baseline="6172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3375" b="0" i="1" spc="-44" baseline="6172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375" b="0" i="1" spc="-44" baseline="6172" smtClean="0">
                        <a:latin typeface="Cambria Math" panose="02040503050406030204" pitchFamily="18" charset="0"/>
                        <a:cs typeface="Palatino Linotype"/>
                      </a:rPr>
                      <m:t>)</m:t>
                    </m:r>
                  </m:oMath>
                </a14:m>
                <a:r>
                  <a:rPr lang="en-US" sz="2400" spc="-30" dirty="0">
                    <a:latin typeface="Times New Roman"/>
                    <a:cs typeface="Times New Roman"/>
                  </a:rPr>
                  <a:t>is</a:t>
                </a:r>
                <a:r>
                  <a:rPr lang="en-US" sz="2400" spc="1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the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10" dirty="0">
                    <a:latin typeface="Times New Roman"/>
                    <a:cs typeface="Times New Roman"/>
                  </a:rPr>
                  <a:t>largest.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584200" indent="-533400">
                  <a:lnSpc>
                    <a:spcPct val="100000"/>
                  </a:lnSpc>
                  <a:spcBef>
                    <a:spcPts val="1035"/>
                  </a:spcBef>
                  <a:buFont typeface="Wingdings"/>
                  <a:buChar char=""/>
                  <a:tabLst>
                    <a:tab pos="584200" algn="l"/>
                    <a:tab pos="584835" algn="l"/>
                  </a:tabLst>
                </a:pPr>
                <a:r>
                  <a:rPr lang="en-US" sz="2800" spc="-10" dirty="0">
                    <a:latin typeface="Times New Roman"/>
                    <a:cs typeface="Times New Roman"/>
                  </a:rPr>
                  <a:t>Generative</a:t>
                </a:r>
                <a:r>
                  <a:rPr lang="en-US" sz="2800" spc="-75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-10" dirty="0">
                    <a:latin typeface="Times New Roman"/>
                    <a:cs typeface="Times New Roman"/>
                  </a:rPr>
                  <a:t>classification</a:t>
                </a:r>
                <a:r>
                  <a:rPr lang="en-US" sz="2800" spc="-70" dirty="0">
                    <a:latin typeface="Times New Roman"/>
                    <a:cs typeface="Times New Roman"/>
                  </a:rPr>
                  <a:t> </a:t>
                </a:r>
                <a:r>
                  <a:rPr lang="en-US" sz="2800" dirty="0">
                    <a:latin typeface="Times New Roman"/>
                    <a:cs typeface="Times New Roman"/>
                  </a:rPr>
                  <a:t>with</a:t>
                </a:r>
                <a:r>
                  <a:rPr lang="en-US" sz="2800" spc="-75" dirty="0">
                    <a:latin typeface="Times New Roman"/>
                    <a:cs typeface="Times New Roman"/>
                  </a:rPr>
                  <a:t> </a:t>
                </a:r>
                <a:r>
                  <a:rPr lang="en-US" sz="2800" dirty="0">
                    <a:latin typeface="Times New Roman"/>
                    <a:cs typeface="Times New Roman"/>
                  </a:rPr>
                  <a:t>the</a:t>
                </a:r>
                <a:r>
                  <a:rPr lang="en-US" sz="2800" spc="-70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-10" dirty="0">
                    <a:latin typeface="Times New Roman"/>
                    <a:cs typeface="Times New Roman"/>
                  </a:rPr>
                  <a:t>MAP</a:t>
                </a:r>
                <a:r>
                  <a:rPr lang="en-US" sz="2800" spc="-165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-20" dirty="0">
                    <a:latin typeface="Times New Roman"/>
                    <a:cs typeface="Times New Roman"/>
                  </a:rPr>
                  <a:t>rule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573405">
                  <a:lnSpc>
                    <a:spcPct val="100000"/>
                  </a:lnSpc>
                  <a:spcBef>
                    <a:spcPts val="944"/>
                  </a:spcBef>
                  <a:tabLst>
                    <a:tab pos="1030605" algn="l"/>
                  </a:tabLst>
                </a:pPr>
                <a:r>
                  <a:rPr lang="en-US" sz="2400" spc="-50" dirty="0">
                    <a:latin typeface="Times New Roman"/>
                    <a:cs typeface="Times New Roman"/>
                  </a:rPr>
                  <a:t>–</a:t>
                </a:r>
                <a:r>
                  <a:rPr lang="en-US" sz="2400" dirty="0">
                    <a:latin typeface="Times New Roman"/>
                    <a:cs typeface="Times New Roman"/>
                  </a:rPr>
                  <a:t>	Apply</a:t>
                </a:r>
                <a:r>
                  <a:rPr lang="en-US" sz="24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Bayesian rule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to convert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them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into </a:t>
                </a:r>
                <a:r>
                  <a:rPr lang="en-US" sz="2400" spc="-10" dirty="0">
                    <a:latin typeface="Times New Roman"/>
                    <a:cs typeface="Times New Roman"/>
                  </a:rPr>
                  <a:t>posterior</a:t>
                </a:r>
                <a:r>
                  <a:rPr lang="en-US" sz="2400" spc="-14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10" dirty="0">
                    <a:latin typeface="Times New Roman"/>
                    <a:cs typeface="Times New Roman"/>
                  </a:rPr>
                  <a:t>probabilities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1" y="2530881"/>
                <a:ext cx="8832215" cy="1696811"/>
              </a:xfrm>
              <a:prstGeom prst="rect">
                <a:avLst/>
              </a:prstGeom>
              <a:blipFill>
                <a:blip r:embed="rId2"/>
                <a:stretch>
                  <a:fillRect l="-1725" r="-1104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object 16"/>
          <p:cNvGrpSpPr/>
          <p:nvPr/>
        </p:nvGrpSpPr>
        <p:grpSpPr>
          <a:xfrm>
            <a:off x="5467984" y="5046345"/>
            <a:ext cx="3398520" cy="244475"/>
            <a:chOff x="5467984" y="5046345"/>
            <a:chExt cx="3398520" cy="24447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7984" y="5046345"/>
              <a:ext cx="109854" cy="24427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92483" y="5147475"/>
              <a:ext cx="3374390" cy="42545"/>
            </a:xfrm>
            <a:custGeom>
              <a:avLst/>
              <a:gdLst/>
              <a:ahLst/>
              <a:cxnLst/>
              <a:rect l="l" t="t" r="r" b="b"/>
              <a:pathLst>
                <a:path w="3374390" h="42545">
                  <a:moveTo>
                    <a:pt x="3374021" y="0"/>
                  </a:moveTo>
                  <a:lnTo>
                    <a:pt x="31623" y="0"/>
                  </a:lnTo>
                  <a:lnTo>
                    <a:pt x="29362" y="2794"/>
                  </a:lnTo>
                  <a:lnTo>
                    <a:pt x="0" y="2794"/>
                  </a:lnTo>
                  <a:lnTo>
                    <a:pt x="0" y="39217"/>
                  </a:lnTo>
                  <a:lnTo>
                    <a:pt x="29349" y="39217"/>
                  </a:lnTo>
                  <a:lnTo>
                    <a:pt x="31610" y="42011"/>
                  </a:lnTo>
                  <a:lnTo>
                    <a:pt x="3374021" y="42011"/>
                  </a:lnTo>
                  <a:lnTo>
                    <a:pt x="33740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973311" y="4860035"/>
            <a:ext cx="2209800" cy="708660"/>
          </a:xfrm>
          <a:prstGeom prst="rect">
            <a:avLst/>
          </a:prstGeom>
          <a:solidFill>
            <a:srgbClr val="C5D6D6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075" marR="163830">
              <a:lnSpc>
                <a:spcPct val="100000"/>
              </a:lnSpc>
              <a:spcBef>
                <a:spcPts val="18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Common</a:t>
            </a:r>
            <a:r>
              <a:rPr sz="20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factor</a:t>
            </a:r>
            <a:r>
              <a:rPr sz="20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probabilities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2236</Words>
  <Application>Microsoft Office PowerPoint</Application>
  <PresentationFormat>宽屏</PresentationFormat>
  <Paragraphs>275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微软雅黑</vt:lpstr>
      <vt:lpstr>Arial</vt:lpstr>
      <vt:lpstr>Arial Black</vt:lpstr>
      <vt:lpstr>Calibri Light</vt:lpstr>
      <vt:lpstr>Cambria</vt:lpstr>
      <vt:lpstr>Cambria Math</vt:lpstr>
      <vt:lpstr>Palatino Linotype</vt:lpstr>
      <vt:lpstr>Symbol</vt:lpstr>
      <vt:lpstr>Tahoma</vt:lpstr>
      <vt:lpstr>Times New Roman</vt:lpstr>
      <vt:lpstr>Wingdings</vt:lpstr>
      <vt:lpstr>Office Theme</vt:lpstr>
      <vt:lpstr>MACHINE LEARNING</vt:lpstr>
      <vt:lpstr>OBJECTIVES</vt:lpstr>
      <vt:lpstr>Outline</vt:lpstr>
      <vt:lpstr>Background</vt:lpstr>
      <vt:lpstr>Background</vt:lpstr>
      <vt:lpstr>Probability Basics</vt:lpstr>
      <vt:lpstr>Probabilistic Classification Principle</vt:lpstr>
      <vt:lpstr>Probabilistic Classification Principle</vt:lpstr>
      <vt:lpstr>Probabilistic Classification Principle</vt:lpstr>
      <vt:lpstr>Naive Bayes</vt:lpstr>
      <vt:lpstr>Naive Bayes</vt:lpstr>
      <vt:lpstr>Exampe-Play Tennis</vt:lpstr>
      <vt:lpstr>Exampe-Play Tennis</vt:lpstr>
      <vt:lpstr>Exampe-Play Tennis</vt:lpstr>
      <vt:lpstr>Naive Bayes</vt:lpstr>
      <vt:lpstr>Naive Bayes</vt:lpstr>
      <vt:lpstr>Zero conditional probability</vt:lpstr>
      <vt:lpstr>Zero conditional probability</vt:lpstr>
      <vt:lpstr>Summary</vt:lpstr>
      <vt:lpstr>Lab Task</vt:lpstr>
      <vt:lpstr>Lab Task</vt:lpstr>
      <vt:lpstr>Thanks 王大兴Email:wangdx3@mail.sustech.edu.cn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description/>
  <cp:lastModifiedBy>Tse Bill</cp:lastModifiedBy>
  <cp:revision>11</cp:revision>
  <dcterms:created xsi:type="dcterms:W3CDTF">2023-09-12T02:13:27Z</dcterms:created>
  <dcterms:modified xsi:type="dcterms:W3CDTF">2023-09-12T04:21:40Z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2023-09-12T00:00:00Z</vt:filetime>
  </property>
  <property fmtid="{D5CDD505-2E9C-101B-9397-08002B2CF9AE}" pid="5" name="SourceModified">
    <vt:lpwstr>D:20220920100052+02'00'</vt:lpwstr>
  </property>
</Properties>
</file>