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323" r:id="rId3"/>
    <p:sldId id="308" r:id="rId4"/>
    <p:sldId id="309" r:id="rId5"/>
    <p:sldId id="319" r:id="rId6"/>
    <p:sldId id="356" r:id="rId7"/>
    <p:sldId id="358" r:id="rId8"/>
    <p:sldId id="357" r:id="rId9"/>
    <p:sldId id="302" r:id="rId10"/>
    <p:sldId id="359" r:id="rId11"/>
    <p:sldId id="303" r:id="rId12"/>
    <p:sldId id="304" r:id="rId13"/>
    <p:sldId id="360" r:id="rId14"/>
    <p:sldId id="361" r:id="rId15"/>
    <p:sldId id="362" r:id="rId16"/>
    <p:sldId id="371" r:id="rId17"/>
    <p:sldId id="363" r:id="rId18"/>
    <p:sldId id="305" r:id="rId19"/>
    <p:sldId id="307" r:id="rId21"/>
    <p:sldId id="277" r:id="rId2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781" autoAdjust="0"/>
    <p:restoredTop sz="94660"/>
  </p:normalViewPr>
  <p:slideViewPr>
    <p:cSldViewPr snapToGrid="0">
      <p:cViewPr varScale="1">
        <p:scale>
          <a:sx n="81" d="100"/>
          <a:sy n="81" d="100"/>
        </p:scale>
        <p:origin x="72"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1" name="Shape 101"/>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02" name="Shape 102"/>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等线"/>
      </a:defRPr>
    </a:lvl1pPr>
    <a:lvl2pPr indent="228600" latinLnBrk="0">
      <a:defRPr sz="1200">
        <a:latin typeface="+mj-lt"/>
        <a:ea typeface="+mj-ea"/>
        <a:cs typeface="+mj-cs"/>
        <a:sym typeface="等线"/>
      </a:defRPr>
    </a:lvl2pPr>
    <a:lvl3pPr indent="457200" latinLnBrk="0">
      <a:defRPr sz="1200">
        <a:latin typeface="+mj-lt"/>
        <a:ea typeface="+mj-ea"/>
        <a:cs typeface="+mj-cs"/>
        <a:sym typeface="等线"/>
      </a:defRPr>
    </a:lvl3pPr>
    <a:lvl4pPr indent="685800" latinLnBrk="0">
      <a:defRPr sz="1200">
        <a:latin typeface="+mj-lt"/>
        <a:ea typeface="+mj-ea"/>
        <a:cs typeface="+mj-cs"/>
        <a:sym typeface="等线"/>
      </a:defRPr>
    </a:lvl4pPr>
    <a:lvl5pPr indent="914400" latinLnBrk="0">
      <a:defRPr sz="1200">
        <a:latin typeface="+mj-lt"/>
        <a:ea typeface="+mj-ea"/>
        <a:cs typeface="+mj-cs"/>
        <a:sym typeface="等线"/>
      </a:defRPr>
    </a:lvl5pPr>
    <a:lvl6pPr indent="1143000" latinLnBrk="0">
      <a:defRPr sz="1200">
        <a:latin typeface="+mj-lt"/>
        <a:ea typeface="+mj-ea"/>
        <a:cs typeface="+mj-cs"/>
        <a:sym typeface="等线"/>
      </a:defRPr>
    </a:lvl6pPr>
    <a:lvl7pPr indent="1371600" latinLnBrk="0">
      <a:defRPr sz="1200">
        <a:latin typeface="+mj-lt"/>
        <a:ea typeface="+mj-ea"/>
        <a:cs typeface="+mj-cs"/>
        <a:sym typeface="等线"/>
      </a:defRPr>
    </a:lvl7pPr>
    <a:lvl8pPr indent="1600200" latinLnBrk="0">
      <a:defRPr sz="1200">
        <a:latin typeface="+mj-lt"/>
        <a:ea typeface="+mj-ea"/>
        <a:cs typeface="+mj-cs"/>
        <a:sym typeface="等线"/>
      </a:defRPr>
    </a:lvl8pPr>
    <a:lvl9pPr indent="1828800" latinLnBrk="0">
      <a:defRPr sz="1200">
        <a:latin typeface="+mj-lt"/>
        <a:ea typeface="+mj-ea"/>
        <a:cs typeface="+mj-cs"/>
        <a:sym typeface="等线"/>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en-US" altLang="zh-CN"/>
              <a:t>x86</a:t>
            </a:r>
            <a:r>
              <a:rPr lang="zh-CN" altLang="en-US"/>
              <a:t>架构采用四级页面表，而移植的</a:t>
            </a:r>
            <a:r>
              <a:rPr lang="en-US" altLang="zh-CN"/>
              <a:t>Linux</a:t>
            </a:r>
            <a:r>
              <a:rPr lang="zh-CN" altLang="en-US"/>
              <a:t>内核当前只支持三级页面表。</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Title Text"/>
          <p:cNvSpPr txBox="1">
            <a:spLocks noGrp="1"/>
          </p:cNvSpPr>
          <p:nvPr>
            <p:ph type="title" hasCustomPrompt="1"/>
          </p:nvPr>
        </p:nvSpPr>
        <p:spPr>
          <a:xfrm>
            <a:off x="1524000" y="1122362"/>
            <a:ext cx="9144000" cy="2387601"/>
          </a:xfrm>
          <a:prstGeom prst="rect">
            <a:avLst/>
          </a:prstGeom>
        </p:spPr>
        <p:txBody>
          <a:bodyPr anchor="b"/>
          <a:lstStyle>
            <a:lvl1pPr algn="l">
              <a:lnSpc>
                <a:spcPct val="200000"/>
              </a:lnSpc>
              <a:defRPr sz="2800" b="1">
                <a:latin typeface="Arial" panose="020B0604020202020204"/>
                <a:ea typeface="Arial" panose="020B0604020202020204"/>
                <a:cs typeface="Arial" panose="020B0604020202020204"/>
                <a:sym typeface="Arial" panose="020B0604020202020204"/>
              </a:defRPr>
            </a:lvl1pPr>
          </a:lstStyle>
          <a:p>
            <a:r>
              <a:t>Title Text</a:t>
            </a:r>
          </a:p>
        </p:txBody>
      </p:sp>
      <p:sp>
        <p:nvSpPr>
          <p:cNvPr id="12" name="Body Level One…"/>
          <p:cNvSpPr txBox="1">
            <a:spLocks noGrp="1"/>
          </p:cNvSpPr>
          <p:nvPr>
            <p:ph type="body" sz="quarter" idx="1" hasCustomPrompt="1"/>
          </p:nvPr>
        </p:nvSpPr>
        <p:spPr>
          <a:xfrm>
            <a:off x="1524000" y="3602037"/>
            <a:ext cx="9144000" cy="1655764"/>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Title Text"/>
          <p:cNvSpPr txBox="1">
            <a:spLocks noGrp="1"/>
          </p:cNvSpPr>
          <p:nvPr>
            <p:ph type="title" hasCustomPrompt="1"/>
          </p:nvPr>
        </p:nvSpPr>
        <p:spPr>
          <a:xfrm>
            <a:off x="839787" y="457200"/>
            <a:ext cx="3932240" cy="1600200"/>
          </a:xfrm>
          <a:prstGeom prst="rect">
            <a:avLst/>
          </a:prstGeom>
        </p:spPr>
        <p:txBody>
          <a:bodyPr anchor="b"/>
          <a:lstStyle>
            <a:lvl1pPr algn="l">
              <a:defRPr sz="3200"/>
            </a:lvl1pPr>
          </a:lstStyle>
          <a:p>
            <a:r>
              <a:t>Title Text</a:t>
            </a:r>
          </a:p>
        </p:txBody>
      </p:sp>
      <p:sp>
        <p:nvSpPr>
          <p:cNvPr id="73" name="Body Level One…"/>
          <p:cNvSpPr txBox="1">
            <a:spLocks noGrp="1"/>
          </p:cNvSpPr>
          <p:nvPr>
            <p:ph type="body" sz="half" idx="1" hasCustomPrompt="1"/>
          </p:nvPr>
        </p:nvSpPr>
        <p:spPr>
          <a:xfrm>
            <a:off x="5183187" y="987425"/>
            <a:ext cx="6172202" cy="4873625"/>
          </a:xfrm>
          <a:prstGeom prst="rect">
            <a:avLst/>
          </a:prstGeom>
        </p:spPr>
        <p:txBody>
          <a:bodyPr/>
          <a:lstStyle>
            <a:lvl1pPr>
              <a:defRPr sz="3200"/>
            </a:lvl1pPr>
            <a:lvl2pPr marL="718185" indent="-260985">
              <a:defRPr sz="3200"/>
            </a:lvl2pPr>
            <a:lvl3pPr marL="1219200" indent="-304800">
              <a:defRPr sz="3200"/>
            </a:lvl3pPr>
            <a:lvl4pPr marL="1737360" indent="-365760">
              <a:defRPr sz="3200"/>
            </a:lvl4pPr>
            <a:lvl5pPr marL="2194560" indent="-365760">
              <a:defRPr sz="3200"/>
            </a:lvl5pPr>
          </a:lstStyle>
          <a:p>
            <a:r>
              <a:t>编辑母版文本样式</a:t>
            </a:r>
          </a:p>
          <a:p>
            <a:pPr lvl="1"/>
          </a:p>
          <a:p>
            <a:pPr lvl="2"/>
          </a:p>
          <a:p>
            <a:pPr lvl="3"/>
          </a:p>
          <a:p>
            <a:pPr lvl="4"/>
          </a:p>
        </p:txBody>
      </p:sp>
      <p:sp>
        <p:nvSpPr>
          <p:cNvPr id="74" name="文本占位符 3"/>
          <p:cNvSpPr>
            <a:spLocks noGrp="1"/>
          </p:cNvSpPr>
          <p:nvPr>
            <p:ph type="body" sz="quarter" idx="21" hasCustomPrompt="1"/>
          </p:nvPr>
        </p:nvSpPr>
        <p:spPr>
          <a:xfrm>
            <a:off x="839787" y="2057400"/>
            <a:ext cx="3932238" cy="3811588"/>
          </a:xfrm>
          <a:prstGeom prst="rect">
            <a:avLst/>
          </a:prstGeom>
        </p:spPr>
        <p:txBody>
          <a:bodyPr/>
          <a:lstStyle>
            <a:lvl1pPr marL="0" indent="0">
              <a:buSzTx/>
              <a:buFontTx/>
              <a:buNone/>
              <a:defRPr sz="1600"/>
            </a:lvl1pPr>
          </a:lstStyle>
          <a:p>
            <a:r>
              <a:t>编辑母版文本样式</a:t>
            </a: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rPr/>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Title Text"/>
          <p:cNvSpPr txBox="1">
            <a:spLocks noGrp="1"/>
          </p:cNvSpPr>
          <p:nvPr>
            <p:ph type="title" hasCustomPrompt="1"/>
          </p:nvPr>
        </p:nvSpPr>
        <p:spPr>
          <a:xfrm>
            <a:off x="839787" y="457200"/>
            <a:ext cx="3932240" cy="1600200"/>
          </a:xfrm>
          <a:prstGeom prst="rect">
            <a:avLst/>
          </a:prstGeom>
        </p:spPr>
        <p:txBody>
          <a:bodyPr anchor="b"/>
          <a:lstStyle>
            <a:lvl1pPr algn="l">
              <a:defRPr sz="3200"/>
            </a:lvl1pPr>
          </a:lstStyle>
          <a:p>
            <a:r>
              <a:t>Title Text</a:t>
            </a:r>
          </a:p>
        </p:txBody>
      </p:sp>
      <p:sp>
        <p:nvSpPr>
          <p:cNvPr id="83" name="图片占位符 2"/>
          <p:cNvSpPr>
            <a:spLocks noGrp="1"/>
          </p:cNvSpPr>
          <p:nvPr>
            <p:ph type="pic" sz="half" idx="21"/>
          </p:nvPr>
        </p:nvSpPr>
        <p:spPr>
          <a:xfrm>
            <a:off x="5183187" y="987425"/>
            <a:ext cx="6172202" cy="4873625"/>
          </a:xfrm>
          <a:prstGeom prst="rect">
            <a:avLst/>
          </a:prstGeom>
        </p:spPr>
        <p:txBody>
          <a:bodyPr lIns="91439" tIns="45719" rIns="91439" bIns="45719">
            <a:noAutofit/>
          </a:bodyPr>
          <a:lstStyle/>
          <a:p>
            <a:endParaRPr dirty="0"/>
          </a:p>
        </p:txBody>
      </p:sp>
      <p:sp>
        <p:nvSpPr>
          <p:cNvPr id="84" name="Body Level One…"/>
          <p:cNvSpPr txBox="1">
            <a:spLocks noGrp="1"/>
          </p:cNvSpPr>
          <p:nvPr>
            <p:ph type="body" sz="quarter" idx="1" hasCustomPrompt="1"/>
          </p:nvPr>
        </p:nvSpPr>
        <p:spPr>
          <a:xfrm>
            <a:off x="839787" y="2057400"/>
            <a:ext cx="3932240" cy="3811588"/>
          </a:xfrm>
          <a:prstGeom prst="rect">
            <a:avLst/>
          </a:prstGeom>
        </p:spPr>
        <p:txBody>
          <a:bodyPr/>
          <a:lstStyle>
            <a:lvl1pPr marL="0" indent="0">
              <a:lnSpc>
                <a:spcPct val="100000"/>
              </a:lnSpc>
              <a:buSzTx/>
              <a:buFontTx/>
              <a:buNone/>
              <a:defRPr sz="1600"/>
            </a:lvl1pPr>
            <a:lvl2pPr marL="0" indent="0">
              <a:lnSpc>
                <a:spcPct val="100000"/>
              </a:lnSpc>
              <a:buSzTx/>
              <a:buFontTx/>
              <a:buNone/>
              <a:defRPr sz="1600"/>
            </a:lvl2pPr>
            <a:lvl3pPr marL="0" indent="0">
              <a:lnSpc>
                <a:spcPct val="100000"/>
              </a:lnSpc>
              <a:buSzTx/>
              <a:buFontTx/>
              <a:buNone/>
              <a:defRPr sz="1600"/>
            </a:lvl3pPr>
            <a:lvl4pPr marL="0" indent="0">
              <a:lnSpc>
                <a:spcPct val="100000"/>
              </a:lnSpc>
              <a:buSzTx/>
              <a:buFontTx/>
              <a:buNone/>
              <a:defRPr sz="1600"/>
            </a:lvl4pPr>
            <a:lvl5pPr marL="0" indent="0">
              <a:lnSpc>
                <a:spcPct val="100000"/>
              </a:lnSpc>
              <a:buSzTx/>
              <a:buFontTx/>
              <a:buNone/>
              <a:defRPr sz="1600"/>
            </a:lvl5pPr>
          </a:lstStyle>
          <a:p>
            <a:r>
              <a:t>编辑母版文本样式</a:t>
            </a:r>
          </a:p>
          <a:p>
            <a:pPr lvl="1"/>
          </a:p>
          <a:p>
            <a:pPr lvl="2"/>
          </a:p>
          <a:p>
            <a:pPr lvl="3"/>
          </a:p>
          <a:p>
            <a:pPr lvl="4"/>
          </a:p>
        </p:txBody>
      </p:sp>
      <p:sp>
        <p:nvSpPr>
          <p:cNvPr id="85" name="Slide Number"/>
          <p:cNvSpPr txBox="1">
            <a:spLocks noGrp="1"/>
          </p:cNvSpPr>
          <p:nvPr>
            <p:ph type="sldNum" sz="quarter" idx="2"/>
          </p:nvPr>
        </p:nvSpPr>
        <p:spPr>
          <a:prstGeom prst="rect">
            <a:avLst/>
          </a:prstGeom>
        </p:spPr>
        <p:txBody>
          <a:bodyPr/>
          <a:lstStyle/>
          <a:p>
            <a:fld id="{86CB4B4D-7CA3-9044-876B-883B54F8677D}" type="slidenum">
              <a:rPr/>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p:spPr>
        <p:txBody>
          <a:bodyPr lIns="45718" tIns="45718" rIns="45718" bIns="45718" anchor="ctr">
            <a:normAutofit/>
          </a:bodyPr>
          <a:lstStyle/>
          <a:p>
            <a:r>
              <a:t>Title Text</a:t>
            </a:r>
          </a:p>
        </p:txBody>
      </p:sp>
      <p:sp>
        <p:nvSpPr>
          <p:cNvPr id="3" name="Body Level One…"/>
          <p:cNvSpPr txBox="1">
            <a:spLocks noGrp="1"/>
          </p:cNvSpPr>
          <p:nvPr>
            <p:ph type="body" idx="1" hasCustomPrompt="1"/>
          </p:nvPr>
        </p:nvSpPr>
        <p:spPr>
          <a:xfrm>
            <a:off x="838200" y="1825625"/>
            <a:ext cx="10515600" cy="4351338"/>
          </a:xfrm>
          <a:prstGeom prst="rect">
            <a:avLst/>
          </a:prstGeom>
          <a:ln w="12700">
            <a:miter lim="400000"/>
          </a:ln>
        </p:spPr>
        <p:txBody>
          <a:bodyPr lIns="45718" tIns="45718" rIns="45718" bIns="45718">
            <a:normAutofit/>
          </a:bodyPr>
          <a:lstStyle/>
          <a:p>
            <a:r>
              <a:t>编辑母版文本样式</a:t>
            </a:r>
          </a:p>
          <a:p>
            <a:pPr lvl="1"/>
          </a:p>
          <a:p>
            <a:pPr lvl="2"/>
          </a:p>
          <a:p>
            <a:pPr lvl="3"/>
          </a:p>
          <a:p>
            <a:pPr lvl="4"/>
          </a:p>
        </p:txBody>
      </p:sp>
      <p:sp>
        <p:nvSpPr>
          <p:cNvPr id="4" name="Slide Number"/>
          <p:cNvSpPr txBox="1">
            <a:spLocks noGrp="1"/>
          </p:cNvSpPr>
          <p:nvPr>
            <p:ph type="sldNum" sz="quarter" idx="2"/>
          </p:nvPr>
        </p:nvSpPr>
        <p:spPr>
          <a:xfrm>
            <a:off x="11779685" y="92008"/>
            <a:ext cx="286293" cy="276995"/>
          </a:xfrm>
          <a:prstGeom prst="rect">
            <a:avLst/>
          </a:prstGeom>
          <a:ln w="12700">
            <a:miter lim="400000"/>
          </a:ln>
        </p:spPr>
        <p:txBody>
          <a:bodyPr wrap="none" lIns="45718" tIns="45718" rIns="45718" bIns="45718" anchor="ctr">
            <a:spAutoFit/>
          </a:bodyPr>
          <a:lstStyle>
            <a:lvl1pPr algn="r">
              <a:defRPr sz="1200" b="1">
                <a:solidFill>
                  <a:schemeClr val="tx1"/>
                </a:solidFill>
                <a:latin typeface="+mj-lt"/>
                <a:ea typeface="+mj-ea"/>
                <a:cs typeface="+mj-cs"/>
                <a:sym typeface="等线"/>
              </a:defRPr>
            </a:lvl1pPr>
          </a:lstStyle>
          <a:p>
            <a:fld id="{86CB4B4D-7CA3-9044-876B-883B54F8677D}" type="slidenum">
              <a:rPr lang="en-US" altLang="zh-CN"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hf hdr="0" ftr="0" dt="0"/>
  <p:txStyles>
    <p:titleStyle>
      <a:lvl1pPr marL="0" marR="0" indent="0" algn="ctr" defTabSz="914400" rtl="0" latinLnBrk="0">
        <a:lnSpc>
          <a:spcPct val="90000"/>
        </a:lnSpc>
        <a:spcBef>
          <a:spcPts val="0"/>
        </a:spcBef>
        <a:spcAft>
          <a:spcPts val="0"/>
        </a:spcAft>
        <a:buClrTx/>
        <a:buSzTx/>
        <a:buFontTx/>
        <a:buNone/>
        <a:defRPr sz="4100" b="0" i="0" u="none" strike="noStrike" cap="none" spc="0" baseline="0">
          <a:solidFill>
            <a:srgbClr val="000000"/>
          </a:solidFill>
          <a:uFillTx/>
          <a:latin typeface="等线 Light"/>
          <a:ea typeface="等线 Light"/>
          <a:cs typeface="等线 Light"/>
          <a:sym typeface="等线 Light"/>
        </a:defRPr>
      </a:lvl1pPr>
      <a:lvl2pPr marL="0" marR="0" indent="0" algn="ctr" defTabSz="914400" rtl="0" latinLnBrk="0">
        <a:lnSpc>
          <a:spcPct val="90000"/>
        </a:lnSpc>
        <a:spcBef>
          <a:spcPts val="0"/>
        </a:spcBef>
        <a:spcAft>
          <a:spcPts val="0"/>
        </a:spcAft>
        <a:buClrTx/>
        <a:buSzTx/>
        <a:buFontTx/>
        <a:buNone/>
        <a:defRPr sz="4100" b="0" i="0" u="none" strike="noStrike" cap="none" spc="0" baseline="0">
          <a:solidFill>
            <a:srgbClr val="000000"/>
          </a:solidFill>
          <a:uFillTx/>
          <a:latin typeface="等线 Light"/>
          <a:ea typeface="等线 Light"/>
          <a:cs typeface="等线 Light"/>
          <a:sym typeface="等线 Light"/>
        </a:defRPr>
      </a:lvl2pPr>
      <a:lvl3pPr marL="0" marR="0" indent="0" algn="ctr" defTabSz="914400" rtl="0" latinLnBrk="0">
        <a:lnSpc>
          <a:spcPct val="90000"/>
        </a:lnSpc>
        <a:spcBef>
          <a:spcPts val="0"/>
        </a:spcBef>
        <a:spcAft>
          <a:spcPts val="0"/>
        </a:spcAft>
        <a:buClrTx/>
        <a:buSzTx/>
        <a:buFontTx/>
        <a:buNone/>
        <a:defRPr sz="4100" b="0" i="0" u="none" strike="noStrike" cap="none" spc="0" baseline="0">
          <a:solidFill>
            <a:srgbClr val="000000"/>
          </a:solidFill>
          <a:uFillTx/>
          <a:latin typeface="等线 Light"/>
          <a:ea typeface="等线 Light"/>
          <a:cs typeface="等线 Light"/>
          <a:sym typeface="等线 Light"/>
        </a:defRPr>
      </a:lvl3pPr>
      <a:lvl4pPr marL="0" marR="0" indent="0" algn="ctr" defTabSz="914400" rtl="0" latinLnBrk="0">
        <a:lnSpc>
          <a:spcPct val="90000"/>
        </a:lnSpc>
        <a:spcBef>
          <a:spcPts val="0"/>
        </a:spcBef>
        <a:spcAft>
          <a:spcPts val="0"/>
        </a:spcAft>
        <a:buClrTx/>
        <a:buSzTx/>
        <a:buFontTx/>
        <a:buNone/>
        <a:defRPr sz="4100" b="0" i="0" u="none" strike="noStrike" cap="none" spc="0" baseline="0">
          <a:solidFill>
            <a:srgbClr val="000000"/>
          </a:solidFill>
          <a:uFillTx/>
          <a:latin typeface="等线 Light"/>
          <a:ea typeface="等线 Light"/>
          <a:cs typeface="等线 Light"/>
          <a:sym typeface="等线 Light"/>
        </a:defRPr>
      </a:lvl4pPr>
      <a:lvl5pPr marL="0" marR="0" indent="0" algn="ctr" defTabSz="914400" rtl="0" latinLnBrk="0">
        <a:lnSpc>
          <a:spcPct val="90000"/>
        </a:lnSpc>
        <a:spcBef>
          <a:spcPts val="0"/>
        </a:spcBef>
        <a:spcAft>
          <a:spcPts val="0"/>
        </a:spcAft>
        <a:buClrTx/>
        <a:buSzTx/>
        <a:buFontTx/>
        <a:buNone/>
        <a:defRPr sz="4100" b="0" i="0" u="none" strike="noStrike" cap="none" spc="0" baseline="0">
          <a:solidFill>
            <a:srgbClr val="000000"/>
          </a:solidFill>
          <a:uFillTx/>
          <a:latin typeface="等线 Light"/>
          <a:ea typeface="等线 Light"/>
          <a:cs typeface="等线 Light"/>
          <a:sym typeface="等线 Light"/>
        </a:defRPr>
      </a:lvl5pPr>
      <a:lvl6pPr marL="0" marR="0" indent="0" algn="ctr" defTabSz="914400" rtl="0" latinLnBrk="0">
        <a:lnSpc>
          <a:spcPct val="90000"/>
        </a:lnSpc>
        <a:spcBef>
          <a:spcPts val="0"/>
        </a:spcBef>
        <a:spcAft>
          <a:spcPts val="0"/>
        </a:spcAft>
        <a:buClrTx/>
        <a:buSzTx/>
        <a:buFontTx/>
        <a:buNone/>
        <a:defRPr sz="4100" b="0" i="0" u="none" strike="noStrike" cap="none" spc="0" baseline="0">
          <a:solidFill>
            <a:srgbClr val="000000"/>
          </a:solidFill>
          <a:uFillTx/>
          <a:latin typeface="等线 Light"/>
          <a:ea typeface="等线 Light"/>
          <a:cs typeface="等线 Light"/>
          <a:sym typeface="等线 Light"/>
        </a:defRPr>
      </a:lvl6pPr>
      <a:lvl7pPr marL="0" marR="0" indent="0" algn="ctr" defTabSz="914400" rtl="0" latinLnBrk="0">
        <a:lnSpc>
          <a:spcPct val="90000"/>
        </a:lnSpc>
        <a:spcBef>
          <a:spcPts val="0"/>
        </a:spcBef>
        <a:spcAft>
          <a:spcPts val="0"/>
        </a:spcAft>
        <a:buClrTx/>
        <a:buSzTx/>
        <a:buFontTx/>
        <a:buNone/>
        <a:defRPr sz="4100" b="0" i="0" u="none" strike="noStrike" cap="none" spc="0" baseline="0">
          <a:solidFill>
            <a:srgbClr val="000000"/>
          </a:solidFill>
          <a:uFillTx/>
          <a:latin typeface="等线 Light"/>
          <a:ea typeface="等线 Light"/>
          <a:cs typeface="等线 Light"/>
          <a:sym typeface="等线 Light"/>
        </a:defRPr>
      </a:lvl7pPr>
      <a:lvl8pPr marL="0" marR="0" indent="0" algn="ctr" defTabSz="914400" rtl="0" latinLnBrk="0">
        <a:lnSpc>
          <a:spcPct val="90000"/>
        </a:lnSpc>
        <a:spcBef>
          <a:spcPts val="0"/>
        </a:spcBef>
        <a:spcAft>
          <a:spcPts val="0"/>
        </a:spcAft>
        <a:buClrTx/>
        <a:buSzTx/>
        <a:buFontTx/>
        <a:buNone/>
        <a:defRPr sz="4100" b="0" i="0" u="none" strike="noStrike" cap="none" spc="0" baseline="0">
          <a:solidFill>
            <a:srgbClr val="000000"/>
          </a:solidFill>
          <a:uFillTx/>
          <a:latin typeface="等线 Light"/>
          <a:ea typeface="等线 Light"/>
          <a:cs typeface="等线 Light"/>
          <a:sym typeface="等线 Light"/>
        </a:defRPr>
      </a:lvl8pPr>
      <a:lvl9pPr marL="0" marR="0" indent="0" algn="ctr" defTabSz="914400" rtl="0" latinLnBrk="0">
        <a:lnSpc>
          <a:spcPct val="90000"/>
        </a:lnSpc>
        <a:spcBef>
          <a:spcPts val="0"/>
        </a:spcBef>
        <a:spcAft>
          <a:spcPts val="0"/>
        </a:spcAft>
        <a:buClrTx/>
        <a:buSzTx/>
        <a:buFontTx/>
        <a:buNone/>
        <a:defRPr sz="4100" b="0" i="0" u="none" strike="noStrike" cap="none" spc="0" baseline="0">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等线"/>
        </a:defRPr>
      </a:lvl1pPr>
      <a:lvl2pPr marL="723900" marR="0" indent="-2667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等线"/>
        </a:defRPr>
      </a:lvl2pPr>
      <a:lvl3pPr marL="1234440" marR="0" indent="-32004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等线"/>
        </a:defRPr>
      </a:lvl3pPr>
      <a:lvl4pPr marL="1727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等线"/>
        </a:defRPr>
      </a:lvl4pPr>
      <a:lvl5pPr marL="21844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等线"/>
        </a:defRPr>
      </a:lvl5pPr>
      <a:lvl6pPr marL="26416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等线"/>
        </a:defRPr>
      </a:lvl6pPr>
      <a:lvl7pPr marL="30988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等线"/>
        </a:defRPr>
      </a:lvl7pPr>
      <a:lvl8pPr marL="35560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等线"/>
        </a:defRPr>
      </a:lvl8pPr>
      <a:lvl9pPr marL="4013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等线"/>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a:defRPr>
      </a:lvl1pPr>
      <a:lvl2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a:defRPr>
      </a:lvl2pPr>
      <a:lvl3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a:defRPr>
      </a:lvl3pPr>
      <a:lvl4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a:defRPr>
      </a:lvl4pPr>
      <a:lvl5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a:defRPr>
      </a:lvl5pPr>
      <a:lvl6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a:defRPr>
      </a:lvl6pPr>
      <a:lvl7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a:defRPr>
      </a:lvl7pPr>
      <a:lvl8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a:defRPr>
      </a:lvl8pPr>
      <a:lvl9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等线"/>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标题 1"/>
          <p:cNvSpPr txBox="1">
            <a:spLocks noGrp="1"/>
          </p:cNvSpPr>
          <p:nvPr>
            <p:ph type="ctrTitle"/>
          </p:nvPr>
        </p:nvSpPr>
        <p:spPr>
          <a:xfrm>
            <a:off x="853320" y="722178"/>
            <a:ext cx="10182635" cy="1792424"/>
          </a:xfrm>
          <a:prstGeom prst="rect">
            <a:avLst/>
          </a:prstGeom>
        </p:spPr>
        <p:txBody>
          <a:bodyPr>
            <a:normAutofit/>
          </a:bodyPr>
          <a:lstStyle>
            <a:lvl1pPr algn="ctr">
              <a:defRPr sz="4400" b="0">
                <a:latin typeface="HYWenHei-85W Heavy"/>
                <a:ea typeface="HYWenHei-85W Heavy"/>
                <a:cs typeface="HYWenHei-85W Heavy"/>
                <a:sym typeface="HYWenHei-85W Heavy"/>
              </a:defRPr>
            </a:lvl1pPr>
          </a:lstStyle>
          <a:p>
            <a:pPr marL="0" indent="0">
              <a:lnSpc>
                <a:spcPct val="100000"/>
              </a:lnSpc>
            </a:pPr>
            <a:r>
              <a:t>Porting Linux to x86-64</a:t>
            </a:r>
            <a:endParaRPr dirty="0">
              <a:latin typeface="Arial" panose="020B0604020202020204" pitchFamily="34" charset="0"/>
              <a:cs typeface="Arial" panose="020B0604020202020204" pitchFamily="34" charset="0"/>
            </a:endParaRPr>
          </a:p>
        </p:txBody>
      </p:sp>
      <p:pic>
        <p:nvPicPr>
          <p:cNvPr id="105" name="图片 2" descr="图片 2"/>
          <p:cNvPicPr>
            <a:picLocks noChangeAspect="1"/>
          </p:cNvPicPr>
          <p:nvPr/>
        </p:nvPicPr>
        <p:blipFill>
          <a:blip r:embed="rId1"/>
          <a:stretch>
            <a:fillRect/>
          </a:stretch>
        </p:blipFill>
        <p:spPr>
          <a:xfrm>
            <a:off x="-22104" y="4877075"/>
            <a:ext cx="12192001" cy="1980927"/>
          </a:xfrm>
          <a:prstGeom prst="rect">
            <a:avLst/>
          </a:prstGeom>
          <a:ln w="12700">
            <a:miter lim="400000"/>
            <a:headEnd/>
            <a:tailEnd/>
          </a:ln>
        </p:spPr>
      </p:pic>
      <p:pic>
        <p:nvPicPr>
          <p:cNvPr id="106" name="图片 8" descr="图片 8"/>
          <p:cNvPicPr>
            <a:picLocks noChangeAspect="1"/>
          </p:cNvPicPr>
          <p:nvPr/>
        </p:nvPicPr>
        <p:blipFill>
          <a:blip r:embed="rId2"/>
          <a:stretch>
            <a:fillRect/>
          </a:stretch>
        </p:blipFill>
        <p:spPr>
          <a:xfrm>
            <a:off x="-22104" y="5391539"/>
            <a:ext cx="5018936" cy="1334542"/>
          </a:xfrm>
          <a:prstGeom prst="rect">
            <a:avLst/>
          </a:prstGeom>
          <a:ln w="12700">
            <a:miter lim="400000"/>
            <a:headEnd/>
            <a:tailEnd/>
          </a:ln>
        </p:spPr>
      </p:pic>
      <p:pic>
        <p:nvPicPr>
          <p:cNvPr id="107" name="图片 6" descr="图片 6"/>
          <p:cNvPicPr>
            <a:picLocks noChangeAspect="1"/>
          </p:cNvPicPr>
          <p:nvPr/>
        </p:nvPicPr>
        <p:blipFill>
          <a:blip r:embed="rId2"/>
          <a:srcRect l="13807"/>
          <a:stretch>
            <a:fillRect/>
          </a:stretch>
        </p:blipFill>
        <p:spPr>
          <a:xfrm>
            <a:off x="4996830" y="5391539"/>
            <a:ext cx="4325967" cy="1334542"/>
          </a:xfrm>
          <a:prstGeom prst="rect">
            <a:avLst/>
          </a:prstGeom>
          <a:ln w="12700">
            <a:miter lim="400000"/>
            <a:headEnd/>
            <a:tailEnd/>
          </a:ln>
        </p:spPr>
      </p:pic>
      <p:pic>
        <p:nvPicPr>
          <p:cNvPr id="108" name="图片 9" descr="图片 9"/>
          <p:cNvPicPr>
            <a:picLocks noChangeAspect="1"/>
          </p:cNvPicPr>
          <p:nvPr/>
        </p:nvPicPr>
        <p:blipFill>
          <a:blip r:embed="rId2"/>
          <a:srcRect l="11337" r="31759"/>
          <a:stretch>
            <a:fillRect/>
          </a:stretch>
        </p:blipFill>
        <p:spPr>
          <a:xfrm flipH="1">
            <a:off x="9322795" y="5391539"/>
            <a:ext cx="2855954" cy="1334542"/>
          </a:xfrm>
          <a:prstGeom prst="rect">
            <a:avLst/>
          </a:prstGeom>
          <a:ln w="12700">
            <a:miter lim="400000"/>
            <a:headEnd/>
            <a:tailEnd/>
          </a:ln>
        </p:spPr>
      </p:pic>
      <p:pic>
        <p:nvPicPr>
          <p:cNvPr id="109" name="图片 4" descr="图片 4"/>
          <p:cNvPicPr>
            <a:picLocks noChangeAspect="1"/>
          </p:cNvPicPr>
          <p:nvPr/>
        </p:nvPicPr>
        <p:blipFill>
          <a:blip r:embed="rId3"/>
          <a:stretch>
            <a:fillRect/>
          </a:stretch>
        </p:blipFill>
        <p:spPr>
          <a:xfrm>
            <a:off x="455208" y="401319"/>
            <a:ext cx="2358783" cy="579750"/>
          </a:xfrm>
          <a:prstGeom prst="rect">
            <a:avLst/>
          </a:prstGeom>
          <a:ln w="12700">
            <a:miter lim="400000"/>
            <a:headEnd/>
            <a:tailEnd/>
          </a:ln>
        </p:spPr>
      </p:pic>
      <p:pic>
        <p:nvPicPr>
          <p:cNvPr id="110" name="图片 12" descr="图片 12"/>
          <p:cNvPicPr>
            <a:picLocks noChangeAspect="1"/>
          </p:cNvPicPr>
          <p:nvPr/>
        </p:nvPicPr>
        <p:blipFill>
          <a:blip r:embed="rId1"/>
          <a:srcRect t="88348" r="72886"/>
          <a:stretch>
            <a:fillRect/>
          </a:stretch>
        </p:blipFill>
        <p:spPr>
          <a:xfrm>
            <a:off x="2009364" y="3098541"/>
            <a:ext cx="8173268" cy="196381"/>
          </a:xfrm>
          <a:prstGeom prst="rect">
            <a:avLst/>
          </a:prstGeom>
          <a:ln w="12700">
            <a:miter lim="400000"/>
            <a:headEnd/>
            <a:tailEnd/>
          </a:ln>
        </p:spPr>
      </p:pic>
      <p:sp>
        <p:nvSpPr>
          <p:cNvPr id="111" name="标题 1"/>
          <p:cNvSpPr txBox="1"/>
          <p:nvPr/>
        </p:nvSpPr>
        <p:spPr>
          <a:xfrm>
            <a:off x="2771197" y="3595605"/>
            <a:ext cx="6649602" cy="535527"/>
          </a:xfrm>
          <a:prstGeom prst="rect">
            <a:avLst/>
          </a:prstGeom>
          <a:ln w="12700">
            <a:miter lim="400000"/>
          </a:ln>
        </p:spPr>
        <p:txBody>
          <a:bodyPr wrap="square" lIns="45718" tIns="45718" rIns="45718" bIns="45718" anchor="b">
            <a:spAutoFit/>
          </a:bodyPr>
          <a:lstStyle/>
          <a:p>
            <a:pPr algn="ctr">
              <a:lnSpc>
                <a:spcPct val="90000"/>
              </a:lnSpc>
              <a:defRPr sz="3200">
                <a:solidFill>
                  <a:srgbClr val="000000">
                    <a:alpha val="80000"/>
                  </a:srgbClr>
                </a:solidFill>
                <a:latin typeface="Times Roman"/>
                <a:ea typeface="Times Roman"/>
                <a:cs typeface="Times Roman"/>
                <a:sym typeface="Times Roman"/>
              </a:defRPr>
            </a:pPr>
            <a:r>
              <a:rPr lang="en-US" altLang="zh-CN" dirty="0">
                <a:solidFill>
                  <a:schemeClr val="tx1">
                    <a:alpha val="80000"/>
                  </a:schemeClr>
                </a:solidFill>
                <a:latin typeface="Arial" panose="020B0604020202020204" pitchFamily="34" charset="0"/>
                <a:cs typeface="Arial" panose="020B0604020202020204" pitchFamily="34" charset="0"/>
              </a:rPr>
              <a:t>Group Project Presentation</a:t>
            </a:r>
            <a:endParaRPr sz="1200" dirty="0">
              <a:solidFill>
                <a:schemeClr val="tx1">
                  <a:alpha val="80000"/>
                </a:schemeClr>
              </a:solidFill>
              <a:latin typeface="Arial" panose="020B0604020202020204" pitchFamily="34" charset="0"/>
              <a:cs typeface="Arial" panose="020B0604020202020204" pitchFamily="34" charset="0"/>
            </a:endParaRPr>
          </a:p>
        </p:txBody>
      </p:sp>
      <p:sp>
        <p:nvSpPr>
          <p:cNvPr id="112" name="文本框 3"/>
          <p:cNvSpPr txBox="1"/>
          <p:nvPr/>
        </p:nvSpPr>
        <p:spPr>
          <a:xfrm>
            <a:off x="3416024" y="4579271"/>
            <a:ext cx="5906770" cy="367030"/>
          </a:xfrm>
          <a:prstGeom prst="rect">
            <a:avLst/>
          </a:prstGeom>
          <a:ln w="12700">
            <a:miter lim="400000"/>
          </a:ln>
        </p:spPr>
        <p:txBody>
          <a:bodyPr wrap="none" lIns="45718" tIns="45718" rIns="45718" bIns="45718">
            <a:spAutoFit/>
          </a:bodyPr>
          <a:lstStyle/>
          <a:p>
            <a:pPr algn="l">
              <a:defRPr>
                <a:solidFill>
                  <a:srgbClr val="000000">
                    <a:alpha val="60000"/>
                  </a:srgbClr>
                </a:solidFill>
                <a:latin typeface="Heiti SC Light" panose="020B0404020202010101"/>
                <a:ea typeface="Heiti SC Light" panose="020B0404020202010101"/>
                <a:cs typeface="Heiti SC Light" panose="020B0404020202010101"/>
                <a:sym typeface="Heiti SC Light" panose="020B0404020202010101"/>
              </a:defRPr>
            </a:pPr>
            <a:r>
              <a:rPr lang="en-US" altLang="zh-CN" dirty="0"/>
              <a:t>12110813 </a:t>
            </a:r>
            <a:r>
              <a:rPr lang="zh-CN" altLang="en-US" dirty="0"/>
              <a:t>刘圣鼎｜</a:t>
            </a:r>
            <a:r>
              <a:rPr lang="en-US" altLang="zh-CN" dirty="0"/>
              <a:t>12110817 </a:t>
            </a:r>
            <a:r>
              <a:rPr lang="zh-CN" altLang="en-US" dirty="0"/>
              <a:t>张展玮</a:t>
            </a:r>
            <a:r>
              <a:rPr lang="zh-CN" altLang="en-US" dirty="0">
                <a:ln>
                  <a:noFill/>
                </a:ln>
                <a:solidFill>
                  <a:srgbClr val="000000">
                    <a:alpha val="60000"/>
                  </a:srgbClr>
                </a:solidFill>
                <a:effectLst/>
                <a:uFillTx/>
                <a:latin typeface="Heiti SC Light" panose="020B0404020202010101" charset="0"/>
                <a:ea typeface="Heiti SC Light" panose="020B0404020202010101" charset="0"/>
                <a:cs typeface="Heiti SC Light" panose="020B0404020202010101" charset="0"/>
              </a:rPr>
              <a:t>｜</a:t>
            </a:r>
            <a:r>
              <a:rPr lang="zh-CN" altLang="en-US" b="1" dirty="0"/>
              <a:t> </a:t>
            </a:r>
            <a:r>
              <a:rPr lang="en-US" altLang="zh-CN" dirty="0"/>
              <a:t>12110714 </a:t>
            </a:r>
            <a:r>
              <a:rPr lang="zh-CN" altLang="en-US" dirty="0"/>
              <a:t>谢嘉楠</a:t>
            </a:r>
            <a:endParaRPr sz="1200" dirty="0"/>
          </a:p>
        </p:txBody>
      </p:sp>
      <p:sp>
        <p:nvSpPr>
          <p:cNvPr id="3" name="灯片编号占位符 2"/>
          <p:cNvSpPr>
            <a:spLocks noGrp="1"/>
          </p:cNvSpPr>
          <p:nvPr>
            <p:ph type="sldNum" sz="quarter" idx="2"/>
          </p:nvPr>
        </p:nvSpPr>
        <p:spPr/>
        <p:txBody>
          <a:bodyPr/>
          <a:lstStyle/>
          <a:p>
            <a:fld id="{86CB4B4D-7CA3-9044-876B-883B54F8677D}" type="slidenum">
              <a:rPr lang="en-US" altLang="zh-CN" smtClean="0"/>
            </a:fld>
            <a:endParaRPr lang="zh-CN" altLang="en-US"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标题 1"/>
          <p:cNvSpPr txBox="1">
            <a:spLocks noGrp="1"/>
          </p:cNvSpPr>
          <p:nvPr>
            <p:ph type="ctrTitle"/>
          </p:nvPr>
        </p:nvSpPr>
        <p:spPr>
          <a:xfrm>
            <a:off x="451231" y="301278"/>
            <a:ext cx="10455581" cy="414067"/>
          </a:xfrm>
          <a:prstGeom prst="rect">
            <a:avLst/>
          </a:prstGeom>
        </p:spPr>
        <p:txBody>
          <a:bodyPr>
            <a:noAutofit/>
          </a:bodyPr>
          <a:lstStyle/>
          <a:p>
            <a:pPr marL="0" marR="0" indent="0" algn="l" defTabSz="0" rtl="0" latinLnBrk="0">
              <a:lnSpc>
                <a:spcPct val="200000"/>
              </a:lnSpc>
              <a:spcBef>
                <a:spcPts val="0"/>
              </a:spcBef>
              <a:spcAft>
                <a:spcPts val="0"/>
              </a:spcAft>
              <a:buSzTx/>
              <a:buNone/>
            </a:pPr>
            <a:r>
              <a:rPr lang="en-US" altLang="zh-CN" sz="2400" b="1" dirty="0">
                <a:solidFill>
                  <a:srgbClr val="000000"/>
                </a:solidFill>
                <a:uFillTx/>
                <a:latin typeface="Candara" panose="020E0502030303020204" pitchFamily="34" charset="0"/>
                <a:ea typeface="HYWenHei-85W Heavy" charset="0"/>
                <a:cs typeface="Arial" panose="020B0604020202020204" pitchFamily="34" charset="0"/>
              </a:rPr>
              <a:t>Preparation</a:t>
            </a:r>
            <a:endParaRPr lang="en-US" altLang="zh-CN" sz="2400" b="1" dirty="0">
              <a:solidFill>
                <a:srgbClr val="000000"/>
              </a:solidFill>
              <a:uFillTx/>
              <a:latin typeface="Candara" panose="020E0502030303020204" pitchFamily="34" charset="0"/>
              <a:ea typeface="HYWenHei-85W Heavy" charset="0"/>
              <a:cs typeface="Arial" panose="020B0604020202020204" pitchFamily="34" charset="0"/>
            </a:endParaRPr>
          </a:p>
        </p:txBody>
      </p:sp>
      <p:pic>
        <p:nvPicPr>
          <p:cNvPr id="124" name="图片 2" descr="图片 2"/>
          <p:cNvPicPr>
            <a:picLocks noChangeAspect="1"/>
          </p:cNvPicPr>
          <p:nvPr/>
        </p:nvPicPr>
        <p:blipFill>
          <a:blip r:embed="rId1"/>
          <a:stretch>
            <a:fillRect/>
          </a:stretch>
        </p:blipFill>
        <p:spPr>
          <a:xfrm>
            <a:off x="-13252" y="4877075"/>
            <a:ext cx="12192001" cy="1980927"/>
          </a:xfrm>
          <a:prstGeom prst="rect">
            <a:avLst/>
          </a:prstGeom>
          <a:ln w="12700">
            <a:miter lim="400000"/>
            <a:headEnd/>
            <a:tailEnd/>
          </a:ln>
        </p:spPr>
      </p:pic>
      <p:pic>
        <p:nvPicPr>
          <p:cNvPr id="125" name="图片 7" descr="图片 7"/>
          <p:cNvPicPr>
            <a:picLocks noChangeAspect="1"/>
          </p:cNvPicPr>
          <p:nvPr/>
        </p:nvPicPr>
        <p:blipFill>
          <a:blip r:embed="rId2"/>
          <a:stretch>
            <a:fillRect/>
          </a:stretch>
        </p:blipFill>
        <p:spPr>
          <a:xfrm>
            <a:off x="185675" y="15538"/>
            <a:ext cx="265556" cy="934751"/>
          </a:xfrm>
          <a:prstGeom prst="rect">
            <a:avLst/>
          </a:prstGeom>
          <a:ln w="12700">
            <a:miter lim="400000"/>
            <a:headEnd/>
            <a:tailEnd/>
          </a:ln>
        </p:spPr>
      </p:pic>
      <p:pic>
        <p:nvPicPr>
          <p:cNvPr id="126" name="图片 8" descr="图片 8"/>
          <p:cNvPicPr>
            <a:picLocks noChangeAspect="1"/>
          </p:cNvPicPr>
          <p:nvPr/>
        </p:nvPicPr>
        <p:blipFill>
          <a:blip r:embed="rId3"/>
          <a:stretch>
            <a:fillRect/>
          </a:stretch>
        </p:blipFill>
        <p:spPr>
          <a:xfrm>
            <a:off x="-22104" y="5391539"/>
            <a:ext cx="5018936" cy="1334542"/>
          </a:xfrm>
          <a:prstGeom prst="rect">
            <a:avLst/>
          </a:prstGeom>
          <a:ln w="12700">
            <a:miter lim="400000"/>
            <a:headEnd/>
            <a:tailEnd/>
          </a:ln>
        </p:spPr>
      </p:pic>
      <p:pic>
        <p:nvPicPr>
          <p:cNvPr id="127" name="图片 6" descr="图片 6"/>
          <p:cNvPicPr>
            <a:picLocks noChangeAspect="1"/>
          </p:cNvPicPr>
          <p:nvPr/>
        </p:nvPicPr>
        <p:blipFill>
          <a:blip r:embed="rId3"/>
          <a:srcRect l="13807"/>
          <a:stretch>
            <a:fillRect/>
          </a:stretch>
        </p:blipFill>
        <p:spPr>
          <a:xfrm>
            <a:off x="4996830" y="5391539"/>
            <a:ext cx="4325967" cy="1334542"/>
          </a:xfrm>
          <a:prstGeom prst="rect">
            <a:avLst/>
          </a:prstGeom>
          <a:ln w="12700">
            <a:miter lim="400000"/>
            <a:headEnd/>
            <a:tailEnd/>
          </a:ln>
        </p:spPr>
      </p:pic>
      <p:pic>
        <p:nvPicPr>
          <p:cNvPr id="128" name="图片 9" descr="图片 9"/>
          <p:cNvPicPr>
            <a:picLocks noChangeAspect="1"/>
          </p:cNvPicPr>
          <p:nvPr/>
        </p:nvPicPr>
        <p:blipFill>
          <a:blip r:embed="rId3"/>
          <a:srcRect l="11337" r="31759"/>
          <a:stretch>
            <a:fillRect/>
          </a:stretch>
        </p:blipFill>
        <p:spPr>
          <a:xfrm flipH="1">
            <a:off x="9322795" y="5391539"/>
            <a:ext cx="2855954" cy="1334542"/>
          </a:xfrm>
          <a:prstGeom prst="rect">
            <a:avLst/>
          </a:prstGeom>
          <a:ln w="12700">
            <a:miter lim="400000"/>
            <a:headEnd/>
            <a:tailEnd/>
          </a:ln>
        </p:spPr>
      </p:pic>
      <p:pic>
        <p:nvPicPr>
          <p:cNvPr id="129" name="图片 4" descr="图片 4"/>
          <p:cNvPicPr>
            <a:picLocks noChangeAspect="1"/>
          </p:cNvPicPr>
          <p:nvPr/>
        </p:nvPicPr>
        <p:blipFill>
          <a:blip r:embed="rId4"/>
          <a:stretch>
            <a:fillRect/>
          </a:stretch>
        </p:blipFill>
        <p:spPr>
          <a:xfrm>
            <a:off x="9515388" y="218437"/>
            <a:ext cx="2358783" cy="579751"/>
          </a:xfrm>
          <a:prstGeom prst="rect">
            <a:avLst/>
          </a:prstGeom>
          <a:ln w="12700">
            <a:miter lim="400000"/>
            <a:headEnd/>
            <a:tailEnd/>
          </a:ln>
        </p:spPr>
      </p:pic>
      <p:sp>
        <p:nvSpPr>
          <p:cNvPr id="2" name="文本框 1"/>
          <p:cNvSpPr txBox="1"/>
          <p:nvPr/>
        </p:nvSpPr>
        <p:spPr>
          <a:xfrm>
            <a:off x="1496607" y="5457439"/>
            <a:ext cx="9410205" cy="274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1200" dirty="0">
                <a:latin typeface="Arial" panose="020B0604020202020204" pitchFamily="34" charset="0"/>
                <a:ea typeface="等线" panose="02010600030101010101" pitchFamily="2" charset="-122"/>
                <a:cs typeface="Arial" panose="020B0604020202020204" pitchFamily="34" charset="0"/>
              </a:rPr>
              <a:t> Andi Kleen (2001). </a:t>
            </a:r>
            <a:r>
              <a:rPr lang="en-US" altLang="zh-CN" sz="1200" dirty="0">
                <a:latin typeface="Arial" panose="020B0604020202020204" pitchFamily="34" charset="0"/>
                <a:ea typeface="等线" charset="0"/>
                <a:cs typeface="Arial" panose="020B0604020202020204" pitchFamily="34" charset="0"/>
              </a:rPr>
              <a:t>Porting Linux to X86</a:t>
            </a:r>
            <a:r>
              <a:rPr lang="zh-CN" altLang="en-US" sz="1200" dirty="0">
                <a:latin typeface="Arial" panose="020B0604020202020204" pitchFamily="34" charset="0"/>
                <a:ea typeface="等线" charset="0"/>
                <a:cs typeface="Arial" panose="020B0604020202020204" pitchFamily="34" charset="0"/>
              </a:rPr>
              <a:t>-</a:t>
            </a:r>
            <a:r>
              <a:rPr lang="en-US" altLang="zh-CN" sz="1200" dirty="0">
                <a:latin typeface="Arial" panose="020B0604020202020204" pitchFamily="34" charset="0"/>
                <a:ea typeface="等线" charset="0"/>
                <a:cs typeface="Arial" panose="020B0604020202020204" pitchFamily="34" charset="0"/>
              </a:rPr>
              <a:t>64</a:t>
            </a:r>
            <a:endParaRPr kumimoji="0" lang="zh-CN" altLang="en-US" sz="1200" b="0" i="0" u="none" strike="noStrike" cap="none" spc="0" normalizeH="0" baseline="0" dirty="0">
              <a:ln>
                <a:noFill/>
              </a:ln>
              <a:solidFill>
                <a:srgbClr val="000000"/>
              </a:solidFill>
              <a:effectLst/>
              <a:uFillTx/>
              <a:latin typeface="Arial" panose="020B0604020202020204" pitchFamily="34" charset="0"/>
              <a:ea typeface="等线" panose="02010600030101010101" pitchFamily="2" charset="-122"/>
              <a:cs typeface="Arial" panose="020B0604020202020204" pitchFamily="34" charset="0"/>
              <a:sym typeface="Helvetica"/>
            </a:endParaRPr>
          </a:p>
        </p:txBody>
      </p:sp>
      <p:sp>
        <p:nvSpPr>
          <p:cNvPr id="5" name="灯片编号占位符 4"/>
          <p:cNvSpPr>
            <a:spLocks noGrp="1"/>
          </p:cNvSpPr>
          <p:nvPr>
            <p:ph type="sldNum" sz="quarter" idx="2"/>
          </p:nvPr>
        </p:nvSpPr>
        <p:spPr>
          <a:xfrm>
            <a:off x="11803731" y="92008"/>
            <a:ext cx="262247" cy="276995"/>
          </a:xfrm>
        </p:spPr>
        <p:txBody>
          <a:bodyPr/>
          <a:lstStyle/>
          <a:p>
            <a:fld id="{86CB4B4D-7CA3-9044-876B-883B54F8677D}" type="slidenum">
              <a:rPr lang="en-US" altLang="zh-CN" smtClean="0">
                <a:latin typeface="Arial" panose="020B0604020202020204" pitchFamily="34" charset="0"/>
                <a:cs typeface="Arial" panose="020B0604020202020204" pitchFamily="34" charset="0"/>
              </a:rPr>
            </a:fld>
            <a:endParaRPr lang="zh-CN" altLang="en-US">
              <a:latin typeface="Arial" panose="020B0604020202020204" pitchFamily="34" charset="0"/>
              <a:cs typeface="Arial" panose="020B0604020202020204" pitchFamily="34" charset="0"/>
            </a:endParaRPr>
          </a:p>
        </p:txBody>
      </p:sp>
      <p:pic>
        <p:nvPicPr>
          <p:cNvPr id="3" name="图片 2" descr="upload_post_object_v2_073533593"/>
          <p:cNvPicPr>
            <a:picLocks noChangeAspect="1"/>
          </p:cNvPicPr>
          <p:nvPr/>
        </p:nvPicPr>
        <p:blipFill>
          <a:blip r:embed="rId5"/>
          <a:stretch>
            <a:fillRect/>
          </a:stretch>
        </p:blipFill>
        <p:spPr>
          <a:xfrm>
            <a:off x="185618" y="798195"/>
            <a:ext cx="3821906" cy="4603102"/>
          </a:xfrm>
          <a:prstGeom prst="rect">
            <a:avLst/>
          </a:prstGeom>
        </p:spPr>
      </p:pic>
      <p:pic>
        <p:nvPicPr>
          <p:cNvPr id="4" name="图片 3" descr="upload_post_object_v2_001134744"/>
          <p:cNvPicPr>
            <a:picLocks noChangeAspect="1"/>
          </p:cNvPicPr>
          <p:nvPr/>
        </p:nvPicPr>
        <p:blipFill>
          <a:blip r:embed="rId6"/>
          <a:stretch>
            <a:fillRect/>
          </a:stretch>
        </p:blipFill>
        <p:spPr>
          <a:xfrm>
            <a:off x="4920972" y="950238"/>
            <a:ext cx="6953250" cy="444126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标题 1"/>
          <p:cNvSpPr txBox="1">
            <a:spLocks noGrp="1"/>
          </p:cNvSpPr>
          <p:nvPr>
            <p:ph type="ctrTitle"/>
          </p:nvPr>
        </p:nvSpPr>
        <p:spPr>
          <a:xfrm>
            <a:off x="451231" y="301278"/>
            <a:ext cx="5862955" cy="414067"/>
          </a:xfrm>
          <a:prstGeom prst="rect">
            <a:avLst/>
          </a:prstGeom>
        </p:spPr>
        <p:txBody>
          <a:bodyPr>
            <a:noAutofit/>
          </a:bodyPr>
          <a:lstStyle/>
          <a:p>
            <a:pPr>
              <a:defRPr sz="2500" b="0">
                <a:latin typeface="HYWenHei-85W Heavy"/>
                <a:ea typeface="HYWenHei-85W Heavy"/>
                <a:cs typeface="HYWenHei-85W Heavy"/>
                <a:sym typeface="HYWenHei-85W Heavy"/>
              </a:defRPr>
            </a:pPr>
            <a:r>
              <a:rPr lang="en-US" altLang="zh-CN" sz="2400" b="1" dirty="0">
                <a:latin typeface="Candara" panose="020E0502030303020204" pitchFamily="34" charset="0"/>
                <a:cs typeface="Arial" panose="020B0604020202020204" pitchFamily="34" charset="0"/>
              </a:rPr>
              <a:t>Progress</a:t>
            </a:r>
            <a:r>
              <a:rPr lang="en-US" dirty="0">
                <a:latin typeface="Arial" panose="020B0604020202020204"/>
                <a:ea typeface="Arial" panose="020B0604020202020204"/>
                <a:cs typeface="Arial" panose="020B0604020202020204"/>
                <a:sym typeface="Arial" panose="020B0604020202020204"/>
              </a:rPr>
              <a:t> </a:t>
            </a:r>
            <a:endParaRPr lang="en-US" dirty="0">
              <a:latin typeface="Arial" panose="020B0604020202020204"/>
              <a:ea typeface="Arial" panose="020B0604020202020204"/>
              <a:cs typeface="Arial" panose="020B0604020202020204"/>
              <a:sym typeface="Arial" panose="020B0604020202020204"/>
            </a:endParaRPr>
          </a:p>
        </p:txBody>
      </p:sp>
      <p:pic>
        <p:nvPicPr>
          <p:cNvPr id="124" name="图片 2" descr="图片 2"/>
          <p:cNvPicPr>
            <a:picLocks noChangeAspect="1"/>
          </p:cNvPicPr>
          <p:nvPr/>
        </p:nvPicPr>
        <p:blipFill>
          <a:blip r:embed="rId1"/>
          <a:stretch>
            <a:fillRect/>
          </a:stretch>
        </p:blipFill>
        <p:spPr>
          <a:xfrm>
            <a:off x="-13252" y="4877075"/>
            <a:ext cx="12192001" cy="1980927"/>
          </a:xfrm>
          <a:prstGeom prst="rect">
            <a:avLst/>
          </a:prstGeom>
          <a:ln w="12700">
            <a:miter lim="400000"/>
            <a:headEnd/>
            <a:tailEnd/>
          </a:ln>
        </p:spPr>
      </p:pic>
      <p:pic>
        <p:nvPicPr>
          <p:cNvPr id="125" name="图片 7" descr="图片 7"/>
          <p:cNvPicPr>
            <a:picLocks noChangeAspect="1"/>
          </p:cNvPicPr>
          <p:nvPr/>
        </p:nvPicPr>
        <p:blipFill>
          <a:blip r:embed="rId2"/>
          <a:stretch>
            <a:fillRect/>
          </a:stretch>
        </p:blipFill>
        <p:spPr>
          <a:xfrm>
            <a:off x="185675" y="15538"/>
            <a:ext cx="265556" cy="934751"/>
          </a:xfrm>
          <a:prstGeom prst="rect">
            <a:avLst/>
          </a:prstGeom>
          <a:ln w="12700">
            <a:miter lim="400000"/>
            <a:headEnd/>
            <a:tailEnd/>
          </a:ln>
        </p:spPr>
      </p:pic>
      <p:pic>
        <p:nvPicPr>
          <p:cNvPr id="127" name="图片 6" descr="图片 6"/>
          <p:cNvPicPr>
            <a:picLocks noChangeAspect="1"/>
          </p:cNvPicPr>
          <p:nvPr/>
        </p:nvPicPr>
        <p:blipFill>
          <a:blip r:embed="rId3"/>
          <a:srcRect l="13807"/>
          <a:stretch>
            <a:fillRect/>
          </a:stretch>
        </p:blipFill>
        <p:spPr>
          <a:xfrm>
            <a:off x="4996830" y="5391539"/>
            <a:ext cx="4325967" cy="1334542"/>
          </a:xfrm>
          <a:prstGeom prst="rect">
            <a:avLst/>
          </a:prstGeom>
          <a:ln w="12700">
            <a:miter lim="400000"/>
            <a:headEnd/>
            <a:tailEnd/>
          </a:ln>
        </p:spPr>
      </p:pic>
      <p:pic>
        <p:nvPicPr>
          <p:cNvPr id="128" name="图片 9" descr="图片 9"/>
          <p:cNvPicPr>
            <a:picLocks noChangeAspect="1"/>
          </p:cNvPicPr>
          <p:nvPr/>
        </p:nvPicPr>
        <p:blipFill>
          <a:blip r:embed="rId3"/>
          <a:srcRect l="11337" r="31759"/>
          <a:stretch>
            <a:fillRect/>
          </a:stretch>
        </p:blipFill>
        <p:spPr>
          <a:xfrm flipH="1">
            <a:off x="9322795" y="5391539"/>
            <a:ext cx="2855954" cy="1334542"/>
          </a:xfrm>
          <a:prstGeom prst="rect">
            <a:avLst/>
          </a:prstGeom>
          <a:ln w="12700">
            <a:miter lim="400000"/>
            <a:headEnd/>
            <a:tailEnd/>
          </a:ln>
        </p:spPr>
      </p:pic>
      <p:pic>
        <p:nvPicPr>
          <p:cNvPr id="129" name="图片 4" descr="图片 4"/>
          <p:cNvPicPr>
            <a:picLocks noChangeAspect="1"/>
          </p:cNvPicPr>
          <p:nvPr/>
        </p:nvPicPr>
        <p:blipFill>
          <a:blip r:embed="rId4"/>
          <a:stretch>
            <a:fillRect/>
          </a:stretch>
        </p:blipFill>
        <p:spPr>
          <a:xfrm>
            <a:off x="9515388" y="218437"/>
            <a:ext cx="2358783" cy="579751"/>
          </a:xfrm>
          <a:prstGeom prst="rect">
            <a:avLst/>
          </a:prstGeom>
          <a:ln w="12700">
            <a:miter lim="4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fld>
            <a:endParaRPr lang="zh-CN" altLang="en-US"/>
          </a:p>
        </p:txBody>
      </p:sp>
      <p:sp>
        <p:nvSpPr>
          <p:cNvPr id="3" name="文本框 2"/>
          <p:cNvSpPr txBox="1"/>
          <p:nvPr userDrawn="1"/>
        </p:nvSpPr>
        <p:spPr>
          <a:xfrm>
            <a:off x="8120301" y="2222976"/>
            <a:ext cx="3945731" cy="212629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no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这段代码的作用是为不同类型的架构（</a:t>
            </a:r>
            <a:r>
              <a:rPr kumimoji="0" lang="en-US" altLang="zh-CN" sz="1800" b="0" i="0" u="none" strike="noStrike" cap="none" spc="0" normalizeH="0" baseline="0">
                <a:ln>
                  <a:noFill/>
                </a:ln>
                <a:solidFill>
                  <a:srgbClr val="000000"/>
                </a:solidFill>
                <a:effectLst/>
                <a:uFillTx/>
                <a:latin typeface="+mn-lt"/>
                <a:ea typeface="+mn-ea"/>
                <a:cs typeface="+mn-cs"/>
                <a:sym typeface="Helvetica"/>
              </a:rPr>
              <a:t>32</a:t>
            </a:r>
            <a:r>
              <a:rPr kumimoji="0" lang="zh-CN" altLang="en-US" sz="1800" b="0" i="0" u="none" strike="noStrike" cap="none" spc="0" normalizeH="0" baseline="0">
                <a:ln>
                  <a:noFill/>
                </a:ln>
                <a:solidFill>
                  <a:srgbClr val="000000"/>
                </a:solidFill>
                <a:effectLst/>
                <a:uFillTx/>
                <a:latin typeface="+mn-lt"/>
                <a:ea typeface="+mn-ea"/>
                <a:cs typeface="+mn-cs"/>
                <a:sym typeface="Helvetica"/>
              </a:rPr>
              <a:t>位或</a:t>
            </a:r>
            <a:r>
              <a:rPr kumimoji="0" lang="en-US" altLang="zh-CN" sz="1800" b="0" i="0" u="none" strike="noStrike" cap="none" spc="0" normalizeH="0" baseline="0">
                <a:ln>
                  <a:noFill/>
                </a:ln>
                <a:solidFill>
                  <a:srgbClr val="000000"/>
                </a:solidFill>
                <a:effectLst/>
                <a:uFillTx/>
                <a:latin typeface="+mn-lt"/>
                <a:ea typeface="+mn-ea"/>
                <a:cs typeface="+mn-cs"/>
                <a:sym typeface="Helvetica"/>
              </a:rPr>
              <a:t>64</a:t>
            </a:r>
            <a:r>
              <a:rPr kumimoji="0" lang="zh-CN" altLang="en-US" sz="1800" b="0" i="0" u="none" strike="noStrike" cap="none" spc="0" normalizeH="0" baseline="0">
                <a:ln>
                  <a:noFill/>
                </a:ln>
                <a:solidFill>
                  <a:srgbClr val="000000"/>
                </a:solidFill>
                <a:effectLst/>
                <a:uFillTx/>
                <a:latin typeface="+mn-lt"/>
                <a:ea typeface="+mn-ea"/>
                <a:cs typeface="+mn-cs"/>
                <a:sym typeface="Helvetica"/>
              </a:rPr>
              <a:t>位）设置不同的链接器选项，以便于正常链接。这是操作系统内核开发中常用的技巧。变量的使用可以方便地在不同的架构之间进行切换，提高了代码的可维护性和可扩展性。</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pic>
        <p:nvPicPr>
          <p:cNvPr id="4" name="图片 3" descr="upload_post_object_v2_482101700"/>
          <p:cNvPicPr>
            <a:picLocks noChangeAspect="1"/>
          </p:cNvPicPr>
          <p:nvPr/>
        </p:nvPicPr>
        <p:blipFill>
          <a:blip r:embed="rId5"/>
          <a:stretch>
            <a:fillRect/>
          </a:stretch>
        </p:blipFill>
        <p:spPr>
          <a:xfrm>
            <a:off x="0" y="1013852"/>
            <a:ext cx="7637363" cy="454454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标题 1"/>
          <p:cNvSpPr txBox="1">
            <a:spLocks noGrp="1"/>
          </p:cNvSpPr>
          <p:nvPr>
            <p:ph type="ctrTitle"/>
          </p:nvPr>
        </p:nvSpPr>
        <p:spPr>
          <a:xfrm>
            <a:off x="451231" y="301278"/>
            <a:ext cx="5862955" cy="414067"/>
          </a:xfrm>
          <a:prstGeom prst="rect">
            <a:avLst/>
          </a:prstGeom>
        </p:spPr>
        <p:txBody>
          <a:bodyPr>
            <a:noAutofit/>
          </a:bodyPr>
          <a:lstStyle/>
          <a:p>
            <a:pPr>
              <a:defRPr sz="2500" b="0">
                <a:latin typeface="HYWenHei-85W Heavy"/>
                <a:ea typeface="HYWenHei-85W Heavy"/>
                <a:cs typeface="HYWenHei-85W Heavy"/>
                <a:sym typeface="HYWenHei-85W Heavy"/>
              </a:defRPr>
            </a:pPr>
            <a:r>
              <a:rPr lang="en-US" altLang="zh-CN" sz="2400" b="1" dirty="0">
                <a:latin typeface="Candara" panose="020E0502030303020204" pitchFamily="34" charset="0"/>
                <a:cs typeface="Arial" panose="020B0604020202020204" pitchFamily="34" charset="0"/>
              </a:rPr>
              <a:t>Progress</a:t>
            </a:r>
            <a:r>
              <a:rPr lang="en-US" dirty="0">
                <a:latin typeface="Arial" panose="020B0604020202020204"/>
                <a:ea typeface="Arial" panose="020B0604020202020204"/>
                <a:cs typeface="Arial" panose="020B0604020202020204"/>
                <a:sym typeface="Arial" panose="020B0604020202020204"/>
              </a:rPr>
              <a:t> </a:t>
            </a:r>
            <a:endParaRPr lang="en-US" dirty="0">
              <a:latin typeface="Arial" panose="020B0604020202020204"/>
              <a:ea typeface="Arial" panose="020B0604020202020204"/>
              <a:cs typeface="Arial" panose="020B0604020202020204"/>
              <a:sym typeface="Arial" panose="020B0604020202020204"/>
            </a:endParaRPr>
          </a:p>
        </p:txBody>
      </p:sp>
      <p:pic>
        <p:nvPicPr>
          <p:cNvPr id="124" name="图片 2" descr="图片 2"/>
          <p:cNvPicPr>
            <a:picLocks noChangeAspect="1"/>
          </p:cNvPicPr>
          <p:nvPr/>
        </p:nvPicPr>
        <p:blipFill>
          <a:blip r:embed="rId1"/>
          <a:stretch>
            <a:fillRect/>
          </a:stretch>
        </p:blipFill>
        <p:spPr>
          <a:xfrm>
            <a:off x="-13252" y="4877075"/>
            <a:ext cx="12192001" cy="1980927"/>
          </a:xfrm>
          <a:prstGeom prst="rect">
            <a:avLst/>
          </a:prstGeom>
          <a:ln w="12700">
            <a:miter lim="400000"/>
            <a:headEnd/>
            <a:tailEnd/>
          </a:ln>
        </p:spPr>
      </p:pic>
      <p:pic>
        <p:nvPicPr>
          <p:cNvPr id="125" name="图片 7" descr="图片 7"/>
          <p:cNvPicPr>
            <a:picLocks noChangeAspect="1"/>
          </p:cNvPicPr>
          <p:nvPr/>
        </p:nvPicPr>
        <p:blipFill>
          <a:blip r:embed="rId2"/>
          <a:stretch>
            <a:fillRect/>
          </a:stretch>
        </p:blipFill>
        <p:spPr>
          <a:xfrm>
            <a:off x="185675" y="15538"/>
            <a:ext cx="265556" cy="934751"/>
          </a:xfrm>
          <a:prstGeom prst="rect">
            <a:avLst/>
          </a:prstGeom>
          <a:ln w="12700">
            <a:miter lim="400000"/>
            <a:headEnd/>
            <a:tailEnd/>
          </a:ln>
        </p:spPr>
      </p:pic>
      <p:pic>
        <p:nvPicPr>
          <p:cNvPr id="127" name="图片 6" descr="图片 6"/>
          <p:cNvPicPr>
            <a:picLocks noChangeAspect="1"/>
          </p:cNvPicPr>
          <p:nvPr/>
        </p:nvPicPr>
        <p:blipFill>
          <a:blip r:embed="rId3"/>
          <a:srcRect l="13807"/>
          <a:stretch>
            <a:fillRect/>
          </a:stretch>
        </p:blipFill>
        <p:spPr>
          <a:xfrm>
            <a:off x="4996830" y="5391539"/>
            <a:ext cx="4325967" cy="1334542"/>
          </a:xfrm>
          <a:prstGeom prst="rect">
            <a:avLst/>
          </a:prstGeom>
          <a:ln w="12700">
            <a:miter lim="400000"/>
            <a:headEnd/>
            <a:tailEnd/>
          </a:ln>
        </p:spPr>
      </p:pic>
      <p:pic>
        <p:nvPicPr>
          <p:cNvPr id="128" name="图片 9" descr="图片 9"/>
          <p:cNvPicPr>
            <a:picLocks noChangeAspect="1"/>
          </p:cNvPicPr>
          <p:nvPr/>
        </p:nvPicPr>
        <p:blipFill>
          <a:blip r:embed="rId3"/>
          <a:srcRect l="11337" r="31759"/>
          <a:stretch>
            <a:fillRect/>
          </a:stretch>
        </p:blipFill>
        <p:spPr>
          <a:xfrm flipH="1">
            <a:off x="9322795" y="5391539"/>
            <a:ext cx="2855954" cy="1334542"/>
          </a:xfrm>
          <a:prstGeom prst="rect">
            <a:avLst/>
          </a:prstGeom>
          <a:ln w="12700">
            <a:miter lim="400000"/>
            <a:headEnd/>
            <a:tailEnd/>
          </a:ln>
        </p:spPr>
      </p:pic>
      <p:pic>
        <p:nvPicPr>
          <p:cNvPr id="129" name="图片 4" descr="图片 4"/>
          <p:cNvPicPr>
            <a:picLocks noChangeAspect="1"/>
          </p:cNvPicPr>
          <p:nvPr/>
        </p:nvPicPr>
        <p:blipFill>
          <a:blip r:embed="rId4"/>
          <a:stretch>
            <a:fillRect/>
          </a:stretch>
        </p:blipFill>
        <p:spPr>
          <a:xfrm>
            <a:off x="9515388" y="218437"/>
            <a:ext cx="2358783" cy="579751"/>
          </a:xfrm>
          <a:prstGeom prst="rect">
            <a:avLst/>
          </a:prstGeom>
          <a:ln w="12700">
            <a:miter lim="4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fld>
            <a:endParaRPr lang="zh-CN" altLang="en-US"/>
          </a:p>
        </p:txBody>
      </p:sp>
      <p:sp>
        <p:nvSpPr>
          <p:cNvPr id="3" name="文本框 2"/>
          <p:cNvSpPr txBox="1"/>
          <p:nvPr userDrawn="1"/>
        </p:nvSpPr>
        <p:spPr>
          <a:xfrm>
            <a:off x="7268647" y="1550273"/>
            <a:ext cx="3945731" cy="375745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noAutofit/>
          </a:bodyPr>
          <a:p>
            <a:pPr marL="0" marR="0" indent="0" algn="l" defTabSz="914400" rtl="0" fontAlgn="auto" latinLnBrk="0" hangingPunct="0">
              <a:lnSpc>
                <a:spcPct val="100000"/>
              </a:lnSpc>
              <a:spcBef>
                <a:spcPts val="0"/>
              </a:spcBef>
              <a:spcAft>
                <a:spcPts val="0"/>
              </a:spcAft>
              <a:buClrTx/>
              <a:buSzTx/>
              <a:buFontTx/>
              <a:buNone/>
            </a:pPr>
            <a:r>
              <a:rPr lang="zh-CN" altLang="en-US">
                <a:ln>
                  <a:noFill/>
                </a:ln>
                <a:solidFill>
                  <a:srgbClr val="000000"/>
                </a:solidFill>
                <a:effectLst/>
                <a:uFillTx/>
                <a:latin typeface="+mn-lt"/>
                <a:ea typeface="Helvetica" panose="020B0604020202020204" pitchFamily="34" charset="0"/>
                <a:cs typeface="+mn-cs"/>
                <a:sym typeface="Helvetica"/>
              </a:rPr>
              <a:t>这段代码是一个 </a:t>
            </a:r>
            <a:r>
              <a:rPr lang="en-US" altLang="zh-CN">
                <a:ln>
                  <a:noFill/>
                </a:ln>
                <a:solidFill>
                  <a:srgbClr val="000000"/>
                </a:solidFill>
                <a:effectLst/>
                <a:uFillTx/>
                <a:latin typeface="+mn-lt"/>
                <a:ea typeface="Helvetica" panose="020B0604020202020204" pitchFamily="34" charset="0"/>
                <a:cs typeface="+mn-cs"/>
                <a:sym typeface="Helvetica"/>
              </a:rPr>
              <a:t>Makefile </a:t>
            </a:r>
            <a:r>
              <a:rPr lang="zh-CN" altLang="en-US">
                <a:ln>
                  <a:noFill/>
                </a:ln>
                <a:solidFill>
                  <a:srgbClr val="000000"/>
                </a:solidFill>
                <a:effectLst/>
                <a:uFillTx/>
                <a:latin typeface="+mn-lt"/>
                <a:ea typeface="Helvetica" panose="020B0604020202020204" pitchFamily="34" charset="0"/>
                <a:cs typeface="+mn-cs"/>
                <a:sym typeface="Helvetica"/>
              </a:rPr>
              <a:t>规则，用于启动虚拟机来运行操作系统内核。</a:t>
            </a:r>
            <a:endParaRPr lang="zh-CN" altLang="en-US">
              <a:ln>
                <a:noFill/>
              </a:ln>
              <a:solidFill>
                <a:srgbClr val="000000"/>
              </a:solidFill>
              <a:effectLst/>
              <a:uFillTx/>
              <a:latin typeface="+mn-lt"/>
              <a:ea typeface="Helvetica" panose="020B0604020202020204" pitchFamily="34" charset="0"/>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lang="zh-CN" altLang="en-US">
              <a:ln>
                <a:noFill/>
              </a:ln>
              <a:solidFill>
                <a:srgbClr val="000000"/>
              </a:solidFill>
              <a:effectLst/>
              <a:uFillTx/>
              <a:latin typeface="+mn-lt"/>
              <a:ea typeface="Helvetica" panose="020B0604020202020204" pitchFamily="34" charset="0"/>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lang="zh-CN" altLang="en-US">
                <a:ln>
                  <a:noFill/>
                </a:ln>
                <a:solidFill>
                  <a:srgbClr val="000000"/>
                </a:solidFill>
                <a:effectLst/>
                <a:uFillTx/>
                <a:latin typeface="+mn-lt"/>
                <a:ea typeface="Helvetica" panose="020B0604020202020204" pitchFamily="34" charset="0"/>
                <a:cs typeface="+mn-cs"/>
                <a:sym typeface="Helvetica"/>
              </a:rPr>
              <a:t>在 </a:t>
            </a:r>
            <a:r>
              <a:rPr lang="en-US" altLang="zh-CN">
                <a:ln>
                  <a:noFill/>
                </a:ln>
                <a:solidFill>
                  <a:srgbClr val="000000"/>
                </a:solidFill>
                <a:effectLst/>
                <a:uFillTx/>
                <a:latin typeface="+mn-lt"/>
                <a:ea typeface="Helvetica" panose="020B0604020202020204" pitchFamily="34" charset="0"/>
                <a:cs typeface="+mn-cs"/>
                <a:sym typeface="Helvetica"/>
              </a:rPr>
              <a:t>Makefile </a:t>
            </a:r>
            <a:r>
              <a:rPr lang="zh-CN" altLang="en-US">
                <a:ln>
                  <a:noFill/>
                </a:ln>
                <a:solidFill>
                  <a:srgbClr val="000000"/>
                </a:solidFill>
                <a:effectLst/>
                <a:uFillTx/>
                <a:latin typeface="+mn-lt"/>
                <a:ea typeface="Helvetica" panose="020B0604020202020204" pitchFamily="34" charset="0"/>
                <a:cs typeface="+mn-cs"/>
                <a:sym typeface="Helvetica"/>
              </a:rPr>
              <a:t>规则中，</a:t>
            </a:r>
            <a:r>
              <a:rPr lang="en-US" altLang="zh-CN">
                <a:ln>
                  <a:noFill/>
                </a:ln>
                <a:solidFill>
                  <a:srgbClr val="000000"/>
                </a:solidFill>
                <a:effectLst/>
                <a:uFillTx/>
                <a:latin typeface="+mn-lt"/>
                <a:ea typeface="Helvetica" panose="020B0604020202020204" pitchFamily="34" charset="0"/>
                <a:cs typeface="+mn-cs"/>
                <a:sym typeface="Helvetica"/>
              </a:rPr>
              <a:t>`start` </a:t>
            </a:r>
            <a:r>
              <a:rPr lang="zh-CN" altLang="en-US">
                <a:ln>
                  <a:noFill/>
                </a:ln>
                <a:solidFill>
                  <a:srgbClr val="000000"/>
                </a:solidFill>
                <a:effectLst/>
                <a:uFillTx/>
                <a:latin typeface="+mn-lt"/>
                <a:ea typeface="Helvetica" panose="020B0604020202020204" pitchFamily="34" charset="0"/>
                <a:cs typeface="+mn-cs"/>
                <a:sym typeface="Helvetica"/>
              </a:rPr>
              <a:t>和 </a:t>
            </a:r>
            <a:r>
              <a:rPr lang="en-US" altLang="zh-CN">
                <a:ln>
                  <a:noFill/>
                </a:ln>
                <a:solidFill>
                  <a:srgbClr val="000000"/>
                </a:solidFill>
                <a:effectLst/>
                <a:uFillTx/>
                <a:latin typeface="+mn-lt"/>
                <a:ea typeface="Helvetica" panose="020B0604020202020204" pitchFamily="34" charset="0"/>
                <a:cs typeface="+mn-cs"/>
                <a:sym typeface="Helvetica"/>
              </a:rPr>
              <a:t>`debug` </a:t>
            </a:r>
            <a:r>
              <a:rPr lang="zh-CN" altLang="en-US">
                <a:ln>
                  <a:noFill/>
                </a:ln>
                <a:solidFill>
                  <a:srgbClr val="000000"/>
                </a:solidFill>
                <a:effectLst/>
                <a:uFillTx/>
                <a:latin typeface="+mn-lt"/>
                <a:ea typeface="Helvetica" panose="020B0604020202020204" pitchFamily="34" charset="0"/>
                <a:cs typeface="+mn-cs"/>
                <a:sym typeface="Helvetica"/>
              </a:rPr>
              <a:t>是指令的名称，使用 </a:t>
            </a:r>
            <a:r>
              <a:rPr lang="en-US" altLang="zh-CN">
                <a:ln>
                  <a:noFill/>
                </a:ln>
                <a:solidFill>
                  <a:srgbClr val="000000"/>
                </a:solidFill>
                <a:effectLst/>
                <a:uFillTx/>
                <a:latin typeface="+mn-lt"/>
                <a:ea typeface="Helvetica" panose="020B0604020202020204" pitchFamily="34" charset="0"/>
                <a:cs typeface="+mn-cs"/>
                <a:sym typeface="Helvetica"/>
              </a:rPr>
              <a:t>`make start` </a:t>
            </a:r>
            <a:r>
              <a:rPr lang="zh-CN" altLang="en-US">
                <a:ln>
                  <a:noFill/>
                </a:ln>
                <a:solidFill>
                  <a:srgbClr val="000000"/>
                </a:solidFill>
                <a:effectLst/>
                <a:uFillTx/>
                <a:latin typeface="+mn-lt"/>
                <a:ea typeface="Helvetica" panose="020B0604020202020204" pitchFamily="34" charset="0"/>
                <a:cs typeface="+mn-cs"/>
                <a:sym typeface="Helvetica"/>
              </a:rPr>
              <a:t>或 </a:t>
            </a:r>
            <a:r>
              <a:rPr lang="en-US" altLang="zh-CN">
                <a:ln>
                  <a:noFill/>
                </a:ln>
                <a:solidFill>
                  <a:srgbClr val="000000"/>
                </a:solidFill>
                <a:effectLst/>
                <a:uFillTx/>
                <a:latin typeface="+mn-lt"/>
                <a:ea typeface="Helvetica" panose="020B0604020202020204" pitchFamily="34" charset="0"/>
                <a:cs typeface="+mn-cs"/>
                <a:sym typeface="Helvetica"/>
              </a:rPr>
              <a:t>`make debug` </a:t>
            </a:r>
            <a:r>
              <a:rPr lang="zh-CN" altLang="en-US">
                <a:ln>
                  <a:noFill/>
                </a:ln>
                <a:solidFill>
                  <a:srgbClr val="000000"/>
                </a:solidFill>
                <a:effectLst/>
                <a:uFillTx/>
                <a:latin typeface="+mn-lt"/>
                <a:ea typeface="Helvetica" panose="020B0604020202020204" pitchFamily="34" charset="0"/>
                <a:cs typeface="+mn-cs"/>
                <a:sym typeface="Helvetica"/>
              </a:rPr>
              <a:t>命令可以分别运行这两个指令。这些指令是用于在虚拟机中启动操作系统内核的。</a:t>
            </a:r>
            <a:endParaRPr lang="zh-CN" altLang="en-US">
              <a:ln>
                <a:noFill/>
              </a:ln>
              <a:solidFill>
                <a:srgbClr val="000000"/>
              </a:solidFill>
              <a:effectLst/>
              <a:uFillTx/>
              <a:latin typeface="+mn-lt"/>
              <a:ea typeface="Helvetica" panose="020B0604020202020204" pitchFamily="34" charset="0"/>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lang="zh-CN" altLang="en-US">
              <a:ln>
                <a:noFill/>
              </a:ln>
              <a:solidFill>
                <a:srgbClr val="000000"/>
              </a:solidFill>
              <a:effectLst/>
              <a:uFillTx/>
              <a:latin typeface="+mn-lt"/>
              <a:ea typeface="Helvetica" panose="020B0604020202020204" pitchFamily="34" charset="0"/>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lang="zh-CN" altLang="en-US">
                <a:ln>
                  <a:noFill/>
                </a:ln>
                <a:solidFill>
                  <a:srgbClr val="000000"/>
                </a:solidFill>
                <a:effectLst/>
                <a:uFillTx/>
                <a:latin typeface="+mn-lt"/>
                <a:ea typeface="Helvetica" panose="020B0604020202020204" pitchFamily="34" charset="0"/>
                <a:cs typeface="+mn-cs"/>
                <a:sym typeface="Helvetica"/>
              </a:rPr>
              <a:t>这段代码的作用是在不同的架构（</a:t>
            </a:r>
            <a:r>
              <a:rPr lang="en-US" altLang="zh-CN">
                <a:ln>
                  <a:noFill/>
                </a:ln>
                <a:solidFill>
                  <a:srgbClr val="000000"/>
                </a:solidFill>
                <a:effectLst/>
                <a:uFillTx/>
                <a:latin typeface="Helvetica" panose="020B0604020202020204" pitchFamily="34" charset="0"/>
                <a:ea typeface="Helvetica" panose="020B0604020202020204" pitchFamily="34" charset="0"/>
                <a:cs typeface="+mn-cs"/>
                <a:sym typeface="Helvetica"/>
              </a:rPr>
              <a:t>32</a:t>
            </a:r>
            <a:r>
              <a:rPr lang="zh-CN" altLang="en-US">
                <a:ln>
                  <a:noFill/>
                </a:ln>
                <a:solidFill>
                  <a:srgbClr val="000000"/>
                </a:solidFill>
                <a:effectLst/>
                <a:uFillTx/>
                <a:latin typeface="Helvetica" panose="020B0604020202020204" pitchFamily="34" charset="0"/>
                <a:ea typeface="Helvetica" panose="020B0604020202020204" pitchFamily="34" charset="0"/>
                <a:cs typeface="+mn-cs"/>
                <a:sym typeface="Helvetica"/>
              </a:rPr>
              <a:t>位或</a:t>
            </a:r>
            <a:r>
              <a:rPr lang="en-US" altLang="zh-CN">
                <a:ln>
                  <a:noFill/>
                </a:ln>
                <a:solidFill>
                  <a:srgbClr val="000000"/>
                </a:solidFill>
                <a:effectLst/>
                <a:uFillTx/>
                <a:latin typeface="Helvetica" panose="020B0604020202020204" pitchFamily="34" charset="0"/>
                <a:ea typeface="Helvetica" panose="020B0604020202020204" pitchFamily="34" charset="0"/>
                <a:cs typeface="+mn-cs"/>
                <a:sym typeface="Helvetica"/>
              </a:rPr>
              <a:t>64</a:t>
            </a:r>
            <a:r>
              <a:rPr lang="zh-CN" altLang="en-US">
                <a:ln>
                  <a:noFill/>
                </a:ln>
                <a:solidFill>
                  <a:srgbClr val="000000"/>
                </a:solidFill>
                <a:effectLst/>
                <a:uFillTx/>
                <a:latin typeface="Helvetica" panose="020B0604020202020204" pitchFamily="34" charset="0"/>
                <a:ea typeface="Helvetica" panose="020B0604020202020204" pitchFamily="34" charset="0"/>
                <a:cs typeface="+mn-cs"/>
                <a:sym typeface="Helvetica"/>
              </a:rPr>
              <a:t>位）下启动相应的虚拟机，并为虚拟机连接 </a:t>
            </a:r>
            <a:r>
              <a:rPr lang="en-US" altLang="zh-CN">
                <a:ln>
                  <a:noFill/>
                </a:ln>
                <a:solidFill>
                  <a:srgbClr val="000000"/>
                </a:solidFill>
                <a:effectLst/>
                <a:uFillTx/>
                <a:latin typeface="Helvetica" panose="020B0604020202020204" pitchFamily="34" charset="0"/>
                <a:ea typeface="Helvetica" panose="020B0604020202020204" pitchFamily="34" charset="0"/>
                <a:cs typeface="+mn-cs"/>
                <a:sym typeface="Helvetica"/>
              </a:rPr>
              <a:t>GDB </a:t>
            </a:r>
            <a:r>
              <a:rPr lang="zh-CN" altLang="en-US">
                <a:ln>
                  <a:noFill/>
                </a:ln>
                <a:solidFill>
                  <a:srgbClr val="000000"/>
                </a:solidFill>
                <a:effectLst/>
                <a:uFillTx/>
                <a:latin typeface="Helvetica" panose="020B0604020202020204" pitchFamily="34" charset="0"/>
                <a:ea typeface="Helvetica" panose="020B0604020202020204" pitchFamily="34" charset="0"/>
                <a:cs typeface="+mn-cs"/>
                <a:sym typeface="Helvetica"/>
              </a:rPr>
              <a:t>调试器，方便操作系统内核开发者进行调试和测试。</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pic>
        <p:nvPicPr>
          <p:cNvPr id="4" name="图片 3" descr="upload_post_object_v2_835303318"/>
          <p:cNvPicPr>
            <a:picLocks noChangeAspect="1"/>
          </p:cNvPicPr>
          <p:nvPr/>
        </p:nvPicPr>
        <p:blipFill>
          <a:blip r:embed="rId5"/>
          <a:stretch>
            <a:fillRect/>
          </a:stretch>
        </p:blipFill>
        <p:spPr>
          <a:xfrm>
            <a:off x="-13216" y="715327"/>
            <a:ext cx="6441281" cy="579715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标题 1"/>
          <p:cNvSpPr txBox="1">
            <a:spLocks noGrp="1"/>
          </p:cNvSpPr>
          <p:nvPr>
            <p:ph type="ctrTitle"/>
          </p:nvPr>
        </p:nvSpPr>
        <p:spPr>
          <a:xfrm>
            <a:off x="451231" y="301278"/>
            <a:ext cx="5862955" cy="414067"/>
          </a:xfrm>
          <a:prstGeom prst="rect">
            <a:avLst/>
          </a:prstGeom>
        </p:spPr>
        <p:txBody>
          <a:bodyPr>
            <a:noAutofit/>
          </a:bodyPr>
          <a:lstStyle/>
          <a:p>
            <a:pPr>
              <a:defRPr sz="2500" b="0">
                <a:latin typeface="HYWenHei-85W Heavy"/>
                <a:ea typeface="HYWenHei-85W Heavy"/>
                <a:cs typeface="HYWenHei-85W Heavy"/>
                <a:sym typeface="HYWenHei-85W Heavy"/>
              </a:defRPr>
            </a:pPr>
            <a:r>
              <a:rPr lang="en-US" altLang="zh-CN" sz="2400" b="1" dirty="0">
                <a:latin typeface="Candara" panose="020E0502030303020204" pitchFamily="34" charset="0"/>
                <a:cs typeface="Arial" panose="020B0604020202020204" pitchFamily="34" charset="0"/>
              </a:rPr>
              <a:t>Progress</a:t>
            </a:r>
            <a:r>
              <a:rPr lang="en-US" dirty="0">
                <a:latin typeface="Arial" panose="020B0604020202020204"/>
                <a:ea typeface="Arial" panose="020B0604020202020204"/>
                <a:cs typeface="Arial" panose="020B0604020202020204"/>
                <a:sym typeface="Arial" panose="020B0604020202020204"/>
              </a:rPr>
              <a:t> </a:t>
            </a:r>
            <a:endParaRPr lang="en-US" dirty="0">
              <a:latin typeface="Arial" panose="020B0604020202020204"/>
              <a:ea typeface="Arial" panose="020B0604020202020204"/>
              <a:cs typeface="Arial" panose="020B0604020202020204"/>
              <a:sym typeface="Arial" panose="020B0604020202020204"/>
            </a:endParaRPr>
          </a:p>
        </p:txBody>
      </p:sp>
      <p:pic>
        <p:nvPicPr>
          <p:cNvPr id="124" name="图片 2" descr="图片 2"/>
          <p:cNvPicPr>
            <a:picLocks noChangeAspect="1"/>
          </p:cNvPicPr>
          <p:nvPr/>
        </p:nvPicPr>
        <p:blipFill>
          <a:blip r:embed="rId1"/>
          <a:stretch>
            <a:fillRect/>
          </a:stretch>
        </p:blipFill>
        <p:spPr>
          <a:xfrm>
            <a:off x="-13252" y="4877075"/>
            <a:ext cx="12192001" cy="1980927"/>
          </a:xfrm>
          <a:prstGeom prst="rect">
            <a:avLst/>
          </a:prstGeom>
          <a:ln w="12700">
            <a:miter lim="400000"/>
            <a:headEnd/>
            <a:tailEnd/>
          </a:ln>
        </p:spPr>
      </p:pic>
      <p:pic>
        <p:nvPicPr>
          <p:cNvPr id="125" name="图片 7" descr="图片 7"/>
          <p:cNvPicPr>
            <a:picLocks noChangeAspect="1"/>
          </p:cNvPicPr>
          <p:nvPr/>
        </p:nvPicPr>
        <p:blipFill>
          <a:blip r:embed="rId2"/>
          <a:stretch>
            <a:fillRect/>
          </a:stretch>
        </p:blipFill>
        <p:spPr>
          <a:xfrm>
            <a:off x="185675" y="15538"/>
            <a:ext cx="265556" cy="934751"/>
          </a:xfrm>
          <a:prstGeom prst="rect">
            <a:avLst/>
          </a:prstGeom>
          <a:ln w="12700">
            <a:miter lim="400000"/>
            <a:headEnd/>
            <a:tailEnd/>
          </a:ln>
        </p:spPr>
      </p:pic>
      <p:pic>
        <p:nvPicPr>
          <p:cNvPr id="127" name="图片 6" descr="图片 6"/>
          <p:cNvPicPr>
            <a:picLocks noChangeAspect="1"/>
          </p:cNvPicPr>
          <p:nvPr/>
        </p:nvPicPr>
        <p:blipFill>
          <a:blip r:embed="rId3"/>
          <a:srcRect l="13807"/>
          <a:stretch>
            <a:fillRect/>
          </a:stretch>
        </p:blipFill>
        <p:spPr>
          <a:xfrm>
            <a:off x="4996830" y="5391539"/>
            <a:ext cx="4325967" cy="1334542"/>
          </a:xfrm>
          <a:prstGeom prst="rect">
            <a:avLst/>
          </a:prstGeom>
          <a:ln w="12700">
            <a:miter lim="400000"/>
            <a:headEnd/>
            <a:tailEnd/>
          </a:ln>
        </p:spPr>
      </p:pic>
      <p:pic>
        <p:nvPicPr>
          <p:cNvPr id="128" name="图片 9" descr="图片 9"/>
          <p:cNvPicPr>
            <a:picLocks noChangeAspect="1"/>
          </p:cNvPicPr>
          <p:nvPr/>
        </p:nvPicPr>
        <p:blipFill>
          <a:blip r:embed="rId3"/>
          <a:srcRect l="11337" r="31759"/>
          <a:stretch>
            <a:fillRect/>
          </a:stretch>
        </p:blipFill>
        <p:spPr>
          <a:xfrm flipH="1">
            <a:off x="9322795" y="5391539"/>
            <a:ext cx="2855954" cy="1334542"/>
          </a:xfrm>
          <a:prstGeom prst="rect">
            <a:avLst/>
          </a:prstGeom>
          <a:ln w="12700">
            <a:miter lim="400000"/>
            <a:headEnd/>
            <a:tailEnd/>
          </a:ln>
        </p:spPr>
      </p:pic>
      <p:pic>
        <p:nvPicPr>
          <p:cNvPr id="129" name="图片 4" descr="图片 4"/>
          <p:cNvPicPr>
            <a:picLocks noChangeAspect="1"/>
          </p:cNvPicPr>
          <p:nvPr/>
        </p:nvPicPr>
        <p:blipFill>
          <a:blip r:embed="rId4"/>
          <a:stretch>
            <a:fillRect/>
          </a:stretch>
        </p:blipFill>
        <p:spPr>
          <a:xfrm>
            <a:off x="9515388" y="218437"/>
            <a:ext cx="2358783" cy="579751"/>
          </a:xfrm>
          <a:prstGeom prst="rect">
            <a:avLst/>
          </a:prstGeom>
          <a:ln w="12700">
            <a:miter lim="4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fld>
            <a:endParaRPr lang="zh-CN" altLang="en-US"/>
          </a:p>
        </p:txBody>
      </p:sp>
      <p:pic>
        <p:nvPicPr>
          <p:cNvPr id="4" name="图片 3" descr="upload_post_object_v2_848932165"/>
          <p:cNvPicPr>
            <a:picLocks noChangeAspect="1"/>
          </p:cNvPicPr>
          <p:nvPr/>
        </p:nvPicPr>
        <p:blipFill>
          <a:blip r:embed="rId5"/>
          <a:stretch>
            <a:fillRect/>
          </a:stretch>
        </p:blipFill>
        <p:spPr>
          <a:xfrm>
            <a:off x="617815" y="950238"/>
            <a:ext cx="10525125" cy="2734066"/>
          </a:xfrm>
          <a:prstGeom prst="rect">
            <a:avLst/>
          </a:prstGeom>
        </p:spPr>
      </p:pic>
      <p:sp>
        <p:nvSpPr>
          <p:cNvPr id="6" name="文本框 5"/>
          <p:cNvSpPr txBox="1"/>
          <p:nvPr userDrawn="1"/>
        </p:nvSpPr>
        <p:spPr>
          <a:xfrm>
            <a:off x="1759744" y="4518382"/>
            <a:ext cx="8672513" cy="11976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no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指令中的 </a:t>
            </a:r>
            <a:r>
              <a:rPr kumimoji="0" lang="en-US" altLang="zh-CN" sz="1800" b="0" i="0" u="none" strike="noStrike" cap="none" spc="0" normalizeH="0" baseline="0">
                <a:ln>
                  <a:noFill/>
                </a:ln>
                <a:solidFill>
                  <a:srgbClr val="000000"/>
                </a:solidFill>
                <a:effectLst/>
                <a:uFillTx/>
                <a:latin typeface="+mn-lt"/>
                <a:ea typeface="+mn-ea"/>
                <a:cs typeface="+mn-cs"/>
                <a:sym typeface="Helvetica"/>
              </a:rPr>
              <a:t>`lldb</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r>
              <a:rPr kumimoji="0" lang="en-US" altLang="zh-CN" sz="1800" b="0" i="0" u="none" strike="noStrike" cap="none" spc="0" normalizeH="0" baseline="0">
                <a:ln>
                  <a:noFill/>
                </a:ln>
                <a:solidFill>
                  <a:srgbClr val="000000"/>
                </a:solidFill>
                <a:effectLst/>
                <a:uFillTx/>
                <a:latin typeface="+mn-lt"/>
                <a:ea typeface="+mn-ea"/>
                <a:cs typeface="+mn-cs"/>
                <a:sym typeface="Helvetica"/>
              </a:rPr>
              <a:t>as` </a:t>
            </a:r>
            <a:r>
              <a:rPr kumimoji="0" lang="zh-CN" altLang="en-US" sz="1800" b="0" i="0" u="none" strike="noStrike" cap="none" spc="0" normalizeH="0" baseline="0">
                <a:ln>
                  <a:noFill/>
                </a:ln>
                <a:solidFill>
                  <a:srgbClr val="000000"/>
                </a:solidFill>
                <a:effectLst/>
                <a:uFillTx/>
                <a:latin typeface="+mn-lt"/>
                <a:ea typeface="+mn-ea"/>
                <a:cs typeface="+mn-cs"/>
                <a:sym typeface="Helvetica"/>
              </a:rPr>
              <a:t>和 </a:t>
            </a:r>
            <a:r>
              <a:rPr kumimoji="0" lang="en-US" altLang="zh-CN" sz="1800" b="0" i="0" u="none" strike="noStrike" cap="none" spc="0" normalizeH="0" baseline="0">
                <a:ln>
                  <a:noFill/>
                </a:ln>
                <a:solidFill>
                  <a:srgbClr val="000000"/>
                </a:solidFill>
                <a:effectLst/>
                <a:uFillTx/>
                <a:latin typeface="+mn-lt"/>
                <a:ea typeface="+mn-ea"/>
                <a:cs typeface="+mn-cs"/>
                <a:sym typeface="Helvetica"/>
              </a:rPr>
              <a:t>`lldb</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r>
              <a:rPr kumimoji="0" lang="en-US" altLang="zh-CN" sz="1800" b="0" i="0" u="none" strike="noStrike" cap="none" spc="0" normalizeH="0" baseline="0">
                <a:ln>
                  <a:noFill/>
                </a:ln>
                <a:solidFill>
                  <a:srgbClr val="000000"/>
                </a:solidFill>
                <a:effectLst/>
                <a:uFillTx/>
                <a:latin typeface="+mn-lt"/>
                <a:ea typeface="+mn-ea"/>
                <a:cs typeface="+mn-cs"/>
                <a:sym typeface="Helvetica"/>
              </a:rPr>
              <a:t>src` </a:t>
            </a:r>
            <a:r>
              <a:rPr kumimoji="0" lang="zh-CN" altLang="en-US" sz="1800" b="0" i="0" u="none" strike="noStrike" cap="none" spc="0" normalizeH="0" baseline="0">
                <a:ln>
                  <a:noFill/>
                </a:ln>
                <a:solidFill>
                  <a:srgbClr val="000000"/>
                </a:solidFill>
                <a:effectLst/>
                <a:uFillTx/>
                <a:latin typeface="+mn-lt"/>
                <a:ea typeface="+mn-ea"/>
                <a:cs typeface="+mn-cs"/>
                <a:sym typeface="Helvetica"/>
              </a:rPr>
              <a:t>是指令的名称，使用 </a:t>
            </a:r>
            <a:r>
              <a:rPr kumimoji="0" lang="en-US" altLang="zh-CN" sz="1800" b="0" i="0" u="none" strike="noStrike" cap="none" spc="0" normalizeH="0" baseline="0">
                <a:ln>
                  <a:noFill/>
                </a:ln>
                <a:solidFill>
                  <a:srgbClr val="000000"/>
                </a:solidFill>
                <a:effectLst/>
                <a:uFillTx/>
                <a:latin typeface="+mn-lt"/>
                <a:ea typeface="+mn-ea"/>
                <a:cs typeface="+mn-cs"/>
                <a:sym typeface="Helvetica"/>
              </a:rPr>
              <a:t>`make lldb</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r>
              <a:rPr kumimoji="0" lang="en-US" altLang="zh-CN" sz="1800" b="0" i="0" u="none" strike="noStrike" cap="none" spc="0" normalizeH="0" baseline="0">
                <a:ln>
                  <a:noFill/>
                </a:ln>
                <a:solidFill>
                  <a:srgbClr val="000000"/>
                </a:solidFill>
                <a:effectLst/>
                <a:uFillTx/>
                <a:latin typeface="+mn-lt"/>
                <a:ea typeface="+mn-ea"/>
                <a:cs typeface="+mn-cs"/>
                <a:sym typeface="Helvetica"/>
              </a:rPr>
              <a:t>as` </a:t>
            </a:r>
            <a:r>
              <a:rPr kumimoji="0" lang="zh-CN" altLang="en-US" sz="1800" b="0" i="0" u="none" strike="noStrike" cap="none" spc="0" normalizeH="0" baseline="0">
                <a:ln>
                  <a:noFill/>
                </a:ln>
                <a:solidFill>
                  <a:srgbClr val="000000"/>
                </a:solidFill>
                <a:effectLst/>
                <a:uFillTx/>
                <a:latin typeface="+mn-lt"/>
                <a:ea typeface="+mn-ea"/>
                <a:cs typeface="+mn-cs"/>
                <a:sym typeface="Helvetica"/>
              </a:rPr>
              <a:t>或 </a:t>
            </a:r>
            <a:r>
              <a:rPr kumimoji="0" lang="en-US" altLang="zh-CN" sz="1800" b="0" i="0" u="none" strike="noStrike" cap="none" spc="0" normalizeH="0" baseline="0">
                <a:ln>
                  <a:noFill/>
                </a:ln>
                <a:solidFill>
                  <a:srgbClr val="000000"/>
                </a:solidFill>
                <a:effectLst/>
                <a:uFillTx/>
                <a:latin typeface="+mn-lt"/>
                <a:ea typeface="+mn-ea"/>
                <a:cs typeface="+mn-cs"/>
                <a:sym typeface="Helvetica"/>
              </a:rPr>
              <a:t>`make lldb</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r>
              <a:rPr kumimoji="0" lang="en-US" altLang="zh-CN" sz="1800" b="0" i="0" u="none" strike="noStrike" cap="none" spc="0" normalizeH="0" baseline="0">
                <a:ln>
                  <a:noFill/>
                </a:ln>
                <a:solidFill>
                  <a:srgbClr val="000000"/>
                </a:solidFill>
                <a:effectLst/>
                <a:uFillTx/>
                <a:latin typeface="+mn-lt"/>
                <a:ea typeface="+mn-ea"/>
                <a:cs typeface="+mn-cs"/>
                <a:sym typeface="Helvetica"/>
              </a:rPr>
              <a:t>src` </a:t>
            </a:r>
            <a:r>
              <a:rPr kumimoji="0" lang="zh-CN" altLang="en-US" sz="1800" b="0" i="0" u="none" strike="noStrike" cap="none" spc="0" normalizeH="0" baseline="0">
                <a:ln>
                  <a:noFill/>
                </a:ln>
                <a:solidFill>
                  <a:srgbClr val="000000"/>
                </a:solidFill>
                <a:effectLst/>
                <a:uFillTx/>
                <a:latin typeface="+mn-lt"/>
                <a:ea typeface="+mn-ea"/>
                <a:cs typeface="+mn-cs"/>
                <a:sym typeface="Helvetica"/>
              </a:rPr>
              <a:t>命令可以分别运行这两个指令。</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这些指令主要用于在开发过程中调试操作系统内核的汇编和源码</a:t>
            </a:r>
            <a:r>
              <a:rPr kumimoji="0" lang="en-US" altLang="zh-CN" sz="1800" b="0" i="0" u="none" strike="noStrike" cap="none" spc="0" normalizeH="0" baseline="0">
                <a:ln>
                  <a:noFill/>
                </a:ln>
                <a:solidFill>
                  <a:srgbClr val="000000"/>
                </a:solidFill>
                <a:effectLst/>
                <a:uFillTx/>
                <a:latin typeface="+mn-lt"/>
                <a:ea typeface="+mn-ea"/>
                <a:cs typeface="+mn-cs"/>
                <a:sym typeface="Helvetica"/>
              </a:rPr>
              <a:t>,</a:t>
            </a:r>
            <a:r>
              <a:rPr kumimoji="0" lang="zh-CN" altLang="en-US" sz="1800" b="0" i="0" u="none" strike="noStrike" cap="none" spc="0" normalizeH="0" baseline="0">
                <a:ln>
                  <a:noFill/>
                </a:ln>
                <a:solidFill>
                  <a:srgbClr val="000000"/>
                </a:solidFill>
                <a:effectLst/>
                <a:uFillTx/>
                <a:latin typeface="+mn-lt"/>
                <a:ea typeface="+mn-ea"/>
                <a:cs typeface="+mn-cs"/>
                <a:sym typeface="Helvetica"/>
              </a:rPr>
              <a:t>提供方便的调试环境，以便快速识别和修复汇编或源码层面上的问题</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标题 1"/>
          <p:cNvSpPr txBox="1">
            <a:spLocks noGrp="1"/>
          </p:cNvSpPr>
          <p:nvPr>
            <p:ph type="ctrTitle"/>
          </p:nvPr>
        </p:nvSpPr>
        <p:spPr>
          <a:xfrm>
            <a:off x="451231" y="301278"/>
            <a:ext cx="5862955" cy="414067"/>
          </a:xfrm>
          <a:prstGeom prst="rect">
            <a:avLst/>
          </a:prstGeom>
        </p:spPr>
        <p:txBody>
          <a:bodyPr>
            <a:noAutofit/>
          </a:bodyPr>
          <a:lstStyle/>
          <a:p>
            <a:pPr>
              <a:defRPr sz="2500" b="0">
                <a:latin typeface="HYWenHei-85W Heavy"/>
                <a:ea typeface="HYWenHei-85W Heavy"/>
                <a:cs typeface="HYWenHei-85W Heavy"/>
                <a:sym typeface="HYWenHei-85W Heavy"/>
              </a:defRPr>
            </a:pPr>
            <a:r>
              <a:rPr lang="en-US" altLang="zh-CN" sz="2400" b="1" dirty="0">
                <a:latin typeface="Candara" panose="020E0502030303020204" pitchFamily="34" charset="0"/>
                <a:cs typeface="Arial" panose="020B0604020202020204" pitchFamily="34" charset="0"/>
              </a:rPr>
              <a:t>Progress</a:t>
            </a:r>
            <a:r>
              <a:rPr lang="en-US" dirty="0">
                <a:latin typeface="Arial" panose="020B0604020202020204"/>
                <a:ea typeface="Arial" panose="020B0604020202020204"/>
                <a:cs typeface="Arial" panose="020B0604020202020204"/>
                <a:sym typeface="Arial" panose="020B0604020202020204"/>
              </a:rPr>
              <a:t> </a:t>
            </a:r>
            <a:endParaRPr lang="en-US" dirty="0">
              <a:latin typeface="Arial" panose="020B0604020202020204"/>
              <a:ea typeface="Arial" panose="020B0604020202020204"/>
              <a:cs typeface="Arial" panose="020B0604020202020204"/>
              <a:sym typeface="Arial" panose="020B0604020202020204"/>
            </a:endParaRPr>
          </a:p>
        </p:txBody>
      </p:sp>
      <p:pic>
        <p:nvPicPr>
          <p:cNvPr id="124" name="图片 2" descr="图片 2"/>
          <p:cNvPicPr>
            <a:picLocks noChangeAspect="1"/>
          </p:cNvPicPr>
          <p:nvPr/>
        </p:nvPicPr>
        <p:blipFill>
          <a:blip r:embed="rId1"/>
          <a:stretch>
            <a:fillRect/>
          </a:stretch>
        </p:blipFill>
        <p:spPr>
          <a:xfrm>
            <a:off x="-13252" y="4877075"/>
            <a:ext cx="12192001" cy="1980927"/>
          </a:xfrm>
          <a:prstGeom prst="rect">
            <a:avLst/>
          </a:prstGeom>
          <a:ln w="12700">
            <a:miter lim="400000"/>
            <a:headEnd/>
            <a:tailEnd/>
          </a:ln>
        </p:spPr>
      </p:pic>
      <p:pic>
        <p:nvPicPr>
          <p:cNvPr id="125" name="图片 7" descr="图片 7"/>
          <p:cNvPicPr>
            <a:picLocks noChangeAspect="1"/>
          </p:cNvPicPr>
          <p:nvPr/>
        </p:nvPicPr>
        <p:blipFill>
          <a:blip r:embed="rId2"/>
          <a:stretch>
            <a:fillRect/>
          </a:stretch>
        </p:blipFill>
        <p:spPr>
          <a:xfrm>
            <a:off x="185675" y="15538"/>
            <a:ext cx="265556" cy="934751"/>
          </a:xfrm>
          <a:prstGeom prst="rect">
            <a:avLst/>
          </a:prstGeom>
          <a:ln w="12700">
            <a:miter lim="400000"/>
            <a:headEnd/>
            <a:tailEnd/>
          </a:ln>
        </p:spPr>
      </p:pic>
      <p:pic>
        <p:nvPicPr>
          <p:cNvPr id="127" name="图片 6" descr="图片 6"/>
          <p:cNvPicPr>
            <a:picLocks noChangeAspect="1"/>
          </p:cNvPicPr>
          <p:nvPr/>
        </p:nvPicPr>
        <p:blipFill>
          <a:blip r:embed="rId3"/>
          <a:srcRect l="13807"/>
          <a:stretch>
            <a:fillRect/>
          </a:stretch>
        </p:blipFill>
        <p:spPr>
          <a:xfrm>
            <a:off x="4996830" y="5391539"/>
            <a:ext cx="4325967" cy="1334542"/>
          </a:xfrm>
          <a:prstGeom prst="rect">
            <a:avLst/>
          </a:prstGeom>
          <a:ln w="12700">
            <a:miter lim="400000"/>
            <a:headEnd/>
            <a:tailEnd/>
          </a:ln>
        </p:spPr>
      </p:pic>
      <p:pic>
        <p:nvPicPr>
          <p:cNvPr id="128" name="图片 9" descr="图片 9"/>
          <p:cNvPicPr>
            <a:picLocks noChangeAspect="1"/>
          </p:cNvPicPr>
          <p:nvPr/>
        </p:nvPicPr>
        <p:blipFill>
          <a:blip r:embed="rId3"/>
          <a:srcRect l="11337" r="31759"/>
          <a:stretch>
            <a:fillRect/>
          </a:stretch>
        </p:blipFill>
        <p:spPr>
          <a:xfrm flipH="1">
            <a:off x="9322795" y="5391539"/>
            <a:ext cx="2855954" cy="1334542"/>
          </a:xfrm>
          <a:prstGeom prst="rect">
            <a:avLst/>
          </a:prstGeom>
          <a:ln w="12700">
            <a:miter lim="400000"/>
            <a:headEnd/>
            <a:tailEnd/>
          </a:ln>
        </p:spPr>
      </p:pic>
      <p:pic>
        <p:nvPicPr>
          <p:cNvPr id="129" name="图片 4" descr="图片 4"/>
          <p:cNvPicPr>
            <a:picLocks noChangeAspect="1"/>
          </p:cNvPicPr>
          <p:nvPr/>
        </p:nvPicPr>
        <p:blipFill>
          <a:blip r:embed="rId4"/>
          <a:stretch>
            <a:fillRect/>
          </a:stretch>
        </p:blipFill>
        <p:spPr>
          <a:xfrm>
            <a:off x="9515388" y="218437"/>
            <a:ext cx="2358783" cy="579751"/>
          </a:xfrm>
          <a:prstGeom prst="rect">
            <a:avLst/>
          </a:prstGeom>
          <a:ln w="12700">
            <a:miter lim="4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fld>
            <a:endParaRPr lang="zh-CN" altLang="en-US"/>
          </a:p>
        </p:txBody>
      </p:sp>
      <p:pic>
        <p:nvPicPr>
          <p:cNvPr id="2" name="图片 1" descr="upload_post_object_v2_959741540"/>
          <p:cNvPicPr>
            <a:picLocks noChangeAspect="1"/>
          </p:cNvPicPr>
          <p:nvPr/>
        </p:nvPicPr>
        <p:blipFill>
          <a:blip r:embed="rId5"/>
          <a:stretch>
            <a:fillRect/>
          </a:stretch>
        </p:blipFill>
        <p:spPr>
          <a:xfrm>
            <a:off x="1710461" y="950284"/>
            <a:ext cx="8362792" cy="451833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标题 1"/>
          <p:cNvSpPr txBox="1">
            <a:spLocks noGrp="1"/>
          </p:cNvSpPr>
          <p:nvPr>
            <p:ph type="ctrTitle"/>
          </p:nvPr>
        </p:nvSpPr>
        <p:spPr>
          <a:xfrm>
            <a:off x="451231" y="301278"/>
            <a:ext cx="5862955" cy="414067"/>
          </a:xfrm>
          <a:prstGeom prst="rect">
            <a:avLst/>
          </a:prstGeom>
        </p:spPr>
        <p:txBody>
          <a:bodyPr>
            <a:noAutofit/>
          </a:bodyPr>
          <a:lstStyle/>
          <a:p>
            <a:pPr>
              <a:defRPr sz="2500" b="0">
                <a:latin typeface="HYWenHei-85W Heavy"/>
                <a:ea typeface="HYWenHei-85W Heavy"/>
                <a:cs typeface="HYWenHei-85W Heavy"/>
                <a:sym typeface="HYWenHei-85W Heavy"/>
              </a:defRPr>
            </a:pPr>
            <a:r>
              <a:rPr lang="en-US" altLang="zh-CN" sz="2400" b="1" dirty="0">
                <a:latin typeface="Candara" panose="020E0502030303020204" pitchFamily="34" charset="0"/>
                <a:cs typeface="Arial" panose="020B0604020202020204" pitchFamily="34" charset="0"/>
              </a:rPr>
              <a:t>Progress</a:t>
            </a:r>
            <a:r>
              <a:rPr lang="en-US" dirty="0">
                <a:latin typeface="Arial" panose="020B0604020202020204"/>
                <a:ea typeface="Arial" panose="020B0604020202020204"/>
                <a:cs typeface="Arial" panose="020B0604020202020204"/>
                <a:sym typeface="Arial" panose="020B0604020202020204"/>
              </a:rPr>
              <a:t> </a:t>
            </a:r>
            <a:endParaRPr lang="en-US" dirty="0">
              <a:latin typeface="Arial" panose="020B0604020202020204"/>
              <a:ea typeface="Arial" panose="020B0604020202020204"/>
              <a:cs typeface="Arial" panose="020B0604020202020204"/>
              <a:sym typeface="Arial" panose="020B0604020202020204"/>
            </a:endParaRPr>
          </a:p>
        </p:txBody>
      </p:sp>
      <p:pic>
        <p:nvPicPr>
          <p:cNvPr id="124" name="图片 2" descr="图片 2"/>
          <p:cNvPicPr>
            <a:picLocks noChangeAspect="1"/>
          </p:cNvPicPr>
          <p:nvPr/>
        </p:nvPicPr>
        <p:blipFill>
          <a:blip r:embed="rId1"/>
          <a:stretch>
            <a:fillRect/>
          </a:stretch>
        </p:blipFill>
        <p:spPr>
          <a:xfrm>
            <a:off x="-13252" y="4877075"/>
            <a:ext cx="12192001" cy="1980927"/>
          </a:xfrm>
          <a:prstGeom prst="rect">
            <a:avLst/>
          </a:prstGeom>
          <a:ln w="12700">
            <a:miter lim="400000"/>
            <a:headEnd/>
            <a:tailEnd/>
          </a:ln>
        </p:spPr>
      </p:pic>
      <p:pic>
        <p:nvPicPr>
          <p:cNvPr id="125" name="图片 7" descr="图片 7"/>
          <p:cNvPicPr>
            <a:picLocks noChangeAspect="1"/>
          </p:cNvPicPr>
          <p:nvPr/>
        </p:nvPicPr>
        <p:blipFill>
          <a:blip r:embed="rId2"/>
          <a:stretch>
            <a:fillRect/>
          </a:stretch>
        </p:blipFill>
        <p:spPr>
          <a:xfrm>
            <a:off x="185675" y="15538"/>
            <a:ext cx="265556" cy="934751"/>
          </a:xfrm>
          <a:prstGeom prst="rect">
            <a:avLst/>
          </a:prstGeom>
          <a:ln w="12700">
            <a:miter lim="400000"/>
            <a:headEnd/>
            <a:tailEnd/>
          </a:ln>
        </p:spPr>
      </p:pic>
      <p:pic>
        <p:nvPicPr>
          <p:cNvPr id="127" name="图片 6" descr="图片 6"/>
          <p:cNvPicPr>
            <a:picLocks noChangeAspect="1"/>
          </p:cNvPicPr>
          <p:nvPr/>
        </p:nvPicPr>
        <p:blipFill>
          <a:blip r:embed="rId3"/>
          <a:srcRect l="13807"/>
          <a:stretch>
            <a:fillRect/>
          </a:stretch>
        </p:blipFill>
        <p:spPr>
          <a:xfrm>
            <a:off x="4996830" y="5391539"/>
            <a:ext cx="4325967" cy="1334542"/>
          </a:xfrm>
          <a:prstGeom prst="rect">
            <a:avLst/>
          </a:prstGeom>
          <a:ln w="12700">
            <a:miter lim="400000"/>
            <a:headEnd/>
            <a:tailEnd/>
          </a:ln>
        </p:spPr>
      </p:pic>
      <p:pic>
        <p:nvPicPr>
          <p:cNvPr id="128" name="图片 9" descr="图片 9"/>
          <p:cNvPicPr>
            <a:picLocks noChangeAspect="1"/>
          </p:cNvPicPr>
          <p:nvPr/>
        </p:nvPicPr>
        <p:blipFill>
          <a:blip r:embed="rId3"/>
          <a:srcRect l="11337" r="31759"/>
          <a:stretch>
            <a:fillRect/>
          </a:stretch>
        </p:blipFill>
        <p:spPr>
          <a:xfrm flipH="1">
            <a:off x="9322795" y="5391539"/>
            <a:ext cx="2855954" cy="1334542"/>
          </a:xfrm>
          <a:prstGeom prst="rect">
            <a:avLst/>
          </a:prstGeom>
          <a:ln w="12700">
            <a:miter lim="400000"/>
            <a:headEnd/>
            <a:tailEnd/>
          </a:ln>
        </p:spPr>
      </p:pic>
      <p:pic>
        <p:nvPicPr>
          <p:cNvPr id="129" name="图片 4" descr="图片 4"/>
          <p:cNvPicPr>
            <a:picLocks noChangeAspect="1"/>
          </p:cNvPicPr>
          <p:nvPr/>
        </p:nvPicPr>
        <p:blipFill>
          <a:blip r:embed="rId4"/>
          <a:stretch>
            <a:fillRect/>
          </a:stretch>
        </p:blipFill>
        <p:spPr>
          <a:xfrm>
            <a:off x="9515388" y="218437"/>
            <a:ext cx="2358783" cy="579751"/>
          </a:xfrm>
          <a:prstGeom prst="rect">
            <a:avLst/>
          </a:prstGeom>
          <a:ln w="12700">
            <a:miter lim="4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fld>
            <a:endParaRPr lang="zh-CN" altLang="en-US"/>
          </a:p>
        </p:txBody>
      </p:sp>
      <p:pic>
        <p:nvPicPr>
          <p:cNvPr id="3" name="图片 2" descr="upload_post_object_v2_174831357"/>
          <p:cNvPicPr>
            <a:picLocks noChangeAspect="1"/>
          </p:cNvPicPr>
          <p:nvPr/>
        </p:nvPicPr>
        <p:blipFill>
          <a:blip r:embed="rId5"/>
          <a:stretch>
            <a:fillRect/>
          </a:stretch>
        </p:blipFill>
        <p:spPr>
          <a:xfrm>
            <a:off x="947879" y="847285"/>
            <a:ext cx="10000451" cy="601073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标题 1"/>
          <p:cNvSpPr txBox="1">
            <a:spLocks noGrp="1"/>
          </p:cNvSpPr>
          <p:nvPr>
            <p:ph type="ctrTitle"/>
          </p:nvPr>
        </p:nvSpPr>
        <p:spPr>
          <a:xfrm>
            <a:off x="451231" y="301278"/>
            <a:ext cx="5862955" cy="414067"/>
          </a:xfrm>
          <a:prstGeom prst="rect">
            <a:avLst/>
          </a:prstGeom>
        </p:spPr>
        <p:txBody>
          <a:bodyPr>
            <a:noAutofit/>
          </a:bodyPr>
          <a:lstStyle/>
          <a:p>
            <a:pPr>
              <a:defRPr sz="2500" b="0">
                <a:latin typeface="HYWenHei-85W Heavy"/>
                <a:ea typeface="HYWenHei-85W Heavy"/>
                <a:cs typeface="HYWenHei-85W Heavy"/>
                <a:sym typeface="HYWenHei-85W Heavy"/>
              </a:defRPr>
            </a:pPr>
            <a:r>
              <a:rPr lang="en-US" sz="2500" b="0" dirty="0">
                <a:latin typeface="Arial" panose="020B0604020202020204" pitchFamily="34" charset="0"/>
                <a:cs typeface="Arial" panose="020B0604020202020204" pitchFamily="34" charset="0"/>
              </a:rPr>
              <a:t>Follow-up Plan</a:t>
            </a:r>
            <a:endParaRPr lang="en-US" dirty="0">
              <a:latin typeface="Arial" panose="020B0604020202020204" pitchFamily="34" charset="0"/>
              <a:cs typeface="Arial" panose="020B0604020202020204" pitchFamily="34" charset="0"/>
              <a:sym typeface="Arial" panose="020B0604020202020204"/>
            </a:endParaRPr>
          </a:p>
        </p:txBody>
      </p:sp>
      <p:pic>
        <p:nvPicPr>
          <p:cNvPr id="124" name="图片 2" descr="图片 2"/>
          <p:cNvPicPr>
            <a:picLocks noChangeAspect="1"/>
          </p:cNvPicPr>
          <p:nvPr/>
        </p:nvPicPr>
        <p:blipFill>
          <a:blip r:embed="rId1"/>
          <a:stretch>
            <a:fillRect/>
          </a:stretch>
        </p:blipFill>
        <p:spPr>
          <a:xfrm>
            <a:off x="-13252" y="4877075"/>
            <a:ext cx="12192001" cy="1980927"/>
          </a:xfrm>
          <a:prstGeom prst="rect">
            <a:avLst/>
          </a:prstGeom>
          <a:ln w="12700">
            <a:miter lim="400000"/>
            <a:headEnd/>
            <a:tailEnd/>
          </a:ln>
        </p:spPr>
      </p:pic>
      <p:pic>
        <p:nvPicPr>
          <p:cNvPr id="125" name="图片 7" descr="图片 7"/>
          <p:cNvPicPr>
            <a:picLocks noChangeAspect="1"/>
          </p:cNvPicPr>
          <p:nvPr/>
        </p:nvPicPr>
        <p:blipFill>
          <a:blip r:embed="rId2"/>
          <a:stretch>
            <a:fillRect/>
          </a:stretch>
        </p:blipFill>
        <p:spPr>
          <a:xfrm>
            <a:off x="185675" y="15538"/>
            <a:ext cx="265556" cy="934751"/>
          </a:xfrm>
          <a:prstGeom prst="rect">
            <a:avLst/>
          </a:prstGeom>
          <a:ln w="12700">
            <a:miter lim="400000"/>
            <a:headEnd/>
            <a:tailEnd/>
          </a:ln>
        </p:spPr>
      </p:pic>
      <p:pic>
        <p:nvPicPr>
          <p:cNvPr id="126" name="图片 8" descr="图片 8"/>
          <p:cNvPicPr>
            <a:picLocks noChangeAspect="1"/>
          </p:cNvPicPr>
          <p:nvPr/>
        </p:nvPicPr>
        <p:blipFill>
          <a:blip r:embed="rId3"/>
          <a:stretch>
            <a:fillRect/>
          </a:stretch>
        </p:blipFill>
        <p:spPr>
          <a:xfrm>
            <a:off x="-22104" y="5391539"/>
            <a:ext cx="5018936" cy="1334542"/>
          </a:xfrm>
          <a:prstGeom prst="rect">
            <a:avLst/>
          </a:prstGeom>
          <a:ln w="12700">
            <a:miter lim="400000"/>
            <a:headEnd/>
            <a:tailEnd/>
          </a:ln>
        </p:spPr>
      </p:pic>
      <p:pic>
        <p:nvPicPr>
          <p:cNvPr id="127" name="图片 6" descr="图片 6"/>
          <p:cNvPicPr>
            <a:picLocks noChangeAspect="1"/>
          </p:cNvPicPr>
          <p:nvPr/>
        </p:nvPicPr>
        <p:blipFill>
          <a:blip r:embed="rId3"/>
          <a:srcRect l="13807"/>
          <a:stretch>
            <a:fillRect/>
          </a:stretch>
        </p:blipFill>
        <p:spPr>
          <a:xfrm>
            <a:off x="4996830" y="5391539"/>
            <a:ext cx="4325967" cy="1334542"/>
          </a:xfrm>
          <a:prstGeom prst="rect">
            <a:avLst/>
          </a:prstGeom>
          <a:ln w="12700">
            <a:miter lim="400000"/>
            <a:headEnd/>
            <a:tailEnd/>
          </a:ln>
        </p:spPr>
      </p:pic>
      <p:pic>
        <p:nvPicPr>
          <p:cNvPr id="128" name="图片 9" descr="图片 9"/>
          <p:cNvPicPr>
            <a:picLocks noChangeAspect="1"/>
          </p:cNvPicPr>
          <p:nvPr/>
        </p:nvPicPr>
        <p:blipFill>
          <a:blip r:embed="rId3"/>
          <a:srcRect l="11337" r="31759"/>
          <a:stretch>
            <a:fillRect/>
          </a:stretch>
        </p:blipFill>
        <p:spPr>
          <a:xfrm flipH="1">
            <a:off x="9322795" y="5391539"/>
            <a:ext cx="2855954" cy="1334542"/>
          </a:xfrm>
          <a:prstGeom prst="rect">
            <a:avLst/>
          </a:prstGeom>
          <a:ln w="12700">
            <a:miter lim="400000"/>
            <a:headEnd/>
            <a:tailEnd/>
          </a:ln>
        </p:spPr>
      </p:pic>
      <p:pic>
        <p:nvPicPr>
          <p:cNvPr id="129" name="图片 4" descr="图片 4"/>
          <p:cNvPicPr>
            <a:picLocks noChangeAspect="1"/>
          </p:cNvPicPr>
          <p:nvPr/>
        </p:nvPicPr>
        <p:blipFill>
          <a:blip r:embed="rId4"/>
          <a:stretch>
            <a:fillRect/>
          </a:stretch>
        </p:blipFill>
        <p:spPr>
          <a:xfrm>
            <a:off x="9515388" y="218437"/>
            <a:ext cx="2358783" cy="579751"/>
          </a:xfrm>
          <a:prstGeom prst="rect">
            <a:avLst/>
          </a:prstGeom>
          <a:ln w="12700">
            <a:miter lim="400000"/>
            <a:headEnd/>
            <a:tailEnd/>
          </a:ln>
        </p:spPr>
      </p:pic>
      <p:sp>
        <p:nvSpPr>
          <p:cNvPr id="130" name="文本框 5"/>
          <p:cNvSpPr txBox="1"/>
          <p:nvPr/>
        </p:nvSpPr>
        <p:spPr>
          <a:xfrm>
            <a:off x="313509" y="1082210"/>
            <a:ext cx="11752518" cy="2070100"/>
          </a:xfrm>
          <a:prstGeom prst="rect">
            <a:avLst/>
          </a:prstGeom>
          <a:ln w="12700">
            <a:miter lim="400000"/>
          </a:ln>
        </p:spPr>
        <p:txBody>
          <a:bodyPr wrap="square" lIns="45718" tIns="45718" rIns="45718" bIns="45718">
            <a:noAutofit/>
          </a:bodyPr>
          <a:lstStyle/>
          <a:p>
            <a:pPr lvl="1">
              <a:spcBef>
                <a:spcPts val="1000"/>
              </a:spcBef>
              <a:buNone/>
              <a:defRPr sz="2000">
                <a:solidFill>
                  <a:srgbClr val="535353"/>
                </a:solidFill>
                <a:latin typeface="Times Roman"/>
                <a:ea typeface="Times Roman"/>
                <a:cs typeface="Times Roman"/>
                <a:sym typeface="Times Roman"/>
              </a:defRPr>
            </a:pPr>
            <a:r>
              <a:rPr lang="en-US" altLang="zh-CN" sz="2800" dirty="0">
                <a:solidFill>
                  <a:srgbClr val="2A2B2E"/>
                </a:solidFill>
                <a:latin typeface="Arial" panose="020B0604020202020204" pitchFamily="34" charset="0"/>
                <a:cs typeface="Arial" panose="020B0604020202020204" pitchFamily="34" charset="0"/>
              </a:rPr>
              <a:t>1. </a:t>
            </a:r>
            <a:r>
              <a:rPr lang="zh-CN" altLang="en-US" sz="2800" dirty="0">
                <a:solidFill>
                  <a:srgbClr val="2A2B2E"/>
                </a:solidFill>
                <a:latin typeface="Arial" panose="020B0604020202020204" pitchFamily="34" charset="0"/>
                <a:cs typeface="Arial" panose="020B0604020202020204" pitchFamily="34" charset="0"/>
              </a:rPr>
              <a:t>查阅与内核编程语言和环境相关的资料</a:t>
            </a:r>
            <a:endParaRPr lang="zh-CN" altLang="en-US" sz="2800" dirty="0">
              <a:solidFill>
                <a:srgbClr val="2A2B2E"/>
              </a:solidFill>
              <a:latin typeface="Arial" panose="020B0604020202020204" pitchFamily="34" charset="0"/>
              <a:cs typeface="Arial" panose="020B0604020202020204" pitchFamily="34" charset="0"/>
            </a:endParaRPr>
          </a:p>
          <a:p>
            <a:pPr lvl="1">
              <a:spcBef>
                <a:spcPts val="1000"/>
              </a:spcBef>
              <a:buNone/>
              <a:defRPr sz="2000">
                <a:solidFill>
                  <a:srgbClr val="535353"/>
                </a:solidFill>
                <a:latin typeface="Times Roman"/>
                <a:ea typeface="Times Roman"/>
                <a:cs typeface="Times Roman"/>
                <a:sym typeface="Times Roman"/>
              </a:defRPr>
            </a:pPr>
            <a:r>
              <a:rPr lang="zh-CN" altLang="en-US" sz="2800" dirty="0">
                <a:solidFill>
                  <a:srgbClr val="2A2B2E"/>
                </a:solidFill>
                <a:latin typeface="Arial" panose="020B0604020202020204" pitchFamily="34" charset="0"/>
                <a:cs typeface="Arial" panose="020B0604020202020204" pitchFamily="34" charset="0"/>
              </a:rPr>
              <a:t>	- 熟悉</a:t>
            </a:r>
            <a:r>
              <a:rPr lang="en-US" altLang="zh-CN" sz="2800" dirty="0">
                <a:solidFill>
                  <a:srgbClr val="2A2B2E"/>
                </a:solidFill>
                <a:latin typeface="Arial" panose="020B0604020202020204" pitchFamily="34" charset="0"/>
                <a:cs typeface="Arial" panose="020B0604020202020204" pitchFamily="34" charset="0"/>
              </a:rPr>
              <a:t>Linux 0.11 </a:t>
            </a:r>
            <a:r>
              <a:rPr lang="zh-CN" altLang="en-US" sz="2800" dirty="0">
                <a:solidFill>
                  <a:srgbClr val="2A2B2E"/>
                </a:solidFill>
                <a:latin typeface="Arial" panose="020B0604020202020204" pitchFamily="34" charset="0"/>
                <a:cs typeface="Arial" panose="020B0604020202020204" pitchFamily="34" charset="0"/>
              </a:rPr>
              <a:t>内核中使用的编程语言、目标文件格式和编译环境</a:t>
            </a:r>
            <a:endParaRPr lang="zh-CN" altLang="en-US" sz="2800" dirty="0">
              <a:solidFill>
                <a:srgbClr val="2A2B2E"/>
              </a:solidFill>
              <a:latin typeface="Arial" panose="020B0604020202020204" pitchFamily="34" charset="0"/>
              <a:cs typeface="Arial" panose="020B0604020202020204" pitchFamily="34" charset="0"/>
            </a:endParaRPr>
          </a:p>
          <a:p>
            <a:pPr lvl="1">
              <a:spcBef>
                <a:spcPts val="1000"/>
              </a:spcBef>
              <a:buNone/>
              <a:defRPr sz="2000">
                <a:solidFill>
                  <a:srgbClr val="535353"/>
                </a:solidFill>
                <a:latin typeface="Times Roman"/>
                <a:ea typeface="Times Roman"/>
                <a:cs typeface="Times Roman"/>
                <a:sym typeface="Times Roman"/>
              </a:defRPr>
            </a:pPr>
            <a:r>
              <a:rPr lang="zh-CN" altLang="en-US" sz="2800" dirty="0">
                <a:solidFill>
                  <a:srgbClr val="2A2B2E"/>
                </a:solidFill>
                <a:latin typeface="Arial" panose="020B0604020202020204" pitchFamily="34" charset="0"/>
                <a:cs typeface="Arial" panose="020B0604020202020204" pitchFamily="34" charset="0"/>
              </a:rPr>
              <a:t>	- 如</a:t>
            </a:r>
            <a:r>
              <a:rPr lang="en-US" altLang="zh-CN" sz="2800" dirty="0">
                <a:solidFill>
                  <a:srgbClr val="2A2B2E"/>
                </a:solidFill>
                <a:latin typeface="Arial" panose="020B0604020202020204" pitchFamily="34" charset="0"/>
                <a:cs typeface="Arial" panose="020B0604020202020204" pitchFamily="34" charset="0"/>
              </a:rPr>
              <a:t>as86 </a:t>
            </a:r>
            <a:r>
              <a:rPr lang="zh-CN" altLang="en-US" sz="2800" dirty="0">
                <a:solidFill>
                  <a:srgbClr val="2A2B2E"/>
                </a:solidFill>
                <a:latin typeface="Arial" panose="020B0604020202020204" pitchFamily="34" charset="0"/>
                <a:cs typeface="Arial" panose="020B0604020202020204" pitchFamily="34" charset="0"/>
              </a:rPr>
              <a:t>和</a:t>
            </a:r>
            <a:r>
              <a:rPr lang="en-US" altLang="zh-CN" sz="2800" dirty="0">
                <a:solidFill>
                  <a:srgbClr val="2A2B2E"/>
                </a:solidFill>
                <a:latin typeface="Arial" panose="020B0604020202020204" pitchFamily="34" charset="0"/>
                <a:cs typeface="Arial" panose="020B0604020202020204" pitchFamily="34" charset="0"/>
              </a:rPr>
              <a:t>GNU as</a:t>
            </a:r>
            <a:r>
              <a:rPr lang="zh-CN" altLang="en-US" sz="2800" dirty="0">
                <a:solidFill>
                  <a:srgbClr val="2A2B2E"/>
                </a:solidFill>
                <a:latin typeface="Arial" panose="020B0604020202020204" pitchFamily="34" charset="0"/>
                <a:cs typeface="Arial" panose="020B0604020202020204" pitchFamily="34" charset="0"/>
              </a:rPr>
              <a:t>汇编程序的语法和使用方法</a:t>
            </a:r>
            <a:endParaRPr lang="zh-CN" altLang="en-US" sz="2800" dirty="0">
              <a:solidFill>
                <a:srgbClr val="2A2B2E"/>
              </a:solidFill>
              <a:latin typeface="Arial" panose="020B0604020202020204" pitchFamily="34" charset="0"/>
              <a:cs typeface="Arial" panose="020B0604020202020204" pitchFamily="34" charset="0"/>
            </a:endParaRPr>
          </a:p>
          <a:p>
            <a:pPr lvl="1">
              <a:spcBef>
                <a:spcPts val="1000"/>
              </a:spcBef>
              <a:buNone/>
              <a:defRPr sz="2000">
                <a:solidFill>
                  <a:srgbClr val="535353"/>
                </a:solidFill>
                <a:latin typeface="Times Roman"/>
                <a:ea typeface="Times Roman"/>
                <a:cs typeface="Times Roman"/>
                <a:sym typeface="Times Roman"/>
              </a:defRPr>
            </a:pPr>
            <a:r>
              <a:rPr lang="en-US" altLang="zh-CN" sz="2800" dirty="0">
                <a:solidFill>
                  <a:srgbClr val="2A2B2E"/>
                </a:solidFill>
                <a:latin typeface="Arial" panose="020B0604020202020204" pitchFamily="34" charset="0"/>
                <a:cs typeface="Arial" panose="020B0604020202020204" pitchFamily="34" charset="0"/>
              </a:rPr>
              <a:t>2.</a:t>
            </a:r>
            <a:r>
              <a:rPr lang="zh-CN" altLang="en-US" sz="2800" dirty="0">
                <a:solidFill>
                  <a:srgbClr val="2A2B2E"/>
                </a:solidFill>
                <a:latin typeface="Arial" panose="020B0604020202020204" pitchFamily="34" charset="0"/>
                <a:cs typeface="Arial" panose="020B0604020202020204" pitchFamily="34" charset="0"/>
              </a:rPr>
              <a:t> 设计一个新的</a:t>
            </a:r>
            <a:r>
              <a:rPr lang="en-US" altLang="zh-CN" sz="2800" dirty="0">
                <a:solidFill>
                  <a:srgbClr val="2A2B2E"/>
                </a:solidFill>
                <a:latin typeface="Arial" panose="020B0604020202020204" pitchFamily="34" charset="0"/>
                <a:cs typeface="Arial" panose="020B0604020202020204" pitchFamily="34" charset="0"/>
              </a:rPr>
              <a:t>ABI</a:t>
            </a:r>
            <a:endParaRPr lang="en-US" altLang="zh-CN" sz="2800" dirty="0">
              <a:solidFill>
                <a:srgbClr val="2A2B2E"/>
              </a:solidFill>
              <a:latin typeface="Arial" panose="020B0604020202020204" pitchFamily="34" charset="0"/>
              <a:cs typeface="Arial" panose="020B0604020202020204" pitchFamily="34" charset="0"/>
            </a:endParaRPr>
          </a:p>
          <a:p>
            <a:pPr lvl="1">
              <a:spcBef>
                <a:spcPts val="1000"/>
              </a:spcBef>
              <a:buNone/>
              <a:defRPr sz="2000">
                <a:solidFill>
                  <a:srgbClr val="535353"/>
                </a:solidFill>
                <a:latin typeface="Times Roman"/>
                <a:ea typeface="Times Roman"/>
                <a:cs typeface="Times Roman"/>
                <a:sym typeface="Times Roman"/>
              </a:defRPr>
            </a:pPr>
            <a:r>
              <a:rPr lang="en-US" altLang="zh-CN" sz="2800" dirty="0">
                <a:solidFill>
                  <a:srgbClr val="2A2B2E"/>
                </a:solidFill>
                <a:latin typeface="Arial" panose="020B0604020202020204" pitchFamily="34" charset="0"/>
                <a:cs typeface="Arial" panose="020B0604020202020204" pitchFamily="34" charset="0"/>
              </a:rPr>
              <a:t>	</a:t>
            </a:r>
            <a:r>
              <a:rPr lang="zh-CN" altLang="en-US" sz="2800" dirty="0">
                <a:solidFill>
                  <a:srgbClr val="2A2B2E"/>
                </a:solidFill>
                <a:latin typeface="Arial" panose="020B0604020202020204" pitchFamily="34" charset="0"/>
                <a:cs typeface="Arial" panose="020B0604020202020204" pitchFamily="34" charset="0"/>
              </a:rPr>
              <a:t>-支持</a:t>
            </a:r>
            <a:r>
              <a:rPr lang="en-US" altLang="zh-CN" sz="2800" dirty="0">
                <a:solidFill>
                  <a:srgbClr val="2A2B2E"/>
                </a:solidFill>
                <a:latin typeface="Arial" panose="020B0604020202020204" pitchFamily="34" charset="0"/>
                <a:cs typeface="Arial" panose="020B0604020202020204" pitchFamily="34" charset="0"/>
              </a:rPr>
              <a:t>x64</a:t>
            </a:r>
            <a:r>
              <a:rPr lang="zh-CN" altLang="en-US" sz="2800" dirty="0">
                <a:solidFill>
                  <a:srgbClr val="2A2B2E"/>
                </a:solidFill>
                <a:latin typeface="Arial" panose="020B0604020202020204" pitchFamily="34" charset="0"/>
                <a:cs typeface="Arial" panose="020B0604020202020204" pitchFamily="34" charset="0"/>
              </a:rPr>
              <a:t>更多的寄存器</a:t>
            </a:r>
            <a:endParaRPr lang="zh-CN" altLang="en-US" sz="2800" dirty="0">
              <a:solidFill>
                <a:srgbClr val="2A2B2E"/>
              </a:solidFill>
              <a:latin typeface="Arial" panose="020B0604020202020204" pitchFamily="34" charset="0"/>
              <a:cs typeface="Arial" panose="020B0604020202020204" pitchFamily="34" charset="0"/>
            </a:endParaRPr>
          </a:p>
          <a:p>
            <a:pPr lvl="1">
              <a:spcBef>
                <a:spcPts val="1000"/>
              </a:spcBef>
              <a:buNone/>
              <a:defRPr sz="2000">
                <a:solidFill>
                  <a:srgbClr val="535353"/>
                </a:solidFill>
                <a:latin typeface="Times Roman"/>
                <a:ea typeface="Times Roman"/>
                <a:cs typeface="Times Roman"/>
                <a:sym typeface="Times Roman"/>
              </a:defRPr>
            </a:pPr>
            <a:r>
              <a:rPr lang="zh-CN" altLang="en-US" sz="2800" dirty="0">
                <a:solidFill>
                  <a:srgbClr val="2A2B2E"/>
                </a:solidFill>
                <a:latin typeface="Arial" panose="020B0604020202020204" pitchFamily="34" charset="0"/>
                <a:cs typeface="Arial" panose="020B0604020202020204" pitchFamily="34" charset="0"/>
              </a:rPr>
              <a:t>	-支持</a:t>
            </a:r>
            <a:r>
              <a:rPr lang="en-US" altLang="zh-CN" sz="2800" dirty="0">
                <a:solidFill>
                  <a:srgbClr val="2A2B2E"/>
                </a:solidFill>
                <a:latin typeface="Arial" panose="020B0604020202020204" pitchFamily="34" charset="0"/>
                <a:cs typeface="Arial" panose="020B0604020202020204" pitchFamily="34" charset="0"/>
              </a:rPr>
              <a:t>IA32</a:t>
            </a:r>
            <a:r>
              <a:rPr lang="zh-CN" altLang="en-US" sz="2800" dirty="0">
                <a:solidFill>
                  <a:srgbClr val="2A2B2E"/>
                </a:solidFill>
                <a:latin typeface="Arial" panose="020B0604020202020204" pitchFamily="34" charset="0"/>
                <a:cs typeface="Arial" panose="020B0604020202020204" pitchFamily="34" charset="0"/>
              </a:rPr>
              <a:t>代码的直接调用</a:t>
            </a:r>
            <a:endParaRPr lang="zh-CN" altLang="en-US" sz="2800" dirty="0">
              <a:solidFill>
                <a:srgbClr val="2A2B2E"/>
              </a:solidFill>
              <a:latin typeface="Arial" panose="020B0604020202020204" pitchFamily="34" charset="0"/>
              <a:cs typeface="Arial" panose="020B0604020202020204" pitchFamily="34" charset="0"/>
            </a:endParaRPr>
          </a:p>
          <a:p>
            <a:pPr lvl="1">
              <a:spcBef>
                <a:spcPts val="1000"/>
              </a:spcBef>
              <a:buNone/>
              <a:defRPr sz="2000">
                <a:solidFill>
                  <a:srgbClr val="535353"/>
                </a:solidFill>
                <a:latin typeface="Times Roman"/>
                <a:ea typeface="Times Roman"/>
                <a:cs typeface="Times Roman"/>
                <a:sym typeface="Times Roman"/>
              </a:defRPr>
            </a:pPr>
            <a:r>
              <a:rPr lang="en-US" altLang="zh-CN" sz="2800" dirty="0">
                <a:solidFill>
                  <a:srgbClr val="2A2B2E"/>
                </a:solidFill>
                <a:latin typeface="Arial" panose="020B0604020202020204" pitchFamily="34" charset="0"/>
                <a:cs typeface="Arial" panose="020B0604020202020204" pitchFamily="34" charset="0"/>
              </a:rPr>
              <a:t>3.</a:t>
            </a:r>
            <a:r>
              <a:rPr lang="zh-CN" altLang="en-US" sz="2800" dirty="0">
                <a:solidFill>
                  <a:srgbClr val="2A2B2E"/>
                </a:solidFill>
                <a:latin typeface="Arial" panose="020B0604020202020204" pitchFamily="34" charset="0"/>
                <a:cs typeface="Arial" panose="020B0604020202020204" pitchFamily="34" charset="0"/>
              </a:rPr>
              <a:t>移植</a:t>
            </a:r>
            <a:r>
              <a:rPr lang="en-US" altLang="zh-CN" sz="2800" dirty="0">
                <a:solidFill>
                  <a:srgbClr val="2A2B2E"/>
                </a:solidFill>
                <a:latin typeface="Arial" panose="020B0604020202020204" pitchFamily="34" charset="0"/>
                <a:cs typeface="Arial" panose="020B0604020202020204" pitchFamily="34" charset="0"/>
              </a:rPr>
              <a:t>gcc</a:t>
            </a:r>
            <a:r>
              <a:rPr lang="zh-CN" altLang="en-US" sz="2800" dirty="0">
                <a:solidFill>
                  <a:srgbClr val="2A2B2E"/>
                </a:solidFill>
                <a:latin typeface="Arial" panose="020B0604020202020204" pitchFamily="34" charset="0"/>
                <a:cs typeface="Arial" panose="020B0604020202020204" pitchFamily="34" charset="0"/>
              </a:rPr>
              <a:t>编译器</a:t>
            </a:r>
            <a:r>
              <a:rPr lang="en-US" altLang="zh-CN" sz="2800" dirty="0">
                <a:solidFill>
                  <a:srgbClr val="2A2B2E"/>
                </a:solidFill>
                <a:latin typeface="Arial" panose="020B0604020202020204" pitchFamily="34" charset="0"/>
                <a:cs typeface="Arial" panose="020B0604020202020204" pitchFamily="34" charset="0"/>
              </a:rPr>
              <a:t>(</a:t>
            </a:r>
            <a:r>
              <a:rPr lang="zh-CN" altLang="en-US" sz="2800" dirty="0">
                <a:solidFill>
                  <a:srgbClr val="2A2B2E"/>
                </a:solidFill>
                <a:latin typeface="Arial" panose="020B0604020202020204" pitchFamily="34" charset="0"/>
                <a:cs typeface="Arial" panose="020B0604020202020204" pitchFamily="34" charset="0"/>
              </a:rPr>
              <a:t>参考</a:t>
            </a:r>
            <a:r>
              <a:rPr lang="en-US" altLang="zh-CN" sz="2800" dirty="0">
                <a:solidFill>
                  <a:srgbClr val="2A2B2E"/>
                </a:solidFill>
                <a:latin typeface="Arial" panose="020B0604020202020204" pitchFamily="34" charset="0"/>
                <a:cs typeface="Arial" panose="020B0604020202020204" pitchFamily="34" charset="0"/>
              </a:rPr>
              <a:t>Jan Hubicka</a:t>
            </a:r>
            <a:r>
              <a:rPr lang="zh-CN" altLang="en-US" sz="2800" dirty="0">
                <a:solidFill>
                  <a:srgbClr val="2A2B2E"/>
                </a:solidFill>
                <a:latin typeface="Arial" panose="020B0604020202020204" pitchFamily="34" charset="0"/>
                <a:cs typeface="Arial" panose="020B0604020202020204" pitchFamily="34" charset="0"/>
              </a:rPr>
              <a:t>的</a:t>
            </a:r>
            <a:r>
              <a:rPr lang="en-US" altLang="zh-CN" sz="2800" dirty="0">
                <a:solidFill>
                  <a:srgbClr val="2A2B2E"/>
                </a:solidFill>
                <a:latin typeface="Arial" panose="020B0604020202020204" pitchFamily="34" charset="0"/>
                <a:cs typeface="Arial" panose="020B0604020202020204" pitchFamily="34" charset="0"/>
              </a:rPr>
              <a:t>gcc 3</a:t>
            </a:r>
            <a:r>
              <a:rPr lang="zh-CN" altLang="en-US" sz="2800" dirty="0">
                <a:solidFill>
                  <a:srgbClr val="2A2B2E"/>
                </a:solidFill>
                <a:latin typeface="Arial" panose="020B0604020202020204" pitchFamily="34" charset="0"/>
                <a:cs typeface="Arial" panose="020B0604020202020204" pitchFamily="34" charset="0"/>
              </a:rPr>
              <a:t>编译器</a:t>
            </a:r>
            <a:r>
              <a:rPr lang="zh-CN" altLang="en-US" sz="2800" dirty="0">
                <a:solidFill>
                  <a:srgbClr val="2A2B2E"/>
                </a:solidFill>
                <a:latin typeface="Arial" panose="020B0604020202020204" pitchFamily="34" charset="0"/>
                <a:ea typeface="+mn-ea"/>
                <a:cs typeface="Arial" panose="020B0604020202020204" pitchFamily="34" charset="0"/>
                <a:sym typeface="+mn-ea"/>
              </a:rPr>
              <a:t>到</a:t>
            </a:r>
            <a:r>
              <a:rPr lang="en-US" altLang="zh-CN" sz="2800" dirty="0">
                <a:solidFill>
                  <a:srgbClr val="2A2B2E"/>
                </a:solidFill>
                <a:latin typeface="Arial" panose="020B0604020202020204" pitchFamily="34" charset="0"/>
                <a:ea typeface="+mn-ea"/>
                <a:cs typeface="Arial" panose="020B0604020202020204" pitchFamily="34" charset="0"/>
                <a:sym typeface="+mn-ea"/>
              </a:rPr>
              <a:t>x86</a:t>
            </a:r>
            <a:r>
              <a:rPr lang="zh-CN" altLang="en-US" sz="2800" dirty="0">
                <a:solidFill>
                  <a:srgbClr val="2A2B2E"/>
                </a:solidFill>
                <a:latin typeface="Arial" panose="020B0604020202020204" pitchFamily="34" charset="0"/>
                <a:ea typeface="+mn-ea"/>
                <a:cs typeface="Arial" panose="020B0604020202020204" pitchFamily="34" charset="0"/>
                <a:sym typeface="+mn-ea"/>
              </a:rPr>
              <a:t>-</a:t>
            </a:r>
            <a:r>
              <a:rPr lang="en-US" altLang="zh-CN" sz="2800" dirty="0">
                <a:solidFill>
                  <a:srgbClr val="2A2B2E"/>
                </a:solidFill>
                <a:latin typeface="Arial" panose="020B0604020202020204" pitchFamily="34" charset="0"/>
                <a:ea typeface="+mn-ea"/>
                <a:cs typeface="Arial" panose="020B0604020202020204" pitchFamily="34" charset="0"/>
                <a:sym typeface="+mn-ea"/>
              </a:rPr>
              <a:t>64</a:t>
            </a:r>
            <a:r>
              <a:rPr lang="zh-CN" altLang="en-US" sz="2800" dirty="0">
                <a:solidFill>
                  <a:srgbClr val="2A2B2E"/>
                </a:solidFill>
                <a:latin typeface="Arial" panose="020B0604020202020204" pitchFamily="34" charset="0"/>
                <a:cs typeface="Arial" panose="020B0604020202020204" pitchFamily="34" charset="0"/>
              </a:rPr>
              <a:t>的基本端口</a:t>
            </a:r>
            <a:r>
              <a:rPr lang="en-US" altLang="zh-CN" sz="2800" dirty="0">
                <a:solidFill>
                  <a:srgbClr val="2A2B2E"/>
                </a:solidFill>
                <a:latin typeface="Arial" panose="020B0604020202020204" pitchFamily="34" charset="0"/>
                <a:cs typeface="Arial" panose="020B0604020202020204" pitchFamily="34" charset="0"/>
              </a:rPr>
              <a:t>)</a:t>
            </a:r>
            <a:endParaRPr lang="zh-CN" altLang="en-US" sz="2800" dirty="0">
              <a:solidFill>
                <a:srgbClr val="2A2B2E"/>
              </a:solidFill>
              <a:latin typeface="Arial" panose="020B0604020202020204" pitchFamily="34" charset="0"/>
              <a:cs typeface="Arial" panose="020B0604020202020204" pitchFamily="34" charset="0"/>
            </a:endParaRPr>
          </a:p>
          <a:p>
            <a:pPr lvl="1">
              <a:spcBef>
                <a:spcPts val="1000"/>
              </a:spcBef>
              <a:buNone/>
              <a:defRPr sz="2000">
                <a:solidFill>
                  <a:srgbClr val="535353"/>
                </a:solidFill>
                <a:latin typeface="Times Roman"/>
                <a:ea typeface="Times Roman"/>
                <a:cs typeface="Times Roman"/>
                <a:sym typeface="Times Roman"/>
              </a:defRPr>
            </a:pPr>
            <a:r>
              <a:rPr lang="zh-CN" altLang="en-US" sz="2800" dirty="0">
                <a:solidFill>
                  <a:srgbClr val="2A2B2E"/>
                </a:solidFill>
                <a:latin typeface="Arial" panose="020B0604020202020204" pitchFamily="34" charset="0"/>
                <a:cs typeface="Arial" panose="020B0604020202020204" pitchFamily="34" charset="0"/>
              </a:rPr>
              <a:t>	- 实现</a:t>
            </a:r>
            <a:r>
              <a:rPr lang="en-US" altLang="zh-CN" sz="2800" dirty="0">
                <a:solidFill>
                  <a:srgbClr val="2A2B2E"/>
                </a:solidFill>
                <a:latin typeface="Arial" panose="020B0604020202020204" pitchFamily="34" charset="0"/>
                <a:cs typeface="Arial" panose="020B0604020202020204" pitchFamily="34" charset="0"/>
              </a:rPr>
              <a:t>SSE2</a:t>
            </a:r>
            <a:r>
              <a:rPr lang="zh-CN" altLang="en-US" sz="2800" dirty="0">
                <a:solidFill>
                  <a:srgbClr val="2A2B2E"/>
                </a:solidFill>
                <a:latin typeface="Arial" panose="020B0604020202020204" pitchFamily="34" charset="0"/>
                <a:cs typeface="Arial" panose="020B0604020202020204" pitchFamily="34" charset="0"/>
              </a:rPr>
              <a:t>对</a:t>
            </a:r>
            <a:r>
              <a:rPr lang="en-US" altLang="zh-CN" sz="2800" dirty="0">
                <a:solidFill>
                  <a:srgbClr val="2A2B2E"/>
                </a:solidFill>
                <a:latin typeface="Arial" panose="020B0604020202020204" pitchFamily="34" charset="0"/>
                <a:cs typeface="Arial" panose="020B0604020202020204" pitchFamily="34" charset="0"/>
              </a:rPr>
              <a:t>gcc</a:t>
            </a:r>
            <a:r>
              <a:rPr lang="zh-CN" altLang="en-US" sz="2800" dirty="0">
                <a:solidFill>
                  <a:srgbClr val="2A2B2E"/>
                </a:solidFill>
                <a:latin typeface="Arial" panose="020B0604020202020204" pitchFamily="34" charset="0"/>
                <a:cs typeface="Arial" panose="020B0604020202020204" pitchFamily="34" charset="0"/>
              </a:rPr>
              <a:t>的支持</a:t>
            </a:r>
            <a:endParaRPr lang="zh-CN" altLang="en-US" sz="2800" dirty="0">
              <a:solidFill>
                <a:srgbClr val="2A2B2E"/>
              </a:solidFill>
              <a:latin typeface="Arial" panose="020B0604020202020204" pitchFamily="34" charset="0"/>
              <a:cs typeface="Arial" panose="020B0604020202020204" pitchFamily="34" charset="0"/>
            </a:endParaRPr>
          </a:p>
          <a:p>
            <a:pPr lvl="1">
              <a:spcBef>
                <a:spcPts val="1000"/>
              </a:spcBef>
              <a:buNone/>
              <a:defRPr sz="2000">
                <a:solidFill>
                  <a:srgbClr val="535353"/>
                </a:solidFill>
                <a:latin typeface="Times Roman"/>
                <a:ea typeface="Times Roman"/>
                <a:cs typeface="Times Roman"/>
                <a:sym typeface="Times Roman"/>
              </a:defRPr>
            </a:pPr>
            <a:r>
              <a:rPr lang="zh-CN" altLang="en-US" sz="2800" dirty="0">
                <a:solidFill>
                  <a:srgbClr val="2A2B2E"/>
                </a:solidFill>
                <a:latin typeface="Arial" panose="020B0604020202020204" pitchFamily="34" charset="0"/>
                <a:cs typeface="Arial" panose="020B0604020202020204" pitchFamily="34" charset="0"/>
              </a:rPr>
              <a:t>	- 支持长模式拓展和新</a:t>
            </a:r>
            <a:r>
              <a:rPr lang="en-US" altLang="zh-CN" sz="2800" dirty="0">
                <a:solidFill>
                  <a:srgbClr val="2A2B2E"/>
                </a:solidFill>
                <a:latin typeface="Arial" panose="020B0604020202020204" pitchFamily="34" charset="0"/>
                <a:cs typeface="Arial" panose="020B0604020202020204" pitchFamily="34" charset="0"/>
              </a:rPr>
              <a:t>64</a:t>
            </a:r>
            <a:r>
              <a:rPr lang="zh-CN" altLang="en-US" sz="2800" dirty="0">
                <a:solidFill>
                  <a:srgbClr val="2A2B2E"/>
                </a:solidFill>
                <a:latin typeface="Arial" panose="020B0604020202020204" pitchFamily="34" charset="0"/>
                <a:cs typeface="Arial" panose="020B0604020202020204" pitchFamily="34" charset="0"/>
              </a:rPr>
              <a:t>-</a:t>
            </a:r>
            <a:r>
              <a:rPr lang="en-US" altLang="zh-CN" sz="2800" dirty="0">
                <a:solidFill>
                  <a:srgbClr val="2A2B2E"/>
                </a:solidFill>
                <a:latin typeface="Arial" panose="020B0604020202020204" pitchFamily="34" charset="0"/>
                <a:cs typeface="Arial" panose="020B0604020202020204" pitchFamily="34" charset="0"/>
              </a:rPr>
              <a:t>bitABI</a:t>
            </a:r>
            <a:endParaRPr lang="en-US" altLang="zh-CN" sz="2800" dirty="0">
              <a:solidFill>
                <a:srgbClr val="2A2B2E"/>
              </a:solidFill>
              <a:latin typeface="Arial" panose="020B0604020202020204" pitchFamily="34" charset="0"/>
              <a:cs typeface="Arial" panose="020B0604020202020204" pitchFamily="34" charset="0"/>
            </a:endParaRPr>
          </a:p>
          <a:p>
            <a:pPr lvl="1">
              <a:spcBef>
                <a:spcPts val="1000"/>
              </a:spcBef>
              <a:buNone/>
              <a:defRPr sz="2000">
                <a:solidFill>
                  <a:srgbClr val="535353"/>
                </a:solidFill>
                <a:latin typeface="Times Roman"/>
                <a:ea typeface="Times Roman"/>
                <a:cs typeface="Times Roman"/>
                <a:sym typeface="Times Roman"/>
              </a:defRPr>
            </a:pPr>
            <a:endParaRPr lang="en-US" altLang="zh-CN" sz="2800" dirty="0">
              <a:solidFill>
                <a:srgbClr val="2A2B2E"/>
              </a:solidFill>
              <a:latin typeface="Arial" panose="020B0604020202020204" pitchFamily="34" charset="0"/>
              <a:cs typeface="Arial" panose="020B0604020202020204" pitchFamily="34" charset="0"/>
            </a:endParaRPr>
          </a:p>
        </p:txBody>
      </p:sp>
      <p:sp>
        <p:nvSpPr>
          <p:cNvPr id="5" name="灯片编号占位符 4"/>
          <p:cNvSpPr>
            <a:spLocks noGrp="1"/>
          </p:cNvSpPr>
          <p:nvPr>
            <p:ph type="sldNum" sz="quarter" idx="2"/>
          </p:nvPr>
        </p:nvSpPr>
        <p:spPr>
          <a:xfrm>
            <a:off x="11803731" y="92008"/>
            <a:ext cx="262247" cy="276995"/>
          </a:xfrm>
        </p:spPr>
        <p:txBody>
          <a:bodyPr/>
          <a:lstStyle/>
          <a:p>
            <a:fld id="{86CB4B4D-7CA3-9044-876B-883B54F8677D}" type="slidenum">
              <a:rPr lang="en-US" altLang="zh-CN" smtClean="0">
                <a:latin typeface="Arial" panose="020B0604020202020204" pitchFamily="34" charset="0"/>
                <a:cs typeface="Arial" panose="020B0604020202020204" pitchFamily="34" charset="0"/>
              </a:rPr>
            </a:fld>
            <a:endParaRPr lang="zh-CN" altLang="en-US">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标题 1"/>
          <p:cNvSpPr txBox="1">
            <a:spLocks noGrp="1"/>
          </p:cNvSpPr>
          <p:nvPr>
            <p:ph type="ctrTitle"/>
          </p:nvPr>
        </p:nvSpPr>
        <p:spPr>
          <a:xfrm>
            <a:off x="451231" y="301278"/>
            <a:ext cx="5862955" cy="414067"/>
          </a:xfrm>
          <a:prstGeom prst="rect">
            <a:avLst/>
          </a:prstGeom>
        </p:spPr>
        <p:txBody>
          <a:bodyPr>
            <a:noAutofit/>
          </a:bodyPr>
          <a:lstStyle/>
          <a:p>
            <a:pPr>
              <a:defRPr sz="2500" b="0">
                <a:latin typeface="HYWenHei-85W Heavy"/>
                <a:ea typeface="HYWenHei-85W Heavy"/>
                <a:cs typeface="HYWenHei-85W Heavy"/>
                <a:sym typeface="HYWenHei-85W Heavy"/>
              </a:defRPr>
            </a:pPr>
            <a:r>
              <a:rPr lang="en-US" sz="2500" b="0" dirty="0">
                <a:latin typeface="Arial" panose="020B0604020202020204" pitchFamily="34" charset="0"/>
                <a:cs typeface="Arial" panose="020B0604020202020204" pitchFamily="34" charset="0"/>
              </a:rPr>
              <a:t>Follow-up Plan</a:t>
            </a:r>
            <a:endParaRPr lang="en-US" dirty="0">
              <a:latin typeface="Arial" panose="020B0604020202020204" pitchFamily="34" charset="0"/>
              <a:cs typeface="Arial" panose="020B0604020202020204" pitchFamily="34" charset="0"/>
              <a:sym typeface="Arial" panose="020B0604020202020204"/>
            </a:endParaRPr>
          </a:p>
        </p:txBody>
      </p:sp>
      <p:pic>
        <p:nvPicPr>
          <p:cNvPr id="124" name="图片 2" descr="图片 2"/>
          <p:cNvPicPr>
            <a:picLocks noChangeAspect="1"/>
          </p:cNvPicPr>
          <p:nvPr/>
        </p:nvPicPr>
        <p:blipFill>
          <a:blip r:embed="rId1"/>
          <a:stretch>
            <a:fillRect/>
          </a:stretch>
        </p:blipFill>
        <p:spPr>
          <a:xfrm>
            <a:off x="-13252" y="4877075"/>
            <a:ext cx="12192001" cy="1980927"/>
          </a:xfrm>
          <a:prstGeom prst="rect">
            <a:avLst/>
          </a:prstGeom>
          <a:ln w="12700">
            <a:miter lim="400000"/>
            <a:headEnd/>
            <a:tailEnd/>
          </a:ln>
        </p:spPr>
      </p:pic>
      <p:pic>
        <p:nvPicPr>
          <p:cNvPr id="125" name="图片 7" descr="图片 7"/>
          <p:cNvPicPr>
            <a:picLocks noChangeAspect="1"/>
          </p:cNvPicPr>
          <p:nvPr/>
        </p:nvPicPr>
        <p:blipFill>
          <a:blip r:embed="rId2"/>
          <a:stretch>
            <a:fillRect/>
          </a:stretch>
        </p:blipFill>
        <p:spPr>
          <a:xfrm>
            <a:off x="185675" y="15538"/>
            <a:ext cx="265556" cy="934751"/>
          </a:xfrm>
          <a:prstGeom prst="rect">
            <a:avLst/>
          </a:prstGeom>
          <a:ln w="12700">
            <a:miter lim="400000"/>
            <a:headEnd/>
            <a:tailEnd/>
          </a:ln>
        </p:spPr>
      </p:pic>
      <p:pic>
        <p:nvPicPr>
          <p:cNvPr id="126" name="图片 8" descr="图片 8"/>
          <p:cNvPicPr>
            <a:picLocks noChangeAspect="1"/>
          </p:cNvPicPr>
          <p:nvPr/>
        </p:nvPicPr>
        <p:blipFill>
          <a:blip r:embed="rId3"/>
          <a:stretch>
            <a:fillRect/>
          </a:stretch>
        </p:blipFill>
        <p:spPr>
          <a:xfrm>
            <a:off x="-22104" y="5391539"/>
            <a:ext cx="5018936" cy="1334542"/>
          </a:xfrm>
          <a:prstGeom prst="rect">
            <a:avLst/>
          </a:prstGeom>
          <a:ln w="12700">
            <a:miter lim="400000"/>
            <a:headEnd/>
            <a:tailEnd/>
          </a:ln>
        </p:spPr>
      </p:pic>
      <p:pic>
        <p:nvPicPr>
          <p:cNvPr id="127" name="图片 6" descr="图片 6"/>
          <p:cNvPicPr>
            <a:picLocks noChangeAspect="1"/>
          </p:cNvPicPr>
          <p:nvPr/>
        </p:nvPicPr>
        <p:blipFill>
          <a:blip r:embed="rId3"/>
          <a:srcRect l="13807"/>
          <a:stretch>
            <a:fillRect/>
          </a:stretch>
        </p:blipFill>
        <p:spPr>
          <a:xfrm>
            <a:off x="4996830" y="5391539"/>
            <a:ext cx="4325967" cy="1334542"/>
          </a:xfrm>
          <a:prstGeom prst="rect">
            <a:avLst/>
          </a:prstGeom>
          <a:ln w="12700">
            <a:miter lim="400000"/>
            <a:headEnd/>
            <a:tailEnd/>
          </a:ln>
        </p:spPr>
      </p:pic>
      <p:pic>
        <p:nvPicPr>
          <p:cNvPr id="128" name="图片 9" descr="图片 9"/>
          <p:cNvPicPr>
            <a:picLocks noChangeAspect="1"/>
          </p:cNvPicPr>
          <p:nvPr/>
        </p:nvPicPr>
        <p:blipFill>
          <a:blip r:embed="rId3"/>
          <a:srcRect l="11337" r="31759"/>
          <a:stretch>
            <a:fillRect/>
          </a:stretch>
        </p:blipFill>
        <p:spPr>
          <a:xfrm flipH="1">
            <a:off x="9322795" y="5391539"/>
            <a:ext cx="2855954" cy="1334542"/>
          </a:xfrm>
          <a:prstGeom prst="rect">
            <a:avLst/>
          </a:prstGeom>
          <a:ln w="12700">
            <a:miter lim="400000"/>
            <a:headEnd/>
            <a:tailEnd/>
          </a:ln>
        </p:spPr>
      </p:pic>
      <p:pic>
        <p:nvPicPr>
          <p:cNvPr id="129" name="图片 4" descr="图片 4"/>
          <p:cNvPicPr>
            <a:picLocks noChangeAspect="1"/>
          </p:cNvPicPr>
          <p:nvPr/>
        </p:nvPicPr>
        <p:blipFill>
          <a:blip r:embed="rId4"/>
          <a:stretch>
            <a:fillRect/>
          </a:stretch>
        </p:blipFill>
        <p:spPr>
          <a:xfrm>
            <a:off x="9515388" y="218437"/>
            <a:ext cx="2358783" cy="579751"/>
          </a:xfrm>
          <a:prstGeom prst="rect">
            <a:avLst/>
          </a:prstGeom>
          <a:ln w="12700">
            <a:miter lim="400000"/>
            <a:headEnd/>
            <a:tailEnd/>
          </a:ln>
        </p:spPr>
      </p:pic>
      <p:sp>
        <p:nvSpPr>
          <p:cNvPr id="130" name="文本框 5"/>
          <p:cNvSpPr txBox="1"/>
          <p:nvPr/>
        </p:nvSpPr>
        <p:spPr>
          <a:xfrm>
            <a:off x="313509" y="1082210"/>
            <a:ext cx="10142455" cy="2757170"/>
          </a:xfrm>
          <a:prstGeom prst="rect">
            <a:avLst/>
          </a:prstGeom>
          <a:ln w="12700">
            <a:miter lim="400000"/>
          </a:ln>
        </p:spPr>
        <p:txBody>
          <a:bodyPr wrap="square" lIns="45718" tIns="45718" rIns="45718" bIns="45718">
            <a:spAutoFit/>
          </a:bodyPr>
          <a:lstStyle/>
          <a:p>
            <a:pPr lvl="1">
              <a:spcBef>
                <a:spcPts val="1000"/>
              </a:spcBef>
              <a:buNone/>
              <a:defRPr sz="2000">
                <a:solidFill>
                  <a:srgbClr val="535353"/>
                </a:solidFill>
                <a:latin typeface="Times Roman"/>
                <a:ea typeface="Times Roman"/>
                <a:cs typeface="Times Roman"/>
                <a:sym typeface="Times Roman"/>
              </a:defRPr>
            </a:pPr>
            <a:r>
              <a:rPr lang="en-US" altLang="zh-CN" sz="2800" dirty="0">
                <a:solidFill>
                  <a:srgbClr val="2A2B2E"/>
                </a:solidFill>
                <a:latin typeface="Arial" panose="020B0604020202020204" pitchFamily="34" charset="0"/>
                <a:cs typeface="Arial" panose="020B0604020202020204" pitchFamily="34" charset="0"/>
              </a:rPr>
              <a:t>4.</a:t>
            </a:r>
            <a:r>
              <a:rPr lang="zh-CN" altLang="en-US" sz="2800" dirty="0">
                <a:solidFill>
                  <a:srgbClr val="2A2B2E"/>
                </a:solidFill>
                <a:latin typeface="Arial" panose="020B0604020202020204" pitchFamily="34" charset="0"/>
                <a:cs typeface="Arial" panose="020B0604020202020204" pitchFamily="34" charset="0"/>
              </a:rPr>
              <a:t>修改内存管理机制</a:t>
            </a:r>
            <a:endParaRPr lang="zh-CN" altLang="en-US" sz="2800" dirty="0">
              <a:solidFill>
                <a:srgbClr val="2A2B2E"/>
              </a:solidFill>
              <a:latin typeface="Arial" panose="020B0604020202020204" pitchFamily="34" charset="0"/>
              <a:cs typeface="Arial" panose="020B0604020202020204" pitchFamily="34" charset="0"/>
            </a:endParaRPr>
          </a:p>
          <a:p>
            <a:pPr lvl="1">
              <a:spcBef>
                <a:spcPts val="1000"/>
              </a:spcBef>
              <a:buNone/>
              <a:defRPr sz="2000">
                <a:solidFill>
                  <a:srgbClr val="535353"/>
                </a:solidFill>
                <a:latin typeface="Times Roman"/>
                <a:ea typeface="Times Roman"/>
                <a:cs typeface="Times Roman"/>
                <a:sym typeface="Times Roman"/>
              </a:defRPr>
            </a:pPr>
            <a:r>
              <a:rPr lang="zh-CN" altLang="en-US" sz="2800" dirty="0">
                <a:solidFill>
                  <a:srgbClr val="2A2B2E"/>
                </a:solidFill>
                <a:latin typeface="Arial" panose="020B0604020202020204" pitchFamily="34" charset="0"/>
                <a:cs typeface="Arial" panose="020B0604020202020204" pitchFamily="34" charset="0"/>
              </a:rPr>
              <a:t>	- 支持四级页表</a:t>
            </a:r>
            <a:endParaRPr lang="zh-CN" altLang="en-US" sz="2800" dirty="0">
              <a:solidFill>
                <a:srgbClr val="2A2B2E"/>
              </a:solidFill>
              <a:latin typeface="Arial" panose="020B0604020202020204" pitchFamily="34" charset="0"/>
              <a:cs typeface="Arial" panose="020B0604020202020204" pitchFamily="34" charset="0"/>
            </a:endParaRPr>
          </a:p>
          <a:p>
            <a:pPr lvl="1">
              <a:spcBef>
                <a:spcPts val="1000"/>
              </a:spcBef>
              <a:buNone/>
              <a:defRPr sz="2000">
                <a:solidFill>
                  <a:srgbClr val="535353"/>
                </a:solidFill>
                <a:latin typeface="Times Roman"/>
                <a:ea typeface="Times Roman"/>
                <a:cs typeface="Times Roman"/>
                <a:sym typeface="Times Roman"/>
              </a:defRPr>
            </a:pPr>
            <a:r>
              <a:rPr lang="en-US" altLang="zh-CN" sz="2800" dirty="0">
                <a:solidFill>
                  <a:srgbClr val="2A2B2E"/>
                </a:solidFill>
                <a:latin typeface="Arial" panose="020B0604020202020204" pitchFamily="34" charset="0"/>
                <a:cs typeface="Arial" panose="020B0604020202020204" pitchFamily="34" charset="0"/>
              </a:rPr>
              <a:t>	</a:t>
            </a:r>
            <a:r>
              <a:rPr lang="zh-CN" altLang="en-US" sz="2800" dirty="0">
                <a:solidFill>
                  <a:srgbClr val="2A2B2E"/>
                </a:solidFill>
                <a:latin typeface="Arial" panose="020B0604020202020204" pitchFamily="34" charset="0"/>
                <a:cs typeface="Arial" panose="020B0604020202020204" pitchFamily="34" charset="0"/>
              </a:rPr>
              <a:t>- 页表项</a:t>
            </a:r>
            <a:r>
              <a:rPr lang="en-US" altLang="zh-CN" sz="2800" dirty="0">
                <a:solidFill>
                  <a:srgbClr val="2A2B2E"/>
                </a:solidFill>
                <a:latin typeface="Arial" panose="020B0604020202020204" pitchFamily="34" charset="0"/>
                <a:cs typeface="Arial" panose="020B0604020202020204" pitchFamily="34" charset="0"/>
              </a:rPr>
              <a:t>64</a:t>
            </a:r>
            <a:r>
              <a:rPr lang="zh-CN" altLang="en-US" sz="2800" dirty="0">
                <a:solidFill>
                  <a:srgbClr val="2A2B2E"/>
                </a:solidFill>
                <a:latin typeface="Arial" panose="020B0604020202020204" pitchFamily="34" charset="0"/>
                <a:cs typeface="Arial" panose="020B0604020202020204" pitchFamily="34" charset="0"/>
              </a:rPr>
              <a:t>-</a:t>
            </a:r>
            <a:r>
              <a:rPr lang="en-US" altLang="zh-CN" sz="2800" dirty="0">
                <a:solidFill>
                  <a:srgbClr val="2A2B2E"/>
                </a:solidFill>
                <a:latin typeface="Arial" panose="020B0604020202020204" pitchFamily="34" charset="0"/>
                <a:cs typeface="Arial" panose="020B0604020202020204" pitchFamily="34" charset="0"/>
              </a:rPr>
              <a:t>bit</a:t>
            </a:r>
            <a:endParaRPr lang="en-US" altLang="zh-CN" sz="2800" dirty="0">
              <a:solidFill>
                <a:srgbClr val="2A2B2E"/>
              </a:solidFill>
              <a:latin typeface="Arial" panose="020B0604020202020204" pitchFamily="34" charset="0"/>
              <a:cs typeface="Arial" panose="020B0604020202020204" pitchFamily="34" charset="0"/>
            </a:endParaRPr>
          </a:p>
          <a:p>
            <a:pPr lvl="1">
              <a:spcBef>
                <a:spcPts val="1000"/>
              </a:spcBef>
              <a:buNone/>
              <a:defRPr sz="2000">
                <a:solidFill>
                  <a:srgbClr val="535353"/>
                </a:solidFill>
                <a:latin typeface="Times Roman"/>
                <a:ea typeface="Times Roman"/>
                <a:cs typeface="Times Roman"/>
                <a:sym typeface="Times Roman"/>
              </a:defRPr>
            </a:pPr>
            <a:r>
              <a:rPr lang="en-US" altLang="zh-CN" sz="2800" dirty="0">
                <a:solidFill>
                  <a:srgbClr val="2A2B2E"/>
                </a:solidFill>
                <a:latin typeface="Arial" panose="020B0604020202020204" pitchFamily="34" charset="0"/>
                <a:cs typeface="Arial" panose="020B0604020202020204" pitchFamily="34" charset="0"/>
              </a:rPr>
              <a:t>	</a:t>
            </a:r>
            <a:r>
              <a:rPr lang="zh-CN" altLang="en-US" sz="2800" dirty="0">
                <a:solidFill>
                  <a:srgbClr val="2A2B2E"/>
                </a:solidFill>
                <a:latin typeface="Arial" panose="020B0604020202020204" pitchFamily="34" charset="0"/>
                <a:cs typeface="Arial" panose="020B0604020202020204" pitchFamily="34" charset="0"/>
              </a:rPr>
              <a:t>- 保持页面大小为</a:t>
            </a:r>
            <a:r>
              <a:rPr lang="en-US" altLang="zh-CN" sz="2800" dirty="0">
                <a:solidFill>
                  <a:srgbClr val="2A2B2E"/>
                </a:solidFill>
                <a:latin typeface="Arial" panose="020B0604020202020204" pitchFamily="34" charset="0"/>
                <a:cs typeface="Arial" panose="020B0604020202020204" pitchFamily="34" charset="0"/>
              </a:rPr>
              <a:t>4KiB</a:t>
            </a:r>
            <a:endParaRPr lang="en-US" altLang="zh-CN" sz="2800" dirty="0">
              <a:solidFill>
                <a:srgbClr val="2A2B2E"/>
              </a:solidFill>
              <a:latin typeface="Arial" panose="020B0604020202020204" pitchFamily="34" charset="0"/>
              <a:cs typeface="Arial" panose="020B0604020202020204" pitchFamily="34" charset="0"/>
            </a:endParaRPr>
          </a:p>
          <a:p>
            <a:pPr lvl="1">
              <a:spcBef>
                <a:spcPts val="1000"/>
              </a:spcBef>
              <a:buNone/>
              <a:defRPr sz="2000">
                <a:solidFill>
                  <a:srgbClr val="535353"/>
                </a:solidFill>
                <a:latin typeface="Times Roman"/>
                <a:ea typeface="Times Roman"/>
                <a:cs typeface="Times Roman"/>
                <a:sym typeface="Times Roman"/>
              </a:defRPr>
            </a:pPr>
            <a:r>
              <a:rPr lang="zh-CN" altLang="en-US" sz="2800" dirty="0">
                <a:solidFill>
                  <a:srgbClr val="2A2B2E"/>
                </a:solidFill>
                <a:latin typeface="Arial" panose="020B0604020202020204" pitchFamily="34" charset="0"/>
                <a:cs typeface="Arial" panose="020B0604020202020204" pitchFamily="34" charset="0"/>
              </a:rPr>
              <a:t>等等</a:t>
            </a:r>
            <a:r>
              <a:rPr lang="en-US" altLang="zh-CN" sz="2800" dirty="0">
                <a:solidFill>
                  <a:srgbClr val="2A2B2E"/>
                </a:solidFill>
                <a:latin typeface="Arial" panose="020B0604020202020204" pitchFamily="34" charset="0"/>
                <a:cs typeface="Arial" panose="020B0604020202020204" pitchFamily="34" charset="0"/>
              </a:rPr>
              <a:t>..............................................................................................</a:t>
            </a:r>
            <a:endParaRPr lang="en-US" altLang="zh-CN" sz="2800" dirty="0">
              <a:solidFill>
                <a:srgbClr val="2A2B2E"/>
              </a:solidFill>
              <a:latin typeface="Arial" panose="020B0604020202020204" pitchFamily="34" charset="0"/>
              <a:cs typeface="Arial" panose="020B0604020202020204" pitchFamily="34" charset="0"/>
            </a:endParaRPr>
          </a:p>
        </p:txBody>
      </p:sp>
      <p:sp>
        <p:nvSpPr>
          <p:cNvPr id="5" name="灯片编号占位符 4"/>
          <p:cNvSpPr>
            <a:spLocks noGrp="1"/>
          </p:cNvSpPr>
          <p:nvPr>
            <p:ph type="sldNum" sz="quarter" idx="2"/>
          </p:nvPr>
        </p:nvSpPr>
        <p:spPr>
          <a:xfrm>
            <a:off x="11803731" y="92008"/>
            <a:ext cx="262247" cy="276995"/>
          </a:xfrm>
        </p:spPr>
        <p:txBody>
          <a:bodyPr/>
          <a:lstStyle/>
          <a:p>
            <a:fld id="{86CB4B4D-7CA3-9044-876B-883B54F8677D}" type="slidenum">
              <a:rPr lang="en-US" altLang="zh-CN" smtClean="0">
                <a:latin typeface="Arial" panose="020B0604020202020204" pitchFamily="34" charset="0"/>
                <a:cs typeface="Arial" panose="020B0604020202020204" pitchFamily="34" charset="0"/>
              </a:rPr>
            </a:fld>
            <a:endParaRPr lang="zh-CN" altLang="en-US">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标题 1"/>
          <p:cNvSpPr txBox="1">
            <a:spLocks noGrp="1"/>
          </p:cNvSpPr>
          <p:nvPr>
            <p:ph type="ctrTitle"/>
          </p:nvPr>
        </p:nvSpPr>
        <p:spPr>
          <a:xfrm>
            <a:off x="451231" y="301278"/>
            <a:ext cx="5862955" cy="414067"/>
          </a:xfrm>
          <a:prstGeom prst="rect">
            <a:avLst/>
          </a:prstGeom>
        </p:spPr>
        <p:txBody>
          <a:bodyPr>
            <a:noAutofit/>
          </a:bodyPr>
          <a:lstStyle/>
          <a:p>
            <a:pPr>
              <a:defRPr sz="2500" b="0">
                <a:latin typeface="HYWenHei-85W Heavy"/>
                <a:ea typeface="HYWenHei-85W Heavy"/>
                <a:cs typeface="HYWenHei-85W Heavy"/>
                <a:sym typeface="HYWenHei-85W Heavy"/>
              </a:defRPr>
            </a:pPr>
            <a:r>
              <a:rPr lang="en-US" sz="2400" dirty="0">
                <a:latin typeface="Arial" panose="020B0604020202020204" pitchFamily="34" charset="0"/>
                <a:cs typeface="Arial" panose="020B0604020202020204" pitchFamily="34" charset="0"/>
                <a:sym typeface="Arial" panose="020B0604020202020204"/>
              </a:rPr>
              <a:t>Reference List</a:t>
            </a:r>
            <a:endParaRPr lang="en-US" dirty="0">
              <a:latin typeface="Arial" panose="020B0604020202020204" pitchFamily="34" charset="0"/>
              <a:cs typeface="Arial" panose="020B0604020202020204" pitchFamily="34" charset="0"/>
              <a:sym typeface="Arial" panose="020B0604020202020204"/>
            </a:endParaRPr>
          </a:p>
        </p:txBody>
      </p:sp>
      <p:pic>
        <p:nvPicPr>
          <p:cNvPr id="124" name="图片 2" descr="图片 2"/>
          <p:cNvPicPr>
            <a:picLocks noChangeAspect="1"/>
          </p:cNvPicPr>
          <p:nvPr/>
        </p:nvPicPr>
        <p:blipFill>
          <a:blip r:embed="rId1"/>
          <a:stretch>
            <a:fillRect/>
          </a:stretch>
        </p:blipFill>
        <p:spPr>
          <a:xfrm>
            <a:off x="-13252" y="4877075"/>
            <a:ext cx="12192001" cy="1980927"/>
          </a:xfrm>
          <a:prstGeom prst="rect">
            <a:avLst/>
          </a:prstGeom>
          <a:ln w="12700">
            <a:miter lim="400000"/>
            <a:headEnd/>
            <a:tailEnd/>
          </a:ln>
        </p:spPr>
      </p:pic>
      <p:pic>
        <p:nvPicPr>
          <p:cNvPr id="125" name="图片 7" descr="图片 7"/>
          <p:cNvPicPr>
            <a:picLocks noChangeAspect="1"/>
          </p:cNvPicPr>
          <p:nvPr/>
        </p:nvPicPr>
        <p:blipFill>
          <a:blip r:embed="rId2"/>
          <a:stretch>
            <a:fillRect/>
          </a:stretch>
        </p:blipFill>
        <p:spPr>
          <a:xfrm>
            <a:off x="185675" y="15538"/>
            <a:ext cx="265556" cy="934751"/>
          </a:xfrm>
          <a:prstGeom prst="rect">
            <a:avLst/>
          </a:prstGeom>
          <a:ln w="12700">
            <a:miter lim="400000"/>
            <a:headEnd/>
            <a:tailEnd/>
          </a:ln>
        </p:spPr>
      </p:pic>
      <p:pic>
        <p:nvPicPr>
          <p:cNvPr id="126" name="图片 8" descr="图片 8"/>
          <p:cNvPicPr>
            <a:picLocks noChangeAspect="1"/>
          </p:cNvPicPr>
          <p:nvPr/>
        </p:nvPicPr>
        <p:blipFill>
          <a:blip r:embed="rId3"/>
          <a:stretch>
            <a:fillRect/>
          </a:stretch>
        </p:blipFill>
        <p:spPr>
          <a:xfrm>
            <a:off x="-22104" y="5391539"/>
            <a:ext cx="5018936" cy="1334542"/>
          </a:xfrm>
          <a:prstGeom prst="rect">
            <a:avLst/>
          </a:prstGeom>
          <a:ln w="12700">
            <a:miter lim="400000"/>
            <a:headEnd/>
            <a:tailEnd/>
          </a:ln>
        </p:spPr>
      </p:pic>
      <p:pic>
        <p:nvPicPr>
          <p:cNvPr id="127" name="图片 6" descr="图片 6"/>
          <p:cNvPicPr>
            <a:picLocks noChangeAspect="1"/>
          </p:cNvPicPr>
          <p:nvPr/>
        </p:nvPicPr>
        <p:blipFill>
          <a:blip r:embed="rId3"/>
          <a:srcRect l="13807"/>
          <a:stretch>
            <a:fillRect/>
          </a:stretch>
        </p:blipFill>
        <p:spPr>
          <a:xfrm>
            <a:off x="4996830" y="5391539"/>
            <a:ext cx="4325967" cy="1334542"/>
          </a:xfrm>
          <a:prstGeom prst="rect">
            <a:avLst/>
          </a:prstGeom>
          <a:ln w="12700">
            <a:miter lim="400000"/>
            <a:headEnd/>
            <a:tailEnd/>
          </a:ln>
        </p:spPr>
      </p:pic>
      <p:pic>
        <p:nvPicPr>
          <p:cNvPr id="128" name="图片 9" descr="图片 9"/>
          <p:cNvPicPr>
            <a:picLocks noChangeAspect="1"/>
          </p:cNvPicPr>
          <p:nvPr/>
        </p:nvPicPr>
        <p:blipFill>
          <a:blip r:embed="rId3"/>
          <a:srcRect l="11337" r="31759"/>
          <a:stretch>
            <a:fillRect/>
          </a:stretch>
        </p:blipFill>
        <p:spPr>
          <a:xfrm flipH="1">
            <a:off x="9322795" y="5391539"/>
            <a:ext cx="2855954" cy="1334542"/>
          </a:xfrm>
          <a:prstGeom prst="rect">
            <a:avLst/>
          </a:prstGeom>
          <a:ln w="12700">
            <a:miter lim="400000"/>
            <a:headEnd/>
            <a:tailEnd/>
          </a:ln>
        </p:spPr>
      </p:pic>
      <p:pic>
        <p:nvPicPr>
          <p:cNvPr id="129" name="图片 4" descr="图片 4"/>
          <p:cNvPicPr>
            <a:picLocks noChangeAspect="1"/>
          </p:cNvPicPr>
          <p:nvPr/>
        </p:nvPicPr>
        <p:blipFill>
          <a:blip r:embed="rId4"/>
          <a:stretch>
            <a:fillRect/>
          </a:stretch>
        </p:blipFill>
        <p:spPr>
          <a:xfrm>
            <a:off x="9515388" y="218437"/>
            <a:ext cx="2358783" cy="579751"/>
          </a:xfrm>
          <a:prstGeom prst="rect">
            <a:avLst/>
          </a:prstGeom>
          <a:ln w="12700">
            <a:miter lim="400000"/>
            <a:headEnd/>
            <a:tailEnd/>
          </a:ln>
        </p:spPr>
      </p:pic>
      <p:sp>
        <p:nvSpPr>
          <p:cNvPr id="5" name="灯片编号占位符 4"/>
          <p:cNvSpPr>
            <a:spLocks noGrp="1"/>
          </p:cNvSpPr>
          <p:nvPr>
            <p:ph type="sldNum" sz="quarter" idx="2"/>
          </p:nvPr>
        </p:nvSpPr>
        <p:spPr>
          <a:xfrm>
            <a:off x="11803731" y="92008"/>
            <a:ext cx="262247" cy="276995"/>
          </a:xfrm>
        </p:spPr>
        <p:txBody>
          <a:bodyPr/>
          <a:lstStyle/>
          <a:p>
            <a:fld id="{86CB4B4D-7CA3-9044-876B-883B54F8677D}" type="slidenum">
              <a:rPr lang="en-US" altLang="zh-CN" smtClean="0">
                <a:latin typeface="Arial" panose="020B0604020202020204" pitchFamily="34" charset="0"/>
                <a:cs typeface="Arial" panose="020B0604020202020204" pitchFamily="34" charset="0"/>
              </a:rPr>
            </a:fld>
            <a:endParaRPr lang="zh-CN" altLang="en-US">
              <a:latin typeface="Arial" panose="020B0604020202020204" pitchFamily="34" charset="0"/>
              <a:cs typeface="Arial" panose="020B0604020202020204" pitchFamily="34" charset="0"/>
            </a:endParaRPr>
          </a:p>
        </p:txBody>
      </p:sp>
      <p:sp>
        <p:nvSpPr>
          <p:cNvPr id="2" name="文本框 1"/>
          <p:cNvSpPr txBox="1"/>
          <p:nvPr/>
        </p:nvSpPr>
        <p:spPr>
          <a:xfrm>
            <a:off x="601257" y="1265416"/>
            <a:ext cx="9410205" cy="20313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latin typeface="Arial" panose="020B0604020202020204" pitchFamily="34" charset="0"/>
                <a:ea typeface="等线" panose="02010600030101010101" pitchFamily="2" charset="-122"/>
                <a:cs typeface="Arial" panose="020B0604020202020204" pitchFamily="34" charset="0"/>
              </a:rPr>
              <a:t>[1] Zhao, P., Lu, C.X., Wang, B., Trigoni, N., &amp; Markham, A. (2020). 3-D Motion Capture of an Unmodified Drone with Single-chip Millimeter Wave Radar. ArXiv, abs/2011.06730.</a:t>
            </a:r>
            <a:endParaRPr lang="en-US" altLang="zh-CN" dirty="0">
              <a:latin typeface="Arial" panose="020B0604020202020204" pitchFamily="34" charset="0"/>
              <a:ea typeface="等线" panose="02010600030101010101" pitchFamily="2" charset="-122"/>
              <a:cs typeface="Arial" panose="020B0604020202020204" pitchFamily="34" charset="0"/>
            </a:endParaRPr>
          </a:p>
          <a:p>
            <a:pPr marL="0" marR="0" indent="0" algn="l" defTabSz="914400" rtl="0" fontAlgn="auto" latinLnBrk="0" hangingPunct="0">
              <a:lnSpc>
                <a:spcPct val="100000"/>
              </a:lnSpc>
              <a:spcBef>
                <a:spcPts val="0"/>
              </a:spcBef>
              <a:spcAft>
                <a:spcPts val="0"/>
              </a:spcAft>
              <a:buClrTx/>
              <a:buSzTx/>
              <a:buFontTx/>
              <a:buNone/>
            </a:pPr>
            <a:r>
              <a:rPr lang="en-US" altLang="zh-CN" dirty="0">
                <a:latin typeface="Arial" panose="020B0604020202020204" pitchFamily="34" charset="0"/>
                <a:ea typeface="等线" panose="02010600030101010101" pitchFamily="2" charset="-122"/>
                <a:cs typeface="Arial" panose="020B0604020202020204" pitchFamily="34" charset="0"/>
              </a:rPr>
              <a:t>[2] Kellner D, </a:t>
            </a:r>
            <a:r>
              <a:rPr lang="en-US" altLang="zh-CN" dirty="0" err="1">
                <a:latin typeface="Arial" panose="020B0604020202020204" pitchFamily="34" charset="0"/>
                <a:ea typeface="等线" panose="02010600030101010101" pitchFamily="2" charset="-122"/>
                <a:cs typeface="Arial" panose="020B0604020202020204" pitchFamily="34" charset="0"/>
              </a:rPr>
              <a:t>Barjenbruch</a:t>
            </a:r>
            <a:r>
              <a:rPr lang="en-US" altLang="zh-CN" dirty="0">
                <a:latin typeface="Arial" panose="020B0604020202020204" pitchFamily="34" charset="0"/>
                <a:ea typeface="等线" panose="02010600030101010101" pitchFamily="2" charset="-122"/>
                <a:cs typeface="Arial" panose="020B0604020202020204" pitchFamily="34" charset="0"/>
              </a:rPr>
              <a:t> M, </a:t>
            </a:r>
            <a:r>
              <a:rPr lang="en-US" altLang="zh-CN" dirty="0" err="1">
                <a:latin typeface="Arial" panose="020B0604020202020204" pitchFamily="34" charset="0"/>
                <a:ea typeface="等线" panose="02010600030101010101" pitchFamily="2" charset="-122"/>
                <a:cs typeface="Arial" panose="020B0604020202020204" pitchFamily="34" charset="0"/>
              </a:rPr>
              <a:t>Klappstein</a:t>
            </a:r>
            <a:r>
              <a:rPr lang="en-US" altLang="zh-CN" dirty="0">
                <a:latin typeface="Arial" panose="020B0604020202020204" pitchFamily="34" charset="0"/>
                <a:ea typeface="等线" panose="02010600030101010101" pitchFamily="2" charset="-122"/>
                <a:cs typeface="Arial" panose="020B0604020202020204" pitchFamily="34" charset="0"/>
              </a:rPr>
              <a:t> J, et al. Wheel extraction based on micro doppler distribution using high-resolution radar[C]// IEEE </a:t>
            </a:r>
            <a:r>
              <a:rPr lang="en-US" altLang="zh-CN" dirty="0" err="1">
                <a:latin typeface="Arial" panose="020B0604020202020204" pitchFamily="34" charset="0"/>
                <a:ea typeface="等线" panose="02010600030101010101" pitchFamily="2" charset="-122"/>
                <a:cs typeface="Arial" panose="020B0604020202020204" pitchFamily="34" charset="0"/>
              </a:rPr>
              <a:t>Mtt</a:t>
            </a:r>
            <a:r>
              <a:rPr lang="en-US" altLang="zh-CN" dirty="0">
                <a:latin typeface="Arial" panose="020B0604020202020204" pitchFamily="34" charset="0"/>
                <a:ea typeface="等线" panose="02010600030101010101" pitchFamily="2" charset="-122"/>
                <a:cs typeface="Arial" panose="020B0604020202020204" pitchFamily="34" charset="0"/>
              </a:rPr>
              <a:t>-S International Conference on Microwaves for Intelligent Mobility. IEEE, 2015:1-4.</a:t>
            </a:r>
            <a:endParaRPr lang="en-US" altLang="zh-CN" dirty="0">
              <a:latin typeface="Arial" panose="020B0604020202020204" pitchFamily="34" charset="0"/>
              <a:ea typeface="等线" panose="02010600030101010101" pitchFamily="2" charset="-122"/>
              <a:cs typeface="Arial" panose="020B0604020202020204" pitchFamily="34" charset="0"/>
            </a:endParaRPr>
          </a:p>
          <a:p>
            <a:pPr marL="0" marR="0" indent="0" algn="l" defTabSz="914400" rtl="0" fontAlgn="auto" latinLnBrk="0" hangingPunct="0">
              <a:lnSpc>
                <a:spcPct val="100000"/>
              </a:lnSpc>
              <a:spcBef>
                <a:spcPts val="0"/>
              </a:spcBef>
              <a:spcAft>
                <a:spcPts val="0"/>
              </a:spcAft>
              <a:buClrTx/>
              <a:buSzTx/>
              <a:buFontTx/>
              <a:buNone/>
            </a:pPr>
            <a:r>
              <a:rPr kumimoji="0" lang="en-US" altLang="zh-CN" b="0" i="0" u="none" strike="noStrike" cap="none" spc="0" normalizeH="0" baseline="0" dirty="0">
                <a:ln>
                  <a:noFill/>
                </a:ln>
                <a:solidFill>
                  <a:srgbClr val="000000"/>
                </a:solidFill>
                <a:effectLst/>
                <a:uFillTx/>
                <a:latin typeface="Arial" panose="020B0604020202020204" pitchFamily="34" charset="0"/>
                <a:ea typeface="等线" panose="02010600030101010101" pitchFamily="2" charset="-122"/>
                <a:cs typeface="Arial" panose="020B0604020202020204" pitchFamily="34" charset="0"/>
                <a:sym typeface="Helvetica"/>
              </a:rPr>
              <a:t>[3] </a:t>
            </a:r>
            <a:r>
              <a:rPr kumimoji="0" lang="en-US" altLang="zh-CN" b="0" i="0" u="none" strike="noStrike" cap="none" spc="0" normalizeH="0" baseline="0" dirty="0" err="1">
                <a:ln>
                  <a:noFill/>
                </a:ln>
                <a:solidFill>
                  <a:srgbClr val="000000"/>
                </a:solidFill>
                <a:effectLst/>
                <a:uFillTx/>
                <a:latin typeface="Arial" panose="020B0604020202020204" pitchFamily="34" charset="0"/>
                <a:ea typeface="等线" panose="02010600030101010101" pitchFamily="2" charset="-122"/>
                <a:cs typeface="Arial" panose="020B0604020202020204" pitchFamily="34" charset="0"/>
                <a:sym typeface="Helvetica"/>
              </a:rPr>
              <a:t>mmWave</a:t>
            </a:r>
            <a:r>
              <a:rPr kumimoji="0" lang="en-US" altLang="zh-CN" b="0" i="0" u="none" strike="noStrike" cap="none" spc="0" normalizeH="0" baseline="0" dirty="0">
                <a:ln>
                  <a:noFill/>
                </a:ln>
                <a:solidFill>
                  <a:srgbClr val="000000"/>
                </a:solidFill>
                <a:effectLst/>
                <a:uFillTx/>
                <a:latin typeface="Arial" panose="020B0604020202020204" pitchFamily="34" charset="0"/>
                <a:ea typeface="等线" panose="02010600030101010101" pitchFamily="2" charset="-122"/>
                <a:cs typeface="Arial" panose="020B0604020202020204" pitchFamily="34" charset="0"/>
                <a:sym typeface="Helvetica"/>
              </a:rPr>
              <a:t> radar sensors, https://www.ti.com/video/series/mmwave-training-series.html#transcript-tab</a:t>
            </a:r>
            <a:endParaRPr kumimoji="0" lang="zh-CN" altLang="en-US" b="0" i="0" u="none" strike="noStrike" cap="none" spc="0" normalizeH="0" baseline="0" dirty="0">
              <a:ln>
                <a:noFill/>
              </a:ln>
              <a:solidFill>
                <a:srgbClr val="000000"/>
              </a:solidFill>
              <a:effectLst/>
              <a:uFillTx/>
              <a:latin typeface="Arial" panose="020B0604020202020204" pitchFamily="34" charset="0"/>
              <a:ea typeface="等线" panose="02010600030101010101" pitchFamily="2" charset="-122"/>
              <a:cs typeface="Arial" panose="020B0604020202020204" pitchFamily="34" charset="0"/>
              <a:sym typeface="Helvetica"/>
            </a:endParaRPr>
          </a:p>
        </p:txBody>
      </p:sp>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标题 1"/>
          <p:cNvSpPr txBox="1">
            <a:spLocks noGrp="1"/>
          </p:cNvSpPr>
          <p:nvPr>
            <p:ph type="ctrTitle"/>
          </p:nvPr>
        </p:nvSpPr>
        <p:spPr>
          <a:xfrm>
            <a:off x="3133468" y="2289800"/>
            <a:ext cx="5925064" cy="841192"/>
          </a:xfrm>
          <a:prstGeom prst="rect">
            <a:avLst/>
          </a:prstGeom>
        </p:spPr>
        <p:txBody>
          <a:bodyPr>
            <a:normAutofit fontScale="90000"/>
          </a:bodyPr>
          <a:lstStyle>
            <a:lvl1pPr algn="ctr" defTabSz="667385">
              <a:defRPr sz="4300" b="0">
                <a:solidFill>
                  <a:srgbClr val="535353"/>
                </a:solidFill>
                <a:latin typeface="HYWenHei-85W Heavy"/>
                <a:ea typeface="HYWenHei-85W Heavy"/>
                <a:cs typeface="HYWenHei-85W Heavy"/>
                <a:sym typeface="HYWenHei-85W Heavy"/>
              </a:defRPr>
            </a:lvl1pPr>
          </a:lstStyle>
          <a:p>
            <a:r>
              <a:rPr dirty="0">
                <a:latin typeface="Arial" panose="020B0604020202020204" pitchFamily="34" charset="0"/>
                <a:cs typeface="Arial" panose="020B0604020202020204" pitchFamily="34" charset="0"/>
              </a:rPr>
              <a:t>THANK YOU！</a:t>
            </a:r>
            <a:endParaRPr dirty="0">
              <a:latin typeface="Arial" panose="020B0604020202020204" pitchFamily="34" charset="0"/>
              <a:cs typeface="Arial" panose="020B0604020202020204" pitchFamily="34" charset="0"/>
            </a:endParaRPr>
          </a:p>
        </p:txBody>
      </p:sp>
      <p:pic>
        <p:nvPicPr>
          <p:cNvPr id="339" name="图片 2" descr="图片 2"/>
          <p:cNvPicPr>
            <a:picLocks noChangeAspect="1"/>
          </p:cNvPicPr>
          <p:nvPr/>
        </p:nvPicPr>
        <p:blipFill>
          <a:blip r:embed="rId1"/>
          <a:stretch>
            <a:fillRect/>
          </a:stretch>
        </p:blipFill>
        <p:spPr>
          <a:xfrm>
            <a:off x="-22104" y="4877075"/>
            <a:ext cx="12192001" cy="1980927"/>
          </a:xfrm>
          <a:prstGeom prst="rect">
            <a:avLst/>
          </a:prstGeom>
          <a:ln w="12700">
            <a:miter lim="400000"/>
            <a:headEnd/>
            <a:tailEnd/>
          </a:ln>
        </p:spPr>
      </p:pic>
      <p:pic>
        <p:nvPicPr>
          <p:cNvPr id="340" name="图片 8" descr="图片 8"/>
          <p:cNvPicPr>
            <a:picLocks noChangeAspect="1"/>
          </p:cNvPicPr>
          <p:nvPr/>
        </p:nvPicPr>
        <p:blipFill>
          <a:blip r:embed="rId2"/>
          <a:stretch>
            <a:fillRect/>
          </a:stretch>
        </p:blipFill>
        <p:spPr>
          <a:xfrm>
            <a:off x="-22104" y="5391539"/>
            <a:ext cx="5018936" cy="1334542"/>
          </a:xfrm>
          <a:prstGeom prst="rect">
            <a:avLst/>
          </a:prstGeom>
          <a:ln w="12700">
            <a:miter lim="400000"/>
            <a:headEnd/>
            <a:tailEnd/>
          </a:ln>
        </p:spPr>
      </p:pic>
      <p:pic>
        <p:nvPicPr>
          <p:cNvPr id="341" name="图片 6" descr="图片 6"/>
          <p:cNvPicPr>
            <a:picLocks noChangeAspect="1"/>
          </p:cNvPicPr>
          <p:nvPr/>
        </p:nvPicPr>
        <p:blipFill>
          <a:blip r:embed="rId2"/>
          <a:srcRect l="13807"/>
          <a:stretch>
            <a:fillRect/>
          </a:stretch>
        </p:blipFill>
        <p:spPr>
          <a:xfrm>
            <a:off x="4996830" y="5391539"/>
            <a:ext cx="4325967" cy="1334542"/>
          </a:xfrm>
          <a:prstGeom prst="rect">
            <a:avLst/>
          </a:prstGeom>
          <a:ln w="12700">
            <a:miter lim="400000"/>
            <a:headEnd/>
            <a:tailEnd/>
          </a:ln>
        </p:spPr>
      </p:pic>
      <p:pic>
        <p:nvPicPr>
          <p:cNvPr id="342" name="图片 9" descr="图片 9"/>
          <p:cNvPicPr>
            <a:picLocks noChangeAspect="1"/>
          </p:cNvPicPr>
          <p:nvPr/>
        </p:nvPicPr>
        <p:blipFill>
          <a:blip r:embed="rId2"/>
          <a:srcRect l="11337" r="31759"/>
          <a:stretch>
            <a:fillRect/>
          </a:stretch>
        </p:blipFill>
        <p:spPr>
          <a:xfrm flipH="1">
            <a:off x="9322795" y="5391539"/>
            <a:ext cx="2855954" cy="1334542"/>
          </a:xfrm>
          <a:prstGeom prst="rect">
            <a:avLst/>
          </a:prstGeom>
          <a:ln w="12700">
            <a:miter lim="400000"/>
            <a:headEnd/>
            <a:tailEnd/>
          </a:ln>
        </p:spPr>
      </p:pic>
      <p:pic>
        <p:nvPicPr>
          <p:cNvPr id="343" name="图片 4" descr="图片 4"/>
          <p:cNvPicPr>
            <a:picLocks noChangeAspect="1"/>
          </p:cNvPicPr>
          <p:nvPr/>
        </p:nvPicPr>
        <p:blipFill>
          <a:blip r:embed="rId3"/>
          <a:stretch>
            <a:fillRect/>
          </a:stretch>
        </p:blipFill>
        <p:spPr>
          <a:xfrm>
            <a:off x="455208" y="401319"/>
            <a:ext cx="2358783" cy="579750"/>
          </a:xfrm>
          <a:prstGeom prst="rect">
            <a:avLst/>
          </a:prstGeom>
          <a:ln w="12700">
            <a:miter lim="400000"/>
            <a:headEnd/>
            <a:tailEnd/>
          </a:ln>
        </p:spPr>
      </p:pic>
      <p:pic>
        <p:nvPicPr>
          <p:cNvPr id="344" name="图片 12" descr="图片 12"/>
          <p:cNvPicPr>
            <a:picLocks noChangeAspect="1"/>
          </p:cNvPicPr>
          <p:nvPr/>
        </p:nvPicPr>
        <p:blipFill>
          <a:blip r:embed="rId1"/>
          <a:srcRect t="88348" r="72886"/>
          <a:stretch>
            <a:fillRect/>
          </a:stretch>
        </p:blipFill>
        <p:spPr>
          <a:xfrm>
            <a:off x="3517534" y="3199770"/>
            <a:ext cx="5131168" cy="198790"/>
          </a:xfrm>
          <a:prstGeom prst="rect">
            <a:avLst/>
          </a:prstGeom>
          <a:ln w="12700">
            <a:miter lim="400000"/>
            <a:headEnd/>
            <a:tailEnd/>
          </a:ln>
        </p:spPr>
      </p:pic>
      <p:sp>
        <p:nvSpPr>
          <p:cNvPr id="345" name="标题 1"/>
          <p:cNvSpPr txBox="1"/>
          <p:nvPr/>
        </p:nvSpPr>
        <p:spPr>
          <a:xfrm>
            <a:off x="3133468" y="3467338"/>
            <a:ext cx="5925064" cy="712479"/>
          </a:xfrm>
          <a:prstGeom prst="rect">
            <a:avLst/>
          </a:prstGeom>
          <a:ln w="12700">
            <a:miter lim="400000"/>
          </a:ln>
        </p:spPr>
        <p:txBody>
          <a:bodyPr lIns="45718" tIns="45718" rIns="45718" bIns="45718" anchor="b">
            <a:normAutofit lnSpcReduction="10000"/>
          </a:bodyPr>
          <a:lstStyle>
            <a:lvl1pPr algn="ctr" defTabSz="667385">
              <a:lnSpc>
                <a:spcPct val="160000"/>
              </a:lnSpc>
              <a:defRPr sz="3000">
                <a:latin typeface="HYWenHei-85W Heavy"/>
                <a:ea typeface="HYWenHei-85W Heavy"/>
                <a:cs typeface="HYWenHei-85W Heavy"/>
                <a:sym typeface="HYWenHei-85W Heavy"/>
              </a:defRPr>
            </a:lvl1pPr>
          </a:lstStyle>
          <a:p>
            <a:r>
              <a:rPr dirty="0">
                <a:latin typeface="Arial" panose="020B0604020202020204" pitchFamily="34" charset="0"/>
                <a:cs typeface="Arial" panose="020B0604020202020204" pitchFamily="34" charset="0"/>
              </a:rPr>
              <a:t>Q &amp; A</a:t>
            </a:r>
            <a:endParaRPr dirty="0">
              <a:latin typeface="Arial" panose="020B0604020202020204" pitchFamily="34" charset="0"/>
              <a:cs typeface="Arial" panose="020B0604020202020204" pitchFamily="34" charset="0"/>
            </a:endParaRPr>
          </a:p>
        </p:txBody>
      </p:sp>
      <p:sp>
        <p:nvSpPr>
          <p:cNvPr id="3" name="灯片编号占位符 2"/>
          <p:cNvSpPr>
            <a:spLocks noGrp="1"/>
          </p:cNvSpPr>
          <p:nvPr>
            <p:ph type="sldNum" sz="quarter" idx="2"/>
          </p:nvPr>
        </p:nvSpPr>
        <p:spPr>
          <a:xfrm>
            <a:off x="11803731" y="92008"/>
            <a:ext cx="262247" cy="276995"/>
          </a:xfrm>
        </p:spPr>
        <p:txBody>
          <a:bodyPr/>
          <a:lstStyle/>
          <a:p>
            <a:fld id="{86CB4B4D-7CA3-9044-876B-883B54F8677D}" type="slidenum">
              <a:rPr lang="en-US" altLang="zh-CN" smtClean="0">
                <a:latin typeface="Arial" panose="020B0604020202020204" pitchFamily="34" charset="0"/>
                <a:cs typeface="Arial" panose="020B0604020202020204" pitchFamily="34" charset="0"/>
              </a:rPr>
            </a:fld>
            <a:endParaRPr lang="zh-CN" altLang="en-US">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标题 1"/>
          <p:cNvSpPr txBox="1">
            <a:spLocks noGrp="1"/>
          </p:cNvSpPr>
          <p:nvPr>
            <p:ph type="ctrTitle"/>
          </p:nvPr>
        </p:nvSpPr>
        <p:spPr>
          <a:xfrm>
            <a:off x="451231" y="301278"/>
            <a:ext cx="5862955" cy="414067"/>
          </a:xfrm>
          <a:prstGeom prst="rect">
            <a:avLst/>
          </a:prstGeom>
        </p:spPr>
        <p:txBody>
          <a:bodyPr>
            <a:noAutofit/>
          </a:bodyPr>
          <a:lstStyle/>
          <a:p>
            <a:pPr>
              <a:defRPr sz="2500" b="0">
                <a:latin typeface="HYWenHei-85W Heavy"/>
                <a:ea typeface="HYWenHei-85W Heavy"/>
                <a:cs typeface="HYWenHei-85W Heavy"/>
                <a:sym typeface="HYWenHei-85W Heavy"/>
              </a:defRPr>
            </a:pPr>
            <a:r>
              <a:rPr lang="en-US" altLang="zh-CN" sz="2400" b="1" dirty="0">
                <a:solidFill>
                  <a:srgbClr val="000000"/>
                </a:solidFill>
                <a:uFillTx/>
                <a:latin typeface="Candara" panose="020E0502030303020204" pitchFamily="34" charset="0"/>
                <a:ea typeface="HYWenHei-85W Heavy" charset="0"/>
                <a:cs typeface="Arial" panose="020B0604020202020204" pitchFamily="34" charset="0"/>
              </a:rPr>
              <a:t>Outline</a:t>
            </a:r>
            <a:endParaRPr b="1" dirty="0">
              <a:latin typeface="Arial" panose="020B0604020202020204"/>
              <a:ea typeface="Arial" panose="020B0604020202020204"/>
              <a:cs typeface="Arial" panose="020B0604020202020204"/>
              <a:sym typeface="Arial" panose="020B0604020202020204"/>
            </a:endParaRPr>
          </a:p>
        </p:txBody>
      </p:sp>
      <p:pic>
        <p:nvPicPr>
          <p:cNvPr id="124" name="图片 2" descr="图片 2"/>
          <p:cNvPicPr>
            <a:picLocks noChangeAspect="1"/>
          </p:cNvPicPr>
          <p:nvPr/>
        </p:nvPicPr>
        <p:blipFill>
          <a:blip r:embed="rId1"/>
          <a:stretch>
            <a:fillRect/>
          </a:stretch>
        </p:blipFill>
        <p:spPr>
          <a:xfrm>
            <a:off x="-13252" y="4877075"/>
            <a:ext cx="12192001" cy="1980927"/>
          </a:xfrm>
          <a:prstGeom prst="rect">
            <a:avLst/>
          </a:prstGeom>
          <a:ln w="12700">
            <a:miter lim="400000"/>
            <a:headEnd/>
            <a:tailEnd/>
          </a:ln>
        </p:spPr>
      </p:pic>
      <p:pic>
        <p:nvPicPr>
          <p:cNvPr id="125" name="图片 7" descr="图片 7"/>
          <p:cNvPicPr>
            <a:picLocks noChangeAspect="1"/>
          </p:cNvPicPr>
          <p:nvPr/>
        </p:nvPicPr>
        <p:blipFill>
          <a:blip r:embed="rId2"/>
          <a:stretch>
            <a:fillRect/>
          </a:stretch>
        </p:blipFill>
        <p:spPr>
          <a:xfrm>
            <a:off x="185675" y="15538"/>
            <a:ext cx="265556" cy="934751"/>
          </a:xfrm>
          <a:prstGeom prst="rect">
            <a:avLst/>
          </a:prstGeom>
          <a:ln w="12700">
            <a:miter lim="400000"/>
            <a:headEnd/>
            <a:tailEnd/>
          </a:ln>
        </p:spPr>
      </p:pic>
      <p:pic>
        <p:nvPicPr>
          <p:cNvPr id="126" name="图片 8" descr="图片 8"/>
          <p:cNvPicPr>
            <a:picLocks noChangeAspect="1"/>
          </p:cNvPicPr>
          <p:nvPr/>
        </p:nvPicPr>
        <p:blipFill>
          <a:blip r:embed="rId3"/>
          <a:stretch>
            <a:fillRect/>
          </a:stretch>
        </p:blipFill>
        <p:spPr>
          <a:xfrm>
            <a:off x="-22104" y="5391539"/>
            <a:ext cx="5018936" cy="1334542"/>
          </a:xfrm>
          <a:prstGeom prst="rect">
            <a:avLst/>
          </a:prstGeom>
          <a:ln w="12700">
            <a:miter lim="400000"/>
            <a:headEnd/>
            <a:tailEnd/>
          </a:ln>
        </p:spPr>
      </p:pic>
      <p:pic>
        <p:nvPicPr>
          <p:cNvPr id="127" name="图片 6" descr="图片 6"/>
          <p:cNvPicPr>
            <a:picLocks noChangeAspect="1"/>
          </p:cNvPicPr>
          <p:nvPr/>
        </p:nvPicPr>
        <p:blipFill>
          <a:blip r:embed="rId3"/>
          <a:srcRect l="13807"/>
          <a:stretch>
            <a:fillRect/>
          </a:stretch>
        </p:blipFill>
        <p:spPr>
          <a:xfrm>
            <a:off x="4996830" y="5391539"/>
            <a:ext cx="4325967" cy="1334542"/>
          </a:xfrm>
          <a:prstGeom prst="rect">
            <a:avLst/>
          </a:prstGeom>
          <a:ln w="12700">
            <a:miter lim="400000"/>
            <a:headEnd/>
            <a:tailEnd/>
          </a:ln>
        </p:spPr>
      </p:pic>
      <p:pic>
        <p:nvPicPr>
          <p:cNvPr id="128" name="图片 9" descr="图片 9"/>
          <p:cNvPicPr>
            <a:picLocks noChangeAspect="1"/>
          </p:cNvPicPr>
          <p:nvPr/>
        </p:nvPicPr>
        <p:blipFill>
          <a:blip r:embed="rId3"/>
          <a:srcRect l="11337" r="31759"/>
          <a:stretch>
            <a:fillRect/>
          </a:stretch>
        </p:blipFill>
        <p:spPr>
          <a:xfrm flipH="1">
            <a:off x="9322795" y="5391539"/>
            <a:ext cx="2855954" cy="1334542"/>
          </a:xfrm>
          <a:prstGeom prst="rect">
            <a:avLst/>
          </a:prstGeom>
          <a:ln w="12700">
            <a:miter lim="400000"/>
            <a:headEnd/>
            <a:tailEnd/>
          </a:ln>
        </p:spPr>
      </p:pic>
      <p:pic>
        <p:nvPicPr>
          <p:cNvPr id="129" name="图片 4" descr="图片 4"/>
          <p:cNvPicPr>
            <a:picLocks noChangeAspect="1"/>
          </p:cNvPicPr>
          <p:nvPr/>
        </p:nvPicPr>
        <p:blipFill>
          <a:blip r:embed="rId4"/>
          <a:stretch>
            <a:fillRect/>
          </a:stretch>
        </p:blipFill>
        <p:spPr>
          <a:xfrm>
            <a:off x="9515388" y="218437"/>
            <a:ext cx="2358783" cy="579751"/>
          </a:xfrm>
          <a:prstGeom prst="rect">
            <a:avLst/>
          </a:prstGeom>
          <a:ln w="12700">
            <a:miter lim="4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fld>
            <a:endParaRPr lang="zh-CN" altLang="en-US"/>
          </a:p>
        </p:txBody>
      </p:sp>
      <p:sp>
        <p:nvSpPr>
          <p:cNvPr id="3" name="标题 1"/>
          <p:cNvSpPr txBox="1"/>
          <p:nvPr/>
        </p:nvSpPr>
        <p:spPr>
          <a:xfrm>
            <a:off x="972603" y="798195"/>
            <a:ext cx="10673710" cy="5106670"/>
          </a:xfrm>
          <a:prstGeom prst="rect">
            <a:avLst/>
          </a:prstGeom>
          <a:ln w="12700">
            <a:miter lim="400000"/>
          </a:ln>
        </p:spPr>
        <p:txBody>
          <a:bodyPr wrap="square" lIns="45718" tIns="45718" rIns="45718" bIns="45718" anchor="b">
            <a:noAutofit/>
          </a:bodyPr>
          <a:lstStyle/>
          <a:p>
            <a:pPr>
              <a:buNone/>
            </a:pPr>
            <a:r>
              <a:rPr lang="en-US" altLang="zh-CN" sz="2800" dirty="0">
                <a:solidFill>
                  <a:schemeClr val="tx1"/>
                </a:solidFill>
                <a:latin typeface="Arial" panose="020B0604020202020204" pitchFamily="34" charset="0"/>
                <a:cs typeface="Arial" panose="020B0604020202020204" pitchFamily="34" charset="0"/>
              </a:rPr>
              <a:t>1. Background</a:t>
            </a:r>
            <a:endParaRPr lang="en-US" altLang="zh-CN" sz="2800" dirty="0">
              <a:solidFill>
                <a:schemeClr val="tx1"/>
              </a:solidFill>
              <a:latin typeface="Arial" panose="020B0604020202020204" pitchFamily="34" charset="0"/>
              <a:cs typeface="Arial" panose="020B0604020202020204" pitchFamily="34" charset="0"/>
            </a:endParaRPr>
          </a:p>
          <a:p>
            <a:pPr marL="457200" lvl="1">
              <a:buNone/>
            </a:pPr>
            <a:r>
              <a:rPr lang="zh-CN" altLang="en-US" sz="2800" dirty="0">
                <a:solidFill>
                  <a:schemeClr val="tx1"/>
                </a:solidFill>
                <a:latin typeface="Arial" panose="020B0604020202020204" pitchFamily="34" charset="0"/>
                <a:cs typeface="Arial" panose="020B0604020202020204" pitchFamily="34" charset="0"/>
              </a:rPr>
              <a:t>- </a:t>
            </a:r>
            <a:r>
              <a:rPr lang="en-US" altLang="zh-CN" sz="2800" dirty="0">
                <a:solidFill>
                  <a:schemeClr val="tx1"/>
                </a:solidFill>
                <a:latin typeface="Arial" panose="020B0604020202020204" pitchFamily="34" charset="0"/>
                <a:cs typeface="Arial" panose="020B0604020202020204" pitchFamily="34" charset="0"/>
              </a:rPr>
              <a:t>The directory structure of</a:t>
            </a:r>
            <a:r>
              <a:rPr lang="en-US" altLang="zh-CN" sz="2800" dirty="0">
                <a:ln>
                  <a:noFill/>
                </a:ln>
                <a:solidFill>
                  <a:schemeClr val="tx1"/>
                </a:solidFill>
                <a:effectLst/>
                <a:uFillTx/>
                <a:latin typeface="Arial" panose="020B0604020202020204" pitchFamily="34" charset="0"/>
                <a:cs typeface="Arial" panose="020B0604020202020204" pitchFamily="34" charset="0"/>
              </a:rPr>
              <a:t> Linux kernel source code</a:t>
            </a:r>
            <a:endParaRPr lang="en-US" altLang="zh-CN" sz="2800" dirty="0">
              <a:ln>
                <a:noFill/>
              </a:ln>
              <a:solidFill>
                <a:schemeClr val="tx1"/>
              </a:solidFill>
              <a:effectLst/>
              <a:uFillTx/>
              <a:latin typeface="Arial" panose="020B0604020202020204" pitchFamily="34" charset="0"/>
              <a:cs typeface="Arial" panose="020B0604020202020204" pitchFamily="34" charset="0"/>
            </a:endParaRPr>
          </a:p>
          <a:p>
            <a:pPr marL="457200" lvl="1">
              <a:buNone/>
            </a:pPr>
            <a:r>
              <a:rPr lang="zh-CN" altLang="en-US" sz="2800" dirty="0">
                <a:ln>
                  <a:noFill/>
                </a:ln>
                <a:solidFill>
                  <a:schemeClr val="tx1"/>
                </a:solidFill>
                <a:effectLst/>
                <a:uFillTx/>
                <a:latin typeface="Arial" panose="020B0604020202020204" pitchFamily="34" charset="0"/>
                <a:cs typeface="Arial" panose="020B0604020202020204" pitchFamily="34" charset="0"/>
              </a:rPr>
              <a:t>- </a:t>
            </a:r>
            <a:r>
              <a:rPr lang="en-US" altLang="zh-CN" sz="2800" dirty="0">
                <a:ln>
                  <a:noFill/>
                </a:ln>
                <a:solidFill>
                  <a:schemeClr val="tx1"/>
                </a:solidFill>
                <a:effectLst/>
                <a:uFillTx/>
                <a:latin typeface="Arial" panose="020B0604020202020204" pitchFamily="34" charset="0"/>
                <a:cs typeface="Arial" panose="020B0604020202020204" pitchFamily="34" charset="0"/>
              </a:rPr>
              <a:t>The differences between x86 and x86_64</a:t>
            </a:r>
            <a:endParaRPr lang="en-US" altLang="zh-CN" sz="2800" dirty="0">
              <a:ln>
                <a:noFill/>
              </a:ln>
              <a:solidFill>
                <a:schemeClr val="tx1"/>
              </a:solidFill>
              <a:effectLst/>
              <a:uFillTx/>
              <a:latin typeface="Arial" panose="020B0604020202020204" pitchFamily="34" charset="0"/>
              <a:cs typeface="Arial" panose="020B0604020202020204" pitchFamily="34" charset="0"/>
            </a:endParaRPr>
          </a:p>
          <a:p>
            <a:pPr marL="457200" lvl="1">
              <a:buNone/>
            </a:pPr>
            <a:endParaRPr lang="en-US" altLang="zh-CN" sz="2800" dirty="0">
              <a:latin typeface="Arial" panose="020B0604020202020204" pitchFamily="34" charset="0"/>
              <a:cs typeface="Arial" panose="020B0604020202020204" pitchFamily="34" charset="0"/>
            </a:endParaRPr>
          </a:p>
          <a:p>
            <a:pPr>
              <a:buNone/>
            </a:pPr>
            <a:r>
              <a:rPr lang="en-US" altLang="zh-CN" sz="2800" dirty="0">
                <a:latin typeface="Arial" panose="020B0604020202020204" pitchFamily="34" charset="0"/>
                <a:cs typeface="Arial" panose="020B0604020202020204" pitchFamily="34" charset="0"/>
              </a:rPr>
              <a:t>2. Related Work</a:t>
            </a:r>
            <a:endParaRPr lang="en-US" altLang="zh-CN" sz="2800" dirty="0">
              <a:latin typeface="Arial" panose="020B0604020202020204" pitchFamily="34" charset="0"/>
              <a:cs typeface="Arial" panose="020B0604020202020204" pitchFamily="34" charset="0"/>
            </a:endParaRPr>
          </a:p>
          <a:p>
            <a:pPr marL="457200" lvl="1">
              <a:buNone/>
            </a:pP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Preparation</a:t>
            </a:r>
            <a:endParaRPr lang="en-US" altLang="zh-CN" sz="2800" dirty="0">
              <a:latin typeface="Arial" panose="020B0604020202020204" pitchFamily="34" charset="0"/>
              <a:cs typeface="Arial" panose="020B0604020202020204" pitchFamily="34" charset="0"/>
            </a:endParaRPr>
          </a:p>
          <a:p>
            <a:pPr marL="457200" lvl="1">
              <a:buNone/>
            </a:pPr>
            <a:r>
              <a:rPr lang="zh-CN" altLang="en-US" sz="2800" dirty="0">
                <a:latin typeface="Arial" panose="020B0604020202020204" pitchFamily="34" charset="0"/>
                <a:cs typeface="Arial" panose="020B0604020202020204" pitchFamily="34" charset="0"/>
              </a:rPr>
              <a:t>- </a:t>
            </a:r>
            <a:r>
              <a:rPr lang="en-US" altLang="zh-CN" sz="2800" dirty="0">
                <a:latin typeface="Arial" panose="020B0604020202020204" pitchFamily="34" charset="0"/>
                <a:cs typeface="Arial" panose="020B0604020202020204" pitchFamily="34" charset="0"/>
              </a:rPr>
              <a:t>Progress</a:t>
            </a:r>
            <a:endParaRPr lang="en-US" altLang="zh-CN" sz="2800" dirty="0">
              <a:latin typeface="Arial" panose="020B0604020202020204" pitchFamily="34" charset="0"/>
              <a:cs typeface="Arial" panose="020B0604020202020204" pitchFamily="34" charset="0"/>
            </a:endParaRPr>
          </a:p>
          <a:p>
            <a:pPr marL="457200" lvl="1">
              <a:buNone/>
            </a:pPr>
            <a:endParaRPr lang="en-US" altLang="zh-CN" sz="2800" dirty="0">
              <a:latin typeface="Arial" panose="020B0604020202020204" pitchFamily="34" charset="0"/>
              <a:cs typeface="Arial" panose="020B0604020202020204" pitchFamily="34" charset="0"/>
            </a:endParaRPr>
          </a:p>
          <a:p>
            <a:pPr>
              <a:buNone/>
            </a:pPr>
            <a:r>
              <a:rPr lang="en-US" altLang="zh-CN" sz="2800" dirty="0">
                <a:latin typeface="Arial" panose="020B0604020202020204" pitchFamily="34" charset="0"/>
                <a:cs typeface="Arial" panose="020B0604020202020204" pitchFamily="34" charset="0"/>
              </a:rPr>
              <a:t>3. Follow-up plan</a:t>
            </a:r>
            <a:endParaRPr lang="en-US" altLang="zh-CN"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altLang="zh-CN"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altLang="zh-CN" sz="28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标题 1"/>
          <p:cNvSpPr txBox="1">
            <a:spLocks noGrp="1"/>
          </p:cNvSpPr>
          <p:nvPr>
            <p:ph type="ctrTitle"/>
          </p:nvPr>
        </p:nvSpPr>
        <p:spPr>
          <a:xfrm>
            <a:off x="451231" y="301278"/>
            <a:ext cx="5862955" cy="414067"/>
          </a:xfrm>
          <a:prstGeom prst="rect">
            <a:avLst/>
          </a:prstGeom>
        </p:spPr>
        <p:txBody>
          <a:bodyPr>
            <a:noAutofit/>
          </a:bodyPr>
          <a:lstStyle/>
          <a:p>
            <a:pPr>
              <a:defRPr sz="2500" b="0">
                <a:latin typeface="HYWenHei-85W Heavy"/>
                <a:ea typeface="HYWenHei-85W Heavy"/>
                <a:cs typeface="HYWenHei-85W Heavy"/>
                <a:sym typeface="HYWenHei-85W Heavy"/>
              </a:defRPr>
            </a:pPr>
            <a:r>
              <a:rPr lang="en-US" altLang="zh-CN" sz="2400" b="1" dirty="0">
                <a:latin typeface="Candara" panose="020E0502030303020204" pitchFamily="34" charset="0"/>
                <a:ea typeface="HYWenHei-85W Heavy" charset="0"/>
                <a:cs typeface="Arial" panose="020B0604020202020204" pitchFamily="34" charset="0"/>
                <a:sym typeface="+mn-ea"/>
              </a:rPr>
              <a:t>Background</a:t>
            </a:r>
            <a:r>
              <a:rPr sz="2800" b="1" dirty="0">
                <a:latin typeface="Arial" panose="020B0604020202020204"/>
                <a:ea typeface="Arial" panose="020B0604020202020204"/>
                <a:cs typeface="Arial" panose="020B0604020202020204"/>
                <a:sym typeface="Arial" panose="020B0604020202020204"/>
              </a:rPr>
              <a:t> </a:t>
            </a:r>
            <a:endParaRPr b="1" dirty="0">
              <a:latin typeface="Arial" panose="020B0604020202020204"/>
              <a:ea typeface="Arial" panose="020B0604020202020204"/>
              <a:cs typeface="Arial" panose="020B0604020202020204"/>
              <a:sym typeface="Arial" panose="020B0604020202020204"/>
            </a:endParaRPr>
          </a:p>
        </p:txBody>
      </p:sp>
      <p:pic>
        <p:nvPicPr>
          <p:cNvPr id="124" name="图片 2" descr="图片 2"/>
          <p:cNvPicPr>
            <a:picLocks noChangeAspect="1"/>
          </p:cNvPicPr>
          <p:nvPr/>
        </p:nvPicPr>
        <p:blipFill>
          <a:blip r:embed="rId1"/>
          <a:stretch>
            <a:fillRect/>
          </a:stretch>
        </p:blipFill>
        <p:spPr>
          <a:xfrm>
            <a:off x="-13252" y="4877075"/>
            <a:ext cx="12192001" cy="1980927"/>
          </a:xfrm>
          <a:prstGeom prst="rect">
            <a:avLst/>
          </a:prstGeom>
          <a:ln w="12700">
            <a:miter lim="400000"/>
            <a:headEnd/>
            <a:tailEnd/>
          </a:ln>
        </p:spPr>
      </p:pic>
      <p:pic>
        <p:nvPicPr>
          <p:cNvPr id="125" name="图片 7" descr="图片 7"/>
          <p:cNvPicPr>
            <a:picLocks noChangeAspect="1"/>
          </p:cNvPicPr>
          <p:nvPr/>
        </p:nvPicPr>
        <p:blipFill>
          <a:blip r:embed="rId2"/>
          <a:stretch>
            <a:fillRect/>
          </a:stretch>
        </p:blipFill>
        <p:spPr>
          <a:xfrm>
            <a:off x="185675" y="15538"/>
            <a:ext cx="265556" cy="934751"/>
          </a:xfrm>
          <a:prstGeom prst="rect">
            <a:avLst/>
          </a:prstGeom>
          <a:ln w="12700">
            <a:miter lim="400000"/>
            <a:headEnd/>
            <a:tailEnd/>
          </a:ln>
        </p:spPr>
      </p:pic>
      <p:pic>
        <p:nvPicPr>
          <p:cNvPr id="126" name="图片 8" descr="图片 8"/>
          <p:cNvPicPr>
            <a:picLocks noChangeAspect="1"/>
          </p:cNvPicPr>
          <p:nvPr/>
        </p:nvPicPr>
        <p:blipFill>
          <a:blip r:embed="rId3"/>
          <a:stretch>
            <a:fillRect/>
          </a:stretch>
        </p:blipFill>
        <p:spPr>
          <a:xfrm>
            <a:off x="-22104" y="5391539"/>
            <a:ext cx="5018936" cy="1334542"/>
          </a:xfrm>
          <a:prstGeom prst="rect">
            <a:avLst/>
          </a:prstGeom>
          <a:ln w="12700">
            <a:miter lim="400000"/>
            <a:headEnd/>
            <a:tailEnd/>
          </a:ln>
        </p:spPr>
      </p:pic>
      <p:pic>
        <p:nvPicPr>
          <p:cNvPr id="127" name="图片 6" descr="图片 6"/>
          <p:cNvPicPr>
            <a:picLocks noChangeAspect="1"/>
          </p:cNvPicPr>
          <p:nvPr/>
        </p:nvPicPr>
        <p:blipFill>
          <a:blip r:embed="rId3"/>
          <a:srcRect l="13807"/>
          <a:stretch>
            <a:fillRect/>
          </a:stretch>
        </p:blipFill>
        <p:spPr>
          <a:xfrm>
            <a:off x="4996830" y="5391539"/>
            <a:ext cx="4325967" cy="1334542"/>
          </a:xfrm>
          <a:prstGeom prst="rect">
            <a:avLst/>
          </a:prstGeom>
          <a:ln w="12700">
            <a:miter lim="400000"/>
            <a:headEnd/>
            <a:tailEnd/>
          </a:ln>
        </p:spPr>
      </p:pic>
      <p:pic>
        <p:nvPicPr>
          <p:cNvPr id="128" name="图片 9" descr="图片 9"/>
          <p:cNvPicPr>
            <a:picLocks noChangeAspect="1"/>
          </p:cNvPicPr>
          <p:nvPr/>
        </p:nvPicPr>
        <p:blipFill>
          <a:blip r:embed="rId3"/>
          <a:srcRect l="11337" r="31759"/>
          <a:stretch>
            <a:fillRect/>
          </a:stretch>
        </p:blipFill>
        <p:spPr>
          <a:xfrm flipH="1">
            <a:off x="9322795" y="5391539"/>
            <a:ext cx="2855954" cy="1334542"/>
          </a:xfrm>
          <a:prstGeom prst="rect">
            <a:avLst/>
          </a:prstGeom>
          <a:ln w="12700">
            <a:miter lim="400000"/>
            <a:headEnd/>
            <a:tailEnd/>
          </a:ln>
        </p:spPr>
      </p:pic>
      <p:pic>
        <p:nvPicPr>
          <p:cNvPr id="129" name="图片 4" descr="图片 4"/>
          <p:cNvPicPr>
            <a:picLocks noChangeAspect="1"/>
          </p:cNvPicPr>
          <p:nvPr/>
        </p:nvPicPr>
        <p:blipFill>
          <a:blip r:embed="rId4"/>
          <a:stretch>
            <a:fillRect/>
          </a:stretch>
        </p:blipFill>
        <p:spPr>
          <a:xfrm>
            <a:off x="9515388" y="218437"/>
            <a:ext cx="2358783" cy="579751"/>
          </a:xfrm>
          <a:prstGeom prst="rect">
            <a:avLst/>
          </a:prstGeom>
          <a:ln w="12700">
            <a:miter lim="400000"/>
            <a:headEnd/>
            <a:tailEnd/>
          </a:ln>
        </p:spPr>
      </p:pic>
      <p:sp>
        <p:nvSpPr>
          <p:cNvPr id="130" name="文本框 5"/>
          <p:cNvSpPr txBox="1"/>
          <p:nvPr/>
        </p:nvSpPr>
        <p:spPr>
          <a:xfrm>
            <a:off x="360294" y="1152858"/>
            <a:ext cx="4636569" cy="3670300"/>
          </a:xfrm>
          <a:prstGeom prst="rect">
            <a:avLst/>
          </a:prstGeom>
          <a:ln w="12700">
            <a:miter lim="400000"/>
          </a:ln>
        </p:spPr>
        <p:txBody>
          <a:bodyPr wrap="square" lIns="45718" tIns="45718" rIns="45718" bIns="45718">
            <a:spAutoFit/>
          </a:bodyPr>
          <a:lstStyle/>
          <a:p>
            <a:pPr marL="342900" lvl="1" indent="-342900">
              <a:spcBef>
                <a:spcPts val="1000"/>
              </a:spcBef>
              <a:buFont typeface="Arial" panose="020B0604020202020204" pitchFamily="34" charset="0"/>
              <a:buChar char="•"/>
              <a:defRPr sz="2000">
                <a:solidFill>
                  <a:srgbClr val="535353"/>
                </a:solidFill>
                <a:latin typeface="Times Roman"/>
                <a:ea typeface="Times Roman"/>
                <a:cs typeface="Times Roman"/>
                <a:sym typeface="Times Roman"/>
              </a:defRPr>
            </a:pPr>
            <a:r>
              <a:rPr lang="en-US" altLang="zh-CN" sz="2400" dirty="0">
                <a:solidFill>
                  <a:schemeClr val="tx1"/>
                </a:solidFill>
                <a:latin typeface="Arial" panose="020B0604020202020204" pitchFamily="34" charset="0"/>
                <a:cs typeface="Arial" panose="020B0604020202020204" pitchFamily="34" charset="0"/>
              </a:rPr>
              <a:t>linux</a:t>
            </a:r>
            <a:r>
              <a:rPr lang="zh-CN" altLang="en-US" sz="2400" dirty="0">
                <a:solidFill>
                  <a:schemeClr val="tx1"/>
                </a:solidFill>
                <a:latin typeface="Arial" panose="020B0604020202020204" pitchFamily="34" charset="0"/>
                <a:cs typeface="Arial" panose="020B0604020202020204" pitchFamily="34" charset="0"/>
              </a:rPr>
              <a:t>目录是源代码的主目录</a:t>
            </a:r>
            <a:endParaRPr lang="zh-CN" altLang="en-US" sz="2400" dirty="0">
              <a:solidFill>
                <a:schemeClr val="tx1"/>
              </a:solidFill>
              <a:latin typeface="Arial" panose="020B0604020202020204" pitchFamily="34" charset="0"/>
              <a:cs typeface="Arial" panose="020B0604020202020204" pitchFamily="34" charset="0"/>
            </a:endParaRPr>
          </a:p>
          <a:p>
            <a:pPr marL="342900" lvl="1" indent="-342900">
              <a:spcBef>
                <a:spcPts val="1000"/>
              </a:spcBef>
              <a:buFont typeface="Arial" panose="020B0604020202020204" pitchFamily="34" charset="0"/>
              <a:buChar char="•"/>
              <a:defRPr sz="2000">
                <a:solidFill>
                  <a:srgbClr val="535353"/>
                </a:solidFill>
                <a:latin typeface="Times Roman"/>
                <a:ea typeface="Times Roman"/>
                <a:cs typeface="Times Roman"/>
                <a:sym typeface="Times Roman"/>
              </a:defRPr>
            </a:pPr>
            <a:r>
              <a:rPr lang="zh-CN" altLang="en-US" sz="2400" dirty="0">
                <a:solidFill>
                  <a:schemeClr val="tx1"/>
                </a:solidFill>
                <a:latin typeface="Arial" panose="020B0604020202020204" pitchFamily="34" charset="0"/>
                <a:cs typeface="Arial" panose="020B0604020202020204" pitchFamily="34" charset="0"/>
              </a:rPr>
              <a:t>含有一个</a:t>
            </a:r>
            <a:r>
              <a:rPr lang="en-US" altLang="zh-CN" sz="2400" dirty="0">
                <a:solidFill>
                  <a:schemeClr val="tx1"/>
                </a:solidFill>
                <a:latin typeface="Arial" panose="020B0604020202020204" pitchFamily="34" charset="0"/>
                <a:cs typeface="Arial" panose="020B0604020202020204" pitchFamily="34" charset="0"/>
              </a:rPr>
              <a:t>Makefile</a:t>
            </a:r>
            <a:r>
              <a:rPr lang="zh-CN" altLang="en-US" sz="2400" dirty="0">
                <a:solidFill>
                  <a:schemeClr val="tx1"/>
                </a:solidFill>
                <a:latin typeface="Arial" panose="020B0604020202020204" pitchFamily="34" charset="0"/>
                <a:cs typeface="Arial" panose="020B0604020202020204" pitchFamily="34" charset="0"/>
              </a:rPr>
              <a:t>文件。该文件是编译辅助工具软件</a:t>
            </a:r>
            <a:r>
              <a:rPr lang="en-US" altLang="zh-CN" sz="2400" dirty="0">
                <a:solidFill>
                  <a:schemeClr val="tx1"/>
                </a:solidFill>
                <a:latin typeface="Arial" panose="020B0604020202020204" pitchFamily="34" charset="0"/>
                <a:cs typeface="Arial" panose="020B0604020202020204" pitchFamily="34" charset="0"/>
              </a:rPr>
              <a:t>make</a:t>
            </a:r>
            <a:r>
              <a:rPr lang="zh-CN" altLang="en-US" sz="2400" dirty="0">
                <a:solidFill>
                  <a:schemeClr val="tx1"/>
                </a:solidFill>
                <a:latin typeface="Arial" panose="020B0604020202020204" pitchFamily="34" charset="0"/>
                <a:cs typeface="Arial" panose="020B0604020202020204" pitchFamily="34" charset="0"/>
              </a:rPr>
              <a:t>的参数配置文件。</a:t>
            </a:r>
            <a:endParaRPr lang="zh-CN" altLang="en-US" sz="2400" dirty="0">
              <a:solidFill>
                <a:schemeClr val="tx1"/>
              </a:solidFill>
              <a:latin typeface="Arial" panose="020B0604020202020204" pitchFamily="34" charset="0"/>
              <a:cs typeface="Arial" panose="020B0604020202020204" pitchFamily="34" charset="0"/>
            </a:endParaRPr>
          </a:p>
          <a:p>
            <a:pPr marL="342900" lvl="1" indent="-342900">
              <a:spcBef>
                <a:spcPts val="1000"/>
              </a:spcBef>
              <a:buFont typeface="Arial" panose="020B0604020202020204" pitchFamily="34" charset="0"/>
              <a:buChar char="•"/>
              <a:defRPr sz="2000">
                <a:solidFill>
                  <a:srgbClr val="535353"/>
                </a:solidFill>
                <a:latin typeface="Times Roman"/>
                <a:ea typeface="Times Roman"/>
                <a:cs typeface="Times Roman"/>
                <a:sym typeface="Times Roman"/>
              </a:defRPr>
            </a:pPr>
            <a:r>
              <a:rPr lang="en-US" altLang="zh-CN" sz="2400" dirty="0">
                <a:solidFill>
                  <a:schemeClr val="tx1"/>
                </a:solidFill>
                <a:latin typeface="Arial" panose="020B0604020202020204" pitchFamily="34" charset="0"/>
                <a:cs typeface="Arial" panose="020B0604020202020204" pitchFamily="34" charset="0"/>
              </a:rPr>
              <a:t>make </a:t>
            </a:r>
            <a:r>
              <a:rPr lang="zh-CN" altLang="en-US" sz="2400" dirty="0">
                <a:solidFill>
                  <a:schemeClr val="tx1"/>
                </a:solidFill>
                <a:latin typeface="Arial" panose="020B0604020202020204" pitchFamily="34" charset="0"/>
                <a:cs typeface="Arial" panose="020B0604020202020204" pitchFamily="34" charset="0"/>
              </a:rPr>
              <a:t>工具的主要用途是通过识别哪些文件已被修改过，从而自动地决定在一个含有多个源程序文件的程序系统中哪些文件需要被重新编译。</a:t>
            </a:r>
            <a:endParaRPr lang="en-US" altLang="zh-CN" sz="2400" dirty="0">
              <a:solidFill>
                <a:schemeClr val="tx1"/>
              </a:solidFill>
              <a:latin typeface="Arial" panose="020B0604020202020204" pitchFamily="34" charset="0"/>
              <a:cs typeface="Arial" panose="020B0604020202020204" pitchFamily="34" charset="0"/>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fld>
            <a:endParaRPr lang="zh-CN" altLang="en-US"/>
          </a:p>
        </p:txBody>
      </p:sp>
      <p:pic>
        <p:nvPicPr>
          <p:cNvPr id="2" name="图片 1" descr="upload_post_object_v2_258251762"/>
          <p:cNvPicPr>
            <a:picLocks noChangeAspect="1"/>
          </p:cNvPicPr>
          <p:nvPr/>
        </p:nvPicPr>
        <p:blipFill>
          <a:blip r:embed="rId5"/>
          <a:srcRect r="28199"/>
          <a:stretch>
            <a:fillRect/>
          </a:stretch>
        </p:blipFill>
        <p:spPr>
          <a:xfrm>
            <a:off x="5294829" y="1152858"/>
            <a:ext cx="7037907" cy="49003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标题 1"/>
          <p:cNvSpPr txBox="1">
            <a:spLocks noGrp="1"/>
          </p:cNvSpPr>
          <p:nvPr>
            <p:ph type="ctrTitle"/>
          </p:nvPr>
        </p:nvSpPr>
        <p:spPr>
          <a:xfrm>
            <a:off x="451231" y="301278"/>
            <a:ext cx="5862955" cy="414067"/>
          </a:xfrm>
          <a:prstGeom prst="rect">
            <a:avLst/>
          </a:prstGeom>
        </p:spPr>
        <p:txBody>
          <a:bodyPr>
            <a:noAutofit/>
          </a:bodyPr>
          <a:lstStyle/>
          <a:p>
            <a:pPr>
              <a:defRPr sz="2500" b="0">
                <a:latin typeface="HYWenHei-85W Heavy"/>
                <a:ea typeface="HYWenHei-85W Heavy"/>
                <a:cs typeface="HYWenHei-85W Heavy"/>
                <a:sym typeface="HYWenHei-85W Heavy"/>
              </a:defRPr>
            </a:pPr>
            <a:r>
              <a:rPr lang="en-US" altLang="zh-CN" sz="2400" b="1" dirty="0">
                <a:latin typeface="Candara" panose="020E0502030303020204" pitchFamily="34" charset="0"/>
                <a:ea typeface="HYWenHei-85W Heavy" charset="0"/>
                <a:cs typeface="Arial" panose="020B0604020202020204" pitchFamily="34" charset="0"/>
                <a:sym typeface="+mn-ea"/>
              </a:rPr>
              <a:t>Background</a:t>
            </a:r>
            <a:r>
              <a:rPr sz="2800" b="1" dirty="0">
                <a:latin typeface="Arial" panose="020B0604020202020204"/>
                <a:ea typeface="Arial" panose="020B0604020202020204"/>
                <a:cs typeface="Arial" panose="020B0604020202020204"/>
                <a:sym typeface="Arial" panose="020B0604020202020204"/>
              </a:rPr>
              <a:t> </a:t>
            </a:r>
            <a:endParaRPr b="1" dirty="0">
              <a:latin typeface="Arial" panose="020B0604020202020204"/>
              <a:ea typeface="Arial" panose="020B0604020202020204"/>
              <a:cs typeface="Arial" panose="020B0604020202020204"/>
              <a:sym typeface="Arial" panose="020B0604020202020204"/>
            </a:endParaRPr>
          </a:p>
        </p:txBody>
      </p:sp>
      <p:pic>
        <p:nvPicPr>
          <p:cNvPr id="124" name="图片 2" descr="图片 2"/>
          <p:cNvPicPr>
            <a:picLocks noChangeAspect="1"/>
          </p:cNvPicPr>
          <p:nvPr/>
        </p:nvPicPr>
        <p:blipFill>
          <a:blip r:embed="rId1"/>
          <a:stretch>
            <a:fillRect/>
          </a:stretch>
        </p:blipFill>
        <p:spPr>
          <a:xfrm>
            <a:off x="-13252" y="4877075"/>
            <a:ext cx="12192001" cy="1980927"/>
          </a:xfrm>
          <a:prstGeom prst="rect">
            <a:avLst/>
          </a:prstGeom>
          <a:ln w="12700">
            <a:miter lim="400000"/>
            <a:headEnd/>
            <a:tailEnd/>
          </a:ln>
        </p:spPr>
      </p:pic>
      <p:pic>
        <p:nvPicPr>
          <p:cNvPr id="125" name="图片 7" descr="图片 7"/>
          <p:cNvPicPr>
            <a:picLocks noChangeAspect="1"/>
          </p:cNvPicPr>
          <p:nvPr/>
        </p:nvPicPr>
        <p:blipFill>
          <a:blip r:embed="rId2"/>
          <a:stretch>
            <a:fillRect/>
          </a:stretch>
        </p:blipFill>
        <p:spPr>
          <a:xfrm>
            <a:off x="185675" y="15538"/>
            <a:ext cx="265556" cy="934751"/>
          </a:xfrm>
          <a:prstGeom prst="rect">
            <a:avLst/>
          </a:prstGeom>
          <a:ln w="12700">
            <a:miter lim="400000"/>
            <a:headEnd/>
            <a:tailEnd/>
          </a:ln>
        </p:spPr>
      </p:pic>
      <p:pic>
        <p:nvPicPr>
          <p:cNvPr id="126" name="图片 8" descr="图片 8"/>
          <p:cNvPicPr>
            <a:picLocks noChangeAspect="1"/>
          </p:cNvPicPr>
          <p:nvPr/>
        </p:nvPicPr>
        <p:blipFill>
          <a:blip r:embed="rId3"/>
          <a:stretch>
            <a:fillRect/>
          </a:stretch>
        </p:blipFill>
        <p:spPr>
          <a:xfrm>
            <a:off x="-22104" y="5391539"/>
            <a:ext cx="5018936" cy="1334542"/>
          </a:xfrm>
          <a:prstGeom prst="rect">
            <a:avLst/>
          </a:prstGeom>
          <a:ln w="12700">
            <a:miter lim="400000"/>
            <a:headEnd/>
            <a:tailEnd/>
          </a:ln>
        </p:spPr>
      </p:pic>
      <p:pic>
        <p:nvPicPr>
          <p:cNvPr id="127" name="图片 6" descr="图片 6"/>
          <p:cNvPicPr>
            <a:picLocks noChangeAspect="1"/>
          </p:cNvPicPr>
          <p:nvPr/>
        </p:nvPicPr>
        <p:blipFill>
          <a:blip r:embed="rId3"/>
          <a:srcRect l="13807"/>
          <a:stretch>
            <a:fillRect/>
          </a:stretch>
        </p:blipFill>
        <p:spPr>
          <a:xfrm>
            <a:off x="4996830" y="5391539"/>
            <a:ext cx="4325967" cy="1334542"/>
          </a:xfrm>
          <a:prstGeom prst="rect">
            <a:avLst/>
          </a:prstGeom>
          <a:ln w="12700">
            <a:miter lim="400000"/>
            <a:headEnd/>
            <a:tailEnd/>
          </a:ln>
        </p:spPr>
      </p:pic>
      <p:pic>
        <p:nvPicPr>
          <p:cNvPr id="128" name="图片 9" descr="图片 9"/>
          <p:cNvPicPr>
            <a:picLocks noChangeAspect="1"/>
          </p:cNvPicPr>
          <p:nvPr/>
        </p:nvPicPr>
        <p:blipFill>
          <a:blip r:embed="rId3"/>
          <a:srcRect l="11337" r="31759"/>
          <a:stretch>
            <a:fillRect/>
          </a:stretch>
        </p:blipFill>
        <p:spPr>
          <a:xfrm flipH="1">
            <a:off x="9322795" y="5391539"/>
            <a:ext cx="2855954" cy="1334542"/>
          </a:xfrm>
          <a:prstGeom prst="rect">
            <a:avLst/>
          </a:prstGeom>
          <a:ln w="12700">
            <a:miter lim="400000"/>
            <a:headEnd/>
            <a:tailEnd/>
          </a:ln>
        </p:spPr>
      </p:pic>
      <p:pic>
        <p:nvPicPr>
          <p:cNvPr id="129" name="图片 4" descr="图片 4"/>
          <p:cNvPicPr>
            <a:picLocks noChangeAspect="1"/>
          </p:cNvPicPr>
          <p:nvPr/>
        </p:nvPicPr>
        <p:blipFill>
          <a:blip r:embed="rId4"/>
          <a:stretch>
            <a:fillRect/>
          </a:stretch>
        </p:blipFill>
        <p:spPr>
          <a:xfrm>
            <a:off x="9515388" y="218437"/>
            <a:ext cx="2358783" cy="579751"/>
          </a:xfrm>
          <a:prstGeom prst="rect">
            <a:avLst/>
          </a:prstGeom>
          <a:ln w="12700">
            <a:miter lim="400000"/>
            <a:headEnd/>
            <a:tailEnd/>
          </a:ln>
        </p:spPr>
      </p:pic>
      <p:sp>
        <p:nvSpPr>
          <p:cNvPr id="130" name="文本框 5"/>
          <p:cNvSpPr txBox="1"/>
          <p:nvPr/>
        </p:nvSpPr>
        <p:spPr>
          <a:xfrm>
            <a:off x="264260" y="1556966"/>
            <a:ext cx="6521259" cy="3921760"/>
          </a:xfrm>
          <a:prstGeom prst="rect">
            <a:avLst/>
          </a:prstGeom>
          <a:ln w="12700">
            <a:miter lim="400000"/>
          </a:ln>
        </p:spPr>
        <p:txBody>
          <a:bodyPr wrap="square" lIns="45718" tIns="45718" rIns="45718" bIns="45718">
            <a:spAutoFit/>
          </a:bodyPr>
          <a:lstStyle/>
          <a:p>
            <a:pPr marL="342900" lvl="1" indent="-342900">
              <a:spcBef>
                <a:spcPts val="1000"/>
              </a:spcBef>
              <a:buFont typeface="Arial" panose="020B0604020202020204" pitchFamily="34" charset="0"/>
              <a:buChar char="•"/>
              <a:defRPr sz="2000">
                <a:solidFill>
                  <a:srgbClr val="535353"/>
                </a:solidFill>
                <a:latin typeface="Times Roman"/>
                <a:ea typeface="Times Roman"/>
                <a:cs typeface="Times Roman"/>
                <a:sym typeface="Times Roman"/>
              </a:defRPr>
            </a:pPr>
            <a:r>
              <a:rPr lang="en-US" altLang="zh-CN" sz="2800" dirty="0">
                <a:solidFill>
                  <a:srgbClr val="FF0000"/>
                </a:solidFill>
                <a:latin typeface="Arial" panose="020B0604020202020204" pitchFamily="34" charset="0"/>
                <a:cs typeface="Arial" panose="020B0604020202020204" pitchFamily="34" charset="0"/>
              </a:rPr>
              <a:t>boot </a:t>
            </a:r>
            <a:r>
              <a:rPr lang="zh-CN" altLang="en-US" sz="2800" dirty="0">
                <a:solidFill>
                  <a:srgbClr val="FF0000"/>
                </a:solidFill>
                <a:latin typeface="Arial" panose="020B0604020202020204" pitchFamily="34" charset="0"/>
                <a:cs typeface="Arial" panose="020B0604020202020204" pitchFamily="34" charset="0"/>
              </a:rPr>
              <a:t>目录</a:t>
            </a:r>
            <a:r>
              <a:rPr lang="zh-CN" altLang="en-US" sz="2800" dirty="0">
                <a:solidFill>
                  <a:schemeClr val="tx1"/>
                </a:solidFill>
                <a:latin typeface="Arial" panose="020B0604020202020204" pitchFamily="34" charset="0"/>
                <a:cs typeface="Arial" panose="020B0604020202020204" pitchFamily="34" charset="0"/>
              </a:rPr>
              <a:t>中含有 </a:t>
            </a:r>
            <a:r>
              <a:rPr lang="en-US" altLang="zh-CN" sz="2800" dirty="0">
                <a:solidFill>
                  <a:schemeClr val="tx1"/>
                </a:solidFill>
                <a:latin typeface="Arial" panose="020B0604020202020204" pitchFamily="34" charset="0"/>
                <a:cs typeface="Arial" panose="020B0604020202020204" pitchFamily="34" charset="0"/>
              </a:rPr>
              <a:t>3 </a:t>
            </a:r>
            <a:r>
              <a:rPr lang="zh-CN" altLang="en-US" sz="2800" dirty="0">
                <a:solidFill>
                  <a:schemeClr val="tx1"/>
                </a:solidFill>
                <a:latin typeface="Arial" panose="020B0604020202020204" pitchFamily="34" charset="0"/>
                <a:cs typeface="Arial" panose="020B0604020202020204" pitchFamily="34" charset="0"/>
              </a:rPr>
              <a:t>个汇编语言文件，主要功能是当计算机加电时引导内核启动，将内核代码加载到内存中。</a:t>
            </a:r>
            <a:endParaRPr lang="zh-CN" altLang="en-US" sz="2800" dirty="0">
              <a:solidFill>
                <a:schemeClr val="tx1"/>
              </a:solidFill>
              <a:latin typeface="Arial" panose="020B0604020202020204" pitchFamily="34" charset="0"/>
              <a:cs typeface="Arial" panose="020B0604020202020204" pitchFamily="34" charset="0"/>
            </a:endParaRPr>
          </a:p>
          <a:p>
            <a:pPr marL="342900" lvl="1" indent="-342900">
              <a:spcBef>
                <a:spcPts val="1000"/>
              </a:spcBef>
              <a:buFont typeface="Arial" panose="020B0604020202020204" pitchFamily="34" charset="0"/>
              <a:buChar char="•"/>
              <a:defRPr sz="2000">
                <a:solidFill>
                  <a:srgbClr val="535353"/>
                </a:solidFill>
                <a:latin typeface="Times Roman"/>
                <a:ea typeface="Times Roman"/>
                <a:cs typeface="Times Roman"/>
                <a:sym typeface="Times Roman"/>
              </a:defRPr>
            </a:pPr>
            <a:r>
              <a:rPr lang="en-US" altLang="zh-CN" sz="2800" dirty="0">
                <a:solidFill>
                  <a:schemeClr val="tx1"/>
                </a:solidFill>
                <a:latin typeface="Arial" panose="020B0604020202020204" pitchFamily="34" charset="0"/>
                <a:cs typeface="Arial" panose="020B0604020202020204" pitchFamily="34" charset="0"/>
              </a:rPr>
              <a:t>bootsect.s </a:t>
            </a:r>
            <a:r>
              <a:rPr lang="zh-CN" altLang="en-US" sz="2800" dirty="0">
                <a:solidFill>
                  <a:schemeClr val="tx1"/>
                </a:solidFill>
                <a:latin typeface="Arial" panose="020B0604020202020204" pitchFamily="34" charset="0"/>
                <a:cs typeface="Arial" panose="020B0604020202020204" pitchFamily="34" charset="0"/>
              </a:rPr>
              <a:t>程序是磁盘引导块程序</a:t>
            </a:r>
            <a:endParaRPr lang="zh-CN" altLang="en-US" sz="2800" dirty="0">
              <a:solidFill>
                <a:schemeClr val="tx1"/>
              </a:solidFill>
              <a:latin typeface="Arial" panose="020B0604020202020204" pitchFamily="34" charset="0"/>
              <a:cs typeface="Arial" panose="020B0604020202020204" pitchFamily="34" charset="0"/>
            </a:endParaRPr>
          </a:p>
          <a:p>
            <a:pPr marL="342900" lvl="1" indent="-342900">
              <a:spcBef>
                <a:spcPts val="1000"/>
              </a:spcBef>
              <a:buFont typeface="Arial" panose="020B0604020202020204" pitchFamily="34" charset="0"/>
              <a:buChar char="•"/>
              <a:defRPr sz="2000">
                <a:solidFill>
                  <a:srgbClr val="535353"/>
                </a:solidFill>
                <a:latin typeface="Times Roman"/>
                <a:ea typeface="Times Roman"/>
                <a:cs typeface="Times Roman"/>
                <a:sym typeface="Times Roman"/>
              </a:defRPr>
            </a:pPr>
            <a:r>
              <a:rPr lang="en-US" altLang="zh-CN" sz="2800" dirty="0">
                <a:solidFill>
                  <a:schemeClr val="tx1"/>
                </a:solidFill>
                <a:latin typeface="Arial" panose="020B0604020202020204" pitchFamily="34" charset="0"/>
                <a:cs typeface="Arial" panose="020B0604020202020204" pitchFamily="34" charset="0"/>
              </a:rPr>
              <a:t>setup.s </a:t>
            </a:r>
            <a:r>
              <a:rPr lang="zh-CN" altLang="en-US" sz="2800" dirty="0">
                <a:solidFill>
                  <a:schemeClr val="tx1"/>
                </a:solidFill>
                <a:latin typeface="Arial" panose="020B0604020202020204" pitchFamily="34" charset="0"/>
                <a:cs typeface="Arial" panose="020B0604020202020204" pitchFamily="34" charset="0"/>
              </a:rPr>
              <a:t>程序主要用于读取机器的硬件配置参数</a:t>
            </a:r>
            <a:endParaRPr lang="zh-CN" altLang="en-US" sz="2800" dirty="0">
              <a:solidFill>
                <a:schemeClr val="tx1"/>
              </a:solidFill>
              <a:latin typeface="Arial" panose="020B0604020202020204" pitchFamily="34" charset="0"/>
              <a:cs typeface="Arial" panose="020B0604020202020204" pitchFamily="34" charset="0"/>
            </a:endParaRPr>
          </a:p>
          <a:p>
            <a:pPr marL="342900" lvl="1" indent="-342900">
              <a:spcBef>
                <a:spcPts val="1000"/>
              </a:spcBef>
              <a:buFont typeface="Arial" panose="020B0604020202020204" pitchFamily="34" charset="0"/>
              <a:buChar char="•"/>
              <a:defRPr sz="2000">
                <a:solidFill>
                  <a:srgbClr val="535353"/>
                </a:solidFill>
                <a:latin typeface="Times Roman"/>
                <a:ea typeface="Times Roman"/>
                <a:cs typeface="Times Roman"/>
                <a:sym typeface="Times Roman"/>
              </a:defRPr>
            </a:pPr>
            <a:r>
              <a:rPr lang="en-US" altLang="zh-CN" sz="2800" dirty="0">
                <a:solidFill>
                  <a:schemeClr val="tx1"/>
                </a:solidFill>
                <a:latin typeface="Arial" panose="020B0604020202020204" pitchFamily="34" charset="0"/>
                <a:cs typeface="Arial" panose="020B0604020202020204" pitchFamily="34" charset="0"/>
              </a:rPr>
              <a:t>head.s </a:t>
            </a:r>
            <a:r>
              <a:rPr lang="zh-CN" altLang="en-US" sz="2800" dirty="0">
                <a:solidFill>
                  <a:schemeClr val="tx1"/>
                </a:solidFill>
                <a:latin typeface="Arial" panose="020B0604020202020204" pitchFamily="34" charset="0"/>
                <a:cs typeface="Arial" panose="020B0604020202020204" pitchFamily="34" charset="0"/>
              </a:rPr>
              <a:t>程序进行硬件设备的探测设置和内存管理页面的初始设置工作</a:t>
            </a:r>
            <a:endParaRPr lang="en-US" altLang="zh-CN" sz="2800" dirty="0">
              <a:solidFill>
                <a:schemeClr val="tx1"/>
              </a:solidFill>
              <a:latin typeface="Arial" panose="020B0604020202020204" pitchFamily="34" charset="0"/>
              <a:cs typeface="Arial" panose="020B0604020202020204" pitchFamily="34" charset="0"/>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fld>
            <a:endParaRPr lang="zh-CN" altLang="en-US"/>
          </a:p>
        </p:txBody>
      </p:sp>
      <p:sp>
        <p:nvSpPr>
          <p:cNvPr id="2" name="文本框 1"/>
          <p:cNvSpPr txBox="1"/>
          <p:nvPr userDrawn="1"/>
        </p:nvSpPr>
        <p:spPr>
          <a:xfrm>
            <a:off x="8102268" y="2058428"/>
            <a:ext cx="2805050" cy="239657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no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000000"/>
                </a:solidFill>
                <a:effectLst/>
                <a:uFillTx/>
                <a:latin typeface="+mn-lt"/>
                <a:ea typeface="+mn-ea"/>
                <a:cs typeface="+mn-cs"/>
                <a:sym typeface="Helvetica"/>
              </a:rPr>
              <a:t>boot</a:t>
            </a:r>
            <a:endParaRPr kumimoji="0" lang="zh-CN" altLang="en-US" sz="24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000000"/>
                </a:solidFill>
                <a:effectLst/>
                <a:uFillTx/>
                <a:latin typeface="+mn-lt"/>
                <a:ea typeface="+mn-ea"/>
                <a:cs typeface="+mn-cs"/>
                <a:sym typeface="Helvetica"/>
              </a:rPr>
              <a:t>├── </a:t>
            </a:r>
            <a:r>
              <a:rPr kumimoji="0" lang="en-US" altLang="zh-CN" sz="2400" b="0" i="0" u="none" strike="noStrike" cap="none" spc="0" normalizeH="0" baseline="0">
                <a:ln>
                  <a:noFill/>
                </a:ln>
                <a:solidFill>
                  <a:srgbClr val="000000"/>
                </a:solidFill>
                <a:effectLst/>
                <a:uFillTx/>
                <a:latin typeface="+mn-lt"/>
                <a:ea typeface="+mn-ea"/>
                <a:cs typeface="+mn-cs"/>
                <a:sym typeface="Helvetica"/>
              </a:rPr>
              <a:t>Makefile├── bootsect.s├── head.s└── setup.s</a:t>
            </a:r>
            <a:endParaRPr kumimoji="0" lang="zh-CN" altLang="en-US" sz="24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标题 1"/>
          <p:cNvSpPr txBox="1">
            <a:spLocks noGrp="1"/>
          </p:cNvSpPr>
          <p:nvPr>
            <p:ph type="ctrTitle"/>
          </p:nvPr>
        </p:nvSpPr>
        <p:spPr>
          <a:xfrm>
            <a:off x="451231" y="301278"/>
            <a:ext cx="5862955" cy="414067"/>
          </a:xfrm>
          <a:prstGeom prst="rect">
            <a:avLst/>
          </a:prstGeom>
        </p:spPr>
        <p:txBody>
          <a:bodyPr>
            <a:noAutofit/>
          </a:bodyPr>
          <a:lstStyle/>
          <a:p>
            <a:pPr>
              <a:defRPr sz="2500" b="0">
                <a:latin typeface="HYWenHei-85W Heavy"/>
                <a:ea typeface="HYWenHei-85W Heavy"/>
                <a:cs typeface="HYWenHei-85W Heavy"/>
                <a:sym typeface="HYWenHei-85W Heavy"/>
              </a:defRPr>
            </a:pPr>
            <a:r>
              <a:rPr lang="en-US" altLang="zh-CN" sz="2400" b="1" dirty="0">
                <a:solidFill>
                  <a:srgbClr val="000000"/>
                </a:solidFill>
                <a:uFillTx/>
                <a:latin typeface="Candara" panose="020E0502030303020204" pitchFamily="34" charset="0"/>
                <a:ea typeface="HYWenHei-85W Heavy" charset="0"/>
                <a:cs typeface="Arial" panose="020B0604020202020204" pitchFamily="34" charset="0"/>
              </a:rPr>
              <a:t>Background</a:t>
            </a:r>
            <a:r>
              <a:rPr dirty="0">
                <a:latin typeface="Arial" panose="020B0604020202020204"/>
                <a:ea typeface="Arial" panose="020B0604020202020204"/>
                <a:cs typeface="Arial" panose="020B0604020202020204"/>
                <a:sym typeface="Arial" panose="020B0604020202020204"/>
              </a:rPr>
              <a:t> </a:t>
            </a:r>
            <a:endParaRPr dirty="0">
              <a:latin typeface="Arial" panose="020B0604020202020204"/>
              <a:ea typeface="Arial" panose="020B0604020202020204"/>
              <a:cs typeface="Arial" panose="020B0604020202020204"/>
              <a:sym typeface="Arial" panose="020B0604020202020204"/>
            </a:endParaRPr>
          </a:p>
        </p:txBody>
      </p:sp>
      <p:pic>
        <p:nvPicPr>
          <p:cNvPr id="124" name="图片 2" descr="图片 2"/>
          <p:cNvPicPr>
            <a:picLocks noChangeAspect="1"/>
          </p:cNvPicPr>
          <p:nvPr/>
        </p:nvPicPr>
        <p:blipFill>
          <a:blip r:embed="rId1"/>
          <a:stretch>
            <a:fillRect/>
          </a:stretch>
        </p:blipFill>
        <p:spPr>
          <a:xfrm>
            <a:off x="-13252" y="4877075"/>
            <a:ext cx="12192001" cy="1980927"/>
          </a:xfrm>
          <a:prstGeom prst="rect">
            <a:avLst/>
          </a:prstGeom>
          <a:ln w="12700">
            <a:miter lim="400000"/>
            <a:headEnd/>
            <a:tailEnd/>
          </a:ln>
        </p:spPr>
      </p:pic>
      <p:pic>
        <p:nvPicPr>
          <p:cNvPr id="125" name="图片 7" descr="图片 7"/>
          <p:cNvPicPr>
            <a:picLocks noChangeAspect="1"/>
          </p:cNvPicPr>
          <p:nvPr/>
        </p:nvPicPr>
        <p:blipFill>
          <a:blip r:embed="rId2"/>
          <a:stretch>
            <a:fillRect/>
          </a:stretch>
        </p:blipFill>
        <p:spPr>
          <a:xfrm>
            <a:off x="185675" y="15538"/>
            <a:ext cx="265556" cy="934751"/>
          </a:xfrm>
          <a:prstGeom prst="rect">
            <a:avLst/>
          </a:prstGeom>
          <a:ln w="12700">
            <a:miter lim="400000"/>
            <a:headEnd/>
            <a:tailEnd/>
          </a:ln>
        </p:spPr>
      </p:pic>
      <p:pic>
        <p:nvPicPr>
          <p:cNvPr id="126" name="图片 8" descr="图片 8"/>
          <p:cNvPicPr>
            <a:picLocks noChangeAspect="1"/>
          </p:cNvPicPr>
          <p:nvPr/>
        </p:nvPicPr>
        <p:blipFill>
          <a:blip r:embed="rId3"/>
          <a:stretch>
            <a:fillRect/>
          </a:stretch>
        </p:blipFill>
        <p:spPr>
          <a:xfrm>
            <a:off x="-22104" y="5391539"/>
            <a:ext cx="5018936" cy="1334542"/>
          </a:xfrm>
          <a:prstGeom prst="rect">
            <a:avLst/>
          </a:prstGeom>
          <a:ln w="12700">
            <a:miter lim="400000"/>
            <a:headEnd/>
            <a:tailEnd/>
          </a:ln>
        </p:spPr>
      </p:pic>
      <p:pic>
        <p:nvPicPr>
          <p:cNvPr id="127" name="图片 6" descr="图片 6"/>
          <p:cNvPicPr>
            <a:picLocks noChangeAspect="1"/>
          </p:cNvPicPr>
          <p:nvPr/>
        </p:nvPicPr>
        <p:blipFill>
          <a:blip r:embed="rId3"/>
          <a:srcRect l="13807"/>
          <a:stretch>
            <a:fillRect/>
          </a:stretch>
        </p:blipFill>
        <p:spPr>
          <a:xfrm>
            <a:off x="4996830" y="5391539"/>
            <a:ext cx="4325967" cy="1334542"/>
          </a:xfrm>
          <a:prstGeom prst="rect">
            <a:avLst/>
          </a:prstGeom>
          <a:ln w="12700">
            <a:miter lim="400000"/>
            <a:headEnd/>
            <a:tailEnd/>
          </a:ln>
        </p:spPr>
      </p:pic>
      <p:pic>
        <p:nvPicPr>
          <p:cNvPr id="128" name="图片 9" descr="图片 9"/>
          <p:cNvPicPr>
            <a:picLocks noChangeAspect="1"/>
          </p:cNvPicPr>
          <p:nvPr/>
        </p:nvPicPr>
        <p:blipFill>
          <a:blip r:embed="rId3"/>
          <a:srcRect l="11337" r="31759"/>
          <a:stretch>
            <a:fillRect/>
          </a:stretch>
        </p:blipFill>
        <p:spPr>
          <a:xfrm flipH="1">
            <a:off x="9322795" y="5391539"/>
            <a:ext cx="2855954" cy="1334542"/>
          </a:xfrm>
          <a:prstGeom prst="rect">
            <a:avLst/>
          </a:prstGeom>
          <a:ln w="12700">
            <a:miter lim="400000"/>
            <a:headEnd/>
            <a:tailEnd/>
          </a:ln>
        </p:spPr>
      </p:pic>
      <p:pic>
        <p:nvPicPr>
          <p:cNvPr id="129" name="图片 4" descr="图片 4"/>
          <p:cNvPicPr>
            <a:picLocks noChangeAspect="1"/>
          </p:cNvPicPr>
          <p:nvPr/>
        </p:nvPicPr>
        <p:blipFill>
          <a:blip r:embed="rId4"/>
          <a:stretch>
            <a:fillRect/>
          </a:stretch>
        </p:blipFill>
        <p:spPr>
          <a:xfrm>
            <a:off x="9515388" y="218437"/>
            <a:ext cx="2358783" cy="579751"/>
          </a:xfrm>
          <a:prstGeom prst="rect">
            <a:avLst/>
          </a:prstGeom>
          <a:ln w="12700">
            <a:miter lim="400000"/>
            <a:headEnd/>
            <a:tailEnd/>
          </a:ln>
        </p:spPr>
      </p:pic>
      <p:sp>
        <p:nvSpPr>
          <p:cNvPr id="130" name="文本框 5"/>
          <p:cNvSpPr txBox="1"/>
          <p:nvPr/>
        </p:nvSpPr>
        <p:spPr>
          <a:xfrm>
            <a:off x="264260" y="1556966"/>
            <a:ext cx="6521259" cy="2372360"/>
          </a:xfrm>
          <a:prstGeom prst="rect">
            <a:avLst/>
          </a:prstGeom>
          <a:ln w="12700">
            <a:miter lim="400000"/>
          </a:ln>
        </p:spPr>
        <p:txBody>
          <a:bodyPr wrap="square" lIns="45718" tIns="45718" rIns="45718" bIns="45718">
            <a:spAutoFit/>
          </a:bodyPr>
          <a:lstStyle/>
          <a:p>
            <a:pPr marL="342900" lvl="1" indent="-342900">
              <a:spcBef>
                <a:spcPts val="1000"/>
              </a:spcBef>
              <a:buFont typeface="Arial" panose="020B0604020202020204" pitchFamily="34" charset="0"/>
              <a:buChar char="•"/>
              <a:defRPr sz="2000">
                <a:solidFill>
                  <a:srgbClr val="535353"/>
                </a:solidFill>
                <a:latin typeface="Times Roman"/>
                <a:ea typeface="Times Roman"/>
                <a:cs typeface="Times Roman"/>
                <a:sym typeface="Times Roman"/>
              </a:defRPr>
            </a:pPr>
            <a:r>
              <a:rPr lang="zh-CN" altLang="en-US" sz="2800" dirty="0">
                <a:solidFill>
                  <a:srgbClr val="FF0000"/>
                </a:solidFill>
                <a:latin typeface="Arial" panose="020B0604020202020204" pitchFamily="34" charset="0"/>
                <a:cs typeface="Arial" panose="020B0604020202020204" pitchFamily="34" charset="0"/>
              </a:rPr>
              <a:t>内核初始化程序目录 </a:t>
            </a:r>
            <a:r>
              <a:rPr lang="en-US" altLang="zh-CN" sz="2800" dirty="0">
                <a:solidFill>
                  <a:srgbClr val="FF0000"/>
                </a:solidFill>
                <a:latin typeface="Arial" panose="020B0604020202020204" pitchFamily="34" charset="0"/>
                <a:cs typeface="Arial" panose="020B0604020202020204" pitchFamily="34" charset="0"/>
              </a:rPr>
              <a:t>init</a:t>
            </a:r>
            <a:endParaRPr lang="en-US" altLang="zh-CN" sz="2800" dirty="0">
              <a:solidFill>
                <a:srgbClr val="FF0000"/>
              </a:solidFill>
              <a:latin typeface="Arial" panose="020B0604020202020204" pitchFamily="34" charset="0"/>
              <a:cs typeface="Arial" panose="020B0604020202020204" pitchFamily="34" charset="0"/>
            </a:endParaRPr>
          </a:p>
          <a:p>
            <a:pPr marL="342900" lvl="1" indent="-342900">
              <a:spcBef>
                <a:spcPts val="1000"/>
              </a:spcBef>
              <a:buFont typeface="Arial" panose="020B0604020202020204" pitchFamily="34" charset="0"/>
              <a:buChar char="•"/>
              <a:defRPr sz="2000">
                <a:solidFill>
                  <a:srgbClr val="535353"/>
                </a:solidFill>
                <a:latin typeface="Times Roman"/>
                <a:ea typeface="Times Roman"/>
                <a:cs typeface="Times Roman"/>
                <a:sym typeface="Times Roman"/>
              </a:defRPr>
            </a:pPr>
            <a:r>
              <a:rPr lang="zh-CN" altLang="en-US" sz="2800" dirty="0">
                <a:solidFill>
                  <a:schemeClr val="tx1"/>
                </a:solidFill>
                <a:latin typeface="Arial" panose="020B0604020202020204" pitchFamily="34" charset="0"/>
                <a:cs typeface="Arial" panose="020B0604020202020204" pitchFamily="34" charset="0"/>
              </a:rPr>
              <a:t>仅包含一个文件 </a:t>
            </a:r>
            <a:r>
              <a:rPr lang="en-US" altLang="zh-CN" sz="2800" dirty="0">
                <a:solidFill>
                  <a:schemeClr val="tx1"/>
                </a:solidFill>
                <a:latin typeface="Arial" panose="020B0604020202020204" pitchFamily="34" charset="0"/>
                <a:cs typeface="Arial" panose="020B0604020202020204" pitchFamily="34" charset="0"/>
              </a:rPr>
              <a:t>main.c</a:t>
            </a:r>
            <a:r>
              <a:rPr lang="zh-CN" altLang="en-US" sz="2800" dirty="0">
                <a:solidFill>
                  <a:schemeClr val="tx1"/>
                </a:solidFill>
                <a:latin typeface="Arial" panose="020B0604020202020204" pitchFamily="34" charset="0"/>
                <a:cs typeface="Arial" panose="020B0604020202020204" pitchFamily="34" charset="0"/>
              </a:rPr>
              <a:t>。用于执行内核所有的初始化工作，然后移到用户模式创建新进程并在控制台设备上运行 </a:t>
            </a:r>
            <a:r>
              <a:rPr lang="en-US" altLang="zh-CN" sz="2800" dirty="0">
                <a:solidFill>
                  <a:schemeClr val="tx1"/>
                </a:solidFill>
                <a:latin typeface="Arial" panose="020B0604020202020204" pitchFamily="34" charset="0"/>
                <a:cs typeface="Arial" panose="020B0604020202020204" pitchFamily="34" charset="0"/>
              </a:rPr>
              <a:t>shell </a:t>
            </a:r>
            <a:r>
              <a:rPr lang="zh-CN" altLang="en-US" sz="2800" dirty="0">
                <a:solidFill>
                  <a:schemeClr val="tx1"/>
                </a:solidFill>
                <a:latin typeface="Arial" panose="020B0604020202020204" pitchFamily="34" charset="0"/>
                <a:cs typeface="Arial" panose="020B0604020202020204" pitchFamily="34" charset="0"/>
              </a:rPr>
              <a:t>程序</a:t>
            </a:r>
            <a:endParaRPr lang="en-US" altLang="zh-CN" sz="2800" dirty="0">
              <a:solidFill>
                <a:schemeClr val="tx1"/>
              </a:solidFill>
              <a:latin typeface="Arial" panose="020B0604020202020204" pitchFamily="34" charset="0"/>
              <a:cs typeface="Arial" panose="020B0604020202020204" pitchFamily="34" charset="0"/>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fld>
            <a:endParaRPr lang="zh-CN" altLang="en-US"/>
          </a:p>
        </p:txBody>
      </p:sp>
      <p:sp>
        <p:nvSpPr>
          <p:cNvPr id="2" name="文本框 1"/>
          <p:cNvSpPr txBox="1"/>
          <p:nvPr userDrawn="1"/>
        </p:nvSpPr>
        <p:spPr>
          <a:xfrm>
            <a:off x="8102268" y="2058428"/>
            <a:ext cx="2805050" cy="239657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noAutofit/>
          </a:bodyPr>
          <a:p>
            <a:pPr marL="0" marR="0" indent="0" algn="l" defTabSz="914400" rtl="0" fontAlgn="auto" latinLnBrk="0" hangingPunct="0">
              <a:lnSpc>
                <a:spcPct val="100000"/>
              </a:lnSpc>
              <a:spcBef>
                <a:spcPts val="0"/>
              </a:spcBef>
              <a:spcAft>
                <a:spcPts val="0"/>
              </a:spcAft>
              <a:buClrTx/>
              <a:buSzTx/>
              <a:buFontTx/>
              <a:buNone/>
            </a:pPr>
            <a:r>
              <a:rPr lang="en-US" altLang="zh-CN" sz="2400">
                <a:ln>
                  <a:noFill/>
                </a:ln>
                <a:solidFill>
                  <a:srgbClr val="000000"/>
                </a:solidFill>
                <a:effectLst/>
                <a:uFillTx/>
                <a:latin typeface="+mn-lt"/>
                <a:ea typeface="+mn-ea"/>
                <a:cs typeface="+mn-cs"/>
                <a:sym typeface="Helvetica"/>
              </a:rPr>
              <a:t>init└── main.c</a:t>
            </a:r>
            <a:endParaRPr kumimoji="0" lang="zh-CN" altLang="en-US" sz="24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标题 1"/>
          <p:cNvSpPr txBox="1">
            <a:spLocks noGrp="1"/>
          </p:cNvSpPr>
          <p:nvPr>
            <p:ph type="ctrTitle"/>
          </p:nvPr>
        </p:nvSpPr>
        <p:spPr>
          <a:xfrm>
            <a:off x="451231" y="301278"/>
            <a:ext cx="5862955" cy="414067"/>
          </a:xfrm>
          <a:prstGeom prst="rect">
            <a:avLst/>
          </a:prstGeom>
        </p:spPr>
        <p:txBody>
          <a:bodyPr>
            <a:noAutofit/>
          </a:bodyPr>
          <a:lstStyle/>
          <a:p>
            <a:pPr>
              <a:defRPr sz="2500" b="0">
                <a:latin typeface="HYWenHei-85W Heavy"/>
                <a:ea typeface="HYWenHei-85W Heavy"/>
                <a:cs typeface="HYWenHei-85W Heavy"/>
                <a:sym typeface="HYWenHei-85W Heavy"/>
              </a:defRPr>
            </a:pPr>
            <a:r>
              <a:rPr lang="en-US" altLang="zh-CN" sz="2400" b="1" dirty="0">
                <a:solidFill>
                  <a:srgbClr val="000000"/>
                </a:solidFill>
                <a:uFillTx/>
                <a:latin typeface="Candara" panose="020E0502030303020204" pitchFamily="34" charset="0"/>
                <a:ea typeface="HYWenHei-85W Heavy" charset="0"/>
                <a:cs typeface="Arial" panose="020B0604020202020204" pitchFamily="34" charset="0"/>
              </a:rPr>
              <a:t>Background</a:t>
            </a:r>
            <a:r>
              <a:rPr dirty="0">
                <a:latin typeface="Arial" panose="020B0604020202020204"/>
                <a:ea typeface="Arial" panose="020B0604020202020204"/>
                <a:cs typeface="Arial" panose="020B0604020202020204"/>
                <a:sym typeface="Arial" panose="020B0604020202020204"/>
              </a:rPr>
              <a:t> </a:t>
            </a:r>
            <a:endParaRPr dirty="0">
              <a:latin typeface="Arial" panose="020B0604020202020204"/>
              <a:ea typeface="Arial" panose="020B0604020202020204"/>
              <a:cs typeface="Arial" panose="020B0604020202020204"/>
              <a:sym typeface="Arial" panose="020B0604020202020204"/>
            </a:endParaRPr>
          </a:p>
        </p:txBody>
      </p:sp>
      <p:pic>
        <p:nvPicPr>
          <p:cNvPr id="124" name="图片 2" descr="图片 2"/>
          <p:cNvPicPr>
            <a:picLocks noChangeAspect="1"/>
          </p:cNvPicPr>
          <p:nvPr/>
        </p:nvPicPr>
        <p:blipFill>
          <a:blip r:embed="rId1"/>
          <a:stretch>
            <a:fillRect/>
          </a:stretch>
        </p:blipFill>
        <p:spPr>
          <a:xfrm>
            <a:off x="-13252" y="4877075"/>
            <a:ext cx="12192001" cy="1980927"/>
          </a:xfrm>
          <a:prstGeom prst="rect">
            <a:avLst/>
          </a:prstGeom>
          <a:ln w="12700">
            <a:miter lim="400000"/>
            <a:headEnd/>
            <a:tailEnd/>
          </a:ln>
        </p:spPr>
      </p:pic>
      <p:pic>
        <p:nvPicPr>
          <p:cNvPr id="125" name="图片 7" descr="图片 7"/>
          <p:cNvPicPr>
            <a:picLocks noChangeAspect="1"/>
          </p:cNvPicPr>
          <p:nvPr/>
        </p:nvPicPr>
        <p:blipFill>
          <a:blip r:embed="rId2"/>
          <a:stretch>
            <a:fillRect/>
          </a:stretch>
        </p:blipFill>
        <p:spPr>
          <a:xfrm>
            <a:off x="185675" y="15538"/>
            <a:ext cx="265556" cy="934751"/>
          </a:xfrm>
          <a:prstGeom prst="rect">
            <a:avLst/>
          </a:prstGeom>
          <a:ln w="12700">
            <a:miter lim="400000"/>
            <a:headEnd/>
            <a:tailEnd/>
          </a:ln>
        </p:spPr>
      </p:pic>
      <p:pic>
        <p:nvPicPr>
          <p:cNvPr id="126" name="图片 8" descr="图片 8"/>
          <p:cNvPicPr>
            <a:picLocks noChangeAspect="1"/>
          </p:cNvPicPr>
          <p:nvPr/>
        </p:nvPicPr>
        <p:blipFill>
          <a:blip r:embed="rId3"/>
          <a:stretch>
            <a:fillRect/>
          </a:stretch>
        </p:blipFill>
        <p:spPr>
          <a:xfrm>
            <a:off x="-22104" y="5391539"/>
            <a:ext cx="5018936" cy="1334542"/>
          </a:xfrm>
          <a:prstGeom prst="rect">
            <a:avLst/>
          </a:prstGeom>
          <a:ln w="12700">
            <a:miter lim="400000"/>
            <a:headEnd/>
            <a:tailEnd/>
          </a:ln>
        </p:spPr>
      </p:pic>
      <p:pic>
        <p:nvPicPr>
          <p:cNvPr id="127" name="图片 6" descr="图片 6"/>
          <p:cNvPicPr>
            <a:picLocks noChangeAspect="1"/>
          </p:cNvPicPr>
          <p:nvPr/>
        </p:nvPicPr>
        <p:blipFill>
          <a:blip r:embed="rId3"/>
          <a:srcRect l="13807"/>
          <a:stretch>
            <a:fillRect/>
          </a:stretch>
        </p:blipFill>
        <p:spPr>
          <a:xfrm>
            <a:off x="4996830" y="5391539"/>
            <a:ext cx="4325967" cy="1334542"/>
          </a:xfrm>
          <a:prstGeom prst="rect">
            <a:avLst/>
          </a:prstGeom>
          <a:ln w="12700">
            <a:miter lim="400000"/>
            <a:headEnd/>
            <a:tailEnd/>
          </a:ln>
        </p:spPr>
      </p:pic>
      <p:pic>
        <p:nvPicPr>
          <p:cNvPr id="128" name="图片 9" descr="图片 9"/>
          <p:cNvPicPr>
            <a:picLocks noChangeAspect="1"/>
          </p:cNvPicPr>
          <p:nvPr/>
        </p:nvPicPr>
        <p:blipFill>
          <a:blip r:embed="rId3"/>
          <a:srcRect l="11337" r="31759"/>
          <a:stretch>
            <a:fillRect/>
          </a:stretch>
        </p:blipFill>
        <p:spPr>
          <a:xfrm flipH="1">
            <a:off x="9322795" y="5391539"/>
            <a:ext cx="2855954" cy="1334542"/>
          </a:xfrm>
          <a:prstGeom prst="rect">
            <a:avLst/>
          </a:prstGeom>
          <a:ln w="12700">
            <a:miter lim="400000"/>
            <a:headEnd/>
            <a:tailEnd/>
          </a:ln>
        </p:spPr>
      </p:pic>
      <p:pic>
        <p:nvPicPr>
          <p:cNvPr id="129" name="图片 4" descr="图片 4"/>
          <p:cNvPicPr>
            <a:picLocks noChangeAspect="1"/>
          </p:cNvPicPr>
          <p:nvPr/>
        </p:nvPicPr>
        <p:blipFill>
          <a:blip r:embed="rId4"/>
          <a:stretch>
            <a:fillRect/>
          </a:stretch>
        </p:blipFill>
        <p:spPr>
          <a:xfrm>
            <a:off x="9515388" y="218437"/>
            <a:ext cx="2358783" cy="579751"/>
          </a:xfrm>
          <a:prstGeom prst="rect">
            <a:avLst/>
          </a:prstGeom>
          <a:ln w="12700">
            <a:miter lim="400000"/>
            <a:headEnd/>
            <a:tailEnd/>
          </a:ln>
        </p:spPr>
      </p:pic>
      <p:sp>
        <p:nvSpPr>
          <p:cNvPr id="130" name="文本框 5"/>
          <p:cNvSpPr txBox="1"/>
          <p:nvPr/>
        </p:nvSpPr>
        <p:spPr>
          <a:xfrm>
            <a:off x="264296" y="1213360"/>
            <a:ext cx="6521259" cy="2218690"/>
          </a:xfrm>
          <a:prstGeom prst="rect">
            <a:avLst/>
          </a:prstGeom>
          <a:ln w="12700">
            <a:miter lim="400000"/>
          </a:ln>
        </p:spPr>
        <p:txBody>
          <a:bodyPr wrap="square" lIns="45718" tIns="45718" rIns="45718" bIns="45718">
            <a:spAutoFit/>
          </a:bodyPr>
          <a:lstStyle/>
          <a:p>
            <a:pPr marL="342900" lvl="1" indent="-342900">
              <a:spcBef>
                <a:spcPts val="1000"/>
              </a:spcBef>
              <a:buFont typeface="Arial" panose="020B0604020202020204" pitchFamily="34" charset="0"/>
              <a:buChar char="•"/>
              <a:defRPr sz="2000">
                <a:solidFill>
                  <a:srgbClr val="535353"/>
                </a:solidFill>
                <a:latin typeface="Times Roman"/>
                <a:ea typeface="Times Roman"/>
                <a:cs typeface="Times Roman"/>
                <a:sym typeface="Times Roman"/>
              </a:defRPr>
            </a:pPr>
            <a:r>
              <a:rPr lang="zh-CN" altLang="en-US" sz="2600" dirty="0">
                <a:solidFill>
                  <a:srgbClr val="FF0000"/>
                </a:solidFill>
                <a:latin typeface="Arial" panose="020B0604020202020204" pitchFamily="34" charset="0"/>
                <a:cs typeface="Arial" panose="020B0604020202020204" pitchFamily="34" charset="0"/>
              </a:rPr>
              <a:t>内核程序主目录 </a:t>
            </a:r>
            <a:r>
              <a:rPr lang="en-US" altLang="zh-CN" sz="2600" dirty="0">
                <a:solidFill>
                  <a:srgbClr val="FF0000"/>
                </a:solidFill>
                <a:latin typeface="Arial" panose="020B0604020202020204" pitchFamily="34" charset="0"/>
                <a:cs typeface="Arial" panose="020B0604020202020204" pitchFamily="34" charset="0"/>
              </a:rPr>
              <a:t>kernel</a:t>
            </a:r>
            <a:endParaRPr lang="en-US" altLang="zh-CN" sz="2600" dirty="0">
              <a:solidFill>
                <a:srgbClr val="FF0000"/>
              </a:solidFill>
              <a:latin typeface="Arial" panose="020B0604020202020204" pitchFamily="34" charset="0"/>
              <a:cs typeface="Arial" panose="020B0604020202020204" pitchFamily="34" charset="0"/>
            </a:endParaRPr>
          </a:p>
          <a:p>
            <a:pPr marL="342900" lvl="1" indent="-342900">
              <a:spcBef>
                <a:spcPts val="1000"/>
              </a:spcBef>
              <a:buFont typeface="Arial" panose="020B0604020202020204" pitchFamily="34" charset="0"/>
              <a:buChar char="•"/>
              <a:defRPr sz="2000">
                <a:solidFill>
                  <a:srgbClr val="535353"/>
                </a:solidFill>
                <a:latin typeface="Times Roman"/>
                <a:ea typeface="Times Roman"/>
                <a:cs typeface="Times Roman"/>
                <a:sym typeface="Times Roman"/>
              </a:defRPr>
            </a:pPr>
            <a:r>
              <a:rPr lang="zh-CN" altLang="en-US" sz="2600" dirty="0">
                <a:solidFill>
                  <a:schemeClr val="tx1"/>
                </a:solidFill>
                <a:latin typeface="Arial" panose="020B0604020202020204" pitchFamily="34" charset="0"/>
                <a:cs typeface="Arial" panose="020B0604020202020204" pitchFamily="34" charset="0"/>
              </a:rPr>
              <a:t>所有处理任务的程序都保存在 </a:t>
            </a:r>
            <a:r>
              <a:rPr lang="en-US" altLang="zh-CN" sz="2600" dirty="0">
                <a:solidFill>
                  <a:schemeClr val="tx1"/>
                </a:solidFill>
                <a:latin typeface="Arial" panose="020B0604020202020204" pitchFamily="34" charset="0"/>
                <a:cs typeface="Arial" panose="020B0604020202020204" pitchFamily="34" charset="0"/>
              </a:rPr>
              <a:t>kernel/</a:t>
            </a:r>
            <a:r>
              <a:rPr lang="zh-CN" altLang="en-US" sz="2600" dirty="0">
                <a:solidFill>
                  <a:schemeClr val="tx1"/>
                </a:solidFill>
                <a:latin typeface="Arial" panose="020B0604020202020204" pitchFamily="34" charset="0"/>
                <a:cs typeface="Arial" panose="020B0604020202020204" pitchFamily="34" charset="0"/>
              </a:rPr>
              <a:t>目录中，其中包括像 </a:t>
            </a:r>
            <a:r>
              <a:rPr lang="en-US" altLang="zh-CN" sz="2600" dirty="0">
                <a:solidFill>
                  <a:schemeClr val="tx1"/>
                </a:solidFill>
                <a:latin typeface="Arial" panose="020B0604020202020204" pitchFamily="34" charset="0"/>
                <a:cs typeface="Arial" panose="020B0604020202020204" pitchFamily="34" charset="0"/>
              </a:rPr>
              <a:t>fork</a:t>
            </a:r>
            <a:r>
              <a:rPr lang="zh-CN" altLang="en-US" sz="2600" dirty="0">
                <a:solidFill>
                  <a:schemeClr val="tx1"/>
                </a:solidFill>
                <a:latin typeface="Arial" panose="020B0604020202020204" pitchFamily="34" charset="0"/>
                <a:cs typeface="Arial" panose="020B0604020202020204" pitchFamily="34" charset="0"/>
              </a:rPr>
              <a:t>、</a:t>
            </a:r>
            <a:r>
              <a:rPr lang="en-US" altLang="zh-CN" sz="2600" dirty="0">
                <a:solidFill>
                  <a:schemeClr val="tx1"/>
                </a:solidFill>
                <a:latin typeface="Arial" panose="020B0604020202020204" pitchFamily="34" charset="0"/>
                <a:cs typeface="Arial" panose="020B0604020202020204" pitchFamily="34" charset="0"/>
              </a:rPr>
              <a:t>exit</a:t>
            </a:r>
            <a:r>
              <a:rPr lang="zh-CN" altLang="en-US" sz="2600" dirty="0">
                <a:solidFill>
                  <a:schemeClr val="tx1"/>
                </a:solidFill>
                <a:latin typeface="Arial" panose="020B0604020202020204" pitchFamily="34" charset="0"/>
                <a:cs typeface="Arial" panose="020B0604020202020204" pitchFamily="34" charset="0"/>
              </a:rPr>
              <a:t>、调度程序以及一些系统调用程序等。还包括处理中断异常和陷阱的处理过程。</a:t>
            </a:r>
            <a:endParaRPr lang="en-US" altLang="zh-CN" sz="2600" dirty="0">
              <a:solidFill>
                <a:schemeClr val="tx1"/>
              </a:solidFill>
              <a:latin typeface="Arial" panose="020B0604020202020204" pitchFamily="34" charset="0"/>
              <a:cs typeface="Arial" panose="020B0604020202020204" pitchFamily="34" charset="0"/>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fld>
            <a:endParaRPr lang="zh-CN" altLang="en-US"/>
          </a:p>
        </p:txBody>
      </p:sp>
      <p:sp>
        <p:nvSpPr>
          <p:cNvPr id="2" name="文本框 1"/>
          <p:cNvSpPr txBox="1"/>
          <p:nvPr userDrawn="1"/>
        </p:nvSpPr>
        <p:spPr>
          <a:xfrm>
            <a:off x="7557238" y="301307"/>
            <a:ext cx="2508838" cy="694639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noAutofit/>
          </a:bodyPr>
          <a:p>
            <a:pPr marL="0" marR="0" indent="0" algn="l" defTabSz="914400" rtl="0" fontAlgn="auto" latinLnBrk="0" hangingPunct="0">
              <a:lnSpc>
                <a:spcPct val="100000"/>
              </a:lnSpc>
              <a:spcBef>
                <a:spcPts val="0"/>
              </a:spcBef>
              <a:spcAft>
                <a:spcPts val="0"/>
              </a:spcAft>
              <a:buClrTx/>
              <a:buSzTx/>
              <a:buFontTx/>
              <a:buNone/>
            </a:pPr>
            <a:r>
              <a:rPr lang="en-US" altLang="zh-CN" sz="2200">
                <a:ln>
                  <a:noFill/>
                </a:ln>
                <a:solidFill>
                  <a:srgbClr val="000000"/>
                </a:solidFill>
                <a:effectLst/>
                <a:uFillTx/>
                <a:latin typeface="Helvetica" panose="020B0604020202020204" pitchFamily="34" charset="0"/>
                <a:ea typeface="+mn-ea"/>
                <a:cs typeface="+mn-cs"/>
                <a:sym typeface="Helvetica"/>
              </a:rPr>
              <a:t>linux/kernel├── Makefile├── asm.s├── </a:t>
            </a:r>
            <a:r>
              <a:rPr lang="en-US" altLang="zh-CN" sz="2200">
                <a:ln>
                  <a:noFill/>
                </a:ln>
                <a:solidFill>
                  <a:srgbClr val="0070C0"/>
                </a:solidFill>
                <a:effectLst/>
                <a:uFillTx/>
                <a:latin typeface="Helvetica" panose="020B0604020202020204" pitchFamily="34" charset="0"/>
                <a:ea typeface="+mn-ea"/>
                <a:cs typeface="+mn-cs"/>
                <a:sym typeface="Helvetica"/>
              </a:rPr>
              <a:t>blk_drv</a:t>
            </a:r>
            <a:endParaRPr lang="en-US" altLang="zh-CN" sz="2200">
              <a:ln>
                <a:noFill/>
              </a:ln>
              <a:solidFill>
                <a:srgbClr val="0070C0"/>
              </a:solidFill>
              <a:effectLst/>
              <a:uFillTx/>
              <a:latin typeface="Helvetica" panose="020B0604020202020204" pitchFamily="34" charset="0"/>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2200">
                <a:ln>
                  <a:noFill/>
                </a:ln>
                <a:solidFill>
                  <a:srgbClr val="000000"/>
                </a:solidFill>
                <a:effectLst/>
                <a:uFillTx/>
                <a:latin typeface="Helvetica" panose="020B0604020202020204" pitchFamily="34" charset="0"/>
                <a:ea typeface="+mn-ea"/>
                <a:cs typeface="+mn-cs"/>
                <a:sym typeface="Helvetica"/>
              </a:rPr>
              <a:t>├── </a:t>
            </a:r>
            <a:r>
              <a:rPr lang="en-US" altLang="zh-CN" sz="2200">
                <a:ln>
                  <a:noFill/>
                </a:ln>
                <a:solidFill>
                  <a:srgbClr val="0070C0"/>
                </a:solidFill>
                <a:effectLst/>
                <a:uFillTx/>
                <a:latin typeface="Helvetica" panose="020B0604020202020204" pitchFamily="34" charset="0"/>
                <a:ea typeface="+mn-ea"/>
                <a:cs typeface="+mn-cs"/>
                <a:sym typeface="Helvetica"/>
              </a:rPr>
              <a:t>chr_drv</a:t>
            </a:r>
            <a:endParaRPr lang="en-US" altLang="zh-CN" sz="2200">
              <a:ln>
                <a:noFill/>
              </a:ln>
              <a:solidFill>
                <a:srgbClr val="0070C0"/>
              </a:solidFill>
              <a:effectLst/>
              <a:uFillTx/>
              <a:latin typeface="Helvetica" panose="020B0604020202020204" pitchFamily="34" charset="0"/>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2200">
                <a:ln>
                  <a:noFill/>
                </a:ln>
                <a:solidFill>
                  <a:srgbClr val="000000"/>
                </a:solidFill>
                <a:effectLst/>
                <a:uFillTx/>
                <a:latin typeface="Helvetica" panose="020B0604020202020204" pitchFamily="34" charset="0"/>
                <a:ea typeface="+mn-ea"/>
                <a:cs typeface="+mn-cs"/>
                <a:sym typeface="Helvetica"/>
              </a:rPr>
              <a:t>├── exit.c├── fork.c├── </a:t>
            </a:r>
            <a:r>
              <a:rPr lang="en-US" altLang="zh-CN" sz="2200">
                <a:ln>
                  <a:noFill/>
                </a:ln>
                <a:solidFill>
                  <a:srgbClr val="0070C0"/>
                </a:solidFill>
                <a:effectLst/>
                <a:uFillTx/>
                <a:latin typeface="Helvetica" panose="020B0604020202020204" pitchFamily="34" charset="0"/>
                <a:ea typeface="+mn-ea"/>
                <a:cs typeface="+mn-cs"/>
                <a:sym typeface="Helvetica"/>
              </a:rPr>
              <a:t>math</a:t>
            </a:r>
            <a:endParaRPr lang="en-US" altLang="zh-CN" sz="2200">
              <a:ln>
                <a:noFill/>
              </a:ln>
              <a:solidFill>
                <a:srgbClr val="0070C0"/>
              </a:solidFill>
              <a:effectLst/>
              <a:uFillTx/>
              <a:latin typeface="Helvetica" panose="020B0604020202020204" pitchFamily="34" charset="0"/>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2200">
                <a:ln>
                  <a:noFill/>
                </a:ln>
                <a:solidFill>
                  <a:srgbClr val="000000"/>
                </a:solidFill>
                <a:effectLst/>
                <a:uFillTx/>
                <a:latin typeface="Helvetica" panose="020B0604020202020204" pitchFamily="34" charset="0"/>
                <a:ea typeface="+mn-ea"/>
                <a:cs typeface="+mn-cs"/>
                <a:sym typeface="Helvetica"/>
              </a:rPr>
              <a:t>├── mktime.c├── panic.c├── printk.c├── sched.c├── signal.c├── sys.c├── system_call.s├── traps.c├── vsprintf.c└── who.c</a:t>
            </a:r>
            <a:endParaRPr kumimoji="0" lang="zh-CN" altLang="en-US" sz="2200" b="0" i="0" u="none" strike="noStrike" cap="none" spc="0" normalizeH="0" baseline="0">
              <a:ln>
                <a:noFill/>
              </a:ln>
              <a:solidFill>
                <a:srgbClr val="000000"/>
              </a:solidFill>
              <a:effectLst/>
              <a:uFillTx/>
              <a:latin typeface="+mn-lt"/>
              <a:ea typeface="+mn-ea"/>
              <a:cs typeface="+mn-cs"/>
              <a:sym typeface="Helvetica"/>
            </a:endParaRPr>
          </a:p>
        </p:txBody>
      </p:sp>
      <p:pic>
        <p:nvPicPr>
          <p:cNvPr id="3" name="图片 2" descr="upload_post_object_v2_563882847"/>
          <p:cNvPicPr>
            <a:picLocks noChangeAspect="1"/>
          </p:cNvPicPr>
          <p:nvPr/>
        </p:nvPicPr>
        <p:blipFill>
          <a:blip r:embed="rId5"/>
          <a:stretch>
            <a:fillRect/>
          </a:stretch>
        </p:blipFill>
        <p:spPr>
          <a:xfrm>
            <a:off x="872013" y="3585708"/>
            <a:ext cx="5163642" cy="29158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标题 1"/>
          <p:cNvSpPr txBox="1">
            <a:spLocks noGrp="1"/>
          </p:cNvSpPr>
          <p:nvPr>
            <p:ph type="ctrTitle"/>
          </p:nvPr>
        </p:nvSpPr>
        <p:spPr>
          <a:xfrm>
            <a:off x="451231" y="301278"/>
            <a:ext cx="5862955" cy="414067"/>
          </a:xfrm>
          <a:prstGeom prst="rect">
            <a:avLst/>
          </a:prstGeom>
        </p:spPr>
        <p:txBody>
          <a:bodyPr>
            <a:noAutofit/>
          </a:bodyPr>
          <a:lstStyle/>
          <a:p>
            <a:pPr>
              <a:defRPr sz="2500" b="0">
                <a:latin typeface="HYWenHei-85W Heavy"/>
                <a:ea typeface="HYWenHei-85W Heavy"/>
                <a:cs typeface="HYWenHei-85W Heavy"/>
                <a:sym typeface="HYWenHei-85W Heavy"/>
              </a:defRPr>
            </a:pPr>
            <a:r>
              <a:rPr lang="en-US" altLang="zh-CN" sz="2400" b="1" dirty="0">
                <a:solidFill>
                  <a:srgbClr val="000000"/>
                </a:solidFill>
                <a:uFillTx/>
                <a:latin typeface="Candara" panose="020E0502030303020204" pitchFamily="34" charset="0"/>
                <a:ea typeface="HYWenHei-85W Heavy" charset="0"/>
                <a:cs typeface="Arial" panose="020B0604020202020204" pitchFamily="34" charset="0"/>
              </a:rPr>
              <a:t>Background</a:t>
            </a:r>
            <a:r>
              <a:rPr dirty="0">
                <a:latin typeface="Arial" panose="020B0604020202020204"/>
                <a:ea typeface="Arial" panose="020B0604020202020204"/>
                <a:cs typeface="Arial" panose="020B0604020202020204"/>
                <a:sym typeface="Arial" panose="020B0604020202020204"/>
              </a:rPr>
              <a:t> </a:t>
            </a:r>
            <a:endParaRPr dirty="0">
              <a:latin typeface="Arial" panose="020B0604020202020204"/>
              <a:ea typeface="Arial" panose="020B0604020202020204"/>
              <a:cs typeface="Arial" panose="020B0604020202020204"/>
              <a:sym typeface="Arial" panose="020B0604020202020204"/>
            </a:endParaRPr>
          </a:p>
        </p:txBody>
      </p:sp>
      <p:pic>
        <p:nvPicPr>
          <p:cNvPr id="124" name="图片 2" descr="图片 2"/>
          <p:cNvPicPr>
            <a:picLocks noChangeAspect="1"/>
          </p:cNvPicPr>
          <p:nvPr/>
        </p:nvPicPr>
        <p:blipFill>
          <a:blip r:embed="rId1"/>
          <a:stretch>
            <a:fillRect/>
          </a:stretch>
        </p:blipFill>
        <p:spPr>
          <a:xfrm>
            <a:off x="-13252" y="4877075"/>
            <a:ext cx="12192001" cy="1980927"/>
          </a:xfrm>
          <a:prstGeom prst="rect">
            <a:avLst/>
          </a:prstGeom>
          <a:ln w="12700">
            <a:miter lim="400000"/>
            <a:headEnd/>
            <a:tailEnd/>
          </a:ln>
        </p:spPr>
      </p:pic>
      <p:pic>
        <p:nvPicPr>
          <p:cNvPr id="125" name="图片 7" descr="图片 7"/>
          <p:cNvPicPr>
            <a:picLocks noChangeAspect="1"/>
          </p:cNvPicPr>
          <p:nvPr/>
        </p:nvPicPr>
        <p:blipFill>
          <a:blip r:embed="rId2"/>
          <a:stretch>
            <a:fillRect/>
          </a:stretch>
        </p:blipFill>
        <p:spPr>
          <a:xfrm>
            <a:off x="185675" y="15538"/>
            <a:ext cx="265556" cy="934751"/>
          </a:xfrm>
          <a:prstGeom prst="rect">
            <a:avLst/>
          </a:prstGeom>
          <a:ln w="12700">
            <a:miter lim="400000"/>
            <a:headEnd/>
            <a:tailEnd/>
          </a:ln>
        </p:spPr>
      </p:pic>
      <p:pic>
        <p:nvPicPr>
          <p:cNvPr id="126" name="图片 8" descr="图片 8"/>
          <p:cNvPicPr>
            <a:picLocks noChangeAspect="1"/>
          </p:cNvPicPr>
          <p:nvPr/>
        </p:nvPicPr>
        <p:blipFill>
          <a:blip r:embed="rId3"/>
          <a:stretch>
            <a:fillRect/>
          </a:stretch>
        </p:blipFill>
        <p:spPr>
          <a:xfrm>
            <a:off x="-22104" y="5391539"/>
            <a:ext cx="5018936" cy="1334542"/>
          </a:xfrm>
          <a:prstGeom prst="rect">
            <a:avLst/>
          </a:prstGeom>
          <a:ln w="12700">
            <a:miter lim="400000"/>
            <a:headEnd/>
            <a:tailEnd/>
          </a:ln>
        </p:spPr>
      </p:pic>
      <p:pic>
        <p:nvPicPr>
          <p:cNvPr id="127" name="图片 6" descr="图片 6"/>
          <p:cNvPicPr>
            <a:picLocks noChangeAspect="1"/>
          </p:cNvPicPr>
          <p:nvPr/>
        </p:nvPicPr>
        <p:blipFill>
          <a:blip r:embed="rId3"/>
          <a:srcRect l="13807"/>
          <a:stretch>
            <a:fillRect/>
          </a:stretch>
        </p:blipFill>
        <p:spPr>
          <a:xfrm>
            <a:off x="4996830" y="5391539"/>
            <a:ext cx="4325967" cy="1334542"/>
          </a:xfrm>
          <a:prstGeom prst="rect">
            <a:avLst/>
          </a:prstGeom>
          <a:ln w="12700">
            <a:miter lim="400000"/>
            <a:headEnd/>
            <a:tailEnd/>
          </a:ln>
        </p:spPr>
      </p:pic>
      <p:pic>
        <p:nvPicPr>
          <p:cNvPr id="128" name="图片 9" descr="图片 9"/>
          <p:cNvPicPr>
            <a:picLocks noChangeAspect="1"/>
          </p:cNvPicPr>
          <p:nvPr/>
        </p:nvPicPr>
        <p:blipFill>
          <a:blip r:embed="rId3"/>
          <a:srcRect l="11337" r="31759"/>
          <a:stretch>
            <a:fillRect/>
          </a:stretch>
        </p:blipFill>
        <p:spPr>
          <a:xfrm flipH="1">
            <a:off x="9322795" y="5391539"/>
            <a:ext cx="2855954" cy="1334542"/>
          </a:xfrm>
          <a:prstGeom prst="rect">
            <a:avLst/>
          </a:prstGeom>
          <a:ln w="12700">
            <a:miter lim="400000"/>
            <a:headEnd/>
            <a:tailEnd/>
          </a:ln>
        </p:spPr>
      </p:pic>
      <p:pic>
        <p:nvPicPr>
          <p:cNvPr id="129" name="图片 4" descr="图片 4"/>
          <p:cNvPicPr>
            <a:picLocks noChangeAspect="1"/>
          </p:cNvPicPr>
          <p:nvPr/>
        </p:nvPicPr>
        <p:blipFill>
          <a:blip r:embed="rId4"/>
          <a:stretch>
            <a:fillRect/>
          </a:stretch>
        </p:blipFill>
        <p:spPr>
          <a:xfrm>
            <a:off x="9515388" y="218437"/>
            <a:ext cx="2358783" cy="579751"/>
          </a:xfrm>
          <a:prstGeom prst="rect">
            <a:avLst/>
          </a:prstGeom>
          <a:ln w="12700">
            <a:miter lim="400000"/>
            <a:headEnd/>
            <a:tailEnd/>
          </a:ln>
        </p:spPr>
      </p:pic>
      <p:sp>
        <p:nvSpPr>
          <p:cNvPr id="130" name="文本框 5"/>
          <p:cNvSpPr txBox="1"/>
          <p:nvPr/>
        </p:nvSpPr>
        <p:spPr>
          <a:xfrm>
            <a:off x="264260" y="1319618"/>
            <a:ext cx="6521259" cy="3472038"/>
          </a:xfrm>
          <a:prstGeom prst="rect">
            <a:avLst/>
          </a:prstGeom>
          <a:ln w="12700">
            <a:miter lim="400000"/>
          </a:ln>
        </p:spPr>
        <p:txBody>
          <a:bodyPr wrap="square" lIns="45718" tIns="45718" rIns="45718" bIns="45718">
            <a:noAutofit/>
          </a:bodyPr>
          <a:lstStyle/>
          <a:p>
            <a:pPr marL="342900" lvl="1" indent="-342900">
              <a:spcBef>
                <a:spcPts val="1000"/>
              </a:spcBef>
              <a:buFont typeface="Arial" panose="020B0604020202020204" pitchFamily="34" charset="0"/>
              <a:buChar char="•"/>
              <a:defRPr sz="2000">
                <a:solidFill>
                  <a:srgbClr val="535353"/>
                </a:solidFill>
                <a:latin typeface="Times Roman"/>
                <a:ea typeface="Times Roman"/>
                <a:cs typeface="Times Roman"/>
                <a:sym typeface="Times Roman"/>
              </a:defRPr>
            </a:pPr>
            <a:r>
              <a:rPr lang="zh-CN" altLang="en-US" sz="2800" dirty="0">
                <a:solidFill>
                  <a:srgbClr val="FF0000"/>
                </a:solidFill>
                <a:latin typeface="Arial" panose="020B0604020202020204" pitchFamily="34" charset="0"/>
                <a:cs typeface="Arial" panose="020B0604020202020204" pitchFamily="34" charset="0"/>
              </a:rPr>
              <a:t>内存管理程序目录 </a:t>
            </a:r>
            <a:r>
              <a:rPr lang="en-US" altLang="zh-CN" sz="2800" dirty="0">
                <a:solidFill>
                  <a:srgbClr val="FF0000"/>
                </a:solidFill>
                <a:latin typeface="Arial" panose="020B0604020202020204" pitchFamily="34" charset="0"/>
                <a:cs typeface="Arial" panose="020B0604020202020204" pitchFamily="34" charset="0"/>
              </a:rPr>
              <a:t>mm</a:t>
            </a:r>
            <a:endParaRPr lang="en-US" altLang="zh-CN" sz="2800" dirty="0">
              <a:solidFill>
                <a:srgbClr val="FF0000"/>
              </a:solidFill>
              <a:latin typeface="Arial" panose="020B0604020202020204" pitchFamily="34" charset="0"/>
              <a:cs typeface="Arial" panose="020B0604020202020204" pitchFamily="34" charset="0"/>
            </a:endParaRPr>
          </a:p>
          <a:p>
            <a:pPr marL="342900" lvl="1" indent="-342900">
              <a:spcBef>
                <a:spcPts val="1000"/>
              </a:spcBef>
              <a:buFont typeface="Arial" panose="020B0604020202020204" pitchFamily="34" charset="0"/>
              <a:buChar char="•"/>
              <a:defRPr sz="2000">
                <a:solidFill>
                  <a:srgbClr val="535353"/>
                </a:solidFill>
                <a:latin typeface="Times Roman"/>
                <a:ea typeface="Times Roman"/>
                <a:cs typeface="Times Roman"/>
                <a:sym typeface="Times Roman"/>
              </a:defRPr>
            </a:pPr>
            <a:r>
              <a:rPr lang="zh-CN" altLang="en-US" sz="2800" dirty="0">
                <a:solidFill>
                  <a:schemeClr val="tx1"/>
                </a:solidFill>
                <a:latin typeface="Arial" panose="020B0604020202020204" pitchFamily="34" charset="0"/>
                <a:cs typeface="Arial" panose="020B0604020202020204" pitchFamily="34" charset="0"/>
              </a:rPr>
              <a:t>主要用于管理程序对主内存区的使用，实现了</a:t>
            </a:r>
            <a:r>
              <a:rPr lang="zh-CN" altLang="en-US" sz="2800" dirty="0">
                <a:solidFill>
                  <a:srgbClr val="FF0000"/>
                </a:solidFill>
                <a:latin typeface="Arial" panose="020B0604020202020204" pitchFamily="34" charset="0"/>
                <a:cs typeface="Arial" panose="020B0604020202020204" pitchFamily="34" charset="0"/>
              </a:rPr>
              <a:t>进程逻辑地址</a:t>
            </a:r>
            <a:r>
              <a:rPr lang="zh-CN" altLang="en-US" sz="2800" dirty="0">
                <a:solidFill>
                  <a:schemeClr val="tx1"/>
                </a:solidFill>
                <a:latin typeface="Arial" panose="020B0604020202020204" pitchFamily="34" charset="0"/>
                <a:cs typeface="Arial" panose="020B0604020202020204" pitchFamily="34" charset="0"/>
              </a:rPr>
              <a:t>到</a:t>
            </a:r>
            <a:r>
              <a:rPr lang="zh-CN" altLang="en-US" sz="2800" dirty="0">
                <a:solidFill>
                  <a:srgbClr val="FF0000"/>
                </a:solidFill>
                <a:latin typeface="Arial" panose="020B0604020202020204" pitchFamily="34" charset="0"/>
                <a:cs typeface="Arial" panose="020B0604020202020204" pitchFamily="34" charset="0"/>
              </a:rPr>
              <a:t>物理内存地址</a:t>
            </a:r>
            <a:r>
              <a:rPr lang="zh-CN" altLang="en-US" sz="2800" dirty="0">
                <a:solidFill>
                  <a:schemeClr val="tx1"/>
                </a:solidFill>
                <a:latin typeface="Arial" panose="020B0604020202020204" pitchFamily="34" charset="0"/>
                <a:cs typeface="Arial" panose="020B0604020202020204" pitchFamily="34" charset="0"/>
              </a:rPr>
              <a:t>的映射。通过内存的分页管理机制，在进程的虚拟内存页与主内存区的物理内存页之间建立了对应关系。</a:t>
            </a:r>
            <a:endParaRPr lang="en-US" altLang="zh-CN" sz="2800" dirty="0">
              <a:solidFill>
                <a:schemeClr val="tx1"/>
              </a:solidFill>
              <a:latin typeface="Arial" panose="020B0604020202020204" pitchFamily="34" charset="0"/>
              <a:cs typeface="Arial" panose="020B0604020202020204" pitchFamily="34" charset="0"/>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fld>
            <a:endParaRPr lang="zh-CN" altLang="en-US"/>
          </a:p>
        </p:txBody>
      </p:sp>
      <p:sp>
        <p:nvSpPr>
          <p:cNvPr id="2" name="文本框 1"/>
          <p:cNvSpPr txBox="1"/>
          <p:nvPr userDrawn="1"/>
        </p:nvSpPr>
        <p:spPr>
          <a:xfrm>
            <a:off x="8102268" y="2058428"/>
            <a:ext cx="2805050" cy="239657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noAutofit/>
          </a:bodyPr>
          <a:p>
            <a:pPr marL="0" marR="0" indent="0" algn="l" defTabSz="914400" rtl="0" fontAlgn="auto" latinLnBrk="0" hangingPunct="0">
              <a:lnSpc>
                <a:spcPct val="100000"/>
              </a:lnSpc>
              <a:spcBef>
                <a:spcPts val="0"/>
              </a:spcBef>
              <a:spcAft>
                <a:spcPts val="0"/>
              </a:spcAft>
              <a:buClrTx/>
              <a:buSzTx/>
              <a:buFontTx/>
              <a:buNone/>
            </a:pPr>
            <a:r>
              <a:rPr lang="en-US" altLang="zh-CN" sz="2600">
                <a:ln>
                  <a:noFill/>
                </a:ln>
                <a:solidFill>
                  <a:srgbClr val="000000"/>
                </a:solidFill>
                <a:effectLst/>
                <a:uFillTx/>
                <a:latin typeface="Helvetica" panose="020B0604020202020204" pitchFamily="34" charset="0"/>
                <a:ea typeface="+mn-ea"/>
                <a:cs typeface="+mn-cs"/>
                <a:sym typeface="Helvetica"/>
              </a:rPr>
              <a:t>mm├── Makefile├── memory.c└── page.s</a:t>
            </a:r>
            <a:endParaRPr kumimoji="0" lang="zh-CN" altLang="en-US" sz="26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 name="标题 1"/>
          <p:cNvSpPr txBox="1">
            <a:spLocks noGrp="1"/>
          </p:cNvSpPr>
          <p:nvPr>
            <p:ph type="ctrTitle"/>
          </p:nvPr>
        </p:nvSpPr>
        <p:spPr>
          <a:xfrm>
            <a:off x="451231" y="301278"/>
            <a:ext cx="7641933" cy="414067"/>
          </a:xfrm>
          <a:prstGeom prst="rect">
            <a:avLst/>
          </a:prstGeom>
        </p:spPr>
        <p:txBody>
          <a:bodyPr>
            <a:noAutofit/>
          </a:bodyPr>
          <a:lstStyle/>
          <a:p>
            <a:pPr marL="0" marR="0" indent="0" algn="l" defTabSz="0" rtl="0" latinLnBrk="0">
              <a:lnSpc>
                <a:spcPct val="200000"/>
              </a:lnSpc>
              <a:spcBef>
                <a:spcPts val="0"/>
              </a:spcBef>
              <a:spcAft>
                <a:spcPts val="0"/>
              </a:spcAft>
              <a:buSzTx/>
              <a:buNone/>
            </a:pPr>
            <a:r>
              <a:rPr lang="en-US" altLang="zh-CN" sz="2400" b="1" dirty="0">
                <a:solidFill>
                  <a:srgbClr val="000000"/>
                </a:solidFill>
                <a:uFillTx/>
                <a:latin typeface="Candara" panose="020E0502030303020204" pitchFamily="34" charset="0"/>
                <a:ea typeface="HYWenHei-85W Heavy" charset="0"/>
                <a:cs typeface="Arial" panose="020B0604020202020204" pitchFamily="34" charset="0"/>
              </a:rPr>
              <a:t>The differences between x86 and x86_64</a:t>
            </a:r>
            <a:endParaRPr lang="en-US" altLang="zh-CN" sz="2400" b="1" dirty="0">
              <a:solidFill>
                <a:srgbClr val="000000"/>
              </a:solidFill>
              <a:uFillTx/>
              <a:latin typeface="Candara" panose="020E0502030303020204" pitchFamily="34" charset="0"/>
              <a:ea typeface="HYWenHei-85W Heavy" charset="0"/>
              <a:cs typeface="Arial" panose="020B0604020202020204" pitchFamily="34" charset="0"/>
            </a:endParaRPr>
          </a:p>
        </p:txBody>
      </p:sp>
      <p:pic>
        <p:nvPicPr>
          <p:cNvPr id="124" name="图片 2" descr="图片 2"/>
          <p:cNvPicPr>
            <a:picLocks noChangeAspect="1"/>
          </p:cNvPicPr>
          <p:nvPr/>
        </p:nvPicPr>
        <p:blipFill>
          <a:blip r:embed="rId1"/>
          <a:stretch>
            <a:fillRect/>
          </a:stretch>
        </p:blipFill>
        <p:spPr>
          <a:xfrm>
            <a:off x="0" y="4877040"/>
            <a:ext cx="12192001" cy="1980927"/>
          </a:xfrm>
          <a:prstGeom prst="rect">
            <a:avLst/>
          </a:prstGeom>
          <a:ln w="12700">
            <a:miter lim="400000"/>
            <a:headEnd/>
            <a:tailEnd/>
          </a:ln>
        </p:spPr>
      </p:pic>
      <p:pic>
        <p:nvPicPr>
          <p:cNvPr id="125" name="图片 7" descr="图片 7"/>
          <p:cNvPicPr>
            <a:picLocks noChangeAspect="1"/>
          </p:cNvPicPr>
          <p:nvPr/>
        </p:nvPicPr>
        <p:blipFill>
          <a:blip r:embed="rId2"/>
          <a:stretch>
            <a:fillRect/>
          </a:stretch>
        </p:blipFill>
        <p:spPr>
          <a:xfrm>
            <a:off x="185675" y="15538"/>
            <a:ext cx="265556" cy="934751"/>
          </a:xfrm>
          <a:prstGeom prst="rect">
            <a:avLst/>
          </a:prstGeom>
          <a:ln w="12700">
            <a:miter lim="400000"/>
            <a:headEnd/>
            <a:tailEnd/>
          </a:ln>
        </p:spPr>
      </p:pic>
      <p:pic>
        <p:nvPicPr>
          <p:cNvPr id="126" name="图片 8" descr="图片 8"/>
          <p:cNvPicPr>
            <a:picLocks noChangeAspect="1"/>
          </p:cNvPicPr>
          <p:nvPr/>
        </p:nvPicPr>
        <p:blipFill>
          <a:blip r:embed="rId3"/>
          <a:stretch>
            <a:fillRect/>
          </a:stretch>
        </p:blipFill>
        <p:spPr>
          <a:xfrm>
            <a:off x="-22104" y="5391539"/>
            <a:ext cx="5018936" cy="1334542"/>
          </a:xfrm>
          <a:prstGeom prst="rect">
            <a:avLst/>
          </a:prstGeom>
          <a:ln w="12700">
            <a:miter lim="400000"/>
            <a:headEnd/>
            <a:tailEnd/>
          </a:ln>
        </p:spPr>
      </p:pic>
      <p:pic>
        <p:nvPicPr>
          <p:cNvPr id="127" name="图片 6" descr="图片 6"/>
          <p:cNvPicPr>
            <a:picLocks noChangeAspect="1"/>
          </p:cNvPicPr>
          <p:nvPr/>
        </p:nvPicPr>
        <p:blipFill>
          <a:blip r:embed="rId3"/>
          <a:srcRect l="13807"/>
          <a:stretch>
            <a:fillRect/>
          </a:stretch>
        </p:blipFill>
        <p:spPr>
          <a:xfrm>
            <a:off x="4996830" y="5391539"/>
            <a:ext cx="4325967" cy="1334542"/>
          </a:xfrm>
          <a:prstGeom prst="rect">
            <a:avLst/>
          </a:prstGeom>
          <a:ln w="12700">
            <a:miter lim="400000"/>
            <a:headEnd/>
            <a:tailEnd/>
          </a:ln>
        </p:spPr>
      </p:pic>
      <p:pic>
        <p:nvPicPr>
          <p:cNvPr id="128" name="图片 9" descr="图片 9"/>
          <p:cNvPicPr>
            <a:picLocks noChangeAspect="1"/>
          </p:cNvPicPr>
          <p:nvPr/>
        </p:nvPicPr>
        <p:blipFill>
          <a:blip r:embed="rId3"/>
          <a:srcRect l="11337" r="31759"/>
          <a:stretch>
            <a:fillRect/>
          </a:stretch>
        </p:blipFill>
        <p:spPr>
          <a:xfrm flipH="1">
            <a:off x="9322795" y="5391539"/>
            <a:ext cx="2855954" cy="1334542"/>
          </a:xfrm>
          <a:prstGeom prst="rect">
            <a:avLst/>
          </a:prstGeom>
          <a:ln w="12700">
            <a:miter lim="400000"/>
            <a:headEnd/>
            <a:tailEnd/>
          </a:ln>
        </p:spPr>
      </p:pic>
      <p:pic>
        <p:nvPicPr>
          <p:cNvPr id="129" name="图片 4" descr="图片 4"/>
          <p:cNvPicPr>
            <a:picLocks noChangeAspect="1"/>
          </p:cNvPicPr>
          <p:nvPr/>
        </p:nvPicPr>
        <p:blipFill>
          <a:blip r:embed="rId4"/>
          <a:stretch>
            <a:fillRect/>
          </a:stretch>
        </p:blipFill>
        <p:spPr>
          <a:xfrm>
            <a:off x="9515388" y="218437"/>
            <a:ext cx="2358783" cy="579751"/>
          </a:xfrm>
          <a:prstGeom prst="rect">
            <a:avLst/>
          </a:prstGeom>
          <a:ln w="12700">
            <a:miter lim="400000"/>
            <a:headEnd/>
            <a:tailEnd/>
          </a:ln>
        </p:spPr>
      </p:pic>
      <p:sp>
        <p:nvSpPr>
          <p:cNvPr id="5" name="灯片编号占位符 4"/>
          <p:cNvSpPr>
            <a:spLocks noGrp="1"/>
          </p:cNvSpPr>
          <p:nvPr>
            <p:ph type="sldNum" sz="quarter" idx="2"/>
          </p:nvPr>
        </p:nvSpPr>
        <p:spPr>
          <a:xfrm>
            <a:off x="11803731" y="92008"/>
            <a:ext cx="262247" cy="276995"/>
          </a:xfrm>
        </p:spPr>
        <p:txBody>
          <a:bodyPr/>
          <a:lstStyle/>
          <a:p>
            <a:fld id="{86CB4B4D-7CA3-9044-876B-883B54F8677D}" type="slidenum">
              <a:rPr lang="en-US" altLang="zh-CN" smtClean="0">
                <a:latin typeface="Arial" panose="020B0604020202020204" pitchFamily="34" charset="0"/>
                <a:cs typeface="Arial" panose="020B0604020202020204" pitchFamily="34" charset="0"/>
              </a:rPr>
            </a:fld>
            <a:endParaRPr lang="zh-CN" altLang="en-US">
              <a:latin typeface="Arial" panose="020B0604020202020204" pitchFamily="34" charset="0"/>
              <a:cs typeface="Arial" panose="020B0604020202020204" pitchFamily="34" charset="0"/>
            </a:endParaRPr>
          </a:p>
        </p:txBody>
      </p:sp>
      <p:pic>
        <p:nvPicPr>
          <p:cNvPr id="8" name="图片 7" descr="upload_post_object_v2_461711045"/>
          <p:cNvPicPr>
            <a:picLocks noChangeAspect="1"/>
          </p:cNvPicPr>
          <p:nvPr/>
        </p:nvPicPr>
        <p:blipFill>
          <a:blip r:embed="rId5"/>
          <a:stretch>
            <a:fillRect/>
          </a:stretch>
        </p:blipFill>
        <p:spPr>
          <a:xfrm>
            <a:off x="451247" y="798195"/>
            <a:ext cx="4680002" cy="2880001"/>
          </a:xfrm>
          <a:prstGeom prst="rect">
            <a:avLst/>
          </a:prstGeom>
        </p:spPr>
      </p:pic>
      <p:sp>
        <p:nvSpPr>
          <p:cNvPr id="9" name="文本框 8"/>
          <p:cNvSpPr txBox="1"/>
          <p:nvPr/>
        </p:nvSpPr>
        <p:spPr>
          <a:xfrm>
            <a:off x="1390898" y="6042303"/>
            <a:ext cx="9410205"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p>
            <a:pPr marL="0" marR="0" indent="0" algn="l" defTabSz="914400" rtl="0" fontAlgn="auto" latinLnBrk="0" hangingPunct="0">
              <a:lnSpc>
                <a:spcPct val="100000"/>
              </a:lnSpc>
              <a:spcBef>
                <a:spcPts val="0"/>
              </a:spcBef>
              <a:spcAft>
                <a:spcPts val="0"/>
              </a:spcAft>
              <a:buClrTx/>
              <a:buSzTx/>
              <a:buFontTx/>
              <a:buNone/>
            </a:pPr>
            <a:r>
              <a:t>The AMD x86-64 architecture programmers overview http://www.x86-64.org/</a:t>
            </a:r>
            <a:endParaRPr kumimoji="0" lang="zh-CN" altLang="en-US" sz="1200" b="0" i="0" u="none" strike="noStrike" cap="none" spc="0" normalizeH="0" baseline="0" dirty="0">
              <a:ln>
                <a:noFill/>
              </a:ln>
              <a:solidFill>
                <a:srgbClr val="000000"/>
              </a:solidFill>
              <a:effectLst/>
              <a:uFillTx/>
              <a:latin typeface="Arial" panose="020B0604020202020204" pitchFamily="34" charset="0"/>
              <a:ea typeface="等线" panose="02010600030101010101" pitchFamily="2" charset="-122"/>
              <a:cs typeface="Arial" panose="020B0604020202020204" pitchFamily="34" charset="0"/>
              <a:sym typeface="Helvetica"/>
            </a:endParaRPr>
          </a:p>
        </p:txBody>
      </p:sp>
      <p:pic>
        <p:nvPicPr>
          <p:cNvPr id="10" name="图片 9" descr="upload_post_object_v2_080252561"/>
          <p:cNvPicPr>
            <a:picLocks noChangeAspect="1"/>
          </p:cNvPicPr>
          <p:nvPr/>
        </p:nvPicPr>
        <p:blipFill>
          <a:blip r:embed="rId6"/>
          <a:stretch>
            <a:fillRect/>
          </a:stretch>
        </p:blipFill>
        <p:spPr>
          <a:xfrm>
            <a:off x="537024" y="3782942"/>
            <a:ext cx="4508554" cy="2045048"/>
          </a:xfrm>
          <a:prstGeom prst="rect">
            <a:avLst/>
          </a:prstGeom>
        </p:spPr>
      </p:pic>
      <p:pic>
        <p:nvPicPr>
          <p:cNvPr id="11" name="图片 10" descr="upload_post_object_v2_705926301"/>
          <p:cNvPicPr>
            <a:picLocks noChangeAspect="1"/>
          </p:cNvPicPr>
          <p:nvPr/>
        </p:nvPicPr>
        <p:blipFill>
          <a:blip r:embed="rId7"/>
          <a:stretch>
            <a:fillRect/>
          </a:stretch>
        </p:blipFill>
        <p:spPr>
          <a:xfrm>
            <a:off x="5669518" y="798195"/>
            <a:ext cx="5131594" cy="1806261"/>
          </a:xfrm>
          <a:prstGeom prst="rect">
            <a:avLst/>
          </a:prstGeom>
        </p:spPr>
      </p:pic>
      <p:pic>
        <p:nvPicPr>
          <p:cNvPr id="12" name="图片 11" descr="upload_post_object_v2_334838346"/>
          <p:cNvPicPr>
            <a:picLocks noChangeAspect="1"/>
          </p:cNvPicPr>
          <p:nvPr/>
        </p:nvPicPr>
        <p:blipFill>
          <a:blip r:embed="rId8"/>
          <a:stretch>
            <a:fillRect/>
          </a:stretch>
        </p:blipFill>
        <p:spPr>
          <a:xfrm>
            <a:off x="5876092" y="2512219"/>
            <a:ext cx="4000127" cy="342292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 name="标题 1"/>
          <p:cNvSpPr txBox="1">
            <a:spLocks noGrp="1"/>
          </p:cNvSpPr>
          <p:nvPr>
            <p:ph type="ctrTitle"/>
          </p:nvPr>
        </p:nvSpPr>
        <p:spPr>
          <a:xfrm>
            <a:off x="451231" y="301278"/>
            <a:ext cx="7641933" cy="414067"/>
          </a:xfrm>
          <a:prstGeom prst="rect">
            <a:avLst/>
          </a:prstGeom>
        </p:spPr>
        <p:txBody>
          <a:bodyPr>
            <a:noAutofit/>
          </a:bodyPr>
          <a:lstStyle/>
          <a:p>
            <a:pPr marL="0" marR="0" indent="0" algn="l" defTabSz="0" rtl="0" latinLnBrk="0">
              <a:lnSpc>
                <a:spcPct val="200000"/>
              </a:lnSpc>
              <a:spcBef>
                <a:spcPts val="0"/>
              </a:spcBef>
              <a:spcAft>
                <a:spcPts val="0"/>
              </a:spcAft>
              <a:buSzTx/>
              <a:buNone/>
            </a:pPr>
            <a:r>
              <a:rPr lang="en-US" altLang="zh-CN" sz="2400" b="1" dirty="0">
                <a:solidFill>
                  <a:srgbClr val="000000"/>
                </a:solidFill>
                <a:uFillTx/>
                <a:latin typeface="Candara" panose="020E0502030303020204" pitchFamily="34" charset="0"/>
                <a:ea typeface="HYWenHei-85W Heavy" charset="0"/>
                <a:cs typeface="Arial" panose="020B0604020202020204" pitchFamily="34" charset="0"/>
              </a:rPr>
              <a:t>Conclusion</a:t>
            </a:r>
            <a:endParaRPr lang="en-US" altLang="zh-CN" sz="2400" b="1" dirty="0">
              <a:solidFill>
                <a:srgbClr val="000000"/>
              </a:solidFill>
              <a:uFillTx/>
              <a:latin typeface="Candara" panose="020E0502030303020204" pitchFamily="34" charset="0"/>
              <a:ea typeface="HYWenHei-85W Heavy" charset="0"/>
              <a:cs typeface="Arial" panose="020B0604020202020204" pitchFamily="34" charset="0"/>
            </a:endParaRPr>
          </a:p>
        </p:txBody>
      </p:sp>
      <p:pic>
        <p:nvPicPr>
          <p:cNvPr id="124" name="图片 2" descr="图片 2"/>
          <p:cNvPicPr>
            <a:picLocks noChangeAspect="1"/>
          </p:cNvPicPr>
          <p:nvPr/>
        </p:nvPicPr>
        <p:blipFill>
          <a:blip r:embed="rId1"/>
          <a:stretch>
            <a:fillRect/>
          </a:stretch>
        </p:blipFill>
        <p:spPr>
          <a:xfrm>
            <a:off x="0" y="4877040"/>
            <a:ext cx="12192001" cy="1980927"/>
          </a:xfrm>
          <a:prstGeom prst="rect">
            <a:avLst/>
          </a:prstGeom>
          <a:ln w="12700">
            <a:miter lim="400000"/>
            <a:headEnd/>
            <a:tailEnd/>
          </a:ln>
        </p:spPr>
      </p:pic>
      <p:pic>
        <p:nvPicPr>
          <p:cNvPr id="125" name="图片 7" descr="图片 7"/>
          <p:cNvPicPr>
            <a:picLocks noChangeAspect="1"/>
          </p:cNvPicPr>
          <p:nvPr/>
        </p:nvPicPr>
        <p:blipFill>
          <a:blip r:embed="rId2"/>
          <a:stretch>
            <a:fillRect/>
          </a:stretch>
        </p:blipFill>
        <p:spPr>
          <a:xfrm>
            <a:off x="185675" y="15538"/>
            <a:ext cx="265556" cy="934751"/>
          </a:xfrm>
          <a:prstGeom prst="rect">
            <a:avLst/>
          </a:prstGeom>
          <a:ln w="12700">
            <a:miter lim="400000"/>
            <a:headEnd/>
            <a:tailEnd/>
          </a:ln>
        </p:spPr>
      </p:pic>
      <p:pic>
        <p:nvPicPr>
          <p:cNvPr id="126" name="图片 8" descr="图片 8"/>
          <p:cNvPicPr>
            <a:picLocks noChangeAspect="1"/>
          </p:cNvPicPr>
          <p:nvPr/>
        </p:nvPicPr>
        <p:blipFill>
          <a:blip r:embed="rId3"/>
          <a:stretch>
            <a:fillRect/>
          </a:stretch>
        </p:blipFill>
        <p:spPr>
          <a:xfrm>
            <a:off x="-22104" y="5391539"/>
            <a:ext cx="5018936" cy="1334542"/>
          </a:xfrm>
          <a:prstGeom prst="rect">
            <a:avLst/>
          </a:prstGeom>
          <a:ln w="12700">
            <a:miter lim="400000"/>
            <a:headEnd/>
            <a:tailEnd/>
          </a:ln>
        </p:spPr>
      </p:pic>
      <p:pic>
        <p:nvPicPr>
          <p:cNvPr id="127" name="图片 6" descr="图片 6"/>
          <p:cNvPicPr>
            <a:picLocks noChangeAspect="1"/>
          </p:cNvPicPr>
          <p:nvPr/>
        </p:nvPicPr>
        <p:blipFill>
          <a:blip r:embed="rId3"/>
          <a:srcRect l="13807"/>
          <a:stretch>
            <a:fillRect/>
          </a:stretch>
        </p:blipFill>
        <p:spPr>
          <a:xfrm>
            <a:off x="4996830" y="5391539"/>
            <a:ext cx="4325967" cy="1334542"/>
          </a:xfrm>
          <a:prstGeom prst="rect">
            <a:avLst/>
          </a:prstGeom>
          <a:ln w="12700">
            <a:miter lim="400000"/>
            <a:headEnd/>
            <a:tailEnd/>
          </a:ln>
        </p:spPr>
      </p:pic>
      <p:pic>
        <p:nvPicPr>
          <p:cNvPr id="128" name="图片 9" descr="图片 9"/>
          <p:cNvPicPr>
            <a:picLocks noChangeAspect="1"/>
          </p:cNvPicPr>
          <p:nvPr/>
        </p:nvPicPr>
        <p:blipFill>
          <a:blip r:embed="rId3"/>
          <a:srcRect l="11337" r="31759"/>
          <a:stretch>
            <a:fillRect/>
          </a:stretch>
        </p:blipFill>
        <p:spPr>
          <a:xfrm flipH="1">
            <a:off x="9322795" y="5391539"/>
            <a:ext cx="2855954" cy="1334542"/>
          </a:xfrm>
          <a:prstGeom prst="rect">
            <a:avLst/>
          </a:prstGeom>
          <a:ln w="12700">
            <a:miter lim="400000"/>
            <a:headEnd/>
            <a:tailEnd/>
          </a:ln>
        </p:spPr>
      </p:pic>
      <p:pic>
        <p:nvPicPr>
          <p:cNvPr id="129" name="图片 4" descr="图片 4"/>
          <p:cNvPicPr>
            <a:picLocks noChangeAspect="1"/>
          </p:cNvPicPr>
          <p:nvPr/>
        </p:nvPicPr>
        <p:blipFill>
          <a:blip r:embed="rId4"/>
          <a:stretch>
            <a:fillRect/>
          </a:stretch>
        </p:blipFill>
        <p:spPr>
          <a:xfrm>
            <a:off x="9515388" y="218437"/>
            <a:ext cx="2358783" cy="579751"/>
          </a:xfrm>
          <a:prstGeom prst="rect">
            <a:avLst/>
          </a:prstGeom>
          <a:ln w="12700">
            <a:miter lim="400000"/>
            <a:headEnd/>
            <a:tailEnd/>
          </a:ln>
        </p:spPr>
      </p:pic>
      <p:sp>
        <p:nvSpPr>
          <p:cNvPr id="5" name="灯片编号占位符 4"/>
          <p:cNvSpPr>
            <a:spLocks noGrp="1"/>
          </p:cNvSpPr>
          <p:nvPr>
            <p:ph type="sldNum" sz="quarter" idx="2"/>
          </p:nvPr>
        </p:nvSpPr>
        <p:spPr>
          <a:xfrm>
            <a:off x="11803731" y="92008"/>
            <a:ext cx="262247" cy="276995"/>
          </a:xfrm>
        </p:spPr>
        <p:txBody>
          <a:bodyPr/>
          <a:lstStyle/>
          <a:p>
            <a:fld id="{86CB4B4D-7CA3-9044-876B-883B54F8677D}" type="slidenum">
              <a:rPr lang="en-US" altLang="zh-CN" smtClean="0">
                <a:latin typeface="Arial" panose="020B0604020202020204" pitchFamily="34" charset="0"/>
                <a:cs typeface="Arial" panose="020B0604020202020204" pitchFamily="34" charset="0"/>
              </a:rPr>
            </a:fld>
            <a:endParaRPr lang="zh-CN" altLang="en-US">
              <a:latin typeface="Arial" panose="020B0604020202020204" pitchFamily="34" charset="0"/>
              <a:cs typeface="Arial" panose="020B0604020202020204" pitchFamily="34" charset="0"/>
            </a:endParaRPr>
          </a:p>
        </p:txBody>
      </p:sp>
      <p:sp>
        <p:nvSpPr>
          <p:cNvPr id="9" name="文本框 8"/>
          <p:cNvSpPr txBox="1"/>
          <p:nvPr/>
        </p:nvSpPr>
        <p:spPr>
          <a:xfrm>
            <a:off x="550297" y="6342726"/>
            <a:ext cx="9410205" cy="274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p>
            <a:pPr marL="0" marR="0" indent="0" algn="l" defTabSz="0" rtl="0" latinLnBrk="0" hangingPunct="0">
              <a:lnSpc>
                <a:spcPct val="100000"/>
              </a:lnSpc>
              <a:spcBef>
                <a:spcPts val="0"/>
              </a:spcBef>
              <a:spcAft>
                <a:spcPts val="0"/>
              </a:spcAft>
              <a:buSzTx/>
              <a:buNone/>
            </a:pPr>
            <a:r>
              <a:rPr lang="en-US" altLang="zh-CN" sz="1200" dirty="0">
                <a:latin typeface="Arial" panose="020B0604020202020204" pitchFamily="34" charset="0"/>
                <a:ea typeface="等线" panose="02010600030101010101" pitchFamily="2" charset="-122"/>
                <a:cs typeface="Arial" panose="020B0604020202020204" pitchFamily="34" charset="0"/>
                <a:sym typeface="+mn-ea"/>
              </a:rPr>
              <a:t> Andi Kleen (2001). </a:t>
            </a:r>
            <a:r>
              <a:rPr lang="en-US" altLang="zh-CN" sz="1200" dirty="0">
                <a:latin typeface="Arial" panose="020B0604020202020204" pitchFamily="34" charset="0"/>
                <a:ea typeface="等线" charset="0"/>
                <a:cs typeface="Arial" panose="020B0604020202020204" pitchFamily="34" charset="0"/>
                <a:sym typeface="+mn-ea"/>
              </a:rPr>
              <a:t>Porting Linux to X86</a:t>
            </a:r>
            <a:r>
              <a:rPr lang="zh-CN" altLang="en-US" sz="1200" dirty="0">
                <a:latin typeface="Arial" panose="020B0604020202020204" pitchFamily="34" charset="0"/>
                <a:ea typeface="等线" charset="0"/>
                <a:cs typeface="Arial" panose="020B0604020202020204" pitchFamily="34" charset="0"/>
                <a:sym typeface="+mn-ea"/>
              </a:rPr>
              <a:t>-</a:t>
            </a:r>
            <a:r>
              <a:rPr lang="en-US" altLang="zh-CN" sz="1200" dirty="0">
                <a:latin typeface="Arial" panose="020B0604020202020204" pitchFamily="34" charset="0"/>
                <a:ea typeface="等线" charset="0"/>
                <a:cs typeface="Arial" panose="020B0604020202020204" pitchFamily="34" charset="0"/>
                <a:sym typeface="+mn-ea"/>
              </a:rPr>
              <a:t>64</a:t>
            </a:r>
            <a:endParaRPr lang="en-US" altLang="zh-CN" sz="1200" dirty="0">
              <a:ln>
                <a:noFill/>
              </a:ln>
              <a:solidFill>
                <a:srgbClr val="000000"/>
              </a:solidFill>
              <a:effectLst/>
              <a:uFillTx/>
              <a:latin typeface="Arial" panose="020B0604020202020204" pitchFamily="34" charset="0"/>
              <a:ea typeface="等线" charset="0"/>
              <a:cs typeface="Arial" panose="020B0604020202020204" pitchFamily="34" charset="0"/>
              <a:sym typeface="+mn-ea"/>
            </a:endParaRPr>
          </a:p>
        </p:txBody>
      </p:sp>
      <p:sp>
        <p:nvSpPr>
          <p:cNvPr id="3" name="文本框 2"/>
          <p:cNvSpPr txBox="1"/>
          <p:nvPr userDrawn="1"/>
        </p:nvSpPr>
        <p:spPr>
          <a:xfrm>
            <a:off x="451247" y="1340961"/>
            <a:ext cx="8739188" cy="9398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no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1. </a:t>
            </a:r>
            <a:r>
              <a:t>A significant new feature is support for 64-bit addresses, so that more than 4GB of memory can be </a:t>
            </a:r>
          </a:p>
          <a:p>
            <a:pPr marL="0" marR="0" indent="0" algn="l" defTabSz="914400" rtl="0" fontAlgn="auto" latinLnBrk="0" hangingPunct="0">
              <a:lnSpc>
                <a:spcPct val="100000"/>
              </a:lnSpc>
              <a:spcBef>
                <a:spcPts val="0"/>
              </a:spcBef>
              <a:spcAft>
                <a:spcPts val="0"/>
              </a:spcAft>
              <a:buClrTx/>
              <a:buSzTx/>
              <a:buFontTx/>
              <a:buNone/>
            </a:pPr>
            <a:r>
              <a:t>addressed directly.</a:t>
            </a: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a:t>
            </a:r>
            <a:r>
              <a:t>Eight new integer registers added (R8-R16), so that there is now a total of 16 general purpose 64-bit registers</a:t>
            </a: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3.</a:t>
            </a:r>
            <a:r>
              <a:t>A new addressing mode, RIP-relative, has been added which allows addressing of memory relative to </a:t>
            </a:r>
          </a:p>
          <a:p>
            <a:pPr marL="0" marR="0" indent="0" algn="l" defTabSz="914400" rtl="0" fontAlgn="auto" latinLnBrk="0" hangingPunct="0">
              <a:lnSpc>
                <a:spcPct val="100000"/>
              </a:lnSpc>
              <a:spcBef>
                <a:spcPts val="0"/>
              </a:spcBef>
              <a:spcAft>
                <a:spcPts val="0"/>
              </a:spcAft>
              <a:buClrTx/>
              <a:buSzTx/>
              <a:buFontTx/>
              <a:buNone/>
            </a:pPr>
            <a:r>
              <a:t>the current program counter.</a:t>
            </a: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4.</a:t>
            </a:r>
            <a:r>
              <a:t>x86-64 supports the SSE2 SIMD extensions. Eight new SSE2 registers (XMM8-XMM15) have been added </a:t>
            </a:r>
          </a:p>
          <a:p>
            <a:pPr marL="0" marR="0" indent="0" algn="l" defTabSz="914400" rtl="0" fontAlgn="auto" latinLnBrk="0" hangingPunct="0">
              <a:lnSpc>
                <a:spcPct val="100000"/>
              </a:lnSpc>
              <a:spcBef>
                <a:spcPts val="0"/>
              </a:spcBef>
              <a:spcAft>
                <a:spcPts val="0"/>
              </a:spcAft>
              <a:buClrTx/>
              <a:buSzTx/>
              <a:buFontTx/>
              <a:buNone/>
            </a:pPr>
            <a:r>
              <a:t>over the existing XMM0-XMM7. The x87 register stack is unchanged.</a:t>
            </a: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5.P</a:t>
            </a:r>
            <a:r>
              <a:t>age size stays at 4KB. Page tables have been extended to four levels to cover the full 48-bit address room of </a:t>
            </a:r>
          </a:p>
          <a:p>
            <a:pPr marL="0" marR="0" indent="0" algn="l" defTabSz="914400" rtl="0" fontAlgn="auto" latinLnBrk="0" hangingPunct="0">
              <a:lnSpc>
                <a:spcPct val="100000"/>
              </a:lnSpc>
              <a:spcBef>
                <a:spcPts val="0"/>
              </a:spcBef>
              <a:spcAft>
                <a:spcPts val="0"/>
              </a:spcAft>
              <a:buClrTx/>
              <a:buSzTx/>
              <a:buFontTx/>
              <a:buNone/>
            </a:pPr>
            <a:r>
              <a:t>the first implementations.</a:t>
            </a:r>
          </a:p>
          <a:p>
            <a:pPr marL="0" marR="0" indent="0" algn="l" defTabSz="914400" rtl="0" fontAlgn="auto" latinLnBrk="0" hangingPunct="0">
              <a:lnSpc>
                <a:spcPct val="100000"/>
              </a:lnSpc>
              <a:spcBef>
                <a:spcPts val="0"/>
              </a:spcBef>
              <a:spcAft>
                <a:spcPts val="0"/>
              </a:spcAft>
              <a:buClrTx/>
              <a:buSzTx/>
              <a:buFontTx/>
              <a:buNone/>
            </a:pPr>
          </a:p>
          <a:p>
            <a:pPr marL="0" marR="0" indent="0" algn="l" defTabSz="914400" rtl="0" fontAlgn="auto" latinLnBrk="0" hangingPunct="0">
              <a:lnSpc>
                <a:spcPct val="100000"/>
              </a:lnSpc>
              <a:spcBef>
                <a:spcPts val="0"/>
              </a:spcBef>
              <a:spcAft>
                <a:spcPts val="0"/>
              </a:spcAft>
              <a:buClrTx/>
              <a:buSzTx/>
              <a:buFontTx/>
              <a:buNone/>
            </a:pPr>
            <a:r>
              <a:rPr lang="en-US" altLang="zh-CN">
                <a:sym typeface="+mn-ea"/>
              </a:rPr>
              <a:t>6.</a:t>
            </a:r>
            <a:r>
              <a:rPr>
                <a:sym typeface="+mn-ea"/>
              </a:rPr>
              <a:t>Segmentation is mostly gone: segment bases and limits are ignored in long mode. fs and gs can be still used as</a:t>
            </a:r>
            <a:endParaRPr>
              <a:sym typeface="+mn-ea"/>
            </a:endParaRPr>
          </a:p>
          <a:p>
            <a:pPr marL="0" marR="0" indent="0" algn="l" defTabSz="914400" rtl="0" fontAlgn="auto" latinLnBrk="0" hangingPunct="0">
              <a:lnSpc>
                <a:spcPct val="100000"/>
              </a:lnSpc>
              <a:spcBef>
                <a:spcPts val="0"/>
              </a:spcBef>
              <a:spcAft>
                <a:spcPts val="0"/>
              </a:spcAft>
              <a:buClrTx/>
              <a:buSzTx/>
              <a:buFontTx/>
              <a:buNone/>
            </a:pPr>
            <a:r>
              <a:rPr>
                <a:sym typeface="+mn-ea"/>
              </a:rPr>
              <a:t> kinds of address registers with some limitations and kernel support. vm86 mode and 16-bit segments are also gone</a:t>
            </a:r>
            <a:r>
              <a:rPr lang="en-US" altLang="zh-CN">
                <a:sym typeface="+mn-ea"/>
              </a:rPr>
              <a:t>.</a:t>
            </a:r>
            <a:r>
              <a:rPr>
                <a:sym typeface="+mn-ea"/>
              </a:rPr>
              <a:t> </a:t>
            </a:r>
            <a:endParaRPr>
              <a:sym typeface="+mn-ea"/>
            </a:endParaRPr>
          </a:p>
          <a:p>
            <a:pPr marL="0" marR="0" indent="0" algn="l" defTabSz="914400" rtl="0" fontAlgn="auto" latinLnBrk="0" hangingPunct="0">
              <a:lnSpc>
                <a:spcPct val="100000"/>
              </a:lnSpc>
              <a:spcBef>
                <a:spcPts val="0"/>
              </a:spcBef>
              <a:spcAft>
                <a:spcPts val="0"/>
              </a:spcAft>
              <a:buClrTx/>
              <a:buSzTx/>
              <a:buFontTx/>
              <a:buNone/>
            </a:pPr>
            <a:r>
              <a:rPr>
                <a:sym typeface="+mn-ea"/>
              </a:rPr>
              <a:t>Automatic task switching is not supported anymore.</a:t>
            </a: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spd="slow" p14:dur="1200">
        <p:push dir="u"/>
      </p:transition>
    </mc:Choice>
    <mc:Fallback>
      <p:transition spd="slow">
        <p:push dir="u"/>
      </p:transition>
    </mc:Fallback>
  </mc:AlternateContent>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等线"/>
        <a:ea typeface="等线"/>
        <a:cs typeface="等线"/>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等线"/>
        <a:ea typeface="等线"/>
        <a:cs typeface="等线"/>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3702</Words>
  <Application>WPS Office WWO_wpscloud_20230511235930-ee5d459e70</Application>
  <PresentationFormat>宽屏</PresentationFormat>
  <Paragraphs>202</Paragraphs>
  <Slides>19</Slides>
  <Notes>0</Notes>
  <HiddenSlides>2</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19</vt:i4>
      </vt:variant>
    </vt:vector>
  </HeadingPairs>
  <TitlesOfParts>
    <vt:vector size="41" baseType="lpstr">
      <vt:lpstr>Arial</vt:lpstr>
      <vt:lpstr>宋体</vt:lpstr>
      <vt:lpstr>Wingdings</vt:lpstr>
      <vt:lpstr>Helvetica</vt:lpstr>
      <vt:lpstr>等线</vt:lpstr>
      <vt:lpstr>汉仪中等线KW</vt:lpstr>
      <vt:lpstr>等线 Light</vt:lpstr>
      <vt:lpstr>Arial</vt:lpstr>
      <vt:lpstr>HYWenHei-85W Heavy</vt:lpstr>
      <vt:lpstr>Times Roman</vt:lpstr>
      <vt:lpstr>Times New Roman</vt:lpstr>
      <vt:lpstr>Heiti SC Light</vt:lpstr>
      <vt:lpstr>Heiti SC Light</vt:lpstr>
      <vt:lpstr>Candara</vt:lpstr>
      <vt:lpstr>HYWenHei-85W Heavy</vt:lpstr>
      <vt:lpstr>Helvetica</vt:lpstr>
      <vt:lpstr>等线</vt:lpstr>
      <vt:lpstr>等线</vt:lpstr>
      <vt:lpstr>汉仪书宋二KW</vt:lpstr>
      <vt:lpstr>Kingsoft Confetti</vt:lpstr>
      <vt:lpstr>宋体</vt:lpstr>
      <vt:lpstr>Office 主题​​</vt:lpstr>
      <vt:lpstr>Porting Linux to x86-64</vt:lpstr>
      <vt:lpstr>Outline</vt:lpstr>
      <vt:lpstr>Background </vt:lpstr>
      <vt:lpstr>Background </vt:lpstr>
      <vt:lpstr>Background </vt:lpstr>
      <vt:lpstr>Background </vt:lpstr>
      <vt:lpstr>Background </vt:lpstr>
      <vt:lpstr>The differences between x86 and x86_64</vt:lpstr>
      <vt:lpstr>Conclusion</vt:lpstr>
      <vt:lpstr>Preparation</vt:lpstr>
      <vt:lpstr>Progress </vt:lpstr>
      <vt:lpstr>Progress </vt:lpstr>
      <vt:lpstr>Progress </vt:lpstr>
      <vt:lpstr>Progress </vt:lpstr>
      <vt:lpstr>Progress </vt:lpstr>
      <vt:lpstr>Follow-up Plan</vt:lpstr>
      <vt:lpstr>Follow-up Plan</vt:lpstr>
      <vt:lpstr>Reference List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Porting Linux to x86-64</dc:title>
  <dc:creator>admin</dc:creator>
  <cp:lastModifiedBy>自 高</cp:lastModifiedBy>
  <dcterms:created xsi:type="dcterms:W3CDTF">2023-05-30T06:27:36Z</dcterms:created>
  <dcterms:modified xsi:type="dcterms:W3CDTF">2023-05-30T06:27:36Z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2052-0.0.0.0</vt:lpwstr>
  </property>
</Properties>
</file>