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85" r:id="rId4"/>
    <p:sldId id="318" r:id="rId5"/>
    <p:sldId id="317" r:id="rId6"/>
    <p:sldId id="316" r:id="rId7"/>
    <p:sldId id="257" r:id="rId8"/>
    <p:sldId id="303" r:id="rId9"/>
    <p:sldId id="305" r:id="rId10"/>
    <p:sldId id="261" r:id="rId11"/>
    <p:sldId id="260" r:id="rId12"/>
    <p:sldId id="287" r:id="rId13"/>
    <p:sldId id="288" r:id="rId14"/>
    <p:sldId id="264" r:id="rId15"/>
    <p:sldId id="270" r:id="rId16"/>
    <p:sldId id="310" r:id="rId17"/>
    <p:sldId id="311" r:id="rId18"/>
    <p:sldId id="312" r:id="rId19"/>
    <p:sldId id="313" r:id="rId20"/>
    <p:sldId id="314" r:id="rId21"/>
    <p:sldId id="315" r:id="rId22"/>
    <p:sldId id="291" r:id="rId23"/>
    <p:sldId id="289" r:id="rId24"/>
    <p:sldId id="290" r:id="rId25"/>
    <p:sldId id="293" r:id="rId26"/>
    <p:sldId id="294" r:id="rId27"/>
    <p:sldId id="295" r:id="rId28"/>
    <p:sldId id="262" r:id="rId29"/>
    <p:sldId id="266" r:id="rId30"/>
    <p:sldId id="304" r:id="rId31"/>
    <p:sldId id="307" r:id="rId32"/>
    <p:sldId id="308" r:id="rId33"/>
    <p:sldId id="309" r:id="rId34"/>
    <p:sldId id="263" r:id="rId35"/>
    <p:sldId id="273"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CAD"/>
    <a:srgbClr val="96D6D2"/>
    <a:srgbClr val="9AE5E9"/>
    <a:srgbClr val="EBD4C2"/>
    <a:srgbClr val="F5D2BE"/>
    <a:srgbClr val="C49FA6"/>
    <a:srgbClr val="D6ECE5"/>
    <a:srgbClr val="F4E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94660"/>
  </p:normalViewPr>
  <p:slideViewPr>
    <p:cSldViewPr snapToGrid="0" showGuides="1">
      <p:cViewPr varScale="1">
        <p:scale>
          <a:sx n="86" d="100"/>
          <a:sy n="86" d="100"/>
        </p:scale>
        <p:origin x="326"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49A25-EFBC-45AB-A8AF-E3DD1BA01834}" type="datetimeFigureOut">
              <a:rPr lang="zh-CN" altLang="en-US" smtClean="0"/>
              <a:t>2021/7/25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2CD74-468B-4C90-9D6C-ED1F93E3CE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t>3</a:t>
            </a:fld>
            <a:endParaRPr lang="zh-CN" altLang="en-US"/>
          </a:p>
        </p:txBody>
      </p:sp>
    </p:spTree>
    <p:extLst>
      <p:ext uri="{BB962C8B-B14F-4D97-AF65-F5344CB8AC3E}">
        <p14:creationId xmlns:p14="http://schemas.microsoft.com/office/powerpoint/2010/main" val="646231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t>4</a:t>
            </a:fld>
            <a:endParaRPr lang="zh-CN" altLang="en-US"/>
          </a:p>
        </p:txBody>
      </p:sp>
    </p:spTree>
    <p:extLst>
      <p:ext uri="{BB962C8B-B14F-4D97-AF65-F5344CB8AC3E}">
        <p14:creationId xmlns:p14="http://schemas.microsoft.com/office/powerpoint/2010/main" val="346816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303885-BE8B-41DA-867E-71767820FE02}" type="slidenum">
              <a:rPr lang="zh-CN" altLang="en-US" smtClean="0"/>
              <a:t>5</a:t>
            </a:fld>
            <a:endParaRPr lang="zh-CN" altLang="en-US"/>
          </a:p>
        </p:txBody>
      </p:sp>
    </p:spTree>
    <p:extLst>
      <p:ext uri="{BB962C8B-B14F-4D97-AF65-F5344CB8AC3E}">
        <p14:creationId xmlns:p14="http://schemas.microsoft.com/office/powerpoint/2010/main" val="268866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87AAF-E751-4D28-9652-CB887639EB4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02CD74-468B-4C90-9D6C-ED1F93E3CEB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3767F0-9E3B-4C63-BCA9-65728BFAA28C}" type="slidenum">
              <a:rPr lang="zh-CN" altLang="en-US" smtClean="0"/>
              <a:t>‹#›</a:t>
            </a:fld>
            <a:endParaRPr lang="zh-CN" altLang="en-US"/>
          </a:p>
        </p:txBody>
      </p:sp>
      <p:sp>
        <p:nvSpPr>
          <p:cNvPr id="11" name="矩形 10"/>
          <p:cNvSpPr/>
          <p:nvPr userDrawn="1"/>
        </p:nvSpPr>
        <p:spPr>
          <a:xfrm>
            <a:off x="8739300" y="644190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3767F0-9E3B-4C63-BCA9-65728BFAA28C}" type="slidenum">
              <a:rPr lang="zh-CN" altLang="en-US" smtClean="0"/>
              <a:t>‹#›</a:t>
            </a:fld>
            <a:endParaRPr lang="zh-CN" altLang="en-US"/>
          </a:p>
        </p:txBody>
      </p:sp>
      <p:sp>
        <p:nvSpPr>
          <p:cNvPr id="11" name="矩形 10"/>
          <p:cNvSpPr/>
          <p:nvPr userDrawn="1"/>
        </p:nvSpPr>
        <p:spPr>
          <a:xfrm>
            <a:off x="8739300" y="6441907"/>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9FA3FC5-365A-4E15-B4BF-B0C447403491}" type="datetimeFigureOut">
              <a:rPr lang="zh-CN" altLang="en-US" smtClean="0"/>
              <a:t>2021/7/25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3767F0-9E3B-4C63-BCA9-65728BFAA28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A3FC5-365A-4E15-B4BF-B0C447403491}" type="datetimeFigureOut">
              <a:rPr lang="zh-CN" altLang="en-US" smtClean="0"/>
              <a:t>2021/7/25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767F0-9E3B-4C63-BCA9-65728BFAA28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hyperlink" Target="https://github.com/IT-BillDeng/Human-Pose-Classificatio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a:off x="477012" y="480060"/>
            <a:ext cx="11237976" cy="5897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p:cNvPicPr>
            <a:picLocks noChangeAspect="1"/>
          </p:cNvPicPr>
          <p:nvPr/>
        </p:nvPicPr>
        <p:blipFill rotWithShape="1">
          <a:blip r:embed="rId4" cstate="screen"/>
          <a:srcRect t="-1473"/>
          <a:stretch>
            <a:fillRect/>
          </a:stretch>
        </p:blipFill>
        <p:spPr>
          <a:xfrm>
            <a:off x="0" y="4458503"/>
            <a:ext cx="4010830" cy="2399497"/>
          </a:xfrm>
          <a:prstGeom prst="rect">
            <a:avLst/>
          </a:prstGeom>
        </p:spPr>
      </p:pic>
      <p:pic>
        <p:nvPicPr>
          <p:cNvPr id="12" name="图片 11"/>
          <p:cNvPicPr>
            <a:picLocks noChangeAspect="1"/>
          </p:cNvPicPr>
          <p:nvPr/>
        </p:nvPicPr>
        <p:blipFill rotWithShape="1">
          <a:blip r:embed="rId4" cstate="screen"/>
          <a:srcRect t="-1473"/>
          <a:stretch>
            <a:fillRect/>
          </a:stretch>
        </p:blipFill>
        <p:spPr>
          <a:xfrm flipV="1">
            <a:off x="8181170" y="0"/>
            <a:ext cx="4010830" cy="2399497"/>
          </a:xfrm>
          <a:prstGeom prst="rect">
            <a:avLst/>
          </a:prstGeom>
        </p:spPr>
      </p:pic>
      <p:sp>
        <p:nvSpPr>
          <p:cNvPr id="22" name="文本框 21"/>
          <p:cNvSpPr txBox="1"/>
          <p:nvPr/>
        </p:nvSpPr>
        <p:spPr>
          <a:xfrm>
            <a:off x="5965534" y="3995768"/>
            <a:ext cx="3399934" cy="646331"/>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小组成员：段雨啸、邓钰山、邓卓韬、丁宇豪、余展鹏</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TextBox 5"/>
          <p:cNvSpPr txBox="1"/>
          <p:nvPr/>
        </p:nvSpPr>
        <p:spPr>
          <a:xfrm>
            <a:off x="1687396" y="2399497"/>
            <a:ext cx="8033653" cy="965264"/>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zh-CN" altLang="en-US" sz="4400" dirty="0">
                <a:solidFill>
                  <a:schemeClr val="bg1"/>
                </a:solidFill>
                <a:latin typeface="微软雅黑" panose="020B0503020204020204" pitchFamily="34" charset="-122"/>
                <a:ea typeface="微软雅黑" panose="020B0503020204020204" pitchFamily="34" charset="-122"/>
                <a:cs typeface="Clear Sans Light" pitchFamily="34" charset="0"/>
              </a:rPr>
              <a:t>人体姿态序列分类大作业</a:t>
            </a:r>
            <a:endParaRPr lang="id-ID" altLang="zh-CN" sz="4400" dirty="0">
              <a:solidFill>
                <a:schemeClr val="bg1"/>
              </a:solidFill>
              <a:latin typeface="微软雅黑" panose="020B0503020204020204" pitchFamily="34" charset="-122"/>
              <a:ea typeface="微软雅黑" panose="020B0503020204020204" pitchFamily="34" charset="-122"/>
              <a:cs typeface="Clear Sans Light" pitchFamily="34" charset="0"/>
            </a:endParaRPr>
          </a:p>
        </p:txBody>
      </p:sp>
      <p:sp>
        <p:nvSpPr>
          <p:cNvPr id="2" name="文本框 1"/>
          <p:cNvSpPr txBox="1"/>
          <p:nvPr/>
        </p:nvSpPr>
        <p:spPr>
          <a:xfrm>
            <a:off x="4156455" y="4979695"/>
            <a:ext cx="6022803" cy="369332"/>
          </a:xfrm>
          <a:prstGeom prst="rect">
            <a:avLst/>
          </a:prstGeom>
          <a:noFill/>
        </p:spPr>
        <p:txBody>
          <a:bodyPr wrap="none" rtlCol="0">
            <a:spAutoFit/>
          </a:bodyPr>
          <a:lstStyle/>
          <a:p>
            <a:r>
              <a:rPr lang="en-US" altLang="zh-CN" dirty="0">
                <a:solidFill>
                  <a:schemeClr val="bg1"/>
                </a:solidFill>
                <a:hlinkClick r:id="rId5"/>
              </a:rPr>
              <a:t>https://github.com/IT-BillDeng/Human-Pose-Classification</a:t>
            </a:r>
            <a:endParaRPr lang="zh-CN" altLang="en-US" dirty="0">
              <a:solidFill>
                <a:schemeClr val="bg1"/>
              </a:solidFill>
            </a:endParaRPr>
          </a:p>
        </p:txBody>
      </p:sp>
      <p:sp>
        <p:nvSpPr>
          <p:cNvPr id="3" name="文本框 2"/>
          <p:cNvSpPr txBox="1"/>
          <p:nvPr/>
        </p:nvSpPr>
        <p:spPr>
          <a:xfrm>
            <a:off x="2902834" y="4959658"/>
            <a:ext cx="1338828" cy="369332"/>
          </a:xfrm>
          <a:prstGeom prst="rect">
            <a:avLst/>
          </a:prstGeom>
          <a:noFill/>
        </p:spPr>
        <p:txBody>
          <a:bodyPr wrap="none" rtlCol="0">
            <a:spAutoFit/>
          </a:bodyPr>
          <a:lstStyle/>
          <a:p>
            <a:r>
              <a:rPr lang="zh-CN" altLang="en-US" dirty="0">
                <a:solidFill>
                  <a:schemeClr val="bg1"/>
                </a:solidFill>
              </a:rPr>
              <a:t>代码网址：</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Scale>
                                      <p:cBhvr>
                                        <p:cTn id="7" dur="1000" decel="50000" fill="hold">
                                          <p:stCondLst>
                                            <p:cond delay="0"/>
                                          </p:stCondLst>
                                        </p:cTn>
                                        <p:tgtEl>
                                          <p:spTgt spid="2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5">
                                            <p:txEl>
                                              <p:pRg st="0" end="0"/>
                                            </p:txEl>
                                          </p:spTgt>
                                        </p:tgtEl>
                                        <p:attrNameLst>
                                          <p:attrName>ppt_x</p:attrName>
                                          <p:attrName>ppt_y</p:attrName>
                                        </p:attrNameLst>
                                      </p:cBhvr>
                                    </p:animMotion>
                                    <p:animEffect transition="in" filter="fade">
                                      <p:cBhvr>
                                        <p:cTn id="9" dur="1000"/>
                                        <p:tgtEl>
                                          <p:spTgt spid="25">
                                            <p:txEl>
                                              <p:pRg st="0" end="0"/>
                                            </p:txEl>
                                          </p:spTgt>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Scale>
                                      <p:cBhvr>
                                        <p:cTn id="13" dur="1000" decel="50000" fill="hold">
                                          <p:stCondLst>
                                            <p:cond delay="0"/>
                                          </p:stCondLst>
                                        </p:cTn>
                                        <p:tgtEl>
                                          <p:spTgt spid="2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2">
                                            <p:txEl>
                                              <p:pRg st="0" end="0"/>
                                            </p:txEl>
                                          </p:spTgt>
                                        </p:tgtEl>
                                        <p:attrNameLst>
                                          <p:attrName>ppt_x</p:attrName>
                                          <p:attrName>ppt_y</p:attrName>
                                        </p:attrNameLst>
                                      </p:cBhvr>
                                    </p:animMotion>
                                    <p:animEffect transition="in" filter="fade">
                                      <p:cBhvr>
                                        <p:cTn id="15"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619891" y="141312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09729" y="2835279"/>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110015" y="396961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433714" y="529018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flipH="1">
            <a:off x="1161827" y="375307"/>
            <a:ext cx="3058933" cy="565604"/>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pitchFamily="34" charset="-122"/>
                <a:ea typeface="微软雅黑" panose="020B0503020204020204" pitchFamily="34" charset="-122"/>
                <a:sym typeface="+mn-ea"/>
              </a:rPr>
              <a:t>数据预处理</a:t>
            </a:r>
          </a:p>
        </p:txBody>
      </p:sp>
      <p:sp>
        <p:nvSpPr>
          <p:cNvPr id="4" name="文本框 3"/>
          <p:cNvSpPr txBox="1"/>
          <p:nvPr/>
        </p:nvSpPr>
        <p:spPr>
          <a:xfrm>
            <a:off x="2813811" y="1225881"/>
            <a:ext cx="7936327" cy="1568450"/>
          </a:xfrm>
          <a:prstGeom prst="rect">
            <a:avLst/>
          </a:prstGeom>
          <a:noFill/>
        </p:spPr>
        <p:txBody>
          <a:bodyPr wrap="square" rtlCol="0">
            <a:spAutoFit/>
          </a:bodyPr>
          <a:lstStyle/>
          <a:p>
            <a:r>
              <a:rPr lang="zh-CN" altLang="en-US" sz="2400" dirty="0"/>
              <a:t>原数据：以</a:t>
            </a:r>
            <a:r>
              <a:rPr lang="en-US" altLang="zh-CN" sz="2400" dirty="0" err="1"/>
              <a:t>Numpy</a:t>
            </a:r>
            <a:r>
              <a:rPr lang="zh-CN" altLang="en-US" sz="2400" dirty="0"/>
              <a:t>数组形式为载体的</a:t>
            </a:r>
            <a:r>
              <a:rPr lang="en-US" altLang="zh-CN" sz="2400" dirty="0"/>
              <a:t>sample</a:t>
            </a:r>
            <a:r>
              <a:rPr lang="zh-CN" altLang="en-US" sz="2400" dirty="0"/>
              <a:t>文件，每个</a:t>
            </a:r>
            <a:r>
              <a:rPr lang="en-US" altLang="zh-CN" sz="2400" dirty="0"/>
              <a:t>sample</a:t>
            </a:r>
            <a:r>
              <a:rPr lang="zh-CN" altLang="en-US" sz="2400" dirty="0"/>
              <a:t>的大小应为</a:t>
            </a:r>
            <a:r>
              <a:rPr lang="en-US" altLang="zh-CN" sz="2400" dirty="0"/>
              <a:t>(1,3,128,17,2)</a:t>
            </a:r>
            <a:r>
              <a:rPr lang="zh-CN" altLang="en-US" sz="2400" dirty="0"/>
              <a:t>，</a:t>
            </a:r>
            <a:r>
              <a:rPr lang="en-US" altLang="zh-CN" sz="2400" dirty="0"/>
              <a:t>128</a:t>
            </a:r>
            <a:r>
              <a:rPr lang="zh-CN" altLang="en-US" sz="2400" dirty="0"/>
              <a:t>帧，但是某些</a:t>
            </a:r>
            <a:r>
              <a:rPr lang="en-US" altLang="zh-CN" sz="2400" dirty="0"/>
              <a:t>sample</a:t>
            </a:r>
            <a:r>
              <a:rPr lang="zh-CN" altLang="en-US" sz="2400" dirty="0"/>
              <a:t>有数据缺失或者冗余，实际帧数会不等于</a:t>
            </a:r>
            <a:r>
              <a:rPr lang="en-US" altLang="zh-CN" sz="2400" dirty="0"/>
              <a:t>128</a:t>
            </a:r>
            <a:r>
              <a:rPr lang="zh-CN" altLang="en-US" sz="2400" dirty="0"/>
              <a:t>帧，这次实验</a:t>
            </a:r>
            <a:r>
              <a:rPr lang="en-US" altLang="zh-CN" sz="2400" dirty="0"/>
              <a:t>sample</a:t>
            </a:r>
            <a:r>
              <a:rPr lang="zh-CN" altLang="en-US" sz="2400" dirty="0"/>
              <a:t>范围在</a:t>
            </a:r>
            <a:r>
              <a:rPr lang="en-US" altLang="zh-CN" sz="2400" dirty="0"/>
              <a:t>50-350</a:t>
            </a:r>
            <a:r>
              <a:rPr lang="zh-CN" altLang="en-US" sz="2400" dirty="0"/>
              <a:t>之间</a:t>
            </a:r>
          </a:p>
        </p:txBody>
      </p:sp>
      <p:sp>
        <p:nvSpPr>
          <p:cNvPr id="5" name="文本框 4"/>
          <p:cNvSpPr txBox="1"/>
          <p:nvPr/>
        </p:nvSpPr>
        <p:spPr>
          <a:xfrm>
            <a:off x="2813811" y="2459504"/>
            <a:ext cx="7791661" cy="2676525"/>
          </a:xfrm>
          <a:prstGeom prst="rect">
            <a:avLst/>
          </a:prstGeom>
          <a:noFill/>
        </p:spPr>
        <p:txBody>
          <a:bodyPr wrap="square" rtlCol="0">
            <a:spAutoFit/>
          </a:bodyPr>
          <a:lstStyle/>
          <a:p>
            <a:endParaRPr lang="en-US" altLang="zh-CN" sz="2400" dirty="0"/>
          </a:p>
          <a:p>
            <a:endParaRPr lang="zh-CN" altLang="en-US" sz="2400" dirty="0"/>
          </a:p>
          <a:p>
            <a:r>
              <a:rPr lang="zh-CN" altLang="en-US" sz="2400" dirty="0"/>
              <a:t>理想数据要求：所有数据应统一大小和帧数，读取一个固定大小的数组或序列载入训练模型，这是我们对输入数据的要求。</a:t>
            </a:r>
            <a:endParaRPr lang="en-US" altLang="zh-CN" sz="2400" dirty="0"/>
          </a:p>
          <a:p>
            <a:endParaRPr lang="en-US" altLang="zh-CN" sz="2400" dirty="0"/>
          </a:p>
          <a:p>
            <a:r>
              <a:rPr lang="zh-CN" altLang="en-US" sz="2400" dirty="0"/>
              <a:t>类别：已按文件夹分好的五类</a:t>
            </a:r>
            <a:endParaRPr lang="en-US" altLang="zh-C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69"/>
                                        </p:tgtEl>
                                        <p:attrNameLst>
                                          <p:attrName>style.visibility</p:attrName>
                                        </p:attrNameLst>
                                      </p:cBhvr>
                                      <p:to>
                                        <p:strVal val="visible"/>
                                      </p:to>
                                    </p:set>
                                    <p:animEffect transition="in" filter="randombar(horizontal)">
                                      <p:cBhvr>
                                        <p:cTn id="23" dur="500"/>
                                        <p:tgtEl>
                                          <p:spTgt spid="16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5" grpId="0"/>
      <p:bldP spid="16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flipH="1">
            <a:off x="1161827" y="375307"/>
            <a:ext cx="3058933" cy="565604"/>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pitchFamily="34" charset="-122"/>
                <a:ea typeface="微软雅黑" panose="020B0503020204020204" pitchFamily="34" charset="-122"/>
                <a:sym typeface="+mn-ea"/>
              </a:rPr>
              <a:t>数据预处理</a:t>
            </a:r>
          </a:p>
        </p:txBody>
      </p:sp>
      <p:sp>
        <p:nvSpPr>
          <p:cNvPr id="12" name="文本框 11"/>
          <p:cNvSpPr txBox="1"/>
          <p:nvPr/>
        </p:nvSpPr>
        <p:spPr>
          <a:xfrm>
            <a:off x="1007633" y="1320819"/>
            <a:ext cx="9908617" cy="830997"/>
          </a:xfrm>
          <a:prstGeom prst="rect">
            <a:avLst/>
          </a:prstGeom>
          <a:noFill/>
        </p:spPr>
        <p:txBody>
          <a:bodyPr wrap="square" rtlCol="0">
            <a:spAutoFit/>
          </a:bodyPr>
          <a:lstStyle/>
          <a:p>
            <a:r>
              <a:rPr lang="zh-CN" altLang="en-US" sz="2400" dirty="0"/>
              <a:t>处理难点：数据帧数并不一致，要在不损失基础信息的条件下，选择可以体现该</a:t>
            </a:r>
            <a:r>
              <a:rPr lang="en-US" altLang="zh-CN" sz="2400" dirty="0"/>
              <a:t>sample</a:t>
            </a:r>
            <a:r>
              <a:rPr lang="zh-CN" altLang="en-US" sz="2400" dirty="0"/>
              <a:t>特征的方式调整其为一致的帧数作为数组读入训练模型。</a:t>
            </a:r>
          </a:p>
        </p:txBody>
      </p:sp>
      <p:sp>
        <p:nvSpPr>
          <p:cNvPr id="13" name="文本框 12"/>
          <p:cNvSpPr txBox="1"/>
          <p:nvPr/>
        </p:nvSpPr>
        <p:spPr>
          <a:xfrm>
            <a:off x="1007633" y="2652946"/>
            <a:ext cx="9418320" cy="1938020"/>
          </a:xfrm>
          <a:prstGeom prst="rect">
            <a:avLst/>
          </a:prstGeom>
          <a:noFill/>
        </p:spPr>
        <p:txBody>
          <a:bodyPr wrap="square" rtlCol="0">
            <a:spAutoFit/>
          </a:bodyPr>
          <a:lstStyle/>
          <a:p>
            <a:r>
              <a:rPr lang="zh-CN" altLang="en-US" sz="2400" dirty="0"/>
              <a:t>解决方法：原始数据中的</a:t>
            </a:r>
            <a:r>
              <a:rPr lang="en-US" altLang="zh-CN" sz="2400" dirty="0"/>
              <a:t>sample</a:t>
            </a:r>
            <a:r>
              <a:rPr lang="zh-CN" altLang="en-US" sz="2400" dirty="0"/>
              <a:t>的最大帧数为</a:t>
            </a:r>
            <a:r>
              <a:rPr lang="en-US" altLang="zh-CN" sz="2400" dirty="0"/>
              <a:t>350</a:t>
            </a:r>
            <a:r>
              <a:rPr lang="zh-CN" altLang="en-US" sz="2400" dirty="0"/>
              <a:t>帧，因为我们选择统一将数据拓展为</a:t>
            </a:r>
            <a:r>
              <a:rPr lang="en-US" altLang="zh-CN" sz="2400" dirty="0"/>
              <a:t>350</a:t>
            </a:r>
            <a:r>
              <a:rPr lang="zh-CN" altLang="en-US" sz="2400" dirty="0"/>
              <a:t>帧。拓展方式为均值插帧法。在已有的每一帧之间插入相邻两帧的均值作为新一帧。如果均值插帧完后依旧帧数不足，则复制最后一帧来补足剩余帧数，这样就可以做到最大限度地保留</a:t>
            </a:r>
            <a:r>
              <a:rPr lang="en-US" altLang="zh-CN" sz="2400" dirty="0"/>
              <a:t>sample</a:t>
            </a:r>
            <a:r>
              <a:rPr lang="zh-CN" altLang="en-US" sz="2400" dirty="0"/>
              <a:t>的特征。即从</a:t>
            </a:r>
            <a:r>
              <a:rPr lang="en-US" altLang="zh-CN" sz="2400" dirty="0"/>
              <a:t>50-350</a:t>
            </a:r>
            <a:r>
              <a:rPr lang="zh-CN" altLang="en-US" sz="2400" dirty="0"/>
              <a:t>帧范围内地都补全到</a:t>
            </a:r>
            <a:r>
              <a:rPr lang="en-US" altLang="zh-CN" sz="2400" dirty="0"/>
              <a:t>350</a:t>
            </a:r>
            <a:r>
              <a:rPr lang="zh-CN" altLang="en-US" sz="2400" dirty="0"/>
              <a:t>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9"/>
                                        </p:tgtEl>
                                        <p:attrNameLst>
                                          <p:attrName>style.visibility</p:attrName>
                                        </p:attrNameLst>
                                      </p:cBhvr>
                                      <p:to>
                                        <p:strVal val="visible"/>
                                      </p:to>
                                    </p:set>
                                    <p:animEffect transition="in" filter="randombar(horizontal)">
                                      <p:cBhvr>
                                        <p:cTn id="11" dur="500"/>
                                        <p:tgtEl>
                                          <p:spTgt spid="1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9"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flipH="1">
            <a:off x="1161827" y="375307"/>
            <a:ext cx="3058933" cy="565604"/>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pitchFamily="34" charset="-122"/>
                <a:ea typeface="微软雅黑" panose="020B0503020204020204" pitchFamily="34" charset="-122"/>
                <a:sym typeface="+mn-ea"/>
              </a:rPr>
              <a:t>数据预处理</a:t>
            </a:r>
          </a:p>
        </p:txBody>
      </p:sp>
      <p:sp>
        <p:nvSpPr>
          <p:cNvPr id="10" name="文本框 9"/>
          <p:cNvSpPr txBox="1"/>
          <p:nvPr/>
        </p:nvSpPr>
        <p:spPr>
          <a:xfrm>
            <a:off x="1161827" y="1106513"/>
            <a:ext cx="9673813" cy="2308324"/>
          </a:xfrm>
          <a:prstGeom prst="rect">
            <a:avLst/>
          </a:prstGeom>
          <a:noFill/>
        </p:spPr>
        <p:txBody>
          <a:bodyPr wrap="square" rtlCol="0">
            <a:spAutoFit/>
          </a:bodyPr>
          <a:lstStyle/>
          <a:p>
            <a:r>
              <a:rPr lang="zh-CN" altLang="en-US" dirty="0"/>
              <a:t>数据输入 </a:t>
            </a:r>
            <a:r>
              <a:rPr lang="en-US" altLang="zh-CN" dirty="0"/>
              <a:t>:     </a:t>
            </a:r>
            <a:r>
              <a:rPr lang="zh-CN" altLang="en-US" dirty="0"/>
              <a:t>样本数：  </a:t>
            </a:r>
            <a:r>
              <a:rPr lang="en-US" altLang="zh-CN" dirty="0"/>
              <a:t>n</a:t>
            </a:r>
          </a:p>
          <a:p>
            <a:r>
              <a:rPr lang="en-US" altLang="zh-CN" dirty="0"/>
              <a:t>                      </a:t>
            </a:r>
            <a:r>
              <a:rPr lang="zh-CN" altLang="en-US" dirty="0"/>
              <a:t>时间轴</a:t>
            </a:r>
            <a:r>
              <a:rPr lang="en-US" altLang="zh-CN" dirty="0"/>
              <a:t>T:  350</a:t>
            </a:r>
          </a:p>
          <a:p>
            <a:r>
              <a:rPr lang="en-US" altLang="zh-CN" dirty="0"/>
              <a:t>                      </a:t>
            </a:r>
            <a:r>
              <a:rPr lang="zh-CN" altLang="en-US" dirty="0"/>
              <a:t>特征数： </a:t>
            </a:r>
            <a:r>
              <a:rPr lang="en-US" altLang="zh-CN" dirty="0"/>
              <a:t>68</a:t>
            </a:r>
          </a:p>
          <a:p>
            <a:r>
              <a:rPr lang="en-US" altLang="zh-CN" dirty="0"/>
              <a:t>                      label:       1*5</a:t>
            </a:r>
          </a:p>
          <a:p>
            <a:endParaRPr lang="en-US" altLang="zh-CN" dirty="0"/>
          </a:p>
          <a:p>
            <a:endParaRPr lang="en-US" altLang="zh-CN" dirty="0"/>
          </a:p>
          <a:p>
            <a:endParaRPr lang="en-US" altLang="zh-CN" dirty="0"/>
          </a:p>
          <a:p>
            <a:r>
              <a:rPr lang="zh-CN" altLang="en-US" dirty="0"/>
              <a:t>     </a:t>
            </a:r>
          </a:p>
        </p:txBody>
      </p:sp>
      <p:sp>
        <p:nvSpPr>
          <p:cNvPr id="4" name="文本框 3"/>
          <p:cNvSpPr txBox="1"/>
          <p:nvPr/>
        </p:nvSpPr>
        <p:spPr>
          <a:xfrm>
            <a:off x="5998733" y="2564776"/>
            <a:ext cx="3538837" cy="2031325"/>
          </a:xfrm>
          <a:prstGeom prst="rect">
            <a:avLst/>
          </a:prstGeom>
          <a:noFill/>
        </p:spPr>
        <p:txBody>
          <a:bodyPr wrap="square" rtlCol="0">
            <a:spAutoFit/>
          </a:bodyPr>
          <a:lstStyle/>
          <a:p>
            <a:r>
              <a:rPr lang="zh-CN" altLang="en-US" dirty="0"/>
              <a:t>       在调整完所有</a:t>
            </a:r>
            <a:r>
              <a:rPr lang="en-US" altLang="zh-CN" dirty="0"/>
              <a:t>sample</a:t>
            </a:r>
            <a:r>
              <a:rPr lang="zh-CN" altLang="en-US" dirty="0"/>
              <a:t>的帧数为统一帧数后，选择合适的数据形式大小读入。因为每个</a:t>
            </a:r>
            <a:r>
              <a:rPr lang="en-US" altLang="zh-CN" dirty="0"/>
              <a:t>sample</a:t>
            </a:r>
            <a:r>
              <a:rPr lang="zh-CN" altLang="en-US" dirty="0"/>
              <a:t>有</a:t>
            </a:r>
            <a:r>
              <a:rPr lang="en-US" altLang="zh-CN" dirty="0"/>
              <a:t>350</a:t>
            </a:r>
            <a:r>
              <a:rPr lang="zh-CN" altLang="en-US" dirty="0"/>
              <a:t>帧，</a:t>
            </a:r>
            <a:r>
              <a:rPr lang="en-US" altLang="zh-CN" dirty="0"/>
              <a:t>2</a:t>
            </a:r>
            <a:r>
              <a:rPr lang="zh-CN" altLang="en-US" dirty="0"/>
              <a:t>维坐标，</a:t>
            </a:r>
            <a:r>
              <a:rPr lang="en-US" altLang="zh-CN" dirty="0"/>
              <a:t>17</a:t>
            </a:r>
            <a:r>
              <a:rPr lang="zh-CN" altLang="en-US" dirty="0"/>
              <a:t>个关节点，</a:t>
            </a:r>
            <a:r>
              <a:rPr lang="en-US" altLang="zh-CN" dirty="0"/>
              <a:t>2</a:t>
            </a:r>
            <a:r>
              <a:rPr lang="zh-CN" altLang="en-US" dirty="0"/>
              <a:t>个人，因此我们读取</a:t>
            </a:r>
            <a:r>
              <a:rPr lang="en-US" altLang="zh-CN" dirty="0"/>
              <a:t>sample</a:t>
            </a:r>
            <a:r>
              <a:rPr lang="zh-CN" altLang="en-US" dirty="0"/>
              <a:t>为</a:t>
            </a:r>
            <a:r>
              <a:rPr lang="en-US" altLang="zh-CN" dirty="0"/>
              <a:t>n*350*68</a:t>
            </a:r>
            <a:r>
              <a:rPr lang="zh-CN" altLang="en-US" dirty="0"/>
              <a:t>的列表，标签读取为</a:t>
            </a:r>
            <a:r>
              <a:rPr lang="en-US" altLang="zh-CN" dirty="0"/>
              <a:t>n*5</a:t>
            </a:r>
            <a:r>
              <a:rPr lang="zh-CN" altLang="en-US" dirty="0"/>
              <a:t>的列表（</a:t>
            </a:r>
            <a:r>
              <a:rPr lang="en-US" altLang="zh-CN" dirty="0"/>
              <a:t>n</a:t>
            </a:r>
            <a:r>
              <a:rPr lang="zh-CN" altLang="en-US" dirty="0"/>
              <a:t>为</a:t>
            </a:r>
            <a:r>
              <a:rPr lang="en-US" altLang="zh-CN" dirty="0"/>
              <a:t>sample</a:t>
            </a:r>
            <a:r>
              <a:rPr lang="zh-CN" altLang="en-US" dirty="0"/>
              <a:t>个数）。</a:t>
            </a:r>
          </a:p>
        </p:txBody>
      </p:sp>
      <p:pic>
        <p:nvPicPr>
          <p:cNvPr id="8" name="图片 7"/>
          <p:cNvPicPr>
            <a:picLocks noChangeAspect="1"/>
          </p:cNvPicPr>
          <p:nvPr/>
        </p:nvPicPr>
        <p:blipFill>
          <a:blip r:embed="rId3"/>
          <a:stretch>
            <a:fillRect/>
          </a:stretch>
        </p:blipFill>
        <p:spPr>
          <a:xfrm>
            <a:off x="990160" y="2313251"/>
            <a:ext cx="4673401" cy="300783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randombar(horizontal)">
                                      <p:cBhvr>
                                        <p:cTn id="7" dur="500"/>
                                        <p:tgtEl>
                                          <p:spTgt spid="16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9"/>
                                        </p:tgtEl>
                                        <p:attrNameLst>
                                          <p:attrName>style.visibility</p:attrName>
                                        </p:attrNameLst>
                                      </p:cBhvr>
                                      <p:to>
                                        <p:strVal val="visible"/>
                                      </p:to>
                                    </p:set>
                                    <p:animEffect transition="in" filter="randombar(horizontal)">
                                      <p:cBhvr>
                                        <p:cTn id="11" dur="500"/>
                                        <p:tgtEl>
                                          <p:spTgt spid="1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9"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2377806" y="1371379"/>
            <a:ext cx="1440476" cy="452310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第三部分</a:t>
            </a:r>
          </a:p>
        </p:txBody>
      </p:sp>
      <p:sp useBgFill="1">
        <p:nvSpPr>
          <p:cNvPr id="7" name="文本框 6"/>
          <p:cNvSpPr txBox="1"/>
          <p:nvPr/>
        </p:nvSpPr>
        <p:spPr>
          <a:xfrm>
            <a:off x="4061620" y="3248815"/>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训练模型搭建</a:t>
            </a:r>
          </a:p>
        </p:txBody>
      </p:sp>
      <p:pic>
        <p:nvPicPr>
          <p:cNvPr id="4" name="图片 3"/>
          <p:cNvPicPr>
            <a:picLocks noChangeAspect="1"/>
          </p:cNvPicPr>
          <p:nvPr/>
        </p:nvPicPr>
        <p:blipFill>
          <a:blip r:embed="rId3" cstate="screen"/>
          <a:stretch>
            <a:fillRect/>
          </a:stretch>
        </p:blipFill>
        <p:spPr>
          <a:xfrm rot="20101742">
            <a:off x="8137810" y="3340540"/>
            <a:ext cx="3359920" cy="30943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1747487" y="983886"/>
            <a:ext cx="2449710" cy="461665"/>
          </a:xfrm>
          <a:prstGeom prst="rect">
            <a:avLst/>
          </a:prstGeom>
          <a:noFill/>
        </p:spPr>
        <p:txBody>
          <a:bodyPr wrap="none" rtlCol="0">
            <a:spAutoFit/>
          </a:bodyPr>
          <a:lstStyle/>
          <a:p>
            <a:r>
              <a:rPr lang="zh-CN" altLang="en-US" sz="2400" dirty="0"/>
              <a:t>模型选择：</a:t>
            </a:r>
            <a:r>
              <a:rPr lang="en-US" altLang="zh-CN" sz="2400" dirty="0"/>
              <a:t>LSTM</a:t>
            </a:r>
            <a:endParaRPr lang="zh-CN" altLang="en-US" sz="2400" dirty="0"/>
          </a:p>
        </p:txBody>
      </p:sp>
      <p:sp>
        <p:nvSpPr>
          <p:cNvPr id="15" name="文本框 14"/>
          <p:cNvSpPr txBox="1"/>
          <p:nvPr/>
        </p:nvSpPr>
        <p:spPr>
          <a:xfrm>
            <a:off x="1747487" y="1963391"/>
            <a:ext cx="7413561" cy="3139321"/>
          </a:xfrm>
          <a:prstGeom prst="rect">
            <a:avLst/>
          </a:prstGeom>
          <a:noFill/>
        </p:spPr>
        <p:txBody>
          <a:bodyPr wrap="square" rtlCol="0">
            <a:spAutoFit/>
          </a:bodyPr>
          <a:lstStyle/>
          <a:p>
            <a:r>
              <a:rPr lang="zh-CN" altLang="en-US" dirty="0"/>
              <a:t>选择理由：</a:t>
            </a:r>
            <a:endParaRPr lang="en-US" altLang="zh-CN" dirty="0"/>
          </a:p>
          <a:p>
            <a:r>
              <a:rPr lang="zh-CN" altLang="en-US" dirty="0"/>
              <a:t>本次任务为序列分类任务，</a:t>
            </a:r>
            <a:r>
              <a:rPr lang="en-US" altLang="zh-CN" dirty="0"/>
              <a:t>CNN/RNN/GCN/Transformer</a:t>
            </a:r>
            <a:r>
              <a:rPr lang="zh-CN" altLang="en-US" dirty="0"/>
              <a:t>均适用于该任务，在</a:t>
            </a:r>
            <a:r>
              <a:rPr lang="en-US" altLang="zh-CN" dirty="0"/>
              <a:t>CNN</a:t>
            </a:r>
            <a:r>
              <a:rPr lang="zh-CN" altLang="en-US" dirty="0"/>
              <a:t>和</a:t>
            </a:r>
            <a:r>
              <a:rPr lang="en-US" altLang="zh-CN" dirty="0"/>
              <a:t>RNN</a:t>
            </a:r>
            <a:r>
              <a:rPr lang="zh-CN" altLang="en-US" dirty="0"/>
              <a:t>的比较中，</a:t>
            </a:r>
            <a:r>
              <a:rPr lang="zh-CN" altLang="en-US" b="0" i="0" dirty="0">
                <a:solidFill>
                  <a:srgbClr val="333333"/>
                </a:solidFill>
                <a:effectLst/>
                <a:latin typeface="-apple-system"/>
              </a:rPr>
              <a:t> </a:t>
            </a:r>
            <a:r>
              <a:rPr lang="en-US" altLang="zh-CN" b="0" i="0" dirty="0">
                <a:solidFill>
                  <a:srgbClr val="333333"/>
                </a:solidFill>
                <a:effectLst/>
                <a:latin typeface="-apple-system"/>
              </a:rPr>
              <a:t>CNN</a:t>
            </a:r>
            <a:r>
              <a:rPr lang="zh-CN" altLang="en-US" b="0" i="0" dirty="0">
                <a:solidFill>
                  <a:srgbClr val="333333"/>
                </a:solidFill>
                <a:effectLst/>
                <a:latin typeface="-apple-system"/>
              </a:rPr>
              <a:t>并不完全适用于学习时间序列，对时间序列敏感的问题和任务，</a:t>
            </a:r>
            <a:r>
              <a:rPr lang="en-US" altLang="zh-CN" b="0" i="0" dirty="0">
                <a:solidFill>
                  <a:srgbClr val="333333"/>
                </a:solidFill>
                <a:effectLst/>
                <a:latin typeface="-apple-system"/>
              </a:rPr>
              <a:t>RNN(</a:t>
            </a:r>
            <a:r>
              <a:rPr lang="zh-CN" altLang="en-US" b="0" i="0" dirty="0">
                <a:solidFill>
                  <a:srgbClr val="333333"/>
                </a:solidFill>
                <a:effectLst/>
                <a:latin typeface="-apple-system"/>
              </a:rPr>
              <a:t>如</a:t>
            </a:r>
            <a:r>
              <a:rPr lang="en-US" altLang="zh-CN" b="0" i="0" dirty="0">
                <a:solidFill>
                  <a:srgbClr val="333333"/>
                </a:solidFill>
                <a:effectLst/>
                <a:latin typeface="-apple-system"/>
              </a:rPr>
              <a:t>LSTM)</a:t>
            </a:r>
            <a:r>
              <a:rPr lang="zh-CN" altLang="en-US" b="0" i="0" dirty="0">
                <a:solidFill>
                  <a:srgbClr val="333333"/>
                </a:solidFill>
                <a:effectLst/>
                <a:latin typeface="-apple-system"/>
              </a:rPr>
              <a:t>通常会比较合适。</a:t>
            </a:r>
            <a:endParaRPr lang="en-US" altLang="zh-CN" dirty="0"/>
          </a:p>
          <a:p>
            <a:endParaRPr lang="en-US" altLang="zh-CN" dirty="0"/>
          </a:p>
          <a:p>
            <a:r>
              <a:rPr lang="en-US" altLang="zh-CN" dirty="0"/>
              <a:t>LSTM</a:t>
            </a:r>
            <a:r>
              <a:rPr lang="zh-CN" altLang="en-US" dirty="0"/>
              <a:t>为变种的</a:t>
            </a:r>
            <a:r>
              <a:rPr lang="en-US" altLang="zh-CN" dirty="0"/>
              <a:t>RNN</a:t>
            </a:r>
            <a:r>
              <a:rPr lang="zh-CN" altLang="en-US" dirty="0"/>
              <a:t>，</a:t>
            </a:r>
            <a:r>
              <a:rPr lang="en-US" altLang="zh-CN" dirty="0"/>
              <a:t>RNN</a:t>
            </a:r>
            <a:r>
              <a:rPr lang="zh-CN" altLang="en-US" b="0" i="0" dirty="0">
                <a:effectLst/>
                <a:latin typeface="-apple-system"/>
              </a:rPr>
              <a:t>只能够处理短期依赖问题；</a:t>
            </a:r>
            <a:r>
              <a:rPr lang="en-US" altLang="zh-CN" dirty="0"/>
              <a:t>LSTM</a:t>
            </a:r>
            <a:r>
              <a:rPr lang="zh-CN" altLang="en-US" b="0" i="0" dirty="0">
                <a:effectLst/>
                <a:latin typeface="-apple-system"/>
              </a:rPr>
              <a:t>既能够处理短期依赖问题，又能够处理长期依赖问题。本次任务处理数据后输入的是长序列，很明显</a:t>
            </a:r>
            <a:r>
              <a:rPr lang="en-US" altLang="zh-CN" dirty="0"/>
              <a:t>LSTM</a:t>
            </a:r>
            <a:r>
              <a:rPr lang="zh-CN" altLang="en-US" b="0" i="0" dirty="0">
                <a:effectLst/>
                <a:latin typeface="-apple-system"/>
              </a:rPr>
              <a:t>更为适用。</a:t>
            </a:r>
          </a:p>
          <a:p>
            <a:endParaRPr lang="en-US" altLang="zh-CN" dirty="0"/>
          </a:p>
          <a:p>
            <a:r>
              <a:rPr lang="en-US" altLang="zh-CN" dirty="0"/>
              <a:t>LSTM</a:t>
            </a:r>
            <a:r>
              <a:rPr lang="zh-CN" altLang="en-US" dirty="0"/>
              <a:t>具有长期记忆功能，易解决长序列过程中的梯度消失和梯度爆炸问题。</a:t>
            </a:r>
            <a:endParaRPr lang="en-US"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8" grpId="0" animBg="1"/>
      <p:bldP spid="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1747487" y="983886"/>
            <a:ext cx="2121535" cy="460375"/>
          </a:xfrm>
          <a:prstGeom prst="rect">
            <a:avLst/>
          </a:prstGeom>
          <a:noFill/>
        </p:spPr>
        <p:txBody>
          <a:bodyPr wrap="none" rtlCol="0">
            <a:spAutoFit/>
          </a:bodyPr>
          <a:lstStyle/>
          <a:p>
            <a:r>
              <a:rPr lang="en-US" altLang="zh-CN" sz="2400" dirty="0"/>
              <a:t>LSTM</a:t>
            </a:r>
            <a:r>
              <a:rPr lang="zh-CN" altLang="en-US" sz="2400" dirty="0"/>
              <a:t>模型介绍</a:t>
            </a:r>
          </a:p>
        </p:txBody>
      </p:sp>
      <p:sp>
        <p:nvSpPr>
          <p:cNvPr id="15" name="文本框 14"/>
          <p:cNvSpPr txBox="1"/>
          <p:nvPr/>
        </p:nvSpPr>
        <p:spPr>
          <a:xfrm>
            <a:off x="1747487" y="1393796"/>
            <a:ext cx="7413561" cy="1198880"/>
          </a:xfrm>
          <a:prstGeom prst="rect">
            <a:avLst/>
          </a:prstGeom>
          <a:noFill/>
        </p:spPr>
        <p:txBody>
          <a:bodyPr wrap="square" rtlCol="0">
            <a:spAutoFit/>
          </a:bodyPr>
          <a:lstStyle/>
          <a:p>
            <a:r>
              <a:rPr lang="en-US" altLang="zh-CN" dirty="0"/>
              <a:t>RNN</a:t>
            </a:r>
            <a:r>
              <a:rPr lang="zh-CN" altLang="en-US" dirty="0"/>
              <a:t>模型能够在相关信息和需要该消息的距离较近的时候学会去利用历史信息；但当</a:t>
            </a:r>
            <a:r>
              <a:rPr lang="en-US" altLang="zh-CN" dirty="0"/>
              <a:t>RNN</a:t>
            </a:r>
            <a:r>
              <a:rPr lang="zh-CN" altLang="en-US" dirty="0"/>
              <a:t>的处理消息过长时它无法利用有效的历史信息，但</a:t>
            </a:r>
            <a:r>
              <a:rPr lang="en-US" altLang="zh-CN" dirty="0"/>
              <a:t>LSTM</a:t>
            </a:r>
            <a:r>
              <a:rPr lang="zh-CN" altLang="en-US" dirty="0"/>
              <a:t>没有这个致命的问题。</a:t>
            </a:r>
          </a:p>
          <a:p>
            <a:endParaRPr lang="zh-CN" altLang="en-US" dirty="0"/>
          </a:p>
        </p:txBody>
      </p:sp>
      <p:pic>
        <p:nvPicPr>
          <p:cNvPr id="3" name="图片 2"/>
          <p:cNvPicPr>
            <a:picLocks noChangeAspect="1"/>
          </p:cNvPicPr>
          <p:nvPr/>
        </p:nvPicPr>
        <p:blipFill>
          <a:blip r:embed="rId3"/>
          <a:stretch>
            <a:fillRect/>
          </a:stretch>
        </p:blipFill>
        <p:spPr>
          <a:xfrm>
            <a:off x="2482850" y="2400935"/>
            <a:ext cx="5943600" cy="196596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4" grpId="0" bldLvl="0" animBg="1"/>
      <p:bldP spid="78" grpId="0" bldLvl="0" animBg="1"/>
      <p:bldP spid="8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1747487" y="983886"/>
            <a:ext cx="2121535" cy="460375"/>
          </a:xfrm>
          <a:prstGeom prst="rect">
            <a:avLst/>
          </a:prstGeom>
          <a:noFill/>
        </p:spPr>
        <p:txBody>
          <a:bodyPr wrap="none" rtlCol="0">
            <a:spAutoFit/>
          </a:bodyPr>
          <a:lstStyle/>
          <a:p>
            <a:r>
              <a:rPr lang="en-US" altLang="zh-CN" sz="2400" dirty="0"/>
              <a:t>LSTM</a:t>
            </a:r>
            <a:r>
              <a:rPr lang="zh-CN" altLang="en-US" sz="2400" dirty="0"/>
              <a:t>模型介绍</a:t>
            </a:r>
          </a:p>
        </p:txBody>
      </p:sp>
      <p:sp>
        <p:nvSpPr>
          <p:cNvPr id="15" name="文本框 14"/>
          <p:cNvSpPr txBox="1"/>
          <p:nvPr/>
        </p:nvSpPr>
        <p:spPr>
          <a:xfrm>
            <a:off x="1747487" y="1393796"/>
            <a:ext cx="7413561" cy="1198880"/>
          </a:xfrm>
          <a:prstGeom prst="rect">
            <a:avLst/>
          </a:prstGeom>
          <a:noFill/>
        </p:spPr>
        <p:txBody>
          <a:bodyPr wrap="square" rtlCol="0">
            <a:spAutoFit/>
          </a:bodyPr>
          <a:lstStyle/>
          <a:p>
            <a:r>
              <a:rPr lang="zh-CN" altLang="en-US" dirty="0"/>
              <a:t>长短记忆神经网络（</a:t>
            </a:r>
            <a:r>
              <a:rPr lang="en-US" altLang="zh-CN" dirty="0"/>
              <a:t>LSTM</a:t>
            </a:r>
            <a:r>
              <a:rPr lang="zh-CN" altLang="en-US" dirty="0"/>
              <a:t>）是一种特殊的</a:t>
            </a:r>
            <a:r>
              <a:rPr lang="en-US" altLang="zh-CN" dirty="0"/>
              <a:t>RNN</a:t>
            </a:r>
            <a:r>
              <a:rPr lang="zh-CN" altLang="en-US" dirty="0"/>
              <a:t>，能够处理长的依赖关系。记住长的历史信息是他们的默认行为，不是努力学习而得到的能力</a:t>
            </a:r>
          </a:p>
          <a:p>
            <a:r>
              <a:rPr lang="zh-CN" altLang="en-US" dirty="0"/>
              <a:t>下图就是</a:t>
            </a:r>
            <a:r>
              <a:rPr lang="en-US" altLang="zh-CN" dirty="0"/>
              <a:t>LSTM</a:t>
            </a:r>
            <a:r>
              <a:rPr lang="zh-CN" altLang="en-US" dirty="0"/>
              <a:t>系统中包含的四层交互神经网络层。</a:t>
            </a:r>
          </a:p>
          <a:p>
            <a:r>
              <a:rPr lang="zh-CN" altLang="en-US" dirty="0"/>
              <a:t>相对与标准</a:t>
            </a:r>
            <a:r>
              <a:rPr lang="en-US" altLang="zh-CN" dirty="0"/>
              <a:t>RNN</a:t>
            </a:r>
            <a:r>
              <a:rPr lang="zh-CN" altLang="en-US" dirty="0"/>
              <a:t>简单的</a:t>
            </a:r>
            <a:r>
              <a:rPr lang="en-US" altLang="zh-CN" dirty="0"/>
              <a:t>tanh</a:t>
            </a:r>
            <a:r>
              <a:rPr lang="zh-CN" altLang="en-US" dirty="0"/>
              <a:t>重复模块，这里的模块更加复杂高效</a:t>
            </a:r>
          </a:p>
        </p:txBody>
      </p:sp>
      <p:pic>
        <p:nvPicPr>
          <p:cNvPr id="4" name="图片 3"/>
          <p:cNvPicPr>
            <a:picLocks noChangeAspect="1"/>
          </p:cNvPicPr>
          <p:nvPr/>
        </p:nvPicPr>
        <p:blipFill>
          <a:blip r:embed="rId3"/>
          <a:stretch>
            <a:fillRect/>
          </a:stretch>
        </p:blipFill>
        <p:spPr>
          <a:xfrm>
            <a:off x="2151380" y="2976880"/>
            <a:ext cx="6606540" cy="262128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4" grpId="0" bldLvl="0" animBg="1"/>
      <p:bldP spid="78" grpId="0" bldLvl="0" animBg="1"/>
      <p:bldP spid="8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1747487" y="983886"/>
            <a:ext cx="2121535" cy="460375"/>
          </a:xfrm>
          <a:prstGeom prst="rect">
            <a:avLst/>
          </a:prstGeom>
          <a:noFill/>
        </p:spPr>
        <p:txBody>
          <a:bodyPr wrap="none" rtlCol="0">
            <a:spAutoFit/>
          </a:bodyPr>
          <a:lstStyle/>
          <a:p>
            <a:r>
              <a:rPr lang="en-US" altLang="zh-CN" sz="2400" dirty="0"/>
              <a:t>LSTM</a:t>
            </a:r>
            <a:r>
              <a:rPr lang="zh-CN" altLang="en-US" sz="2400" dirty="0"/>
              <a:t>模型介绍</a:t>
            </a:r>
          </a:p>
        </p:txBody>
      </p:sp>
      <p:sp>
        <p:nvSpPr>
          <p:cNvPr id="15" name="文本框 14"/>
          <p:cNvSpPr txBox="1"/>
          <p:nvPr/>
        </p:nvSpPr>
        <p:spPr>
          <a:xfrm>
            <a:off x="1747487" y="1393796"/>
            <a:ext cx="7413561" cy="1753235"/>
          </a:xfrm>
          <a:prstGeom prst="rect">
            <a:avLst/>
          </a:prstGeom>
          <a:noFill/>
        </p:spPr>
        <p:txBody>
          <a:bodyPr wrap="square" rtlCol="0">
            <a:spAutoFit/>
          </a:bodyPr>
          <a:lstStyle/>
          <a:p>
            <a:r>
              <a:rPr lang="en-US" altLang="zh-CN" dirty="0"/>
              <a:t>LSTM</a:t>
            </a:r>
            <a:r>
              <a:rPr lang="zh-CN" altLang="en-US" dirty="0"/>
              <a:t>的关键在于细胞状态，也就是输送带，通过一些简单的线性关系将输入与输出联系在一起。</a:t>
            </a:r>
          </a:p>
          <a:p>
            <a:r>
              <a:rPr lang="zh-CN" altLang="en-US" dirty="0"/>
              <a:t>在输送信息的过程中，</a:t>
            </a:r>
            <a:r>
              <a:rPr lang="en-US" altLang="zh-CN" dirty="0"/>
              <a:t>LSTM</a:t>
            </a:r>
            <a:r>
              <a:rPr lang="zh-CN" altLang="en-US" dirty="0"/>
              <a:t>拥有删除和添加信息到细胞状态的能力，这种能力被一种叫门的结构所赋予的。</a:t>
            </a:r>
          </a:p>
          <a:p>
            <a:r>
              <a:rPr lang="zh-CN" altLang="en-US" dirty="0"/>
              <a:t>简单的门由一个</a:t>
            </a:r>
            <a:r>
              <a:rPr lang="en-US" altLang="zh-CN" dirty="0"/>
              <a:t>Sigmund</a:t>
            </a:r>
            <a:r>
              <a:rPr lang="zh-CN" altLang="en-US" dirty="0"/>
              <a:t>函数和一个点乘组成。</a:t>
            </a:r>
          </a:p>
          <a:p>
            <a:endParaRPr lang="zh-CN" altLang="en-US" dirty="0"/>
          </a:p>
        </p:txBody>
      </p:sp>
      <p:pic>
        <p:nvPicPr>
          <p:cNvPr id="3" name="图片 2"/>
          <p:cNvPicPr>
            <a:picLocks noChangeAspect="1"/>
          </p:cNvPicPr>
          <p:nvPr/>
        </p:nvPicPr>
        <p:blipFill>
          <a:blip r:embed="rId3"/>
          <a:stretch>
            <a:fillRect/>
          </a:stretch>
        </p:blipFill>
        <p:spPr>
          <a:xfrm>
            <a:off x="3661410" y="3147060"/>
            <a:ext cx="2362200" cy="265938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4" grpId="0" bldLvl="0" animBg="1"/>
      <p:bldP spid="78" grpId="0" bldLvl="0" animBg="1"/>
      <p:bldP spid="8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1747487" y="983886"/>
            <a:ext cx="2121535" cy="460375"/>
          </a:xfrm>
          <a:prstGeom prst="rect">
            <a:avLst/>
          </a:prstGeom>
          <a:noFill/>
        </p:spPr>
        <p:txBody>
          <a:bodyPr wrap="none" rtlCol="0">
            <a:spAutoFit/>
          </a:bodyPr>
          <a:lstStyle/>
          <a:p>
            <a:r>
              <a:rPr lang="en-US" altLang="zh-CN" sz="2400" dirty="0"/>
              <a:t>LSTM</a:t>
            </a:r>
            <a:r>
              <a:rPr lang="zh-CN" altLang="en-US" sz="2400" dirty="0"/>
              <a:t>模型介绍</a:t>
            </a:r>
          </a:p>
        </p:txBody>
      </p:sp>
      <p:sp>
        <p:nvSpPr>
          <p:cNvPr id="15" name="文本框 14"/>
          <p:cNvSpPr txBox="1"/>
          <p:nvPr/>
        </p:nvSpPr>
        <p:spPr>
          <a:xfrm>
            <a:off x="1747487" y="1393796"/>
            <a:ext cx="7413561" cy="1476375"/>
          </a:xfrm>
          <a:prstGeom prst="rect">
            <a:avLst/>
          </a:prstGeom>
          <a:noFill/>
        </p:spPr>
        <p:txBody>
          <a:bodyPr wrap="square" rtlCol="0">
            <a:spAutoFit/>
          </a:bodyPr>
          <a:lstStyle/>
          <a:p>
            <a:r>
              <a:rPr lang="en-US" altLang="zh-CN" dirty="0"/>
              <a:t>LSTM</a:t>
            </a:r>
            <a:r>
              <a:rPr lang="zh-CN" altLang="en-US" dirty="0"/>
              <a:t>由三个门构成，实现</a:t>
            </a:r>
            <a:r>
              <a:rPr lang="en-US" altLang="zh-CN" dirty="0"/>
              <a:t>LSTM</a:t>
            </a:r>
            <a:r>
              <a:rPr lang="zh-CN" altLang="en-US" dirty="0"/>
              <a:t>的能力。</a:t>
            </a:r>
          </a:p>
          <a:p>
            <a:r>
              <a:rPr lang="zh-CN" altLang="en-US" dirty="0"/>
              <a:t>第一个门也就是选择性的丢失信息，可以成称为</a:t>
            </a:r>
            <a:r>
              <a:rPr lang="en-US" altLang="zh-CN" dirty="0"/>
              <a:t>“</a:t>
            </a:r>
            <a:r>
              <a:rPr lang="zh-CN" altLang="en-US" dirty="0"/>
              <a:t>忘记门</a:t>
            </a:r>
            <a:r>
              <a:rPr lang="en-US" altLang="zh-CN" dirty="0"/>
              <a:t>”</a:t>
            </a:r>
            <a:r>
              <a:rPr lang="zh-CN" altLang="en-US" dirty="0"/>
              <a:t>，由</a:t>
            </a:r>
            <a:r>
              <a:rPr lang="en-US" altLang="zh-CN" dirty="0"/>
              <a:t>Sigmund</a:t>
            </a:r>
            <a:r>
              <a:rPr lang="zh-CN" altLang="en-US" dirty="0"/>
              <a:t>层组成。</a:t>
            </a:r>
          </a:p>
          <a:p>
            <a:r>
              <a:rPr lang="zh-CN" altLang="en-US" dirty="0"/>
              <a:t>它通过差点看前一个的输入以及当前的输入进行计算得到输出，当输出为</a:t>
            </a:r>
            <a:r>
              <a:rPr lang="en-US" altLang="zh-CN" dirty="0"/>
              <a:t>1</a:t>
            </a:r>
            <a:r>
              <a:rPr lang="zh-CN" altLang="en-US" dirty="0"/>
              <a:t>时则完全保留，当输出为</a:t>
            </a:r>
            <a:r>
              <a:rPr lang="en-US" altLang="zh-CN" dirty="0"/>
              <a:t>0</a:t>
            </a:r>
            <a:r>
              <a:rPr lang="zh-CN" altLang="en-US" dirty="0"/>
              <a:t>时则彻底删除信息。</a:t>
            </a:r>
          </a:p>
        </p:txBody>
      </p:sp>
      <p:pic>
        <p:nvPicPr>
          <p:cNvPr id="4" name="图片 3"/>
          <p:cNvPicPr>
            <a:picLocks noChangeAspect="1"/>
          </p:cNvPicPr>
          <p:nvPr/>
        </p:nvPicPr>
        <p:blipFill>
          <a:blip r:embed="rId3"/>
          <a:stretch>
            <a:fillRect/>
          </a:stretch>
        </p:blipFill>
        <p:spPr>
          <a:xfrm>
            <a:off x="2888615" y="2991485"/>
            <a:ext cx="4089400" cy="265493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4" grpId="0" bldLvl="0" animBg="1"/>
      <p:bldP spid="78" grpId="0" bldLvl="0" animBg="1"/>
      <p:bldP spid="8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1747487" y="983886"/>
            <a:ext cx="2121535" cy="460375"/>
          </a:xfrm>
          <a:prstGeom prst="rect">
            <a:avLst/>
          </a:prstGeom>
          <a:noFill/>
        </p:spPr>
        <p:txBody>
          <a:bodyPr wrap="none" rtlCol="0">
            <a:spAutoFit/>
          </a:bodyPr>
          <a:lstStyle/>
          <a:p>
            <a:r>
              <a:rPr lang="en-US" altLang="zh-CN" sz="2400" dirty="0"/>
              <a:t>LSTM</a:t>
            </a:r>
            <a:r>
              <a:rPr lang="zh-CN" altLang="en-US" sz="2400" dirty="0"/>
              <a:t>模型介绍</a:t>
            </a:r>
          </a:p>
        </p:txBody>
      </p:sp>
      <p:sp>
        <p:nvSpPr>
          <p:cNvPr id="15" name="文本框 14"/>
          <p:cNvSpPr txBox="1"/>
          <p:nvPr/>
        </p:nvSpPr>
        <p:spPr>
          <a:xfrm>
            <a:off x="1747487" y="1393796"/>
            <a:ext cx="7413561" cy="1476375"/>
          </a:xfrm>
          <a:prstGeom prst="rect">
            <a:avLst/>
          </a:prstGeom>
          <a:noFill/>
        </p:spPr>
        <p:txBody>
          <a:bodyPr wrap="square" rtlCol="0">
            <a:spAutoFit/>
          </a:bodyPr>
          <a:lstStyle/>
          <a:p>
            <a:r>
              <a:rPr lang="en-US" altLang="zh-CN" dirty="0"/>
              <a:t>LSTM</a:t>
            </a:r>
            <a:r>
              <a:rPr lang="zh-CN" altLang="en-US" dirty="0"/>
              <a:t>由三个门构成，实现</a:t>
            </a:r>
            <a:r>
              <a:rPr lang="en-US" altLang="zh-CN" dirty="0"/>
              <a:t>LSTM</a:t>
            </a:r>
            <a:r>
              <a:rPr lang="zh-CN" altLang="en-US" dirty="0"/>
              <a:t>的能力。</a:t>
            </a:r>
          </a:p>
          <a:p>
            <a:r>
              <a:rPr lang="zh-CN" altLang="en-US" dirty="0"/>
              <a:t>第二个门决定细胞状态中需要存储什么信息，具体分为两个步骤，首先是</a:t>
            </a:r>
            <a:r>
              <a:rPr lang="en-US" altLang="zh-CN" dirty="0"/>
              <a:t>“</a:t>
            </a:r>
            <a:r>
              <a:rPr lang="zh-CN" altLang="en-US" dirty="0"/>
              <a:t>输入层门</a:t>
            </a:r>
            <a:r>
              <a:rPr lang="en-US" altLang="zh-CN" dirty="0"/>
              <a:t>”</a:t>
            </a:r>
            <a:r>
              <a:rPr lang="zh-CN" altLang="en-US" dirty="0"/>
              <a:t>的</a:t>
            </a:r>
            <a:r>
              <a:rPr lang="en-US" altLang="zh-CN" dirty="0"/>
              <a:t>Sigmund</a:t>
            </a:r>
            <a:r>
              <a:rPr lang="zh-CN" altLang="en-US" dirty="0"/>
              <a:t>层将决定我们更新那个值，然后一个</a:t>
            </a:r>
            <a:r>
              <a:rPr lang="en-US" altLang="zh-CN" dirty="0"/>
              <a:t>tanh</a:t>
            </a:r>
            <a:r>
              <a:rPr lang="zh-CN" altLang="en-US" dirty="0"/>
              <a:t>层通过创建向量并加入细胞状态中共同决定更新值。</a:t>
            </a:r>
          </a:p>
          <a:p>
            <a:endParaRPr lang="zh-CN" altLang="en-US" dirty="0"/>
          </a:p>
        </p:txBody>
      </p:sp>
      <p:pic>
        <p:nvPicPr>
          <p:cNvPr id="3" name="图片 2"/>
          <p:cNvPicPr>
            <a:picLocks noChangeAspect="1"/>
          </p:cNvPicPr>
          <p:nvPr/>
        </p:nvPicPr>
        <p:blipFill>
          <a:blip r:embed="rId3"/>
          <a:stretch>
            <a:fillRect/>
          </a:stretch>
        </p:blipFill>
        <p:spPr>
          <a:xfrm>
            <a:off x="3260090" y="2767965"/>
            <a:ext cx="3360420" cy="233172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4" grpId="0" bldLvl="0" animBg="1"/>
      <p:bldP spid="78" grpId="0" bldLvl="0" animBg="1"/>
      <p:bldP spid="8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57"/>
          <p:cNvSpPr/>
          <p:nvPr/>
        </p:nvSpPr>
        <p:spPr>
          <a:xfrm>
            <a:off x="5021996" y="2100034"/>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100034"/>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3354810"/>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3354810"/>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22" name="等腰三角形 21"/>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92363" y="446556"/>
            <a:ext cx="23261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任务分工：</a:t>
            </a:r>
          </a:p>
        </p:txBody>
      </p:sp>
      <p:sp>
        <p:nvSpPr>
          <p:cNvPr id="2" name="文本框 1"/>
          <p:cNvSpPr txBox="1"/>
          <p:nvPr/>
        </p:nvSpPr>
        <p:spPr>
          <a:xfrm>
            <a:off x="992362" y="846666"/>
            <a:ext cx="9742693" cy="2308324"/>
          </a:xfrm>
          <a:prstGeom prst="rect">
            <a:avLst/>
          </a:prstGeom>
          <a:noFill/>
        </p:spPr>
        <p:txBody>
          <a:bodyPr wrap="square" rtlCol="0">
            <a:spAutoFit/>
          </a:bodyPr>
          <a:lstStyle/>
          <a:p>
            <a:r>
              <a:rPr lang="zh-CN" altLang="en-US" sz="2000" dirty="0"/>
              <a:t>期中任务：段雨啸：算法研究选择、数据预处理、训练网络搭建            </a:t>
            </a:r>
            <a:r>
              <a:rPr lang="en-US" altLang="zh-CN" sz="2000" dirty="0"/>
              <a:t>10</a:t>
            </a:r>
            <a:r>
              <a:rPr lang="zh-CN" altLang="en-US" sz="2000" dirty="0"/>
              <a:t>分</a:t>
            </a:r>
            <a:endParaRPr lang="en-US" altLang="zh-CN" sz="2000" dirty="0"/>
          </a:p>
          <a:p>
            <a:r>
              <a:rPr lang="en-US" altLang="zh-CN" sz="2000" dirty="0"/>
              <a:t>                  </a:t>
            </a:r>
            <a:r>
              <a:rPr lang="zh-CN" altLang="en-US" sz="2000" dirty="0"/>
              <a:t>邓钰山：数据预处理、训练网络搭建、代码运行调试            </a:t>
            </a:r>
            <a:r>
              <a:rPr lang="en-US" altLang="zh-CN" sz="2000" dirty="0"/>
              <a:t>10</a:t>
            </a:r>
            <a:r>
              <a:rPr lang="zh-CN" altLang="en-US" sz="2000" dirty="0"/>
              <a:t>分</a:t>
            </a:r>
            <a:endParaRPr lang="en-US" altLang="zh-CN" sz="2000" dirty="0"/>
          </a:p>
          <a:p>
            <a:r>
              <a:rPr lang="en-US" altLang="zh-CN" sz="2000" dirty="0"/>
              <a:t>                  </a:t>
            </a:r>
            <a:r>
              <a:rPr lang="zh-CN" altLang="en-US" sz="2000" dirty="0"/>
              <a:t>邓卓韬：数据预处理、报告总结展示                                      </a:t>
            </a:r>
            <a:r>
              <a:rPr lang="en-US" altLang="zh-CN" sz="2000" dirty="0"/>
              <a:t>9.5</a:t>
            </a:r>
            <a:r>
              <a:rPr lang="zh-CN" altLang="en-US" sz="2000" dirty="0"/>
              <a:t>分</a:t>
            </a:r>
            <a:endParaRPr lang="en-US" altLang="zh-CN" sz="2000" dirty="0"/>
          </a:p>
          <a:p>
            <a:r>
              <a:rPr lang="en-US" altLang="zh-CN" sz="2000" dirty="0"/>
              <a:t>                  </a:t>
            </a:r>
            <a:r>
              <a:rPr lang="zh-CN" altLang="en-US" sz="2000" dirty="0"/>
              <a:t>丁宇豪：算法研究选择、代码运行调试                                  </a:t>
            </a:r>
            <a:r>
              <a:rPr lang="en-US" altLang="zh-CN" sz="2000" dirty="0"/>
              <a:t>9.5</a:t>
            </a:r>
            <a:r>
              <a:rPr lang="zh-CN" altLang="en-US" sz="2000" dirty="0"/>
              <a:t>分</a:t>
            </a:r>
            <a:endParaRPr lang="en-US" altLang="zh-CN" sz="2000" dirty="0"/>
          </a:p>
          <a:p>
            <a:r>
              <a:rPr lang="en-US" altLang="zh-CN" sz="2000" dirty="0"/>
              <a:t>                  </a:t>
            </a:r>
            <a:r>
              <a:rPr lang="zh-CN" altLang="en-US" sz="2000" dirty="0"/>
              <a:t>余展鹏：代码运行调试、报告总结展示                                  </a:t>
            </a:r>
            <a:r>
              <a:rPr lang="en-US" altLang="zh-CN" sz="2000" dirty="0"/>
              <a:t>9.5</a:t>
            </a:r>
            <a:r>
              <a:rPr lang="zh-CN" altLang="en-US" sz="2000" dirty="0"/>
              <a:t>分</a:t>
            </a:r>
            <a:endParaRPr lang="en-US" altLang="zh-CN" sz="2000" dirty="0"/>
          </a:p>
          <a:p>
            <a:endParaRPr lang="en-US" altLang="zh-CN" sz="2000" dirty="0"/>
          </a:p>
          <a:p>
            <a:endParaRPr lang="zh-CN" altLang="en-US" sz="2400" dirty="0"/>
          </a:p>
        </p:txBody>
      </p:sp>
      <p:sp>
        <p:nvSpPr>
          <p:cNvPr id="17" name="文本框 16">
            <a:extLst>
              <a:ext uri="{FF2B5EF4-FFF2-40B4-BE49-F238E27FC236}">
                <a16:creationId xmlns:a16="http://schemas.microsoft.com/office/drawing/2014/main" id="{5365FAD0-10BD-4080-A993-712DF88D4E8C}"/>
              </a:ext>
            </a:extLst>
          </p:cNvPr>
          <p:cNvSpPr txBox="1"/>
          <p:nvPr/>
        </p:nvSpPr>
        <p:spPr>
          <a:xfrm>
            <a:off x="992363" y="3014499"/>
            <a:ext cx="9742693" cy="2000548"/>
          </a:xfrm>
          <a:prstGeom prst="rect">
            <a:avLst/>
          </a:prstGeom>
          <a:noFill/>
        </p:spPr>
        <p:txBody>
          <a:bodyPr wrap="square" rtlCol="0">
            <a:spAutoFit/>
          </a:bodyPr>
          <a:lstStyle/>
          <a:p>
            <a:r>
              <a:rPr lang="zh-CN" altLang="en-US" sz="2000" dirty="0"/>
              <a:t>期末任务：段雨啸：数据预处理、训练网络搭建、代码运行调试            </a:t>
            </a:r>
            <a:r>
              <a:rPr lang="en-US" altLang="zh-CN" sz="2000" dirty="0"/>
              <a:t>10</a:t>
            </a:r>
            <a:r>
              <a:rPr lang="zh-CN" altLang="en-US" sz="2000" dirty="0"/>
              <a:t>分</a:t>
            </a:r>
            <a:endParaRPr lang="en-US" altLang="zh-CN" sz="2000" dirty="0"/>
          </a:p>
          <a:p>
            <a:r>
              <a:rPr lang="en-US" altLang="zh-CN" sz="2000" dirty="0"/>
              <a:t>                  </a:t>
            </a:r>
            <a:r>
              <a:rPr lang="zh-CN" altLang="en-US" sz="2000" dirty="0"/>
              <a:t>邓钰山：训练网络搭建、代码运行调试                                  </a:t>
            </a:r>
            <a:r>
              <a:rPr lang="en-US" altLang="zh-CN" sz="2000" dirty="0"/>
              <a:t>10</a:t>
            </a:r>
            <a:r>
              <a:rPr lang="zh-CN" altLang="en-US" sz="2000" dirty="0"/>
              <a:t>分</a:t>
            </a:r>
            <a:endParaRPr lang="en-US" altLang="zh-CN" sz="2000" dirty="0"/>
          </a:p>
          <a:p>
            <a:r>
              <a:rPr lang="en-US" altLang="zh-CN" sz="2000" dirty="0"/>
              <a:t>                  </a:t>
            </a:r>
            <a:r>
              <a:rPr lang="zh-CN" altLang="en-US" sz="2000" dirty="0"/>
              <a:t>邓卓韬：算法研究选择、数据预处理                                      </a:t>
            </a:r>
            <a:r>
              <a:rPr lang="en-US" altLang="zh-CN" sz="2000" dirty="0"/>
              <a:t>9.5</a:t>
            </a:r>
            <a:r>
              <a:rPr lang="zh-CN" altLang="en-US" sz="2000" dirty="0"/>
              <a:t>分</a:t>
            </a:r>
            <a:endParaRPr lang="en-US" altLang="zh-CN" sz="2000" dirty="0"/>
          </a:p>
          <a:p>
            <a:r>
              <a:rPr lang="en-US" altLang="zh-CN" sz="2000" dirty="0"/>
              <a:t>                  </a:t>
            </a:r>
            <a:r>
              <a:rPr lang="zh-CN" altLang="en-US" sz="2000" dirty="0"/>
              <a:t>丁宇豪：代码运行调试、报告总结展示                                  </a:t>
            </a:r>
            <a:r>
              <a:rPr lang="en-US" altLang="zh-CN" sz="2000" dirty="0"/>
              <a:t>9.5</a:t>
            </a:r>
            <a:r>
              <a:rPr lang="zh-CN" altLang="en-US" sz="2000" dirty="0"/>
              <a:t>分</a:t>
            </a:r>
            <a:endParaRPr lang="en-US" altLang="zh-CN" sz="2000" dirty="0"/>
          </a:p>
          <a:p>
            <a:r>
              <a:rPr lang="en-US" altLang="zh-CN" sz="2000" dirty="0"/>
              <a:t>                  </a:t>
            </a:r>
            <a:r>
              <a:rPr lang="zh-CN" altLang="en-US" sz="2000" dirty="0"/>
              <a:t>余展鹏：算法研究选择、报告总结展示                                  </a:t>
            </a:r>
            <a:r>
              <a:rPr lang="en-US" altLang="zh-CN" sz="2000" dirty="0"/>
              <a:t>9.5</a:t>
            </a:r>
            <a:r>
              <a:rPr lang="zh-CN" altLang="en-US" sz="2000" dirty="0"/>
              <a:t>分</a:t>
            </a:r>
            <a:endParaRPr lang="en-US" altLang="zh-CN" sz="2000" dirty="0"/>
          </a:p>
          <a:p>
            <a:endParaRPr lang="zh-CN" alt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1747487" y="983886"/>
            <a:ext cx="2121535" cy="460375"/>
          </a:xfrm>
          <a:prstGeom prst="rect">
            <a:avLst/>
          </a:prstGeom>
          <a:noFill/>
        </p:spPr>
        <p:txBody>
          <a:bodyPr wrap="none" rtlCol="0">
            <a:spAutoFit/>
          </a:bodyPr>
          <a:lstStyle/>
          <a:p>
            <a:r>
              <a:rPr lang="en-US" altLang="zh-CN" sz="2400" dirty="0"/>
              <a:t>LSTM</a:t>
            </a:r>
            <a:r>
              <a:rPr lang="zh-CN" altLang="en-US" sz="2400" dirty="0"/>
              <a:t>模型介绍</a:t>
            </a:r>
          </a:p>
        </p:txBody>
      </p:sp>
      <p:sp>
        <p:nvSpPr>
          <p:cNvPr id="15" name="文本框 14"/>
          <p:cNvSpPr txBox="1"/>
          <p:nvPr/>
        </p:nvSpPr>
        <p:spPr>
          <a:xfrm>
            <a:off x="1747487" y="1393796"/>
            <a:ext cx="7413561" cy="1476375"/>
          </a:xfrm>
          <a:prstGeom prst="rect">
            <a:avLst/>
          </a:prstGeom>
          <a:noFill/>
        </p:spPr>
        <p:txBody>
          <a:bodyPr wrap="square" rtlCol="0">
            <a:spAutoFit/>
          </a:bodyPr>
          <a:lstStyle/>
          <a:p>
            <a:r>
              <a:rPr lang="en-US" altLang="zh-CN" dirty="0"/>
              <a:t>LSTM</a:t>
            </a:r>
            <a:r>
              <a:rPr lang="zh-CN" altLang="en-US" dirty="0"/>
              <a:t>由三个门构成，实现</a:t>
            </a:r>
            <a:r>
              <a:rPr lang="en-US" altLang="zh-CN" dirty="0"/>
              <a:t>LSTM</a:t>
            </a:r>
            <a:r>
              <a:rPr lang="zh-CN" altLang="en-US" dirty="0"/>
              <a:t>的能力。</a:t>
            </a:r>
          </a:p>
          <a:p>
            <a:r>
              <a:rPr lang="zh-CN" altLang="en-US" dirty="0"/>
              <a:t>第三个门决定我们要输出什么。</a:t>
            </a:r>
          </a:p>
          <a:p>
            <a:r>
              <a:rPr lang="zh-CN" altLang="en-US" dirty="0"/>
              <a:t>首先通过</a:t>
            </a:r>
            <a:r>
              <a:rPr lang="en-US" altLang="zh-CN" dirty="0"/>
              <a:t>Sigmund</a:t>
            </a:r>
            <a:r>
              <a:rPr lang="zh-CN" altLang="en-US" dirty="0"/>
              <a:t>层决定我们要输出细胞状态的那些部分，然后通过</a:t>
            </a:r>
            <a:r>
              <a:rPr lang="en-US" altLang="zh-CN" dirty="0"/>
              <a:t>tanh</a:t>
            </a:r>
            <a:r>
              <a:rPr lang="zh-CN" altLang="en-US" dirty="0"/>
              <a:t>层将值规范到</a:t>
            </a:r>
            <a:r>
              <a:rPr lang="en-US" altLang="zh-CN" dirty="0"/>
              <a:t>-1</a:t>
            </a:r>
            <a:r>
              <a:rPr lang="zh-CN" altLang="en-US" dirty="0"/>
              <a:t>到</a:t>
            </a:r>
            <a:r>
              <a:rPr lang="en-US" altLang="zh-CN" dirty="0"/>
              <a:t>1</a:t>
            </a:r>
            <a:r>
              <a:rPr lang="zh-CN" altLang="en-US" dirty="0"/>
              <a:t>之间，并且乘以</a:t>
            </a:r>
            <a:r>
              <a:rPr lang="en-US" altLang="zh-CN" dirty="0"/>
              <a:t>Sigmund</a:t>
            </a:r>
            <a:r>
              <a:rPr lang="zh-CN" altLang="en-US" dirty="0"/>
              <a:t>门的输出，至此我们决定了输出部分。</a:t>
            </a:r>
          </a:p>
        </p:txBody>
      </p:sp>
      <p:pic>
        <p:nvPicPr>
          <p:cNvPr id="4" name="图片 3"/>
          <p:cNvPicPr>
            <a:picLocks noChangeAspect="1"/>
          </p:cNvPicPr>
          <p:nvPr/>
        </p:nvPicPr>
        <p:blipFill>
          <a:blip r:embed="rId3"/>
          <a:stretch>
            <a:fillRect/>
          </a:stretch>
        </p:blipFill>
        <p:spPr>
          <a:xfrm>
            <a:off x="3260090" y="2870200"/>
            <a:ext cx="3360420" cy="21869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4" grpId="0" bldLvl="0" animBg="1"/>
      <p:bldP spid="78" grpId="0" bldLvl="0" animBg="1"/>
      <p:bldP spid="8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3" name="文本框 2"/>
          <p:cNvSpPr txBox="1"/>
          <p:nvPr/>
        </p:nvSpPr>
        <p:spPr>
          <a:xfrm>
            <a:off x="3748002" y="890542"/>
            <a:ext cx="2863284" cy="400110"/>
          </a:xfrm>
          <a:prstGeom prst="rect">
            <a:avLst/>
          </a:prstGeom>
          <a:noFill/>
        </p:spPr>
        <p:txBody>
          <a:bodyPr wrap="none" rtlCol="0">
            <a:spAutoFit/>
          </a:bodyPr>
          <a:lstStyle/>
          <a:p>
            <a:r>
              <a:rPr lang="en-US" altLang="zh-CN" sz="2000" dirty="0"/>
              <a:t>LSTM</a:t>
            </a:r>
            <a:r>
              <a:rPr lang="zh-CN" altLang="en-US" sz="2000" dirty="0"/>
              <a:t>的模型架构示意图</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419" y="1562472"/>
            <a:ext cx="7636002" cy="355994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8"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70" name="矩形 69"/>
          <p:cNvSpPr/>
          <p:nvPr/>
        </p:nvSpPr>
        <p:spPr>
          <a:xfrm>
            <a:off x="1423636" y="848596"/>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1531586" y="1064563"/>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1423636" y="205238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1531586" y="2268357"/>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423636" y="3256180"/>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1531586" y="3440208"/>
            <a:ext cx="0" cy="987826"/>
          </a:xfrm>
          <a:prstGeom prst="line">
            <a:avLst/>
          </a:prstGeom>
          <a:ln>
            <a:solidFill>
              <a:srgbClr val="7BBCAD"/>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423636" y="4366609"/>
            <a:ext cx="215901" cy="215968"/>
          </a:xfrm>
          <a:prstGeom prst="rect">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solidFill>
                <a:schemeClr val="tx1"/>
              </a:solidFill>
              <a:latin typeface="微软雅黑" panose="020B0503020204020204" pitchFamily="34" charset="-122"/>
              <a:ea typeface="微软雅黑" panose="020B0503020204020204" pitchFamily="34" charset="-122"/>
            </a:endParaRPr>
          </a:p>
        </p:txBody>
      </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2" name="文本框 1"/>
          <p:cNvSpPr txBox="1"/>
          <p:nvPr/>
        </p:nvSpPr>
        <p:spPr>
          <a:xfrm>
            <a:off x="2401919" y="1791041"/>
            <a:ext cx="8784009" cy="461665"/>
          </a:xfrm>
          <a:prstGeom prst="rect">
            <a:avLst/>
          </a:prstGeom>
          <a:noFill/>
        </p:spPr>
        <p:txBody>
          <a:bodyPr wrap="square" rtlCol="0">
            <a:spAutoFit/>
          </a:bodyPr>
          <a:lstStyle/>
          <a:p>
            <a:r>
              <a:rPr lang="en-US" altLang="zh-CN" sz="2400" dirty="0"/>
              <a:t>1</a:t>
            </a:r>
            <a:r>
              <a:rPr lang="zh-CN" altLang="en-US" sz="2400" dirty="0"/>
              <a:t>、</a:t>
            </a:r>
            <a:r>
              <a:rPr lang="en-US" altLang="zh-CN" sz="2400" dirty="0" err="1"/>
              <a:t>Dataloader</a:t>
            </a:r>
            <a:r>
              <a:rPr lang="en-US" altLang="zh-CN" sz="2400" dirty="0"/>
              <a:t> :</a:t>
            </a:r>
            <a:r>
              <a:rPr lang="zh-CN" altLang="en-US" sz="2400" dirty="0"/>
              <a:t>数据集预处理及数据载入</a:t>
            </a:r>
          </a:p>
        </p:txBody>
      </p:sp>
      <p:sp>
        <p:nvSpPr>
          <p:cNvPr id="8" name="文本框 7"/>
          <p:cNvSpPr txBox="1"/>
          <p:nvPr/>
        </p:nvSpPr>
        <p:spPr>
          <a:xfrm>
            <a:off x="2385469" y="2541637"/>
            <a:ext cx="4762842" cy="461665"/>
          </a:xfrm>
          <a:prstGeom prst="rect">
            <a:avLst/>
          </a:prstGeom>
          <a:noFill/>
        </p:spPr>
        <p:txBody>
          <a:bodyPr wrap="none" rtlCol="0">
            <a:spAutoFit/>
          </a:bodyPr>
          <a:lstStyle/>
          <a:p>
            <a:r>
              <a:rPr lang="en-US" altLang="zh-CN" sz="2400" dirty="0"/>
              <a:t>2</a:t>
            </a:r>
            <a:r>
              <a:rPr lang="zh-CN" altLang="en-US" sz="2400" dirty="0"/>
              <a:t>、</a:t>
            </a:r>
            <a:r>
              <a:rPr lang="en-US" altLang="zh-CN" sz="2400" dirty="0"/>
              <a:t>RNN</a:t>
            </a:r>
            <a:r>
              <a:rPr lang="zh-CN" altLang="en-US" sz="2400" dirty="0"/>
              <a:t>模型： 定义</a:t>
            </a:r>
            <a:r>
              <a:rPr lang="en-US" altLang="zh-CN" sz="2400" dirty="0"/>
              <a:t>RNN</a:t>
            </a:r>
            <a:r>
              <a:rPr lang="zh-CN" altLang="en-US" sz="2400" dirty="0"/>
              <a:t>分类模型</a:t>
            </a:r>
          </a:p>
        </p:txBody>
      </p:sp>
      <p:sp>
        <p:nvSpPr>
          <p:cNvPr id="12" name="文本框 11"/>
          <p:cNvSpPr txBox="1"/>
          <p:nvPr/>
        </p:nvSpPr>
        <p:spPr>
          <a:xfrm>
            <a:off x="2373506" y="3244334"/>
            <a:ext cx="5355953" cy="461665"/>
          </a:xfrm>
          <a:prstGeom prst="rect">
            <a:avLst/>
          </a:prstGeom>
          <a:noFill/>
        </p:spPr>
        <p:txBody>
          <a:bodyPr wrap="none" rtlCol="0">
            <a:spAutoFit/>
          </a:bodyPr>
          <a:lstStyle/>
          <a:p>
            <a:r>
              <a:rPr lang="en-US" altLang="zh-CN" sz="2400" dirty="0"/>
              <a:t>3</a:t>
            </a:r>
            <a:r>
              <a:rPr lang="zh-CN" altLang="en-US" sz="2400" dirty="0"/>
              <a:t>、训练含参： 定义训练损失及优化器</a:t>
            </a:r>
          </a:p>
        </p:txBody>
      </p:sp>
      <p:sp>
        <p:nvSpPr>
          <p:cNvPr id="13" name="文本框 12"/>
          <p:cNvSpPr txBox="1"/>
          <p:nvPr/>
        </p:nvSpPr>
        <p:spPr>
          <a:xfrm>
            <a:off x="2385469" y="3911065"/>
            <a:ext cx="4517583" cy="461665"/>
          </a:xfrm>
          <a:prstGeom prst="rect">
            <a:avLst/>
          </a:prstGeom>
          <a:noFill/>
        </p:spPr>
        <p:txBody>
          <a:bodyPr wrap="none" rtlCol="0">
            <a:spAutoFit/>
          </a:bodyPr>
          <a:lstStyle/>
          <a:p>
            <a:r>
              <a:rPr lang="en-US" altLang="zh-CN" sz="2400" dirty="0"/>
              <a:t>4</a:t>
            </a:r>
            <a:r>
              <a:rPr lang="zh-CN" altLang="en-US" sz="2400" dirty="0"/>
              <a:t>、模型训练： 训练并保存模型 </a:t>
            </a:r>
          </a:p>
        </p:txBody>
      </p:sp>
      <p:sp>
        <p:nvSpPr>
          <p:cNvPr id="4" name="文本框 3"/>
          <p:cNvSpPr txBox="1"/>
          <p:nvPr/>
        </p:nvSpPr>
        <p:spPr>
          <a:xfrm>
            <a:off x="5118589" y="873157"/>
            <a:ext cx="1750800" cy="523220"/>
          </a:xfrm>
          <a:prstGeom prst="rect">
            <a:avLst/>
          </a:prstGeom>
          <a:noFill/>
        </p:spPr>
        <p:txBody>
          <a:bodyPr wrap="none" rtlCol="0">
            <a:spAutoFit/>
          </a:bodyPr>
          <a:lstStyle/>
          <a:p>
            <a:r>
              <a:rPr lang="en-US" altLang="zh-CN" sz="2800" dirty="0"/>
              <a:t>LSTM</a:t>
            </a:r>
            <a:r>
              <a:rPr lang="zh-CN" altLang="en-US" sz="2800" dirty="0"/>
              <a:t>流程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500" fill="hold"/>
                                        <p:tgtEl>
                                          <p:spTgt spid="70"/>
                                        </p:tgtEl>
                                        <p:attrNameLst>
                                          <p:attrName>ppt_x</p:attrName>
                                        </p:attrNameLst>
                                      </p:cBhvr>
                                      <p:tavLst>
                                        <p:tav tm="0">
                                          <p:val>
                                            <p:strVal val="#ppt_x"/>
                                          </p:val>
                                        </p:tav>
                                        <p:tav tm="100000">
                                          <p:val>
                                            <p:strVal val="#ppt_x"/>
                                          </p:val>
                                        </p:tav>
                                      </p:tavLst>
                                    </p:anim>
                                    <p:anim calcmode="lin" valueType="num">
                                      <p:cBhvr additive="base">
                                        <p:cTn id="14" dur="500" fill="hold"/>
                                        <p:tgtEl>
                                          <p:spTgt spid="70"/>
                                        </p:tgtEl>
                                        <p:attrNameLst>
                                          <p:attrName>ppt_y</p:attrName>
                                        </p:attrNameLst>
                                      </p:cBhvr>
                                      <p:tavLst>
                                        <p:tav tm="0">
                                          <p:val>
                                            <p:strVal val="0-#ppt_h/2"/>
                                          </p:val>
                                        </p:tav>
                                        <p:tav tm="100000">
                                          <p:val>
                                            <p:strVal val="#ppt_y"/>
                                          </p:val>
                                        </p:tav>
                                      </p:tavLst>
                                    </p:anim>
                                  </p:childTnLst>
                                </p:cTn>
                              </p:par>
                            </p:childTnLst>
                          </p:cTn>
                        </p:par>
                        <p:par>
                          <p:cTn id="15" fill="hold">
                            <p:stCondLst>
                              <p:cond delay="1250"/>
                            </p:stCondLst>
                            <p:childTnLst>
                              <p:par>
                                <p:cTn id="16" presetID="22" presetClass="entr" presetSubtype="1"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up)">
                                      <p:cBhvr>
                                        <p:cTn id="18" dur="500"/>
                                        <p:tgtEl>
                                          <p:spTgt spid="73"/>
                                        </p:tgtEl>
                                      </p:cBhvr>
                                    </p:animEffect>
                                  </p:childTnLst>
                                </p:cTn>
                              </p:par>
                            </p:childTnLst>
                          </p:cTn>
                        </p:par>
                        <p:par>
                          <p:cTn id="19" fill="hold">
                            <p:stCondLst>
                              <p:cond delay="1750"/>
                            </p:stCondLst>
                            <p:childTnLst>
                              <p:par>
                                <p:cTn id="20" presetID="2" presetClass="entr" presetSubtype="1" fill="hold" grpId="0"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additive="base">
                                        <p:cTn id="22" dur="500" fill="hold"/>
                                        <p:tgtEl>
                                          <p:spTgt spid="74"/>
                                        </p:tgtEl>
                                        <p:attrNameLst>
                                          <p:attrName>ppt_x</p:attrName>
                                        </p:attrNameLst>
                                      </p:cBhvr>
                                      <p:tavLst>
                                        <p:tav tm="0">
                                          <p:val>
                                            <p:strVal val="#ppt_x"/>
                                          </p:val>
                                        </p:tav>
                                        <p:tav tm="100000">
                                          <p:val>
                                            <p:strVal val="#ppt_x"/>
                                          </p:val>
                                        </p:tav>
                                      </p:tavLst>
                                    </p:anim>
                                    <p:anim calcmode="lin" valueType="num">
                                      <p:cBhvr additive="base">
                                        <p:cTn id="23" dur="500" fill="hold"/>
                                        <p:tgtEl>
                                          <p:spTgt spid="74"/>
                                        </p:tgtEl>
                                        <p:attrNameLst>
                                          <p:attrName>ppt_y</p:attrName>
                                        </p:attrNameLst>
                                      </p:cBhvr>
                                      <p:tavLst>
                                        <p:tav tm="0">
                                          <p:val>
                                            <p:strVal val="0-#ppt_h/2"/>
                                          </p:val>
                                        </p:tav>
                                        <p:tav tm="100000">
                                          <p:val>
                                            <p:strVal val="#ppt_y"/>
                                          </p:val>
                                        </p:tav>
                                      </p:tavLst>
                                    </p:anim>
                                  </p:childTnLst>
                                </p:cTn>
                              </p:par>
                            </p:childTnLst>
                          </p:cTn>
                        </p:par>
                        <p:par>
                          <p:cTn id="24" fill="hold">
                            <p:stCondLst>
                              <p:cond delay="2250"/>
                            </p:stCondLst>
                            <p:childTnLst>
                              <p:par>
                                <p:cTn id="25" presetID="22" presetClass="entr" presetSubtype="1" fill="hold"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par>
                          <p:cTn id="28" fill="hold">
                            <p:stCondLst>
                              <p:cond delay="2750"/>
                            </p:stCondLst>
                            <p:childTnLst>
                              <p:par>
                                <p:cTn id="29" presetID="2" presetClass="entr" presetSubtype="1"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500" fill="hold"/>
                                        <p:tgtEl>
                                          <p:spTgt spid="78"/>
                                        </p:tgtEl>
                                        <p:attrNameLst>
                                          <p:attrName>ppt_x</p:attrName>
                                        </p:attrNameLst>
                                      </p:cBhvr>
                                      <p:tavLst>
                                        <p:tav tm="0">
                                          <p:val>
                                            <p:strVal val="#ppt_x"/>
                                          </p:val>
                                        </p:tav>
                                        <p:tav tm="100000">
                                          <p:val>
                                            <p:strVal val="#ppt_x"/>
                                          </p:val>
                                        </p:tav>
                                      </p:tavLst>
                                    </p:anim>
                                    <p:anim calcmode="lin" valueType="num">
                                      <p:cBhvr additive="base">
                                        <p:cTn id="32" dur="500" fill="hold"/>
                                        <p:tgtEl>
                                          <p:spTgt spid="78"/>
                                        </p:tgtEl>
                                        <p:attrNameLst>
                                          <p:attrName>ppt_y</p:attrName>
                                        </p:attrNameLst>
                                      </p:cBhvr>
                                      <p:tavLst>
                                        <p:tav tm="0">
                                          <p:val>
                                            <p:strVal val="0-#ppt_h/2"/>
                                          </p:val>
                                        </p:tav>
                                        <p:tav tm="100000">
                                          <p:val>
                                            <p:strVal val="#ppt_y"/>
                                          </p:val>
                                        </p:tav>
                                      </p:tavLst>
                                    </p:anim>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85"/>
                                        </p:tgtEl>
                                        <p:attrNameLst>
                                          <p:attrName>style.visibility</p:attrName>
                                        </p:attrNameLst>
                                      </p:cBhvr>
                                      <p:to>
                                        <p:strVal val="visible"/>
                                      </p:to>
                                    </p:set>
                                    <p:animEffect transition="in" filter="wipe(up)">
                                      <p:cBhvr>
                                        <p:cTn id="36" dur="500"/>
                                        <p:tgtEl>
                                          <p:spTgt spid="85"/>
                                        </p:tgtEl>
                                      </p:cBhvr>
                                    </p:animEffect>
                                  </p:childTnLst>
                                </p:cTn>
                              </p:par>
                            </p:childTnLst>
                          </p:cTn>
                        </p:par>
                        <p:par>
                          <p:cTn id="37" fill="hold">
                            <p:stCondLst>
                              <p:cond delay="3750"/>
                            </p:stCondLst>
                            <p:childTnLst>
                              <p:par>
                                <p:cTn id="38" presetID="2" presetClass="entr" presetSubtype="1"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additive="base">
                                        <p:cTn id="40" dur="500" fill="hold"/>
                                        <p:tgtEl>
                                          <p:spTgt spid="86"/>
                                        </p:tgtEl>
                                        <p:attrNameLst>
                                          <p:attrName>ppt_x</p:attrName>
                                        </p:attrNameLst>
                                      </p:cBhvr>
                                      <p:tavLst>
                                        <p:tav tm="0">
                                          <p:val>
                                            <p:strVal val="#ppt_x"/>
                                          </p:val>
                                        </p:tav>
                                        <p:tav tm="100000">
                                          <p:val>
                                            <p:strVal val="#ppt_x"/>
                                          </p:val>
                                        </p:tav>
                                      </p:tavLst>
                                    </p:anim>
                                    <p:anim calcmode="lin" valueType="num">
                                      <p:cBhvr additive="base">
                                        <p:cTn id="41" dur="50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8" grpId="0" animBg="1"/>
      <p:bldP spid="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p:cNvSpPr txBox="1"/>
          <p:nvPr/>
        </p:nvSpPr>
        <p:spPr>
          <a:xfrm>
            <a:off x="1091097" y="1045441"/>
            <a:ext cx="1859805" cy="400110"/>
          </a:xfrm>
          <a:prstGeom prst="rect">
            <a:avLst/>
          </a:prstGeom>
          <a:noFill/>
        </p:spPr>
        <p:txBody>
          <a:bodyPr wrap="none" rtlCol="0">
            <a:spAutoFit/>
          </a:bodyPr>
          <a:lstStyle/>
          <a:p>
            <a:r>
              <a:rPr lang="en-US" altLang="zh-CN" sz="2000" dirty="0"/>
              <a:t>1</a:t>
            </a:r>
            <a:r>
              <a:rPr lang="zh-CN" altLang="en-US" sz="2000" dirty="0"/>
              <a:t>、</a:t>
            </a:r>
            <a:r>
              <a:rPr lang="en-US" altLang="zh-CN" sz="2000" dirty="0"/>
              <a:t> </a:t>
            </a:r>
            <a:r>
              <a:rPr lang="en-US" altLang="zh-CN" sz="2000" dirty="0" err="1"/>
              <a:t>Dataloader</a:t>
            </a:r>
            <a:endParaRPr lang="zh-CN" altLang="en-US" sz="2000" dirty="0"/>
          </a:p>
        </p:txBody>
      </p:sp>
      <p:sp>
        <p:nvSpPr>
          <p:cNvPr id="5" name="文本框 4"/>
          <p:cNvSpPr txBox="1"/>
          <p:nvPr/>
        </p:nvSpPr>
        <p:spPr>
          <a:xfrm>
            <a:off x="1417943" y="1849445"/>
            <a:ext cx="6363602" cy="923330"/>
          </a:xfrm>
          <a:prstGeom prst="rect">
            <a:avLst/>
          </a:prstGeom>
          <a:noFill/>
        </p:spPr>
        <p:txBody>
          <a:bodyPr wrap="square" rtlCol="0">
            <a:spAutoFit/>
          </a:bodyPr>
          <a:lstStyle/>
          <a:p>
            <a:r>
              <a:rPr lang="zh-CN" altLang="en-US" dirty="0"/>
              <a:t>因为第一部分中已经讲诉了对数据进行处理的方法，这里不再多言，</a:t>
            </a:r>
            <a:r>
              <a:rPr lang="en-US" altLang="zh-CN" dirty="0" err="1"/>
              <a:t>Dataloader</a:t>
            </a:r>
            <a:r>
              <a:rPr lang="zh-CN" altLang="en-US" dirty="0"/>
              <a:t>返回</a:t>
            </a:r>
            <a:r>
              <a:rPr lang="en-US" altLang="zh-CN" dirty="0"/>
              <a:t>n*350*68</a:t>
            </a:r>
            <a:r>
              <a:rPr lang="zh-CN" altLang="en-US" dirty="0"/>
              <a:t>的特征列表，</a:t>
            </a:r>
            <a:r>
              <a:rPr lang="en-US" altLang="zh-CN" dirty="0"/>
              <a:t> n*5</a:t>
            </a:r>
            <a:r>
              <a:rPr lang="zh-CN" altLang="en-US" dirty="0"/>
              <a:t>的标签列表，以及时间长度列表</a:t>
            </a:r>
            <a:r>
              <a:rPr lang="en-US" altLang="zh-CN" dirty="0" err="1"/>
              <a:t>seqlen</a:t>
            </a:r>
            <a:r>
              <a:rPr lang="zh-CN" altLang="en-US"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p:cNvSpPr txBox="1"/>
          <p:nvPr/>
        </p:nvSpPr>
        <p:spPr>
          <a:xfrm>
            <a:off x="1091097" y="1045441"/>
            <a:ext cx="2124299" cy="400110"/>
          </a:xfrm>
          <a:prstGeom prst="rect">
            <a:avLst/>
          </a:prstGeom>
          <a:noFill/>
        </p:spPr>
        <p:txBody>
          <a:bodyPr wrap="none" rtlCol="0">
            <a:spAutoFit/>
          </a:bodyPr>
          <a:lstStyle/>
          <a:p>
            <a:r>
              <a:rPr lang="en-US" altLang="zh-CN" sz="2000" dirty="0"/>
              <a:t>2</a:t>
            </a:r>
            <a:r>
              <a:rPr lang="zh-CN" altLang="en-US" sz="2000" dirty="0"/>
              <a:t>、</a:t>
            </a:r>
            <a:r>
              <a:rPr lang="en-US" altLang="zh-CN" sz="2000" dirty="0"/>
              <a:t>RNN</a:t>
            </a:r>
            <a:r>
              <a:rPr lang="zh-CN" altLang="en-US" sz="2000" dirty="0"/>
              <a:t>分类模型</a:t>
            </a:r>
          </a:p>
        </p:txBody>
      </p:sp>
      <p:pic>
        <p:nvPicPr>
          <p:cNvPr id="5" name="图片 4"/>
          <p:cNvPicPr>
            <a:picLocks noChangeAspect="1"/>
          </p:cNvPicPr>
          <p:nvPr/>
        </p:nvPicPr>
        <p:blipFill>
          <a:blip r:embed="rId3"/>
          <a:stretch>
            <a:fillRect/>
          </a:stretch>
        </p:blipFill>
        <p:spPr>
          <a:xfrm>
            <a:off x="372709" y="1931259"/>
            <a:ext cx="5912682" cy="2170224"/>
          </a:xfrm>
          <a:prstGeom prst="rect">
            <a:avLst/>
          </a:prstGeom>
        </p:spPr>
      </p:pic>
      <p:sp>
        <p:nvSpPr>
          <p:cNvPr id="6" name="文本框 5"/>
          <p:cNvSpPr txBox="1"/>
          <p:nvPr/>
        </p:nvSpPr>
        <p:spPr>
          <a:xfrm>
            <a:off x="6285391" y="2554706"/>
            <a:ext cx="4776186" cy="923330"/>
          </a:xfrm>
          <a:prstGeom prst="rect">
            <a:avLst/>
          </a:prstGeom>
          <a:noFill/>
        </p:spPr>
        <p:txBody>
          <a:bodyPr wrap="square" rtlCol="0">
            <a:spAutoFit/>
          </a:bodyPr>
          <a:lstStyle/>
          <a:p>
            <a:r>
              <a:rPr lang="zh-CN" altLang="en-US" dirty="0"/>
              <a:t>在</a:t>
            </a:r>
            <a:r>
              <a:rPr lang="en-US" altLang="zh-CN" dirty="0" err="1"/>
              <a:t>tensorflow</a:t>
            </a:r>
            <a:r>
              <a:rPr lang="zh-CN" altLang="en-US" dirty="0"/>
              <a:t>里面定义一个</a:t>
            </a:r>
            <a:r>
              <a:rPr lang="en-US" altLang="zh-CN" dirty="0"/>
              <a:t>RNN</a:t>
            </a:r>
            <a:r>
              <a:rPr lang="zh-CN" altLang="en-US" dirty="0"/>
              <a:t>分类模型</a:t>
            </a:r>
            <a:r>
              <a:rPr lang="en-US" altLang="zh-CN" dirty="0"/>
              <a:t>,</a:t>
            </a:r>
            <a:r>
              <a:rPr lang="zh-CN" altLang="en-US" dirty="0"/>
              <a:t>由输入数据确定</a:t>
            </a:r>
            <a:r>
              <a:rPr lang="en-US" altLang="zh-CN" dirty="0"/>
              <a:t>x</a:t>
            </a:r>
            <a:r>
              <a:rPr lang="zh-CN" altLang="en-US" dirty="0"/>
              <a:t>，</a:t>
            </a:r>
            <a:r>
              <a:rPr lang="en-US" altLang="zh-CN" dirty="0" err="1"/>
              <a:t>seqlen</a:t>
            </a:r>
            <a:r>
              <a:rPr lang="en-US" altLang="zh-CN" dirty="0"/>
              <a:t>, weights, biases</a:t>
            </a:r>
            <a:r>
              <a:rPr lang="zh-CN" altLang="en-US" dirty="0"/>
              <a:t>等参数，并定义一个</a:t>
            </a:r>
            <a:r>
              <a:rPr lang="en-US" altLang="zh-CN" dirty="0"/>
              <a:t>64</a:t>
            </a:r>
            <a:r>
              <a:rPr lang="zh-CN" altLang="en-US" dirty="0"/>
              <a:t>隐层的</a:t>
            </a:r>
            <a:r>
              <a:rPr lang="en-US" altLang="zh-CN" dirty="0" err="1"/>
              <a:t>lstm</a:t>
            </a:r>
            <a:r>
              <a:rPr lang="en-US" altLang="zh-CN" dirty="0"/>
              <a:t> cell</a:t>
            </a:r>
            <a:r>
              <a:rPr lang="zh-CN" altLang="en-US" dirty="0"/>
              <a:t>。</a:t>
            </a:r>
            <a:r>
              <a:rPr lang="en-US" altLang="zh-CN" dirty="0"/>
              <a:t> </a:t>
            </a:r>
            <a:endParaRPr lang="zh-CN" altLang="en-US" dirty="0"/>
          </a:p>
        </p:txBody>
      </p:sp>
      <p:sp>
        <p:nvSpPr>
          <p:cNvPr id="12" name="文本框 11"/>
          <p:cNvSpPr txBox="1"/>
          <p:nvPr/>
        </p:nvSpPr>
        <p:spPr>
          <a:xfrm>
            <a:off x="2272684" y="4093416"/>
            <a:ext cx="1447832" cy="307777"/>
          </a:xfrm>
          <a:prstGeom prst="rect">
            <a:avLst/>
          </a:prstGeom>
          <a:noFill/>
        </p:spPr>
        <p:txBody>
          <a:bodyPr wrap="none" rtlCol="0">
            <a:spAutoFit/>
          </a:bodyPr>
          <a:lstStyle/>
          <a:p>
            <a:r>
              <a:rPr lang="en-US" altLang="zh-CN" sz="1400" dirty="0" err="1"/>
              <a:t>Lstm</a:t>
            </a:r>
            <a:r>
              <a:rPr lang="zh-CN" altLang="en-US" sz="1400" dirty="0"/>
              <a:t>内部结构图</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p:cNvSpPr txBox="1"/>
          <p:nvPr/>
        </p:nvSpPr>
        <p:spPr>
          <a:xfrm>
            <a:off x="1091097" y="1045441"/>
            <a:ext cx="1601721" cy="400110"/>
          </a:xfrm>
          <a:prstGeom prst="rect">
            <a:avLst/>
          </a:prstGeom>
          <a:noFill/>
        </p:spPr>
        <p:txBody>
          <a:bodyPr wrap="none" rtlCol="0">
            <a:spAutoFit/>
          </a:bodyPr>
          <a:lstStyle/>
          <a:p>
            <a:r>
              <a:rPr lang="en-US" altLang="zh-CN" sz="2000" dirty="0"/>
              <a:t>3</a:t>
            </a:r>
            <a:r>
              <a:rPr lang="zh-CN" altLang="en-US" sz="2000" dirty="0"/>
              <a:t>、训练参数</a:t>
            </a:r>
          </a:p>
        </p:txBody>
      </p:sp>
      <p:sp>
        <p:nvSpPr>
          <p:cNvPr id="5" name="文本框 4"/>
          <p:cNvSpPr txBox="1"/>
          <p:nvPr/>
        </p:nvSpPr>
        <p:spPr>
          <a:xfrm>
            <a:off x="1713389" y="2146117"/>
            <a:ext cx="5300506" cy="369332"/>
          </a:xfrm>
          <a:prstGeom prst="rect">
            <a:avLst/>
          </a:prstGeom>
          <a:noFill/>
        </p:spPr>
        <p:txBody>
          <a:bodyPr wrap="square" rtlCol="0">
            <a:spAutoFit/>
          </a:bodyPr>
          <a:lstStyle/>
          <a:p>
            <a:r>
              <a:rPr lang="zh-CN" altLang="en-US" dirty="0"/>
              <a:t>损失函数：</a:t>
            </a:r>
          </a:p>
        </p:txBody>
      </p:sp>
      <p:sp>
        <p:nvSpPr>
          <p:cNvPr id="25" name="文本框 24"/>
          <p:cNvSpPr txBox="1"/>
          <p:nvPr/>
        </p:nvSpPr>
        <p:spPr>
          <a:xfrm>
            <a:off x="1746682" y="3714201"/>
            <a:ext cx="6094520" cy="1200329"/>
          </a:xfrm>
          <a:prstGeom prst="rect">
            <a:avLst/>
          </a:prstGeom>
          <a:noFill/>
        </p:spPr>
        <p:txBody>
          <a:bodyPr wrap="square">
            <a:spAutoFit/>
          </a:bodyPr>
          <a:lstStyle/>
          <a:p>
            <a:r>
              <a:rPr lang="zh-CN" altLang="en-US" dirty="0"/>
              <a:t>    为了达到更好的训练效果，选择</a:t>
            </a:r>
            <a:r>
              <a:rPr lang="en-US" altLang="zh-CN" dirty="0"/>
              <a:t>tf.reduce_mean</a:t>
            </a:r>
            <a:r>
              <a:rPr lang="zh-CN" altLang="en-US" dirty="0"/>
              <a:t>函数作为损失函数，避免梯度更新过快而错过最优点。</a:t>
            </a:r>
            <a:endParaRPr lang="en-US" altLang="zh-CN" dirty="0"/>
          </a:p>
          <a:p>
            <a:r>
              <a:rPr lang="en-US" altLang="zh-CN" dirty="0"/>
              <a:t>     </a:t>
            </a:r>
            <a:r>
              <a:rPr lang="zh-CN" altLang="en-US" dirty="0"/>
              <a:t>优化器选</a:t>
            </a:r>
            <a:r>
              <a:rPr lang="en-US" altLang="zh-CN" dirty="0" err="1"/>
              <a:t>tf.train.GradientDescentOptimizer</a:t>
            </a:r>
            <a:r>
              <a:rPr lang="en-US" altLang="zh-CN" dirty="0"/>
              <a:t>().minimize()</a:t>
            </a:r>
            <a:r>
              <a:rPr lang="zh-CN" altLang="en-US" dirty="0"/>
              <a:t>，对计算的梯度进行限制，防止梯度消失和爆炸。</a:t>
            </a:r>
          </a:p>
        </p:txBody>
      </p:sp>
      <p:sp>
        <p:nvSpPr>
          <p:cNvPr id="2" name="Rectangle 1"/>
          <p:cNvSpPr>
            <a:spLocks noChangeArrowheads="1"/>
          </p:cNvSpPr>
          <p:nvPr/>
        </p:nvSpPr>
        <p:spPr bwMode="auto">
          <a:xfrm>
            <a:off x="3013495" y="2237575"/>
            <a:ext cx="4998127"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A9B7C6"/>
                </a:solidFill>
                <a:effectLst/>
                <a:latin typeface="Arial Unicode MS"/>
                <a:ea typeface="JetBrains Mono"/>
              </a:rPr>
              <a:t>cost = tf.reduce_mean(tf.nn.softmax_cross_entropy_with_logits(</a:t>
            </a:r>
            <a:r>
              <a:rPr kumimoji="0" lang="zh-CN" altLang="zh-CN" sz="900" b="0" i="0" u="none" strike="noStrike" cap="none" normalizeH="0" baseline="0" dirty="0">
                <a:ln>
                  <a:noFill/>
                </a:ln>
                <a:solidFill>
                  <a:srgbClr val="AA4926"/>
                </a:solidFill>
                <a:effectLst/>
                <a:latin typeface="Arial Unicode MS"/>
                <a:ea typeface="JetBrains Mono"/>
              </a:rPr>
              <a:t>logits</a:t>
            </a:r>
            <a:r>
              <a:rPr kumimoji="0" lang="zh-CN" altLang="zh-CN" sz="900" b="0" i="0" u="none" strike="noStrike" cap="none" normalizeH="0" baseline="0" dirty="0">
                <a:ln>
                  <a:noFill/>
                </a:ln>
                <a:solidFill>
                  <a:srgbClr val="A9B7C6"/>
                </a:solidFill>
                <a:effectLst/>
                <a:latin typeface="Arial Unicode MS"/>
                <a:ea typeface="JetBrains Mono"/>
              </a:rPr>
              <a:t>=Pre_Train</a:t>
            </a:r>
            <a:r>
              <a:rPr kumimoji="0" lang="zh-CN" altLang="zh-CN" sz="900" b="0" i="0" u="none" strike="noStrike" cap="none" normalizeH="0" baseline="0" dirty="0">
                <a:ln>
                  <a:noFill/>
                </a:ln>
                <a:solidFill>
                  <a:srgbClr val="CC7832"/>
                </a:solidFill>
                <a:effectLst/>
                <a:latin typeface="Arial Unicode MS"/>
                <a:ea typeface="JetBrains Mono"/>
              </a:rPr>
              <a:t>, </a:t>
            </a:r>
            <a:r>
              <a:rPr kumimoji="0" lang="zh-CN" altLang="zh-CN" sz="900" b="0" i="0" u="none" strike="noStrike" cap="none" normalizeH="0" baseline="0" dirty="0">
                <a:ln>
                  <a:noFill/>
                </a:ln>
                <a:solidFill>
                  <a:srgbClr val="AA4926"/>
                </a:solidFill>
                <a:effectLst/>
                <a:latin typeface="Arial Unicode MS"/>
                <a:ea typeface="JetBrains Mono"/>
              </a:rPr>
              <a:t>labels</a:t>
            </a:r>
            <a:r>
              <a:rPr kumimoji="0" lang="zh-CN" altLang="zh-CN" sz="900" b="0" i="0" u="none" strike="noStrike" cap="none" normalizeH="0" baseline="0" dirty="0">
                <a:ln>
                  <a:noFill/>
                </a:ln>
                <a:solidFill>
                  <a:srgbClr val="A9B7C6"/>
                </a:solidFill>
                <a:effectLst/>
                <a:latin typeface="Arial Unicode MS"/>
                <a:ea typeface="JetBrains Mono"/>
              </a:rPr>
              <a:t>=y))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3047260" y="2652197"/>
            <a:ext cx="4793942" cy="2308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A9B7C6"/>
                </a:solidFill>
                <a:effectLst/>
                <a:latin typeface="Arial Unicode MS"/>
                <a:ea typeface="JetBrains Mono"/>
              </a:rPr>
              <a:t>optimizer = tf.train.GradientDescentOptimizer(</a:t>
            </a:r>
            <a:r>
              <a:rPr kumimoji="0" lang="zh-CN" altLang="zh-CN" sz="900" b="0" i="0" u="none" strike="noStrike" cap="none" normalizeH="0" baseline="0" dirty="0">
                <a:ln>
                  <a:noFill/>
                </a:ln>
                <a:solidFill>
                  <a:srgbClr val="AA4926"/>
                </a:solidFill>
                <a:effectLst/>
                <a:latin typeface="Arial Unicode MS"/>
                <a:ea typeface="JetBrains Mono"/>
              </a:rPr>
              <a:t>learning_rate</a:t>
            </a:r>
            <a:r>
              <a:rPr kumimoji="0" lang="zh-CN" altLang="zh-CN" sz="900" b="0" i="0" u="none" strike="noStrike" cap="none" normalizeH="0" baseline="0" dirty="0">
                <a:ln>
                  <a:noFill/>
                </a:ln>
                <a:solidFill>
                  <a:srgbClr val="A9B7C6"/>
                </a:solidFill>
                <a:effectLst/>
                <a:latin typeface="Arial Unicode MS"/>
                <a:ea typeface="JetBrains Mono"/>
              </a:rPr>
              <a:t>=learning_rate).minimize(cost)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框 11"/>
          <p:cNvSpPr txBox="1"/>
          <p:nvPr/>
        </p:nvSpPr>
        <p:spPr>
          <a:xfrm>
            <a:off x="1713389" y="2582947"/>
            <a:ext cx="1107996" cy="369332"/>
          </a:xfrm>
          <a:prstGeom prst="rect">
            <a:avLst/>
          </a:prstGeom>
          <a:noFill/>
        </p:spPr>
        <p:txBody>
          <a:bodyPr wrap="none" rtlCol="0">
            <a:spAutoFit/>
          </a:bodyPr>
          <a:lstStyle/>
          <a:p>
            <a:r>
              <a:rPr lang="zh-CN" altLang="en-US" dirty="0"/>
              <a:t>优化器：</a:t>
            </a:r>
          </a:p>
        </p:txBody>
      </p:sp>
      <p:sp>
        <p:nvSpPr>
          <p:cNvPr id="3" name="文本框 2">
            <a:extLst>
              <a:ext uri="{FF2B5EF4-FFF2-40B4-BE49-F238E27FC236}">
                <a16:creationId xmlns:a16="http://schemas.microsoft.com/office/drawing/2014/main" id="{91547A24-354E-4B22-AC7E-EB27079361AA}"/>
              </a:ext>
            </a:extLst>
          </p:cNvPr>
          <p:cNvSpPr txBox="1"/>
          <p:nvPr/>
        </p:nvSpPr>
        <p:spPr>
          <a:xfrm>
            <a:off x="1713389" y="1361199"/>
            <a:ext cx="1713931" cy="369332"/>
          </a:xfrm>
          <a:prstGeom prst="rect">
            <a:avLst/>
          </a:prstGeom>
          <a:noFill/>
        </p:spPr>
        <p:txBody>
          <a:bodyPr wrap="none" rtlCol="0">
            <a:spAutoFit/>
          </a:bodyPr>
          <a:lstStyle/>
          <a:p>
            <a:r>
              <a:rPr lang="en-US" altLang="zh-CN" dirty="0" err="1"/>
              <a:t>Batchsize</a:t>
            </a:r>
            <a:r>
              <a:rPr lang="en-US" altLang="zh-CN" dirty="0"/>
              <a:t>:       2</a:t>
            </a:r>
            <a:endParaRPr lang="zh-CN" altLang="en-US" dirty="0"/>
          </a:p>
        </p:txBody>
      </p:sp>
      <p:sp>
        <p:nvSpPr>
          <p:cNvPr id="6" name="文本框 5">
            <a:extLst>
              <a:ext uri="{FF2B5EF4-FFF2-40B4-BE49-F238E27FC236}">
                <a16:creationId xmlns:a16="http://schemas.microsoft.com/office/drawing/2014/main" id="{865E38D1-314A-40CE-92B3-E10A4D1EB01B}"/>
              </a:ext>
            </a:extLst>
          </p:cNvPr>
          <p:cNvSpPr txBox="1"/>
          <p:nvPr/>
        </p:nvSpPr>
        <p:spPr>
          <a:xfrm>
            <a:off x="1713389" y="1761309"/>
            <a:ext cx="2387192" cy="369332"/>
          </a:xfrm>
          <a:prstGeom prst="rect">
            <a:avLst/>
          </a:prstGeom>
          <a:noFill/>
        </p:spPr>
        <p:txBody>
          <a:bodyPr wrap="none" rtlCol="0">
            <a:spAutoFit/>
          </a:bodyPr>
          <a:lstStyle/>
          <a:p>
            <a:r>
              <a:rPr lang="en-US" altLang="zh-CN" dirty="0"/>
              <a:t>Learning rate: 0.00268</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49"/>
          <p:cNvGrpSpPr/>
          <p:nvPr/>
        </p:nvGrpSpPr>
        <p:grpSpPr>
          <a:xfrm>
            <a:off x="372708" y="1149170"/>
            <a:ext cx="701490" cy="636267"/>
            <a:chOff x="471707" y="1675770"/>
            <a:chExt cx="2158455" cy="2196000"/>
          </a:xfrm>
          <a:solidFill>
            <a:schemeClr val="accent1"/>
          </a:solidFill>
        </p:grpSpPr>
        <p:grpSp>
          <p:nvGrpSpPr>
            <p:cNvPr id="10"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sp>
        <p:nvSpPr>
          <p:cNvPr id="58" name="等腰三角形 57"/>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93374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训练模型搭建</a:t>
            </a:r>
          </a:p>
        </p:txBody>
      </p:sp>
      <p:sp>
        <p:nvSpPr>
          <p:cNvPr id="4" name="文本框 3"/>
          <p:cNvSpPr txBox="1"/>
          <p:nvPr/>
        </p:nvSpPr>
        <p:spPr>
          <a:xfrm>
            <a:off x="1091097" y="1045441"/>
            <a:ext cx="1601721" cy="400110"/>
          </a:xfrm>
          <a:prstGeom prst="rect">
            <a:avLst/>
          </a:prstGeom>
          <a:noFill/>
        </p:spPr>
        <p:txBody>
          <a:bodyPr wrap="none" rtlCol="0">
            <a:spAutoFit/>
          </a:bodyPr>
          <a:lstStyle/>
          <a:p>
            <a:r>
              <a:rPr lang="en-US" altLang="zh-CN" sz="2000" dirty="0"/>
              <a:t>4</a:t>
            </a:r>
            <a:r>
              <a:rPr lang="zh-CN" altLang="en-US" sz="2000" dirty="0"/>
              <a:t>、开始训练</a:t>
            </a:r>
          </a:p>
        </p:txBody>
      </p:sp>
      <p:sp>
        <p:nvSpPr>
          <p:cNvPr id="15" name="AutoShape 7" descr="[公式]"/>
          <p:cNvSpPr>
            <a:spLocks noChangeAspect="1" noChangeArrowheads="1"/>
          </p:cNvSpPr>
          <p:nvPr/>
        </p:nvSpPr>
        <p:spPr bwMode="auto">
          <a:xfrm>
            <a:off x="93218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文本框 1"/>
          <p:cNvSpPr txBox="1"/>
          <p:nvPr/>
        </p:nvSpPr>
        <p:spPr>
          <a:xfrm>
            <a:off x="1496331" y="3006873"/>
            <a:ext cx="8918685" cy="646331"/>
          </a:xfrm>
          <a:prstGeom prst="rect">
            <a:avLst/>
          </a:prstGeom>
          <a:noFill/>
        </p:spPr>
        <p:txBody>
          <a:bodyPr wrap="square" rtlCol="0">
            <a:spAutoFit/>
          </a:bodyPr>
          <a:lstStyle/>
          <a:p>
            <a:r>
              <a:rPr lang="zh-CN" altLang="en-US" dirty="0"/>
              <a:t>     每训练均会更新一次参数，在一个</a:t>
            </a:r>
            <a:r>
              <a:rPr lang="en-US" altLang="zh-CN" dirty="0"/>
              <a:t>batch</a:t>
            </a:r>
            <a:r>
              <a:rPr lang="zh-CN" altLang="en-US" dirty="0"/>
              <a:t>内计算准确度，在不断训练过程中，更新并保存当前测试集准确率最大的模型参数。</a:t>
            </a:r>
          </a:p>
        </p:txBody>
      </p:sp>
      <p:pic>
        <p:nvPicPr>
          <p:cNvPr id="6" name="图片 5"/>
          <p:cNvPicPr>
            <a:picLocks noChangeAspect="1"/>
          </p:cNvPicPr>
          <p:nvPr/>
        </p:nvPicPr>
        <p:blipFill>
          <a:blip r:embed="rId3"/>
          <a:stretch>
            <a:fillRect/>
          </a:stretch>
        </p:blipFill>
        <p:spPr>
          <a:xfrm>
            <a:off x="1965109" y="1994719"/>
            <a:ext cx="5450675" cy="867881"/>
          </a:xfrm>
          <a:prstGeom prst="rect">
            <a:avLst/>
          </a:prstGeom>
        </p:spPr>
      </p:pic>
      <p:sp>
        <p:nvSpPr>
          <p:cNvPr id="8" name="文本框 7"/>
          <p:cNvSpPr txBox="1"/>
          <p:nvPr/>
        </p:nvSpPr>
        <p:spPr>
          <a:xfrm>
            <a:off x="1891957" y="1562472"/>
            <a:ext cx="2723823" cy="369332"/>
          </a:xfrm>
          <a:prstGeom prst="rect">
            <a:avLst/>
          </a:prstGeom>
          <a:noFill/>
        </p:spPr>
        <p:txBody>
          <a:bodyPr wrap="none" rtlCol="0">
            <a:spAutoFit/>
          </a:bodyPr>
          <a:lstStyle/>
          <a:p>
            <a:r>
              <a:rPr lang="zh-CN" altLang="en-US" dirty="0"/>
              <a:t>预先定义好分类准确率。</a:t>
            </a:r>
          </a:p>
        </p:txBody>
      </p:sp>
      <p:sp>
        <p:nvSpPr>
          <p:cNvPr id="3" name="文本框 2">
            <a:extLst>
              <a:ext uri="{FF2B5EF4-FFF2-40B4-BE49-F238E27FC236}">
                <a16:creationId xmlns:a16="http://schemas.microsoft.com/office/drawing/2014/main" id="{F82BF572-A56C-4B0B-91ED-C5A245138A22}"/>
              </a:ext>
            </a:extLst>
          </p:cNvPr>
          <p:cNvSpPr txBox="1"/>
          <p:nvPr/>
        </p:nvSpPr>
        <p:spPr>
          <a:xfrm>
            <a:off x="1613856" y="3742546"/>
            <a:ext cx="8471177" cy="646331"/>
          </a:xfrm>
          <a:prstGeom prst="rect">
            <a:avLst/>
          </a:prstGeom>
          <a:noFill/>
        </p:spPr>
        <p:txBody>
          <a:bodyPr wrap="square" rtlCol="0">
            <a:spAutoFit/>
          </a:bodyPr>
          <a:lstStyle/>
          <a:p>
            <a:r>
              <a:rPr lang="zh-CN" altLang="en-US" dirty="0"/>
              <a:t>   每跑一次网络，比较损失下降的速率、正确率上升的速率以及最终正确率的大小，判断原因并调整各参数，筛选出最优训练参数。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p:cTn id="7" dur="350" fill="hold"/>
                                        <p:tgtEl>
                                          <p:spTgt spid="9"/>
                                        </p:tgtEl>
                                        <p:attrNameLst>
                                          <p:attrName>ppt_w</p:attrName>
                                        </p:attrNameLst>
                                      </p:cBhvr>
                                      <p:tavLst>
                                        <p:tav tm="0">
                                          <p:val>
                                            <p:fltVal val="0"/>
                                          </p:val>
                                        </p:tav>
                                        <p:tav tm="100000">
                                          <p:val>
                                            <p:strVal val="#ppt_w"/>
                                          </p:val>
                                        </p:tav>
                                      </p:tavLst>
                                    </p:anim>
                                    <p:anim calcmode="lin" valueType="num">
                                      <p:cBhvr>
                                        <p:cTn id="8" dur="350" fill="hold"/>
                                        <p:tgtEl>
                                          <p:spTgt spid="9"/>
                                        </p:tgtEl>
                                        <p:attrNameLst>
                                          <p:attrName>ppt_h</p:attrName>
                                        </p:attrNameLst>
                                      </p:cBhvr>
                                      <p:tavLst>
                                        <p:tav tm="0">
                                          <p:val>
                                            <p:fltVal val="0"/>
                                          </p:val>
                                        </p:tav>
                                        <p:tav tm="100000">
                                          <p:val>
                                            <p:strVal val="#ppt_h"/>
                                          </p:val>
                                        </p:tav>
                                      </p:tavLst>
                                    </p:anim>
                                    <p:animEffect transition="in" filter="fade">
                                      <p:cBhvr>
                                        <p:cTn id="9"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2377806" y="1371379"/>
            <a:ext cx="1440476" cy="452310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第四部分</a:t>
            </a:r>
          </a:p>
        </p:txBody>
      </p:sp>
      <p:sp useBgFill="1">
        <p:nvSpPr>
          <p:cNvPr id="7" name="文本框 6"/>
          <p:cNvSpPr txBox="1"/>
          <p:nvPr/>
        </p:nvSpPr>
        <p:spPr>
          <a:xfrm>
            <a:off x="3910700" y="3060321"/>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运行结果分析</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18996" y="32701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运行结果分析</a:t>
            </a:r>
          </a:p>
        </p:txBody>
      </p:sp>
      <p:sp>
        <p:nvSpPr>
          <p:cNvPr id="3" name="文本框 2"/>
          <p:cNvSpPr txBox="1"/>
          <p:nvPr/>
        </p:nvSpPr>
        <p:spPr>
          <a:xfrm>
            <a:off x="1305211" y="2144739"/>
            <a:ext cx="3177473" cy="461665"/>
          </a:xfrm>
          <a:prstGeom prst="rect">
            <a:avLst/>
          </a:prstGeom>
          <a:noFill/>
        </p:spPr>
        <p:txBody>
          <a:bodyPr wrap="none" rtlCol="0">
            <a:spAutoFit/>
          </a:bodyPr>
          <a:lstStyle/>
          <a:p>
            <a:r>
              <a:rPr lang="zh-CN" altLang="en-US" sz="2400" dirty="0"/>
              <a:t>训练时间：</a:t>
            </a:r>
            <a:r>
              <a:rPr lang="en-US" altLang="zh-CN" sz="2400" dirty="0"/>
              <a:t>45 </a:t>
            </a:r>
            <a:r>
              <a:rPr lang="en-US" altLang="zh-CN" sz="2400" dirty="0" err="1"/>
              <a:t>iter</a:t>
            </a:r>
            <a:r>
              <a:rPr lang="en-US" altLang="zh-CN" sz="2400" dirty="0"/>
              <a:t>/min</a:t>
            </a:r>
            <a:endParaRPr lang="zh-CN" altLang="en-US" sz="2400" dirty="0"/>
          </a:p>
        </p:txBody>
      </p:sp>
      <p:sp>
        <p:nvSpPr>
          <p:cNvPr id="13" name="文本框 12"/>
          <p:cNvSpPr txBox="1"/>
          <p:nvPr/>
        </p:nvSpPr>
        <p:spPr>
          <a:xfrm>
            <a:off x="1305211" y="1580852"/>
            <a:ext cx="7375737" cy="461665"/>
          </a:xfrm>
          <a:prstGeom prst="rect">
            <a:avLst/>
          </a:prstGeom>
          <a:noFill/>
        </p:spPr>
        <p:txBody>
          <a:bodyPr wrap="none" rtlCol="0">
            <a:spAutoFit/>
          </a:bodyPr>
          <a:lstStyle/>
          <a:p>
            <a:r>
              <a:rPr lang="zh-CN" altLang="en-US" sz="2400" dirty="0"/>
              <a:t>运行情况：</a:t>
            </a:r>
            <a:r>
              <a:rPr lang="en-US" altLang="zh-CN" sz="2400" dirty="0"/>
              <a:t>GeForce RTX2060</a:t>
            </a:r>
            <a:r>
              <a:rPr lang="zh-CN" altLang="en-US" sz="2400" dirty="0"/>
              <a:t>，单线程，占用</a:t>
            </a:r>
            <a:r>
              <a:rPr lang="en-US" altLang="zh-CN" sz="2400" dirty="0"/>
              <a:t>3GB</a:t>
            </a:r>
            <a:r>
              <a:rPr lang="zh-CN" altLang="en-US" sz="2400" dirty="0"/>
              <a:t>显存</a:t>
            </a:r>
          </a:p>
        </p:txBody>
      </p:sp>
      <p:sp>
        <p:nvSpPr>
          <p:cNvPr id="15" name="文本框 14"/>
          <p:cNvSpPr txBox="1"/>
          <p:nvPr/>
        </p:nvSpPr>
        <p:spPr>
          <a:xfrm>
            <a:off x="1353301" y="2708626"/>
            <a:ext cx="3682418" cy="461665"/>
          </a:xfrm>
          <a:prstGeom prst="rect">
            <a:avLst/>
          </a:prstGeom>
          <a:noFill/>
        </p:spPr>
        <p:txBody>
          <a:bodyPr wrap="none" rtlCol="0">
            <a:spAutoFit/>
          </a:bodyPr>
          <a:lstStyle/>
          <a:p>
            <a:r>
              <a:rPr lang="en-US" altLang="zh-CN" sz="2400" dirty="0" err="1"/>
              <a:t>Minbatch</a:t>
            </a:r>
            <a:r>
              <a:rPr lang="en-US" altLang="zh-CN" sz="2400" dirty="0"/>
              <a:t> Loss</a:t>
            </a:r>
            <a:r>
              <a:rPr lang="zh-CN" altLang="en-US" sz="2400" dirty="0"/>
              <a:t>：   </a:t>
            </a:r>
            <a:r>
              <a:rPr lang="en-US" altLang="zh-CN" sz="2400" dirty="0"/>
              <a:t>0.21086</a:t>
            </a:r>
            <a:endParaRPr lang="zh-CN" altLang="en-US" sz="2400" dirty="0"/>
          </a:p>
        </p:txBody>
      </p:sp>
      <p:sp>
        <p:nvSpPr>
          <p:cNvPr id="4" name="文本框 3"/>
          <p:cNvSpPr txBox="1"/>
          <p:nvPr/>
        </p:nvSpPr>
        <p:spPr>
          <a:xfrm>
            <a:off x="1305211" y="3900912"/>
            <a:ext cx="3523722" cy="461665"/>
          </a:xfrm>
          <a:prstGeom prst="rect">
            <a:avLst/>
          </a:prstGeom>
          <a:noFill/>
        </p:spPr>
        <p:txBody>
          <a:bodyPr wrap="none" rtlCol="0">
            <a:spAutoFit/>
          </a:bodyPr>
          <a:lstStyle/>
          <a:p>
            <a:r>
              <a:rPr lang="zh-CN" altLang="en-US" sz="2400" dirty="0"/>
              <a:t>测试集总准确率：</a:t>
            </a:r>
            <a:r>
              <a:rPr lang="en-US" altLang="zh-CN" sz="2400" dirty="0"/>
              <a:t>0.7350</a:t>
            </a:r>
            <a:endParaRPr lang="zh-CN" altLang="en-US" sz="2400" dirty="0"/>
          </a:p>
        </p:txBody>
      </p:sp>
      <p:sp>
        <p:nvSpPr>
          <p:cNvPr id="6" name="文本框 5">
            <a:extLst>
              <a:ext uri="{FF2B5EF4-FFF2-40B4-BE49-F238E27FC236}">
                <a16:creationId xmlns:a16="http://schemas.microsoft.com/office/drawing/2014/main" id="{501F5EE8-508E-4D88-B565-34970C42427A}"/>
              </a:ext>
            </a:extLst>
          </p:cNvPr>
          <p:cNvSpPr txBox="1"/>
          <p:nvPr/>
        </p:nvSpPr>
        <p:spPr>
          <a:xfrm>
            <a:off x="1305211" y="3304769"/>
            <a:ext cx="3555782" cy="461665"/>
          </a:xfrm>
          <a:prstGeom prst="rect">
            <a:avLst/>
          </a:prstGeom>
          <a:noFill/>
        </p:spPr>
        <p:txBody>
          <a:bodyPr wrap="none" rtlCol="0">
            <a:spAutoFit/>
          </a:bodyPr>
          <a:lstStyle/>
          <a:p>
            <a:r>
              <a:rPr lang="zh-CN" altLang="en-US" sz="2400" dirty="0"/>
              <a:t>训练集准确率：    </a:t>
            </a:r>
            <a:r>
              <a:rPr lang="en-US" altLang="zh-CN" sz="2400" dirty="0"/>
              <a:t>0.9561</a:t>
            </a:r>
            <a:endParaRPr lang="zh-CN" alt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2377806" y="1371379"/>
            <a:ext cx="1440476" cy="452310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第五部分</a:t>
            </a:r>
          </a:p>
        </p:txBody>
      </p:sp>
      <p:sp useBgFill="1">
        <p:nvSpPr>
          <p:cNvPr id="7" name="文本框 6"/>
          <p:cNvSpPr txBox="1"/>
          <p:nvPr/>
        </p:nvSpPr>
        <p:spPr>
          <a:xfrm>
            <a:off x="3910700" y="3060321"/>
            <a:ext cx="4762619" cy="768350"/>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人体姿态发展前景</a:t>
            </a:r>
          </a:p>
        </p:txBody>
      </p:sp>
      <p:pic>
        <p:nvPicPr>
          <p:cNvPr id="4" name="图片 3"/>
          <p:cNvPicPr>
            <a:picLocks noChangeAspect="1"/>
          </p:cNvPicPr>
          <p:nvPr/>
        </p:nvPicPr>
        <p:blipFill>
          <a:blip r:embed="rId3" cstate="screen"/>
          <a:stretch>
            <a:fillRect/>
          </a:stretch>
        </p:blipFill>
        <p:spPr>
          <a:xfrm rot="20101742">
            <a:off x="8137810" y="3340540"/>
            <a:ext cx="3359920" cy="30943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57"/>
          <p:cNvSpPr/>
          <p:nvPr/>
        </p:nvSpPr>
        <p:spPr>
          <a:xfrm>
            <a:off x="5021996" y="2100034"/>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100034"/>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3354810"/>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3354810"/>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22" name="等腰三角形 21"/>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92363" y="450121"/>
            <a:ext cx="23261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a:t>
            </a:r>
          </a:p>
        </p:txBody>
      </p:sp>
      <p:sp>
        <p:nvSpPr>
          <p:cNvPr id="2" name="文本框 1"/>
          <p:cNvSpPr txBox="1"/>
          <p:nvPr/>
        </p:nvSpPr>
        <p:spPr>
          <a:xfrm>
            <a:off x="1065247" y="1260699"/>
            <a:ext cx="14813280" cy="460375"/>
          </a:xfrm>
          <a:prstGeom prst="rect">
            <a:avLst/>
          </a:prstGeom>
          <a:noFill/>
        </p:spPr>
        <p:txBody>
          <a:bodyPr wrap="square" rtlCol="0">
            <a:spAutoFit/>
          </a:bodyPr>
          <a:lstStyle/>
          <a:p>
            <a:r>
              <a:rPr lang="zh-CN" altLang="en-US" sz="2400" dirty="0"/>
              <a:t>任务要求：分类人体姿态序列，并使用五类样本的平均识别率作为效果评估指标。</a:t>
            </a:r>
          </a:p>
        </p:txBody>
      </p:sp>
      <p:sp>
        <p:nvSpPr>
          <p:cNvPr id="4" name="文本框 3">
            <a:extLst>
              <a:ext uri="{FF2B5EF4-FFF2-40B4-BE49-F238E27FC236}">
                <a16:creationId xmlns:a16="http://schemas.microsoft.com/office/drawing/2014/main" id="{28C42B76-4EE8-499C-A5F2-6E9D2A9C7FE3}"/>
              </a:ext>
            </a:extLst>
          </p:cNvPr>
          <p:cNvSpPr txBox="1"/>
          <p:nvPr/>
        </p:nvSpPr>
        <p:spPr>
          <a:xfrm>
            <a:off x="1065247" y="1941187"/>
            <a:ext cx="10913393" cy="1200329"/>
          </a:xfrm>
          <a:prstGeom prst="rect">
            <a:avLst/>
          </a:prstGeom>
          <a:noFill/>
        </p:spPr>
        <p:txBody>
          <a:bodyPr wrap="square" rtlCol="0">
            <a:spAutoFit/>
          </a:bodyPr>
          <a:lstStyle/>
          <a:p>
            <a:r>
              <a:rPr lang="zh-CN" altLang="en-US" sz="2400" dirty="0"/>
              <a:t>问题本质：序列分类问题，但是序列之间存在时序上的关联性，也就是时序上的变化会对分类结果产生影响，因此必须考虑到时序上的变化而对模型进行训练，进而实现分类。</a:t>
            </a:r>
          </a:p>
        </p:txBody>
      </p:sp>
      <p:sp>
        <p:nvSpPr>
          <p:cNvPr id="16" name="文本框 15">
            <a:extLst>
              <a:ext uri="{FF2B5EF4-FFF2-40B4-BE49-F238E27FC236}">
                <a16:creationId xmlns:a16="http://schemas.microsoft.com/office/drawing/2014/main" id="{89A9E9B2-DCB1-4AA3-85A9-833D4C339972}"/>
              </a:ext>
            </a:extLst>
          </p:cNvPr>
          <p:cNvSpPr txBox="1"/>
          <p:nvPr/>
        </p:nvSpPr>
        <p:spPr>
          <a:xfrm>
            <a:off x="1065246" y="3425914"/>
            <a:ext cx="10913393" cy="1938992"/>
          </a:xfrm>
          <a:prstGeom prst="rect">
            <a:avLst/>
          </a:prstGeom>
          <a:noFill/>
        </p:spPr>
        <p:txBody>
          <a:bodyPr wrap="square" rtlCol="0">
            <a:spAutoFit/>
          </a:bodyPr>
          <a:lstStyle/>
          <a:p>
            <a:r>
              <a:rPr lang="zh-CN" altLang="en-US" sz="2400" dirty="0"/>
              <a:t>前沿算法：</a:t>
            </a:r>
            <a:r>
              <a:rPr lang="en-US" altLang="zh-CN" sz="2400" b="1" i="0" dirty="0">
                <a:solidFill>
                  <a:srgbClr val="333333"/>
                </a:solidFill>
                <a:effectLst/>
                <a:latin typeface="Times New Roman" panose="02020603050405020304" pitchFamily="18" charset="0"/>
                <a:cs typeface="Times New Roman" panose="02020603050405020304" pitchFamily="18" charset="0"/>
              </a:rPr>
              <a:t>Distance-based (KNN with dynamic time warping)</a:t>
            </a:r>
          </a:p>
          <a:p>
            <a:r>
              <a:rPr lang="en-US" altLang="zh-CN" sz="2400" b="1" dirty="0">
                <a:solidFill>
                  <a:srgbClr val="333333"/>
                </a:solidFill>
                <a:latin typeface="Times New Roman" panose="02020603050405020304" pitchFamily="18" charset="0"/>
                <a:cs typeface="Times New Roman" panose="02020603050405020304" pitchFamily="18" charset="0"/>
              </a:rPr>
              <a:t>                    </a:t>
            </a:r>
            <a:r>
              <a:rPr lang="en-US" altLang="zh-CN" sz="2400" b="1" i="0" dirty="0">
                <a:solidFill>
                  <a:srgbClr val="333333"/>
                </a:solidFill>
                <a:effectLst/>
                <a:latin typeface="Times New Roman" panose="02020603050405020304" pitchFamily="18" charset="0"/>
                <a:cs typeface="Times New Roman" panose="02020603050405020304" pitchFamily="18" charset="0"/>
              </a:rPr>
              <a:t>Interval-based (</a:t>
            </a:r>
            <a:r>
              <a:rPr lang="en-US" altLang="zh-CN" sz="2400" b="1" i="0" dirty="0" err="1">
                <a:solidFill>
                  <a:srgbClr val="333333"/>
                </a:solidFill>
                <a:effectLst/>
                <a:latin typeface="Times New Roman" panose="02020603050405020304" pitchFamily="18" charset="0"/>
                <a:cs typeface="Times New Roman" panose="02020603050405020304" pitchFamily="18" charset="0"/>
              </a:rPr>
              <a:t>TimeSeriesForest</a:t>
            </a:r>
            <a:r>
              <a:rPr lang="en-US" altLang="zh-CN" sz="2400" b="1" i="0" dirty="0">
                <a:solidFill>
                  <a:srgbClr val="333333"/>
                </a:solidFill>
                <a:effectLst/>
                <a:latin typeface="Times New Roman" panose="02020603050405020304" pitchFamily="18" charset="0"/>
                <a:cs typeface="Times New Roman" panose="02020603050405020304" pitchFamily="18" charset="0"/>
              </a:rPr>
              <a:t>)</a:t>
            </a:r>
          </a:p>
          <a:p>
            <a:r>
              <a:rPr lang="en-US" altLang="zh-CN" sz="2400" b="1" dirty="0">
                <a:solidFill>
                  <a:srgbClr val="333333"/>
                </a:solidFill>
                <a:latin typeface="Times New Roman" panose="02020603050405020304" pitchFamily="18" charset="0"/>
                <a:cs typeface="Times New Roman" panose="02020603050405020304" pitchFamily="18" charset="0"/>
              </a:rPr>
              <a:t>                    </a:t>
            </a:r>
            <a:r>
              <a:rPr lang="en-US" altLang="zh-CN" sz="2400" b="1" i="0" dirty="0" err="1">
                <a:solidFill>
                  <a:srgbClr val="333333"/>
                </a:solidFill>
                <a:effectLst/>
                <a:latin typeface="Times New Roman" panose="02020603050405020304" pitchFamily="18" charset="0"/>
                <a:cs typeface="Times New Roman" panose="02020603050405020304" pitchFamily="18" charset="0"/>
              </a:rPr>
              <a:t>Shapelet</a:t>
            </a:r>
            <a:r>
              <a:rPr lang="en-US" altLang="zh-CN" sz="2400" b="1" i="0" dirty="0">
                <a:solidFill>
                  <a:srgbClr val="333333"/>
                </a:solidFill>
                <a:effectLst/>
                <a:latin typeface="Times New Roman" panose="02020603050405020304" pitchFamily="18" charset="0"/>
                <a:cs typeface="Times New Roman" panose="02020603050405020304" pitchFamily="18" charset="0"/>
              </a:rPr>
              <a:t>-based (</a:t>
            </a:r>
            <a:r>
              <a:rPr lang="en-US" altLang="zh-CN" sz="2400" b="1" i="0" dirty="0" err="1">
                <a:solidFill>
                  <a:srgbClr val="333333"/>
                </a:solidFill>
                <a:effectLst/>
                <a:latin typeface="Times New Roman" panose="02020603050405020304" pitchFamily="18" charset="0"/>
                <a:cs typeface="Times New Roman" panose="02020603050405020304" pitchFamily="18" charset="0"/>
              </a:rPr>
              <a:t>Shapelet</a:t>
            </a:r>
            <a:r>
              <a:rPr lang="en-US" altLang="zh-CN" sz="2400" b="1" i="0" dirty="0">
                <a:solidFill>
                  <a:srgbClr val="333333"/>
                </a:solidFill>
                <a:effectLst/>
                <a:latin typeface="Times New Roman" panose="02020603050405020304" pitchFamily="18" charset="0"/>
                <a:cs typeface="Times New Roman" panose="02020603050405020304" pitchFamily="18" charset="0"/>
              </a:rPr>
              <a:t> Transform Classifier</a:t>
            </a:r>
            <a:r>
              <a:rPr lang="zh-CN" altLang="en-US" sz="2400" b="1" dirty="0">
                <a:solidFill>
                  <a:srgbClr val="333333"/>
                </a:solidFill>
                <a:latin typeface="Times New Roman" panose="02020603050405020304" pitchFamily="18" charset="0"/>
                <a:cs typeface="Times New Roman" panose="02020603050405020304" pitchFamily="18" charset="0"/>
              </a:rPr>
              <a:t>）</a:t>
            </a:r>
            <a:endParaRPr lang="en-US" altLang="zh-CN" sz="2400" b="1" dirty="0">
              <a:solidFill>
                <a:srgbClr val="333333"/>
              </a:solidFill>
              <a:latin typeface="Times New Roman" panose="02020603050405020304" pitchFamily="18" charset="0"/>
              <a:cs typeface="Times New Roman" panose="02020603050405020304" pitchFamily="18" charset="0"/>
            </a:endParaRPr>
          </a:p>
          <a:p>
            <a:endParaRPr lang="en-US" altLang="zh-CN" sz="2400" dirty="0">
              <a:solidFill>
                <a:srgbClr val="333333"/>
              </a:solidFill>
              <a:latin typeface="-apple-system"/>
            </a:endParaRPr>
          </a:p>
          <a:p>
            <a:r>
              <a:rPr lang="zh-CN" altLang="en-US" sz="2400" dirty="0">
                <a:solidFill>
                  <a:srgbClr val="333333"/>
                </a:solidFill>
                <a:latin typeface="-apple-system"/>
              </a:rPr>
              <a:t>主流算法：</a:t>
            </a:r>
            <a:r>
              <a:rPr lang="en-US" altLang="zh-CN" sz="2400" b="1" dirty="0">
                <a:latin typeface="Times New Roman" panose="02020603050405020304" pitchFamily="18" charset="0"/>
                <a:cs typeface="Times New Roman" panose="02020603050405020304" pitchFamily="18" charset="0"/>
              </a:rPr>
              <a:t>CNN/RNN/GCN/Transformer</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908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619891" y="140550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09729" y="2835279"/>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110015" y="396961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433714" y="529018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flipH="1">
            <a:off x="1161827" y="375307"/>
            <a:ext cx="3058933" cy="607695"/>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pitchFamily="34" charset="-122"/>
                <a:ea typeface="微软雅黑" panose="020B0503020204020204" pitchFamily="34" charset="-122"/>
                <a:sym typeface="+mn-ea"/>
              </a:rPr>
              <a:t>人体姿态发展前景</a:t>
            </a:r>
          </a:p>
        </p:txBody>
      </p:sp>
      <p:sp>
        <p:nvSpPr>
          <p:cNvPr id="5" name="文本框 4"/>
          <p:cNvSpPr txBox="1"/>
          <p:nvPr/>
        </p:nvSpPr>
        <p:spPr>
          <a:xfrm>
            <a:off x="2720466" y="926614"/>
            <a:ext cx="7791661" cy="6369685"/>
          </a:xfrm>
          <a:prstGeom prst="rect">
            <a:avLst/>
          </a:prstGeom>
          <a:noFill/>
        </p:spPr>
        <p:txBody>
          <a:bodyPr wrap="square" rtlCol="0">
            <a:spAutoFit/>
          </a:bodyPr>
          <a:lstStyle/>
          <a:p>
            <a:r>
              <a:rPr lang="en-US" altLang="zh-CN" sz="2400" dirty="0"/>
              <a:t>人体姿态识别的应用范围十分广泛, 可用于人机交互、影视制作、运动分析、游戏娱乐等各种领域。人们可以利用人体姿态识别定位人体关节点运动轨迹并记录其运动数据, 实现3D动画模拟人体运动来制作电影电视;也可以通过记录的轨道和数据对运动进行分析;还可以实现人机交互、游戏娱乐, 比如体感游戏就是通过对人体运动姿态进行识别来实现游戏互动的。</a:t>
            </a:r>
          </a:p>
          <a:p>
            <a:r>
              <a:rPr lang="en-US" altLang="zh-CN" sz="2400" dirty="0"/>
              <a:t>人体姿态识别目前最为广泛的应用是在于智能监控中。智能监控与一般普通监控的区别主要在于将人体姿态识别技术嵌入视频服务器中, 运用算法, 识别、判断监控画面场景中的动态物体———行人、车辆的行为, 提取其中关键信息, 当出现异常行为时, 及时向用户发出警报。同样, 固定场景下的人体姿态识别技术可以应用于家庭监控, 如为了预防独居老人摔倒情况的发生, 可以通过在家中安装识别摔倒姿态的智能监控设备, 对独居老年人摔倒情况的识别, 当出现紧急情况时及时做出响应。</a:t>
            </a:r>
          </a:p>
          <a:p>
            <a:endParaRPr lang="en-US" altLang="zh-C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69"/>
                                        </p:tgtEl>
                                        <p:attrNameLst>
                                          <p:attrName>style.visibility</p:attrName>
                                        </p:attrNameLst>
                                      </p:cBhvr>
                                      <p:to>
                                        <p:strVal val="visible"/>
                                      </p:to>
                                    </p:set>
                                    <p:animEffect transition="in" filter="randombar(horizontal)">
                                      <p:cBhvr>
                                        <p:cTn id="23" dur="500"/>
                                        <p:tgtEl>
                                          <p:spTgt spid="16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9"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619891" y="140550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09729" y="2835279"/>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110015" y="396961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433714" y="529018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flipH="1">
            <a:off x="1161827" y="375307"/>
            <a:ext cx="3058933" cy="607695"/>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pitchFamily="34" charset="-122"/>
                <a:ea typeface="微软雅黑" panose="020B0503020204020204" pitchFamily="34" charset="-122"/>
                <a:sym typeface="+mn-ea"/>
              </a:rPr>
              <a:t>人体姿态发展前景</a:t>
            </a:r>
          </a:p>
        </p:txBody>
      </p:sp>
      <p:sp>
        <p:nvSpPr>
          <p:cNvPr id="5" name="文本框 4"/>
          <p:cNvSpPr txBox="1"/>
          <p:nvPr/>
        </p:nvSpPr>
        <p:spPr>
          <a:xfrm>
            <a:off x="2720466" y="926614"/>
            <a:ext cx="7791661" cy="4523105"/>
          </a:xfrm>
          <a:prstGeom prst="rect">
            <a:avLst/>
          </a:prstGeom>
          <a:noFill/>
        </p:spPr>
        <p:txBody>
          <a:bodyPr wrap="square" rtlCol="0">
            <a:spAutoFit/>
          </a:bodyPr>
          <a:lstStyle/>
          <a:p>
            <a:r>
              <a:rPr lang="en-US" altLang="zh-CN" sz="2400" dirty="0">
                <a:sym typeface="+mn-ea"/>
              </a:rPr>
              <a:t>人类社会的不断发展与生活质量的不断提升, 视频监控已经被非常广泛地应用到各个领域, 人们生活空间的不断扩大和延展, 公共及私人场所的领域也在随之发展, 遇到各种突发情况的概率在不断增加, 尤其是在公共场所, 由于其监控难度较大, 人口密集。通过简单的监控, 已经无法满足当今社会发展的要求, 简单地依靠值班人员的坚守, 想要真正做到人体姿态预测还有较大难度, 对于社会资源也是一种潜在的浪费。因此, 选用智能监控系统已经成为当前社会解决这一根本问题的必由之路, 在社交的过程中, 人类除了语言以外其肢体动作也能传递一定的信息, 通过较为科学合理的计算机预测能够实现动作的含义解读, 并且更好帮助人们的实现社交。</a:t>
            </a:r>
            <a:endParaRPr lang="en-US" altLang="zh-C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69"/>
                                        </p:tgtEl>
                                        <p:attrNameLst>
                                          <p:attrName>style.visibility</p:attrName>
                                        </p:attrNameLst>
                                      </p:cBhvr>
                                      <p:to>
                                        <p:strVal val="visible"/>
                                      </p:to>
                                    </p:set>
                                    <p:animEffect transition="in" filter="randombar(horizontal)">
                                      <p:cBhvr>
                                        <p:cTn id="23" dur="500"/>
                                        <p:tgtEl>
                                          <p:spTgt spid="16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9"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619891" y="140550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09729" y="2835279"/>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110015" y="396961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433714" y="529018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flipH="1">
            <a:off x="1161827" y="375307"/>
            <a:ext cx="3058933" cy="607695"/>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pitchFamily="34" charset="-122"/>
                <a:ea typeface="微软雅黑" panose="020B0503020204020204" pitchFamily="34" charset="-122"/>
                <a:sym typeface="+mn-ea"/>
              </a:rPr>
              <a:t>人体姿态发展前景</a:t>
            </a:r>
          </a:p>
        </p:txBody>
      </p:sp>
      <p:sp>
        <p:nvSpPr>
          <p:cNvPr id="5" name="文本框 4"/>
          <p:cNvSpPr txBox="1"/>
          <p:nvPr/>
        </p:nvSpPr>
        <p:spPr>
          <a:xfrm>
            <a:off x="2720466" y="926614"/>
            <a:ext cx="7791661" cy="3415030"/>
          </a:xfrm>
          <a:prstGeom prst="rect">
            <a:avLst/>
          </a:prstGeom>
          <a:noFill/>
        </p:spPr>
        <p:txBody>
          <a:bodyPr wrap="square" rtlCol="0">
            <a:spAutoFit/>
          </a:bodyPr>
          <a:lstStyle/>
          <a:p>
            <a:r>
              <a:rPr lang="en-US" altLang="zh-CN" sz="2400" dirty="0">
                <a:sym typeface="+mn-ea"/>
              </a:rPr>
              <a:t>当前固定场景下的人体姿态识别的实际运用中, 仍面临着一些挑战。比如多种相似动作难以识别, 人的肢体众多灵活且复杂, 当出现交换频繁或是相似的肢体动作是难以进行人体姿态识别。除此之外, 衣着的变化、视角的变化等视觉原因也为人体姿态识别造成了严重影响和很大的困难。对于提升固定场景下人体姿态识别技术的准确性预测, 技术革新之路还很漫长。当然对于数学建模而言, 也是其发展的必然选择, 由于当今社会选择整容的人越来越多, 这也一定程度上给人体姿态识别带来了更多的挑战。</a:t>
            </a:r>
            <a:endParaRPr lang="en-US" altLang="zh-C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69"/>
                                        </p:tgtEl>
                                        <p:attrNameLst>
                                          <p:attrName>style.visibility</p:attrName>
                                        </p:attrNameLst>
                                      </p:cBhvr>
                                      <p:to>
                                        <p:strVal val="visible"/>
                                      </p:to>
                                    </p:set>
                                    <p:animEffect transition="in" filter="randombar(horizontal)">
                                      <p:cBhvr>
                                        <p:cTn id="23" dur="500"/>
                                        <p:tgtEl>
                                          <p:spTgt spid="16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9"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2377806" y="1371379"/>
            <a:ext cx="1440476" cy="452310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第六部分</a:t>
            </a:r>
          </a:p>
        </p:txBody>
      </p:sp>
      <p:sp useBgFill="1">
        <p:nvSpPr>
          <p:cNvPr id="7" name="文本框 6"/>
          <p:cNvSpPr txBox="1"/>
          <p:nvPr/>
        </p:nvSpPr>
        <p:spPr>
          <a:xfrm>
            <a:off x="3910700" y="3060321"/>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总结</a:t>
            </a:r>
          </a:p>
        </p:txBody>
      </p:sp>
      <p:pic>
        <p:nvPicPr>
          <p:cNvPr id="4" name="图片 3"/>
          <p:cNvPicPr>
            <a:picLocks noChangeAspect="1"/>
          </p:cNvPicPr>
          <p:nvPr/>
        </p:nvPicPr>
        <p:blipFill>
          <a:blip r:embed="rId3" cstate="screen"/>
          <a:stretch>
            <a:fillRect/>
          </a:stretch>
        </p:blipFill>
        <p:spPr>
          <a:xfrm rot="20101742">
            <a:off x="8137810" y="3340540"/>
            <a:ext cx="3359920" cy="30943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等腰三角形 41"/>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036751" y="305271"/>
            <a:ext cx="2326105"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总结</a:t>
            </a:r>
          </a:p>
        </p:txBody>
      </p:sp>
      <p:sp>
        <p:nvSpPr>
          <p:cNvPr id="44" name="文本框 43"/>
          <p:cNvSpPr txBox="1"/>
          <p:nvPr/>
        </p:nvSpPr>
        <p:spPr>
          <a:xfrm>
            <a:off x="2070023" y="3065328"/>
            <a:ext cx="8308417" cy="1569660"/>
          </a:xfrm>
          <a:prstGeom prst="rect">
            <a:avLst/>
          </a:prstGeom>
          <a:noFill/>
        </p:spPr>
        <p:txBody>
          <a:bodyPr wrap="square" rtlCol="0">
            <a:spAutoFit/>
          </a:bodyPr>
          <a:lstStyle/>
          <a:p>
            <a:r>
              <a:rPr lang="en-US" altLang="zh-CN" sz="2400" dirty="0"/>
              <a:t>   </a:t>
            </a:r>
            <a:r>
              <a:rPr lang="zh-CN" altLang="en-US" sz="2400" b="1" dirty="0"/>
              <a:t>我们同时也细研了各种适用于本次任务的网络结构，</a:t>
            </a:r>
            <a:r>
              <a:rPr lang="en-US" altLang="zh-CN" sz="2400" b="1" dirty="0"/>
              <a:t>LSTM</a:t>
            </a:r>
            <a:r>
              <a:rPr lang="zh-CN" altLang="en-US" sz="2400" b="1" dirty="0"/>
              <a:t>网络相比其他而言优点显著而且效果优异，完美契合本次的任务要求，未来可研究</a:t>
            </a:r>
            <a:r>
              <a:rPr lang="en-US" altLang="zh-CN" sz="2400" b="1" dirty="0"/>
              <a:t>RNN</a:t>
            </a:r>
            <a:r>
              <a:rPr lang="zh-CN" altLang="en-US" sz="2400" b="1" dirty="0"/>
              <a:t>等更多变种网络的特点去分析更为复杂多样性的数据集，投入到实际应用中。</a:t>
            </a:r>
          </a:p>
        </p:txBody>
      </p:sp>
      <p:sp>
        <p:nvSpPr>
          <p:cNvPr id="2" name="文本框 1"/>
          <p:cNvSpPr txBox="1"/>
          <p:nvPr/>
        </p:nvSpPr>
        <p:spPr>
          <a:xfrm>
            <a:off x="2070023" y="1438183"/>
            <a:ext cx="8034735" cy="1569660"/>
          </a:xfrm>
          <a:prstGeom prst="rect">
            <a:avLst/>
          </a:prstGeom>
          <a:noFill/>
        </p:spPr>
        <p:txBody>
          <a:bodyPr wrap="square" rtlCol="0">
            <a:spAutoFit/>
          </a:bodyPr>
          <a:lstStyle/>
          <a:p>
            <a:r>
              <a:rPr lang="zh-CN" altLang="en-US" dirty="0"/>
              <a:t>     </a:t>
            </a:r>
            <a:r>
              <a:rPr lang="zh-CN" altLang="en-US" sz="2400" b="1" dirty="0">
                <a:latin typeface="+mn-ea"/>
              </a:rPr>
              <a:t>由上面运行结果分析可知，本小组成功构建了一个能完成时序关联序列的分类任务的</a:t>
            </a:r>
            <a:r>
              <a:rPr lang="en-US" altLang="zh-CN" sz="2400" b="1" dirty="0">
                <a:latin typeface="+mn-ea"/>
              </a:rPr>
              <a:t>LSTM</a:t>
            </a:r>
            <a:r>
              <a:rPr lang="zh-CN" altLang="en-US" sz="2400" b="1" dirty="0">
                <a:latin typeface="+mn-ea"/>
              </a:rPr>
              <a:t>网络，训练算法的运行速度较快，网络拟合效果优良，整个系统泛化能力较好，在样本数量不足的情况下依旧完成本次的分类任务。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57"/>
          <p:cNvSpPr/>
          <p:nvPr/>
        </p:nvSpPr>
        <p:spPr>
          <a:xfrm>
            <a:off x="5021996" y="2100034"/>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100034"/>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3354810"/>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3354810"/>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22" name="等腰三角形 21"/>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92363" y="450121"/>
            <a:ext cx="23261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a:t>
            </a:r>
          </a:p>
        </p:txBody>
      </p:sp>
      <p:sp>
        <p:nvSpPr>
          <p:cNvPr id="2" name="文本框 1"/>
          <p:cNvSpPr txBox="1"/>
          <p:nvPr/>
        </p:nvSpPr>
        <p:spPr>
          <a:xfrm>
            <a:off x="1065247" y="995537"/>
            <a:ext cx="14813280" cy="460375"/>
          </a:xfrm>
          <a:prstGeom prst="rect">
            <a:avLst/>
          </a:prstGeom>
          <a:noFill/>
        </p:spPr>
        <p:txBody>
          <a:bodyPr wrap="square" rtlCol="0">
            <a:spAutoFit/>
          </a:bodyPr>
          <a:lstStyle/>
          <a:p>
            <a:r>
              <a:rPr lang="zh-CN" altLang="en-US" sz="2400" dirty="0"/>
              <a:t>任务要求：分类人体姿态序列，并使用五类样本的平均识别率作为效果评估指标。</a:t>
            </a:r>
          </a:p>
        </p:txBody>
      </p:sp>
      <p:sp>
        <p:nvSpPr>
          <p:cNvPr id="16" name="文本框 15">
            <a:extLst>
              <a:ext uri="{FF2B5EF4-FFF2-40B4-BE49-F238E27FC236}">
                <a16:creationId xmlns:a16="http://schemas.microsoft.com/office/drawing/2014/main" id="{89A9E9B2-DCB1-4AA3-85A9-833D4C339972}"/>
              </a:ext>
            </a:extLst>
          </p:cNvPr>
          <p:cNvSpPr txBox="1"/>
          <p:nvPr/>
        </p:nvSpPr>
        <p:spPr>
          <a:xfrm>
            <a:off x="992363" y="1236884"/>
            <a:ext cx="10913393" cy="4585871"/>
          </a:xfrm>
          <a:prstGeom prst="rect">
            <a:avLst/>
          </a:prstGeom>
          <a:noFill/>
        </p:spPr>
        <p:txBody>
          <a:bodyPr wrap="square" rtlCol="0">
            <a:spAutoFit/>
          </a:bodyPr>
          <a:lstStyle/>
          <a:p>
            <a:endParaRPr lang="en-US" altLang="zh-CN" sz="2400" dirty="0">
              <a:solidFill>
                <a:srgbClr val="333333"/>
              </a:solidFill>
              <a:latin typeface="-apple-system"/>
            </a:endParaRPr>
          </a:p>
          <a:p>
            <a:r>
              <a:rPr lang="zh-CN" altLang="en-US" sz="2400" b="1" dirty="0">
                <a:solidFill>
                  <a:srgbClr val="333333"/>
                </a:solidFill>
                <a:latin typeface="-apple-system"/>
              </a:rPr>
              <a:t>主流算法优缺点比较：</a:t>
            </a:r>
            <a:endParaRPr lang="en-US" altLang="zh-CN" sz="2400" b="1" dirty="0">
              <a:solidFill>
                <a:srgbClr val="333333"/>
              </a:solidFill>
              <a:latin typeface="-apple-system"/>
            </a:endParaRPr>
          </a:p>
          <a:p>
            <a:endParaRPr lang="en-US" altLang="zh-CN" sz="2400" b="1" dirty="0">
              <a:solidFill>
                <a:srgbClr val="333333"/>
              </a:solidFill>
              <a:latin typeface="-apple-system"/>
            </a:endParaRPr>
          </a:p>
          <a:p>
            <a:r>
              <a:rPr lang="en-US" altLang="zh-CN" sz="2000" dirty="0">
                <a:latin typeface="Times New Roman" panose="02020603050405020304" pitchFamily="18" charset="0"/>
                <a:cs typeface="Times New Roman" panose="02020603050405020304" pitchFamily="18" charset="0"/>
              </a:rPr>
              <a:t>CNN</a:t>
            </a:r>
            <a:r>
              <a:rPr lang="zh-CN" altLang="en-US" sz="2000" dirty="0">
                <a:latin typeface="Times New Roman" panose="02020603050405020304" pitchFamily="18" charset="0"/>
                <a:cs typeface="Times New Roman" panose="02020603050405020304" pitchFamily="18" charset="0"/>
              </a:rPr>
              <a:t>             优点：卷积核共享，可自动提取特征</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缺点：卷积核大小限制时长信息抓取，对时间序列不敏感</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RNN            </a:t>
            </a:r>
            <a:r>
              <a:rPr lang="zh-CN" altLang="en-US" sz="2000" dirty="0">
                <a:latin typeface="Times New Roman" panose="02020603050405020304" pitchFamily="18" charset="0"/>
                <a:cs typeface="Times New Roman" panose="02020603050405020304" pitchFamily="18" charset="0"/>
              </a:rPr>
              <a:t>优点：循环自回归的结构，通过深度学习网络捕捉时间先后顺序特征</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缺点：存在梯度消失问题，可能解决长期依赖上存在困难</a:t>
            </a:r>
            <a:endParaRPr lang="en-US" altLang="zh-CN" sz="20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GCN</a:t>
            </a:r>
            <a:r>
              <a:rPr lang="zh-CN" altLang="en-US" sz="2000" dirty="0">
                <a:latin typeface="Times New Roman" panose="02020603050405020304" pitchFamily="18" charset="0"/>
                <a:cs typeface="Times New Roman" panose="02020603050405020304" pitchFamily="18" charset="0"/>
              </a:rPr>
              <a:t>            优点：可有效提取空间特征</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缺点：灵活性与拓展性差，收敛较慢</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Transformer</a:t>
            </a:r>
            <a:r>
              <a:rPr lang="zh-CN" altLang="en-US" dirty="0">
                <a:latin typeface="Times New Roman" panose="02020603050405020304" pitchFamily="18" charset="0"/>
                <a:cs typeface="Times New Roman" panose="02020603050405020304" pitchFamily="18" charset="0"/>
              </a:rPr>
              <a:t>   优点：突破不能并行计算的限制；自注意力可以产生更具可解释性的模型。</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缺点：</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计算量大；位置信息利用不明显，无法捕捉长距离的信息</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936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57"/>
          <p:cNvSpPr/>
          <p:nvPr/>
        </p:nvSpPr>
        <p:spPr>
          <a:xfrm>
            <a:off x="5021996" y="2100034"/>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01</a:t>
            </a:r>
          </a:p>
        </p:txBody>
      </p:sp>
      <p:sp>
        <p:nvSpPr>
          <p:cNvPr id="9" name="矩形 57"/>
          <p:cNvSpPr/>
          <p:nvPr/>
        </p:nvSpPr>
        <p:spPr>
          <a:xfrm>
            <a:off x="6305410" y="2100034"/>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02</a:t>
            </a:r>
          </a:p>
        </p:txBody>
      </p:sp>
      <p:sp>
        <p:nvSpPr>
          <p:cNvPr id="10" name="矩形 57"/>
          <p:cNvSpPr/>
          <p:nvPr/>
        </p:nvSpPr>
        <p:spPr>
          <a:xfrm>
            <a:off x="5021996" y="3354810"/>
            <a:ext cx="843861"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03</a:t>
            </a:r>
          </a:p>
        </p:txBody>
      </p:sp>
      <p:sp>
        <p:nvSpPr>
          <p:cNvPr id="11" name="矩形 57"/>
          <p:cNvSpPr/>
          <p:nvPr/>
        </p:nvSpPr>
        <p:spPr>
          <a:xfrm>
            <a:off x="6305410" y="3354810"/>
            <a:ext cx="845934" cy="707730"/>
          </a:xfrm>
          <a:prstGeom prst="rect">
            <a:avLst/>
          </a:prstGeom>
          <a:noFill/>
          <a:ln w="9525">
            <a:noFill/>
          </a:ln>
        </p:spPr>
        <p:txBody>
          <a:bodyPr lIns="91412" tIns="45706" rIns="91412" bIns="45706">
            <a:spAutoFit/>
          </a:bodyPr>
          <a:lstStyle/>
          <a:p>
            <a:pPr algn="ctr" defTabSz="914400">
              <a:defRPr/>
            </a:pPr>
            <a:r>
              <a:rPr lang="en-US" altLang="en-US" sz="4000" noProof="1">
                <a:solidFill>
                  <a:prstClr val="white"/>
                </a:solidFill>
                <a:latin typeface="Impact" panose="020B0806030902050204" pitchFamily="34" charset="0"/>
                <a:ea typeface="微软雅黑" panose="020B0503020204020204" pitchFamily="34" charset="-122"/>
                <a:sym typeface="Arial" panose="020B0604020202020204" pitchFamily="34" charset="0"/>
              </a:rPr>
              <a:t>04</a:t>
            </a:r>
          </a:p>
        </p:txBody>
      </p:sp>
      <p:sp>
        <p:nvSpPr>
          <p:cNvPr id="22" name="等腰三角形 21"/>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92363" y="450121"/>
            <a:ext cx="23261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a:t>
            </a:r>
          </a:p>
        </p:txBody>
      </p:sp>
      <p:sp>
        <p:nvSpPr>
          <p:cNvPr id="2" name="文本框 1"/>
          <p:cNvSpPr txBox="1"/>
          <p:nvPr/>
        </p:nvSpPr>
        <p:spPr>
          <a:xfrm>
            <a:off x="1065247" y="1260699"/>
            <a:ext cx="14813280" cy="460375"/>
          </a:xfrm>
          <a:prstGeom prst="rect">
            <a:avLst/>
          </a:prstGeom>
          <a:noFill/>
        </p:spPr>
        <p:txBody>
          <a:bodyPr wrap="square" rtlCol="0">
            <a:spAutoFit/>
          </a:bodyPr>
          <a:lstStyle/>
          <a:p>
            <a:r>
              <a:rPr lang="zh-CN" altLang="en-US" sz="2400" dirty="0"/>
              <a:t>算法选择：</a:t>
            </a:r>
            <a:r>
              <a:rPr lang="en-US" altLang="zh-CN" sz="2400" dirty="0"/>
              <a:t>LSTM</a:t>
            </a:r>
            <a:endParaRPr lang="zh-CN" altLang="en-US" sz="2400" dirty="0"/>
          </a:p>
        </p:txBody>
      </p:sp>
      <p:sp>
        <p:nvSpPr>
          <p:cNvPr id="4" name="文本框 3">
            <a:extLst>
              <a:ext uri="{FF2B5EF4-FFF2-40B4-BE49-F238E27FC236}">
                <a16:creationId xmlns:a16="http://schemas.microsoft.com/office/drawing/2014/main" id="{28C42B76-4EE8-499C-A5F2-6E9D2A9C7FE3}"/>
              </a:ext>
            </a:extLst>
          </p:cNvPr>
          <p:cNvSpPr txBox="1"/>
          <p:nvPr/>
        </p:nvSpPr>
        <p:spPr>
          <a:xfrm>
            <a:off x="1065247" y="1941187"/>
            <a:ext cx="10410473" cy="1938992"/>
          </a:xfrm>
          <a:prstGeom prst="rect">
            <a:avLst/>
          </a:prstGeom>
          <a:noFill/>
        </p:spPr>
        <p:txBody>
          <a:bodyPr wrap="square" rtlCol="0">
            <a:spAutoFit/>
          </a:bodyPr>
          <a:lstStyle/>
          <a:p>
            <a:r>
              <a:rPr lang="zh-CN" altLang="en-US" sz="2400" dirty="0"/>
              <a:t>原因：综合原始数据形式和任务特点，我们选择主流算法中专用于序列信号 处理的</a:t>
            </a:r>
            <a:r>
              <a:rPr lang="en-US" altLang="zh-CN" sz="2400" dirty="0"/>
              <a:t>RNN</a:t>
            </a:r>
            <a:r>
              <a:rPr lang="zh-CN" altLang="en-US" sz="2400" dirty="0"/>
              <a:t>模型的变种</a:t>
            </a:r>
            <a:r>
              <a:rPr lang="en-US" altLang="zh-CN" sz="2400" dirty="0"/>
              <a:t>LSTM</a:t>
            </a:r>
            <a:r>
              <a:rPr lang="zh-CN" altLang="en-US" sz="2400" dirty="0"/>
              <a:t>。在本次与时间特征高度相关的任务中，</a:t>
            </a:r>
            <a:r>
              <a:rPr lang="en-US" altLang="zh-CN" sz="2400" dirty="0"/>
              <a:t>LSTM</a:t>
            </a:r>
            <a:r>
              <a:rPr lang="zh-CN" altLang="en-US" sz="2400" dirty="0"/>
              <a:t>可以很出色地通过避免长期记忆避免梯度消失或爆炸问题来处理长期依赖问题，在关于时序地序列信号分类上表现上应该更加优异。</a:t>
            </a:r>
            <a:endParaRPr lang="en-US" altLang="zh-CN" sz="2400" dirty="0"/>
          </a:p>
          <a:p>
            <a:endParaRPr lang="zh-CN" altLang="en-US" sz="2400" dirty="0"/>
          </a:p>
        </p:txBody>
      </p:sp>
      <p:sp>
        <p:nvSpPr>
          <p:cNvPr id="3" name="文本框 2">
            <a:extLst>
              <a:ext uri="{FF2B5EF4-FFF2-40B4-BE49-F238E27FC236}">
                <a16:creationId xmlns:a16="http://schemas.microsoft.com/office/drawing/2014/main" id="{F3023834-4BBB-417B-B8AD-7B79EF5A7092}"/>
              </a:ext>
            </a:extLst>
          </p:cNvPr>
          <p:cNvSpPr txBox="1"/>
          <p:nvPr/>
        </p:nvSpPr>
        <p:spPr>
          <a:xfrm>
            <a:off x="1469136" y="3464680"/>
            <a:ext cx="9253728" cy="830997"/>
          </a:xfrm>
          <a:prstGeom prst="rect">
            <a:avLst/>
          </a:prstGeom>
          <a:noFill/>
        </p:spPr>
        <p:txBody>
          <a:bodyPr wrap="square" rtlCol="0">
            <a:spAutoFit/>
          </a:bodyPr>
          <a:lstStyle/>
          <a:p>
            <a:r>
              <a:rPr lang="zh-CN" altLang="en-US" sz="2400" dirty="0"/>
              <a:t>      我们设置</a:t>
            </a:r>
            <a:r>
              <a:rPr lang="en-US" altLang="zh-CN" sz="2400" dirty="0"/>
              <a:t>64</a:t>
            </a:r>
            <a:r>
              <a:rPr lang="zh-CN" altLang="en-US" sz="2400" dirty="0"/>
              <a:t>层隐层的</a:t>
            </a:r>
            <a:r>
              <a:rPr lang="en-US" altLang="zh-CN" sz="2400" dirty="0"/>
              <a:t>LSTM</a:t>
            </a:r>
            <a:r>
              <a:rPr lang="zh-CN" altLang="en-US" sz="2400" dirty="0"/>
              <a:t>网络结构，使得网络具有一定深度的同时，又不至于因参数过多而难以训练收敛，减少计算量。</a:t>
            </a:r>
          </a:p>
        </p:txBody>
      </p:sp>
    </p:spTree>
    <p:extLst>
      <p:ext uri="{BB962C8B-B14F-4D97-AF65-F5344CB8AC3E}">
        <p14:creationId xmlns:p14="http://schemas.microsoft.com/office/powerpoint/2010/main" val="4053568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五边形 3"/>
          <p:cNvSpPr/>
          <p:nvPr/>
        </p:nvSpPr>
        <p:spPr>
          <a:xfrm>
            <a:off x="1969020" y="2296613"/>
            <a:ext cx="1317984" cy="837191"/>
          </a:xfrm>
          <a:prstGeom prst="homePlat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03</a:t>
            </a:r>
            <a:endParaRPr lang="zh-CN" altLang="en-US" sz="4400" b="1" dirty="0">
              <a:solidFill>
                <a:prstClr val="white"/>
              </a:solidFill>
            </a:endParaRPr>
          </a:p>
        </p:txBody>
      </p:sp>
      <p:sp>
        <p:nvSpPr>
          <p:cNvPr id="5" name="文本框 4"/>
          <p:cNvSpPr txBox="1"/>
          <p:nvPr/>
        </p:nvSpPr>
        <p:spPr>
          <a:xfrm>
            <a:off x="4817105" y="1339991"/>
            <a:ext cx="3058933" cy="633187"/>
          </a:xfrm>
          <a:prstGeom prst="rect">
            <a:avLst/>
          </a:prstGeom>
          <a:noFill/>
        </p:spPr>
        <p:txBody>
          <a:bodyPr wrap="square" rtlCol="0">
            <a:spAutoFit/>
          </a:bodyPr>
          <a:lstStyle/>
          <a:p>
            <a:pPr algn="l" fontAlgn="auto">
              <a:lnSpc>
                <a:spcPct val="120000"/>
              </a:lnSpc>
            </a:pPr>
            <a:r>
              <a:rPr lang="zh-CN" altLang="en-US" sz="3200" dirty="0">
                <a:latin typeface="微软雅黑" panose="020B0503020204020204" pitchFamily="34" charset="-122"/>
                <a:ea typeface="微软雅黑" panose="020B0503020204020204" pitchFamily="34" charset="-122"/>
                <a:sym typeface="+mn-ea"/>
              </a:rPr>
              <a:t>数据预处理</a:t>
            </a:r>
          </a:p>
        </p:txBody>
      </p:sp>
      <p:sp>
        <p:nvSpPr>
          <p:cNvPr id="7" name="箭头: 五边形 6"/>
          <p:cNvSpPr/>
          <p:nvPr/>
        </p:nvSpPr>
        <p:spPr>
          <a:xfrm>
            <a:off x="1969654" y="4560968"/>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05</a:t>
            </a:r>
            <a:endParaRPr lang="zh-CN" altLang="en-US" sz="4400" b="1" dirty="0">
              <a:solidFill>
                <a:prstClr val="white"/>
              </a:solidFill>
            </a:endParaRPr>
          </a:p>
        </p:txBody>
      </p:sp>
      <p:sp>
        <p:nvSpPr>
          <p:cNvPr id="8" name="文本框 7"/>
          <p:cNvSpPr txBox="1"/>
          <p:nvPr/>
        </p:nvSpPr>
        <p:spPr>
          <a:xfrm>
            <a:off x="4817105" y="2466106"/>
            <a:ext cx="3058933" cy="633187"/>
          </a:xfrm>
          <a:prstGeom prst="rect">
            <a:avLst/>
          </a:prstGeom>
          <a:noFill/>
        </p:spPr>
        <p:txBody>
          <a:bodyPr wrap="square" rtlCol="0">
            <a:spAutoFit/>
          </a:bodyPr>
          <a:lstStyle/>
          <a:p>
            <a:pPr algn="l" fontAlgn="auto">
              <a:lnSpc>
                <a:spcPct val="120000"/>
              </a:lnSpc>
            </a:pPr>
            <a:r>
              <a:rPr lang="zh-CN" altLang="en-US" sz="3200" dirty="0">
                <a:latin typeface="微软雅黑" panose="020B0503020204020204" pitchFamily="34" charset="-122"/>
                <a:ea typeface="微软雅黑" panose="020B0503020204020204" pitchFamily="34" charset="-122"/>
                <a:sym typeface="+mn-ea"/>
              </a:rPr>
              <a:t>训练模型分析</a:t>
            </a:r>
          </a:p>
        </p:txBody>
      </p:sp>
      <p:sp>
        <p:nvSpPr>
          <p:cNvPr id="9" name="箭头: 五边形 8"/>
          <p:cNvSpPr/>
          <p:nvPr/>
        </p:nvSpPr>
        <p:spPr>
          <a:xfrm>
            <a:off x="1969655" y="3429000"/>
            <a:ext cx="1317983"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04</a:t>
            </a:r>
            <a:endParaRPr lang="zh-CN" altLang="en-US" sz="4400" b="1" dirty="0">
              <a:solidFill>
                <a:prstClr val="white"/>
              </a:solidFill>
            </a:endParaRPr>
          </a:p>
        </p:txBody>
      </p:sp>
      <p:sp>
        <p:nvSpPr>
          <p:cNvPr id="11" name="箭头: 五边形 10"/>
          <p:cNvSpPr/>
          <p:nvPr/>
        </p:nvSpPr>
        <p:spPr>
          <a:xfrm>
            <a:off x="1969654" y="5701534"/>
            <a:ext cx="1317984" cy="837191"/>
          </a:xfrm>
          <a:prstGeom prst="homePlate">
            <a:avLst/>
          </a:prstGeom>
          <a:solidFill>
            <a:srgbClr val="96D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06</a:t>
            </a:r>
            <a:endParaRPr lang="zh-CN" altLang="en-US" sz="4400" b="1" dirty="0">
              <a:solidFill>
                <a:prstClr val="white"/>
              </a:solidFill>
            </a:endParaRPr>
          </a:p>
        </p:txBody>
      </p:sp>
      <p:sp>
        <p:nvSpPr>
          <p:cNvPr id="6" name="文本框 5"/>
          <p:cNvSpPr txBox="1"/>
          <p:nvPr/>
        </p:nvSpPr>
        <p:spPr>
          <a:xfrm>
            <a:off x="4817105" y="3608330"/>
            <a:ext cx="2646878"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运行结果分析</a:t>
            </a:r>
          </a:p>
        </p:txBody>
      </p:sp>
      <p:sp>
        <p:nvSpPr>
          <p:cNvPr id="13" name="文本框 12"/>
          <p:cNvSpPr txBox="1"/>
          <p:nvPr/>
        </p:nvSpPr>
        <p:spPr>
          <a:xfrm>
            <a:off x="5424256" y="5827741"/>
            <a:ext cx="1005403"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总结</a:t>
            </a:r>
          </a:p>
        </p:txBody>
      </p:sp>
      <p:sp>
        <p:nvSpPr>
          <p:cNvPr id="12" name="箭头: 五边形 8"/>
          <p:cNvSpPr/>
          <p:nvPr/>
        </p:nvSpPr>
        <p:spPr>
          <a:xfrm>
            <a:off x="1969655" y="1238250"/>
            <a:ext cx="1317983" cy="837191"/>
          </a:xfrm>
          <a:prstGeom prst="homePlate">
            <a:avLst/>
          </a:prstGeom>
          <a:solidFill>
            <a:srgbClr val="7BB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02</a:t>
            </a:r>
            <a:endParaRPr lang="zh-CN" altLang="en-US" sz="4400" b="1" dirty="0">
              <a:solidFill>
                <a:prstClr val="white"/>
              </a:solidFill>
            </a:endParaRPr>
          </a:p>
        </p:txBody>
      </p:sp>
      <p:sp>
        <p:nvSpPr>
          <p:cNvPr id="14" name="箭头: 五边形 6"/>
          <p:cNvSpPr/>
          <p:nvPr/>
        </p:nvSpPr>
        <p:spPr>
          <a:xfrm>
            <a:off x="1969654" y="203598"/>
            <a:ext cx="1317984" cy="837191"/>
          </a:xfrm>
          <a:prstGeom prst="homePlate">
            <a:avLst/>
          </a:prstGeom>
          <a:solidFill>
            <a:srgbClr val="D6E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4400" b="1" dirty="0">
                <a:solidFill>
                  <a:prstClr val="white"/>
                </a:solidFill>
              </a:rPr>
              <a:t>01</a:t>
            </a:r>
            <a:endParaRPr lang="zh-CN" altLang="en-US" sz="4400" b="1" dirty="0">
              <a:solidFill>
                <a:prstClr val="white"/>
              </a:solidFill>
            </a:endParaRPr>
          </a:p>
        </p:txBody>
      </p:sp>
      <p:sp>
        <p:nvSpPr>
          <p:cNvPr id="16" name="文本框 15"/>
          <p:cNvSpPr txBox="1"/>
          <p:nvPr/>
        </p:nvSpPr>
        <p:spPr>
          <a:xfrm>
            <a:off x="4817105" y="203976"/>
            <a:ext cx="3058933" cy="681990"/>
          </a:xfrm>
          <a:prstGeom prst="rect">
            <a:avLst/>
          </a:prstGeom>
          <a:noFill/>
        </p:spPr>
        <p:txBody>
          <a:bodyPr wrap="square" rtlCol="0">
            <a:spAutoFit/>
          </a:bodyPr>
          <a:lstStyle/>
          <a:p>
            <a:pPr algn="l" fontAlgn="auto">
              <a:lnSpc>
                <a:spcPct val="120000"/>
              </a:lnSpc>
            </a:pPr>
            <a:r>
              <a:rPr lang="zh-CN" altLang="en-US" sz="3200" dirty="0">
                <a:latin typeface="微软雅黑" panose="020B0503020204020204" pitchFamily="34" charset="-122"/>
                <a:ea typeface="微软雅黑" panose="020B0503020204020204" pitchFamily="34" charset="-122"/>
                <a:sym typeface="+mn-ea"/>
              </a:rPr>
              <a:t>实验背景</a:t>
            </a:r>
          </a:p>
        </p:txBody>
      </p:sp>
      <p:sp>
        <p:nvSpPr>
          <p:cNvPr id="18" name="文本框 17"/>
          <p:cNvSpPr txBox="1"/>
          <p:nvPr/>
        </p:nvSpPr>
        <p:spPr>
          <a:xfrm>
            <a:off x="4817105" y="4718310"/>
            <a:ext cx="3434080" cy="58356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人体姿态发展前景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2377806" y="1371379"/>
            <a:ext cx="1440476" cy="452431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第一部分</a:t>
            </a:r>
          </a:p>
        </p:txBody>
      </p:sp>
      <p:sp useBgFill="1">
        <p:nvSpPr>
          <p:cNvPr id="7" name="文本框 6"/>
          <p:cNvSpPr txBox="1"/>
          <p:nvPr/>
        </p:nvSpPr>
        <p:spPr>
          <a:xfrm>
            <a:off x="3910700" y="3060321"/>
            <a:ext cx="4762619" cy="768350"/>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实验背景</a:t>
            </a:r>
          </a:p>
        </p:txBody>
      </p:sp>
      <p:pic>
        <p:nvPicPr>
          <p:cNvPr id="4" name="图片 3"/>
          <p:cNvPicPr>
            <a:picLocks noChangeAspect="1"/>
          </p:cNvPicPr>
          <p:nvPr/>
        </p:nvPicPr>
        <p:blipFill>
          <a:blip r:embed="rId3" cstate="screen"/>
          <a:stretch>
            <a:fillRect/>
          </a:stretch>
        </p:blipFill>
        <p:spPr>
          <a:xfrm rot="20101742">
            <a:off x="8137810" y="3340540"/>
            <a:ext cx="3359920" cy="30943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淘宝店chenying0907 5"/>
          <p:cNvSpPr/>
          <p:nvPr/>
        </p:nvSpPr>
        <p:spPr bwMode="auto">
          <a:xfrm>
            <a:off x="619891" y="1405505"/>
            <a:ext cx="1927354" cy="3089798"/>
          </a:xfrm>
          <a:custGeom>
            <a:avLst/>
            <a:gdLst>
              <a:gd name="T0" fmla="*/ 5067 w 6381"/>
              <a:gd name="T1" fmla="*/ 2220 h 10218"/>
              <a:gd name="T2" fmla="*/ 5805 w 6381"/>
              <a:gd name="T3" fmla="*/ 2072 h 10218"/>
              <a:gd name="T4" fmla="*/ 6324 w 6381"/>
              <a:gd name="T5" fmla="*/ 1680 h 10218"/>
              <a:gd name="T6" fmla="*/ 6150 w 6381"/>
              <a:gd name="T7" fmla="*/ 1262 h 10218"/>
              <a:gd name="T8" fmla="*/ 5034 w 6381"/>
              <a:gd name="T9" fmla="*/ 1299 h 10218"/>
              <a:gd name="T10" fmla="*/ 4382 w 6381"/>
              <a:gd name="T11" fmla="*/ 1669 h 10218"/>
              <a:gd name="T12" fmla="*/ 3914 w 6381"/>
              <a:gd name="T13" fmla="*/ 2019 h 10218"/>
              <a:gd name="T14" fmla="*/ 3125 w 6381"/>
              <a:gd name="T15" fmla="*/ 2583 h 10218"/>
              <a:gd name="T16" fmla="*/ 3200 w 6381"/>
              <a:gd name="T17" fmla="*/ 1887 h 10218"/>
              <a:gd name="T18" fmla="*/ 3374 w 6381"/>
              <a:gd name="T19" fmla="*/ 1403 h 10218"/>
              <a:gd name="T20" fmla="*/ 2938 w 6381"/>
              <a:gd name="T21" fmla="*/ 195 h 10218"/>
              <a:gd name="T22" fmla="*/ 2625 w 6381"/>
              <a:gd name="T23" fmla="*/ 89 h 10218"/>
              <a:gd name="T24" fmla="*/ 2506 w 6381"/>
              <a:gd name="T25" fmla="*/ 909 h 10218"/>
              <a:gd name="T26" fmla="*/ 2756 w 6381"/>
              <a:gd name="T27" fmla="*/ 1738 h 10218"/>
              <a:gd name="T28" fmla="*/ 3037 w 6381"/>
              <a:gd name="T29" fmla="*/ 2085 h 10218"/>
              <a:gd name="T30" fmla="*/ 2588 w 6381"/>
              <a:gd name="T31" fmla="*/ 3185 h 10218"/>
              <a:gd name="T32" fmla="*/ 1834 w 6381"/>
              <a:gd name="T33" fmla="*/ 4541 h 10218"/>
              <a:gd name="T34" fmla="*/ 1461 w 6381"/>
              <a:gd name="T35" fmla="*/ 4068 h 10218"/>
              <a:gd name="T36" fmla="*/ 1608 w 6381"/>
              <a:gd name="T37" fmla="*/ 3539 h 10218"/>
              <a:gd name="T38" fmla="*/ 1954 w 6381"/>
              <a:gd name="T39" fmla="*/ 2049 h 10218"/>
              <a:gd name="T40" fmla="*/ 1568 w 6381"/>
              <a:gd name="T41" fmla="*/ 1366 h 10218"/>
              <a:gd name="T42" fmla="*/ 1053 w 6381"/>
              <a:gd name="T43" fmla="*/ 2266 h 10218"/>
              <a:gd name="T44" fmla="*/ 943 w 6381"/>
              <a:gd name="T45" fmla="*/ 3027 h 10218"/>
              <a:gd name="T46" fmla="*/ 1235 w 6381"/>
              <a:gd name="T47" fmla="*/ 3632 h 10218"/>
              <a:gd name="T48" fmla="*/ 1453 w 6381"/>
              <a:gd name="T49" fmla="*/ 4554 h 10218"/>
              <a:gd name="T50" fmla="*/ 1499 w 6381"/>
              <a:gd name="T51" fmla="*/ 5587 h 10218"/>
              <a:gd name="T52" fmla="*/ 1239 w 6381"/>
              <a:gd name="T53" fmla="*/ 7493 h 10218"/>
              <a:gd name="T54" fmla="*/ 911 w 6381"/>
              <a:gd name="T55" fmla="*/ 8101 h 10218"/>
              <a:gd name="T56" fmla="*/ 919 w 6381"/>
              <a:gd name="T57" fmla="*/ 7357 h 10218"/>
              <a:gd name="T58" fmla="*/ 301 w 6381"/>
              <a:gd name="T59" fmla="*/ 6296 h 10218"/>
              <a:gd name="T60" fmla="*/ 51 w 6381"/>
              <a:gd name="T61" fmla="*/ 6526 h 10218"/>
              <a:gd name="T62" fmla="*/ 294 w 6381"/>
              <a:gd name="T63" fmla="*/ 7848 h 10218"/>
              <a:gd name="T64" fmla="*/ 1067 w 6381"/>
              <a:gd name="T65" fmla="*/ 8475 h 10218"/>
              <a:gd name="T66" fmla="*/ 1180 w 6381"/>
              <a:gd name="T67" fmla="*/ 8963 h 10218"/>
              <a:gd name="T68" fmla="*/ 1154 w 6381"/>
              <a:gd name="T69" fmla="*/ 10105 h 10218"/>
              <a:gd name="T70" fmla="*/ 1363 w 6381"/>
              <a:gd name="T71" fmla="*/ 9318 h 10218"/>
              <a:gd name="T72" fmla="*/ 1956 w 6381"/>
              <a:gd name="T73" fmla="*/ 8533 h 10218"/>
              <a:gd name="T74" fmla="*/ 2293 w 6381"/>
              <a:gd name="T75" fmla="*/ 8207 h 10218"/>
              <a:gd name="T76" fmla="*/ 2547 w 6381"/>
              <a:gd name="T77" fmla="*/ 7630 h 10218"/>
              <a:gd name="T78" fmla="*/ 2487 w 6381"/>
              <a:gd name="T79" fmla="*/ 6997 h 10218"/>
              <a:gd name="T80" fmla="*/ 2065 w 6381"/>
              <a:gd name="T81" fmla="*/ 7016 h 10218"/>
              <a:gd name="T82" fmla="*/ 1738 w 6381"/>
              <a:gd name="T83" fmla="*/ 7732 h 10218"/>
              <a:gd name="T84" fmla="*/ 1788 w 6381"/>
              <a:gd name="T85" fmla="*/ 8430 h 10218"/>
              <a:gd name="T86" fmla="*/ 1482 w 6381"/>
              <a:gd name="T87" fmla="*/ 9028 h 10218"/>
              <a:gd name="T88" fmla="*/ 1485 w 6381"/>
              <a:gd name="T89" fmla="*/ 6936 h 10218"/>
              <a:gd name="T90" fmla="*/ 1872 w 6381"/>
              <a:gd name="T91" fmla="*/ 6478 h 10218"/>
              <a:gd name="T92" fmla="*/ 2482 w 6381"/>
              <a:gd name="T93" fmla="*/ 6345 h 10218"/>
              <a:gd name="T94" fmla="*/ 3015 w 6381"/>
              <a:gd name="T95" fmla="*/ 5946 h 10218"/>
              <a:gd name="T96" fmla="*/ 3187 w 6381"/>
              <a:gd name="T97" fmla="*/ 5281 h 10218"/>
              <a:gd name="T98" fmla="*/ 2836 w 6381"/>
              <a:gd name="T99" fmla="*/ 4893 h 10218"/>
              <a:gd name="T100" fmla="*/ 2271 w 6381"/>
              <a:gd name="T101" fmla="*/ 5312 h 10218"/>
              <a:gd name="T102" fmla="*/ 1960 w 6381"/>
              <a:gd name="T103" fmla="*/ 5971 h 10218"/>
              <a:gd name="T104" fmla="*/ 1848 w 6381"/>
              <a:gd name="T105" fmla="*/ 6338 h 10218"/>
              <a:gd name="T106" fmla="*/ 1663 w 6381"/>
              <a:gd name="T107" fmla="*/ 5754 h 10218"/>
              <a:gd name="T108" fmla="*/ 2165 w 6381"/>
              <a:gd name="T109" fmla="*/ 4237 h 10218"/>
              <a:gd name="T110" fmla="*/ 3017 w 6381"/>
              <a:gd name="T111" fmla="*/ 3810 h 10218"/>
              <a:gd name="T112" fmla="*/ 3521 w 6381"/>
              <a:gd name="T113" fmla="*/ 3975 h 10218"/>
              <a:gd name="T114" fmla="*/ 4387 w 6381"/>
              <a:gd name="T115" fmla="*/ 3778 h 10218"/>
              <a:gd name="T116" fmla="*/ 4821 w 6381"/>
              <a:gd name="T117" fmla="*/ 3413 h 10218"/>
              <a:gd name="T118" fmla="*/ 4007 w 6381"/>
              <a:gd name="T119" fmla="*/ 3196 h 10218"/>
              <a:gd name="T120" fmla="*/ 3053 w 6381"/>
              <a:gd name="T121" fmla="*/ 3557 h 10218"/>
              <a:gd name="T122" fmla="*/ 2314 w 6381"/>
              <a:gd name="T123" fmla="*/ 3952 h 10218"/>
              <a:gd name="T124" fmla="*/ 3316 w 6381"/>
              <a:gd name="T125" fmla="*/ 2703 h 10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81" h="10218">
                <a:moveTo>
                  <a:pt x="4392" y="2029"/>
                </a:moveTo>
                <a:lnTo>
                  <a:pt x="4422" y="2046"/>
                </a:lnTo>
                <a:lnTo>
                  <a:pt x="4453" y="2062"/>
                </a:lnTo>
                <a:lnTo>
                  <a:pt x="4486" y="2078"/>
                </a:lnTo>
                <a:lnTo>
                  <a:pt x="4518" y="2094"/>
                </a:lnTo>
                <a:lnTo>
                  <a:pt x="4551" y="2107"/>
                </a:lnTo>
                <a:lnTo>
                  <a:pt x="4583" y="2120"/>
                </a:lnTo>
                <a:lnTo>
                  <a:pt x="4616" y="2133"/>
                </a:lnTo>
                <a:lnTo>
                  <a:pt x="4650" y="2144"/>
                </a:lnTo>
                <a:lnTo>
                  <a:pt x="4683" y="2155"/>
                </a:lnTo>
                <a:lnTo>
                  <a:pt x="4718" y="2164"/>
                </a:lnTo>
                <a:lnTo>
                  <a:pt x="4752" y="2174"/>
                </a:lnTo>
                <a:lnTo>
                  <a:pt x="4787" y="2183"/>
                </a:lnTo>
                <a:lnTo>
                  <a:pt x="4821" y="2190"/>
                </a:lnTo>
                <a:lnTo>
                  <a:pt x="4855" y="2197"/>
                </a:lnTo>
                <a:lnTo>
                  <a:pt x="4891" y="2203"/>
                </a:lnTo>
                <a:lnTo>
                  <a:pt x="4925" y="2208"/>
                </a:lnTo>
                <a:lnTo>
                  <a:pt x="4961" y="2212"/>
                </a:lnTo>
                <a:lnTo>
                  <a:pt x="4996" y="2215"/>
                </a:lnTo>
                <a:lnTo>
                  <a:pt x="5032" y="2218"/>
                </a:lnTo>
                <a:lnTo>
                  <a:pt x="5067" y="2220"/>
                </a:lnTo>
                <a:lnTo>
                  <a:pt x="5102" y="2221"/>
                </a:lnTo>
                <a:lnTo>
                  <a:pt x="5138" y="2221"/>
                </a:lnTo>
                <a:lnTo>
                  <a:pt x="5173" y="2220"/>
                </a:lnTo>
                <a:lnTo>
                  <a:pt x="5209" y="2219"/>
                </a:lnTo>
                <a:lnTo>
                  <a:pt x="5244" y="2217"/>
                </a:lnTo>
                <a:lnTo>
                  <a:pt x="5280" y="2214"/>
                </a:lnTo>
                <a:lnTo>
                  <a:pt x="5315" y="2210"/>
                </a:lnTo>
                <a:lnTo>
                  <a:pt x="5350" y="2206"/>
                </a:lnTo>
                <a:lnTo>
                  <a:pt x="5386" y="2201"/>
                </a:lnTo>
                <a:lnTo>
                  <a:pt x="5420" y="2194"/>
                </a:lnTo>
                <a:lnTo>
                  <a:pt x="5456" y="2188"/>
                </a:lnTo>
                <a:lnTo>
                  <a:pt x="5490" y="2180"/>
                </a:lnTo>
                <a:lnTo>
                  <a:pt x="5527" y="2171"/>
                </a:lnTo>
                <a:lnTo>
                  <a:pt x="5562" y="2161"/>
                </a:lnTo>
                <a:lnTo>
                  <a:pt x="5598" y="2150"/>
                </a:lnTo>
                <a:lnTo>
                  <a:pt x="5633" y="2139"/>
                </a:lnTo>
                <a:lnTo>
                  <a:pt x="5668" y="2128"/>
                </a:lnTo>
                <a:lnTo>
                  <a:pt x="5703" y="2115"/>
                </a:lnTo>
                <a:lnTo>
                  <a:pt x="5737" y="2102"/>
                </a:lnTo>
                <a:lnTo>
                  <a:pt x="5772" y="2087"/>
                </a:lnTo>
                <a:lnTo>
                  <a:pt x="5805" y="2072"/>
                </a:lnTo>
                <a:lnTo>
                  <a:pt x="5838" y="2056"/>
                </a:lnTo>
                <a:lnTo>
                  <a:pt x="5872" y="2040"/>
                </a:lnTo>
                <a:lnTo>
                  <a:pt x="5904" y="2022"/>
                </a:lnTo>
                <a:lnTo>
                  <a:pt x="5937" y="2005"/>
                </a:lnTo>
                <a:lnTo>
                  <a:pt x="5968" y="1985"/>
                </a:lnTo>
                <a:lnTo>
                  <a:pt x="5999" y="1966"/>
                </a:lnTo>
                <a:lnTo>
                  <a:pt x="6031" y="1946"/>
                </a:lnTo>
                <a:lnTo>
                  <a:pt x="6057" y="1928"/>
                </a:lnTo>
                <a:lnTo>
                  <a:pt x="6085" y="1908"/>
                </a:lnTo>
                <a:lnTo>
                  <a:pt x="6113" y="1888"/>
                </a:lnTo>
                <a:lnTo>
                  <a:pt x="6141" y="1866"/>
                </a:lnTo>
                <a:lnTo>
                  <a:pt x="6171" y="1843"/>
                </a:lnTo>
                <a:lnTo>
                  <a:pt x="6199" y="1818"/>
                </a:lnTo>
                <a:lnTo>
                  <a:pt x="6227" y="1793"/>
                </a:lnTo>
                <a:lnTo>
                  <a:pt x="6254" y="1766"/>
                </a:lnTo>
                <a:lnTo>
                  <a:pt x="6267" y="1752"/>
                </a:lnTo>
                <a:lnTo>
                  <a:pt x="6280" y="1738"/>
                </a:lnTo>
                <a:lnTo>
                  <a:pt x="6291" y="1724"/>
                </a:lnTo>
                <a:lnTo>
                  <a:pt x="6303" y="1709"/>
                </a:lnTo>
                <a:lnTo>
                  <a:pt x="6314" y="1695"/>
                </a:lnTo>
                <a:lnTo>
                  <a:pt x="6324" y="1680"/>
                </a:lnTo>
                <a:lnTo>
                  <a:pt x="6334" y="1664"/>
                </a:lnTo>
                <a:lnTo>
                  <a:pt x="6343" y="1649"/>
                </a:lnTo>
                <a:lnTo>
                  <a:pt x="6351" y="1633"/>
                </a:lnTo>
                <a:lnTo>
                  <a:pt x="6358" y="1618"/>
                </a:lnTo>
                <a:lnTo>
                  <a:pt x="6364" y="1602"/>
                </a:lnTo>
                <a:lnTo>
                  <a:pt x="6370" y="1585"/>
                </a:lnTo>
                <a:lnTo>
                  <a:pt x="6374" y="1568"/>
                </a:lnTo>
                <a:lnTo>
                  <a:pt x="6377" y="1552"/>
                </a:lnTo>
                <a:lnTo>
                  <a:pt x="6380" y="1535"/>
                </a:lnTo>
                <a:lnTo>
                  <a:pt x="6381" y="1519"/>
                </a:lnTo>
                <a:lnTo>
                  <a:pt x="6380" y="1482"/>
                </a:lnTo>
                <a:lnTo>
                  <a:pt x="6374" y="1449"/>
                </a:lnTo>
                <a:lnTo>
                  <a:pt x="6363" y="1418"/>
                </a:lnTo>
                <a:lnTo>
                  <a:pt x="6349" y="1390"/>
                </a:lnTo>
                <a:lnTo>
                  <a:pt x="6330" y="1366"/>
                </a:lnTo>
                <a:lnTo>
                  <a:pt x="6307" y="1342"/>
                </a:lnTo>
                <a:lnTo>
                  <a:pt x="6282" y="1322"/>
                </a:lnTo>
                <a:lnTo>
                  <a:pt x="6254" y="1304"/>
                </a:lnTo>
                <a:lnTo>
                  <a:pt x="6221" y="1289"/>
                </a:lnTo>
                <a:lnTo>
                  <a:pt x="6188" y="1275"/>
                </a:lnTo>
                <a:lnTo>
                  <a:pt x="6150" y="1262"/>
                </a:lnTo>
                <a:lnTo>
                  <a:pt x="6112" y="1253"/>
                </a:lnTo>
                <a:lnTo>
                  <a:pt x="6071" y="1244"/>
                </a:lnTo>
                <a:lnTo>
                  <a:pt x="6030" y="1238"/>
                </a:lnTo>
                <a:lnTo>
                  <a:pt x="5986" y="1233"/>
                </a:lnTo>
                <a:lnTo>
                  <a:pt x="5943" y="1229"/>
                </a:lnTo>
                <a:lnTo>
                  <a:pt x="5897" y="1226"/>
                </a:lnTo>
                <a:lnTo>
                  <a:pt x="5853" y="1225"/>
                </a:lnTo>
                <a:lnTo>
                  <a:pt x="5807" y="1224"/>
                </a:lnTo>
                <a:lnTo>
                  <a:pt x="5762" y="1225"/>
                </a:lnTo>
                <a:lnTo>
                  <a:pt x="5716" y="1226"/>
                </a:lnTo>
                <a:lnTo>
                  <a:pt x="5672" y="1228"/>
                </a:lnTo>
                <a:lnTo>
                  <a:pt x="5629" y="1230"/>
                </a:lnTo>
                <a:lnTo>
                  <a:pt x="5586" y="1233"/>
                </a:lnTo>
                <a:lnTo>
                  <a:pt x="5506" y="1240"/>
                </a:lnTo>
                <a:lnTo>
                  <a:pt x="5435" y="1247"/>
                </a:lnTo>
                <a:lnTo>
                  <a:pt x="5372" y="1254"/>
                </a:lnTo>
                <a:lnTo>
                  <a:pt x="5322" y="1259"/>
                </a:lnTo>
                <a:lnTo>
                  <a:pt x="5253" y="1266"/>
                </a:lnTo>
                <a:lnTo>
                  <a:pt x="5181" y="1276"/>
                </a:lnTo>
                <a:lnTo>
                  <a:pt x="5109" y="1286"/>
                </a:lnTo>
                <a:lnTo>
                  <a:pt x="5034" y="1299"/>
                </a:lnTo>
                <a:lnTo>
                  <a:pt x="4997" y="1306"/>
                </a:lnTo>
                <a:lnTo>
                  <a:pt x="4960" y="1314"/>
                </a:lnTo>
                <a:lnTo>
                  <a:pt x="4922" y="1322"/>
                </a:lnTo>
                <a:lnTo>
                  <a:pt x="4885" y="1332"/>
                </a:lnTo>
                <a:lnTo>
                  <a:pt x="4848" y="1342"/>
                </a:lnTo>
                <a:lnTo>
                  <a:pt x="4812" y="1354"/>
                </a:lnTo>
                <a:lnTo>
                  <a:pt x="4776" y="1366"/>
                </a:lnTo>
                <a:lnTo>
                  <a:pt x="4741" y="1379"/>
                </a:lnTo>
                <a:lnTo>
                  <a:pt x="4707" y="1393"/>
                </a:lnTo>
                <a:lnTo>
                  <a:pt x="4673" y="1409"/>
                </a:lnTo>
                <a:lnTo>
                  <a:pt x="4640" y="1425"/>
                </a:lnTo>
                <a:lnTo>
                  <a:pt x="4608" y="1444"/>
                </a:lnTo>
                <a:lnTo>
                  <a:pt x="4577" y="1463"/>
                </a:lnTo>
                <a:lnTo>
                  <a:pt x="4548" y="1483"/>
                </a:lnTo>
                <a:lnTo>
                  <a:pt x="4519" y="1505"/>
                </a:lnTo>
                <a:lnTo>
                  <a:pt x="4493" y="1529"/>
                </a:lnTo>
                <a:lnTo>
                  <a:pt x="4468" y="1553"/>
                </a:lnTo>
                <a:lnTo>
                  <a:pt x="4443" y="1580"/>
                </a:lnTo>
                <a:lnTo>
                  <a:pt x="4421" y="1608"/>
                </a:lnTo>
                <a:lnTo>
                  <a:pt x="4401" y="1638"/>
                </a:lnTo>
                <a:lnTo>
                  <a:pt x="4382" y="1669"/>
                </a:lnTo>
                <a:lnTo>
                  <a:pt x="4365" y="1703"/>
                </a:lnTo>
                <a:lnTo>
                  <a:pt x="4351" y="1737"/>
                </a:lnTo>
                <a:lnTo>
                  <a:pt x="4338" y="1775"/>
                </a:lnTo>
                <a:lnTo>
                  <a:pt x="4336" y="1783"/>
                </a:lnTo>
                <a:lnTo>
                  <a:pt x="4335" y="1790"/>
                </a:lnTo>
                <a:lnTo>
                  <a:pt x="4335" y="1798"/>
                </a:lnTo>
                <a:lnTo>
                  <a:pt x="4335" y="1805"/>
                </a:lnTo>
                <a:lnTo>
                  <a:pt x="4335" y="1812"/>
                </a:lnTo>
                <a:lnTo>
                  <a:pt x="4337" y="1819"/>
                </a:lnTo>
                <a:lnTo>
                  <a:pt x="4339" y="1826"/>
                </a:lnTo>
                <a:lnTo>
                  <a:pt x="4341" y="1832"/>
                </a:lnTo>
                <a:lnTo>
                  <a:pt x="4297" y="1849"/>
                </a:lnTo>
                <a:lnTo>
                  <a:pt x="4253" y="1865"/>
                </a:lnTo>
                <a:lnTo>
                  <a:pt x="4209" y="1882"/>
                </a:lnTo>
                <a:lnTo>
                  <a:pt x="4166" y="1900"/>
                </a:lnTo>
                <a:lnTo>
                  <a:pt x="4123" y="1918"/>
                </a:lnTo>
                <a:lnTo>
                  <a:pt x="4081" y="1938"/>
                </a:lnTo>
                <a:lnTo>
                  <a:pt x="4038" y="1957"/>
                </a:lnTo>
                <a:lnTo>
                  <a:pt x="3997" y="1977"/>
                </a:lnTo>
                <a:lnTo>
                  <a:pt x="3955" y="1997"/>
                </a:lnTo>
                <a:lnTo>
                  <a:pt x="3914" y="2019"/>
                </a:lnTo>
                <a:lnTo>
                  <a:pt x="3873" y="2041"/>
                </a:lnTo>
                <a:lnTo>
                  <a:pt x="3833" y="2063"/>
                </a:lnTo>
                <a:lnTo>
                  <a:pt x="3792" y="2085"/>
                </a:lnTo>
                <a:lnTo>
                  <a:pt x="3752" y="2110"/>
                </a:lnTo>
                <a:lnTo>
                  <a:pt x="3712" y="2133"/>
                </a:lnTo>
                <a:lnTo>
                  <a:pt x="3674" y="2157"/>
                </a:lnTo>
                <a:lnTo>
                  <a:pt x="3634" y="2183"/>
                </a:lnTo>
                <a:lnTo>
                  <a:pt x="3596" y="2208"/>
                </a:lnTo>
                <a:lnTo>
                  <a:pt x="3558" y="2234"/>
                </a:lnTo>
                <a:lnTo>
                  <a:pt x="3520" y="2261"/>
                </a:lnTo>
                <a:lnTo>
                  <a:pt x="3483" y="2288"/>
                </a:lnTo>
                <a:lnTo>
                  <a:pt x="3445" y="2315"/>
                </a:lnTo>
                <a:lnTo>
                  <a:pt x="3409" y="2343"/>
                </a:lnTo>
                <a:lnTo>
                  <a:pt x="3372" y="2372"/>
                </a:lnTo>
                <a:lnTo>
                  <a:pt x="3336" y="2400"/>
                </a:lnTo>
                <a:lnTo>
                  <a:pt x="3300" y="2430"/>
                </a:lnTo>
                <a:lnTo>
                  <a:pt x="3265" y="2459"/>
                </a:lnTo>
                <a:lnTo>
                  <a:pt x="3229" y="2489"/>
                </a:lnTo>
                <a:lnTo>
                  <a:pt x="3194" y="2520"/>
                </a:lnTo>
                <a:lnTo>
                  <a:pt x="3160" y="2551"/>
                </a:lnTo>
                <a:lnTo>
                  <a:pt x="3125" y="2583"/>
                </a:lnTo>
                <a:lnTo>
                  <a:pt x="3092" y="2615"/>
                </a:lnTo>
                <a:lnTo>
                  <a:pt x="3101" y="2576"/>
                </a:lnTo>
                <a:lnTo>
                  <a:pt x="3110" y="2538"/>
                </a:lnTo>
                <a:lnTo>
                  <a:pt x="3119" y="2500"/>
                </a:lnTo>
                <a:lnTo>
                  <a:pt x="3126" y="2461"/>
                </a:lnTo>
                <a:lnTo>
                  <a:pt x="3134" y="2423"/>
                </a:lnTo>
                <a:lnTo>
                  <a:pt x="3140" y="2384"/>
                </a:lnTo>
                <a:lnTo>
                  <a:pt x="3147" y="2346"/>
                </a:lnTo>
                <a:lnTo>
                  <a:pt x="3152" y="2307"/>
                </a:lnTo>
                <a:lnTo>
                  <a:pt x="3159" y="2268"/>
                </a:lnTo>
                <a:lnTo>
                  <a:pt x="3164" y="2229"/>
                </a:lnTo>
                <a:lnTo>
                  <a:pt x="3168" y="2190"/>
                </a:lnTo>
                <a:lnTo>
                  <a:pt x="3172" y="2151"/>
                </a:lnTo>
                <a:lnTo>
                  <a:pt x="3178" y="2073"/>
                </a:lnTo>
                <a:lnTo>
                  <a:pt x="3181" y="1995"/>
                </a:lnTo>
                <a:lnTo>
                  <a:pt x="3182" y="1966"/>
                </a:lnTo>
                <a:lnTo>
                  <a:pt x="3183" y="1938"/>
                </a:lnTo>
                <a:lnTo>
                  <a:pt x="3184" y="1908"/>
                </a:lnTo>
                <a:lnTo>
                  <a:pt x="3185" y="1879"/>
                </a:lnTo>
                <a:lnTo>
                  <a:pt x="3192" y="1884"/>
                </a:lnTo>
                <a:lnTo>
                  <a:pt x="3200" y="1887"/>
                </a:lnTo>
                <a:lnTo>
                  <a:pt x="3208" y="1890"/>
                </a:lnTo>
                <a:lnTo>
                  <a:pt x="3216" y="1892"/>
                </a:lnTo>
                <a:lnTo>
                  <a:pt x="3225" y="1894"/>
                </a:lnTo>
                <a:lnTo>
                  <a:pt x="3233" y="1894"/>
                </a:lnTo>
                <a:lnTo>
                  <a:pt x="3243" y="1894"/>
                </a:lnTo>
                <a:lnTo>
                  <a:pt x="3251" y="1893"/>
                </a:lnTo>
                <a:lnTo>
                  <a:pt x="3259" y="1890"/>
                </a:lnTo>
                <a:lnTo>
                  <a:pt x="3266" y="1887"/>
                </a:lnTo>
                <a:lnTo>
                  <a:pt x="3273" y="1883"/>
                </a:lnTo>
                <a:lnTo>
                  <a:pt x="3280" y="1877"/>
                </a:lnTo>
                <a:lnTo>
                  <a:pt x="3286" y="1871"/>
                </a:lnTo>
                <a:lnTo>
                  <a:pt x="3291" y="1863"/>
                </a:lnTo>
                <a:lnTo>
                  <a:pt x="3296" y="1854"/>
                </a:lnTo>
                <a:lnTo>
                  <a:pt x="3300" y="1844"/>
                </a:lnTo>
                <a:lnTo>
                  <a:pt x="3317" y="1781"/>
                </a:lnTo>
                <a:lnTo>
                  <a:pt x="3334" y="1718"/>
                </a:lnTo>
                <a:lnTo>
                  <a:pt x="3347" y="1655"/>
                </a:lnTo>
                <a:lnTo>
                  <a:pt x="3357" y="1592"/>
                </a:lnTo>
                <a:lnTo>
                  <a:pt x="3365" y="1529"/>
                </a:lnTo>
                <a:lnTo>
                  <a:pt x="3371" y="1466"/>
                </a:lnTo>
                <a:lnTo>
                  <a:pt x="3374" y="1403"/>
                </a:lnTo>
                <a:lnTo>
                  <a:pt x="3375" y="1340"/>
                </a:lnTo>
                <a:lnTo>
                  <a:pt x="3374" y="1278"/>
                </a:lnTo>
                <a:lnTo>
                  <a:pt x="3370" y="1215"/>
                </a:lnTo>
                <a:lnTo>
                  <a:pt x="3364" y="1152"/>
                </a:lnTo>
                <a:lnTo>
                  <a:pt x="3356" y="1090"/>
                </a:lnTo>
                <a:lnTo>
                  <a:pt x="3346" y="1030"/>
                </a:lnTo>
                <a:lnTo>
                  <a:pt x="3334" y="968"/>
                </a:lnTo>
                <a:lnTo>
                  <a:pt x="3319" y="908"/>
                </a:lnTo>
                <a:lnTo>
                  <a:pt x="3301" y="847"/>
                </a:lnTo>
                <a:lnTo>
                  <a:pt x="3282" y="789"/>
                </a:lnTo>
                <a:lnTo>
                  <a:pt x="3261" y="730"/>
                </a:lnTo>
                <a:lnTo>
                  <a:pt x="3238" y="672"/>
                </a:lnTo>
                <a:lnTo>
                  <a:pt x="3212" y="616"/>
                </a:lnTo>
                <a:lnTo>
                  <a:pt x="3185" y="559"/>
                </a:lnTo>
                <a:lnTo>
                  <a:pt x="3156" y="504"/>
                </a:lnTo>
                <a:lnTo>
                  <a:pt x="3124" y="449"/>
                </a:lnTo>
                <a:lnTo>
                  <a:pt x="3091" y="397"/>
                </a:lnTo>
                <a:lnTo>
                  <a:pt x="3055" y="344"/>
                </a:lnTo>
                <a:lnTo>
                  <a:pt x="3018" y="294"/>
                </a:lnTo>
                <a:lnTo>
                  <a:pt x="2978" y="244"/>
                </a:lnTo>
                <a:lnTo>
                  <a:pt x="2938" y="195"/>
                </a:lnTo>
                <a:lnTo>
                  <a:pt x="2894" y="148"/>
                </a:lnTo>
                <a:lnTo>
                  <a:pt x="2850" y="102"/>
                </a:lnTo>
                <a:lnTo>
                  <a:pt x="2803" y="58"/>
                </a:lnTo>
                <a:lnTo>
                  <a:pt x="2755" y="14"/>
                </a:lnTo>
                <a:lnTo>
                  <a:pt x="2746" y="9"/>
                </a:lnTo>
                <a:lnTo>
                  <a:pt x="2739" y="5"/>
                </a:lnTo>
                <a:lnTo>
                  <a:pt x="2730" y="2"/>
                </a:lnTo>
                <a:lnTo>
                  <a:pt x="2722" y="0"/>
                </a:lnTo>
                <a:lnTo>
                  <a:pt x="2714" y="0"/>
                </a:lnTo>
                <a:lnTo>
                  <a:pt x="2705" y="1"/>
                </a:lnTo>
                <a:lnTo>
                  <a:pt x="2697" y="2"/>
                </a:lnTo>
                <a:lnTo>
                  <a:pt x="2689" y="5"/>
                </a:lnTo>
                <a:lnTo>
                  <a:pt x="2681" y="8"/>
                </a:lnTo>
                <a:lnTo>
                  <a:pt x="2673" y="12"/>
                </a:lnTo>
                <a:lnTo>
                  <a:pt x="2665" y="17"/>
                </a:lnTo>
                <a:lnTo>
                  <a:pt x="2658" y="23"/>
                </a:lnTo>
                <a:lnTo>
                  <a:pt x="2652" y="29"/>
                </a:lnTo>
                <a:lnTo>
                  <a:pt x="2647" y="36"/>
                </a:lnTo>
                <a:lnTo>
                  <a:pt x="2643" y="44"/>
                </a:lnTo>
                <a:lnTo>
                  <a:pt x="2639" y="52"/>
                </a:lnTo>
                <a:lnTo>
                  <a:pt x="2625" y="89"/>
                </a:lnTo>
                <a:lnTo>
                  <a:pt x="2611" y="127"/>
                </a:lnTo>
                <a:lnTo>
                  <a:pt x="2599" y="165"/>
                </a:lnTo>
                <a:lnTo>
                  <a:pt x="2587" y="202"/>
                </a:lnTo>
                <a:lnTo>
                  <a:pt x="2575" y="241"/>
                </a:lnTo>
                <a:lnTo>
                  <a:pt x="2564" y="279"/>
                </a:lnTo>
                <a:lnTo>
                  <a:pt x="2555" y="318"/>
                </a:lnTo>
                <a:lnTo>
                  <a:pt x="2546" y="357"/>
                </a:lnTo>
                <a:lnTo>
                  <a:pt x="2538" y="396"/>
                </a:lnTo>
                <a:lnTo>
                  <a:pt x="2531" y="435"/>
                </a:lnTo>
                <a:lnTo>
                  <a:pt x="2524" y="475"/>
                </a:lnTo>
                <a:lnTo>
                  <a:pt x="2519" y="513"/>
                </a:lnTo>
                <a:lnTo>
                  <a:pt x="2514" y="553"/>
                </a:lnTo>
                <a:lnTo>
                  <a:pt x="2510" y="592"/>
                </a:lnTo>
                <a:lnTo>
                  <a:pt x="2506" y="632"/>
                </a:lnTo>
                <a:lnTo>
                  <a:pt x="2503" y="671"/>
                </a:lnTo>
                <a:lnTo>
                  <a:pt x="2501" y="711"/>
                </a:lnTo>
                <a:lnTo>
                  <a:pt x="2500" y="750"/>
                </a:lnTo>
                <a:lnTo>
                  <a:pt x="2500" y="791"/>
                </a:lnTo>
                <a:lnTo>
                  <a:pt x="2501" y="830"/>
                </a:lnTo>
                <a:lnTo>
                  <a:pt x="2502" y="870"/>
                </a:lnTo>
                <a:lnTo>
                  <a:pt x="2506" y="909"/>
                </a:lnTo>
                <a:lnTo>
                  <a:pt x="2509" y="949"/>
                </a:lnTo>
                <a:lnTo>
                  <a:pt x="2513" y="988"/>
                </a:lnTo>
                <a:lnTo>
                  <a:pt x="2517" y="1028"/>
                </a:lnTo>
                <a:lnTo>
                  <a:pt x="2523" y="1067"/>
                </a:lnTo>
                <a:lnTo>
                  <a:pt x="2530" y="1107"/>
                </a:lnTo>
                <a:lnTo>
                  <a:pt x="2537" y="1146"/>
                </a:lnTo>
                <a:lnTo>
                  <a:pt x="2545" y="1185"/>
                </a:lnTo>
                <a:lnTo>
                  <a:pt x="2554" y="1224"/>
                </a:lnTo>
                <a:lnTo>
                  <a:pt x="2564" y="1263"/>
                </a:lnTo>
                <a:lnTo>
                  <a:pt x="2574" y="1302"/>
                </a:lnTo>
                <a:lnTo>
                  <a:pt x="2583" y="1332"/>
                </a:lnTo>
                <a:lnTo>
                  <a:pt x="2597" y="1373"/>
                </a:lnTo>
                <a:lnTo>
                  <a:pt x="2613" y="1419"/>
                </a:lnTo>
                <a:lnTo>
                  <a:pt x="2633" y="1473"/>
                </a:lnTo>
                <a:lnTo>
                  <a:pt x="2655" y="1530"/>
                </a:lnTo>
                <a:lnTo>
                  <a:pt x="2681" y="1589"/>
                </a:lnTo>
                <a:lnTo>
                  <a:pt x="2695" y="1620"/>
                </a:lnTo>
                <a:lnTo>
                  <a:pt x="2709" y="1650"/>
                </a:lnTo>
                <a:lnTo>
                  <a:pt x="2724" y="1680"/>
                </a:lnTo>
                <a:lnTo>
                  <a:pt x="2739" y="1709"/>
                </a:lnTo>
                <a:lnTo>
                  <a:pt x="2756" y="1738"/>
                </a:lnTo>
                <a:lnTo>
                  <a:pt x="2772" y="1766"/>
                </a:lnTo>
                <a:lnTo>
                  <a:pt x="2789" y="1793"/>
                </a:lnTo>
                <a:lnTo>
                  <a:pt x="2806" y="1818"/>
                </a:lnTo>
                <a:lnTo>
                  <a:pt x="2824" y="1843"/>
                </a:lnTo>
                <a:lnTo>
                  <a:pt x="2843" y="1865"/>
                </a:lnTo>
                <a:lnTo>
                  <a:pt x="2861" y="1885"/>
                </a:lnTo>
                <a:lnTo>
                  <a:pt x="2880" y="1903"/>
                </a:lnTo>
                <a:lnTo>
                  <a:pt x="2899" y="1919"/>
                </a:lnTo>
                <a:lnTo>
                  <a:pt x="2919" y="1933"/>
                </a:lnTo>
                <a:lnTo>
                  <a:pt x="2939" y="1944"/>
                </a:lnTo>
                <a:lnTo>
                  <a:pt x="2959" y="1951"/>
                </a:lnTo>
                <a:lnTo>
                  <a:pt x="2979" y="1956"/>
                </a:lnTo>
                <a:lnTo>
                  <a:pt x="3000" y="1957"/>
                </a:lnTo>
                <a:lnTo>
                  <a:pt x="3021" y="1954"/>
                </a:lnTo>
                <a:lnTo>
                  <a:pt x="3042" y="1948"/>
                </a:lnTo>
                <a:lnTo>
                  <a:pt x="3042" y="1956"/>
                </a:lnTo>
                <a:lnTo>
                  <a:pt x="3042" y="1965"/>
                </a:lnTo>
                <a:lnTo>
                  <a:pt x="3042" y="1974"/>
                </a:lnTo>
                <a:lnTo>
                  <a:pt x="3042" y="1982"/>
                </a:lnTo>
                <a:lnTo>
                  <a:pt x="3040" y="2034"/>
                </a:lnTo>
                <a:lnTo>
                  <a:pt x="3037" y="2085"/>
                </a:lnTo>
                <a:lnTo>
                  <a:pt x="3033" y="2137"/>
                </a:lnTo>
                <a:lnTo>
                  <a:pt x="3029" y="2189"/>
                </a:lnTo>
                <a:lnTo>
                  <a:pt x="3023" y="2239"/>
                </a:lnTo>
                <a:lnTo>
                  <a:pt x="3017" y="2290"/>
                </a:lnTo>
                <a:lnTo>
                  <a:pt x="3010" y="2341"/>
                </a:lnTo>
                <a:lnTo>
                  <a:pt x="3002" y="2391"/>
                </a:lnTo>
                <a:lnTo>
                  <a:pt x="2994" y="2442"/>
                </a:lnTo>
                <a:lnTo>
                  <a:pt x="2983" y="2492"/>
                </a:lnTo>
                <a:lnTo>
                  <a:pt x="2973" y="2542"/>
                </a:lnTo>
                <a:lnTo>
                  <a:pt x="2963" y="2593"/>
                </a:lnTo>
                <a:lnTo>
                  <a:pt x="2952" y="2642"/>
                </a:lnTo>
                <a:lnTo>
                  <a:pt x="2940" y="2693"/>
                </a:lnTo>
                <a:lnTo>
                  <a:pt x="2928" y="2743"/>
                </a:lnTo>
                <a:lnTo>
                  <a:pt x="2916" y="2793"/>
                </a:lnTo>
                <a:lnTo>
                  <a:pt x="2866" y="2847"/>
                </a:lnTo>
                <a:lnTo>
                  <a:pt x="2817" y="2900"/>
                </a:lnTo>
                <a:lnTo>
                  <a:pt x="2770" y="2956"/>
                </a:lnTo>
                <a:lnTo>
                  <a:pt x="2723" y="3012"/>
                </a:lnTo>
                <a:lnTo>
                  <a:pt x="2678" y="3069"/>
                </a:lnTo>
                <a:lnTo>
                  <a:pt x="2632" y="3126"/>
                </a:lnTo>
                <a:lnTo>
                  <a:pt x="2588" y="3185"/>
                </a:lnTo>
                <a:lnTo>
                  <a:pt x="2544" y="3244"/>
                </a:lnTo>
                <a:lnTo>
                  <a:pt x="2501" y="3303"/>
                </a:lnTo>
                <a:lnTo>
                  <a:pt x="2459" y="3364"/>
                </a:lnTo>
                <a:lnTo>
                  <a:pt x="2418" y="3425"/>
                </a:lnTo>
                <a:lnTo>
                  <a:pt x="2377" y="3487"/>
                </a:lnTo>
                <a:lnTo>
                  <a:pt x="2337" y="3549"/>
                </a:lnTo>
                <a:lnTo>
                  <a:pt x="2299" y="3612"/>
                </a:lnTo>
                <a:lnTo>
                  <a:pt x="2261" y="3676"/>
                </a:lnTo>
                <a:lnTo>
                  <a:pt x="2223" y="3740"/>
                </a:lnTo>
                <a:lnTo>
                  <a:pt x="2187" y="3805"/>
                </a:lnTo>
                <a:lnTo>
                  <a:pt x="2150" y="3869"/>
                </a:lnTo>
                <a:lnTo>
                  <a:pt x="2116" y="3935"/>
                </a:lnTo>
                <a:lnTo>
                  <a:pt x="2081" y="4001"/>
                </a:lnTo>
                <a:lnTo>
                  <a:pt x="2048" y="4067"/>
                </a:lnTo>
                <a:lnTo>
                  <a:pt x="2014" y="4134"/>
                </a:lnTo>
                <a:lnTo>
                  <a:pt x="1983" y="4201"/>
                </a:lnTo>
                <a:lnTo>
                  <a:pt x="1952" y="4268"/>
                </a:lnTo>
                <a:lnTo>
                  <a:pt x="1921" y="4336"/>
                </a:lnTo>
                <a:lnTo>
                  <a:pt x="1891" y="4404"/>
                </a:lnTo>
                <a:lnTo>
                  <a:pt x="1863" y="4473"/>
                </a:lnTo>
                <a:lnTo>
                  <a:pt x="1834" y="4541"/>
                </a:lnTo>
                <a:lnTo>
                  <a:pt x="1807" y="4609"/>
                </a:lnTo>
                <a:lnTo>
                  <a:pt x="1780" y="4678"/>
                </a:lnTo>
                <a:lnTo>
                  <a:pt x="1754" y="4748"/>
                </a:lnTo>
                <a:lnTo>
                  <a:pt x="1729" y="4817"/>
                </a:lnTo>
                <a:lnTo>
                  <a:pt x="1694" y="4747"/>
                </a:lnTo>
                <a:lnTo>
                  <a:pt x="1660" y="4676"/>
                </a:lnTo>
                <a:lnTo>
                  <a:pt x="1629" y="4605"/>
                </a:lnTo>
                <a:lnTo>
                  <a:pt x="1599" y="4534"/>
                </a:lnTo>
                <a:lnTo>
                  <a:pt x="1585" y="4499"/>
                </a:lnTo>
                <a:lnTo>
                  <a:pt x="1572" y="4464"/>
                </a:lnTo>
                <a:lnTo>
                  <a:pt x="1560" y="4428"/>
                </a:lnTo>
                <a:lnTo>
                  <a:pt x="1547" y="4393"/>
                </a:lnTo>
                <a:lnTo>
                  <a:pt x="1536" y="4356"/>
                </a:lnTo>
                <a:lnTo>
                  <a:pt x="1524" y="4321"/>
                </a:lnTo>
                <a:lnTo>
                  <a:pt x="1513" y="4284"/>
                </a:lnTo>
                <a:lnTo>
                  <a:pt x="1503" y="4249"/>
                </a:lnTo>
                <a:lnTo>
                  <a:pt x="1494" y="4212"/>
                </a:lnTo>
                <a:lnTo>
                  <a:pt x="1485" y="4176"/>
                </a:lnTo>
                <a:lnTo>
                  <a:pt x="1476" y="4141"/>
                </a:lnTo>
                <a:lnTo>
                  <a:pt x="1468" y="4104"/>
                </a:lnTo>
                <a:lnTo>
                  <a:pt x="1461" y="4068"/>
                </a:lnTo>
                <a:lnTo>
                  <a:pt x="1454" y="4031"/>
                </a:lnTo>
                <a:lnTo>
                  <a:pt x="1448" y="3995"/>
                </a:lnTo>
                <a:lnTo>
                  <a:pt x="1441" y="3958"/>
                </a:lnTo>
                <a:lnTo>
                  <a:pt x="1436" y="3922"/>
                </a:lnTo>
                <a:lnTo>
                  <a:pt x="1431" y="3885"/>
                </a:lnTo>
                <a:lnTo>
                  <a:pt x="1427" y="3849"/>
                </a:lnTo>
                <a:lnTo>
                  <a:pt x="1423" y="3812"/>
                </a:lnTo>
                <a:lnTo>
                  <a:pt x="1420" y="3775"/>
                </a:lnTo>
                <a:lnTo>
                  <a:pt x="1417" y="3739"/>
                </a:lnTo>
                <a:lnTo>
                  <a:pt x="1415" y="3701"/>
                </a:lnTo>
                <a:lnTo>
                  <a:pt x="1413" y="3664"/>
                </a:lnTo>
                <a:lnTo>
                  <a:pt x="1422" y="3667"/>
                </a:lnTo>
                <a:lnTo>
                  <a:pt x="1430" y="3668"/>
                </a:lnTo>
                <a:lnTo>
                  <a:pt x="1439" y="3668"/>
                </a:lnTo>
                <a:lnTo>
                  <a:pt x="1449" y="3667"/>
                </a:lnTo>
                <a:lnTo>
                  <a:pt x="1458" y="3665"/>
                </a:lnTo>
                <a:lnTo>
                  <a:pt x="1467" y="3661"/>
                </a:lnTo>
                <a:lnTo>
                  <a:pt x="1476" y="3656"/>
                </a:lnTo>
                <a:lnTo>
                  <a:pt x="1485" y="3650"/>
                </a:lnTo>
                <a:lnTo>
                  <a:pt x="1549" y="3596"/>
                </a:lnTo>
                <a:lnTo>
                  <a:pt x="1608" y="3539"/>
                </a:lnTo>
                <a:lnTo>
                  <a:pt x="1664" y="3481"/>
                </a:lnTo>
                <a:lnTo>
                  <a:pt x="1715" y="3421"/>
                </a:lnTo>
                <a:lnTo>
                  <a:pt x="1761" y="3358"/>
                </a:lnTo>
                <a:lnTo>
                  <a:pt x="1804" y="3294"/>
                </a:lnTo>
                <a:lnTo>
                  <a:pt x="1841" y="3227"/>
                </a:lnTo>
                <a:lnTo>
                  <a:pt x="1876" y="3161"/>
                </a:lnTo>
                <a:lnTo>
                  <a:pt x="1906" y="3092"/>
                </a:lnTo>
                <a:lnTo>
                  <a:pt x="1932" y="3022"/>
                </a:lnTo>
                <a:lnTo>
                  <a:pt x="1955" y="2950"/>
                </a:lnTo>
                <a:lnTo>
                  <a:pt x="1974" y="2878"/>
                </a:lnTo>
                <a:lnTo>
                  <a:pt x="1989" y="2804"/>
                </a:lnTo>
                <a:lnTo>
                  <a:pt x="2000" y="2730"/>
                </a:lnTo>
                <a:lnTo>
                  <a:pt x="2008" y="2655"/>
                </a:lnTo>
                <a:lnTo>
                  <a:pt x="2012" y="2581"/>
                </a:lnTo>
                <a:lnTo>
                  <a:pt x="2013" y="2505"/>
                </a:lnTo>
                <a:lnTo>
                  <a:pt x="2011" y="2429"/>
                </a:lnTo>
                <a:lnTo>
                  <a:pt x="2006" y="2353"/>
                </a:lnTo>
                <a:lnTo>
                  <a:pt x="1997" y="2277"/>
                </a:lnTo>
                <a:lnTo>
                  <a:pt x="1986" y="2200"/>
                </a:lnTo>
                <a:lnTo>
                  <a:pt x="1971" y="2124"/>
                </a:lnTo>
                <a:lnTo>
                  <a:pt x="1954" y="2049"/>
                </a:lnTo>
                <a:lnTo>
                  <a:pt x="1933" y="1974"/>
                </a:lnTo>
                <a:lnTo>
                  <a:pt x="1910" y="1899"/>
                </a:lnTo>
                <a:lnTo>
                  <a:pt x="1884" y="1826"/>
                </a:lnTo>
                <a:lnTo>
                  <a:pt x="1856" y="1753"/>
                </a:lnTo>
                <a:lnTo>
                  <a:pt x="1824" y="1682"/>
                </a:lnTo>
                <a:lnTo>
                  <a:pt x="1791" y="1611"/>
                </a:lnTo>
                <a:lnTo>
                  <a:pt x="1754" y="1541"/>
                </a:lnTo>
                <a:lnTo>
                  <a:pt x="1716" y="1473"/>
                </a:lnTo>
                <a:lnTo>
                  <a:pt x="1675" y="1406"/>
                </a:lnTo>
                <a:lnTo>
                  <a:pt x="1669" y="1397"/>
                </a:lnTo>
                <a:lnTo>
                  <a:pt x="1662" y="1389"/>
                </a:lnTo>
                <a:lnTo>
                  <a:pt x="1654" y="1382"/>
                </a:lnTo>
                <a:lnTo>
                  <a:pt x="1645" y="1376"/>
                </a:lnTo>
                <a:lnTo>
                  <a:pt x="1636" y="1371"/>
                </a:lnTo>
                <a:lnTo>
                  <a:pt x="1627" y="1367"/>
                </a:lnTo>
                <a:lnTo>
                  <a:pt x="1617" y="1363"/>
                </a:lnTo>
                <a:lnTo>
                  <a:pt x="1607" y="1361"/>
                </a:lnTo>
                <a:lnTo>
                  <a:pt x="1597" y="1361"/>
                </a:lnTo>
                <a:lnTo>
                  <a:pt x="1587" y="1361"/>
                </a:lnTo>
                <a:lnTo>
                  <a:pt x="1577" y="1363"/>
                </a:lnTo>
                <a:lnTo>
                  <a:pt x="1568" y="1366"/>
                </a:lnTo>
                <a:lnTo>
                  <a:pt x="1558" y="1371"/>
                </a:lnTo>
                <a:lnTo>
                  <a:pt x="1550" y="1378"/>
                </a:lnTo>
                <a:lnTo>
                  <a:pt x="1542" y="1386"/>
                </a:lnTo>
                <a:lnTo>
                  <a:pt x="1535" y="1395"/>
                </a:lnTo>
                <a:lnTo>
                  <a:pt x="1487" y="1467"/>
                </a:lnTo>
                <a:lnTo>
                  <a:pt x="1439" y="1540"/>
                </a:lnTo>
                <a:lnTo>
                  <a:pt x="1393" y="1613"/>
                </a:lnTo>
                <a:lnTo>
                  <a:pt x="1346" y="1687"/>
                </a:lnTo>
                <a:lnTo>
                  <a:pt x="1302" y="1761"/>
                </a:lnTo>
                <a:lnTo>
                  <a:pt x="1258" y="1835"/>
                </a:lnTo>
                <a:lnTo>
                  <a:pt x="1236" y="1874"/>
                </a:lnTo>
                <a:lnTo>
                  <a:pt x="1216" y="1911"/>
                </a:lnTo>
                <a:lnTo>
                  <a:pt x="1195" y="1950"/>
                </a:lnTo>
                <a:lnTo>
                  <a:pt x="1175" y="1988"/>
                </a:lnTo>
                <a:lnTo>
                  <a:pt x="1156" y="2028"/>
                </a:lnTo>
                <a:lnTo>
                  <a:pt x="1137" y="2066"/>
                </a:lnTo>
                <a:lnTo>
                  <a:pt x="1118" y="2106"/>
                </a:lnTo>
                <a:lnTo>
                  <a:pt x="1101" y="2145"/>
                </a:lnTo>
                <a:lnTo>
                  <a:pt x="1084" y="2185"/>
                </a:lnTo>
                <a:lnTo>
                  <a:pt x="1068" y="2225"/>
                </a:lnTo>
                <a:lnTo>
                  <a:pt x="1053" y="2266"/>
                </a:lnTo>
                <a:lnTo>
                  <a:pt x="1037" y="2306"/>
                </a:lnTo>
                <a:lnTo>
                  <a:pt x="1024" y="2347"/>
                </a:lnTo>
                <a:lnTo>
                  <a:pt x="1011" y="2388"/>
                </a:lnTo>
                <a:lnTo>
                  <a:pt x="999" y="2430"/>
                </a:lnTo>
                <a:lnTo>
                  <a:pt x="988" y="2471"/>
                </a:lnTo>
                <a:lnTo>
                  <a:pt x="978" y="2514"/>
                </a:lnTo>
                <a:lnTo>
                  <a:pt x="969" y="2556"/>
                </a:lnTo>
                <a:lnTo>
                  <a:pt x="962" y="2599"/>
                </a:lnTo>
                <a:lnTo>
                  <a:pt x="954" y="2642"/>
                </a:lnTo>
                <a:lnTo>
                  <a:pt x="950" y="2669"/>
                </a:lnTo>
                <a:lnTo>
                  <a:pt x="947" y="2697"/>
                </a:lnTo>
                <a:lnTo>
                  <a:pt x="944" y="2726"/>
                </a:lnTo>
                <a:lnTo>
                  <a:pt x="941" y="2757"/>
                </a:lnTo>
                <a:lnTo>
                  <a:pt x="939" y="2789"/>
                </a:lnTo>
                <a:lnTo>
                  <a:pt x="938" y="2821"/>
                </a:lnTo>
                <a:lnTo>
                  <a:pt x="937" y="2854"/>
                </a:lnTo>
                <a:lnTo>
                  <a:pt x="937" y="2888"/>
                </a:lnTo>
                <a:lnTo>
                  <a:pt x="937" y="2923"/>
                </a:lnTo>
                <a:lnTo>
                  <a:pt x="939" y="2957"/>
                </a:lnTo>
                <a:lnTo>
                  <a:pt x="940" y="2992"/>
                </a:lnTo>
                <a:lnTo>
                  <a:pt x="943" y="3027"/>
                </a:lnTo>
                <a:lnTo>
                  <a:pt x="947" y="3062"/>
                </a:lnTo>
                <a:lnTo>
                  <a:pt x="951" y="3097"/>
                </a:lnTo>
                <a:lnTo>
                  <a:pt x="956" y="3132"/>
                </a:lnTo>
                <a:lnTo>
                  <a:pt x="964" y="3167"/>
                </a:lnTo>
                <a:lnTo>
                  <a:pt x="971" y="3201"/>
                </a:lnTo>
                <a:lnTo>
                  <a:pt x="979" y="3235"/>
                </a:lnTo>
                <a:lnTo>
                  <a:pt x="989" y="3268"/>
                </a:lnTo>
                <a:lnTo>
                  <a:pt x="999" y="3300"/>
                </a:lnTo>
                <a:lnTo>
                  <a:pt x="1011" y="3332"/>
                </a:lnTo>
                <a:lnTo>
                  <a:pt x="1024" y="3362"/>
                </a:lnTo>
                <a:lnTo>
                  <a:pt x="1039" y="3391"/>
                </a:lnTo>
                <a:lnTo>
                  <a:pt x="1055" y="3419"/>
                </a:lnTo>
                <a:lnTo>
                  <a:pt x="1072" y="3446"/>
                </a:lnTo>
                <a:lnTo>
                  <a:pt x="1091" y="3471"/>
                </a:lnTo>
                <a:lnTo>
                  <a:pt x="1110" y="3495"/>
                </a:lnTo>
                <a:lnTo>
                  <a:pt x="1133" y="3517"/>
                </a:lnTo>
                <a:lnTo>
                  <a:pt x="1156" y="3537"/>
                </a:lnTo>
                <a:lnTo>
                  <a:pt x="1180" y="3555"/>
                </a:lnTo>
                <a:lnTo>
                  <a:pt x="1207" y="3573"/>
                </a:lnTo>
                <a:lnTo>
                  <a:pt x="1235" y="3587"/>
                </a:lnTo>
                <a:lnTo>
                  <a:pt x="1235" y="3632"/>
                </a:lnTo>
                <a:lnTo>
                  <a:pt x="1237" y="3678"/>
                </a:lnTo>
                <a:lnTo>
                  <a:pt x="1239" y="3723"/>
                </a:lnTo>
                <a:lnTo>
                  <a:pt x="1242" y="3768"/>
                </a:lnTo>
                <a:lnTo>
                  <a:pt x="1247" y="3814"/>
                </a:lnTo>
                <a:lnTo>
                  <a:pt x="1252" y="3859"/>
                </a:lnTo>
                <a:lnTo>
                  <a:pt x="1257" y="3904"/>
                </a:lnTo>
                <a:lnTo>
                  <a:pt x="1264" y="3949"/>
                </a:lnTo>
                <a:lnTo>
                  <a:pt x="1272" y="3994"/>
                </a:lnTo>
                <a:lnTo>
                  <a:pt x="1280" y="4038"/>
                </a:lnTo>
                <a:lnTo>
                  <a:pt x="1291" y="4083"/>
                </a:lnTo>
                <a:lnTo>
                  <a:pt x="1301" y="4127"/>
                </a:lnTo>
                <a:lnTo>
                  <a:pt x="1312" y="4171"/>
                </a:lnTo>
                <a:lnTo>
                  <a:pt x="1324" y="4216"/>
                </a:lnTo>
                <a:lnTo>
                  <a:pt x="1337" y="4259"/>
                </a:lnTo>
                <a:lnTo>
                  <a:pt x="1351" y="4302"/>
                </a:lnTo>
                <a:lnTo>
                  <a:pt x="1365" y="4345"/>
                </a:lnTo>
                <a:lnTo>
                  <a:pt x="1382" y="4388"/>
                </a:lnTo>
                <a:lnTo>
                  <a:pt x="1398" y="4429"/>
                </a:lnTo>
                <a:lnTo>
                  <a:pt x="1415" y="4472"/>
                </a:lnTo>
                <a:lnTo>
                  <a:pt x="1433" y="4512"/>
                </a:lnTo>
                <a:lnTo>
                  <a:pt x="1453" y="4554"/>
                </a:lnTo>
                <a:lnTo>
                  <a:pt x="1472" y="4594"/>
                </a:lnTo>
                <a:lnTo>
                  <a:pt x="1493" y="4634"/>
                </a:lnTo>
                <a:lnTo>
                  <a:pt x="1514" y="4673"/>
                </a:lnTo>
                <a:lnTo>
                  <a:pt x="1537" y="4713"/>
                </a:lnTo>
                <a:lnTo>
                  <a:pt x="1560" y="4751"/>
                </a:lnTo>
                <a:lnTo>
                  <a:pt x="1584" y="4789"/>
                </a:lnTo>
                <a:lnTo>
                  <a:pt x="1608" y="4826"/>
                </a:lnTo>
                <a:lnTo>
                  <a:pt x="1635" y="4862"/>
                </a:lnTo>
                <a:lnTo>
                  <a:pt x="1661" y="4898"/>
                </a:lnTo>
                <a:lnTo>
                  <a:pt x="1688" y="4933"/>
                </a:lnTo>
                <a:lnTo>
                  <a:pt x="1668" y="4993"/>
                </a:lnTo>
                <a:lnTo>
                  <a:pt x="1649" y="5053"/>
                </a:lnTo>
                <a:lnTo>
                  <a:pt x="1630" y="5112"/>
                </a:lnTo>
                <a:lnTo>
                  <a:pt x="1612" y="5171"/>
                </a:lnTo>
                <a:lnTo>
                  <a:pt x="1594" y="5231"/>
                </a:lnTo>
                <a:lnTo>
                  <a:pt x="1577" y="5291"/>
                </a:lnTo>
                <a:lnTo>
                  <a:pt x="1560" y="5350"/>
                </a:lnTo>
                <a:lnTo>
                  <a:pt x="1544" y="5409"/>
                </a:lnTo>
                <a:lnTo>
                  <a:pt x="1529" y="5469"/>
                </a:lnTo>
                <a:lnTo>
                  <a:pt x="1513" y="5529"/>
                </a:lnTo>
                <a:lnTo>
                  <a:pt x="1499" y="5587"/>
                </a:lnTo>
                <a:lnTo>
                  <a:pt x="1485" y="5646"/>
                </a:lnTo>
                <a:lnTo>
                  <a:pt x="1472" y="5706"/>
                </a:lnTo>
                <a:lnTo>
                  <a:pt x="1459" y="5764"/>
                </a:lnTo>
                <a:lnTo>
                  <a:pt x="1446" y="5823"/>
                </a:lnTo>
                <a:lnTo>
                  <a:pt x="1435" y="5881"/>
                </a:lnTo>
                <a:lnTo>
                  <a:pt x="1420" y="5961"/>
                </a:lnTo>
                <a:lnTo>
                  <a:pt x="1405" y="6041"/>
                </a:lnTo>
                <a:lnTo>
                  <a:pt x="1391" y="6121"/>
                </a:lnTo>
                <a:lnTo>
                  <a:pt x="1378" y="6202"/>
                </a:lnTo>
                <a:lnTo>
                  <a:pt x="1365" y="6282"/>
                </a:lnTo>
                <a:lnTo>
                  <a:pt x="1353" y="6362"/>
                </a:lnTo>
                <a:lnTo>
                  <a:pt x="1342" y="6442"/>
                </a:lnTo>
                <a:lnTo>
                  <a:pt x="1331" y="6523"/>
                </a:lnTo>
                <a:lnTo>
                  <a:pt x="1321" y="6603"/>
                </a:lnTo>
                <a:lnTo>
                  <a:pt x="1311" y="6684"/>
                </a:lnTo>
                <a:lnTo>
                  <a:pt x="1302" y="6765"/>
                </a:lnTo>
                <a:lnTo>
                  <a:pt x="1293" y="6845"/>
                </a:lnTo>
                <a:lnTo>
                  <a:pt x="1276" y="7007"/>
                </a:lnTo>
                <a:lnTo>
                  <a:pt x="1262" y="7169"/>
                </a:lnTo>
                <a:lnTo>
                  <a:pt x="1250" y="7331"/>
                </a:lnTo>
                <a:lnTo>
                  <a:pt x="1239" y="7493"/>
                </a:lnTo>
                <a:lnTo>
                  <a:pt x="1229" y="7655"/>
                </a:lnTo>
                <a:lnTo>
                  <a:pt x="1220" y="7818"/>
                </a:lnTo>
                <a:lnTo>
                  <a:pt x="1213" y="7980"/>
                </a:lnTo>
                <a:lnTo>
                  <a:pt x="1206" y="8143"/>
                </a:lnTo>
                <a:lnTo>
                  <a:pt x="1199" y="8305"/>
                </a:lnTo>
                <a:lnTo>
                  <a:pt x="1194" y="8468"/>
                </a:lnTo>
                <a:lnTo>
                  <a:pt x="1192" y="8464"/>
                </a:lnTo>
                <a:lnTo>
                  <a:pt x="1190" y="8461"/>
                </a:lnTo>
                <a:lnTo>
                  <a:pt x="1164" y="8434"/>
                </a:lnTo>
                <a:lnTo>
                  <a:pt x="1140" y="8407"/>
                </a:lnTo>
                <a:lnTo>
                  <a:pt x="1115" y="8380"/>
                </a:lnTo>
                <a:lnTo>
                  <a:pt x="1092" y="8353"/>
                </a:lnTo>
                <a:lnTo>
                  <a:pt x="1069" y="8326"/>
                </a:lnTo>
                <a:lnTo>
                  <a:pt x="1047" y="8298"/>
                </a:lnTo>
                <a:lnTo>
                  <a:pt x="1025" y="8270"/>
                </a:lnTo>
                <a:lnTo>
                  <a:pt x="1005" y="8243"/>
                </a:lnTo>
                <a:lnTo>
                  <a:pt x="985" y="8214"/>
                </a:lnTo>
                <a:lnTo>
                  <a:pt x="966" y="8187"/>
                </a:lnTo>
                <a:lnTo>
                  <a:pt x="946" y="8159"/>
                </a:lnTo>
                <a:lnTo>
                  <a:pt x="928" y="8129"/>
                </a:lnTo>
                <a:lnTo>
                  <a:pt x="911" y="8101"/>
                </a:lnTo>
                <a:lnTo>
                  <a:pt x="894" y="8072"/>
                </a:lnTo>
                <a:lnTo>
                  <a:pt x="876" y="8042"/>
                </a:lnTo>
                <a:lnTo>
                  <a:pt x="861" y="8013"/>
                </a:lnTo>
                <a:lnTo>
                  <a:pt x="865" y="8009"/>
                </a:lnTo>
                <a:lnTo>
                  <a:pt x="869" y="8005"/>
                </a:lnTo>
                <a:lnTo>
                  <a:pt x="873" y="8000"/>
                </a:lnTo>
                <a:lnTo>
                  <a:pt x="877" y="7994"/>
                </a:lnTo>
                <a:lnTo>
                  <a:pt x="881" y="7989"/>
                </a:lnTo>
                <a:lnTo>
                  <a:pt x="884" y="7982"/>
                </a:lnTo>
                <a:lnTo>
                  <a:pt x="886" y="7975"/>
                </a:lnTo>
                <a:lnTo>
                  <a:pt x="888" y="7968"/>
                </a:lnTo>
                <a:lnTo>
                  <a:pt x="899" y="7908"/>
                </a:lnTo>
                <a:lnTo>
                  <a:pt x="908" y="7847"/>
                </a:lnTo>
                <a:lnTo>
                  <a:pt x="916" y="7786"/>
                </a:lnTo>
                <a:lnTo>
                  <a:pt x="922" y="7725"/>
                </a:lnTo>
                <a:lnTo>
                  <a:pt x="926" y="7664"/>
                </a:lnTo>
                <a:lnTo>
                  <a:pt x="928" y="7602"/>
                </a:lnTo>
                <a:lnTo>
                  <a:pt x="929" y="7540"/>
                </a:lnTo>
                <a:lnTo>
                  <a:pt x="927" y="7479"/>
                </a:lnTo>
                <a:lnTo>
                  <a:pt x="924" y="7418"/>
                </a:lnTo>
                <a:lnTo>
                  <a:pt x="919" y="7357"/>
                </a:lnTo>
                <a:lnTo>
                  <a:pt x="912" y="7296"/>
                </a:lnTo>
                <a:lnTo>
                  <a:pt x="903" y="7235"/>
                </a:lnTo>
                <a:lnTo>
                  <a:pt x="891" y="7176"/>
                </a:lnTo>
                <a:lnTo>
                  <a:pt x="877" y="7116"/>
                </a:lnTo>
                <a:lnTo>
                  <a:pt x="862" y="7058"/>
                </a:lnTo>
                <a:lnTo>
                  <a:pt x="844" y="7001"/>
                </a:lnTo>
                <a:lnTo>
                  <a:pt x="825" y="6944"/>
                </a:lnTo>
                <a:lnTo>
                  <a:pt x="803" y="6888"/>
                </a:lnTo>
                <a:lnTo>
                  <a:pt x="778" y="6834"/>
                </a:lnTo>
                <a:lnTo>
                  <a:pt x="751" y="6780"/>
                </a:lnTo>
                <a:lnTo>
                  <a:pt x="723" y="6727"/>
                </a:lnTo>
                <a:lnTo>
                  <a:pt x="691" y="6677"/>
                </a:lnTo>
                <a:lnTo>
                  <a:pt x="658" y="6627"/>
                </a:lnTo>
                <a:lnTo>
                  <a:pt x="621" y="6579"/>
                </a:lnTo>
                <a:lnTo>
                  <a:pt x="584" y="6533"/>
                </a:lnTo>
                <a:lnTo>
                  <a:pt x="542" y="6488"/>
                </a:lnTo>
                <a:lnTo>
                  <a:pt x="500" y="6446"/>
                </a:lnTo>
                <a:lnTo>
                  <a:pt x="453" y="6405"/>
                </a:lnTo>
                <a:lnTo>
                  <a:pt x="406" y="6367"/>
                </a:lnTo>
                <a:lnTo>
                  <a:pt x="354" y="6330"/>
                </a:lnTo>
                <a:lnTo>
                  <a:pt x="301" y="6296"/>
                </a:lnTo>
                <a:lnTo>
                  <a:pt x="245" y="6264"/>
                </a:lnTo>
                <a:lnTo>
                  <a:pt x="236" y="6260"/>
                </a:lnTo>
                <a:lnTo>
                  <a:pt x="228" y="6255"/>
                </a:lnTo>
                <a:lnTo>
                  <a:pt x="218" y="6253"/>
                </a:lnTo>
                <a:lnTo>
                  <a:pt x="209" y="6251"/>
                </a:lnTo>
                <a:lnTo>
                  <a:pt x="200" y="6250"/>
                </a:lnTo>
                <a:lnTo>
                  <a:pt x="192" y="6251"/>
                </a:lnTo>
                <a:lnTo>
                  <a:pt x="183" y="6252"/>
                </a:lnTo>
                <a:lnTo>
                  <a:pt x="175" y="6254"/>
                </a:lnTo>
                <a:lnTo>
                  <a:pt x="167" y="6256"/>
                </a:lnTo>
                <a:lnTo>
                  <a:pt x="160" y="6261"/>
                </a:lnTo>
                <a:lnTo>
                  <a:pt x="153" y="6266"/>
                </a:lnTo>
                <a:lnTo>
                  <a:pt x="145" y="6271"/>
                </a:lnTo>
                <a:lnTo>
                  <a:pt x="139" y="6277"/>
                </a:lnTo>
                <a:lnTo>
                  <a:pt x="133" y="6285"/>
                </a:lnTo>
                <a:lnTo>
                  <a:pt x="128" y="6293"/>
                </a:lnTo>
                <a:lnTo>
                  <a:pt x="124" y="6302"/>
                </a:lnTo>
                <a:lnTo>
                  <a:pt x="103" y="6354"/>
                </a:lnTo>
                <a:lnTo>
                  <a:pt x="84" y="6408"/>
                </a:lnTo>
                <a:lnTo>
                  <a:pt x="67" y="6465"/>
                </a:lnTo>
                <a:lnTo>
                  <a:pt x="51" y="6526"/>
                </a:lnTo>
                <a:lnTo>
                  <a:pt x="37" y="6589"/>
                </a:lnTo>
                <a:lnTo>
                  <a:pt x="26" y="6652"/>
                </a:lnTo>
                <a:lnTo>
                  <a:pt x="16" y="6719"/>
                </a:lnTo>
                <a:lnTo>
                  <a:pt x="9" y="6786"/>
                </a:lnTo>
                <a:lnTo>
                  <a:pt x="4" y="6855"/>
                </a:lnTo>
                <a:lnTo>
                  <a:pt x="1" y="6925"/>
                </a:lnTo>
                <a:lnTo>
                  <a:pt x="0" y="6994"/>
                </a:lnTo>
                <a:lnTo>
                  <a:pt x="2" y="7064"/>
                </a:lnTo>
                <a:lnTo>
                  <a:pt x="7" y="7134"/>
                </a:lnTo>
                <a:lnTo>
                  <a:pt x="14" y="7204"/>
                </a:lnTo>
                <a:lnTo>
                  <a:pt x="24" y="7273"/>
                </a:lnTo>
                <a:lnTo>
                  <a:pt x="36" y="7340"/>
                </a:lnTo>
                <a:lnTo>
                  <a:pt x="52" y="7407"/>
                </a:lnTo>
                <a:lnTo>
                  <a:pt x="71" y="7470"/>
                </a:lnTo>
                <a:lnTo>
                  <a:pt x="93" y="7533"/>
                </a:lnTo>
                <a:lnTo>
                  <a:pt x="118" y="7593"/>
                </a:lnTo>
                <a:lnTo>
                  <a:pt x="147" y="7651"/>
                </a:lnTo>
                <a:lnTo>
                  <a:pt x="178" y="7705"/>
                </a:lnTo>
                <a:lnTo>
                  <a:pt x="213" y="7757"/>
                </a:lnTo>
                <a:lnTo>
                  <a:pt x="252" y="7804"/>
                </a:lnTo>
                <a:lnTo>
                  <a:pt x="294" y="7848"/>
                </a:lnTo>
                <a:lnTo>
                  <a:pt x="341" y="7888"/>
                </a:lnTo>
                <a:lnTo>
                  <a:pt x="391" y="7923"/>
                </a:lnTo>
                <a:lnTo>
                  <a:pt x="444" y="7953"/>
                </a:lnTo>
                <a:lnTo>
                  <a:pt x="503" y="7979"/>
                </a:lnTo>
                <a:lnTo>
                  <a:pt x="565" y="7999"/>
                </a:lnTo>
                <a:lnTo>
                  <a:pt x="630" y="8013"/>
                </a:lnTo>
                <a:lnTo>
                  <a:pt x="701" y="8021"/>
                </a:lnTo>
                <a:lnTo>
                  <a:pt x="721" y="8059"/>
                </a:lnTo>
                <a:lnTo>
                  <a:pt x="742" y="8095"/>
                </a:lnTo>
                <a:lnTo>
                  <a:pt x="764" y="8130"/>
                </a:lnTo>
                <a:lnTo>
                  <a:pt x="787" y="8166"/>
                </a:lnTo>
                <a:lnTo>
                  <a:pt x="812" y="8200"/>
                </a:lnTo>
                <a:lnTo>
                  <a:pt x="836" y="8235"/>
                </a:lnTo>
                <a:lnTo>
                  <a:pt x="862" y="8267"/>
                </a:lnTo>
                <a:lnTo>
                  <a:pt x="889" y="8299"/>
                </a:lnTo>
                <a:lnTo>
                  <a:pt x="917" y="8331"/>
                </a:lnTo>
                <a:lnTo>
                  <a:pt x="945" y="8362"/>
                </a:lnTo>
                <a:lnTo>
                  <a:pt x="975" y="8392"/>
                </a:lnTo>
                <a:lnTo>
                  <a:pt x="1004" y="8420"/>
                </a:lnTo>
                <a:lnTo>
                  <a:pt x="1035" y="8448"/>
                </a:lnTo>
                <a:lnTo>
                  <a:pt x="1067" y="8475"/>
                </a:lnTo>
                <a:lnTo>
                  <a:pt x="1099" y="8501"/>
                </a:lnTo>
                <a:lnTo>
                  <a:pt x="1132" y="8525"/>
                </a:lnTo>
                <a:lnTo>
                  <a:pt x="1136" y="8528"/>
                </a:lnTo>
                <a:lnTo>
                  <a:pt x="1141" y="8530"/>
                </a:lnTo>
                <a:lnTo>
                  <a:pt x="1145" y="8532"/>
                </a:lnTo>
                <a:lnTo>
                  <a:pt x="1149" y="8533"/>
                </a:lnTo>
                <a:lnTo>
                  <a:pt x="1157" y="8533"/>
                </a:lnTo>
                <a:lnTo>
                  <a:pt x="1166" y="8532"/>
                </a:lnTo>
                <a:lnTo>
                  <a:pt x="1173" y="8529"/>
                </a:lnTo>
                <a:lnTo>
                  <a:pt x="1181" y="8524"/>
                </a:lnTo>
                <a:lnTo>
                  <a:pt x="1187" y="8519"/>
                </a:lnTo>
                <a:lnTo>
                  <a:pt x="1192" y="8512"/>
                </a:lnTo>
                <a:lnTo>
                  <a:pt x="1191" y="8563"/>
                </a:lnTo>
                <a:lnTo>
                  <a:pt x="1189" y="8612"/>
                </a:lnTo>
                <a:lnTo>
                  <a:pt x="1188" y="8663"/>
                </a:lnTo>
                <a:lnTo>
                  <a:pt x="1187" y="8712"/>
                </a:lnTo>
                <a:lnTo>
                  <a:pt x="1185" y="8763"/>
                </a:lnTo>
                <a:lnTo>
                  <a:pt x="1184" y="8813"/>
                </a:lnTo>
                <a:lnTo>
                  <a:pt x="1182" y="8863"/>
                </a:lnTo>
                <a:lnTo>
                  <a:pt x="1181" y="8913"/>
                </a:lnTo>
                <a:lnTo>
                  <a:pt x="1180" y="8963"/>
                </a:lnTo>
                <a:lnTo>
                  <a:pt x="1178" y="9013"/>
                </a:lnTo>
                <a:lnTo>
                  <a:pt x="1177" y="9063"/>
                </a:lnTo>
                <a:lnTo>
                  <a:pt x="1176" y="9113"/>
                </a:lnTo>
                <a:lnTo>
                  <a:pt x="1174" y="9163"/>
                </a:lnTo>
                <a:lnTo>
                  <a:pt x="1173" y="9214"/>
                </a:lnTo>
                <a:lnTo>
                  <a:pt x="1172" y="9263"/>
                </a:lnTo>
                <a:lnTo>
                  <a:pt x="1170" y="9313"/>
                </a:lnTo>
                <a:lnTo>
                  <a:pt x="1169" y="9370"/>
                </a:lnTo>
                <a:lnTo>
                  <a:pt x="1167" y="9426"/>
                </a:lnTo>
                <a:lnTo>
                  <a:pt x="1166" y="9483"/>
                </a:lnTo>
                <a:lnTo>
                  <a:pt x="1164" y="9539"/>
                </a:lnTo>
                <a:lnTo>
                  <a:pt x="1163" y="9595"/>
                </a:lnTo>
                <a:lnTo>
                  <a:pt x="1162" y="9652"/>
                </a:lnTo>
                <a:lnTo>
                  <a:pt x="1161" y="9709"/>
                </a:lnTo>
                <a:lnTo>
                  <a:pt x="1160" y="9764"/>
                </a:lnTo>
                <a:lnTo>
                  <a:pt x="1158" y="9821"/>
                </a:lnTo>
                <a:lnTo>
                  <a:pt x="1157" y="9878"/>
                </a:lnTo>
                <a:lnTo>
                  <a:pt x="1156" y="9934"/>
                </a:lnTo>
                <a:lnTo>
                  <a:pt x="1155" y="9991"/>
                </a:lnTo>
                <a:lnTo>
                  <a:pt x="1155" y="10048"/>
                </a:lnTo>
                <a:lnTo>
                  <a:pt x="1154" y="10105"/>
                </a:lnTo>
                <a:lnTo>
                  <a:pt x="1153" y="10161"/>
                </a:lnTo>
                <a:lnTo>
                  <a:pt x="1152" y="10218"/>
                </a:lnTo>
                <a:lnTo>
                  <a:pt x="1337" y="10162"/>
                </a:lnTo>
                <a:lnTo>
                  <a:pt x="1339" y="10110"/>
                </a:lnTo>
                <a:lnTo>
                  <a:pt x="1340" y="10057"/>
                </a:lnTo>
                <a:lnTo>
                  <a:pt x="1341" y="10004"/>
                </a:lnTo>
                <a:lnTo>
                  <a:pt x="1343" y="9952"/>
                </a:lnTo>
                <a:lnTo>
                  <a:pt x="1344" y="9899"/>
                </a:lnTo>
                <a:lnTo>
                  <a:pt x="1345" y="9846"/>
                </a:lnTo>
                <a:lnTo>
                  <a:pt x="1346" y="9794"/>
                </a:lnTo>
                <a:lnTo>
                  <a:pt x="1348" y="9742"/>
                </a:lnTo>
                <a:lnTo>
                  <a:pt x="1349" y="9689"/>
                </a:lnTo>
                <a:lnTo>
                  <a:pt x="1350" y="9637"/>
                </a:lnTo>
                <a:lnTo>
                  <a:pt x="1351" y="9584"/>
                </a:lnTo>
                <a:lnTo>
                  <a:pt x="1353" y="9532"/>
                </a:lnTo>
                <a:lnTo>
                  <a:pt x="1354" y="9479"/>
                </a:lnTo>
                <a:lnTo>
                  <a:pt x="1355" y="9426"/>
                </a:lnTo>
                <a:lnTo>
                  <a:pt x="1357" y="9374"/>
                </a:lnTo>
                <a:lnTo>
                  <a:pt x="1358" y="9321"/>
                </a:lnTo>
                <a:lnTo>
                  <a:pt x="1360" y="9320"/>
                </a:lnTo>
                <a:lnTo>
                  <a:pt x="1363" y="9318"/>
                </a:lnTo>
                <a:lnTo>
                  <a:pt x="1404" y="9281"/>
                </a:lnTo>
                <a:lnTo>
                  <a:pt x="1443" y="9245"/>
                </a:lnTo>
                <a:lnTo>
                  <a:pt x="1482" y="9207"/>
                </a:lnTo>
                <a:lnTo>
                  <a:pt x="1519" y="9167"/>
                </a:lnTo>
                <a:lnTo>
                  <a:pt x="1556" y="9128"/>
                </a:lnTo>
                <a:lnTo>
                  <a:pt x="1592" y="9086"/>
                </a:lnTo>
                <a:lnTo>
                  <a:pt x="1627" y="9045"/>
                </a:lnTo>
                <a:lnTo>
                  <a:pt x="1661" y="9002"/>
                </a:lnTo>
                <a:lnTo>
                  <a:pt x="1695" y="8959"/>
                </a:lnTo>
                <a:lnTo>
                  <a:pt x="1727" y="8915"/>
                </a:lnTo>
                <a:lnTo>
                  <a:pt x="1758" y="8870"/>
                </a:lnTo>
                <a:lnTo>
                  <a:pt x="1788" y="8825"/>
                </a:lnTo>
                <a:lnTo>
                  <a:pt x="1818" y="8779"/>
                </a:lnTo>
                <a:lnTo>
                  <a:pt x="1846" y="8733"/>
                </a:lnTo>
                <a:lnTo>
                  <a:pt x="1874" y="8685"/>
                </a:lnTo>
                <a:lnTo>
                  <a:pt x="1900" y="8639"/>
                </a:lnTo>
                <a:lnTo>
                  <a:pt x="1911" y="8618"/>
                </a:lnTo>
                <a:lnTo>
                  <a:pt x="1922" y="8597"/>
                </a:lnTo>
                <a:lnTo>
                  <a:pt x="1933" y="8576"/>
                </a:lnTo>
                <a:lnTo>
                  <a:pt x="1945" y="8555"/>
                </a:lnTo>
                <a:lnTo>
                  <a:pt x="1956" y="8533"/>
                </a:lnTo>
                <a:lnTo>
                  <a:pt x="1967" y="8512"/>
                </a:lnTo>
                <a:lnTo>
                  <a:pt x="1978" y="8490"/>
                </a:lnTo>
                <a:lnTo>
                  <a:pt x="1989" y="8468"/>
                </a:lnTo>
                <a:lnTo>
                  <a:pt x="2001" y="8468"/>
                </a:lnTo>
                <a:lnTo>
                  <a:pt x="2013" y="8464"/>
                </a:lnTo>
                <a:lnTo>
                  <a:pt x="2019" y="8462"/>
                </a:lnTo>
                <a:lnTo>
                  <a:pt x="2025" y="8460"/>
                </a:lnTo>
                <a:lnTo>
                  <a:pt x="2031" y="8457"/>
                </a:lnTo>
                <a:lnTo>
                  <a:pt x="2037" y="8453"/>
                </a:lnTo>
                <a:lnTo>
                  <a:pt x="2061" y="8436"/>
                </a:lnTo>
                <a:lnTo>
                  <a:pt x="2084" y="8418"/>
                </a:lnTo>
                <a:lnTo>
                  <a:pt x="2108" y="8399"/>
                </a:lnTo>
                <a:lnTo>
                  <a:pt x="2130" y="8379"/>
                </a:lnTo>
                <a:lnTo>
                  <a:pt x="2152" y="8360"/>
                </a:lnTo>
                <a:lnTo>
                  <a:pt x="2173" y="8340"/>
                </a:lnTo>
                <a:lnTo>
                  <a:pt x="2195" y="8319"/>
                </a:lnTo>
                <a:lnTo>
                  <a:pt x="2216" y="8297"/>
                </a:lnTo>
                <a:lnTo>
                  <a:pt x="2235" y="8275"/>
                </a:lnTo>
                <a:lnTo>
                  <a:pt x="2255" y="8253"/>
                </a:lnTo>
                <a:lnTo>
                  <a:pt x="2274" y="8231"/>
                </a:lnTo>
                <a:lnTo>
                  <a:pt x="2293" y="8207"/>
                </a:lnTo>
                <a:lnTo>
                  <a:pt x="2310" y="8184"/>
                </a:lnTo>
                <a:lnTo>
                  <a:pt x="2327" y="8160"/>
                </a:lnTo>
                <a:lnTo>
                  <a:pt x="2345" y="8135"/>
                </a:lnTo>
                <a:lnTo>
                  <a:pt x="2361" y="8110"/>
                </a:lnTo>
                <a:lnTo>
                  <a:pt x="2376" y="8085"/>
                </a:lnTo>
                <a:lnTo>
                  <a:pt x="2391" y="8060"/>
                </a:lnTo>
                <a:lnTo>
                  <a:pt x="2405" y="8033"/>
                </a:lnTo>
                <a:lnTo>
                  <a:pt x="2419" y="8008"/>
                </a:lnTo>
                <a:lnTo>
                  <a:pt x="2433" y="7981"/>
                </a:lnTo>
                <a:lnTo>
                  <a:pt x="2446" y="7954"/>
                </a:lnTo>
                <a:lnTo>
                  <a:pt x="2458" y="7927"/>
                </a:lnTo>
                <a:lnTo>
                  <a:pt x="2469" y="7900"/>
                </a:lnTo>
                <a:lnTo>
                  <a:pt x="2480" y="7872"/>
                </a:lnTo>
                <a:lnTo>
                  <a:pt x="2490" y="7844"/>
                </a:lnTo>
                <a:lnTo>
                  <a:pt x="2500" y="7816"/>
                </a:lnTo>
                <a:lnTo>
                  <a:pt x="2510" y="7787"/>
                </a:lnTo>
                <a:lnTo>
                  <a:pt x="2518" y="7759"/>
                </a:lnTo>
                <a:lnTo>
                  <a:pt x="2526" y="7730"/>
                </a:lnTo>
                <a:lnTo>
                  <a:pt x="2533" y="7701"/>
                </a:lnTo>
                <a:lnTo>
                  <a:pt x="2539" y="7673"/>
                </a:lnTo>
                <a:lnTo>
                  <a:pt x="2547" y="7630"/>
                </a:lnTo>
                <a:lnTo>
                  <a:pt x="2555" y="7584"/>
                </a:lnTo>
                <a:lnTo>
                  <a:pt x="2561" y="7533"/>
                </a:lnTo>
                <a:lnTo>
                  <a:pt x="2567" y="7479"/>
                </a:lnTo>
                <a:lnTo>
                  <a:pt x="2569" y="7452"/>
                </a:lnTo>
                <a:lnTo>
                  <a:pt x="2570" y="7424"/>
                </a:lnTo>
                <a:lnTo>
                  <a:pt x="2571" y="7395"/>
                </a:lnTo>
                <a:lnTo>
                  <a:pt x="2571" y="7367"/>
                </a:lnTo>
                <a:lnTo>
                  <a:pt x="2571" y="7338"/>
                </a:lnTo>
                <a:lnTo>
                  <a:pt x="2570" y="7309"/>
                </a:lnTo>
                <a:lnTo>
                  <a:pt x="2568" y="7281"/>
                </a:lnTo>
                <a:lnTo>
                  <a:pt x="2566" y="7252"/>
                </a:lnTo>
                <a:lnTo>
                  <a:pt x="2563" y="7223"/>
                </a:lnTo>
                <a:lnTo>
                  <a:pt x="2559" y="7196"/>
                </a:lnTo>
                <a:lnTo>
                  <a:pt x="2553" y="7169"/>
                </a:lnTo>
                <a:lnTo>
                  <a:pt x="2547" y="7141"/>
                </a:lnTo>
                <a:lnTo>
                  <a:pt x="2540" y="7115"/>
                </a:lnTo>
                <a:lnTo>
                  <a:pt x="2532" y="7090"/>
                </a:lnTo>
                <a:lnTo>
                  <a:pt x="2523" y="7064"/>
                </a:lnTo>
                <a:lnTo>
                  <a:pt x="2513" y="7041"/>
                </a:lnTo>
                <a:lnTo>
                  <a:pt x="2500" y="7019"/>
                </a:lnTo>
                <a:lnTo>
                  <a:pt x="2487" y="6997"/>
                </a:lnTo>
                <a:lnTo>
                  <a:pt x="2473" y="6976"/>
                </a:lnTo>
                <a:lnTo>
                  <a:pt x="2458" y="6958"/>
                </a:lnTo>
                <a:lnTo>
                  <a:pt x="2441" y="6941"/>
                </a:lnTo>
                <a:lnTo>
                  <a:pt x="2421" y="6925"/>
                </a:lnTo>
                <a:lnTo>
                  <a:pt x="2402" y="6910"/>
                </a:lnTo>
                <a:lnTo>
                  <a:pt x="2380" y="6897"/>
                </a:lnTo>
                <a:lnTo>
                  <a:pt x="2356" y="6887"/>
                </a:lnTo>
                <a:lnTo>
                  <a:pt x="2331" y="6879"/>
                </a:lnTo>
                <a:lnTo>
                  <a:pt x="2308" y="6875"/>
                </a:lnTo>
                <a:lnTo>
                  <a:pt x="2285" y="6874"/>
                </a:lnTo>
                <a:lnTo>
                  <a:pt x="2263" y="6875"/>
                </a:lnTo>
                <a:lnTo>
                  <a:pt x="2240" y="6880"/>
                </a:lnTo>
                <a:lnTo>
                  <a:pt x="2219" y="6887"/>
                </a:lnTo>
                <a:lnTo>
                  <a:pt x="2198" y="6896"/>
                </a:lnTo>
                <a:lnTo>
                  <a:pt x="2177" y="6908"/>
                </a:lnTo>
                <a:lnTo>
                  <a:pt x="2157" y="6922"/>
                </a:lnTo>
                <a:lnTo>
                  <a:pt x="2138" y="6938"/>
                </a:lnTo>
                <a:lnTo>
                  <a:pt x="2119" y="6955"/>
                </a:lnTo>
                <a:lnTo>
                  <a:pt x="2101" y="6973"/>
                </a:lnTo>
                <a:lnTo>
                  <a:pt x="2082" y="6994"/>
                </a:lnTo>
                <a:lnTo>
                  <a:pt x="2065" y="7016"/>
                </a:lnTo>
                <a:lnTo>
                  <a:pt x="2048" y="7038"/>
                </a:lnTo>
                <a:lnTo>
                  <a:pt x="2032" y="7061"/>
                </a:lnTo>
                <a:lnTo>
                  <a:pt x="2015" y="7086"/>
                </a:lnTo>
                <a:lnTo>
                  <a:pt x="2000" y="7111"/>
                </a:lnTo>
                <a:lnTo>
                  <a:pt x="1986" y="7136"/>
                </a:lnTo>
                <a:lnTo>
                  <a:pt x="1958" y="7187"/>
                </a:lnTo>
                <a:lnTo>
                  <a:pt x="1932" y="7237"/>
                </a:lnTo>
                <a:lnTo>
                  <a:pt x="1909" y="7286"/>
                </a:lnTo>
                <a:lnTo>
                  <a:pt x="1888" y="7332"/>
                </a:lnTo>
                <a:lnTo>
                  <a:pt x="1870" y="7373"/>
                </a:lnTo>
                <a:lnTo>
                  <a:pt x="1853" y="7409"/>
                </a:lnTo>
                <a:lnTo>
                  <a:pt x="1839" y="7439"/>
                </a:lnTo>
                <a:lnTo>
                  <a:pt x="1826" y="7470"/>
                </a:lnTo>
                <a:lnTo>
                  <a:pt x="1813" y="7503"/>
                </a:lnTo>
                <a:lnTo>
                  <a:pt x="1800" y="7534"/>
                </a:lnTo>
                <a:lnTo>
                  <a:pt x="1788" y="7566"/>
                </a:lnTo>
                <a:lnTo>
                  <a:pt x="1777" y="7599"/>
                </a:lnTo>
                <a:lnTo>
                  <a:pt x="1765" y="7632"/>
                </a:lnTo>
                <a:lnTo>
                  <a:pt x="1755" y="7665"/>
                </a:lnTo>
                <a:lnTo>
                  <a:pt x="1746" y="7698"/>
                </a:lnTo>
                <a:lnTo>
                  <a:pt x="1738" y="7732"/>
                </a:lnTo>
                <a:lnTo>
                  <a:pt x="1730" y="7765"/>
                </a:lnTo>
                <a:lnTo>
                  <a:pt x="1723" y="7798"/>
                </a:lnTo>
                <a:lnTo>
                  <a:pt x="1717" y="7832"/>
                </a:lnTo>
                <a:lnTo>
                  <a:pt x="1712" y="7865"/>
                </a:lnTo>
                <a:lnTo>
                  <a:pt x="1708" y="7900"/>
                </a:lnTo>
                <a:lnTo>
                  <a:pt x="1704" y="7933"/>
                </a:lnTo>
                <a:lnTo>
                  <a:pt x="1702" y="7966"/>
                </a:lnTo>
                <a:lnTo>
                  <a:pt x="1700" y="8001"/>
                </a:lnTo>
                <a:lnTo>
                  <a:pt x="1700" y="8034"/>
                </a:lnTo>
                <a:lnTo>
                  <a:pt x="1701" y="8068"/>
                </a:lnTo>
                <a:lnTo>
                  <a:pt x="1702" y="8102"/>
                </a:lnTo>
                <a:lnTo>
                  <a:pt x="1705" y="8135"/>
                </a:lnTo>
                <a:lnTo>
                  <a:pt x="1709" y="8169"/>
                </a:lnTo>
                <a:lnTo>
                  <a:pt x="1715" y="8202"/>
                </a:lnTo>
                <a:lnTo>
                  <a:pt x="1721" y="8235"/>
                </a:lnTo>
                <a:lnTo>
                  <a:pt x="1729" y="8268"/>
                </a:lnTo>
                <a:lnTo>
                  <a:pt x="1738" y="8300"/>
                </a:lnTo>
                <a:lnTo>
                  <a:pt x="1748" y="8334"/>
                </a:lnTo>
                <a:lnTo>
                  <a:pt x="1760" y="8366"/>
                </a:lnTo>
                <a:lnTo>
                  <a:pt x="1774" y="8398"/>
                </a:lnTo>
                <a:lnTo>
                  <a:pt x="1788" y="8430"/>
                </a:lnTo>
                <a:lnTo>
                  <a:pt x="1804" y="8461"/>
                </a:lnTo>
                <a:lnTo>
                  <a:pt x="1809" y="8469"/>
                </a:lnTo>
                <a:lnTo>
                  <a:pt x="1814" y="8476"/>
                </a:lnTo>
                <a:lnTo>
                  <a:pt x="1820" y="8481"/>
                </a:lnTo>
                <a:lnTo>
                  <a:pt x="1826" y="8485"/>
                </a:lnTo>
                <a:lnTo>
                  <a:pt x="1817" y="8506"/>
                </a:lnTo>
                <a:lnTo>
                  <a:pt x="1807" y="8527"/>
                </a:lnTo>
                <a:lnTo>
                  <a:pt x="1797" y="8548"/>
                </a:lnTo>
                <a:lnTo>
                  <a:pt x="1787" y="8570"/>
                </a:lnTo>
                <a:lnTo>
                  <a:pt x="1764" y="8611"/>
                </a:lnTo>
                <a:lnTo>
                  <a:pt x="1742" y="8652"/>
                </a:lnTo>
                <a:lnTo>
                  <a:pt x="1719" y="8692"/>
                </a:lnTo>
                <a:lnTo>
                  <a:pt x="1696" y="8731"/>
                </a:lnTo>
                <a:lnTo>
                  <a:pt x="1670" y="8770"/>
                </a:lnTo>
                <a:lnTo>
                  <a:pt x="1646" y="8809"/>
                </a:lnTo>
                <a:lnTo>
                  <a:pt x="1620" y="8846"/>
                </a:lnTo>
                <a:lnTo>
                  <a:pt x="1593" y="8884"/>
                </a:lnTo>
                <a:lnTo>
                  <a:pt x="1566" y="8920"/>
                </a:lnTo>
                <a:lnTo>
                  <a:pt x="1539" y="8956"/>
                </a:lnTo>
                <a:lnTo>
                  <a:pt x="1510" y="8993"/>
                </a:lnTo>
                <a:lnTo>
                  <a:pt x="1482" y="9028"/>
                </a:lnTo>
                <a:lnTo>
                  <a:pt x="1453" y="9064"/>
                </a:lnTo>
                <a:lnTo>
                  <a:pt x="1423" y="9099"/>
                </a:lnTo>
                <a:lnTo>
                  <a:pt x="1393" y="9134"/>
                </a:lnTo>
                <a:lnTo>
                  <a:pt x="1362" y="9168"/>
                </a:lnTo>
                <a:lnTo>
                  <a:pt x="1367" y="9031"/>
                </a:lnTo>
                <a:lnTo>
                  <a:pt x="1371" y="8895"/>
                </a:lnTo>
                <a:lnTo>
                  <a:pt x="1375" y="8757"/>
                </a:lnTo>
                <a:lnTo>
                  <a:pt x="1380" y="8620"/>
                </a:lnTo>
                <a:lnTo>
                  <a:pt x="1385" y="8483"/>
                </a:lnTo>
                <a:lnTo>
                  <a:pt x="1390" y="8346"/>
                </a:lnTo>
                <a:lnTo>
                  <a:pt x="1396" y="8209"/>
                </a:lnTo>
                <a:lnTo>
                  <a:pt x="1402" y="8073"/>
                </a:lnTo>
                <a:lnTo>
                  <a:pt x="1409" y="7935"/>
                </a:lnTo>
                <a:lnTo>
                  <a:pt x="1417" y="7798"/>
                </a:lnTo>
                <a:lnTo>
                  <a:pt x="1426" y="7662"/>
                </a:lnTo>
                <a:lnTo>
                  <a:pt x="1435" y="7525"/>
                </a:lnTo>
                <a:lnTo>
                  <a:pt x="1445" y="7388"/>
                </a:lnTo>
                <a:lnTo>
                  <a:pt x="1456" y="7252"/>
                </a:lnTo>
                <a:lnTo>
                  <a:pt x="1468" y="7116"/>
                </a:lnTo>
                <a:lnTo>
                  <a:pt x="1481" y="6979"/>
                </a:lnTo>
                <a:lnTo>
                  <a:pt x="1485" y="6936"/>
                </a:lnTo>
                <a:lnTo>
                  <a:pt x="1489" y="6891"/>
                </a:lnTo>
                <a:lnTo>
                  <a:pt x="1494" y="6848"/>
                </a:lnTo>
                <a:lnTo>
                  <a:pt x="1498" y="6804"/>
                </a:lnTo>
                <a:lnTo>
                  <a:pt x="1503" y="6760"/>
                </a:lnTo>
                <a:lnTo>
                  <a:pt x="1508" y="6716"/>
                </a:lnTo>
                <a:lnTo>
                  <a:pt x="1514" y="6672"/>
                </a:lnTo>
                <a:lnTo>
                  <a:pt x="1519" y="6628"/>
                </a:lnTo>
                <a:lnTo>
                  <a:pt x="1529" y="6630"/>
                </a:lnTo>
                <a:lnTo>
                  <a:pt x="1537" y="6630"/>
                </a:lnTo>
                <a:lnTo>
                  <a:pt x="1547" y="6629"/>
                </a:lnTo>
                <a:lnTo>
                  <a:pt x="1556" y="6626"/>
                </a:lnTo>
                <a:lnTo>
                  <a:pt x="1587" y="6615"/>
                </a:lnTo>
                <a:lnTo>
                  <a:pt x="1619" y="6603"/>
                </a:lnTo>
                <a:lnTo>
                  <a:pt x="1649" y="6590"/>
                </a:lnTo>
                <a:lnTo>
                  <a:pt x="1681" y="6575"/>
                </a:lnTo>
                <a:lnTo>
                  <a:pt x="1713" y="6561"/>
                </a:lnTo>
                <a:lnTo>
                  <a:pt x="1744" y="6546"/>
                </a:lnTo>
                <a:lnTo>
                  <a:pt x="1777" y="6530"/>
                </a:lnTo>
                <a:lnTo>
                  <a:pt x="1808" y="6514"/>
                </a:lnTo>
                <a:lnTo>
                  <a:pt x="1839" y="6495"/>
                </a:lnTo>
                <a:lnTo>
                  <a:pt x="1872" y="6478"/>
                </a:lnTo>
                <a:lnTo>
                  <a:pt x="1903" y="6459"/>
                </a:lnTo>
                <a:lnTo>
                  <a:pt x="1934" y="6440"/>
                </a:lnTo>
                <a:lnTo>
                  <a:pt x="1966" y="6419"/>
                </a:lnTo>
                <a:lnTo>
                  <a:pt x="1996" y="6399"/>
                </a:lnTo>
                <a:lnTo>
                  <a:pt x="2027" y="6378"/>
                </a:lnTo>
                <a:lnTo>
                  <a:pt x="2057" y="6356"/>
                </a:lnTo>
                <a:lnTo>
                  <a:pt x="2063" y="6360"/>
                </a:lnTo>
                <a:lnTo>
                  <a:pt x="2070" y="6363"/>
                </a:lnTo>
                <a:lnTo>
                  <a:pt x="2101" y="6370"/>
                </a:lnTo>
                <a:lnTo>
                  <a:pt x="2132" y="6376"/>
                </a:lnTo>
                <a:lnTo>
                  <a:pt x="2164" y="6380"/>
                </a:lnTo>
                <a:lnTo>
                  <a:pt x="2196" y="6383"/>
                </a:lnTo>
                <a:lnTo>
                  <a:pt x="2228" y="6384"/>
                </a:lnTo>
                <a:lnTo>
                  <a:pt x="2259" y="6384"/>
                </a:lnTo>
                <a:lnTo>
                  <a:pt x="2292" y="6382"/>
                </a:lnTo>
                <a:lnTo>
                  <a:pt x="2323" y="6379"/>
                </a:lnTo>
                <a:lnTo>
                  <a:pt x="2356" y="6375"/>
                </a:lnTo>
                <a:lnTo>
                  <a:pt x="2387" y="6369"/>
                </a:lnTo>
                <a:lnTo>
                  <a:pt x="2419" y="6362"/>
                </a:lnTo>
                <a:lnTo>
                  <a:pt x="2451" y="6354"/>
                </a:lnTo>
                <a:lnTo>
                  <a:pt x="2482" y="6345"/>
                </a:lnTo>
                <a:lnTo>
                  <a:pt x="2513" y="6333"/>
                </a:lnTo>
                <a:lnTo>
                  <a:pt x="2544" y="6322"/>
                </a:lnTo>
                <a:lnTo>
                  <a:pt x="2574" y="6309"/>
                </a:lnTo>
                <a:lnTo>
                  <a:pt x="2604" y="6296"/>
                </a:lnTo>
                <a:lnTo>
                  <a:pt x="2634" y="6281"/>
                </a:lnTo>
                <a:lnTo>
                  <a:pt x="2662" y="6266"/>
                </a:lnTo>
                <a:lnTo>
                  <a:pt x="2692" y="6249"/>
                </a:lnTo>
                <a:lnTo>
                  <a:pt x="2720" y="6231"/>
                </a:lnTo>
                <a:lnTo>
                  <a:pt x="2747" y="6213"/>
                </a:lnTo>
                <a:lnTo>
                  <a:pt x="2774" y="6194"/>
                </a:lnTo>
                <a:lnTo>
                  <a:pt x="2800" y="6174"/>
                </a:lnTo>
                <a:lnTo>
                  <a:pt x="2825" y="6154"/>
                </a:lnTo>
                <a:lnTo>
                  <a:pt x="2851" y="6133"/>
                </a:lnTo>
                <a:lnTo>
                  <a:pt x="2874" y="6111"/>
                </a:lnTo>
                <a:lnTo>
                  <a:pt x="2897" y="6088"/>
                </a:lnTo>
                <a:lnTo>
                  <a:pt x="2920" y="6066"/>
                </a:lnTo>
                <a:lnTo>
                  <a:pt x="2941" y="6043"/>
                </a:lnTo>
                <a:lnTo>
                  <a:pt x="2961" y="6019"/>
                </a:lnTo>
                <a:lnTo>
                  <a:pt x="2980" y="5994"/>
                </a:lnTo>
                <a:lnTo>
                  <a:pt x="2998" y="5970"/>
                </a:lnTo>
                <a:lnTo>
                  <a:pt x="3015" y="5946"/>
                </a:lnTo>
                <a:lnTo>
                  <a:pt x="3031" y="5919"/>
                </a:lnTo>
                <a:lnTo>
                  <a:pt x="3047" y="5892"/>
                </a:lnTo>
                <a:lnTo>
                  <a:pt x="3062" y="5864"/>
                </a:lnTo>
                <a:lnTo>
                  <a:pt x="3077" y="5835"/>
                </a:lnTo>
                <a:lnTo>
                  <a:pt x="3091" y="5806"/>
                </a:lnTo>
                <a:lnTo>
                  <a:pt x="3104" y="5776"/>
                </a:lnTo>
                <a:lnTo>
                  <a:pt x="3117" y="5744"/>
                </a:lnTo>
                <a:lnTo>
                  <a:pt x="3128" y="5713"/>
                </a:lnTo>
                <a:lnTo>
                  <a:pt x="3139" y="5680"/>
                </a:lnTo>
                <a:lnTo>
                  <a:pt x="3148" y="5648"/>
                </a:lnTo>
                <a:lnTo>
                  <a:pt x="3158" y="5615"/>
                </a:lnTo>
                <a:lnTo>
                  <a:pt x="3166" y="5582"/>
                </a:lnTo>
                <a:lnTo>
                  <a:pt x="3173" y="5549"/>
                </a:lnTo>
                <a:lnTo>
                  <a:pt x="3179" y="5514"/>
                </a:lnTo>
                <a:lnTo>
                  <a:pt x="3183" y="5481"/>
                </a:lnTo>
                <a:lnTo>
                  <a:pt x="3187" y="5448"/>
                </a:lnTo>
                <a:lnTo>
                  <a:pt x="3189" y="5413"/>
                </a:lnTo>
                <a:lnTo>
                  <a:pt x="3191" y="5380"/>
                </a:lnTo>
                <a:lnTo>
                  <a:pt x="3191" y="5346"/>
                </a:lnTo>
                <a:lnTo>
                  <a:pt x="3190" y="5313"/>
                </a:lnTo>
                <a:lnTo>
                  <a:pt x="3187" y="5281"/>
                </a:lnTo>
                <a:lnTo>
                  <a:pt x="3184" y="5247"/>
                </a:lnTo>
                <a:lnTo>
                  <a:pt x="3179" y="5216"/>
                </a:lnTo>
                <a:lnTo>
                  <a:pt x="3172" y="5183"/>
                </a:lnTo>
                <a:lnTo>
                  <a:pt x="3164" y="5153"/>
                </a:lnTo>
                <a:lnTo>
                  <a:pt x="3154" y="5123"/>
                </a:lnTo>
                <a:lnTo>
                  <a:pt x="3143" y="5092"/>
                </a:lnTo>
                <a:lnTo>
                  <a:pt x="3130" y="5063"/>
                </a:lnTo>
                <a:lnTo>
                  <a:pt x="3116" y="5036"/>
                </a:lnTo>
                <a:lnTo>
                  <a:pt x="3100" y="5008"/>
                </a:lnTo>
                <a:lnTo>
                  <a:pt x="3083" y="4983"/>
                </a:lnTo>
                <a:lnTo>
                  <a:pt x="3063" y="4961"/>
                </a:lnTo>
                <a:lnTo>
                  <a:pt x="3044" y="4941"/>
                </a:lnTo>
                <a:lnTo>
                  <a:pt x="3023" y="4925"/>
                </a:lnTo>
                <a:lnTo>
                  <a:pt x="3002" y="4912"/>
                </a:lnTo>
                <a:lnTo>
                  <a:pt x="2979" y="4902"/>
                </a:lnTo>
                <a:lnTo>
                  <a:pt x="2957" y="4895"/>
                </a:lnTo>
                <a:lnTo>
                  <a:pt x="2934" y="4890"/>
                </a:lnTo>
                <a:lnTo>
                  <a:pt x="2909" y="4888"/>
                </a:lnTo>
                <a:lnTo>
                  <a:pt x="2885" y="4887"/>
                </a:lnTo>
                <a:lnTo>
                  <a:pt x="2860" y="4889"/>
                </a:lnTo>
                <a:lnTo>
                  <a:pt x="2836" y="4893"/>
                </a:lnTo>
                <a:lnTo>
                  <a:pt x="2810" y="4899"/>
                </a:lnTo>
                <a:lnTo>
                  <a:pt x="2785" y="4906"/>
                </a:lnTo>
                <a:lnTo>
                  <a:pt x="2759" y="4915"/>
                </a:lnTo>
                <a:lnTo>
                  <a:pt x="2733" y="4926"/>
                </a:lnTo>
                <a:lnTo>
                  <a:pt x="2708" y="4938"/>
                </a:lnTo>
                <a:lnTo>
                  <a:pt x="2683" y="4951"/>
                </a:lnTo>
                <a:lnTo>
                  <a:pt x="2657" y="4965"/>
                </a:lnTo>
                <a:lnTo>
                  <a:pt x="2633" y="4980"/>
                </a:lnTo>
                <a:lnTo>
                  <a:pt x="2609" y="4996"/>
                </a:lnTo>
                <a:lnTo>
                  <a:pt x="2584" y="5012"/>
                </a:lnTo>
                <a:lnTo>
                  <a:pt x="2561" y="5029"/>
                </a:lnTo>
                <a:lnTo>
                  <a:pt x="2539" y="5047"/>
                </a:lnTo>
                <a:lnTo>
                  <a:pt x="2495" y="5081"/>
                </a:lnTo>
                <a:lnTo>
                  <a:pt x="2455" y="5117"/>
                </a:lnTo>
                <a:lnTo>
                  <a:pt x="2418" y="5150"/>
                </a:lnTo>
                <a:lnTo>
                  <a:pt x="2387" y="5181"/>
                </a:lnTo>
                <a:lnTo>
                  <a:pt x="2363" y="5207"/>
                </a:lnTo>
                <a:lnTo>
                  <a:pt x="2338" y="5232"/>
                </a:lnTo>
                <a:lnTo>
                  <a:pt x="2315" y="5258"/>
                </a:lnTo>
                <a:lnTo>
                  <a:pt x="2293" y="5285"/>
                </a:lnTo>
                <a:lnTo>
                  <a:pt x="2271" y="5312"/>
                </a:lnTo>
                <a:lnTo>
                  <a:pt x="2249" y="5340"/>
                </a:lnTo>
                <a:lnTo>
                  <a:pt x="2228" y="5369"/>
                </a:lnTo>
                <a:lnTo>
                  <a:pt x="2208" y="5397"/>
                </a:lnTo>
                <a:lnTo>
                  <a:pt x="2188" y="5425"/>
                </a:lnTo>
                <a:lnTo>
                  <a:pt x="2169" y="5456"/>
                </a:lnTo>
                <a:lnTo>
                  <a:pt x="2151" y="5485"/>
                </a:lnTo>
                <a:lnTo>
                  <a:pt x="2133" y="5515"/>
                </a:lnTo>
                <a:lnTo>
                  <a:pt x="2116" y="5546"/>
                </a:lnTo>
                <a:lnTo>
                  <a:pt x="2100" y="5577"/>
                </a:lnTo>
                <a:lnTo>
                  <a:pt x="2084" y="5609"/>
                </a:lnTo>
                <a:lnTo>
                  <a:pt x="2069" y="5640"/>
                </a:lnTo>
                <a:lnTo>
                  <a:pt x="2055" y="5671"/>
                </a:lnTo>
                <a:lnTo>
                  <a:pt x="2041" y="5704"/>
                </a:lnTo>
                <a:lnTo>
                  <a:pt x="2029" y="5736"/>
                </a:lnTo>
                <a:lnTo>
                  <a:pt x="2017" y="5770"/>
                </a:lnTo>
                <a:lnTo>
                  <a:pt x="2004" y="5803"/>
                </a:lnTo>
                <a:lnTo>
                  <a:pt x="1994" y="5835"/>
                </a:lnTo>
                <a:lnTo>
                  <a:pt x="1984" y="5870"/>
                </a:lnTo>
                <a:lnTo>
                  <a:pt x="1975" y="5903"/>
                </a:lnTo>
                <a:lnTo>
                  <a:pt x="1967" y="5938"/>
                </a:lnTo>
                <a:lnTo>
                  <a:pt x="1960" y="5971"/>
                </a:lnTo>
                <a:lnTo>
                  <a:pt x="1953" y="6005"/>
                </a:lnTo>
                <a:lnTo>
                  <a:pt x="1947" y="6040"/>
                </a:lnTo>
                <a:lnTo>
                  <a:pt x="1942" y="6075"/>
                </a:lnTo>
                <a:lnTo>
                  <a:pt x="1938" y="6110"/>
                </a:lnTo>
                <a:lnTo>
                  <a:pt x="1934" y="6145"/>
                </a:lnTo>
                <a:lnTo>
                  <a:pt x="1931" y="6180"/>
                </a:lnTo>
                <a:lnTo>
                  <a:pt x="1931" y="6189"/>
                </a:lnTo>
                <a:lnTo>
                  <a:pt x="1933" y="6198"/>
                </a:lnTo>
                <a:lnTo>
                  <a:pt x="1937" y="6207"/>
                </a:lnTo>
                <a:lnTo>
                  <a:pt x="1941" y="6215"/>
                </a:lnTo>
                <a:lnTo>
                  <a:pt x="1946" y="6222"/>
                </a:lnTo>
                <a:lnTo>
                  <a:pt x="1953" y="6229"/>
                </a:lnTo>
                <a:lnTo>
                  <a:pt x="1960" y="6234"/>
                </a:lnTo>
                <a:lnTo>
                  <a:pt x="1969" y="6238"/>
                </a:lnTo>
                <a:lnTo>
                  <a:pt x="1973" y="6239"/>
                </a:lnTo>
                <a:lnTo>
                  <a:pt x="1978" y="6240"/>
                </a:lnTo>
                <a:lnTo>
                  <a:pt x="1953" y="6261"/>
                </a:lnTo>
                <a:lnTo>
                  <a:pt x="1927" y="6281"/>
                </a:lnTo>
                <a:lnTo>
                  <a:pt x="1901" y="6301"/>
                </a:lnTo>
                <a:lnTo>
                  <a:pt x="1875" y="6319"/>
                </a:lnTo>
                <a:lnTo>
                  <a:pt x="1848" y="6338"/>
                </a:lnTo>
                <a:lnTo>
                  <a:pt x="1821" y="6356"/>
                </a:lnTo>
                <a:lnTo>
                  <a:pt x="1794" y="6374"/>
                </a:lnTo>
                <a:lnTo>
                  <a:pt x="1766" y="6390"/>
                </a:lnTo>
                <a:lnTo>
                  <a:pt x="1738" y="6407"/>
                </a:lnTo>
                <a:lnTo>
                  <a:pt x="1710" y="6423"/>
                </a:lnTo>
                <a:lnTo>
                  <a:pt x="1681" y="6439"/>
                </a:lnTo>
                <a:lnTo>
                  <a:pt x="1653" y="6453"/>
                </a:lnTo>
                <a:lnTo>
                  <a:pt x="1624" y="6468"/>
                </a:lnTo>
                <a:lnTo>
                  <a:pt x="1594" y="6481"/>
                </a:lnTo>
                <a:lnTo>
                  <a:pt x="1565" y="6495"/>
                </a:lnTo>
                <a:lnTo>
                  <a:pt x="1535" y="6509"/>
                </a:lnTo>
                <a:lnTo>
                  <a:pt x="1545" y="6433"/>
                </a:lnTo>
                <a:lnTo>
                  <a:pt x="1556" y="6357"/>
                </a:lnTo>
                <a:lnTo>
                  <a:pt x="1567" y="6281"/>
                </a:lnTo>
                <a:lnTo>
                  <a:pt x="1579" y="6206"/>
                </a:lnTo>
                <a:lnTo>
                  <a:pt x="1592" y="6130"/>
                </a:lnTo>
                <a:lnTo>
                  <a:pt x="1605" y="6055"/>
                </a:lnTo>
                <a:lnTo>
                  <a:pt x="1619" y="5979"/>
                </a:lnTo>
                <a:lnTo>
                  <a:pt x="1633" y="5904"/>
                </a:lnTo>
                <a:lnTo>
                  <a:pt x="1648" y="5829"/>
                </a:lnTo>
                <a:lnTo>
                  <a:pt x="1663" y="5754"/>
                </a:lnTo>
                <a:lnTo>
                  <a:pt x="1679" y="5679"/>
                </a:lnTo>
                <a:lnTo>
                  <a:pt x="1697" y="5605"/>
                </a:lnTo>
                <a:lnTo>
                  <a:pt x="1714" y="5531"/>
                </a:lnTo>
                <a:lnTo>
                  <a:pt x="1732" y="5457"/>
                </a:lnTo>
                <a:lnTo>
                  <a:pt x="1751" y="5382"/>
                </a:lnTo>
                <a:lnTo>
                  <a:pt x="1770" y="5309"/>
                </a:lnTo>
                <a:lnTo>
                  <a:pt x="1792" y="5235"/>
                </a:lnTo>
                <a:lnTo>
                  <a:pt x="1813" y="5161"/>
                </a:lnTo>
                <a:lnTo>
                  <a:pt x="1834" y="5088"/>
                </a:lnTo>
                <a:lnTo>
                  <a:pt x="1858" y="5015"/>
                </a:lnTo>
                <a:lnTo>
                  <a:pt x="1881" y="4943"/>
                </a:lnTo>
                <a:lnTo>
                  <a:pt x="1905" y="4871"/>
                </a:lnTo>
                <a:lnTo>
                  <a:pt x="1930" y="4799"/>
                </a:lnTo>
                <a:lnTo>
                  <a:pt x="1957" y="4728"/>
                </a:lnTo>
                <a:lnTo>
                  <a:pt x="1984" y="4656"/>
                </a:lnTo>
                <a:lnTo>
                  <a:pt x="2012" y="4585"/>
                </a:lnTo>
                <a:lnTo>
                  <a:pt x="2041" y="4515"/>
                </a:lnTo>
                <a:lnTo>
                  <a:pt x="2070" y="4444"/>
                </a:lnTo>
                <a:lnTo>
                  <a:pt x="2102" y="4375"/>
                </a:lnTo>
                <a:lnTo>
                  <a:pt x="2133" y="4306"/>
                </a:lnTo>
                <a:lnTo>
                  <a:pt x="2165" y="4237"/>
                </a:lnTo>
                <a:lnTo>
                  <a:pt x="2200" y="4168"/>
                </a:lnTo>
                <a:lnTo>
                  <a:pt x="2277" y="4117"/>
                </a:lnTo>
                <a:lnTo>
                  <a:pt x="2355" y="4068"/>
                </a:lnTo>
                <a:lnTo>
                  <a:pt x="2393" y="4044"/>
                </a:lnTo>
                <a:lnTo>
                  <a:pt x="2433" y="4020"/>
                </a:lnTo>
                <a:lnTo>
                  <a:pt x="2472" y="3998"/>
                </a:lnTo>
                <a:lnTo>
                  <a:pt x="2513" y="3975"/>
                </a:lnTo>
                <a:lnTo>
                  <a:pt x="2553" y="3953"/>
                </a:lnTo>
                <a:lnTo>
                  <a:pt x="2594" y="3932"/>
                </a:lnTo>
                <a:lnTo>
                  <a:pt x="2634" y="3912"/>
                </a:lnTo>
                <a:lnTo>
                  <a:pt x="2676" y="3892"/>
                </a:lnTo>
                <a:lnTo>
                  <a:pt x="2718" y="3872"/>
                </a:lnTo>
                <a:lnTo>
                  <a:pt x="2760" y="3854"/>
                </a:lnTo>
                <a:lnTo>
                  <a:pt x="2803" y="3836"/>
                </a:lnTo>
                <a:lnTo>
                  <a:pt x="2847" y="3820"/>
                </a:lnTo>
                <a:lnTo>
                  <a:pt x="2883" y="3807"/>
                </a:lnTo>
                <a:lnTo>
                  <a:pt x="2920" y="3794"/>
                </a:lnTo>
                <a:lnTo>
                  <a:pt x="2957" y="3782"/>
                </a:lnTo>
                <a:lnTo>
                  <a:pt x="2994" y="3772"/>
                </a:lnTo>
                <a:lnTo>
                  <a:pt x="3005" y="3791"/>
                </a:lnTo>
                <a:lnTo>
                  <a:pt x="3017" y="3810"/>
                </a:lnTo>
                <a:lnTo>
                  <a:pt x="3032" y="3828"/>
                </a:lnTo>
                <a:lnTo>
                  <a:pt x="3047" y="3845"/>
                </a:lnTo>
                <a:lnTo>
                  <a:pt x="3059" y="3857"/>
                </a:lnTo>
                <a:lnTo>
                  <a:pt x="3072" y="3868"/>
                </a:lnTo>
                <a:lnTo>
                  <a:pt x="3087" y="3878"/>
                </a:lnTo>
                <a:lnTo>
                  <a:pt x="3101" y="3889"/>
                </a:lnTo>
                <a:lnTo>
                  <a:pt x="3115" y="3898"/>
                </a:lnTo>
                <a:lnTo>
                  <a:pt x="3130" y="3906"/>
                </a:lnTo>
                <a:lnTo>
                  <a:pt x="3146" y="3914"/>
                </a:lnTo>
                <a:lnTo>
                  <a:pt x="3163" y="3921"/>
                </a:lnTo>
                <a:lnTo>
                  <a:pt x="3179" y="3927"/>
                </a:lnTo>
                <a:lnTo>
                  <a:pt x="3196" y="3933"/>
                </a:lnTo>
                <a:lnTo>
                  <a:pt x="3213" y="3939"/>
                </a:lnTo>
                <a:lnTo>
                  <a:pt x="3230" y="3944"/>
                </a:lnTo>
                <a:lnTo>
                  <a:pt x="3266" y="3952"/>
                </a:lnTo>
                <a:lnTo>
                  <a:pt x="3302" y="3959"/>
                </a:lnTo>
                <a:lnTo>
                  <a:pt x="3340" y="3964"/>
                </a:lnTo>
                <a:lnTo>
                  <a:pt x="3376" y="3969"/>
                </a:lnTo>
                <a:lnTo>
                  <a:pt x="3414" y="3972"/>
                </a:lnTo>
                <a:lnTo>
                  <a:pt x="3450" y="3973"/>
                </a:lnTo>
                <a:lnTo>
                  <a:pt x="3521" y="3975"/>
                </a:lnTo>
                <a:lnTo>
                  <a:pt x="3588" y="3974"/>
                </a:lnTo>
                <a:lnTo>
                  <a:pt x="3629" y="3973"/>
                </a:lnTo>
                <a:lnTo>
                  <a:pt x="3671" y="3971"/>
                </a:lnTo>
                <a:lnTo>
                  <a:pt x="3712" y="3967"/>
                </a:lnTo>
                <a:lnTo>
                  <a:pt x="3754" y="3963"/>
                </a:lnTo>
                <a:lnTo>
                  <a:pt x="3795" y="3959"/>
                </a:lnTo>
                <a:lnTo>
                  <a:pt x="3837" y="3953"/>
                </a:lnTo>
                <a:lnTo>
                  <a:pt x="3877" y="3946"/>
                </a:lnTo>
                <a:lnTo>
                  <a:pt x="3919" y="3939"/>
                </a:lnTo>
                <a:lnTo>
                  <a:pt x="3959" y="3930"/>
                </a:lnTo>
                <a:lnTo>
                  <a:pt x="3999" y="3921"/>
                </a:lnTo>
                <a:lnTo>
                  <a:pt x="4039" y="3911"/>
                </a:lnTo>
                <a:lnTo>
                  <a:pt x="4079" y="3899"/>
                </a:lnTo>
                <a:lnTo>
                  <a:pt x="4118" y="3887"/>
                </a:lnTo>
                <a:lnTo>
                  <a:pt x="4158" y="3874"/>
                </a:lnTo>
                <a:lnTo>
                  <a:pt x="4197" y="3860"/>
                </a:lnTo>
                <a:lnTo>
                  <a:pt x="4236" y="3845"/>
                </a:lnTo>
                <a:lnTo>
                  <a:pt x="4274" y="3830"/>
                </a:lnTo>
                <a:lnTo>
                  <a:pt x="4312" y="3814"/>
                </a:lnTo>
                <a:lnTo>
                  <a:pt x="4349" y="3795"/>
                </a:lnTo>
                <a:lnTo>
                  <a:pt x="4387" y="3778"/>
                </a:lnTo>
                <a:lnTo>
                  <a:pt x="4423" y="3759"/>
                </a:lnTo>
                <a:lnTo>
                  <a:pt x="4460" y="3739"/>
                </a:lnTo>
                <a:lnTo>
                  <a:pt x="4496" y="3718"/>
                </a:lnTo>
                <a:lnTo>
                  <a:pt x="4531" y="3697"/>
                </a:lnTo>
                <a:lnTo>
                  <a:pt x="4566" y="3675"/>
                </a:lnTo>
                <a:lnTo>
                  <a:pt x="4601" y="3652"/>
                </a:lnTo>
                <a:lnTo>
                  <a:pt x="4635" y="3628"/>
                </a:lnTo>
                <a:lnTo>
                  <a:pt x="4668" y="3604"/>
                </a:lnTo>
                <a:lnTo>
                  <a:pt x="4702" y="3579"/>
                </a:lnTo>
                <a:lnTo>
                  <a:pt x="4734" y="3552"/>
                </a:lnTo>
                <a:lnTo>
                  <a:pt x="4766" y="3526"/>
                </a:lnTo>
                <a:lnTo>
                  <a:pt x="4798" y="3499"/>
                </a:lnTo>
                <a:lnTo>
                  <a:pt x="4807" y="3490"/>
                </a:lnTo>
                <a:lnTo>
                  <a:pt x="4813" y="3481"/>
                </a:lnTo>
                <a:lnTo>
                  <a:pt x="4819" y="3471"/>
                </a:lnTo>
                <a:lnTo>
                  <a:pt x="4822" y="3462"/>
                </a:lnTo>
                <a:lnTo>
                  <a:pt x="4825" y="3452"/>
                </a:lnTo>
                <a:lnTo>
                  <a:pt x="4826" y="3442"/>
                </a:lnTo>
                <a:lnTo>
                  <a:pt x="4826" y="3432"/>
                </a:lnTo>
                <a:lnTo>
                  <a:pt x="4824" y="3423"/>
                </a:lnTo>
                <a:lnTo>
                  <a:pt x="4821" y="3413"/>
                </a:lnTo>
                <a:lnTo>
                  <a:pt x="4818" y="3404"/>
                </a:lnTo>
                <a:lnTo>
                  <a:pt x="4813" y="3394"/>
                </a:lnTo>
                <a:lnTo>
                  <a:pt x="4807" y="3386"/>
                </a:lnTo>
                <a:lnTo>
                  <a:pt x="4800" y="3378"/>
                </a:lnTo>
                <a:lnTo>
                  <a:pt x="4792" y="3371"/>
                </a:lnTo>
                <a:lnTo>
                  <a:pt x="4783" y="3365"/>
                </a:lnTo>
                <a:lnTo>
                  <a:pt x="4773" y="3360"/>
                </a:lnTo>
                <a:lnTo>
                  <a:pt x="4721" y="3335"/>
                </a:lnTo>
                <a:lnTo>
                  <a:pt x="4668" y="3312"/>
                </a:lnTo>
                <a:lnTo>
                  <a:pt x="4614" y="3292"/>
                </a:lnTo>
                <a:lnTo>
                  <a:pt x="4561" y="3273"/>
                </a:lnTo>
                <a:lnTo>
                  <a:pt x="4506" y="3257"/>
                </a:lnTo>
                <a:lnTo>
                  <a:pt x="4451" y="3242"/>
                </a:lnTo>
                <a:lnTo>
                  <a:pt x="4397" y="3229"/>
                </a:lnTo>
                <a:lnTo>
                  <a:pt x="4341" y="3218"/>
                </a:lnTo>
                <a:lnTo>
                  <a:pt x="4285" y="3210"/>
                </a:lnTo>
                <a:lnTo>
                  <a:pt x="4231" y="3203"/>
                </a:lnTo>
                <a:lnTo>
                  <a:pt x="4174" y="3198"/>
                </a:lnTo>
                <a:lnTo>
                  <a:pt x="4118" y="3196"/>
                </a:lnTo>
                <a:lnTo>
                  <a:pt x="4063" y="3195"/>
                </a:lnTo>
                <a:lnTo>
                  <a:pt x="4007" y="3196"/>
                </a:lnTo>
                <a:lnTo>
                  <a:pt x="3951" y="3199"/>
                </a:lnTo>
                <a:lnTo>
                  <a:pt x="3896" y="3204"/>
                </a:lnTo>
                <a:lnTo>
                  <a:pt x="3841" y="3211"/>
                </a:lnTo>
                <a:lnTo>
                  <a:pt x="3785" y="3219"/>
                </a:lnTo>
                <a:lnTo>
                  <a:pt x="3731" y="3230"/>
                </a:lnTo>
                <a:lnTo>
                  <a:pt x="3677" y="3243"/>
                </a:lnTo>
                <a:lnTo>
                  <a:pt x="3622" y="3257"/>
                </a:lnTo>
                <a:lnTo>
                  <a:pt x="3570" y="3274"/>
                </a:lnTo>
                <a:lnTo>
                  <a:pt x="3516" y="3292"/>
                </a:lnTo>
                <a:lnTo>
                  <a:pt x="3463" y="3311"/>
                </a:lnTo>
                <a:lnTo>
                  <a:pt x="3412" y="3334"/>
                </a:lnTo>
                <a:lnTo>
                  <a:pt x="3361" y="3358"/>
                </a:lnTo>
                <a:lnTo>
                  <a:pt x="3310" y="3383"/>
                </a:lnTo>
                <a:lnTo>
                  <a:pt x="3261" y="3411"/>
                </a:lnTo>
                <a:lnTo>
                  <a:pt x="3212" y="3440"/>
                </a:lnTo>
                <a:lnTo>
                  <a:pt x="3164" y="3471"/>
                </a:lnTo>
                <a:lnTo>
                  <a:pt x="3117" y="3504"/>
                </a:lnTo>
                <a:lnTo>
                  <a:pt x="3070" y="3539"/>
                </a:lnTo>
                <a:lnTo>
                  <a:pt x="3064" y="3544"/>
                </a:lnTo>
                <a:lnTo>
                  <a:pt x="3058" y="3550"/>
                </a:lnTo>
                <a:lnTo>
                  <a:pt x="3053" y="3557"/>
                </a:lnTo>
                <a:lnTo>
                  <a:pt x="3050" y="3564"/>
                </a:lnTo>
                <a:lnTo>
                  <a:pt x="3047" y="3570"/>
                </a:lnTo>
                <a:lnTo>
                  <a:pt x="3044" y="3577"/>
                </a:lnTo>
                <a:lnTo>
                  <a:pt x="3043" y="3584"/>
                </a:lnTo>
                <a:lnTo>
                  <a:pt x="3042" y="3591"/>
                </a:lnTo>
                <a:lnTo>
                  <a:pt x="3009" y="3602"/>
                </a:lnTo>
                <a:lnTo>
                  <a:pt x="2975" y="3614"/>
                </a:lnTo>
                <a:lnTo>
                  <a:pt x="2943" y="3626"/>
                </a:lnTo>
                <a:lnTo>
                  <a:pt x="2909" y="3639"/>
                </a:lnTo>
                <a:lnTo>
                  <a:pt x="2878" y="3653"/>
                </a:lnTo>
                <a:lnTo>
                  <a:pt x="2846" y="3666"/>
                </a:lnTo>
                <a:lnTo>
                  <a:pt x="2815" y="3679"/>
                </a:lnTo>
                <a:lnTo>
                  <a:pt x="2785" y="3692"/>
                </a:lnTo>
                <a:lnTo>
                  <a:pt x="2723" y="3719"/>
                </a:lnTo>
                <a:lnTo>
                  <a:pt x="2662" y="3748"/>
                </a:lnTo>
                <a:lnTo>
                  <a:pt x="2603" y="3778"/>
                </a:lnTo>
                <a:lnTo>
                  <a:pt x="2543" y="3811"/>
                </a:lnTo>
                <a:lnTo>
                  <a:pt x="2484" y="3844"/>
                </a:lnTo>
                <a:lnTo>
                  <a:pt x="2427" y="3878"/>
                </a:lnTo>
                <a:lnTo>
                  <a:pt x="2370" y="3915"/>
                </a:lnTo>
                <a:lnTo>
                  <a:pt x="2314" y="3952"/>
                </a:lnTo>
                <a:lnTo>
                  <a:pt x="2332" y="3920"/>
                </a:lnTo>
                <a:lnTo>
                  <a:pt x="2351" y="3888"/>
                </a:lnTo>
                <a:lnTo>
                  <a:pt x="2370" y="3855"/>
                </a:lnTo>
                <a:lnTo>
                  <a:pt x="2388" y="3823"/>
                </a:lnTo>
                <a:lnTo>
                  <a:pt x="2434" y="3749"/>
                </a:lnTo>
                <a:lnTo>
                  <a:pt x="2480" y="3675"/>
                </a:lnTo>
                <a:lnTo>
                  <a:pt x="2529" y="3603"/>
                </a:lnTo>
                <a:lnTo>
                  <a:pt x="2577" y="3531"/>
                </a:lnTo>
                <a:lnTo>
                  <a:pt x="2628" y="3460"/>
                </a:lnTo>
                <a:lnTo>
                  <a:pt x="2679" y="3391"/>
                </a:lnTo>
                <a:lnTo>
                  <a:pt x="2731" y="3323"/>
                </a:lnTo>
                <a:lnTo>
                  <a:pt x="2785" y="3256"/>
                </a:lnTo>
                <a:lnTo>
                  <a:pt x="2840" y="3190"/>
                </a:lnTo>
                <a:lnTo>
                  <a:pt x="2895" y="3124"/>
                </a:lnTo>
                <a:lnTo>
                  <a:pt x="2952" y="3060"/>
                </a:lnTo>
                <a:lnTo>
                  <a:pt x="3011" y="2998"/>
                </a:lnTo>
                <a:lnTo>
                  <a:pt x="3069" y="2936"/>
                </a:lnTo>
                <a:lnTo>
                  <a:pt x="3129" y="2876"/>
                </a:lnTo>
                <a:lnTo>
                  <a:pt x="3191" y="2817"/>
                </a:lnTo>
                <a:lnTo>
                  <a:pt x="3254" y="2759"/>
                </a:lnTo>
                <a:lnTo>
                  <a:pt x="3316" y="2703"/>
                </a:lnTo>
                <a:lnTo>
                  <a:pt x="3381" y="2647"/>
                </a:lnTo>
                <a:lnTo>
                  <a:pt x="3447" y="2594"/>
                </a:lnTo>
                <a:lnTo>
                  <a:pt x="3513" y="2541"/>
                </a:lnTo>
                <a:lnTo>
                  <a:pt x="3581" y="2490"/>
                </a:lnTo>
                <a:lnTo>
                  <a:pt x="3650" y="2441"/>
                </a:lnTo>
                <a:lnTo>
                  <a:pt x="3719" y="2392"/>
                </a:lnTo>
                <a:lnTo>
                  <a:pt x="3790" y="2346"/>
                </a:lnTo>
                <a:lnTo>
                  <a:pt x="3861" y="2301"/>
                </a:lnTo>
                <a:lnTo>
                  <a:pt x="3934" y="2258"/>
                </a:lnTo>
                <a:lnTo>
                  <a:pt x="4008" y="2215"/>
                </a:lnTo>
                <a:lnTo>
                  <a:pt x="4083" y="2175"/>
                </a:lnTo>
                <a:lnTo>
                  <a:pt x="4159" y="2136"/>
                </a:lnTo>
                <a:lnTo>
                  <a:pt x="4235" y="2099"/>
                </a:lnTo>
                <a:lnTo>
                  <a:pt x="4313" y="2063"/>
                </a:lnTo>
                <a:lnTo>
                  <a:pt x="4392" y="2029"/>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8" name="淘宝店chenying0907 6"/>
          <p:cNvSpPr/>
          <p:nvPr/>
        </p:nvSpPr>
        <p:spPr bwMode="auto">
          <a:xfrm>
            <a:off x="909729" y="2835279"/>
            <a:ext cx="1904082" cy="2660190"/>
          </a:xfrm>
          <a:custGeom>
            <a:avLst/>
            <a:gdLst>
              <a:gd name="T0" fmla="*/ 52 w 6299"/>
              <a:gd name="T1" fmla="*/ 8411 h 8798"/>
              <a:gd name="T2" fmla="*/ 279 w 6299"/>
              <a:gd name="T3" fmla="*/ 8081 h 8798"/>
              <a:gd name="T4" fmla="*/ 771 w 6299"/>
              <a:gd name="T5" fmla="*/ 7538 h 8798"/>
              <a:gd name="T6" fmla="*/ 1060 w 6299"/>
              <a:gd name="T7" fmla="*/ 7317 h 8798"/>
              <a:gd name="T8" fmla="*/ 1660 w 6299"/>
              <a:gd name="T9" fmla="*/ 6812 h 8798"/>
              <a:gd name="T10" fmla="*/ 1711 w 6299"/>
              <a:gd name="T11" fmla="*/ 5742 h 8798"/>
              <a:gd name="T12" fmla="*/ 1459 w 6299"/>
              <a:gd name="T13" fmla="*/ 5825 h 8798"/>
              <a:gd name="T14" fmla="*/ 885 w 6299"/>
              <a:gd name="T15" fmla="*/ 6666 h 8798"/>
              <a:gd name="T16" fmla="*/ 651 w 6299"/>
              <a:gd name="T17" fmla="*/ 7486 h 8798"/>
              <a:gd name="T18" fmla="*/ 348 w 6299"/>
              <a:gd name="T19" fmla="*/ 6536 h 8798"/>
              <a:gd name="T20" fmla="*/ 727 w 6299"/>
              <a:gd name="T21" fmla="*/ 5513 h 8798"/>
              <a:gd name="T22" fmla="*/ 2035 w 6299"/>
              <a:gd name="T23" fmla="*/ 5024 h 8798"/>
              <a:gd name="T24" fmla="*/ 3058 w 6299"/>
              <a:gd name="T25" fmla="*/ 4815 h 8798"/>
              <a:gd name="T26" fmla="*/ 3646 w 6299"/>
              <a:gd name="T27" fmla="*/ 4925 h 8798"/>
              <a:gd name="T28" fmla="*/ 4133 w 6299"/>
              <a:gd name="T29" fmla="*/ 4851 h 8798"/>
              <a:gd name="T30" fmla="*/ 4551 w 6299"/>
              <a:gd name="T31" fmla="*/ 4492 h 8798"/>
              <a:gd name="T32" fmla="*/ 4611 w 6299"/>
              <a:gd name="T33" fmla="*/ 4028 h 8798"/>
              <a:gd name="T34" fmla="*/ 4143 w 6299"/>
              <a:gd name="T35" fmla="*/ 4000 h 8798"/>
              <a:gd name="T36" fmla="*/ 3591 w 6299"/>
              <a:gd name="T37" fmla="*/ 4265 h 8798"/>
              <a:gd name="T38" fmla="*/ 3251 w 6299"/>
              <a:gd name="T39" fmla="*/ 4616 h 8798"/>
              <a:gd name="T40" fmla="*/ 2951 w 6299"/>
              <a:gd name="T41" fmla="*/ 4669 h 8798"/>
              <a:gd name="T42" fmla="*/ 3160 w 6299"/>
              <a:gd name="T43" fmla="*/ 4239 h 8798"/>
              <a:gd name="T44" fmla="*/ 4185 w 6299"/>
              <a:gd name="T45" fmla="*/ 3121 h 8798"/>
              <a:gd name="T46" fmla="*/ 4682 w 6299"/>
              <a:gd name="T47" fmla="*/ 2966 h 8798"/>
              <a:gd name="T48" fmla="*/ 5239 w 6299"/>
              <a:gd name="T49" fmla="*/ 2938 h 8798"/>
              <a:gd name="T50" fmla="*/ 5795 w 6299"/>
              <a:gd name="T51" fmla="*/ 2826 h 8798"/>
              <a:gd name="T52" fmla="*/ 6217 w 6299"/>
              <a:gd name="T53" fmla="*/ 2389 h 8798"/>
              <a:gd name="T54" fmla="*/ 6257 w 6299"/>
              <a:gd name="T55" fmla="*/ 1702 h 8798"/>
              <a:gd name="T56" fmla="*/ 6097 w 6299"/>
              <a:gd name="T57" fmla="*/ 1604 h 8798"/>
              <a:gd name="T58" fmla="*/ 5275 w 6299"/>
              <a:gd name="T59" fmla="*/ 2171 h 8798"/>
              <a:gd name="T60" fmla="*/ 5017 w 6299"/>
              <a:gd name="T61" fmla="*/ 2693 h 8798"/>
              <a:gd name="T62" fmla="*/ 4554 w 6299"/>
              <a:gd name="T63" fmla="*/ 2825 h 8798"/>
              <a:gd name="T64" fmla="*/ 4699 w 6299"/>
              <a:gd name="T65" fmla="*/ 2267 h 8798"/>
              <a:gd name="T66" fmla="*/ 4965 w 6299"/>
              <a:gd name="T67" fmla="*/ 1663 h 8798"/>
              <a:gd name="T68" fmla="*/ 5576 w 6299"/>
              <a:gd name="T69" fmla="*/ 805 h 8798"/>
              <a:gd name="T70" fmla="*/ 5427 w 6299"/>
              <a:gd name="T71" fmla="*/ 16 h 8798"/>
              <a:gd name="T72" fmla="*/ 5105 w 6299"/>
              <a:gd name="T73" fmla="*/ 104 h 8798"/>
              <a:gd name="T74" fmla="*/ 4749 w 6299"/>
              <a:gd name="T75" fmla="*/ 551 h 8798"/>
              <a:gd name="T76" fmla="*/ 4587 w 6299"/>
              <a:gd name="T77" fmla="*/ 1277 h 8798"/>
              <a:gd name="T78" fmla="*/ 4728 w 6299"/>
              <a:gd name="T79" fmla="*/ 1759 h 8798"/>
              <a:gd name="T80" fmla="*/ 4265 w 6299"/>
              <a:gd name="T81" fmla="*/ 2679 h 8798"/>
              <a:gd name="T82" fmla="*/ 3767 w 6299"/>
              <a:gd name="T83" fmla="*/ 3044 h 8798"/>
              <a:gd name="T84" fmla="*/ 3946 w 6299"/>
              <a:gd name="T85" fmla="*/ 2527 h 8798"/>
              <a:gd name="T86" fmla="*/ 4274 w 6299"/>
              <a:gd name="T87" fmla="*/ 2127 h 8798"/>
              <a:gd name="T88" fmla="*/ 4365 w 6299"/>
              <a:gd name="T89" fmla="*/ 1627 h 8798"/>
              <a:gd name="T90" fmla="*/ 4169 w 6299"/>
              <a:gd name="T91" fmla="*/ 1172 h 8798"/>
              <a:gd name="T92" fmla="*/ 3892 w 6299"/>
              <a:gd name="T93" fmla="*/ 1251 h 8798"/>
              <a:gd name="T94" fmla="*/ 3492 w 6299"/>
              <a:gd name="T95" fmla="*/ 2079 h 8798"/>
              <a:gd name="T96" fmla="*/ 3555 w 6299"/>
              <a:gd name="T97" fmla="*/ 2605 h 8798"/>
              <a:gd name="T98" fmla="*/ 3736 w 6299"/>
              <a:gd name="T99" fmla="*/ 3406 h 8798"/>
              <a:gd name="T100" fmla="*/ 2354 w 6299"/>
              <a:gd name="T101" fmla="*/ 4618 h 8798"/>
              <a:gd name="T102" fmla="*/ 1622 w 6299"/>
              <a:gd name="T103" fmla="*/ 4868 h 8798"/>
              <a:gd name="T104" fmla="*/ 2061 w 6299"/>
              <a:gd name="T105" fmla="*/ 4493 h 8798"/>
              <a:gd name="T106" fmla="*/ 2613 w 6299"/>
              <a:gd name="T107" fmla="*/ 4349 h 8798"/>
              <a:gd name="T108" fmla="*/ 2971 w 6299"/>
              <a:gd name="T109" fmla="*/ 3942 h 8798"/>
              <a:gd name="T110" fmla="*/ 2946 w 6299"/>
              <a:gd name="T111" fmla="*/ 3446 h 8798"/>
              <a:gd name="T112" fmla="*/ 2384 w 6299"/>
              <a:gd name="T113" fmla="*/ 3513 h 8798"/>
              <a:gd name="T114" fmla="*/ 1806 w 6299"/>
              <a:gd name="T115" fmla="*/ 4108 h 8798"/>
              <a:gd name="T116" fmla="*/ 1755 w 6299"/>
              <a:gd name="T117" fmla="*/ 4402 h 8798"/>
              <a:gd name="T118" fmla="*/ 1386 w 6299"/>
              <a:gd name="T119" fmla="*/ 5079 h 8798"/>
              <a:gd name="T120" fmla="*/ 439 w 6299"/>
              <a:gd name="T121" fmla="*/ 5437 h 8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99" h="8798">
                <a:moveTo>
                  <a:pt x="189" y="5513"/>
                </a:moveTo>
                <a:lnTo>
                  <a:pt x="186" y="5687"/>
                </a:lnTo>
                <a:lnTo>
                  <a:pt x="183" y="5861"/>
                </a:lnTo>
                <a:lnTo>
                  <a:pt x="180" y="6035"/>
                </a:lnTo>
                <a:lnTo>
                  <a:pt x="177" y="6209"/>
                </a:lnTo>
                <a:lnTo>
                  <a:pt x="174" y="6384"/>
                </a:lnTo>
                <a:lnTo>
                  <a:pt x="169" y="6559"/>
                </a:lnTo>
                <a:lnTo>
                  <a:pt x="164" y="6733"/>
                </a:lnTo>
                <a:lnTo>
                  <a:pt x="158" y="6907"/>
                </a:lnTo>
                <a:lnTo>
                  <a:pt x="151" y="7081"/>
                </a:lnTo>
                <a:lnTo>
                  <a:pt x="143" y="7255"/>
                </a:lnTo>
                <a:lnTo>
                  <a:pt x="134" y="7429"/>
                </a:lnTo>
                <a:lnTo>
                  <a:pt x="124" y="7602"/>
                </a:lnTo>
                <a:lnTo>
                  <a:pt x="112" y="7776"/>
                </a:lnTo>
                <a:lnTo>
                  <a:pt x="98" y="7949"/>
                </a:lnTo>
                <a:lnTo>
                  <a:pt x="83" y="8122"/>
                </a:lnTo>
                <a:lnTo>
                  <a:pt x="65" y="8295"/>
                </a:lnTo>
                <a:lnTo>
                  <a:pt x="59" y="8354"/>
                </a:lnTo>
                <a:lnTo>
                  <a:pt x="52" y="8411"/>
                </a:lnTo>
                <a:lnTo>
                  <a:pt x="44" y="8470"/>
                </a:lnTo>
                <a:lnTo>
                  <a:pt x="36" y="8529"/>
                </a:lnTo>
                <a:lnTo>
                  <a:pt x="28" y="8587"/>
                </a:lnTo>
                <a:lnTo>
                  <a:pt x="19" y="8646"/>
                </a:lnTo>
                <a:lnTo>
                  <a:pt x="10" y="8704"/>
                </a:lnTo>
                <a:lnTo>
                  <a:pt x="0" y="8763"/>
                </a:lnTo>
                <a:lnTo>
                  <a:pt x="184" y="8798"/>
                </a:lnTo>
                <a:lnTo>
                  <a:pt x="194" y="8739"/>
                </a:lnTo>
                <a:lnTo>
                  <a:pt x="204" y="8680"/>
                </a:lnTo>
                <a:lnTo>
                  <a:pt x="213" y="8620"/>
                </a:lnTo>
                <a:lnTo>
                  <a:pt x="222" y="8560"/>
                </a:lnTo>
                <a:lnTo>
                  <a:pt x="230" y="8501"/>
                </a:lnTo>
                <a:lnTo>
                  <a:pt x="238" y="8442"/>
                </a:lnTo>
                <a:lnTo>
                  <a:pt x="247" y="8381"/>
                </a:lnTo>
                <a:lnTo>
                  <a:pt x="254" y="8321"/>
                </a:lnTo>
                <a:lnTo>
                  <a:pt x="261" y="8261"/>
                </a:lnTo>
                <a:lnTo>
                  <a:pt x="267" y="8202"/>
                </a:lnTo>
                <a:lnTo>
                  <a:pt x="273" y="8141"/>
                </a:lnTo>
                <a:lnTo>
                  <a:pt x="279" y="8081"/>
                </a:lnTo>
                <a:lnTo>
                  <a:pt x="284" y="8021"/>
                </a:lnTo>
                <a:lnTo>
                  <a:pt x="290" y="7961"/>
                </a:lnTo>
                <a:lnTo>
                  <a:pt x="294" y="7900"/>
                </a:lnTo>
                <a:lnTo>
                  <a:pt x="299" y="7840"/>
                </a:lnTo>
                <a:lnTo>
                  <a:pt x="304" y="7840"/>
                </a:lnTo>
                <a:lnTo>
                  <a:pt x="309" y="7839"/>
                </a:lnTo>
                <a:lnTo>
                  <a:pt x="314" y="7838"/>
                </a:lnTo>
                <a:lnTo>
                  <a:pt x="319" y="7836"/>
                </a:lnTo>
                <a:lnTo>
                  <a:pt x="364" y="7815"/>
                </a:lnTo>
                <a:lnTo>
                  <a:pt x="409" y="7792"/>
                </a:lnTo>
                <a:lnTo>
                  <a:pt x="452" y="7768"/>
                </a:lnTo>
                <a:lnTo>
                  <a:pt x="495" y="7743"/>
                </a:lnTo>
                <a:lnTo>
                  <a:pt x="536" y="7717"/>
                </a:lnTo>
                <a:lnTo>
                  <a:pt x="578" y="7691"/>
                </a:lnTo>
                <a:lnTo>
                  <a:pt x="618" y="7662"/>
                </a:lnTo>
                <a:lnTo>
                  <a:pt x="658" y="7632"/>
                </a:lnTo>
                <a:lnTo>
                  <a:pt x="696" y="7601"/>
                </a:lnTo>
                <a:lnTo>
                  <a:pt x="734" y="7570"/>
                </a:lnTo>
                <a:lnTo>
                  <a:pt x="771" y="7538"/>
                </a:lnTo>
                <a:lnTo>
                  <a:pt x="806" y="7503"/>
                </a:lnTo>
                <a:lnTo>
                  <a:pt x="842" y="7469"/>
                </a:lnTo>
                <a:lnTo>
                  <a:pt x="875" y="7432"/>
                </a:lnTo>
                <a:lnTo>
                  <a:pt x="909" y="7395"/>
                </a:lnTo>
                <a:lnTo>
                  <a:pt x="940" y="7357"/>
                </a:lnTo>
                <a:lnTo>
                  <a:pt x="956" y="7337"/>
                </a:lnTo>
                <a:lnTo>
                  <a:pt x="973" y="7316"/>
                </a:lnTo>
                <a:lnTo>
                  <a:pt x="989" y="7295"/>
                </a:lnTo>
                <a:lnTo>
                  <a:pt x="1006" y="7273"/>
                </a:lnTo>
                <a:lnTo>
                  <a:pt x="1009" y="7279"/>
                </a:lnTo>
                <a:lnTo>
                  <a:pt x="1013" y="7286"/>
                </a:lnTo>
                <a:lnTo>
                  <a:pt x="1017" y="7291"/>
                </a:lnTo>
                <a:lnTo>
                  <a:pt x="1022" y="7296"/>
                </a:lnTo>
                <a:lnTo>
                  <a:pt x="1027" y="7301"/>
                </a:lnTo>
                <a:lnTo>
                  <a:pt x="1033" y="7306"/>
                </a:lnTo>
                <a:lnTo>
                  <a:pt x="1039" y="7309"/>
                </a:lnTo>
                <a:lnTo>
                  <a:pt x="1045" y="7313"/>
                </a:lnTo>
                <a:lnTo>
                  <a:pt x="1052" y="7315"/>
                </a:lnTo>
                <a:lnTo>
                  <a:pt x="1060" y="7317"/>
                </a:lnTo>
                <a:lnTo>
                  <a:pt x="1067" y="7318"/>
                </a:lnTo>
                <a:lnTo>
                  <a:pt x="1075" y="7319"/>
                </a:lnTo>
                <a:lnTo>
                  <a:pt x="1083" y="7319"/>
                </a:lnTo>
                <a:lnTo>
                  <a:pt x="1091" y="7318"/>
                </a:lnTo>
                <a:lnTo>
                  <a:pt x="1099" y="7316"/>
                </a:lnTo>
                <a:lnTo>
                  <a:pt x="1108" y="7313"/>
                </a:lnTo>
                <a:lnTo>
                  <a:pt x="1163" y="7289"/>
                </a:lnTo>
                <a:lnTo>
                  <a:pt x="1217" y="7262"/>
                </a:lnTo>
                <a:lnTo>
                  <a:pt x="1268" y="7233"/>
                </a:lnTo>
                <a:lnTo>
                  <a:pt x="1317" y="7201"/>
                </a:lnTo>
                <a:lnTo>
                  <a:pt x="1364" y="7166"/>
                </a:lnTo>
                <a:lnTo>
                  <a:pt x="1409" y="7129"/>
                </a:lnTo>
                <a:lnTo>
                  <a:pt x="1451" y="7089"/>
                </a:lnTo>
                <a:lnTo>
                  <a:pt x="1492" y="7048"/>
                </a:lnTo>
                <a:lnTo>
                  <a:pt x="1530" y="7004"/>
                </a:lnTo>
                <a:lnTo>
                  <a:pt x="1566" y="6959"/>
                </a:lnTo>
                <a:lnTo>
                  <a:pt x="1599" y="6911"/>
                </a:lnTo>
                <a:lnTo>
                  <a:pt x="1631" y="6862"/>
                </a:lnTo>
                <a:lnTo>
                  <a:pt x="1660" y="6812"/>
                </a:lnTo>
                <a:lnTo>
                  <a:pt x="1686" y="6760"/>
                </a:lnTo>
                <a:lnTo>
                  <a:pt x="1711" y="6708"/>
                </a:lnTo>
                <a:lnTo>
                  <a:pt x="1732" y="6653"/>
                </a:lnTo>
                <a:lnTo>
                  <a:pt x="1750" y="6598"/>
                </a:lnTo>
                <a:lnTo>
                  <a:pt x="1767" y="6542"/>
                </a:lnTo>
                <a:lnTo>
                  <a:pt x="1780" y="6486"/>
                </a:lnTo>
                <a:lnTo>
                  <a:pt x="1792" y="6428"/>
                </a:lnTo>
                <a:lnTo>
                  <a:pt x="1801" y="6370"/>
                </a:lnTo>
                <a:lnTo>
                  <a:pt x="1807" y="6313"/>
                </a:lnTo>
                <a:lnTo>
                  <a:pt x="1810" y="6254"/>
                </a:lnTo>
                <a:lnTo>
                  <a:pt x="1810" y="6195"/>
                </a:lnTo>
                <a:lnTo>
                  <a:pt x="1808" y="6138"/>
                </a:lnTo>
                <a:lnTo>
                  <a:pt x="1803" y="6079"/>
                </a:lnTo>
                <a:lnTo>
                  <a:pt x="1795" y="6021"/>
                </a:lnTo>
                <a:lnTo>
                  <a:pt x="1783" y="5964"/>
                </a:lnTo>
                <a:lnTo>
                  <a:pt x="1769" y="5908"/>
                </a:lnTo>
                <a:lnTo>
                  <a:pt x="1753" y="5851"/>
                </a:lnTo>
                <a:lnTo>
                  <a:pt x="1733" y="5796"/>
                </a:lnTo>
                <a:lnTo>
                  <a:pt x="1711" y="5742"/>
                </a:lnTo>
                <a:lnTo>
                  <a:pt x="1706" y="5733"/>
                </a:lnTo>
                <a:lnTo>
                  <a:pt x="1699" y="5725"/>
                </a:lnTo>
                <a:lnTo>
                  <a:pt x="1693" y="5718"/>
                </a:lnTo>
                <a:lnTo>
                  <a:pt x="1685" y="5711"/>
                </a:lnTo>
                <a:lnTo>
                  <a:pt x="1677" y="5706"/>
                </a:lnTo>
                <a:lnTo>
                  <a:pt x="1669" y="5702"/>
                </a:lnTo>
                <a:lnTo>
                  <a:pt x="1660" y="5698"/>
                </a:lnTo>
                <a:lnTo>
                  <a:pt x="1651" y="5696"/>
                </a:lnTo>
                <a:lnTo>
                  <a:pt x="1641" y="5694"/>
                </a:lnTo>
                <a:lnTo>
                  <a:pt x="1632" y="5694"/>
                </a:lnTo>
                <a:lnTo>
                  <a:pt x="1621" y="5694"/>
                </a:lnTo>
                <a:lnTo>
                  <a:pt x="1612" y="5696"/>
                </a:lnTo>
                <a:lnTo>
                  <a:pt x="1603" y="5699"/>
                </a:lnTo>
                <a:lnTo>
                  <a:pt x="1594" y="5703"/>
                </a:lnTo>
                <a:lnTo>
                  <a:pt x="1586" y="5708"/>
                </a:lnTo>
                <a:lnTo>
                  <a:pt x="1578" y="5714"/>
                </a:lnTo>
                <a:lnTo>
                  <a:pt x="1538" y="5751"/>
                </a:lnTo>
                <a:lnTo>
                  <a:pt x="1499" y="5787"/>
                </a:lnTo>
                <a:lnTo>
                  <a:pt x="1459" y="5825"/>
                </a:lnTo>
                <a:lnTo>
                  <a:pt x="1421" y="5863"/>
                </a:lnTo>
                <a:lnTo>
                  <a:pt x="1382" y="5903"/>
                </a:lnTo>
                <a:lnTo>
                  <a:pt x="1343" y="5942"/>
                </a:lnTo>
                <a:lnTo>
                  <a:pt x="1306" y="5983"/>
                </a:lnTo>
                <a:lnTo>
                  <a:pt x="1268" y="6023"/>
                </a:lnTo>
                <a:lnTo>
                  <a:pt x="1232" y="6065"/>
                </a:lnTo>
                <a:lnTo>
                  <a:pt x="1196" y="6107"/>
                </a:lnTo>
                <a:lnTo>
                  <a:pt x="1162" y="6150"/>
                </a:lnTo>
                <a:lnTo>
                  <a:pt x="1128" y="6193"/>
                </a:lnTo>
                <a:lnTo>
                  <a:pt x="1097" y="6238"/>
                </a:lnTo>
                <a:lnTo>
                  <a:pt x="1066" y="6283"/>
                </a:lnTo>
                <a:lnTo>
                  <a:pt x="1037" y="6329"/>
                </a:lnTo>
                <a:lnTo>
                  <a:pt x="1009" y="6374"/>
                </a:lnTo>
                <a:lnTo>
                  <a:pt x="984" y="6421"/>
                </a:lnTo>
                <a:lnTo>
                  <a:pt x="959" y="6469"/>
                </a:lnTo>
                <a:lnTo>
                  <a:pt x="938" y="6517"/>
                </a:lnTo>
                <a:lnTo>
                  <a:pt x="918" y="6566"/>
                </a:lnTo>
                <a:lnTo>
                  <a:pt x="901" y="6615"/>
                </a:lnTo>
                <a:lnTo>
                  <a:pt x="885" y="6666"/>
                </a:lnTo>
                <a:lnTo>
                  <a:pt x="872" y="6717"/>
                </a:lnTo>
                <a:lnTo>
                  <a:pt x="862" y="6768"/>
                </a:lnTo>
                <a:lnTo>
                  <a:pt x="855" y="6820"/>
                </a:lnTo>
                <a:lnTo>
                  <a:pt x="850" y="6873"/>
                </a:lnTo>
                <a:lnTo>
                  <a:pt x="848" y="6926"/>
                </a:lnTo>
                <a:lnTo>
                  <a:pt x="849" y="6980"/>
                </a:lnTo>
                <a:lnTo>
                  <a:pt x="854" y="7035"/>
                </a:lnTo>
                <a:lnTo>
                  <a:pt x="862" y="7090"/>
                </a:lnTo>
                <a:lnTo>
                  <a:pt x="873" y="7146"/>
                </a:lnTo>
                <a:lnTo>
                  <a:pt x="887" y="7203"/>
                </a:lnTo>
                <a:lnTo>
                  <a:pt x="878" y="7217"/>
                </a:lnTo>
                <a:lnTo>
                  <a:pt x="869" y="7231"/>
                </a:lnTo>
                <a:lnTo>
                  <a:pt x="841" y="7270"/>
                </a:lnTo>
                <a:lnTo>
                  <a:pt x="812" y="7309"/>
                </a:lnTo>
                <a:lnTo>
                  <a:pt x="781" y="7346"/>
                </a:lnTo>
                <a:lnTo>
                  <a:pt x="750" y="7383"/>
                </a:lnTo>
                <a:lnTo>
                  <a:pt x="717" y="7418"/>
                </a:lnTo>
                <a:lnTo>
                  <a:pt x="684" y="7453"/>
                </a:lnTo>
                <a:lnTo>
                  <a:pt x="651" y="7486"/>
                </a:lnTo>
                <a:lnTo>
                  <a:pt x="615" y="7519"/>
                </a:lnTo>
                <a:lnTo>
                  <a:pt x="580" y="7551"/>
                </a:lnTo>
                <a:lnTo>
                  <a:pt x="542" y="7581"/>
                </a:lnTo>
                <a:lnTo>
                  <a:pt x="505" y="7612"/>
                </a:lnTo>
                <a:lnTo>
                  <a:pt x="467" y="7640"/>
                </a:lnTo>
                <a:lnTo>
                  <a:pt x="428" y="7668"/>
                </a:lnTo>
                <a:lnTo>
                  <a:pt x="387" y="7696"/>
                </a:lnTo>
                <a:lnTo>
                  <a:pt x="347" y="7722"/>
                </a:lnTo>
                <a:lnTo>
                  <a:pt x="305" y="7747"/>
                </a:lnTo>
                <a:lnTo>
                  <a:pt x="313" y="7626"/>
                </a:lnTo>
                <a:lnTo>
                  <a:pt x="319" y="7505"/>
                </a:lnTo>
                <a:lnTo>
                  <a:pt x="326" y="7384"/>
                </a:lnTo>
                <a:lnTo>
                  <a:pt x="330" y="7263"/>
                </a:lnTo>
                <a:lnTo>
                  <a:pt x="334" y="7142"/>
                </a:lnTo>
                <a:lnTo>
                  <a:pt x="338" y="7020"/>
                </a:lnTo>
                <a:lnTo>
                  <a:pt x="341" y="6900"/>
                </a:lnTo>
                <a:lnTo>
                  <a:pt x="344" y="6778"/>
                </a:lnTo>
                <a:lnTo>
                  <a:pt x="346" y="6658"/>
                </a:lnTo>
                <a:lnTo>
                  <a:pt x="348" y="6536"/>
                </a:lnTo>
                <a:lnTo>
                  <a:pt x="351" y="6416"/>
                </a:lnTo>
                <a:lnTo>
                  <a:pt x="353" y="6295"/>
                </a:lnTo>
                <a:lnTo>
                  <a:pt x="355" y="6175"/>
                </a:lnTo>
                <a:lnTo>
                  <a:pt x="358" y="6055"/>
                </a:lnTo>
                <a:lnTo>
                  <a:pt x="361" y="5935"/>
                </a:lnTo>
                <a:lnTo>
                  <a:pt x="364" y="5816"/>
                </a:lnTo>
                <a:lnTo>
                  <a:pt x="365" y="5784"/>
                </a:lnTo>
                <a:lnTo>
                  <a:pt x="366" y="5753"/>
                </a:lnTo>
                <a:lnTo>
                  <a:pt x="367" y="5721"/>
                </a:lnTo>
                <a:lnTo>
                  <a:pt x="368" y="5690"/>
                </a:lnTo>
                <a:lnTo>
                  <a:pt x="369" y="5659"/>
                </a:lnTo>
                <a:lnTo>
                  <a:pt x="370" y="5627"/>
                </a:lnTo>
                <a:lnTo>
                  <a:pt x="370" y="5596"/>
                </a:lnTo>
                <a:lnTo>
                  <a:pt x="371" y="5565"/>
                </a:lnTo>
                <a:lnTo>
                  <a:pt x="443" y="5557"/>
                </a:lnTo>
                <a:lnTo>
                  <a:pt x="514" y="5548"/>
                </a:lnTo>
                <a:lnTo>
                  <a:pt x="585" y="5538"/>
                </a:lnTo>
                <a:lnTo>
                  <a:pt x="657" y="5526"/>
                </a:lnTo>
                <a:lnTo>
                  <a:pt x="727" y="5513"/>
                </a:lnTo>
                <a:lnTo>
                  <a:pt x="798" y="5499"/>
                </a:lnTo>
                <a:lnTo>
                  <a:pt x="869" y="5483"/>
                </a:lnTo>
                <a:lnTo>
                  <a:pt x="939" y="5464"/>
                </a:lnTo>
                <a:lnTo>
                  <a:pt x="1010" y="5446"/>
                </a:lnTo>
                <a:lnTo>
                  <a:pt x="1080" y="5426"/>
                </a:lnTo>
                <a:lnTo>
                  <a:pt x="1150" y="5405"/>
                </a:lnTo>
                <a:lnTo>
                  <a:pt x="1220" y="5382"/>
                </a:lnTo>
                <a:lnTo>
                  <a:pt x="1289" y="5358"/>
                </a:lnTo>
                <a:lnTo>
                  <a:pt x="1359" y="5334"/>
                </a:lnTo>
                <a:lnTo>
                  <a:pt x="1428" y="5307"/>
                </a:lnTo>
                <a:lnTo>
                  <a:pt x="1497" y="5280"/>
                </a:lnTo>
                <a:lnTo>
                  <a:pt x="1565" y="5252"/>
                </a:lnTo>
                <a:lnTo>
                  <a:pt x="1634" y="5222"/>
                </a:lnTo>
                <a:lnTo>
                  <a:pt x="1701" y="5191"/>
                </a:lnTo>
                <a:lnTo>
                  <a:pt x="1768" y="5160"/>
                </a:lnTo>
                <a:lnTo>
                  <a:pt x="1836" y="5127"/>
                </a:lnTo>
                <a:lnTo>
                  <a:pt x="1903" y="5094"/>
                </a:lnTo>
                <a:lnTo>
                  <a:pt x="1969" y="5059"/>
                </a:lnTo>
                <a:lnTo>
                  <a:pt x="2035" y="5024"/>
                </a:lnTo>
                <a:lnTo>
                  <a:pt x="2100" y="4988"/>
                </a:lnTo>
                <a:lnTo>
                  <a:pt x="2165" y="4951"/>
                </a:lnTo>
                <a:lnTo>
                  <a:pt x="2230" y="4914"/>
                </a:lnTo>
                <a:lnTo>
                  <a:pt x="2294" y="4874"/>
                </a:lnTo>
                <a:lnTo>
                  <a:pt x="2358" y="4835"/>
                </a:lnTo>
                <a:lnTo>
                  <a:pt x="2420" y="4795"/>
                </a:lnTo>
                <a:lnTo>
                  <a:pt x="2482" y="4755"/>
                </a:lnTo>
                <a:lnTo>
                  <a:pt x="2545" y="4713"/>
                </a:lnTo>
                <a:lnTo>
                  <a:pt x="2588" y="4728"/>
                </a:lnTo>
                <a:lnTo>
                  <a:pt x="2633" y="4742"/>
                </a:lnTo>
                <a:lnTo>
                  <a:pt x="2677" y="4757"/>
                </a:lnTo>
                <a:lnTo>
                  <a:pt x="2724" y="4768"/>
                </a:lnTo>
                <a:lnTo>
                  <a:pt x="2771" y="4779"/>
                </a:lnTo>
                <a:lnTo>
                  <a:pt x="2817" y="4788"/>
                </a:lnTo>
                <a:lnTo>
                  <a:pt x="2865" y="4797"/>
                </a:lnTo>
                <a:lnTo>
                  <a:pt x="2913" y="4803"/>
                </a:lnTo>
                <a:lnTo>
                  <a:pt x="2961" y="4809"/>
                </a:lnTo>
                <a:lnTo>
                  <a:pt x="3010" y="4813"/>
                </a:lnTo>
                <a:lnTo>
                  <a:pt x="3058" y="4815"/>
                </a:lnTo>
                <a:lnTo>
                  <a:pt x="3107" y="4817"/>
                </a:lnTo>
                <a:lnTo>
                  <a:pt x="3155" y="4816"/>
                </a:lnTo>
                <a:lnTo>
                  <a:pt x="3204" y="4815"/>
                </a:lnTo>
                <a:lnTo>
                  <a:pt x="3253" y="4811"/>
                </a:lnTo>
                <a:lnTo>
                  <a:pt x="3300" y="4807"/>
                </a:lnTo>
                <a:lnTo>
                  <a:pt x="3322" y="4820"/>
                </a:lnTo>
                <a:lnTo>
                  <a:pt x="3346" y="4833"/>
                </a:lnTo>
                <a:lnTo>
                  <a:pt x="3369" y="4845"/>
                </a:lnTo>
                <a:lnTo>
                  <a:pt x="3392" y="4856"/>
                </a:lnTo>
                <a:lnTo>
                  <a:pt x="3417" y="4866"/>
                </a:lnTo>
                <a:lnTo>
                  <a:pt x="3441" y="4876"/>
                </a:lnTo>
                <a:lnTo>
                  <a:pt x="3465" y="4884"/>
                </a:lnTo>
                <a:lnTo>
                  <a:pt x="3490" y="4892"/>
                </a:lnTo>
                <a:lnTo>
                  <a:pt x="3516" y="4899"/>
                </a:lnTo>
                <a:lnTo>
                  <a:pt x="3541" y="4906"/>
                </a:lnTo>
                <a:lnTo>
                  <a:pt x="3567" y="4912"/>
                </a:lnTo>
                <a:lnTo>
                  <a:pt x="3594" y="4917"/>
                </a:lnTo>
                <a:lnTo>
                  <a:pt x="3620" y="4921"/>
                </a:lnTo>
                <a:lnTo>
                  <a:pt x="3646" y="4925"/>
                </a:lnTo>
                <a:lnTo>
                  <a:pt x="3673" y="4927"/>
                </a:lnTo>
                <a:lnTo>
                  <a:pt x="3699" y="4929"/>
                </a:lnTo>
                <a:lnTo>
                  <a:pt x="3725" y="4930"/>
                </a:lnTo>
                <a:lnTo>
                  <a:pt x="3752" y="4931"/>
                </a:lnTo>
                <a:lnTo>
                  <a:pt x="3779" y="4930"/>
                </a:lnTo>
                <a:lnTo>
                  <a:pt x="3805" y="4929"/>
                </a:lnTo>
                <a:lnTo>
                  <a:pt x="3832" y="4927"/>
                </a:lnTo>
                <a:lnTo>
                  <a:pt x="3858" y="4925"/>
                </a:lnTo>
                <a:lnTo>
                  <a:pt x="3884" y="4922"/>
                </a:lnTo>
                <a:lnTo>
                  <a:pt x="3911" y="4918"/>
                </a:lnTo>
                <a:lnTo>
                  <a:pt x="3936" y="4913"/>
                </a:lnTo>
                <a:lnTo>
                  <a:pt x="3962" y="4908"/>
                </a:lnTo>
                <a:lnTo>
                  <a:pt x="3988" y="4901"/>
                </a:lnTo>
                <a:lnTo>
                  <a:pt x="4013" y="4895"/>
                </a:lnTo>
                <a:lnTo>
                  <a:pt x="4037" y="4888"/>
                </a:lnTo>
                <a:lnTo>
                  <a:pt x="4061" y="4880"/>
                </a:lnTo>
                <a:lnTo>
                  <a:pt x="4086" y="4871"/>
                </a:lnTo>
                <a:lnTo>
                  <a:pt x="4109" y="4862"/>
                </a:lnTo>
                <a:lnTo>
                  <a:pt x="4133" y="4851"/>
                </a:lnTo>
                <a:lnTo>
                  <a:pt x="4158" y="4840"/>
                </a:lnTo>
                <a:lnTo>
                  <a:pt x="4182" y="4828"/>
                </a:lnTo>
                <a:lnTo>
                  <a:pt x="4206" y="4813"/>
                </a:lnTo>
                <a:lnTo>
                  <a:pt x="4231" y="4799"/>
                </a:lnTo>
                <a:lnTo>
                  <a:pt x="4255" y="4784"/>
                </a:lnTo>
                <a:lnTo>
                  <a:pt x="4279" y="4768"/>
                </a:lnTo>
                <a:lnTo>
                  <a:pt x="4302" y="4751"/>
                </a:lnTo>
                <a:lnTo>
                  <a:pt x="4327" y="4733"/>
                </a:lnTo>
                <a:lnTo>
                  <a:pt x="4349" y="4714"/>
                </a:lnTo>
                <a:lnTo>
                  <a:pt x="4372" y="4695"/>
                </a:lnTo>
                <a:lnTo>
                  <a:pt x="4395" y="4675"/>
                </a:lnTo>
                <a:lnTo>
                  <a:pt x="4417" y="4654"/>
                </a:lnTo>
                <a:lnTo>
                  <a:pt x="4438" y="4633"/>
                </a:lnTo>
                <a:lnTo>
                  <a:pt x="4458" y="4611"/>
                </a:lnTo>
                <a:lnTo>
                  <a:pt x="4479" y="4588"/>
                </a:lnTo>
                <a:lnTo>
                  <a:pt x="4498" y="4565"/>
                </a:lnTo>
                <a:lnTo>
                  <a:pt x="4516" y="4541"/>
                </a:lnTo>
                <a:lnTo>
                  <a:pt x="4533" y="4517"/>
                </a:lnTo>
                <a:lnTo>
                  <a:pt x="4551" y="4492"/>
                </a:lnTo>
                <a:lnTo>
                  <a:pt x="4566" y="4467"/>
                </a:lnTo>
                <a:lnTo>
                  <a:pt x="4581" y="4442"/>
                </a:lnTo>
                <a:lnTo>
                  <a:pt x="4595" y="4415"/>
                </a:lnTo>
                <a:lnTo>
                  <a:pt x="4607" y="4390"/>
                </a:lnTo>
                <a:lnTo>
                  <a:pt x="4618" y="4363"/>
                </a:lnTo>
                <a:lnTo>
                  <a:pt x="4628" y="4337"/>
                </a:lnTo>
                <a:lnTo>
                  <a:pt x="4638" y="4309"/>
                </a:lnTo>
                <a:lnTo>
                  <a:pt x="4646" y="4282"/>
                </a:lnTo>
                <a:lnTo>
                  <a:pt x="4652" y="4255"/>
                </a:lnTo>
                <a:lnTo>
                  <a:pt x="4656" y="4227"/>
                </a:lnTo>
                <a:lnTo>
                  <a:pt x="4660" y="4200"/>
                </a:lnTo>
                <a:lnTo>
                  <a:pt x="4661" y="4172"/>
                </a:lnTo>
                <a:lnTo>
                  <a:pt x="4661" y="4145"/>
                </a:lnTo>
                <a:lnTo>
                  <a:pt x="4658" y="4120"/>
                </a:lnTo>
                <a:lnTo>
                  <a:pt x="4653" y="4098"/>
                </a:lnTo>
                <a:lnTo>
                  <a:pt x="4646" y="4077"/>
                </a:lnTo>
                <a:lnTo>
                  <a:pt x="4636" y="4059"/>
                </a:lnTo>
                <a:lnTo>
                  <a:pt x="4624" y="4043"/>
                </a:lnTo>
                <a:lnTo>
                  <a:pt x="4611" y="4028"/>
                </a:lnTo>
                <a:lnTo>
                  <a:pt x="4597" y="4015"/>
                </a:lnTo>
                <a:lnTo>
                  <a:pt x="4581" y="4003"/>
                </a:lnTo>
                <a:lnTo>
                  <a:pt x="4563" y="3994"/>
                </a:lnTo>
                <a:lnTo>
                  <a:pt x="4543" y="3986"/>
                </a:lnTo>
                <a:lnTo>
                  <a:pt x="4523" y="3979"/>
                </a:lnTo>
                <a:lnTo>
                  <a:pt x="4502" y="3974"/>
                </a:lnTo>
                <a:lnTo>
                  <a:pt x="4480" y="3970"/>
                </a:lnTo>
                <a:lnTo>
                  <a:pt x="4457" y="3967"/>
                </a:lnTo>
                <a:lnTo>
                  <a:pt x="4433" y="3965"/>
                </a:lnTo>
                <a:lnTo>
                  <a:pt x="4409" y="3965"/>
                </a:lnTo>
                <a:lnTo>
                  <a:pt x="4384" y="3965"/>
                </a:lnTo>
                <a:lnTo>
                  <a:pt x="4359" y="3966"/>
                </a:lnTo>
                <a:lnTo>
                  <a:pt x="4335" y="3968"/>
                </a:lnTo>
                <a:lnTo>
                  <a:pt x="4310" y="3970"/>
                </a:lnTo>
                <a:lnTo>
                  <a:pt x="4284" y="3973"/>
                </a:lnTo>
                <a:lnTo>
                  <a:pt x="4260" y="3977"/>
                </a:lnTo>
                <a:lnTo>
                  <a:pt x="4236" y="3981"/>
                </a:lnTo>
                <a:lnTo>
                  <a:pt x="4188" y="3990"/>
                </a:lnTo>
                <a:lnTo>
                  <a:pt x="4143" y="4000"/>
                </a:lnTo>
                <a:lnTo>
                  <a:pt x="4104" y="4011"/>
                </a:lnTo>
                <a:lnTo>
                  <a:pt x="4069" y="4021"/>
                </a:lnTo>
                <a:lnTo>
                  <a:pt x="4037" y="4030"/>
                </a:lnTo>
                <a:lnTo>
                  <a:pt x="4007" y="4040"/>
                </a:lnTo>
                <a:lnTo>
                  <a:pt x="3976" y="4050"/>
                </a:lnTo>
                <a:lnTo>
                  <a:pt x="3947" y="4061"/>
                </a:lnTo>
                <a:lnTo>
                  <a:pt x="3917" y="4073"/>
                </a:lnTo>
                <a:lnTo>
                  <a:pt x="3887" y="4085"/>
                </a:lnTo>
                <a:lnTo>
                  <a:pt x="3859" y="4099"/>
                </a:lnTo>
                <a:lnTo>
                  <a:pt x="3831" y="4113"/>
                </a:lnTo>
                <a:lnTo>
                  <a:pt x="3802" y="4127"/>
                </a:lnTo>
                <a:lnTo>
                  <a:pt x="3774" y="4142"/>
                </a:lnTo>
                <a:lnTo>
                  <a:pt x="3747" y="4157"/>
                </a:lnTo>
                <a:lnTo>
                  <a:pt x="3720" y="4174"/>
                </a:lnTo>
                <a:lnTo>
                  <a:pt x="3693" y="4191"/>
                </a:lnTo>
                <a:lnTo>
                  <a:pt x="3667" y="4208"/>
                </a:lnTo>
                <a:lnTo>
                  <a:pt x="3641" y="4226"/>
                </a:lnTo>
                <a:lnTo>
                  <a:pt x="3616" y="4245"/>
                </a:lnTo>
                <a:lnTo>
                  <a:pt x="3591" y="4265"/>
                </a:lnTo>
                <a:lnTo>
                  <a:pt x="3566" y="4284"/>
                </a:lnTo>
                <a:lnTo>
                  <a:pt x="3542" y="4304"/>
                </a:lnTo>
                <a:lnTo>
                  <a:pt x="3519" y="4325"/>
                </a:lnTo>
                <a:lnTo>
                  <a:pt x="3496" y="4347"/>
                </a:lnTo>
                <a:lnTo>
                  <a:pt x="3473" y="4369"/>
                </a:lnTo>
                <a:lnTo>
                  <a:pt x="3451" y="4391"/>
                </a:lnTo>
                <a:lnTo>
                  <a:pt x="3429" y="4414"/>
                </a:lnTo>
                <a:lnTo>
                  <a:pt x="3408" y="4438"/>
                </a:lnTo>
                <a:lnTo>
                  <a:pt x="3387" y="4462"/>
                </a:lnTo>
                <a:lnTo>
                  <a:pt x="3367" y="4486"/>
                </a:lnTo>
                <a:lnTo>
                  <a:pt x="3348" y="4512"/>
                </a:lnTo>
                <a:lnTo>
                  <a:pt x="3328" y="4538"/>
                </a:lnTo>
                <a:lnTo>
                  <a:pt x="3310" y="4563"/>
                </a:lnTo>
                <a:lnTo>
                  <a:pt x="3292" y="4591"/>
                </a:lnTo>
                <a:lnTo>
                  <a:pt x="3275" y="4617"/>
                </a:lnTo>
                <a:lnTo>
                  <a:pt x="3269" y="4616"/>
                </a:lnTo>
                <a:lnTo>
                  <a:pt x="3262" y="4615"/>
                </a:lnTo>
                <a:lnTo>
                  <a:pt x="3256" y="4615"/>
                </a:lnTo>
                <a:lnTo>
                  <a:pt x="3251" y="4616"/>
                </a:lnTo>
                <a:lnTo>
                  <a:pt x="3244" y="4617"/>
                </a:lnTo>
                <a:lnTo>
                  <a:pt x="3239" y="4619"/>
                </a:lnTo>
                <a:lnTo>
                  <a:pt x="3234" y="4621"/>
                </a:lnTo>
                <a:lnTo>
                  <a:pt x="3229" y="4624"/>
                </a:lnTo>
                <a:lnTo>
                  <a:pt x="3225" y="4628"/>
                </a:lnTo>
                <a:lnTo>
                  <a:pt x="3221" y="4631"/>
                </a:lnTo>
                <a:lnTo>
                  <a:pt x="3217" y="4636"/>
                </a:lnTo>
                <a:lnTo>
                  <a:pt x="3213" y="4640"/>
                </a:lnTo>
                <a:lnTo>
                  <a:pt x="3207" y="4650"/>
                </a:lnTo>
                <a:lnTo>
                  <a:pt x="3203" y="4661"/>
                </a:lnTo>
                <a:lnTo>
                  <a:pt x="3188" y="4664"/>
                </a:lnTo>
                <a:lnTo>
                  <a:pt x="3173" y="4666"/>
                </a:lnTo>
                <a:lnTo>
                  <a:pt x="3141" y="4669"/>
                </a:lnTo>
                <a:lnTo>
                  <a:pt x="3109" y="4671"/>
                </a:lnTo>
                <a:lnTo>
                  <a:pt x="3077" y="4672"/>
                </a:lnTo>
                <a:lnTo>
                  <a:pt x="3046" y="4672"/>
                </a:lnTo>
                <a:lnTo>
                  <a:pt x="3014" y="4672"/>
                </a:lnTo>
                <a:lnTo>
                  <a:pt x="2982" y="4670"/>
                </a:lnTo>
                <a:lnTo>
                  <a:pt x="2951" y="4669"/>
                </a:lnTo>
                <a:lnTo>
                  <a:pt x="2919" y="4666"/>
                </a:lnTo>
                <a:lnTo>
                  <a:pt x="2888" y="4663"/>
                </a:lnTo>
                <a:lnTo>
                  <a:pt x="2857" y="4659"/>
                </a:lnTo>
                <a:lnTo>
                  <a:pt x="2825" y="4654"/>
                </a:lnTo>
                <a:lnTo>
                  <a:pt x="2795" y="4650"/>
                </a:lnTo>
                <a:lnTo>
                  <a:pt x="2764" y="4644"/>
                </a:lnTo>
                <a:lnTo>
                  <a:pt x="2733" y="4638"/>
                </a:lnTo>
                <a:lnTo>
                  <a:pt x="2702" y="4632"/>
                </a:lnTo>
                <a:lnTo>
                  <a:pt x="2671" y="4624"/>
                </a:lnTo>
                <a:lnTo>
                  <a:pt x="2722" y="4588"/>
                </a:lnTo>
                <a:lnTo>
                  <a:pt x="2773" y="4550"/>
                </a:lnTo>
                <a:lnTo>
                  <a:pt x="2823" y="4513"/>
                </a:lnTo>
                <a:lnTo>
                  <a:pt x="2873" y="4474"/>
                </a:lnTo>
                <a:lnTo>
                  <a:pt x="2921" y="4437"/>
                </a:lnTo>
                <a:lnTo>
                  <a:pt x="2970" y="4397"/>
                </a:lnTo>
                <a:lnTo>
                  <a:pt x="3019" y="4359"/>
                </a:lnTo>
                <a:lnTo>
                  <a:pt x="3066" y="4319"/>
                </a:lnTo>
                <a:lnTo>
                  <a:pt x="3114" y="4280"/>
                </a:lnTo>
                <a:lnTo>
                  <a:pt x="3160" y="4239"/>
                </a:lnTo>
                <a:lnTo>
                  <a:pt x="3206" y="4200"/>
                </a:lnTo>
                <a:lnTo>
                  <a:pt x="3252" y="4159"/>
                </a:lnTo>
                <a:lnTo>
                  <a:pt x="3296" y="4119"/>
                </a:lnTo>
                <a:lnTo>
                  <a:pt x="3341" y="4078"/>
                </a:lnTo>
                <a:lnTo>
                  <a:pt x="3384" y="4037"/>
                </a:lnTo>
                <a:lnTo>
                  <a:pt x="3428" y="3996"/>
                </a:lnTo>
                <a:lnTo>
                  <a:pt x="3491" y="3934"/>
                </a:lnTo>
                <a:lnTo>
                  <a:pt x="3554" y="3871"/>
                </a:lnTo>
                <a:lnTo>
                  <a:pt x="3616" y="3806"/>
                </a:lnTo>
                <a:lnTo>
                  <a:pt x="3677" y="3741"/>
                </a:lnTo>
                <a:lnTo>
                  <a:pt x="3738" y="3675"/>
                </a:lnTo>
                <a:lnTo>
                  <a:pt x="3796" y="3610"/>
                </a:lnTo>
                <a:lnTo>
                  <a:pt x="3855" y="3542"/>
                </a:lnTo>
                <a:lnTo>
                  <a:pt x="3913" y="3474"/>
                </a:lnTo>
                <a:lnTo>
                  <a:pt x="3969" y="3405"/>
                </a:lnTo>
                <a:lnTo>
                  <a:pt x="4024" y="3335"/>
                </a:lnTo>
                <a:lnTo>
                  <a:pt x="4079" y="3264"/>
                </a:lnTo>
                <a:lnTo>
                  <a:pt x="4132" y="3194"/>
                </a:lnTo>
                <a:lnTo>
                  <a:pt x="4185" y="3121"/>
                </a:lnTo>
                <a:lnTo>
                  <a:pt x="4237" y="3048"/>
                </a:lnTo>
                <a:lnTo>
                  <a:pt x="4286" y="2975"/>
                </a:lnTo>
                <a:lnTo>
                  <a:pt x="4336" y="2900"/>
                </a:lnTo>
                <a:lnTo>
                  <a:pt x="4340" y="2902"/>
                </a:lnTo>
                <a:lnTo>
                  <a:pt x="4344" y="2904"/>
                </a:lnTo>
                <a:lnTo>
                  <a:pt x="4367" y="2912"/>
                </a:lnTo>
                <a:lnTo>
                  <a:pt x="4392" y="2920"/>
                </a:lnTo>
                <a:lnTo>
                  <a:pt x="4415" y="2927"/>
                </a:lnTo>
                <a:lnTo>
                  <a:pt x="4439" y="2933"/>
                </a:lnTo>
                <a:lnTo>
                  <a:pt x="4463" y="2939"/>
                </a:lnTo>
                <a:lnTo>
                  <a:pt x="4487" y="2945"/>
                </a:lnTo>
                <a:lnTo>
                  <a:pt x="4511" y="2950"/>
                </a:lnTo>
                <a:lnTo>
                  <a:pt x="4535" y="2954"/>
                </a:lnTo>
                <a:lnTo>
                  <a:pt x="4561" y="2957"/>
                </a:lnTo>
                <a:lnTo>
                  <a:pt x="4585" y="2960"/>
                </a:lnTo>
                <a:lnTo>
                  <a:pt x="4609" y="2963"/>
                </a:lnTo>
                <a:lnTo>
                  <a:pt x="4634" y="2964"/>
                </a:lnTo>
                <a:lnTo>
                  <a:pt x="4658" y="2966"/>
                </a:lnTo>
                <a:lnTo>
                  <a:pt x="4682" y="2966"/>
                </a:lnTo>
                <a:lnTo>
                  <a:pt x="4707" y="2966"/>
                </a:lnTo>
                <a:lnTo>
                  <a:pt x="4732" y="2966"/>
                </a:lnTo>
                <a:lnTo>
                  <a:pt x="4756" y="2965"/>
                </a:lnTo>
                <a:lnTo>
                  <a:pt x="4780" y="2963"/>
                </a:lnTo>
                <a:lnTo>
                  <a:pt x="4806" y="2961"/>
                </a:lnTo>
                <a:lnTo>
                  <a:pt x="4830" y="2959"/>
                </a:lnTo>
                <a:lnTo>
                  <a:pt x="4854" y="2956"/>
                </a:lnTo>
                <a:lnTo>
                  <a:pt x="4879" y="2952"/>
                </a:lnTo>
                <a:lnTo>
                  <a:pt x="4903" y="2948"/>
                </a:lnTo>
                <a:lnTo>
                  <a:pt x="4927" y="2942"/>
                </a:lnTo>
                <a:lnTo>
                  <a:pt x="4976" y="2932"/>
                </a:lnTo>
                <a:lnTo>
                  <a:pt x="5023" y="2919"/>
                </a:lnTo>
                <a:lnTo>
                  <a:pt x="5071" y="2904"/>
                </a:lnTo>
                <a:lnTo>
                  <a:pt x="5117" y="2888"/>
                </a:lnTo>
                <a:lnTo>
                  <a:pt x="5140" y="2902"/>
                </a:lnTo>
                <a:lnTo>
                  <a:pt x="5163" y="2913"/>
                </a:lnTo>
                <a:lnTo>
                  <a:pt x="5187" y="2924"/>
                </a:lnTo>
                <a:lnTo>
                  <a:pt x="5213" y="2932"/>
                </a:lnTo>
                <a:lnTo>
                  <a:pt x="5239" y="2938"/>
                </a:lnTo>
                <a:lnTo>
                  <a:pt x="5266" y="2943"/>
                </a:lnTo>
                <a:lnTo>
                  <a:pt x="5295" y="2947"/>
                </a:lnTo>
                <a:lnTo>
                  <a:pt x="5323" y="2949"/>
                </a:lnTo>
                <a:lnTo>
                  <a:pt x="5351" y="2949"/>
                </a:lnTo>
                <a:lnTo>
                  <a:pt x="5382" y="2948"/>
                </a:lnTo>
                <a:lnTo>
                  <a:pt x="5411" y="2946"/>
                </a:lnTo>
                <a:lnTo>
                  <a:pt x="5441" y="2941"/>
                </a:lnTo>
                <a:lnTo>
                  <a:pt x="5472" y="2937"/>
                </a:lnTo>
                <a:lnTo>
                  <a:pt x="5502" y="2931"/>
                </a:lnTo>
                <a:lnTo>
                  <a:pt x="5533" y="2924"/>
                </a:lnTo>
                <a:lnTo>
                  <a:pt x="5564" y="2916"/>
                </a:lnTo>
                <a:lnTo>
                  <a:pt x="5593" y="2907"/>
                </a:lnTo>
                <a:lnTo>
                  <a:pt x="5624" y="2898"/>
                </a:lnTo>
                <a:lnTo>
                  <a:pt x="5654" y="2887"/>
                </a:lnTo>
                <a:lnTo>
                  <a:pt x="5683" y="2876"/>
                </a:lnTo>
                <a:lnTo>
                  <a:pt x="5712" y="2865"/>
                </a:lnTo>
                <a:lnTo>
                  <a:pt x="5740" y="2852"/>
                </a:lnTo>
                <a:lnTo>
                  <a:pt x="5767" y="2839"/>
                </a:lnTo>
                <a:lnTo>
                  <a:pt x="5795" y="2826"/>
                </a:lnTo>
                <a:lnTo>
                  <a:pt x="5820" y="2812"/>
                </a:lnTo>
                <a:lnTo>
                  <a:pt x="5845" y="2799"/>
                </a:lnTo>
                <a:lnTo>
                  <a:pt x="5870" y="2785"/>
                </a:lnTo>
                <a:lnTo>
                  <a:pt x="5892" y="2770"/>
                </a:lnTo>
                <a:lnTo>
                  <a:pt x="5914" y="2756"/>
                </a:lnTo>
                <a:lnTo>
                  <a:pt x="5935" y="2742"/>
                </a:lnTo>
                <a:lnTo>
                  <a:pt x="5954" y="2728"/>
                </a:lnTo>
                <a:lnTo>
                  <a:pt x="5971" y="2714"/>
                </a:lnTo>
                <a:lnTo>
                  <a:pt x="6000" y="2688"/>
                </a:lnTo>
                <a:lnTo>
                  <a:pt x="6029" y="2662"/>
                </a:lnTo>
                <a:lnTo>
                  <a:pt x="6055" y="2635"/>
                </a:lnTo>
                <a:lnTo>
                  <a:pt x="6080" y="2606"/>
                </a:lnTo>
                <a:lnTo>
                  <a:pt x="6104" y="2577"/>
                </a:lnTo>
                <a:lnTo>
                  <a:pt x="6126" y="2548"/>
                </a:lnTo>
                <a:lnTo>
                  <a:pt x="6147" y="2517"/>
                </a:lnTo>
                <a:lnTo>
                  <a:pt x="6166" y="2486"/>
                </a:lnTo>
                <a:lnTo>
                  <a:pt x="6185" y="2454"/>
                </a:lnTo>
                <a:lnTo>
                  <a:pt x="6202" y="2421"/>
                </a:lnTo>
                <a:lnTo>
                  <a:pt x="6217" y="2389"/>
                </a:lnTo>
                <a:lnTo>
                  <a:pt x="6231" y="2354"/>
                </a:lnTo>
                <a:lnTo>
                  <a:pt x="6244" y="2321"/>
                </a:lnTo>
                <a:lnTo>
                  <a:pt x="6255" y="2285"/>
                </a:lnTo>
                <a:lnTo>
                  <a:pt x="6266" y="2251"/>
                </a:lnTo>
                <a:lnTo>
                  <a:pt x="6275" y="2216"/>
                </a:lnTo>
                <a:lnTo>
                  <a:pt x="6282" y="2180"/>
                </a:lnTo>
                <a:lnTo>
                  <a:pt x="6288" y="2144"/>
                </a:lnTo>
                <a:lnTo>
                  <a:pt x="6293" y="2107"/>
                </a:lnTo>
                <a:lnTo>
                  <a:pt x="6296" y="2071"/>
                </a:lnTo>
                <a:lnTo>
                  <a:pt x="6298" y="2034"/>
                </a:lnTo>
                <a:lnTo>
                  <a:pt x="6299" y="1997"/>
                </a:lnTo>
                <a:lnTo>
                  <a:pt x="6298" y="1960"/>
                </a:lnTo>
                <a:lnTo>
                  <a:pt x="6296" y="1923"/>
                </a:lnTo>
                <a:lnTo>
                  <a:pt x="6293" y="1887"/>
                </a:lnTo>
                <a:lnTo>
                  <a:pt x="6289" y="1849"/>
                </a:lnTo>
                <a:lnTo>
                  <a:pt x="6283" y="1813"/>
                </a:lnTo>
                <a:lnTo>
                  <a:pt x="6276" y="1776"/>
                </a:lnTo>
                <a:lnTo>
                  <a:pt x="6267" y="1739"/>
                </a:lnTo>
                <a:lnTo>
                  <a:pt x="6257" y="1702"/>
                </a:lnTo>
                <a:lnTo>
                  <a:pt x="6246" y="1667"/>
                </a:lnTo>
                <a:lnTo>
                  <a:pt x="6234" y="1630"/>
                </a:lnTo>
                <a:lnTo>
                  <a:pt x="6231" y="1625"/>
                </a:lnTo>
                <a:lnTo>
                  <a:pt x="6228" y="1620"/>
                </a:lnTo>
                <a:lnTo>
                  <a:pt x="6225" y="1615"/>
                </a:lnTo>
                <a:lnTo>
                  <a:pt x="6220" y="1610"/>
                </a:lnTo>
                <a:lnTo>
                  <a:pt x="6216" y="1606"/>
                </a:lnTo>
                <a:lnTo>
                  <a:pt x="6210" y="1602"/>
                </a:lnTo>
                <a:lnTo>
                  <a:pt x="6205" y="1598"/>
                </a:lnTo>
                <a:lnTo>
                  <a:pt x="6199" y="1595"/>
                </a:lnTo>
                <a:lnTo>
                  <a:pt x="6193" y="1592"/>
                </a:lnTo>
                <a:lnTo>
                  <a:pt x="6187" y="1590"/>
                </a:lnTo>
                <a:lnTo>
                  <a:pt x="6180" y="1588"/>
                </a:lnTo>
                <a:lnTo>
                  <a:pt x="6173" y="1586"/>
                </a:lnTo>
                <a:lnTo>
                  <a:pt x="6167" y="1586"/>
                </a:lnTo>
                <a:lnTo>
                  <a:pt x="6160" y="1586"/>
                </a:lnTo>
                <a:lnTo>
                  <a:pt x="6154" y="1586"/>
                </a:lnTo>
                <a:lnTo>
                  <a:pt x="6149" y="1588"/>
                </a:lnTo>
                <a:lnTo>
                  <a:pt x="6097" y="1604"/>
                </a:lnTo>
                <a:lnTo>
                  <a:pt x="6044" y="1621"/>
                </a:lnTo>
                <a:lnTo>
                  <a:pt x="5993" y="1641"/>
                </a:lnTo>
                <a:lnTo>
                  <a:pt x="5943" y="1662"/>
                </a:lnTo>
                <a:lnTo>
                  <a:pt x="5893" y="1683"/>
                </a:lnTo>
                <a:lnTo>
                  <a:pt x="5843" y="1707"/>
                </a:lnTo>
                <a:lnTo>
                  <a:pt x="5796" y="1732"/>
                </a:lnTo>
                <a:lnTo>
                  <a:pt x="5748" y="1758"/>
                </a:lnTo>
                <a:lnTo>
                  <a:pt x="5703" y="1786"/>
                </a:lnTo>
                <a:lnTo>
                  <a:pt x="5657" y="1816"/>
                </a:lnTo>
                <a:lnTo>
                  <a:pt x="5613" y="1847"/>
                </a:lnTo>
                <a:lnTo>
                  <a:pt x="5569" y="1879"/>
                </a:lnTo>
                <a:lnTo>
                  <a:pt x="5527" y="1914"/>
                </a:lnTo>
                <a:lnTo>
                  <a:pt x="5485" y="1949"/>
                </a:lnTo>
                <a:lnTo>
                  <a:pt x="5446" y="1987"/>
                </a:lnTo>
                <a:lnTo>
                  <a:pt x="5406" y="2025"/>
                </a:lnTo>
                <a:lnTo>
                  <a:pt x="5374" y="2059"/>
                </a:lnTo>
                <a:lnTo>
                  <a:pt x="5341" y="2095"/>
                </a:lnTo>
                <a:lnTo>
                  <a:pt x="5308" y="2133"/>
                </a:lnTo>
                <a:lnTo>
                  <a:pt x="5275" y="2171"/>
                </a:lnTo>
                <a:lnTo>
                  <a:pt x="5243" y="2213"/>
                </a:lnTo>
                <a:lnTo>
                  <a:pt x="5211" y="2254"/>
                </a:lnTo>
                <a:lnTo>
                  <a:pt x="5180" y="2298"/>
                </a:lnTo>
                <a:lnTo>
                  <a:pt x="5152" y="2342"/>
                </a:lnTo>
                <a:lnTo>
                  <a:pt x="5138" y="2364"/>
                </a:lnTo>
                <a:lnTo>
                  <a:pt x="5125" y="2388"/>
                </a:lnTo>
                <a:lnTo>
                  <a:pt x="5112" y="2410"/>
                </a:lnTo>
                <a:lnTo>
                  <a:pt x="5100" y="2433"/>
                </a:lnTo>
                <a:lnTo>
                  <a:pt x="5088" y="2457"/>
                </a:lnTo>
                <a:lnTo>
                  <a:pt x="5078" y="2480"/>
                </a:lnTo>
                <a:lnTo>
                  <a:pt x="5067" y="2504"/>
                </a:lnTo>
                <a:lnTo>
                  <a:pt x="5058" y="2527"/>
                </a:lnTo>
                <a:lnTo>
                  <a:pt x="5050" y="2551"/>
                </a:lnTo>
                <a:lnTo>
                  <a:pt x="5042" y="2575"/>
                </a:lnTo>
                <a:lnTo>
                  <a:pt x="5034" y="2598"/>
                </a:lnTo>
                <a:lnTo>
                  <a:pt x="5028" y="2623"/>
                </a:lnTo>
                <a:lnTo>
                  <a:pt x="5023" y="2646"/>
                </a:lnTo>
                <a:lnTo>
                  <a:pt x="5020" y="2669"/>
                </a:lnTo>
                <a:lnTo>
                  <a:pt x="5017" y="2693"/>
                </a:lnTo>
                <a:lnTo>
                  <a:pt x="5015" y="2717"/>
                </a:lnTo>
                <a:lnTo>
                  <a:pt x="5015" y="2720"/>
                </a:lnTo>
                <a:lnTo>
                  <a:pt x="5015" y="2722"/>
                </a:lnTo>
                <a:lnTo>
                  <a:pt x="5013" y="2731"/>
                </a:lnTo>
                <a:lnTo>
                  <a:pt x="5012" y="2741"/>
                </a:lnTo>
                <a:lnTo>
                  <a:pt x="5013" y="2751"/>
                </a:lnTo>
                <a:lnTo>
                  <a:pt x="5016" y="2762"/>
                </a:lnTo>
                <a:lnTo>
                  <a:pt x="4979" y="2775"/>
                </a:lnTo>
                <a:lnTo>
                  <a:pt x="4940" y="2787"/>
                </a:lnTo>
                <a:lnTo>
                  <a:pt x="4903" y="2796"/>
                </a:lnTo>
                <a:lnTo>
                  <a:pt x="4864" y="2805"/>
                </a:lnTo>
                <a:lnTo>
                  <a:pt x="4826" y="2811"/>
                </a:lnTo>
                <a:lnTo>
                  <a:pt x="4787" y="2817"/>
                </a:lnTo>
                <a:lnTo>
                  <a:pt x="4749" y="2821"/>
                </a:lnTo>
                <a:lnTo>
                  <a:pt x="4709" y="2824"/>
                </a:lnTo>
                <a:lnTo>
                  <a:pt x="4671" y="2826"/>
                </a:lnTo>
                <a:lnTo>
                  <a:pt x="4631" y="2827"/>
                </a:lnTo>
                <a:lnTo>
                  <a:pt x="4593" y="2827"/>
                </a:lnTo>
                <a:lnTo>
                  <a:pt x="4554" y="2825"/>
                </a:lnTo>
                <a:lnTo>
                  <a:pt x="4514" y="2822"/>
                </a:lnTo>
                <a:lnTo>
                  <a:pt x="4475" y="2819"/>
                </a:lnTo>
                <a:lnTo>
                  <a:pt x="4435" y="2814"/>
                </a:lnTo>
                <a:lnTo>
                  <a:pt x="4396" y="2808"/>
                </a:lnTo>
                <a:lnTo>
                  <a:pt x="4412" y="2783"/>
                </a:lnTo>
                <a:lnTo>
                  <a:pt x="4428" y="2757"/>
                </a:lnTo>
                <a:lnTo>
                  <a:pt x="4443" y="2731"/>
                </a:lnTo>
                <a:lnTo>
                  <a:pt x="4459" y="2706"/>
                </a:lnTo>
                <a:lnTo>
                  <a:pt x="4475" y="2679"/>
                </a:lnTo>
                <a:lnTo>
                  <a:pt x="4490" y="2654"/>
                </a:lnTo>
                <a:lnTo>
                  <a:pt x="4505" y="2628"/>
                </a:lnTo>
                <a:lnTo>
                  <a:pt x="4520" y="2601"/>
                </a:lnTo>
                <a:lnTo>
                  <a:pt x="4547" y="2555"/>
                </a:lnTo>
                <a:lnTo>
                  <a:pt x="4574" y="2507"/>
                </a:lnTo>
                <a:lnTo>
                  <a:pt x="4599" y="2460"/>
                </a:lnTo>
                <a:lnTo>
                  <a:pt x="4625" y="2412"/>
                </a:lnTo>
                <a:lnTo>
                  <a:pt x="4651" y="2363"/>
                </a:lnTo>
                <a:lnTo>
                  <a:pt x="4675" y="2316"/>
                </a:lnTo>
                <a:lnTo>
                  <a:pt x="4699" y="2267"/>
                </a:lnTo>
                <a:lnTo>
                  <a:pt x="4724" y="2219"/>
                </a:lnTo>
                <a:lnTo>
                  <a:pt x="4747" y="2169"/>
                </a:lnTo>
                <a:lnTo>
                  <a:pt x="4769" y="2120"/>
                </a:lnTo>
                <a:lnTo>
                  <a:pt x="4792" y="2071"/>
                </a:lnTo>
                <a:lnTo>
                  <a:pt x="4815" y="2021"/>
                </a:lnTo>
                <a:lnTo>
                  <a:pt x="4836" y="1972"/>
                </a:lnTo>
                <a:lnTo>
                  <a:pt x="4857" y="1922"/>
                </a:lnTo>
                <a:lnTo>
                  <a:pt x="4878" y="1871"/>
                </a:lnTo>
                <a:lnTo>
                  <a:pt x="4898" y="1821"/>
                </a:lnTo>
                <a:lnTo>
                  <a:pt x="4906" y="1803"/>
                </a:lnTo>
                <a:lnTo>
                  <a:pt x="4913" y="1782"/>
                </a:lnTo>
                <a:lnTo>
                  <a:pt x="4921" y="1763"/>
                </a:lnTo>
                <a:lnTo>
                  <a:pt x="4929" y="1744"/>
                </a:lnTo>
                <a:lnTo>
                  <a:pt x="4936" y="1724"/>
                </a:lnTo>
                <a:lnTo>
                  <a:pt x="4944" y="1704"/>
                </a:lnTo>
                <a:lnTo>
                  <a:pt x="4952" y="1684"/>
                </a:lnTo>
                <a:lnTo>
                  <a:pt x="4961" y="1664"/>
                </a:lnTo>
                <a:lnTo>
                  <a:pt x="4963" y="1664"/>
                </a:lnTo>
                <a:lnTo>
                  <a:pt x="4965" y="1663"/>
                </a:lnTo>
                <a:lnTo>
                  <a:pt x="5025" y="1639"/>
                </a:lnTo>
                <a:lnTo>
                  <a:pt x="5083" y="1610"/>
                </a:lnTo>
                <a:lnTo>
                  <a:pt x="5137" y="1579"/>
                </a:lnTo>
                <a:lnTo>
                  <a:pt x="5187" y="1545"/>
                </a:lnTo>
                <a:lnTo>
                  <a:pt x="5235" y="1509"/>
                </a:lnTo>
                <a:lnTo>
                  <a:pt x="5278" y="1470"/>
                </a:lnTo>
                <a:lnTo>
                  <a:pt x="5319" y="1430"/>
                </a:lnTo>
                <a:lnTo>
                  <a:pt x="5357" y="1386"/>
                </a:lnTo>
                <a:lnTo>
                  <a:pt x="5392" y="1341"/>
                </a:lnTo>
                <a:lnTo>
                  <a:pt x="5422" y="1294"/>
                </a:lnTo>
                <a:lnTo>
                  <a:pt x="5451" y="1245"/>
                </a:lnTo>
                <a:lnTo>
                  <a:pt x="5476" y="1194"/>
                </a:lnTo>
                <a:lnTo>
                  <a:pt x="5499" y="1142"/>
                </a:lnTo>
                <a:lnTo>
                  <a:pt x="5518" y="1089"/>
                </a:lnTo>
                <a:lnTo>
                  <a:pt x="5536" y="1034"/>
                </a:lnTo>
                <a:lnTo>
                  <a:pt x="5550" y="978"/>
                </a:lnTo>
                <a:lnTo>
                  <a:pt x="5561" y="922"/>
                </a:lnTo>
                <a:lnTo>
                  <a:pt x="5570" y="864"/>
                </a:lnTo>
                <a:lnTo>
                  <a:pt x="5576" y="805"/>
                </a:lnTo>
                <a:lnTo>
                  <a:pt x="5580" y="747"/>
                </a:lnTo>
                <a:lnTo>
                  <a:pt x="5581" y="687"/>
                </a:lnTo>
                <a:lnTo>
                  <a:pt x="5580" y="628"/>
                </a:lnTo>
                <a:lnTo>
                  <a:pt x="5577" y="568"/>
                </a:lnTo>
                <a:lnTo>
                  <a:pt x="5571" y="509"/>
                </a:lnTo>
                <a:lnTo>
                  <a:pt x="5564" y="449"/>
                </a:lnTo>
                <a:lnTo>
                  <a:pt x="5554" y="389"/>
                </a:lnTo>
                <a:lnTo>
                  <a:pt x="5542" y="331"/>
                </a:lnTo>
                <a:lnTo>
                  <a:pt x="5528" y="272"/>
                </a:lnTo>
                <a:lnTo>
                  <a:pt x="5511" y="214"/>
                </a:lnTo>
                <a:lnTo>
                  <a:pt x="5494" y="157"/>
                </a:lnTo>
                <a:lnTo>
                  <a:pt x="5474" y="102"/>
                </a:lnTo>
                <a:lnTo>
                  <a:pt x="5453" y="47"/>
                </a:lnTo>
                <a:lnTo>
                  <a:pt x="5450" y="41"/>
                </a:lnTo>
                <a:lnTo>
                  <a:pt x="5447" y="35"/>
                </a:lnTo>
                <a:lnTo>
                  <a:pt x="5442" y="30"/>
                </a:lnTo>
                <a:lnTo>
                  <a:pt x="5437" y="25"/>
                </a:lnTo>
                <a:lnTo>
                  <a:pt x="5432" y="20"/>
                </a:lnTo>
                <a:lnTo>
                  <a:pt x="5427" y="16"/>
                </a:lnTo>
                <a:lnTo>
                  <a:pt x="5421" y="13"/>
                </a:lnTo>
                <a:lnTo>
                  <a:pt x="5415" y="9"/>
                </a:lnTo>
                <a:lnTo>
                  <a:pt x="5409" y="7"/>
                </a:lnTo>
                <a:lnTo>
                  <a:pt x="5402" y="4"/>
                </a:lnTo>
                <a:lnTo>
                  <a:pt x="5396" y="3"/>
                </a:lnTo>
                <a:lnTo>
                  <a:pt x="5389" y="1"/>
                </a:lnTo>
                <a:lnTo>
                  <a:pt x="5383" y="1"/>
                </a:lnTo>
                <a:lnTo>
                  <a:pt x="5376" y="0"/>
                </a:lnTo>
                <a:lnTo>
                  <a:pt x="5369" y="1"/>
                </a:lnTo>
                <a:lnTo>
                  <a:pt x="5362" y="1"/>
                </a:lnTo>
                <a:lnTo>
                  <a:pt x="5330" y="8"/>
                </a:lnTo>
                <a:lnTo>
                  <a:pt x="5300" y="15"/>
                </a:lnTo>
                <a:lnTo>
                  <a:pt x="5269" y="24"/>
                </a:lnTo>
                <a:lnTo>
                  <a:pt x="5240" y="34"/>
                </a:lnTo>
                <a:lnTo>
                  <a:pt x="5212" y="46"/>
                </a:lnTo>
                <a:lnTo>
                  <a:pt x="5183" y="58"/>
                </a:lnTo>
                <a:lnTo>
                  <a:pt x="5157" y="72"/>
                </a:lnTo>
                <a:lnTo>
                  <a:pt x="5131" y="88"/>
                </a:lnTo>
                <a:lnTo>
                  <a:pt x="5105" y="104"/>
                </a:lnTo>
                <a:lnTo>
                  <a:pt x="5080" y="120"/>
                </a:lnTo>
                <a:lnTo>
                  <a:pt x="5057" y="138"/>
                </a:lnTo>
                <a:lnTo>
                  <a:pt x="5033" y="157"/>
                </a:lnTo>
                <a:lnTo>
                  <a:pt x="5011" y="177"/>
                </a:lnTo>
                <a:lnTo>
                  <a:pt x="4989" y="198"/>
                </a:lnTo>
                <a:lnTo>
                  <a:pt x="4968" y="219"/>
                </a:lnTo>
                <a:lnTo>
                  <a:pt x="4947" y="241"/>
                </a:lnTo>
                <a:lnTo>
                  <a:pt x="4927" y="264"/>
                </a:lnTo>
                <a:lnTo>
                  <a:pt x="4909" y="288"/>
                </a:lnTo>
                <a:lnTo>
                  <a:pt x="4890" y="312"/>
                </a:lnTo>
                <a:lnTo>
                  <a:pt x="4872" y="337"/>
                </a:lnTo>
                <a:lnTo>
                  <a:pt x="4854" y="362"/>
                </a:lnTo>
                <a:lnTo>
                  <a:pt x="4838" y="388"/>
                </a:lnTo>
                <a:lnTo>
                  <a:pt x="4822" y="415"/>
                </a:lnTo>
                <a:lnTo>
                  <a:pt x="4807" y="441"/>
                </a:lnTo>
                <a:lnTo>
                  <a:pt x="4791" y="468"/>
                </a:lnTo>
                <a:lnTo>
                  <a:pt x="4776" y="496"/>
                </a:lnTo>
                <a:lnTo>
                  <a:pt x="4762" y="524"/>
                </a:lnTo>
                <a:lnTo>
                  <a:pt x="4749" y="551"/>
                </a:lnTo>
                <a:lnTo>
                  <a:pt x="4724" y="608"/>
                </a:lnTo>
                <a:lnTo>
                  <a:pt x="4700" y="666"/>
                </a:lnTo>
                <a:lnTo>
                  <a:pt x="4678" y="724"/>
                </a:lnTo>
                <a:lnTo>
                  <a:pt x="4657" y="785"/>
                </a:lnTo>
                <a:lnTo>
                  <a:pt x="4647" y="816"/>
                </a:lnTo>
                <a:lnTo>
                  <a:pt x="4638" y="849"/>
                </a:lnTo>
                <a:lnTo>
                  <a:pt x="4628" y="881"/>
                </a:lnTo>
                <a:lnTo>
                  <a:pt x="4620" y="914"/>
                </a:lnTo>
                <a:lnTo>
                  <a:pt x="4612" y="946"/>
                </a:lnTo>
                <a:lnTo>
                  <a:pt x="4606" y="979"/>
                </a:lnTo>
                <a:lnTo>
                  <a:pt x="4600" y="1013"/>
                </a:lnTo>
                <a:lnTo>
                  <a:pt x="4594" y="1045"/>
                </a:lnTo>
                <a:lnTo>
                  <a:pt x="4590" y="1079"/>
                </a:lnTo>
                <a:lnTo>
                  <a:pt x="4587" y="1112"/>
                </a:lnTo>
                <a:lnTo>
                  <a:pt x="4585" y="1146"/>
                </a:lnTo>
                <a:lnTo>
                  <a:pt x="4583" y="1179"/>
                </a:lnTo>
                <a:lnTo>
                  <a:pt x="4583" y="1212"/>
                </a:lnTo>
                <a:lnTo>
                  <a:pt x="4585" y="1245"/>
                </a:lnTo>
                <a:lnTo>
                  <a:pt x="4587" y="1277"/>
                </a:lnTo>
                <a:lnTo>
                  <a:pt x="4591" y="1310"/>
                </a:lnTo>
                <a:lnTo>
                  <a:pt x="4596" y="1342"/>
                </a:lnTo>
                <a:lnTo>
                  <a:pt x="4602" y="1373"/>
                </a:lnTo>
                <a:lnTo>
                  <a:pt x="4610" y="1404"/>
                </a:lnTo>
                <a:lnTo>
                  <a:pt x="4620" y="1435"/>
                </a:lnTo>
                <a:lnTo>
                  <a:pt x="4631" y="1464"/>
                </a:lnTo>
                <a:lnTo>
                  <a:pt x="4645" y="1494"/>
                </a:lnTo>
                <a:lnTo>
                  <a:pt x="4659" y="1522"/>
                </a:lnTo>
                <a:lnTo>
                  <a:pt x="4676" y="1550"/>
                </a:lnTo>
                <a:lnTo>
                  <a:pt x="4694" y="1577"/>
                </a:lnTo>
                <a:lnTo>
                  <a:pt x="4715" y="1603"/>
                </a:lnTo>
                <a:lnTo>
                  <a:pt x="4737" y="1628"/>
                </a:lnTo>
                <a:lnTo>
                  <a:pt x="4761" y="1653"/>
                </a:lnTo>
                <a:lnTo>
                  <a:pt x="4763" y="1655"/>
                </a:lnTo>
                <a:lnTo>
                  <a:pt x="4766" y="1657"/>
                </a:lnTo>
                <a:lnTo>
                  <a:pt x="4757" y="1682"/>
                </a:lnTo>
                <a:lnTo>
                  <a:pt x="4747" y="1708"/>
                </a:lnTo>
                <a:lnTo>
                  <a:pt x="4738" y="1734"/>
                </a:lnTo>
                <a:lnTo>
                  <a:pt x="4728" y="1759"/>
                </a:lnTo>
                <a:lnTo>
                  <a:pt x="4708" y="1809"/>
                </a:lnTo>
                <a:lnTo>
                  <a:pt x="4688" y="1858"/>
                </a:lnTo>
                <a:lnTo>
                  <a:pt x="4667" y="1907"/>
                </a:lnTo>
                <a:lnTo>
                  <a:pt x="4646" y="1956"/>
                </a:lnTo>
                <a:lnTo>
                  <a:pt x="4624" y="2005"/>
                </a:lnTo>
                <a:lnTo>
                  <a:pt x="4602" y="2054"/>
                </a:lnTo>
                <a:lnTo>
                  <a:pt x="4580" y="2101"/>
                </a:lnTo>
                <a:lnTo>
                  <a:pt x="4557" y="2150"/>
                </a:lnTo>
                <a:lnTo>
                  <a:pt x="4533" y="2197"/>
                </a:lnTo>
                <a:lnTo>
                  <a:pt x="4509" y="2245"/>
                </a:lnTo>
                <a:lnTo>
                  <a:pt x="4485" y="2293"/>
                </a:lnTo>
                <a:lnTo>
                  <a:pt x="4460" y="2340"/>
                </a:lnTo>
                <a:lnTo>
                  <a:pt x="4435" y="2387"/>
                </a:lnTo>
                <a:lnTo>
                  <a:pt x="4410" y="2433"/>
                </a:lnTo>
                <a:lnTo>
                  <a:pt x="4383" y="2480"/>
                </a:lnTo>
                <a:lnTo>
                  <a:pt x="4357" y="2526"/>
                </a:lnTo>
                <a:lnTo>
                  <a:pt x="4327" y="2577"/>
                </a:lnTo>
                <a:lnTo>
                  <a:pt x="4296" y="2629"/>
                </a:lnTo>
                <a:lnTo>
                  <a:pt x="4265" y="2679"/>
                </a:lnTo>
                <a:lnTo>
                  <a:pt x="4234" y="2729"/>
                </a:lnTo>
                <a:lnTo>
                  <a:pt x="4201" y="2779"/>
                </a:lnTo>
                <a:lnTo>
                  <a:pt x="4169" y="2829"/>
                </a:lnTo>
                <a:lnTo>
                  <a:pt x="4135" y="2879"/>
                </a:lnTo>
                <a:lnTo>
                  <a:pt x="4102" y="2927"/>
                </a:lnTo>
                <a:lnTo>
                  <a:pt x="4068" y="2976"/>
                </a:lnTo>
                <a:lnTo>
                  <a:pt x="4033" y="3024"/>
                </a:lnTo>
                <a:lnTo>
                  <a:pt x="3999" y="3073"/>
                </a:lnTo>
                <a:lnTo>
                  <a:pt x="3963" y="3121"/>
                </a:lnTo>
                <a:lnTo>
                  <a:pt x="3927" y="3168"/>
                </a:lnTo>
                <a:lnTo>
                  <a:pt x="3890" y="3215"/>
                </a:lnTo>
                <a:lnTo>
                  <a:pt x="3854" y="3261"/>
                </a:lnTo>
                <a:lnTo>
                  <a:pt x="3816" y="3308"/>
                </a:lnTo>
                <a:lnTo>
                  <a:pt x="3801" y="3242"/>
                </a:lnTo>
                <a:lnTo>
                  <a:pt x="3787" y="3176"/>
                </a:lnTo>
                <a:lnTo>
                  <a:pt x="3781" y="3143"/>
                </a:lnTo>
                <a:lnTo>
                  <a:pt x="3776" y="3111"/>
                </a:lnTo>
                <a:lnTo>
                  <a:pt x="3771" y="3077"/>
                </a:lnTo>
                <a:lnTo>
                  <a:pt x="3767" y="3044"/>
                </a:lnTo>
                <a:lnTo>
                  <a:pt x="3763" y="3010"/>
                </a:lnTo>
                <a:lnTo>
                  <a:pt x="3760" y="2977"/>
                </a:lnTo>
                <a:lnTo>
                  <a:pt x="3758" y="2942"/>
                </a:lnTo>
                <a:lnTo>
                  <a:pt x="3756" y="2909"/>
                </a:lnTo>
                <a:lnTo>
                  <a:pt x="3755" y="2875"/>
                </a:lnTo>
                <a:lnTo>
                  <a:pt x="3755" y="2841"/>
                </a:lnTo>
                <a:lnTo>
                  <a:pt x="3756" y="2806"/>
                </a:lnTo>
                <a:lnTo>
                  <a:pt x="3757" y="2771"/>
                </a:lnTo>
                <a:lnTo>
                  <a:pt x="3760" y="2733"/>
                </a:lnTo>
                <a:lnTo>
                  <a:pt x="3764" y="2695"/>
                </a:lnTo>
                <a:lnTo>
                  <a:pt x="3769" y="2658"/>
                </a:lnTo>
                <a:lnTo>
                  <a:pt x="3775" y="2621"/>
                </a:lnTo>
                <a:lnTo>
                  <a:pt x="3801" y="2609"/>
                </a:lnTo>
                <a:lnTo>
                  <a:pt x="3827" y="2597"/>
                </a:lnTo>
                <a:lnTo>
                  <a:pt x="3851" y="2585"/>
                </a:lnTo>
                <a:lnTo>
                  <a:pt x="3875" y="2572"/>
                </a:lnTo>
                <a:lnTo>
                  <a:pt x="3899" y="2558"/>
                </a:lnTo>
                <a:lnTo>
                  <a:pt x="3923" y="2543"/>
                </a:lnTo>
                <a:lnTo>
                  <a:pt x="3946" y="2527"/>
                </a:lnTo>
                <a:lnTo>
                  <a:pt x="3968" y="2511"/>
                </a:lnTo>
                <a:lnTo>
                  <a:pt x="3990" y="2494"/>
                </a:lnTo>
                <a:lnTo>
                  <a:pt x="4011" y="2477"/>
                </a:lnTo>
                <a:lnTo>
                  <a:pt x="4032" y="2459"/>
                </a:lnTo>
                <a:lnTo>
                  <a:pt x="4052" y="2440"/>
                </a:lnTo>
                <a:lnTo>
                  <a:pt x="4072" y="2421"/>
                </a:lnTo>
                <a:lnTo>
                  <a:pt x="4091" y="2401"/>
                </a:lnTo>
                <a:lnTo>
                  <a:pt x="4110" y="2381"/>
                </a:lnTo>
                <a:lnTo>
                  <a:pt x="4128" y="2360"/>
                </a:lnTo>
                <a:lnTo>
                  <a:pt x="4146" y="2339"/>
                </a:lnTo>
                <a:lnTo>
                  <a:pt x="4162" y="2317"/>
                </a:lnTo>
                <a:lnTo>
                  <a:pt x="4178" y="2295"/>
                </a:lnTo>
                <a:lnTo>
                  <a:pt x="4194" y="2271"/>
                </a:lnTo>
                <a:lnTo>
                  <a:pt x="4209" y="2249"/>
                </a:lnTo>
                <a:lnTo>
                  <a:pt x="4223" y="2225"/>
                </a:lnTo>
                <a:lnTo>
                  <a:pt x="4237" y="2200"/>
                </a:lnTo>
                <a:lnTo>
                  <a:pt x="4250" y="2176"/>
                </a:lnTo>
                <a:lnTo>
                  <a:pt x="4263" y="2152"/>
                </a:lnTo>
                <a:lnTo>
                  <a:pt x="4274" y="2127"/>
                </a:lnTo>
                <a:lnTo>
                  <a:pt x="4285" y="2101"/>
                </a:lnTo>
                <a:lnTo>
                  <a:pt x="4296" y="2075"/>
                </a:lnTo>
                <a:lnTo>
                  <a:pt x="4305" y="2049"/>
                </a:lnTo>
                <a:lnTo>
                  <a:pt x="4315" y="2022"/>
                </a:lnTo>
                <a:lnTo>
                  <a:pt x="4323" y="1995"/>
                </a:lnTo>
                <a:lnTo>
                  <a:pt x="4331" y="1969"/>
                </a:lnTo>
                <a:lnTo>
                  <a:pt x="4336" y="1946"/>
                </a:lnTo>
                <a:lnTo>
                  <a:pt x="4341" y="1923"/>
                </a:lnTo>
                <a:lnTo>
                  <a:pt x="4346" y="1900"/>
                </a:lnTo>
                <a:lnTo>
                  <a:pt x="4350" y="1874"/>
                </a:lnTo>
                <a:lnTo>
                  <a:pt x="4354" y="1849"/>
                </a:lnTo>
                <a:lnTo>
                  <a:pt x="4357" y="1823"/>
                </a:lnTo>
                <a:lnTo>
                  <a:pt x="4360" y="1796"/>
                </a:lnTo>
                <a:lnTo>
                  <a:pt x="4363" y="1769"/>
                </a:lnTo>
                <a:lnTo>
                  <a:pt x="4364" y="1741"/>
                </a:lnTo>
                <a:lnTo>
                  <a:pt x="4365" y="1713"/>
                </a:lnTo>
                <a:lnTo>
                  <a:pt x="4366" y="1685"/>
                </a:lnTo>
                <a:lnTo>
                  <a:pt x="4366" y="1656"/>
                </a:lnTo>
                <a:lnTo>
                  <a:pt x="4365" y="1627"/>
                </a:lnTo>
                <a:lnTo>
                  <a:pt x="4363" y="1599"/>
                </a:lnTo>
                <a:lnTo>
                  <a:pt x="4361" y="1571"/>
                </a:lnTo>
                <a:lnTo>
                  <a:pt x="4357" y="1541"/>
                </a:lnTo>
                <a:lnTo>
                  <a:pt x="4353" y="1513"/>
                </a:lnTo>
                <a:lnTo>
                  <a:pt x="4348" y="1486"/>
                </a:lnTo>
                <a:lnTo>
                  <a:pt x="4342" y="1458"/>
                </a:lnTo>
                <a:lnTo>
                  <a:pt x="4336" y="1431"/>
                </a:lnTo>
                <a:lnTo>
                  <a:pt x="4328" y="1405"/>
                </a:lnTo>
                <a:lnTo>
                  <a:pt x="4319" y="1378"/>
                </a:lnTo>
                <a:lnTo>
                  <a:pt x="4310" y="1353"/>
                </a:lnTo>
                <a:lnTo>
                  <a:pt x="4298" y="1329"/>
                </a:lnTo>
                <a:lnTo>
                  <a:pt x="4286" y="1305"/>
                </a:lnTo>
                <a:lnTo>
                  <a:pt x="4273" y="1282"/>
                </a:lnTo>
                <a:lnTo>
                  <a:pt x="4259" y="1261"/>
                </a:lnTo>
                <a:lnTo>
                  <a:pt x="4244" y="1241"/>
                </a:lnTo>
                <a:lnTo>
                  <a:pt x="4227" y="1221"/>
                </a:lnTo>
                <a:lnTo>
                  <a:pt x="4209" y="1203"/>
                </a:lnTo>
                <a:lnTo>
                  <a:pt x="4190" y="1187"/>
                </a:lnTo>
                <a:lnTo>
                  <a:pt x="4169" y="1172"/>
                </a:lnTo>
                <a:lnTo>
                  <a:pt x="4154" y="1163"/>
                </a:lnTo>
                <a:lnTo>
                  <a:pt x="4137" y="1155"/>
                </a:lnTo>
                <a:lnTo>
                  <a:pt x="4121" y="1148"/>
                </a:lnTo>
                <a:lnTo>
                  <a:pt x="4106" y="1142"/>
                </a:lnTo>
                <a:lnTo>
                  <a:pt x="4090" y="1139"/>
                </a:lnTo>
                <a:lnTo>
                  <a:pt x="4075" y="1138"/>
                </a:lnTo>
                <a:lnTo>
                  <a:pt x="4058" y="1138"/>
                </a:lnTo>
                <a:lnTo>
                  <a:pt x="4043" y="1139"/>
                </a:lnTo>
                <a:lnTo>
                  <a:pt x="4028" y="1142"/>
                </a:lnTo>
                <a:lnTo>
                  <a:pt x="4013" y="1147"/>
                </a:lnTo>
                <a:lnTo>
                  <a:pt x="3999" y="1153"/>
                </a:lnTo>
                <a:lnTo>
                  <a:pt x="3984" y="1161"/>
                </a:lnTo>
                <a:lnTo>
                  <a:pt x="3969" y="1170"/>
                </a:lnTo>
                <a:lnTo>
                  <a:pt x="3956" y="1180"/>
                </a:lnTo>
                <a:lnTo>
                  <a:pt x="3943" y="1191"/>
                </a:lnTo>
                <a:lnTo>
                  <a:pt x="3930" y="1204"/>
                </a:lnTo>
                <a:lnTo>
                  <a:pt x="3918" y="1219"/>
                </a:lnTo>
                <a:lnTo>
                  <a:pt x="3905" y="1235"/>
                </a:lnTo>
                <a:lnTo>
                  <a:pt x="3892" y="1251"/>
                </a:lnTo>
                <a:lnTo>
                  <a:pt x="3880" y="1267"/>
                </a:lnTo>
                <a:lnTo>
                  <a:pt x="3857" y="1301"/>
                </a:lnTo>
                <a:lnTo>
                  <a:pt x="3835" y="1337"/>
                </a:lnTo>
                <a:lnTo>
                  <a:pt x="3812" y="1374"/>
                </a:lnTo>
                <a:lnTo>
                  <a:pt x="3791" y="1413"/>
                </a:lnTo>
                <a:lnTo>
                  <a:pt x="3771" y="1452"/>
                </a:lnTo>
                <a:lnTo>
                  <a:pt x="3751" y="1493"/>
                </a:lnTo>
                <a:lnTo>
                  <a:pt x="3713" y="1574"/>
                </a:lnTo>
                <a:lnTo>
                  <a:pt x="3676" y="1654"/>
                </a:lnTo>
                <a:lnTo>
                  <a:pt x="3640" y="1732"/>
                </a:lnTo>
                <a:lnTo>
                  <a:pt x="3605" y="1804"/>
                </a:lnTo>
                <a:lnTo>
                  <a:pt x="3580" y="1855"/>
                </a:lnTo>
                <a:lnTo>
                  <a:pt x="3555" y="1909"/>
                </a:lnTo>
                <a:lnTo>
                  <a:pt x="3543" y="1936"/>
                </a:lnTo>
                <a:lnTo>
                  <a:pt x="3532" y="1965"/>
                </a:lnTo>
                <a:lnTo>
                  <a:pt x="3521" y="1993"/>
                </a:lnTo>
                <a:lnTo>
                  <a:pt x="3511" y="2021"/>
                </a:lnTo>
                <a:lnTo>
                  <a:pt x="3502" y="2051"/>
                </a:lnTo>
                <a:lnTo>
                  <a:pt x="3492" y="2079"/>
                </a:lnTo>
                <a:lnTo>
                  <a:pt x="3484" y="2108"/>
                </a:lnTo>
                <a:lnTo>
                  <a:pt x="3477" y="2138"/>
                </a:lnTo>
                <a:lnTo>
                  <a:pt x="3471" y="2167"/>
                </a:lnTo>
                <a:lnTo>
                  <a:pt x="3466" y="2197"/>
                </a:lnTo>
                <a:lnTo>
                  <a:pt x="3462" y="2227"/>
                </a:lnTo>
                <a:lnTo>
                  <a:pt x="3459" y="2256"/>
                </a:lnTo>
                <a:lnTo>
                  <a:pt x="3457" y="2284"/>
                </a:lnTo>
                <a:lnTo>
                  <a:pt x="3456" y="2314"/>
                </a:lnTo>
                <a:lnTo>
                  <a:pt x="3457" y="2342"/>
                </a:lnTo>
                <a:lnTo>
                  <a:pt x="3459" y="2372"/>
                </a:lnTo>
                <a:lnTo>
                  <a:pt x="3463" y="2399"/>
                </a:lnTo>
                <a:lnTo>
                  <a:pt x="3468" y="2427"/>
                </a:lnTo>
                <a:lnTo>
                  <a:pt x="3475" y="2455"/>
                </a:lnTo>
                <a:lnTo>
                  <a:pt x="3484" y="2481"/>
                </a:lnTo>
                <a:lnTo>
                  <a:pt x="3495" y="2507"/>
                </a:lnTo>
                <a:lnTo>
                  <a:pt x="3507" y="2532"/>
                </a:lnTo>
                <a:lnTo>
                  <a:pt x="3521" y="2558"/>
                </a:lnTo>
                <a:lnTo>
                  <a:pt x="3537" y="2582"/>
                </a:lnTo>
                <a:lnTo>
                  <a:pt x="3555" y="2605"/>
                </a:lnTo>
                <a:lnTo>
                  <a:pt x="3576" y="2628"/>
                </a:lnTo>
                <a:lnTo>
                  <a:pt x="3598" y="2650"/>
                </a:lnTo>
                <a:lnTo>
                  <a:pt x="3622" y="2671"/>
                </a:lnTo>
                <a:lnTo>
                  <a:pt x="3619" y="2719"/>
                </a:lnTo>
                <a:lnTo>
                  <a:pt x="3617" y="2766"/>
                </a:lnTo>
                <a:lnTo>
                  <a:pt x="3616" y="2814"/>
                </a:lnTo>
                <a:lnTo>
                  <a:pt x="3617" y="2861"/>
                </a:lnTo>
                <a:lnTo>
                  <a:pt x="3619" y="2909"/>
                </a:lnTo>
                <a:lnTo>
                  <a:pt x="3623" y="2957"/>
                </a:lnTo>
                <a:lnTo>
                  <a:pt x="3628" y="3004"/>
                </a:lnTo>
                <a:lnTo>
                  <a:pt x="3634" y="3051"/>
                </a:lnTo>
                <a:lnTo>
                  <a:pt x="3642" y="3098"/>
                </a:lnTo>
                <a:lnTo>
                  <a:pt x="3651" y="3144"/>
                </a:lnTo>
                <a:lnTo>
                  <a:pt x="3663" y="3190"/>
                </a:lnTo>
                <a:lnTo>
                  <a:pt x="3675" y="3235"/>
                </a:lnTo>
                <a:lnTo>
                  <a:pt x="3688" y="3279"/>
                </a:lnTo>
                <a:lnTo>
                  <a:pt x="3703" y="3322"/>
                </a:lnTo>
                <a:lnTo>
                  <a:pt x="3718" y="3365"/>
                </a:lnTo>
                <a:lnTo>
                  <a:pt x="3736" y="3406"/>
                </a:lnTo>
                <a:lnTo>
                  <a:pt x="3683" y="3469"/>
                </a:lnTo>
                <a:lnTo>
                  <a:pt x="3629" y="3530"/>
                </a:lnTo>
                <a:lnTo>
                  <a:pt x="3574" y="3590"/>
                </a:lnTo>
                <a:lnTo>
                  <a:pt x="3519" y="3650"/>
                </a:lnTo>
                <a:lnTo>
                  <a:pt x="3462" y="3709"/>
                </a:lnTo>
                <a:lnTo>
                  <a:pt x="3405" y="3768"/>
                </a:lnTo>
                <a:lnTo>
                  <a:pt x="3347" y="3825"/>
                </a:lnTo>
                <a:lnTo>
                  <a:pt x="3288" y="3882"/>
                </a:lnTo>
                <a:lnTo>
                  <a:pt x="3209" y="3956"/>
                </a:lnTo>
                <a:lnTo>
                  <a:pt x="3129" y="4029"/>
                </a:lnTo>
                <a:lnTo>
                  <a:pt x="3048" y="4101"/>
                </a:lnTo>
                <a:lnTo>
                  <a:pt x="2965" y="4170"/>
                </a:lnTo>
                <a:lnTo>
                  <a:pt x="2881" y="4238"/>
                </a:lnTo>
                <a:lnTo>
                  <a:pt x="2796" y="4306"/>
                </a:lnTo>
                <a:lnTo>
                  <a:pt x="2710" y="4371"/>
                </a:lnTo>
                <a:lnTo>
                  <a:pt x="2623" y="4436"/>
                </a:lnTo>
                <a:lnTo>
                  <a:pt x="2535" y="4497"/>
                </a:lnTo>
                <a:lnTo>
                  <a:pt x="2446" y="4559"/>
                </a:lnTo>
                <a:lnTo>
                  <a:pt x="2354" y="4618"/>
                </a:lnTo>
                <a:lnTo>
                  <a:pt x="2263" y="4676"/>
                </a:lnTo>
                <a:lnTo>
                  <a:pt x="2170" y="4732"/>
                </a:lnTo>
                <a:lnTo>
                  <a:pt x="2077" y="4787"/>
                </a:lnTo>
                <a:lnTo>
                  <a:pt x="1983" y="4840"/>
                </a:lnTo>
                <a:lnTo>
                  <a:pt x="1887" y="4890"/>
                </a:lnTo>
                <a:lnTo>
                  <a:pt x="1841" y="4914"/>
                </a:lnTo>
                <a:lnTo>
                  <a:pt x="1796" y="4937"/>
                </a:lnTo>
                <a:lnTo>
                  <a:pt x="1749" y="4959"/>
                </a:lnTo>
                <a:lnTo>
                  <a:pt x="1702" y="4981"/>
                </a:lnTo>
                <a:lnTo>
                  <a:pt x="1657" y="5003"/>
                </a:lnTo>
                <a:lnTo>
                  <a:pt x="1610" y="5024"/>
                </a:lnTo>
                <a:lnTo>
                  <a:pt x="1564" y="5044"/>
                </a:lnTo>
                <a:lnTo>
                  <a:pt x="1517" y="5064"/>
                </a:lnTo>
                <a:lnTo>
                  <a:pt x="1532" y="5031"/>
                </a:lnTo>
                <a:lnTo>
                  <a:pt x="1550" y="4998"/>
                </a:lnTo>
                <a:lnTo>
                  <a:pt x="1567" y="4965"/>
                </a:lnTo>
                <a:lnTo>
                  <a:pt x="1585" y="4932"/>
                </a:lnTo>
                <a:lnTo>
                  <a:pt x="1603" y="4899"/>
                </a:lnTo>
                <a:lnTo>
                  <a:pt x="1622" y="4868"/>
                </a:lnTo>
                <a:lnTo>
                  <a:pt x="1643" y="4837"/>
                </a:lnTo>
                <a:lnTo>
                  <a:pt x="1663" y="4805"/>
                </a:lnTo>
                <a:lnTo>
                  <a:pt x="1683" y="4775"/>
                </a:lnTo>
                <a:lnTo>
                  <a:pt x="1706" y="4745"/>
                </a:lnTo>
                <a:lnTo>
                  <a:pt x="1728" y="4714"/>
                </a:lnTo>
                <a:lnTo>
                  <a:pt x="1751" y="4685"/>
                </a:lnTo>
                <a:lnTo>
                  <a:pt x="1774" y="4656"/>
                </a:lnTo>
                <a:lnTo>
                  <a:pt x="1799" y="4628"/>
                </a:lnTo>
                <a:lnTo>
                  <a:pt x="1824" y="4601"/>
                </a:lnTo>
                <a:lnTo>
                  <a:pt x="1849" y="4573"/>
                </a:lnTo>
                <a:lnTo>
                  <a:pt x="1877" y="4546"/>
                </a:lnTo>
                <a:lnTo>
                  <a:pt x="1904" y="4521"/>
                </a:lnTo>
                <a:lnTo>
                  <a:pt x="1932" y="4496"/>
                </a:lnTo>
                <a:lnTo>
                  <a:pt x="1962" y="4473"/>
                </a:lnTo>
                <a:lnTo>
                  <a:pt x="1967" y="4475"/>
                </a:lnTo>
                <a:lnTo>
                  <a:pt x="1972" y="4477"/>
                </a:lnTo>
                <a:lnTo>
                  <a:pt x="2001" y="4484"/>
                </a:lnTo>
                <a:lnTo>
                  <a:pt x="2031" y="4489"/>
                </a:lnTo>
                <a:lnTo>
                  <a:pt x="2061" y="4493"/>
                </a:lnTo>
                <a:lnTo>
                  <a:pt x="2090" y="4496"/>
                </a:lnTo>
                <a:lnTo>
                  <a:pt x="2121" y="4497"/>
                </a:lnTo>
                <a:lnTo>
                  <a:pt x="2150" y="4497"/>
                </a:lnTo>
                <a:lnTo>
                  <a:pt x="2180" y="4496"/>
                </a:lnTo>
                <a:lnTo>
                  <a:pt x="2211" y="4494"/>
                </a:lnTo>
                <a:lnTo>
                  <a:pt x="2240" y="4490"/>
                </a:lnTo>
                <a:lnTo>
                  <a:pt x="2270" y="4485"/>
                </a:lnTo>
                <a:lnTo>
                  <a:pt x="2301" y="4479"/>
                </a:lnTo>
                <a:lnTo>
                  <a:pt x="2330" y="4472"/>
                </a:lnTo>
                <a:lnTo>
                  <a:pt x="2360" y="4464"/>
                </a:lnTo>
                <a:lnTo>
                  <a:pt x="2389" y="4455"/>
                </a:lnTo>
                <a:lnTo>
                  <a:pt x="2418" y="4445"/>
                </a:lnTo>
                <a:lnTo>
                  <a:pt x="2448" y="4434"/>
                </a:lnTo>
                <a:lnTo>
                  <a:pt x="2476" y="4422"/>
                </a:lnTo>
                <a:lnTo>
                  <a:pt x="2504" y="4408"/>
                </a:lnTo>
                <a:lnTo>
                  <a:pt x="2532" y="4395"/>
                </a:lnTo>
                <a:lnTo>
                  <a:pt x="2559" y="4380"/>
                </a:lnTo>
                <a:lnTo>
                  <a:pt x="2586" y="4365"/>
                </a:lnTo>
                <a:lnTo>
                  <a:pt x="2613" y="4349"/>
                </a:lnTo>
                <a:lnTo>
                  <a:pt x="2638" y="4331"/>
                </a:lnTo>
                <a:lnTo>
                  <a:pt x="2663" y="4314"/>
                </a:lnTo>
                <a:lnTo>
                  <a:pt x="2688" y="4296"/>
                </a:lnTo>
                <a:lnTo>
                  <a:pt x="2712" y="4277"/>
                </a:lnTo>
                <a:lnTo>
                  <a:pt x="2735" y="4258"/>
                </a:lnTo>
                <a:lnTo>
                  <a:pt x="2757" y="4237"/>
                </a:lnTo>
                <a:lnTo>
                  <a:pt x="2780" y="4217"/>
                </a:lnTo>
                <a:lnTo>
                  <a:pt x="2801" y="4196"/>
                </a:lnTo>
                <a:lnTo>
                  <a:pt x="2821" y="4175"/>
                </a:lnTo>
                <a:lnTo>
                  <a:pt x="2840" y="4153"/>
                </a:lnTo>
                <a:lnTo>
                  <a:pt x="2856" y="4135"/>
                </a:lnTo>
                <a:lnTo>
                  <a:pt x="2871" y="4115"/>
                </a:lnTo>
                <a:lnTo>
                  <a:pt x="2886" y="4094"/>
                </a:lnTo>
                <a:lnTo>
                  <a:pt x="2901" y="4070"/>
                </a:lnTo>
                <a:lnTo>
                  <a:pt x="2916" y="4047"/>
                </a:lnTo>
                <a:lnTo>
                  <a:pt x="2931" y="4022"/>
                </a:lnTo>
                <a:lnTo>
                  <a:pt x="2945" y="3996"/>
                </a:lnTo>
                <a:lnTo>
                  <a:pt x="2958" y="3969"/>
                </a:lnTo>
                <a:lnTo>
                  <a:pt x="2971" y="3942"/>
                </a:lnTo>
                <a:lnTo>
                  <a:pt x="2983" y="3914"/>
                </a:lnTo>
                <a:lnTo>
                  <a:pt x="2994" y="3886"/>
                </a:lnTo>
                <a:lnTo>
                  <a:pt x="3004" y="3857"/>
                </a:lnTo>
                <a:lnTo>
                  <a:pt x="3014" y="3827"/>
                </a:lnTo>
                <a:lnTo>
                  <a:pt x="3022" y="3799"/>
                </a:lnTo>
                <a:lnTo>
                  <a:pt x="3028" y="3770"/>
                </a:lnTo>
                <a:lnTo>
                  <a:pt x="3033" y="3740"/>
                </a:lnTo>
                <a:lnTo>
                  <a:pt x="3037" y="3712"/>
                </a:lnTo>
                <a:lnTo>
                  <a:pt x="3039" y="3684"/>
                </a:lnTo>
                <a:lnTo>
                  <a:pt x="3039" y="3655"/>
                </a:lnTo>
                <a:lnTo>
                  <a:pt x="3037" y="3628"/>
                </a:lnTo>
                <a:lnTo>
                  <a:pt x="3034" y="3602"/>
                </a:lnTo>
                <a:lnTo>
                  <a:pt x="3028" y="3576"/>
                </a:lnTo>
                <a:lnTo>
                  <a:pt x="3021" y="3551"/>
                </a:lnTo>
                <a:lnTo>
                  <a:pt x="3011" y="3528"/>
                </a:lnTo>
                <a:lnTo>
                  <a:pt x="2998" y="3504"/>
                </a:lnTo>
                <a:lnTo>
                  <a:pt x="2983" y="3483"/>
                </a:lnTo>
                <a:lnTo>
                  <a:pt x="2966" y="3464"/>
                </a:lnTo>
                <a:lnTo>
                  <a:pt x="2946" y="3446"/>
                </a:lnTo>
                <a:lnTo>
                  <a:pt x="2922" y="3428"/>
                </a:lnTo>
                <a:lnTo>
                  <a:pt x="2897" y="3414"/>
                </a:lnTo>
                <a:lnTo>
                  <a:pt x="2869" y="3401"/>
                </a:lnTo>
                <a:lnTo>
                  <a:pt x="2836" y="3390"/>
                </a:lnTo>
                <a:lnTo>
                  <a:pt x="2806" y="3383"/>
                </a:lnTo>
                <a:lnTo>
                  <a:pt x="2777" y="3378"/>
                </a:lnTo>
                <a:lnTo>
                  <a:pt x="2746" y="3376"/>
                </a:lnTo>
                <a:lnTo>
                  <a:pt x="2716" y="3377"/>
                </a:lnTo>
                <a:lnTo>
                  <a:pt x="2685" y="3380"/>
                </a:lnTo>
                <a:lnTo>
                  <a:pt x="2654" y="3385"/>
                </a:lnTo>
                <a:lnTo>
                  <a:pt x="2624" y="3392"/>
                </a:lnTo>
                <a:lnTo>
                  <a:pt x="2593" y="3401"/>
                </a:lnTo>
                <a:lnTo>
                  <a:pt x="2563" y="3412"/>
                </a:lnTo>
                <a:lnTo>
                  <a:pt x="2533" y="3425"/>
                </a:lnTo>
                <a:lnTo>
                  <a:pt x="2502" y="3441"/>
                </a:lnTo>
                <a:lnTo>
                  <a:pt x="2472" y="3457"/>
                </a:lnTo>
                <a:lnTo>
                  <a:pt x="2443" y="3474"/>
                </a:lnTo>
                <a:lnTo>
                  <a:pt x="2413" y="3493"/>
                </a:lnTo>
                <a:lnTo>
                  <a:pt x="2384" y="3513"/>
                </a:lnTo>
                <a:lnTo>
                  <a:pt x="2356" y="3534"/>
                </a:lnTo>
                <a:lnTo>
                  <a:pt x="2327" y="3556"/>
                </a:lnTo>
                <a:lnTo>
                  <a:pt x="2299" y="3578"/>
                </a:lnTo>
                <a:lnTo>
                  <a:pt x="2271" y="3602"/>
                </a:lnTo>
                <a:lnTo>
                  <a:pt x="2244" y="3626"/>
                </a:lnTo>
                <a:lnTo>
                  <a:pt x="2218" y="3649"/>
                </a:lnTo>
                <a:lnTo>
                  <a:pt x="2193" y="3674"/>
                </a:lnTo>
                <a:lnTo>
                  <a:pt x="2167" y="3699"/>
                </a:lnTo>
                <a:lnTo>
                  <a:pt x="2143" y="3723"/>
                </a:lnTo>
                <a:lnTo>
                  <a:pt x="2096" y="3772"/>
                </a:lnTo>
                <a:lnTo>
                  <a:pt x="2053" y="3818"/>
                </a:lnTo>
                <a:lnTo>
                  <a:pt x="2013" y="3863"/>
                </a:lnTo>
                <a:lnTo>
                  <a:pt x="1978" y="3904"/>
                </a:lnTo>
                <a:lnTo>
                  <a:pt x="1942" y="3944"/>
                </a:lnTo>
                <a:lnTo>
                  <a:pt x="1899" y="3992"/>
                </a:lnTo>
                <a:lnTo>
                  <a:pt x="1876" y="4019"/>
                </a:lnTo>
                <a:lnTo>
                  <a:pt x="1851" y="4048"/>
                </a:lnTo>
                <a:lnTo>
                  <a:pt x="1828" y="4077"/>
                </a:lnTo>
                <a:lnTo>
                  <a:pt x="1806" y="4108"/>
                </a:lnTo>
                <a:lnTo>
                  <a:pt x="1784" y="4139"/>
                </a:lnTo>
                <a:lnTo>
                  <a:pt x="1765" y="4170"/>
                </a:lnTo>
                <a:lnTo>
                  <a:pt x="1756" y="4186"/>
                </a:lnTo>
                <a:lnTo>
                  <a:pt x="1748" y="4202"/>
                </a:lnTo>
                <a:lnTo>
                  <a:pt x="1741" y="4217"/>
                </a:lnTo>
                <a:lnTo>
                  <a:pt x="1735" y="4232"/>
                </a:lnTo>
                <a:lnTo>
                  <a:pt x="1729" y="4248"/>
                </a:lnTo>
                <a:lnTo>
                  <a:pt x="1725" y="4264"/>
                </a:lnTo>
                <a:lnTo>
                  <a:pt x="1722" y="4279"/>
                </a:lnTo>
                <a:lnTo>
                  <a:pt x="1719" y="4293"/>
                </a:lnTo>
                <a:lnTo>
                  <a:pt x="1718" y="4308"/>
                </a:lnTo>
                <a:lnTo>
                  <a:pt x="1719" y="4322"/>
                </a:lnTo>
                <a:lnTo>
                  <a:pt x="1720" y="4336"/>
                </a:lnTo>
                <a:lnTo>
                  <a:pt x="1723" y="4350"/>
                </a:lnTo>
                <a:lnTo>
                  <a:pt x="1728" y="4363"/>
                </a:lnTo>
                <a:lnTo>
                  <a:pt x="1733" y="4374"/>
                </a:lnTo>
                <a:lnTo>
                  <a:pt x="1740" y="4385"/>
                </a:lnTo>
                <a:lnTo>
                  <a:pt x="1747" y="4394"/>
                </a:lnTo>
                <a:lnTo>
                  <a:pt x="1755" y="4402"/>
                </a:lnTo>
                <a:lnTo>
                  <a:pt x="1764" y="4409"/>
                </a:lnTo>
                <a:lnTo>
                  <a:pt x="1773" y="4414"/>
                </a:lnTo>
                <a:lnTo>
                  <a:pt x="1784" y="4420"/>
                </a:lnTo>
                <a:lnTo>
                  <a:pt x="1750" y="4457"/>
                </a:lnTo>
                <a:lnTo>
                  <a:pt x="1718" y="4495"/>
                </a:lnTo>
                <a:lnTo>
                  <a:pt x="1686" y="4535"/>
                </a:lnTo>
                <a:lnTo>
                  <a:pt x="1655" y="4575"/>
                </a:lnTo>
                <a:lnTo>
                  <a:pt x="1626" y="4617"/>
                </a:lnTo>
                <a:lnTo>
                  <a:pt x="1597" y="4659"/>
                </a:lnTo>
                <a:lnTo>
                  <a:pt x="1571" y="4702"/>
                </a:lnTo>
                <a:lnTo>
                  <a:pt x="1545" y="4745"/>
                </a:lnTo>
                <a:lnTo>
                  <a:pt x="1520" y="4787"/>
                </a:lnTo>
                <a:lnTo>
                  <a:pt x="1497" y="4831"/>
                </a:lnTo>
                <a:lnTo>
                  <a:pt x="1475" y="4873"/>
                </a:lnTo>
                <a:lnTo>
                  <a:pt x="1454" y="4916"/>
                </a:lnTo>
                <a:lnTo>
                  <a:pt x="1435" y="4957"/>
                </a:lnTo>
                <a:lnTo>
                  <a:pt x="1417" y="4999"/>
                </a:lnTo>
                <a:lnTo>
                  <a:pt x="1401" y="5039"/>
                </a:lnTo>
                <a:lnTo>
                  <a:pt x="1386" y="5079"/>
                </a:lnTo>
                <a:lnTo>
                  <a:pt x="1383" y="5090"/>
                </a:lnTo>
                <a:lnTo>
                  <a:pt x="1382" y="5100"/>
                </a:lnTo>
                <a:lnTo>
                  <a:pt x="1383" y="5110"/>
                </a:lnTo>
                <a:lnTo>
                  <a:pt x="1385" y="5118"/>
                </a:lnTo>
                <a:lnTo>
                  <a:pt x="1323" y="5142"/>
                </a:lnTo>
                <a:lnTo>
                  <a:pt x="1261" y="5167"/>
                </a:lnTo>
                <a:lnTo>
                  <a:pt x="1199" y="5190"/>
                </a:lnTo>
                <a:lnTo>
                  <a:pt x="1137" y="5212"/>
                </a:lnTo>
                <a:lnTo>
                  <a:pt x="1074" y="5234"/>
                </a:lnTo>
                <a:lnTo>
                  <a:pt x="1011" y="5256"/>
                </a:lnTo>
                <a:lnTo>
                  <a:pt x="948" y="5277"/>
                </a:lnTo>
                <a:lnTo>
                  <a:pt x="885" y="5298"/>
                </a:lnTo>
                <a:lnTo>
                  <a:pt x="822" y="5319"/>
                </a:lnTo>
                <a:lnTo>
                  <a:pt x="758" y="5339"/>
                </a:lnTo>
                <a:lnTo>
                  <a:pt x="695" y="5359"/>
                </a:lnTo>
                <a:lnTo>
                  <a:pt x="631" y="5379"/>
                </a:lnTo>
                <a:lnTo>
                  <a:pt x="567" y="5399"/>
                </a:lnTo>
                <a:lnTo>
                  <a:pt x="503" y="5418"/>
                </a:lnTo>
                <a:lnTo>
                  <a:pt x="439" y="5437"/>
                </a:lnTo>
                <a:lnTo>
                  <a:pt x="374" y="5457"/>
                </a:lnTo>
                <a:lnTo>
                  <a:pt x="189" y="5513"/>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9" name="淘宝店chenying0907 7"/>
          <p:cNvSpPr/>
          <p:nvPr/>
        </p:nvSpPr>
        <p:spPr bwMode="auto">
          <a:xfrm>
            <a:off x="110015" y="3969616"/>
            <a:ext cx="854722" cy="1855995"/>
          </a:xfrm>
          <a:custGeom>
            <a:avLst/>
            <a:gdLst>
              <a:gd name="T0" fmla="*/ 2432 w 2831"/>
              <a:gd name="T1" fmla="*/ 4855 h 6142"/>
              <a:gd name="T2" fmla="*/ 2008 w 2831"/>
              <a:gd name="T3" fmla="*/ 4383 h 6142"/>
              <a:gd name="T4" fmla="*/ 1689 w 2831"/>
              <a:gd name="T5" fmla="*/ 3926 h 6142"/>
              <a:gd name="T6" fmla="*/ 1499 w 2831"/>
              <a:gd name="T7" fmla="*/ 3492 h 6142"/>
              <a:gd name="T8" fmla="*/ 1755 w 2831"/>
              <a:gd name="T9" fmla="*/ 3178 h 6142"/>
              <a:gd name="T10" fmla="*/ 1882 w 2831"/>
              <a:gd name="T11" fmla="*/ 3007 h 6142"/>
              <a:gd name="T12" fmla="*/ 1950 w 2831"/>
              <a:gd name="T13" fmla="*/ 2987 h 6142"/>
              <a:gd name="T14" fmla="*/ 2178 w 2831"/>
              <a:gd name="T15" fmla="*/ 2589 h 6142"/>
              <a:gd name="T16" fmla="*/ 2278 w 2831"/>
              <a:gd name="T17" fmla="*/ 2110 h 6142"/>
              <a:gd name="T18" fmla="*/ 2219 w 2831"/>
              <a:gd name="T19" fmla="*/ 1620 h 6142"/>
              <a:gd name="T20" fmla="*/ 2129 w 2831"/>
              <a:gd name="T21" fmla="*/ 1439 h 6142"/>
              <a:gd name="T22" fmla="*/ 2036 w 2831"/>
              <a:gd name="T23" fmla="*/ 1471 h 6142"/>
              <a:gd name="T24" fmla="*/ 1841 w 2831"/>
              <a:gd name="T25" fmla="*/ 1688 h 6142"/>
              <a:gd name="T26" fmla="*/ 1694 w 2831"/>
              <a:gd name="T27" fmla="*/ 1968 h 6142"/>
              <a:gd name="T28" fmla="*/ 1557 w 2831"/>
              <a:gd name="T29" fmla="*/ 2488 h 6142"/>
              <a:gd name="T30" fmla="*/ 1557 w 2831"/>
              <a:gd name="T31" fmla="*/ 2759 h 6142"/>
              <a:gd name="T32" fmla="*/ 1680 w 2831"/>
              <a:gd name="T33" fmla="*/ 2957 h 6142"/>
              <a:gd name="T34" fmla="*/ 1635 w 2831"/>
              <a:gd name="T35" fmla="*/ 3139 h 6142"/>
              <a:gd name="T36" fmla="*/ 1450 w 2831"/>
              <a:gd name="T37" fmla="*/ 3396 h 6142"/>
              <a:gd name="T38" fmla="*/ 1255 w 2831"/>
              <a:gd name="T39" fmla="*/ 2945 h 6142"/>
              <a:gd name="T40" fmla="*/ 1114 w 2831"/>
              <a:gd name="T41" fmla="*/ 2278 h 6142"/>
              <a:gd name="T42" fmla="*/ 1097 w 2831"/>
              <a:gd name="T43" fmla="*/ 1749 h 6142"/>
              <a:gd name="T44" fmla="*/ 1244 w 2831"/>
              <a:gd name="T45" fmla="*/ 1578 h 6142"/>
              <a:gd name="T46" fmla="*/ 1479 w 2831"/>
              <a:gd name="T47" fmla="*/ 1068 h 6142"/>
              <a:gd name="T48" fmla="*/ 1566 w 2831"/>
              <a:gd name="T49" fmla="*/ 527 h 6142"/>
              <a:gd name="T50" fmla="*/ 1440 w 2831"/>
              <a:gd name="T51" fmla="*/ 36 h 6142"/>
              <a:gd name="T52" fmla="*/ 1363 w 2831"/>
              <a:gd name="T53" fmla="*/ 0 h 6142"/>
              <a:gd name="T54" fmla="*/ 1101 w 2831"/>
              <a:gd name="T55" fmla="*/ 227 h 6142"/>
              <a:gd name="T56" fmla="*/ 815 w 2831"/>
              <a:gd name="T57" fmla="*/ 749 h 6142"/>
              <a:gd name="T58" fmla="*/ 760 w 2831"/>
              <a:gd name="T59" fmla="*/ 1342 h 6142"/>
              <a:gd name="T60" fmla="*/ 886 w 2831"/>
              <a:gd name="T61" fmla="*/ 1765 h 6142"/>
              <a:gd name="T62" fmla="*/ 917 w 2831"/>
              <a:gd name="T63" fmla="*/ 2066 h 6142"/>
              <a:gd name="T64" fmla="*/ 1000 w 2831"/>
              <a:gd name="T65" fmla="*/ 2640 h 6142"/>
              <a:gd name="T66" fmla="*/ 1159 w 2831"/>
              <a:gd name="T67" fmla="*/ 3191 h 6142"/>
              <a:gd name="T68" fmla="*/ 1381 w 2831"/>
              <a:gd name="T69" fmla="*/ 3707 h 6142"/>
              <a:gd name="T70" fmla="*/ 1677 w 2831"/>
              <a:gd name="T71" fmla="*/ 4200 h 6142"/>
              <a:gd name="T72" fmla="*/ 1555 w 2831"/>
              <a:gd name="T73" fmla="*/ 4339 h 6142"/>
              <a:gd name="T74" fmla="*/ 1272 w 2831"/>
              <a:gd name="T75" fmla="*/ 4240 h 6142"/>
              <a:gd name="T76" fmla="*/ 1185 w 2831"/>
              <a:gd name="T77" fmla="*/ 3927 h 6142"/>
              <a:gd name="T78" fmla="*/ 1019 w 2831"/>
              <a:gd name="T79" fmla="*/ 3639 h 6142"/>
              <a:gd name="T80" fmla="*/ 791 w 2831"/>
              <a:gd name="T81" fmla="*/ 3408 h 6142"/>
              <a:gd name="T82" fmla="*/ 522 w 2831"/>
              <a:gd name="T83" fmla="*/ 3262 h 6142"/>
              <a:gd name="T84" fmla="*/ 245 w 2831"/>
              <a:gd name="T85" fmla="*/ 3199 h 6142"/>
              <a:gd name="T86" fmla="*/ 38 w 2831"/>
              <a:gd name="T87" fmla="*/ 3298 h 6142"/>
              <a:gd name="T88" fmla="*/ 10 w 2831"/>
              <a:gd name="T89" fmla="*/ 3542 h 6142"/>
              <a:gd name="T90" fmla="*/ 116 w 2831"/>
              <a:gd name="T91" fmla="*/ 3803 h 6142"/>
              <a:gd name="T92" fmla="*/ 278 w 2831"/>
              <a:gd name="T93" fmla="*/ 4019 h 6142"/>
              <a:gd name="T94" fmla="*/ 469 w 2831"/>
              <a:gd name="T95" fmla="*/ 4180 h 6142"/>
              <a:gd name="T96" fmla="*/ 695 w 2831"/>
              <a:gd name="T97" fmla="*/ 4292 h 6142"/>
              <a:gd name="T98" fmla="*/ 940 w 2831"/>
              <a:gd name="T99" fmla="*/ 4335 h 6142"/>
              <a:gd name="T100" fmla="*/ 1184 w 2831"/>
              <a:gd name="T101" fmla="*/ 4382 h 6142"/>
              <a:gd name="T102" fmla="*/ 1433 w 2831"/>
              <a:gd name="T103" fmla="*/ 4449 h 6142"/>
              <a:gd name="T104" fmla="*/ 1684 w 2831"/>
              <a:gd name="T105" fmla="*/ 4460 h 6142"/>
              <a:gd name="T106" fmla="*/ 1905 w 2831"/>
              <a:gd name="T107" fmla="*/ 4498 h 6142"/>
              <a:gd name="T108" fmla="*/ 2226 w 2831"/>
              <a:gd name="T109" fmla="*/ 4853 h 6142"/>
              <a:gd name="T110" fmla="*/ 2515 w 2831"/>
              <a:gd name="T111" fmla="*/ 5082 h 6142"/>
              <a:gd name="T112" fmla="*/ 2552 w 2831"/>
              <a:gd name="T113" fmla="*/ 5450 h 6142"/>
              <a:gd name="T114" fmla="*/ 2345 w 2831"/>
              <a:gd name="T115" fmla="*/ 6082 h 6142"/>
              <a:gd name="T116" fmla="*/ 2736 w 2831"/>
              <a:gd name="T117" fmla="*/ 5498 h 6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1" h="6142">
                <a:moveTo>
                  <a:pt x="2647" y="5015"/>
                </a:moveTo>
                <a:lnTo>
                  <a:pt x="2631" y="5009"/>
                </a:lnTo>
                <a:lnTo>
                  <a:pt x="2617" y="5000"/>
                </a:lnTo>
                <a:lnTo>
                  <a:pt x="2602" y="4992"/>
                </a:lnTo>
                <a:lnTo>
                  <a:pt x="2587" y="4983"/>
                </a:lnTo>
                <a:lnTo>
                  <a:pt x="2556" y="4962"/>
                </a:lnTo>
                <a:lnTo>
                  <a:pt x="2525" y="4938"/>
                </a:lnTo>
                <a:lnTo>
                  <a:pt x="2494" y="4911"/>
                </a:lnTo>
                <a:lnTo>
                  <a:pt x="2462" y="4883"/>
                </a:lnTo>
                <a:lnTo>
                  <a:pt x="2432" y="4855"/>
                </a:lnTo>
                <a:lnTo>
                  <a:pt x="2402" y="4824"/>
                </a:lnTo>
                <a:lnTo>
                  <a:pt x="2345" y="4766"/>
                </a:lnTo>
                <a:lnTo>
                  <a:pt x="2295" y="4710"/>
                </a:lnTo>
                <a:lnTo>
                  <a:pt x="2254" y="4663"/>
                </a:lnTo>
                <a:lnTo>
                  <a:pt x="2222" y="4629"/>
                </a:lnTo>
                <a:lnTo>
                  <a:pt x="2178" y="4581"/>
                </a:lnTo>
                <a:lnTo>
                  <a:pt x="2134" y="4533"/>
                </a:lnTo>
                <a:lnTo>
                  <a:pt x="2092" y="4483"/>
                </a:lnTo>
                <a:lnTo>
                  <a:pt x="2049" y="4434"/>
                </a:lnTo>
                <a:lnTo>
                  <a:pt x="2008" y="4383"/>
                </a:lnTo>
                <a:lnTo>
                  <a:pt x="1967" y="4331"/>
                </a:lnTo>
                <a:lnTo>
                  <a:pt x="1927" y="4280"/>
                </a:lnTo>
                <a:lnTo>
                  <a:pt x="1888" y="4227"/>
                </a:lnTo>
                <a:lnTo>
                  <a:pt x="1858" y="4184"/>
                </a:lnTo>
                <a:lnTo>
                  <a:pt x="1828" y="4143"/>
                </a:lnTo>
                <a:lnTo>
                  <a:pt x="1799" y="4099"/>
                </a:lnTo>
                <a:lnTo>
                  <a:pt x="1771" y="4057"/>
                </a:lnTo>
                <a:lnTo>
                  <a:pt x="1742" y="4013"/>
                </a:lnTo>
                <a:lnTo>
                  <a:pt x="1715" y="3970"/>
                </a:lnTo>
                <a:lnTo>
                  <a:pt x="1689" y="3926"/>
                </a:lnTo>
                <a:lnTo>
                  <a:pt x="1662" y="3882"/>
                </a:lnTo>
                <a:lnTo>
                  <a:pt x="1636" y="3837"/>
                </a:lnTo>
                <a:lnTo>
                  <a:pt x="1611" y="3793"/>
                </a:lnTo>
                <a:lnTo>
                  <a:pt x="1587" y="3747"/>
                </a:lnTo>
                <a:lnTo>
                  <a:pt x="1562" y="3702"/>
                </a:lnTo>
                <a:lnTo>
                  <a:pt x="1539" y="3656"/>
                </a:lnTo>
                <a:lnTo>
                  <a:pt x="1516" y="3610"/>
                </a:lnTo>
                <a:lnTo>
                  <a:pt x="1493" y="3564"/>
                </a:lnTo>
                <a:lnTo>
                  <a:pt x="1471" y="3517"/>
                </a:lnTo>
                <a:lnTo>
                  <a:pt x="1499" y="3492"/>
                </a:lnTo>
                <a:lnTo>
                  <a:pt x="1527" y="3466"/>
                </a:lnTo>
                <a:lnTo>
                  <a:pt x="1554" y="3437"/>
                </a:lnTo>
                <a:lnTo>
                  <a:pt x="1581" y="3409"/>
                </a:lnTo>
                <a:lnTo>
                  <a:pt x="1608" y="3379"/>
                </a:lnTo>
                <a:lnTo>
                  <a:pt x="1634" y="3347"/>
                </a:lnTo>
                <a:lnTo>
                  <a:pt x="1659" y="3315"/>
                </a:lnTo>
                <a:lnTo>
                  <a:pt x="1684" y="3282"/>
                </a:lnTo>
                <a:lnTo>
                  <a:pt x="1708" y="3248"/>
                </a:lnTo>
                <a:lnTo>
                  <a:pt x="1731" y="3214"/>
                </a:lnTo>
                <a:lnTo>
                  <a:pt x="1755" y="3178"/>
                </a:lnTo>
                <a:lnTo>
                  <a:pt x="1776" y="3143"/>
                </a:lnTo>
                <a:lnTo>
                  <a:pt x="1796" y="3105"/>
                </a:lnTo>
                <a:lnTo>
                  <a:pt x="1815" y="3069"/>
                </a:lnTo>
                <a:lnTo>
                  <a:pt x="1834" y="3030"/>
                </a:lnTo>
                <a:lnTo>
                  <a:pt x="1851" y="2993"/>
                </a:lnTo>
                <a:lnTo>
                  <a:pt x="1857" y="2997"/>
                </a:lnTo>
                <a:lnTo>
                  <a:pt x="1863" y="3000"/>
                </a:lnTo>
                <a:lnTo>
                  <a:pt x="1869" y="3003"/>
                </a:lnTo>
                <a:lnTo>
                  <a:pt x="1876" y="3005"/>
                </a:lnTo>
                <a:lnTo>
                  <a:pt x="1882" y="3007"/>
                </a:lnTo>
                <a:lnTo>
                  <a:pt x="1889" y="3008"/>
                </a:lnTo>
                <a:lnTo>
                  <a:pt x="1896" y="3009"/>
                </a:lnTo>
                <a:lnTo>
                  <a:pt x="1903" y="3009"/>
                </a:lnTo>
                <a:lnTo>
                  <a:pt x="1910" y="3008"/>
                </a:lnTo>
                <a:lnTo>
                  <a:pt x="1918" y="3006"/>
                </a:lnTo>
                <a:lnTo>
                  <a:pt x="1925" y="3004"/>
                </a:lnTo>
                <a:lnTo>
                  <a:pt x="1932" y="3001"/>
                </a:lnTo>
                <a:lnTo>
                  <a:pt x="1938" y="2997"/>
                </a:lnTo>
                <a:lnTo>
                  <a:pt x="1944" y="2992"/>
                </a:lnTo>
                <a:lnTo>
                  <a:pt x="1950" y="2987"/>
                </a:lnTo>
                <a:lnTo>
                  <a:pt x="1956" y="2980"/>
                </a:lnTo>
                <a:lnTo>
                  <a:pt x="1986" y="2939"/>
                </a:lnTo>
                <a:lnTo>
                  <a:pt x="2016" y="2898"/>
                </a:lnTo>
                <a:lnTo>
                  <a:pt x="2044" y="2855"/>
                </a:lnTo>
                <a:lnTo>
                  <a:pt x="2070" y="2813"/>
                </a:lnTo>
                <a:lnTo>
                  <a:pt x="2095" y="2769"/>
                </a:lnTo>
                <a:lnTo>
                  <a:pt x="2118" y="2725"/>
                </a:lnTo>
                <a:lnTo>
                  <a:pt x="2139" y="2680"/>
                </a:lnTo>
                <a:lnTo>
                  <a:pt x="2160" y="2635"/>
                </a:lnTo>
                <a:lnTo>
                  <a:pt x="2178" y="2589"/>
                </a:lnTo>
                <a:lnTo>
                  <a:pt x="2195" y="2542"/>
                </a:lnTo>
                <a:lnTo>
                  <a:pt x="2210" y="2496"/>
                </a:lnTo>
                <a:lnTo>
                  <a:pt x="2224" y="2448"/>
                </a:lnTo>
                <a:lnTo>
                  <a:pt x="2237" y="2401"/>
                </a:lnTo>
                <a:lnTo>
                  <a:pt x="2248" y="2353"/>
                </a:lnTo>
                <a:lnTo>
                  <a:pt x="2257" y="2306"/>
                </a:lnTo>
                <a:lnTo>
                  <a:pt x="2264" y="2257"/>
                </a:lnTo>
                <a:lnTo>
                  <a:pt x="2270" y="2208"/>
                </a:lnTo>
                <a:lnTo>
                  <a:pt x="2275" y="2159"/>
                </a:lnTo>
                <a:lnTo>
                  <a:pt x="2278" y="2110"/>
                </a:lnTo>
                <a:lnTo>
                  <a:pt x="2279" y="2062"/>
                </a:lnTo>
                <a:lnTo>
                  <a:pt x="2279" y="2012"/>
                </a:lnTo>
                <a:lnTo>
                  <a:pt x="2277" y="1962"/>
                </a:lnTo>
                <a:lnTo>
                  <a:pt x="2274" y="1914"/>
                </a:lnTo>
                <a:lnTo>
                  <a:pt x="2269" y="1864"/>
                </a:lnTo>
                <a:lnTo>
                  <a:pt x="2262" y="1815"/>
                </a:lnTo>
                <a:lnTo>
                  <a:pt x="2254" y="1766"/>
                </a:lnTo>
                <a:lnTo>
                  <a:pt x="2244" y="1717"/>
                </a:lnTo>
                <a:lnTo>
                  <a:pt x="2232" y="1669"/>
                </a:lnTo>
                <a:lnTo>
                  <a:pt x="2219" y="1620"/>
                </a:lnTo>
                <a:lnTo>
                  <a:pt x="2205" y="1572"/>
                </a:lnTo>
                <a:lnTo>
                  <a:pt x="2188" y="1523"/>
                </a:lnTo>
                <a:lnTo>
                  <a:pt x="2171" y="1475"/>
                </a:lnTo>
                <a:lnTo>
                  <a:pt x="2167" y="1468"/>
                </a:lnTo>
                <a:lnTo>
                  <a:pt x="2162" y="1461"/>
                </a:lnTo>
                <a:lnTo>
                  <a:pt x="2157" y="1455"/>
                </a:lnTo>
                <a:lnTo>
                  <a:pt x="2150" y="1450"/>
                </a:lnTo>
                <a:lnTo>
                  <a:pt x="2143" y="1445"/>
                </a:lnTo>
                <a:lnTo>
                  <a:pt x="2136" y="1442"/>
                </a:lnTo>
                <a:lnTo>
                  <a:pt x="2129" y="1439"/>
                </a:lnTo>
                <a:lnTo>
                  <a:pt x="2121" y="1438"/>
                </a:lnTo>
                <a:lnTo>
                  <a:pt x="2113" y="1437"/>
                </a:lnTo>
                <a:lnTo>
                  <a:pt x="2105" y="1437"/>
                </a:lnTo>
                <a:lnTo>
                  <a:pt x="2097" y="1437"/>
                </a:lnTo>
                <a:lnTo>
                  <a:pt x="2089" y="1439"/>
                </a:lnTo>
                <a:lnTo>
                  <a:pt x="2081" y="1441"/>
                </a:lnTo>
                <a:lnTo>
                  <a:pt x="2073" y="1444"/>
                </a:lnTo>
                <a:lnTo>
                  <a:pt x="2066" y="1448"/>
                </a:lnTo>
                <a:lnTo>
                  <a:pt x="2059" y="1453"/>
                </a:lnTo>
                <a:lnTo>
                  <a:pt x="2036" y="1471"/>
                </a:lnTo>
                <a:lnTo>
                  <a:pt x="2014" y="1492"/>
                </a:lnTo>
                <a:lnTo>
                  <a:pt x="1991" y="1511"/>
                </a:lnTo>
                <a:lnTo>
                  <a:pt x="1970" y="1532"/>
                </a:lnTo>
                <a:lnTo>
                  <a:pt x="1950" y="1552"/>
                </a:lnTo>
                <a:lnTo>
                  <a:pt x="1930" y="1575"/>
                </a:lnTo>
                <a:lnTo>
                  <a:pt x="1910" y="1596"/>
                </a:lnTo>
                <a:lnTo>
                  <a:pt x="1892" y="1618"/>
                </a:lnTo>
                <a:lnTo>
                  <a:pt x="1874" y="1641"/>
                </a:lnTo>
                <a:lnTo>
                  <a:pt x="1857" y="1665"/>
                </a:lnTo>
                <a:lnTo>
                  <a:pt x="1841" y="1688"/>
                </a:lnTo>
                <a:lnTo>
                  <a:pt x="1824" y="1711"/>
                </a:lnTo>
                <a:lnTo>
                  <a:pt x="1809" y="1736"/>
                </a:lnTo>
                <a:lnTo>
                  <a:pt x="1794" y="1761"/>
                </a:lnTo>
                <a:lnTo>
                  <a:pt x="1780" y="1785"/>
                </a:lnTo>
                <a:lnTo>
                  <a:pt x="1766" y="1810"/>
                </a:lnTo>
                <a:lnTo>
                  <a:pt x="1753" y="1836"/>
                </a:lnTo>
                <a:lnTo>
                  <a:pt x="1739" y="1862"/>
                </a:lnTo>
                <a:lnTo>
                  <a:pt x="1727" y="1888"/>
                </a:lnTo>
                <a:lnTo>
                  <a:pt x="1716" y="1915"/>
                </a:lnTo>
                <a:lnTo>
                  <a:pt x="1694" y="1968"/>
                </a:lnTo>
                <a:lnTo>
                  <a:pt x="1673" y="2023"/>
                </a:lnTo>
                <a:lnTo>
                  <a:pt x="1654" y="2079"/>
                </a:lnTo>
                <a:lnTo>
                  <a:pt x="1637" y="2135"/>
                </a:lnTo>
                <a:lnTo>
                  <a:pt x="1622" y="2192"/>
                </a:lnTo>
                <a:lnTo>
                  <a:pt x="1607" y="2250"/>
                </a:lnTo>
                <a:lnTo>
                  <a:pt x="1597" y="2294"/>
                </a:lnTo>
                <a:lnTo>
                  <a:pt x="1585" y="2341"/>
                </a:lnTo>
                <a:lnTo>
                  <a:pt x="1575" y="2389"/>
                </a:lnTo>
                <a:lnTo>
                  <a:pt x="1565" y="2438"/>
                </a:lnTo>
                <a:lnTo>
                  <a:pt x="1557" y="2488"/>
                </a:lnTo>
                <a:lnTo>
                  <a:pt x="1550" y="2538"/>
                </a:lnTo>
                <a:lnTo>
                  <a:pt x="1548" y="2564"/>
                </a:lnTo>
                <a:lnTo>
                  <a:pt x="1546" y="2589"/>
                </a:lnTo>
                <a:lnTo>
                  <a:pt x="1545" y="2614"/>
                </a:lnTo>
                <a:lnTo>
                  <a:pt x="1545" y="2639"/>
                </a:lnTo>
                <a:lnTo>
                  <a:pt x="1545" y="2663"/>
                </a:lnTo>
                <a:lnTo>
                  <a:pt x="1547" y="2688"/>
                </a:lnTo>
                <a:lnTo>
                  <a:pt x="1549" y="2711"/>
                </a:lnTo>
                <a:lnTo>
                  <a:pt x="1553" y="2736"/>
                </a:lnTo>
                <a:lnTo>
                  <a:pt x="1557" y="2759"/>
                </a:lnTo>
                <a:lnTo>
                  <a:pt x="1563" y="2781"/>
                </a:lnTo>
                <a:lnTo>
                  <a:pt x="1570" y="2804"/>
                </a:lnTo>
                <a:lnTo>
                  <a:pt x="1578" y="2826"/>
                </a:lnTo>
                <a:lnTo>
                  <a:pt x="1589" y="2847"/>
                </a:lnTo>
                <a:lnTo>
                  <a:pt x="1600" y="2867"/>
                </a:lnTo>
                <a:lnTo>
                  <a:pt x="1612" y="2887"/>
                </a:lnTo>
                <a:lnTo>
                  <a:pt x="1626" y="2906"/>
                </a:lnTo>
                <a:lnTo>
                  <a:pt x="1642" y="2924"/>
                </a:lnTo>
                <a:lnTo>
                  <a:pt x="1660" y="2941"/>
                </a:lnTo>
                <a:lnTo>
                  <a:pt x="1680" y="2957"/>
                </a:lnTo>
                <a:lnTo>
                  <a:pt x="1701" y="2973"/>
                </a:lnTo>
                <a:lnTo>
                  <a:pt x="1705" y="2974"/>
                </a:lnTo>
                <a:lnTo>
                  <a:pt x="1708" y="2976"/>
                </a:lnTo>
                <a:lnTo>
                  <a:pt x="1706" y="2984"/>
                </a:lnTo>
                <a:lnTo>
                  <a:pt x="1703" y="2993"/>
                </a:lnTo>
                <a:lnTo>
                  <a:pt x="1691" y="3023"/>
                </a:lnTo>
                <a:lnTo>
                  <a:pt x="1678" y="3053"/>
                </a:lnTo>
                <a:lnTo>
                  <a:pt x="1664" y="3082"/>
                </a:lnTo>
                <a:lnTo>
                  <a:pt x="1650" y="3110"/>
                </a:lnTo>
                <a:lnTo>
                  <a:pt x="1635" y="3139"/>
                </a:lnTo>
                <a:lnTo>
                  <a:pt x="1620" y="3166"/>
                </a:lnTo>
                <a:lnTo>
                  <a:pt x="1604" y="3193"/>
                </a:lnTo>
                <a:lnTo>
                  <a:pt x="1587" y="3221"/>
                </a:lnTo>
                <a:lnTo>
                  <a:pt x="1569" y="3247"/>
                </a:lnTo>
                <a:lnTo>
                  <a:pt x="1550" y="3273"/>
                </a:lnTo>
                <a:lnTo>
                  <a:pt x="1532" y="3299"/>
                </a:lnTo>
                <a:lnTo>
                  <a:pt x="1512" y="3323"/>
                </a:lnTo>
                <a:lnTo>
                  <a:pt x="1491" y="3348"/>
                </a:lnTo>
                <a:lnTo>
                  <a:pt x="1471" y="3373"/>
                </a:lnTo>
                <a:lnTo>
                  <a:pt x="1450" y="3396"/>
                </a:lnTo>
                <a:lnTo>
                  <a:pt x="1428" y="3419"/>
                </a:lnTo>
                <a:lnTo>
                  <a:pt x="1411" y="3382"/>
                </a:lnTo>
                <a:lnTo>
                  <a:pt x="1396" y="3344"/>
                </a:lnTo>
                <a:lnTo>
                  <a:pt x="1381" y="3307"/>
                </a:lnTo>
                <a:lnTo>
                  <a:pt x="1366" y="3268"/>
                </a:lnTo>
                <a:lnTo>
                  <a:pt x="1341" y="3204"/>
                </a:lnTo>
                <a:lnTo>
                  <a:pt x="1318" y="3141"/>
                </a:lnTo>
                <a:lnTo>
                  <a:pt x="1296" y="3076"/>
                </a:lnTo>
                <a:lnTo>
                  <a:pt x="1276" y="3011"/>
                </a:lnTo>
                <a:lnTo>
                  <a:pt x="1255" y="2945"/>
                </a:lnTo>
                <a:lnTo>
                  <a:pt x="1236" y="2880"/>
                </a:lnTo>
                <a:lnTo>
                  <a:pt x="1218" y="2814"/>
                </a:lnTo>
                <a:lnTo>
                  <a:pt x="1202" y="2748"/>
                </a:lnTo>
                <a:lnTo>
                  <a:pt x="1186" y="2681"/>
                </a:lnTo>
                <a:lnTo>
                  <a:pt x="1171" y="2615"/>
                </a:lnTo>
                <a:lnTo>
                  <a:pt x="1157" y="2547"/>
                </a:lnTo>
                <a:lnTo>
                  <a:pt x="1145" y="2481"/>
                </a:lnTo>
                <a:lnTo>
                  <a:pt x="1133" y="2414"/>
                </a:lnTo>
                <a:lnTo>
                  <a:pt x="1123" y="2346"/>
                </a:lnTo>
                <a:lnTo>
                  <a:pt x="1114" y="2278"/>
                </a:lnTo>
                <a:lnTo>
                  <a:pt x="1106" y="2210"/>
                </a:lnTo>
                <a:lnTo>
                  <a:pt x="1100" y="2152"/>
                </a:lnTo>
                <a:lnTo>
                  <a:pt x="1095" y="2094"/>
                </a:lnTo>
                <a:lnTo>
                  <a:pt x="1091" y="2035"/>
                </a:lnTo>
                <a:lnTo>
                  <a:pt x="1089" y="1977"/>
                </a:lnTo>
                <a:lnTo>
                  <a:pt x="1087" y="1920"/>
                </a:lnTo>
                <a:lnTo>
                  <a:pt x="1086" y="1862"/>
                </a:lnTo>
                <a:lnTo>
                  <a:pt x="1086" y="1805"/>
                </a:lnTo>
                <a:lnTo>
                  <a:pt x="1087" y="1748"/>
                </a:lnTo>
                <a:lnTo>
                  <a:pt x="1097" y="1749"/>
                </a:lnTo>
                <a:lnTo>
                  <a:pt x="1108" y="1749"/>
                </a:lnTo>
                <a:lnTo>
                  <a:pt x="1117" y="1748"/>
                </a:lnTo>
                <a:lnTo>
                  <a:pt x="1127" y="1745"/>
                </a:lnTo>
                <a:lnTo>
                  <a:pt x="1136" y="1741"/>
                </a:lnTo>
                <a:lnTo>
                  <a:pt x="1144" y="1735"/>
                </a:lnTo>
                <a:lnTo>
                  <a:pt x="1152" y="1727"/>
                </a:lnTo>
                <a:lnTo>
                  <a:pt x="1158" y="1718"/>
                </a:lnTo>
                <a:lnTo>
                  <a:pt x="1188" y="1672"/>
                </a:lnTo>
                <a:lnTo>
                  <a:pt x="1216" y="1625"/>
                </a:lnTo>
                <a:lnTo>
                  <a:pt x="1244" y="1578"/>
                </a:lnTo>
                <a:lnTo>
                  <a:pt x="1272" y="1529"/>
                </a:lnTo>
                <a:lnTo>
                  <a:pt x="1299" y="1480"/>
                </a:lnTo>
                <a:lnTo>
                  <a:pt x="1324" y="1431"/>
                </a:lnTo>
                <a:lnTo>
                  <a:pt x="1350" y="1380"/>
                </a:lnTo>
                <a:lnTo>
                  <a:pt x="1374" y="1330"/>
                </a:lnTo>
                <a:lnTo>
                  <a:pt x="1397" y="1278"/>
                </a:lnTo>
                <a:lnTo>
                  <a:pt x="1419" y="1226"/>
                </a:lnTo>
                <a:lnTo>
                  <a:pt x="1441" y="1174"/>
                </a:lnTo>
                <a:lnTo>
                  <a:pt x="1461" y="1121"/>
                </a:lnTo>
                <a:lnTo>
                  <a:pt x="1479" y="1068"/>
                </a:lnTo>
                <a:lnTo>
                  <a:pt x="1495" y="1015"/>
                </a:lnTo>
                <a:lnTo>
                  <a:pt x="1511" y="961"/>
                </a:lnTo>
                <a:lnTo>
                  <a:pt x="1525" y="907"/>
                </a:lnTo>
                <a:lnTo>
                  <a:pt x="1537" y="853"/>
                </a:lnTo>
                <a:lnTo>
                  <a:pt x="1547" y="799"/>
                </a:lnTo>
                <a:lnTo>
                  <a:pt x="1555" y="744"/>
                </a:lnTo>
                <a:lnTo>
                  <a:pt x="1561" y="690"/>
                </a:lnTo>
                <a:lnTo>
                  <a:pt x="1565" y="635"/>
                </a:lnTo>
                <a:lnTo>
                  <a:pt x="1567" y="580"/>
                </a:lnTo>
                <a:lnTo>
                  <a:pt x="1566" y="527"/>
                </a:lnTo>
                <a:lnTo>
                  <a:pt x="1563" y="472"/>
                </a:lnTo>
                <a:lnTo>
                  <a:pt x="1558" y="417"/>
                </a:lnTo>
                <a:lnTo>
                  <a:pt x="1551" y="364"/>
                </a:lnTo>
                <a:lnTo>
                  <a:pt x="1540" y="309"/>
                </a:lnTo>
                <a:lnTo>
                  <a:pt x="1527" y="255"/>
                </a:lnTo>
                <a:lnTo>
                  <a:pt x="1511" y="203"/>
                </a:lnTo>
                <a:lnTo>
                  <a:pt x="1492" y="149"/>
                </a:lnTo>
                <a:lnTo>
                  <a:pt x="1470" y="97"/>
                </a:lnTo>
                <a:lnTo>
                  <a:pt x="1445" y="44"/>
                </a:lnTo>
                <a:lnTo>
                  <a:pt x="1440" y="36"/>
                </a:lnTo>
                <a:lnTo>
                  <a:pt x="1434" y="28"/>
                </a:lnTo>
                <a:lnTo>
                  <a:pt x="1428" y="22"/>
                </a:lnTo>
                <a:lnTo>
                  <a:pt x="1420" y="16"/>
                </a:lnTo>
                <a:lnTo>
                  <a:pt x="1413" y="10"/>
                </a:lnTo>
                <a:lnTo>
                  <a:pt x="1405" y="6"/>
                </a:lnTo>
                <a:lnTo>
                  <a:pt x="1397" y="3"/>
                </a:lnTo>
                <a:lnTo>
                  <a:pt x="1389" y="1"/>
                </a:lnTo>
                <a:lnTo>
                  <a:pt x="1380" y="0"/>
                </a:lnTo>
                <a:lnTo>
                  <a:pt x="1372" y="0"/>
                </a:lnTo>
                <a:lnTo>
                  <a:pt x="1363" y="0"/>
                </a:lnTo>
                <a:lnTo>
                  <a:pt x="1354" y="2"/>
                </a:lnTo>
                <a:lnTo>
                  <a:pt x="1346" y="5"/>
                </a:lnTo>
                <a:lnTo>
                  <a:pt x="1336" y="8"/>
                </a:lnTo>
                <a:lnTo>
                  <a:pt x="1328" y="12"/>
                </a:lnTo>
                <a:lnTo>
                  <a:pt x="1320" y="19"/>
                </a:lnTo>
                <a:lnTo>
                  <a:pt x="1273" y="56"/>
                </a:lnTo>
                <a:lnTo>
                  <a:pt x="1226" y="97"/>
                </a:lnTo>
                <a:lnTo>
                  <a:pt x="1183" y="138"/>
                </a:lnTo>
                <a:lnTo>
                  <a:pt x="1140" y="182"/>
                </a:lnTo>
                <a:lnTo>
                  <a:pt x="1101" y="227"/>
                </a:lnTo>
                <a:lnTo>
                  <a:pt x="1062" y="274"/>
                </a:lnTo>
                <a:lnTo>
                  <a:pt x="1027" y="321"/>
                </a:lnTo>
                <a:lnTo>
                  <a:pt x="992" y="371"/>
                </a:lnTo>
                <a:lnTo>
                  <a:pt x="961" y="422"/>
                </a:lnTo>
                <a:lnTo>
                  <a:pt x="930" y="474"/>
                </a:lnTo>
                <a:lnTo>
                  <a:pt x="903" y="528"/>
                </a:lnTo>
                <a:lnTo>
                  <a:pt x="878" y="581"/>
                </a:lnTo>
                <a:lnTo>
                  <a:pt x="855" y="637"/>
                </a:lnTo>
                <a:lnTo>
                  <a:pt x="834" y="693"/>
                </a:lnTo>
                <a:lnTo>
                  <a:pt x="815" y="749"/>
                </a:lnTo>
                <a:lnTo>
                  <a:pt x="799" y="807"/>
                </a:lnTo>
                <a:lnTo>
                  <a:pt x="785" y="866"/>
                </a:lnTo>
                <a:lnTo>
                  <a:pt x="774" y="925"/>
                </a:lnTo>
                <a:lnTo>
                  <a:pt x="764" y="983"/>
                </a:lnTo>
                <a:lnTo>
                  <a:pt x="757" y="1042"/>
                </a:lnTo>
                <a:lnTo>
                  <a:pt x="753" y="1102"/>
                </a:lnTo>
                <a:lnTo>
                  <a:pt x="751" y="1162"/>
                </a:lnTo>
                <a:lnTo>
                  <a:pt x="752" y="1222"/>
                </a:lnTo>
                <a:lnTo>
                  <a:pt x="755" y="1282"/>
                </a:lnTo>
                <a:lnTo>
                  <a:pt x="760" y="1342"/>
                </a:lnTo>
                <a:lnTo>
                  <a:pt x="769" y="1400"/>
                </a:lnTo>
                <a:lnTo>
                  <a:pt x="780" y="1460"/>
                </a:lnTo>
                <a:lnTo>
                  <a:pt x="794" y="1519"/>
                </a:lnTo>
                <a:lnTo>
                  <a:pt x="810" y="1578"/>
                </a:lnTo>
                <a:lnTo>
                  <a:pt x="829" y="1635"/>
                </a:lnTo>
                <a:lnTo>
                  <a:pt x="850" y="1692"/>
                </a:lnTo>
                <a:lnTo>
                  <a:pt x="875" y="1749"/>
                </a:lnTo>
                <a:lnTo>
                  <a:pt x="878" y="1755"/>
                </a:lnTo>
                <a:lnTo>
                  <a:pt x="882" y="1761"/>
                </a:lnTo>
                <a:lnTo>
                  <a:pt x="886" y="1765"/>
                </a:lnTo>
                <a:lnTo>
                  <a:pt x="890" y="1769"/>
                </a:lnTo>
                <a:lnTo>
                  <a:pt x="895" y="1772"/>
                </a:lnTo>
                <a:lnTo>
                  <a:pt x="900" y="1775"/>
                </a:lnTo>
                <a:lnTo>
                  <a:pt x="905" y="1777"/>
                </a:lnTo>
                <a:lnTo>
                  <a:pt x="910" y="1778"/>
                </a:lnTo>
                <a:lnTo>
                  <a:pt x="910" y="1835"/>
                </a:lnTo>
                <a:lnTo>
                  <a:pt x="910" y="1892"/>
                </a:lnTo>
                <a:lnTo>
                  <a:pt x="912" y="1950"/>
                </a:lnTo>
                <a:lnTo>
                  <a:pt x="914" y="2008"/>
                </a:lnTo>
                <a:lnTo>
                  <a:pt x="917" y="2066"/>
                </a:lnTo>
                <a:lnTo>
                  <a:pt x="922" y="2123"/>
                </a:lnTo>
                <a:lnTo>
                  <a:pt x="927" y="2181"/>
                </a:lnTo>
                <a:lnTo>
                  <a:pt x="933" y="2239"/>
                </a:lnTo>
                <a:lnTo>
                  <a:pt x="941" y="2296"/>
                </a:lnTo>
                <a:lnTo>
                  <a:pt x="949" y="2354"/>
                </a:lnTo>
                <a:lnTo>
                  <a:pt x="958" y="2411"/>
                </a:lnTo>
                <a:lnTo>
                  <a:pt x="967" y="2469"/>
                </a:lnTo>
                <a:lnTo>
                  <a:pt x="977" y="2525"/>
                </a:lnTo>
                <a:lnTo>
                  <a:pt x="989" y="2583"/>
                </a:lnTo>
                <a:lnTo>
                  <a:pt x="1000" y="2640"/>
                </a:lnTo>
                <a:lnTo>
                  <a:pt x="1013" y="2696"/>
                </a:lnTo>
                <a:lnTo>
                  <a:pt x="1027" y="2753"/>
                </a:lnTo>
                <a:lnTo>
                  <a:pt x="1041" y="2809"/>
                </a:lnTo>
                <a:lnTo>
                  <a:pt x="1056" y="2864"/>
                </a:lnTo>
                <a:lnTo>
                  <a:pt x="1071" y="2920"/>
                </a:lnTo>
                <a:lnTo>
                  <a:pt x="1088" y="2975"/>
                </a:lnTo>
                <a:lnTo>
                  <a:pt x="1105" y="3029"/>
                </a:lnTo>
                <a:lnTo>
                  <a:pt x="1123" y="3084"/>
                </a:lnTo>
                <a:lnTo>
                  <a:pt x="1141" y="3138"/>
                </a:lnTo>
                <a:lnTo>
                  <a:pt x="1159" y="3191"/>
                </a:lnTo>
                <a:lnTo>
                  <a:pt x="1178" y="3245"/>
                </a:lnTo>
                <a:lnTo>
                  <a:pt x="1199" y="3298"/>
                </a:lnTo>
                <a:lnTo>
                  <a:pt x="1219" y="3349"/>
                </a:lnTo>
                <a:lnTo>
                  <a:pt x="1240" y="3401"/>
                </a:lnTo>
                <a:lnTo>
                  <a:pt x="1262" y="3452"/>
                </a:lnTo>
                <a:lnTo>
                  <a:pt x="1284" y="3502"/>
                </a:lnTo>
                <a:lnTo>
                  <a:pt x="1306" y="3552"/>
                </a:lnTo>
                <a:lnTo>
                  <a:pt x="1330" y="3603"/>
                </a:lnTo>
                <a:lnTo>
                  <a:pt x="1356" y="3656"/>
                </a:lnTo>
                <a:lnTo>
                  <a:pt x="1381" y="3707"/>
                </a:lnTo>
                <a:lnTo>
                  <a:pt x="1407" y="3758"/>
                </a:lnTo>
                <a:lnTo>
                  <a:pt x="1435" y="3809"/>
                </a:lnTo>
                <a:lnTo>
                  <a:pt x="1463" y="3858"/>
                </a:lnTo>
                <a:lnTo>
                  <a:pt x="1491" y="3909"/>
                </a:lnTo>
                <a:lnTo>
                  <a:pt x="1521" y="3959"/>
                </a:lnTo>
                <a:lnTo>
                  <a:pt x="1550" y="4007"/>
                </a:lnTo>
                <a:lnTo>
                  <a:pt x="1580" y="4056"/>
                </a:lnTo>
                <a:lnTo>
                  <a:pt x="1612" y="4104"/>
                </a:lnTo>
                <a:lnTo>
                  <a:pt x="1644" y="4152"/>
                </a:lnTo>
                <a:lnTo>
                  <a:pt x="1677" y="4200"/>
                </a:lnTo>
                <a:lnTo>
                  <a:pt x="1710" y="4246"/>
                </a:lnTo>
                <a:lnTo>
                  <a:pt x="1743" y="4293"/>
                </a:lnTo>
                <a:lnTo>
                  <a:pt x="1778" y="4338"/>
                </a:lnTo>
                <a:lnTo>
                  <a:pt x="1745" y="4341"/>
                </a:lnTo>
                <a:lnTo>
                  <a:pt x="1714" y="4343"/>
                </a:lnTo>
                <a:lnTo>
                  <a:pt x="1682" y="4343"/>
                </a:lnTo>
                <a:lnTo>
                  <a:pt x="1650" y="4344"/>
                </a:lnTo>
                <a:lnTo>
                  <a:pt x="1618" y="4343"/>
                </a:lnTo>
                <a:lnTo>
                  <a:pt x="1587" y="4341"/>
                </a:lnTo>
                <a:lnTo>
                  <a:pt x="1555" y="4339"/>
                </a:lnTo>
                <a:lnTo>
                  <a:pt x="1524" y="4335"/>
                </a:lnTo>
                <a:lnTo>
                  <a:pt x="1492" y="4331"/>
                </a:lnTo>
                <a:lnTo>
                  <a:pt x="1461" y="4326"/>
                </a:lnTo>
                <a:lnTo>
                  <a:pt x="1430" y="4319"/>
                </a:lnTo>
                <a:lnTo>
                  <a:pt x="1398" y="4312"/>
                </a:lnTo>
                <a:lnTo>
                  <a:pt x="1368" y="4303"/>
                </a:lnTo>
                <a:lnTo>
                  <a:pt x="1336" y="4294"/>
                </a:lnTo>
                <a:lnTo>
                  <a:pt x="1306" y="4283"/>
                </a:lnTo>
                <a:lnTo>
                  <a:pt x="1275" y="4272"/>
                </a:lnTo>
                <a:lnTo>
                  <a:pt x="1272" y="4240"/>
                </a:lnTo>
                <a:lnTo>
                  <a:pt x="1267" y="4208"/>
                </a:lnTo>
                <a:lnTo>
                  <a:pt x="1262" y="4176"/>
                </a:lnTo>
                <a:lnTo>
                  <a:pt x="1254" y="4145"/>
                </a:lnTo>
                <a:lnTo>
                  <a:pt x="1247" y="4114"/>
                </a:lnTo>
                <a:lnTo>
                  <a:pt x="1239" y="4082"/>
                </a:lnTo>
                <a:lnTo>
                  <a:pt x="1230" y="4051"/>
                </a:lnTo>
                <a:lnTo>
                  <a:pt x="1220" y="4019"/>
                </a:lnTo>
                <a:lnTo>
                  <a:pt x="1209" y="3988"/>
                </a:lnTo>
                <a:lnTo>
                  <a:pt x="1197" y="3958"/>
                </a:lnTo>
                <a:lnTo>
                  <a:pt x="1185" y="3927"/>
                </a:lnTo>
                <a:lnTo>
                  <a:pt x="1171" y="3897"/>
                </a:lnTo>
                <a:lnTo>
                  <a:pt x="1157" y="3867"/>
                </a:lnTo>
                <a:lnTo>
                  <a:pt x="1142" y="3836"/>
                </a:lnTo>
                <a:lnTo>
                  <a:pt x="1127" y="3807"/>
                </a:lnTo>
                <a:lnTo>
                  <a:pt x="1110" y="3778"/>
                </a:lnTo>
                <a:lnTo>
                  <a:pt x="1092" y="3749"/>
                </a:lnTo>
                <a:lnTo>
                  <a:pt x="1075" y="3721"/>
                </a:lnTo>
                <a:lnTo>
                  <a:pt x="1057" y="3693"/>
                </a:lnTo>
                <a:lnTo>
                  <a:pt x="1038" y="3666"/>
                </a:lnTo>
                <a:lnTo>
                  <a:pt x="1019" y="3639"/>
                </a:lnTo>
                <a:lnTo>
                  <a:pt x="997" y="3612"/>
                </a:lnTo>
                <a:lnTo>
                  <a:pt x="977" y="3587"/>
                </a:lnTo>
                <a:lnTo>
                  <a:pt x="956" y="3562"/>
                </a:lnTo>
                <a:lnTo>
                  <a:pt x="933" y="3539"/>
                </a:lnTo>
                <a:lnTo>
                  <a:pt x="911" y="3514"/>
                </a:lnTo>
                <a:lnTo>
                  <a:pt x="888" y="3492"/>
                </a:lnTo>
                <a:lnTo>
                  <a:pt x="865" y="3470"/>
                </a:lnTo>
                <a:lnTo>
                  <a:pt x="840" y="3448"/>
                </a:lnTo>
                <a:lnTo>
                  <a:pt x="816" y="3428"/>
                </a:lnTo>
                <a:lnTo>
                  <a:pt x="791" y="3408"/>
                </a:lnTo>
                <a:lnTo>
                  <a:pt x="765" y="3390"/>
                </a:lnTo>
                <a:lnTo>
                  <a:pt x="733" y="3367"/>
                </a:lnTo>
                <a:lnTo>
                  <a:pt x="695" y="3344"/>
                </a:lnTo>
                <a:lnTo>
                  <a:pt x="673" y="3333"/>
                </a:lnTo>
                <a:lnTo>
                  <a:pt x="650" y="3321"/>
                </a:lnTo>
                <a:lnTo>
                  <a:pt x="627" y="3309"/>
                </a:lnTo>
                <a:lnTo>
                  <a:pt x="602" y="3297"/>
                </a:lnTo>
                <a:lnTo>
                  <a:pt x="576" y="3284"/>
                </a:lnTo>
                <a:lnTo>
                  <a:pt x="550" y="3273"/>
                </a:lnTo>
                <a:lnTo>
                  <a:pt x="522" y="3262"/>
                </a:lnTo>
                <a:lnTo>
                  <a:pt x="495" y="3252"/>
                </a:lnTo>
                <a:lnTo>
                  <a:pt x="468" y="3242"/>
                </a:lnTo>
                <a:lnTo>
                  <a:pt x="439" y="3233"/>
                </a:lnTo>
                <a:lnTo>
                  <a:pt x="411" y="3225"/>
                </a:lnTo>
                <a:lnTo>
                  <a:pt x="383" y="3218"/>
                </a:lnTo>
                <a:lnTo>
                  <a:pt x="354" y="3212"/>
                </a:lnTo>
                <a:lnTo>
                  <a:pt x="326" y="3207"/>
                </a:lnTo>
                <a:lnTo>
                  <a:pt x="299" y="3202"/>
                </a:lnTo>
                <a:lnTo>
                  <a:pt x="271" y="3200"/>
                </a:lnTo>
                <a:lnTo>
                  <a:pt x="245" y="3199"/>
                </a:lnTo>
                <a:lnTo>
                  <a:pt x="219" y="3200"/>
                </a:lnTo>
                <a:lnTo>
                  <a:pt x="194" y="3203"/>
                </a:lnTo>
                <a:lnTo>
                  <a:pt x="170" y="3208"/>
                </a:lnTo>
                <a:lnTo>
                  <a:pt x="147" y="3214"/>
                </a:lnTo>
                <a:lnTo>
                  <a:pt x="126" y="3222"/>
                </a:lnTo>
                <a:lnTo>
                  <a:pt x="104" y="3233"/>
                </a:lnTo>
                <a:lnTo>
                  <a:pt x="86" y="3245"/>
                </a:lnTo>
                <a:lnTo>
                  <a:pt x="68" y="3260"/>
                </a:lnTo>
                <a:lnTo>
                  <a:pt x="53" y="3277"/>
                </a:lnTo>
                <a:lnTo>
                  <a:pt x="38" y="3298"/>
                </a:lnTo>
                <a:lnTo>
                  <a:pt x="26" y="3321"/>
                </a:lnTo>
                <a:lnTo>
                  <a:pt x="17" y="3343"/>
                </a:lnTo>
                <a:lnTo>
                  <a:pt x="10" y="3366"/>
                </a:lnTo>
                <a:lnTo>
                  <a:pt x="5" y="3390"/>
                </a:lnTo>
                <a:lnTo>
                  <a:pt x="2" y="3414"/>
                </a:lnTo>
                <a:lnTo>
                  <a:pt x="0" y="3439"/>
                </a:lnTo>
                <a:lnTo>
                  <a:pt x="0" y="3465"/>
                </a:lnTo>
                <a:lnTo>
                  <a:pt x="2" y="3490"/>
                </a:lnTo>
                <a:lnTo>
                  <a:pt x="5" y="3516"/>
                </a:lnTo>
                <a:lnTo>
                  <a:pt x="10" y="3542"/>
                </a:lnTo>
                <a:lnTo>
                  <a:pt x="15" y="3568"/>
                </a:lnTo>
                <a:lnTo>
                  <a:pt x="23" y="3594"/>
                </a:lnTo>
                <a:lnTo>
                  <a:pt x="31" y="3621"/>
                </a:lnTo>
                <a:lnTo>
                  <a:pt x="40" y="3648"/>
                </a:lnTo>
                <a:lnTo>
                  <a:pt x="52" y="3674"/>
                </a:lnTo>
                <a:lnTo>
                  <a:pt x="63" y="3700"/>
                </a:lnTo>
                <a:lnTo>
                  <a:pt x="75" y="3726"/>
                </a:lnTo>
                <a:lnTo>
                  <a:pt x="88" y="3752"/>
                </a:lnTo>
                <a:lnTo>
                  <a:pt x="102" y="3778"/>
                </a:lnTo>
                <a:lnTo>
                  <a:pt x="116" y="3803"/>
                </a:lnTo>
                <a:lnTo>
                  <a:pt x="132" y="3827"/>
                </a:lnTo>
                <a:lnTo>
                  <a:pt x="148" y="3851"/>
                </a:lnTo>
                <a:lnTo>
                  <a:pt x="163" y="3875"/>
                </a:lnTo>
                <a:lnTo>
                  <a:pt x="179" y="3898"/>
                </a:lnTo>
                <a:lnTo>
                  <a:pt x="195" y="3920"/>
                </a:lnTo>
                <a:lnTo>
                  <a:pt x="213" y="3942"/>
                </a:lnTo>
                <a:lnTo>
                  <a:pt x="229" y="3963"/>
                </a:lnTo>
                <a:lnTo>
                  <a:pt x="246" y="3982"/>
                </a:lnTo>
                <a:lnTo>
                  <a:pt x="262" y="4001"/>
                </a:lnTo>
                <a:lnTo>
                  <a:pt x="278" y="4019"/>
                </a:lnTo>
                <a:lnTo>
                  <a:pt x="295" y="4037"/>
                </a:lnTo>
                <a:lnTo>
                  <a:pt x="311" y="4053"/>
                </a:lnTo>
                <a:lnTo>
                  <a:pt x="326" y="4067"/>
                </a:lnTo>
                <a:lnTo>
                  <a:pt x="345" y="4085"/>
                </a:lnTo>
                <a:lnTo>
                  <a:pt x="365" y="4102"/>
                </a:lnTo>
                <a:lnTo>
                  <a:pt x="386" y="4119"/>
                </a:lnTo>
                <a:lnTo>
                  <a:pt x="406" y="4135"/>
                </a:lnTo>
                <a:lnTo>
                  <a:pt x="426" y="4151"/>
                </a:lnTo>
                <a:lnTo>
                  <a:pt x="448" y="4166"/>
                </a:lnTo>
                <a:lnTo>
                  <a:pt x="469" y="4180"/>
                </a:lnTo>
                <a:lnTo>
                  <a:pt x="490" y="4195"/>
                </a:lnTo>
                <a:lnTo>
                  <a:pt x="512" y="4208"/>
                </a:lnTo>
                <a:lnTo>
                  <a:pt x="534" y="4221"/>
                </a:lnTo>
                <a:lnTo>
                  <a:pt x="556" y="4233"/>
                </a:lnTo>
                <a:lnTo>
                  <a:pt x="579" y="4244"/>
                </a:lnTo>
                <a:lnTo>
                  <a:pt x="601" y="4255"/>
                </a:lnTo>
                <a:lnTo>
                  <a:pt x="625" y="4265"/>
                </a:lnTo>
                <a:lnTo>
                  <a:pt x="648" y="4275"/>
                </a:lnTo>
                <a:lnTo>
                  <a:pt x="671" y="4284"/>
                </a:lnTo>
                <a:lnTo>
                  <a:pt x="695" y="4292"/>
                </a:lnTo>
                <a:lnTo>
                  <a:pt x="718" y="4300"/>
                </a:lnTo>
                <a:lnTo>
                  <a:pt x="742" y="4307"/>
                </a:lnTo>
                <a:lnTo>
                  <a:pt x="766" y="4313"/>
                </a:lnTo>
                <a:lnTo>
                  <a:pt x="791" y="4318"/>
                </a:lnTo>
                <a:lnTo>
                  <a:pt x="815" y="4323"/>
                </a:lnTo>
                <a:lnTo>
                  <a:pt x="839" y="4327"/>
                </a:lnTo>
                <a:lnTo>
                  <a:pt x="865" y="4330"/>
                </a:lnTo>
                <a:lnTo>
                  <a:pt x="889" y="4333"/>
                </a:lnTo>
                <a:lnTo>
                  <a:pt x="914" y="4335"/>
                </a:lnTo>
                <a:lnTo>
                  <a:pt x="940" y="4335"/>
                </a:lnTo>
                <a:lnTo>
                  <a:pt x="965" y="4336"/>
                </a:lnTo>
                <a:lnTo>
                  <a:pt x="990" y="4335"/>
                </a:lnTo>
                <a:lnTo>
                  <a:pt x="1015" y="4334"/>
                </a:lnTo>
                <a:lnTo>
                  <a:pt x="1042" y="4332"/>
                </a:lnTo>
                <a:lnTo>
                  <a:pt x="1067" y="4329"/>
                </a:lnTo>
                <a:lnTo>
                  <a:pt x="1089" y="4340"/>
                </a:lnTo>
                <a:lnTo>
                  <a:pt x="1113" y="4352"/>
                </a:lnTo>
                <a:lnTo>
                  <a:pt x="1136" y="4363"/>
                </a:lnTo>
                <a:lnTo>
                  <a:pt x="1160" y="4373"/>
                </a:lnTo>
                <a:lnTo>
                  <a:pt x="1184" y="4382"/>
                </a:lnTo>
                <a:lnTo>
                  <a:pt x="1208" y="4391"/>
                </a:lnTo>
                <a:lnTo>
                  <a:pt x="1232" y="4400"/>
                </a:lnTo>
                <a:lnTo>
                  <a:pt x="1256" y="4408"/>
                </a:lnTo>
                <a:lnTo>
                  <a:pt x="1282" y="4415"/>
                </a:lnTo>
                <a:lnTo>
                  <a:pt x="1306" y="4422"/>
                </a:lnTo>
                <a:lnTo>
                  <a:pt x="1331" y="4428"/>
                </a:lnTo>
                <a:lnTo>
                  <a:pt x="1357" y="4435"/>
                </a:lnTo>
                <a:lnTo>
                  <a:pt x="1382" y="4440"/>
                </a:lnTo>
                <a:lnTo>
                  <a:pt x="1407" y="4445"/>
                </a:lnTo>
                <a:lnTo>
                  <a:pt x="1433" y="4449"/>
                </a:lnTo>
                <a:lnTo>
                  <a:pt x="1458" y="4453"/>
                </a:lnTo>
                <a:lnTo>
                  <a:pt x="1483" y="4456"/>
                </a:lnTo>
                <a:lnTo>
                  <a:pt x="1509" y="4458"/>
                </a:lnTo>
                <a:lnTo>
                  <a:pt x="1534" y="4460"/>
                </a:lnTo>
                <a:lnTo>
                  <a:pt x="1559" y="4461"/>
                </a:lnTo>
                <a:lnTo>
                  <a:pt x="1584" y="4462"/>
                </a:lnTo>
                <a:lnTo>
                  <a:pt x="1610" y="4462"/>
                </a:lnTo>
                <a:lnTo>
                  <a:pt x="1634" y="4462"/>
                </a:lnTo>
                <a:lnTo>
                  <a:pt x="1659" y="4461"/>
                </a:lnTo>
                <a:lnTo>
                  <a:pt x="1684" y="4460"/>
                </a:lnTo>
                <a:lnTo>
                  <a:pt x="1709" y="4457"/>
                </a:lnTo>
                <a:lnTo>
                  <a:pt x="1733" y="4455"/>
                </a:lnTo>
                <a:lnTo>
                  <a:pt x="1758" y="4451"/>
                </a:lnTo>
                <a:lnTo>
                  <a:pt x="1781" y="4448"/>
                </a:lnTo>
                <a:lnTo>
                  <a:pt x="1805" y="4443"/>
                </a:lnTo>
                <a:lnTo>
                  <a:pt x="1828" y="4438"/>
                </a:lnTo>
                <a:lnTo>
                  <a:pt x="1852" y="4431"/>
                </a:lnTo>
                <a:lnTo>
                  <a:pt x="1869" y="4454"/>
                </a:lnTo>
                <a:lnTo>
                  <a:pt x="1887" y="4476"/>
                </a:lnTo>
                <a:lnTo>
                  <a:pt x="1905" y="4498"/>
                </a:lnTo>
                <a:lnTo>
                  <a:pt x="1924" y="4520"/>
                </a:lnTo>
                <a:lnTo>
                  <a:pt x="1943" y="4541"/>
                </a:lnTo>
                <a:lnTo>
                  <a:pt x="1961" y="4563"/>
                </a:lnTo>
                <a:lnTo>
                  <a:pt x="1980" y="4584"/>
                </a:lnTo>
                <a:lnTo>
                  <a:pt x="2000" y="4606"/>
                </a:lnTo>
                <a:lnTo>
                  <a:pt x="2049" y="4661"/>
                </a:lnTo>
                <a:lnTo>
                  <a:pt x="2112" y="4732"/>
                </a:lnTo>
                <a:lnTo>
                  <a:pt x="2147" y="4771"/>
                </a:lnTo>
                <a:lnTo>
                  <a:pt x="2186" y="4812"/>
                </a:lnTo>
                <a:lnTo>
                  <a:pt x="2226" y="4853"/>
                </a:lnTo>
                <a:lnTo>
                  <a:pt x="2268" y="4894"/>
                </a:lnTo>
                <a:lnTo>
                  <a:pt x="2311" y="4935"/>
                </a:lnTo>
                <a:lnTo>
                  <a:pt x="2356" y="4973"/>
                </a:lnTo>
                <a:lnTo>
                  <a:pt x="2378" y="4991"/>
                </a:lnTo>
                <a:lnTo>
                  <a:pt x="2401" y="5009"/>
                </a:lnTo>
                <a:lnTo>
                  <a:pt x="2424" y="5026"/>
                </a:lnTo>
                <a:lnTo>
                  <a:pt x="2446" y="5041"/>
                </a:lnTo>
                <a:lnTo>
                  <a:pt x="2469" y="5056"/>
                </a:lnTo>
                <a:lnTo>
                  <a:pt x="2492" y="5070"/>
                </a:lnTo>
                <a:lnTo>
                  <a:pt x="2515" y="5082"/>
                </a:lnTo>
                <a:lnTo>
                  <a:pt x="2537" y="5094"/>
                </a:lnTo>
                <a:lnTo>
                  <a:pt x="2559" y="5104"/>
                </a:lnTo>
                <a:lnTo>
                  <a:pt x="2582" y="5112"/>
                </a:lnTo>
                <a:lnTo>
                  <a:pt x="2604" y="5119"/>
                </a:lnTo>
                <a:lnTo>
                  <a:pt x="2626" y="5124"/>
                </a:lnTo>
                <a:lnTo>
                  <a:pt x="2613" y="5190"/>
                </a:lnTo>
                <a:lnTo>
                  <a:pt x="2599" y="5255"/>
                </a:lnTo>
                <a:lnTo>
                  <a:pt x="2584" y="5320"/>
                </a:lnTo>
                <a:lnTo>
                  <a:pt x="2569" y="5385"/>
                </a:lnTo>
                <a:lnTo>
                  <a:pt x="2552" y="5450"/>
                </a:lnTo>
                <a:lnTo>
                  <a:pt x="2535" y="5515"/>
                </a:lnTo>
                <a:lnTo>
                  <a:pt x="2518" y="5580"/>
                </a:lnTo>
                <a:lnTo>
                  <a:pt x="2499" y="5643"/>
                </a:lnTo>
                <a:lnTo>
                  <a:pt x="2479" y="5707"/>
                </a:lnTo>
                <a:lnTo>
                  <a:pt x="2459" y="5770"/>
                </a:lnTo>
                <a:lnTo>
                  <a:pt x="2438" y="5834"/>
                </a:lnTo>
                <a:lnTo>
                  <a:pt x="2417" y="5896"/>
                </a:lnTo>
                <a:lnTo>
                  <a:pt x="2393" y="5958"/>
                </a:lnTo>
                <a:lnTo>
                  <a:pt x="2370" y="6020"/>
                </a:lnTo>
                <a:lnTo>
                  <a:pt x="2345" y="6082"/>
                </a:lnTo>
                <a:lnTo>
                  <a:pt x="2320" y="6142"/>
                </a:lnTo>
                <a:lnTo>
                  <a:pt x="2535" y="6114"/>
                </a:lnTo>
                <a:lnTo>
                  <a:pt x="2566" y="6038"/>
                </a:lnTo>
                <a:lnTo>
                  <a:pt x="2594" y="5961"/>
                </a:lnTo>
                <a:lnTo>
                  <a:pt x="2621" y="5885"/>
                </a:lnTo>
                <a:lnTo>
                  <a:pt x="2647" y="5808"/>
                </a:lnTo>
                <a:lnTo>
                  <a:pt x="2671" y="5730"/>
                </a:lnTo>
                <a:lnTo>
                  <a:pt x="2694" y="5653"/>
                </a:lnTo>
                <a:lnTo>
                  <a:pt x="2715" y="5575"/>
                </a:lnTo>
                <a:lnTo>
                  <a:pt x="2736" y="5498"/>
                </a:lnTo>
                <a:lnTo>
                  <a:pt x="2750" y="5442"/>
                </a:lnTo>
                <a:lnTo>
                  <a:pt x="2762" y="5386"/>
                </a:lnTo>
                <a:lnTo>
                  <a:pt x="2775" y="5330"/>
                </a:lnTo>
                <a:lnTo>
                  <a:pt x="2787" y="5275"/>
                </a:lnTo>
                <a:lnTo>
                  <a:pt x="2798" y="5219"/>
                </a:lnTo>
                <a:lnTo>
                  <a:pt x="2810" y="5162"/>
                </a:lnTo>
                <a:lnTo>
                  <a:pt x="2821" y="5107"/>
                </a:lnTo>
                <a:lnTo>
                  <a:pt x="2831" y="5050"/>
                </a:lnTo>
                <a:lnTo>
                  <a:pt x="2647" y="5015"/>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0" name="淘宝店chenying0907 8"/>
          <p:cNvSpPr/>
          <p:nvPr/>
        </p:nvSpPr>
        <p:spPr bwMode="auto">
          <a:xfrm>
            <a:off x="433714" y="5290189"/>
            <a:ext cx="952041" cy="1020056"/>
          </a:xfrm>
          <a:custGeom>
            <a:avLst/>
            <a:gdLst>
              <a:gd name="T0" fmla="*/ 1171 w 3151"/>
              <a:gd name="T1" fmla="*/ 1936 h 3371"/>
              <a:gd name="T2" fmla="*/ 1058 w 3151"/>
              <a:gd name="T3" fmla="*/ 2154 h 3371"/>
              <a:gd name="T4" fmla="*/ 932 w 3151"/>
              <a:gd name="T5" fmla="*/ 2364 h 3371"/>
              <a:gd name="T6" fmla="*/ 791 w 3151"/>
              <a:gd name="T7" fmla="*/ 2563 h 3371"/>
              <a:gd name="T8" fmla="*/ 635 w 3151"/>
              <a:gd name="T9" fmla="*/ 2753 h 3371"/>
              <a:gd name="T10" fmla="*/ 464 w 3151"/>
              <a:gd name="T11" fmla="*/ 2932 h 3371"/>
              <a:gd name="T12" fmla="*/ 277 w 3151"/>
              <a:gd name="T13" fmla="*/ 3098 h 3371"/>
              <a:gd name="T14" fmla="*/ 72 w 3151"/>
              <a:gd name="T15" fmla="*/ 3251 h 3371"/>
              <a:gd name="T16" fmla="*/ 7 w 3151"/>
              <a:gd name="T17" fmla="*/ 3296 h 3371"/>
              <a:gd name="T18" fmla="*/ 0 w 3151"/>
              <a:gd name="T19" fmla="*/ 3323 h 3371"/>
              <a:gd name="T20" fmla="*/ 14 w 3151"/>
              <a:gd name="T21" fmla="*/ 3354 h 3371"/>
              <a:gd name="T22" fmla="*/ 44 w 3151"/>
              <a:gd name="T23" fmla="*/ 3370 h 3371"/>
              <a:gd name="T24" fmla="*/ 128 w 3151"/>
              <a:gd name="T25" fmla="*/ 3337 h 3371"/>
              <a:gd name="T26" fmla="*/ 345 w 3151"/>
              <a:gd name="T27" fmla="*/ 3205 h 3371"/>
              <a:gd name="T28" fmla="*/ 547 w 3151"/>
              <a:gd name="T29" fmla="*/ 3053 h 3371"/>
              <a:gd name="T30" fmla="*/ 732 w 3151"/>
              <a:gd name="T31" fmla="*/ 2883 h 3371"/>
              <a:gd name="T32" fmla="*/ 900 w 3151"/>
              <a:gd name="T33" fmla="*/ 2698 h 3371"/>
              <a:gd name="T34" fmla="*/ 1053 w 3151"/>
              <a:gd name="T35" fmla="*/ 2499 h 3371"/>
              <a:gd name="T36" fmla="*/ 1191 w 3151"/>
              <a:gd name="T37" fmla="*/ 2288 h 3371"/>
              <a:gd name="T38" fmla="*/ 1313 w 3151"/>
              <a:gd name="T39" fmla="*/ 2066 h 3371"/>
              <a:gd name="T40" fmla="*/ 1400 w 3151"/>
              <a:gd name="T41" fmla="*/ 1898 h 3371"/>
              <a:gd name="T42" fmla="*/ 1431 w 3151"/>
              <a:gd name="T43" fmla="*/ 1909 h 3371"/>
              <a:gd name="T44" fmla="*/ 1471 w 3151"/>
              <a:gd name="T45" fmla="*/ 1916 h 3371"/>
              <a:gd name="T46" fmla="*/ 1497 w 3151"/>
              <a:gd name="T47" fmla="*/ 1905 h 3371"/>
              <a:gd name="T48" fmla="*/ 1519 w 3151"/>
              <a:gd name="T49" fmla="*/ 1879 h 3371"/>
              <a:gd name="T50" fmla="*/ 1563 w 3151"/>
              <a:gd name="T51" fmla="*/ 1852 h 3371"/>
              <a:gd name="T52" fmla="*/ 1708 w 3151"/>
              <a:gd name="T53" fmla="*/ 1803 h 3371"/>
              <a:gd name="T54" fmla="*/ 1827 w 3151"/>
              <a:gd name="T55" fmla="*/ 1759 h 3371"/>
              <a:gd name="T56" fmla="*/ 1959 w 3151"/>
              <a:gd name="T57" fmla="*/ 1684 h 3371"/>
              <a:gd name="T58" fmla="*/ 2081 w 3151"/>
              <a:gd name="T59" fmla="*/ 1628 h 3371"/>
              <a:gd name="T60" fmla="*/ 2187 w 3151"/>
              <a:gd name="T61" fmla="*/ 1639 h 3371"/>
              <a:gd name="T62" fmla="*/ 2291 w 3151"/>
              <a:gd name="T63" fmla="*/ 1618 h 3371"/>
              <a:gd name="T64" fmla="*/ 2394 w 3151"/>
              <a:gd name="T65" fmla="*/ 1571 h 3371"/>
              <a:gd name="T66" fmla="*/ 2491 w 3151"/>
              <a:gd name="T67" fmla="*/ 1505 h 3371"/>
              <a:gd name="T68" fmla="*/ 2582 w 3151"/>
              <a:gd name="T69" fmla="*/ 1426 h 3371"/>
              <a:gd name="T70" fmla="*/ 2686 w 3151"/>
              <a:gd name="T71" fmla="*/ 1321 h 3371"/>
              <a:gd name="T72" fmla="*/ 2819 w 3151"/>
              <a:gd name="T73" fmla="*/ 1170 h 3371"/>
              <a:gd name="T74" fmla="*/ 2915 w 3151"/>
              <a:gd name="T75" fmla="*/ 1043 h 3371"/>
              <a:gd name="T76" fmla="*/ 2999 w 3151"/>
              <a:gd name="T77" fmla="*/ 908 h 3371"/>
              <a:gd name="T78" fmla="*/ 3067 w 3151"/>
              <a:gd name="T79" fmla="*/ 767 h 3371"/>
              <a:gd name="T80" fmla="*/ 3118 w 3151"/>
              <a:gd name="T81" fmla="*/ 621 h 3371"/>
              <a:gd name="T82" fmla="*/ 3146 w 3151"/>
              <a:gd name="T83" fmla="*/ 472 h 3371"/>
              <a:gd name="T84" fmla="*/ 3150 w 3151"/>
              <a:gd name="T85" fmla="*/ 318 h 3371"/>
              <a:gd name="T86" fmla="*/ 3128 w 3151"/>
              <a:gd name="T87" fmla="*/ 162 h 3371"/>
              <a:gd name="T88" fmla="*/ 3088 w 3151"/>
              <a:gd name="T89" fmla="*/ 36 h 3371"/>
              <a:gd name="T90" fmla="*/ 3068 w 3151"/>
              <a:gd name="T91" fmla="*/ 14 h 3371"/>
              <a:gd name="T92" fmla="*/ 3039 w 3151"/>
              <a:gd name="T93" fmla="*/ 2 h 3371"/>
              <a:gd name="T94" fmla="*/ 3008 w 3151"/>
              <a:gd name="T95" fmla="*/ 0 h 3371"/>
              <a:gd name="T96" fmla="*/ 2935 w 3151"/>
              <a:gd name="T97" fmla="*/ 35 h 3371"/>
              <a:gd name="T98" fmla="*/ 2739 w 3151"/>
              <a:gd name="T99" fmla="*/ 163 h 3371"/>
              <a:gd name="T100" fmla="*/ 2558 w 3151"/>
              <a:gd name="T101" fmla="*/ 310 h 3371"/>
              <a:gd name="T102" fmla="*/ 2393 w 3151"/>
              <a:gd name="T103" fmla="*/ 475 h 3371"/>
              <a:gd name="T104" fmla="*/ 2247 w 3151"/>
              <a:gd name="T105" fmla="*/ 656 h 3371"/>
              <a:gd name="T106" fmla="*/ 2122 w 3151"/>
              <a:gd name="T107" fmla="*/ 851 h 3371"/>
              <a:gd name="T108" fmla="*/ 2021 w 3151"/>
              <a:gd name="T109" fmla="*/ 1061 h 3371"/>
              <a:gd name="T110" fmla="*/ 1946 w 3151"/>
              <a:gd name="T111" fmla="*/ 1281 h 3371"/>
              <a:gd name="T112" fmla="*/ 1907 w 3151"/>
              <a:gd name="T113" fmla="*/ 1464 h 3371"/>
              <a:gd name="T114" fmla="*/ 1919 w 3151"/>
              <a:gd name="T115" fmla="*/ 1494 h 3371"/>
              <a:gd name="T116" fmla="*/ 1938 w 3151"/>
              <a:gd name="T117" fmla="*/ 1508 h 3371"/>
              <a:gd name="T118" fmla="*/ 1901 w 3151"/>
              <a:gd name="T119" fmla="*/ 1539 h 3371"/>
              <a:gd name="T120" fmla="*/ 1768 w 3151"/>
              <a:gd name="T121" fmla="*/ 1618 h 3371"/>
              <a:gd name="T122" fmla="*/ 1600 w 3151"/>
              <a:gd name="T123" fmla="*/ 1690 h 3371"/>
              <a:gd name="T124" fmla="*/ 1482 w 3151"/>
              <a:gd name="T125" fmla="*/ 1731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51" h="3371">
                <a:moveTo>
                  <a:pt x="1247" y="1768"/>
                </a:moveTo>
                <a:lnTo>
                  <a:pt x="1222" y="1825"/>
                </a:lnTo>
                <a:lnTo>
                  <a:pt x="1197" y="1881"/>
                </a:lnTo>
                <a:lnTo>
                  <a:pt x="1171" y="1936"/>
                </a:lnTo>
                <a:lnTo>
                  <a:pt x="1144" y="1991"/>
                </a:lnTo>
                <a:lnTo>
                  <a:pt x="1116" y="2046"/>
                </a:lnTo>
                <a:lnTo>
                  <a:pt x="1088" y="2100"/>
                </a:lnTo>
                <a:lnTo>
                  <a:pt x="1058" y="2154"/>
                </a:lnTo>
                <a:lnTo>
                  <a:pt x="1028" y="2207"/>
                </a:lnTo>
                <a:lnTo>
                  <a:pt x="996" y="2259"/>
                </a:lnTo>
                <a:lnTo>
                  <a:pt x="964" y="2312"/>
                </a:lnTo>
                <a:lnTo>
                  <a:pt x="932" y="2364"/>
                </a:lnTo>
                <a:lnTo>
                  <a:pt x="897" y="2414"/>
                </a:lnTo>
                <a:lnTo>
                  <a:pt x="863" y="2465"/>
                </a:lnTo>
                <a:lnTo>
                  <a:pt x="827" y="2515"/>
                </a:lnTo>
                <a:lnTo>
                  <a:pt x="791" y="2563"/>
                </a:lnTo>
                <a:lnTo>
                  <a:pt x="753" y="2612"/>
                </a:lnTo>
                <a:lnTo>
                  <a:pt x="715" y="2659"/>
                </a:lnTo>
                <a:lnTo>
                  <a:pt x="675" y="2707"/>
                </a:lnTo>
                <a:lnTo>
                  <a:pt x="635" y="2753"/>
                </a:lnTo>
                <a:lnTo>
                  <a:pt x="593" y="2799"/>
                </a:lnTo>
                <a:lnTo>
                  <a:pt x="551" y="2844"/>
                </a:lnTo>
                <a:lnTo>
                  <a:pt x="507" y="2888"/>
                </a:lnTo>
                <a:lnTo>
                  <a:pt x="464" y="2932"/>
                </a:lnTo>
                <a:lnTo>
                  <a:pt x="418" y="2974"/>
                </a:lnTo>
                <a:lnTo>
                  <a:pt x="372" y="3017"/>
                </a:lnTo>
                <a:lnTo>
                  <a:pt x="324" y="3057"/>
                </a:lnTo>
                <a:lnTo>
                  <a:pt x="277" y="3098"/>
                </a:lnTo>
                <a:lnTo>
                  <a:pt x="227" y="3137"/>
                </a:lnTo>
                <a:lnTo>
                  <a:pt x="176" y="3176"/>
                </a:lnTo>
                <a:lnTo>
                  <a:pt x="125" y="3214"/>
                </a:lnTo>
                <a:lnTo>
                  <a:pt x="72" y="3251"/>
                </a:lnTo>
                <a:lnTo>
                  <a:pt x="18" y="3287"/>
                </a:lnTo>
                <a:lnTo>
                  <a:pt x="14" y="3290"/>
                </a:lnTo>
                <a:lnTo>
                  <a:pt x="10" y="3293"/>
                </a:lnTo>
                <a:lnTo>
                  <a:pt x="7" y="3296"/>
                </a:lnTo>
                <a:lnTo>
                  <a:pt x="5" y="3300"/>
                </a:lnTo>
                <a:lnTo>
                  <a:pt x="2" y="3307"/>
                </a:lnTo>
                <a:lnTo>
                  <a:pt x="0" y="3315"/>
                </a:lnTo>
                <a:lnTo>
                  <a:pt x="0" y="3323"/>
                </a:lnTo>
                <a:lnTo>
                  <a:pt x="2" y="3332"/>
                </a:lnTo>
                <a:lnTo>
                  <a:pt x="5" y="3340"/>
                </a:lnTo>
                <a:lnTo>
                  <a:pt x="9" y="3347"/>
                </a:lnTo>
                <a:lnTo>
                  <a:pt x="14" y="3354"/>
                </a:lnTo>
                <a:lnTo>
                  <a:pt x="20" y="3360"/>
                </a:lnTo>
                <a:lnTo>
                  <a:pt x="28" y="3365"/>
                </a:lnTo>
                <a:lnTo>
                  <a:pt x="36" y="3368"/>
                </a:lnTo>
                <a:lnTo>
                  <a:pt x="44" y="3370"/>
                </a:lnTo>
                <a:lnTo>
                  <a:pt x="53" y="3371"/>
                </a:lnTo>
                <a:lnTo>
                  <a:pt x="61" y="3370"/>
                </a:lnTo>
                <a:lnTo>
                  <a:pt x="70" y="3366"/>
                </a:lnTo>
                <a:lnTo>
                  <a:pt x="128" y="3337"/>
                </a:lnTo>
                <a:lnTo>
                  <a:pt x="183" y="3305"/>
                </a:lnTo>
                <a:lnTo>
                  <a:pt x="239" y="3273"/>
                </a:lnTo>
                <a:lnTo>
                  <a:pt x="293" y="3239"/>
                </a:lnTo>
                <a:lnTo>
                  <a:pt x="345" y="3205"/>
                </a:lnTo>
                <a:lnTo>
                  <a:pt x="397" y="3169"/>
                </a:lnTo>
                <a:lnTo>
                  <a:pt x="449" y="3131"/>
                </a:lnTo>
                <a:lnTo>
                  <a:pt x="498" y="3093"/>
                </a:lnTo>
                <a:lnTo>
                  <a:pt x="547" y="3053"/>
                </a:lnTo>
                <a:lnTo>
                  <a:pt x="595" y="3013"/>
                </a:lnTo>
                <a:lnTo>
                  <a:pt x="641" y="2970"/>
                </a:lnTo>
                <a:lnTo>
                  <a:pt x="687" y="2928"/>
                </a:lnTo>
                <a:lnTo>
                  <a:pt x="732" y="2883"/>
                </a:lnTo>
                <a:lnTo>
                  <a:pt x="776" y="2838"/>
                </a:lnTo>
                <a:lnTo>
                  <a:pt x="818" y="2793"/>
                </a:lnTo>
                <a:lnTo>
                  <a:pt x="860" y="2746"/>
                </a:lnTo>
                <a:lnTo>
                  <a:pt x="900" y="2698"/>
                </a:lnTo>
                <a:lnTo>
                  <a:pt x="940" y="2649"/>
                </a:lnTo>
                <a:lnTo>
                  <a:pt x="979" y="2601"/>
                </a:lnTo>
                <a:lnTo>
                  <a:pt x="1017" y="2550"/>
                </a:lnTo>
                <a:lnTo>
                  <a:pt x="1053" y="2499"/>
                </a:lnTo>
                <a:lnTo>
                  <a:pt x="1090" y="2447"/>
                </a:lnTo>
                <a:lnTo>
                  <a:pt x="1124" y="2395"/>
                </a:lnTo>
                <a:lnTo>
                  <a:pt x="1158" y="2341"/>
                </a:lnTo>
                <a:lnTo>
                  <a:pt x="1191" y="2288"/>
                </a:lnTo>
                <a:lnTo>
                  <a:pt x="1223" y="2233"/>
                </a:lnTo>
                <a:lnTo>
                  <a:pt x="1255" y="2178"/>
                </a:lnTo>
                <a:lnTo>
                  <a:pt x="1284" y="2123"/>
                </a:lnTo>
                <a:lnTo>
                  <a:pt x="1313" y="2066"/>
                </a:lnTo>
                <a:lnTo>
                  <a:pt x="1343" y="2009"/>
                </a:lnTo>
                <a:lnTo>
                  <a:pt x="1370" y="1952"/>
                </a:lnTo>
                <a:lnTo>
                  <a:pt x="1396" y="1894"/>
                </a:lnTo>
                <a:lnTo>
                  <a:pt x="1400" y="1898"/>
                </a:lnTo>
                <a:lnTo>
                  <a:pt x="1404" y="1900"/>
                </a:lnTo>
                <a:lnTo>
                  <a:pt x="1410" y="1903"/>
                </a:lnTo>
                <a:lnTo>
                  <a:pt x="1415" y="1904"/>
                </a:lnTo>
                <a:lnTo>
                  <a:pt x="1431" y="1909"/>
                </a:lnTo>
                <a:lnTo>
                  <a:pt x="1445" y="1913"/>
                </a:lnTo>
                <a:lnTo>
                  <a:pt x="1456" y="1916"/>
                </a:lnTo>
                <a:lnTo>
                  <a:pt x="1466" y="1917"/>
                </a:lnTo>
                <a:lnTo>
                  <a:pt x="1471" y="1916"/>
                </a:lnTo>
                <a:lnTo>
                  <a:pt x="1476" y="1915"/>
                </a:lnTo>
                <a:lnTo>
                  <a:pt x="1481" y="1914"/>
                </a:lnTo>
                <a:lnTo>
                  <a:pt x="1486" y="1912"/>
                </a:lnTo>
                <a:lnTo>
                  <a:pt x="1497" y="1905"/>
                </a:lnTo>
                <a:lnTo>
                  <a:pt x="1510" y="1895"/>
                </a:lnTo>
                <a:lnTo>
                  <a:pt x="1515" y="1890"/>
                </a:lnTo>
                <a:lnTo>
                  <a:pt x="1518" y="1884"/>
                </a:lnTo>
                <a:lnTo>
                  <a:pt x="1519" y="1879"/>
                </a:lnTo>
                <a:lnTo>
                  <a:pt x="1520" y="1873"/>
                </a:lnTo>
                <a:lnTo>
                  <a:pt x="1532" y="1867"/>
                </a:lnTo>
                <a:lnTo>
                  <a:pt x="1546" y="1860"/>
                </a:lnTo>
                <a:lnTo>
                  <a:pt x="1563" y="1852"/>
                </a:lnTo>
                <a:lnTo>
                  <a:pt x="1582" y="1845"/>
                </a:lnTo>
                <a:lnTo>
                  <a:pt x="1623" y="1831"/>
                </a:lnTo>
                <a:lnTo>
                  <a:pt x="1666" y="1817"/>
                </a:lnTo>
                <a:lnTo>
                  <a:pt x="1708" y="1803"/>
                </a:lnTo>
                <a:lnTo>
                  <a:pt x="1746" y="1792"/>
                </a:lnTo>
                <a:lnTo>
                  <a:pt x="1775" y="1782"/>
                </a:lnTo>
                <a:lnTo>
                  <a:pt x="1793" y="1775"/>
                </a:lnTo>
                <a:lnTo>
                  <a:pt x="1827" y="1759"/>
                </a:lnTo>
                <a:lnTo>
                  <a:pt x="1861" y="1742"/>
                </a:lnTo>
                <a:lnTo>
                  <a:pt x="1894" y="1724"/>
                </a:lnTo>
                <a:lnTo>
                  <a:pt x="1927" y="1705"/>
                </a:lnTo>
                <a:lnTo>
                  <a:pt x="1959" y="1684"/>
                </a:lnTo>
                <a:lnTo>
                  <a:pt x="1992" y="1664"/>
                </a:lnTo>
                <a:lnTo>
                  <a:pt x="2023" y="1642"/>
                </a:lnTo>
                <a:lnTo>
                  <a:pt x="2053" y="1620"/>
                </a:lnTo>
                <a:lnTo>
                  <a:pt x="2081" y="1628"/>
                </a:lnTo>
                <a:lnTo>
                  <a:pt x="2107" y="1634"/>
                </a:lnTo>
                <a:lnTo>
                  <a:pt x="2133" y="1638"/>
                </a:lnTo>
                <a:lnTo>
                  <a:pt x="2160" y="1640"/>
                </a:lnTo>
                <a:lnTo>
                  <a:pt x="2187" y="1639"/>
                </a:lnTo>
                <a:lnTo>
                  <a:pt x="2213" y="1637"/>
                </a:lnTo>
                <a:lnTo>
                  <a:pt x="2240" y="1632"/>
                </a:lnTo>
                <a:lnTo>
                  <a:pt x="2265" y="1626"/>
                </a:lnTo>
                <a:lnTo>
                  <a:pt x="2291" y="1618"/>
                </a:lnTo>
                <a:lnTo>
                  <a:pt x="2318" y="1608"/>
                </a:lnTo>
                <a:lnTo>
                  <a:pt x="2343" y="1597"/>
                </a:lnTo>
                <a:lnTo>
                  <a:pt x="2368" y="1584"/>
                </a:lnTo>
                <a:lnTo>
                  <a:pt x="2394" y="1571"/>
                </a:lnTo>
                <a:lnTo>
                  <a:pt x="2418" y="1556"/>
                </a:lnTo>
                <a:lnTo>
                  <a:pt x="2442" y="1540"/>
                </a:lnTo>
                <a:lnTo>
                  <a:pt x="2467" y="1522"/>
                </a:lnTo>
                <a:lnTo>
                  <a:pt x="2491" y="1505"/>
                </a:lnTo>
                <a:lnTo>
                  <a:pt x="2514" y="1486"/>
                </a:lnTo>
                <a:lnTo>
                  <a:pt x="2537" y="1467"/>
                </a:lnTo>
                <a:lnTo>
                  <a:pt x="2560" y="1446"/>
                </a:lnTo>
                <a:lnTo>
                  <a:pt x="2582" y="1426"/>
                </a:lnTo>
                <a:lnTo>
                  <a:pt x="2604" y="1406"/>
                </a:lnTo>
                <a:lnTo>
                  <a:pt x="2625" y="1385"/>
                </a:lnTo>
                <a:lnTo>
                  <a:pt x="2647" y="1363"/>
                </a:lnTo>
                <a:lnTo>
                  <a:pt x="2686" y="1321"/>
                </a:lnTo>
                <a:lnTo>
                  <a:pt x="2725" y="1279"/>
                </a:lnTo>
                <a:lnTo>
                  <a:pt x="2760" y="1239"/>
                </a:lnTo>
                <a:lnTo>
                  <a:pt x="2793" y="1200"/>
                </a:lnTo>
                <a:lnTo>
                  <a:pt x="2819" y="1170"/>
                </a:lnTo>
                <a:lnTo>
                  <a:pt x="2844" y="1139"/>
                </a:lnTo>
                <a:lnTo>
                  <a:pt x="2868" y="1107"/>
                </a:lnTo>
                <a:lnTo>
                  <a:pt x="2892" y="1075"/>
                </a:lnTo>
                <a:lnTo>
                  <a:pt x="2915" y="1043"/>
                </a:lnTo>
                <a:lnTo>
                  <a:pt x="2937" y="1009"/>
                </a:lnTo>
                <a:lnTo>
                  <a:pt x="2959" y="976"/>
                </a:lnTo>
                <a:lnTo>
                  <a:pt x="2980" y="942"/>
                </a:lnTo>
                <a:lnTo>
                  <a:pt x="2999" y="908"/>
                </a:lnTo>
                <a:lnTo>
                  <a:pt x="3017" y="873"/>
                </a:lnTo>
                <a:lnTo>
                  <a:pt x="3036" y="838"/>
                </a:lnTo>
                <a:lnTo>
                  <a:pt x="3052" y="803"/>
                </a:lnTo>
                <a:lnTo>
                  <a:pt x="3067" y="767"/>
                </a:lnTo>
                <a:lnTo>
                  <a:pt x="3081" y="732"/>
                </a:lnTo>
                <a:lnTo>
                  <a:pt x="3094" y="695"/>
                </a:lnTo>
                <a:lnTo>
                  <a:pt x="3106" y="659"/>
                </a:lnTo>
                <a:lnTo>
                  <a:pt x="3118" y="621"/>
                </a:lnTo>
                <a:lnTo>
                  <a:pt x="3127" y="584"/>
                </a:lnTo>
                <a:lnTo>
                  <a:pt x="3134" y="546"/>
                </a:lnTo>
                <a:lnTo>
                  <a:pt x="3141" y="509"/>
                </a:lnTo>
                <a:lnTo>
                  <a:pt x="3146" y="472"/>
                </a:lnTo>
                <a:lnTo>
                  <a:pt x="3149" y="433"/>
                </a:lnTo>
                <a:lnTo>
                  <a:pt x="3151" y="395"/>
                </a:lnTo>
                <a:lnTo>
                  <a:pt x="3151" y="356"/>
                </a:lnTo>
                <a:lnTo>
                  <a:pt x="3150" y="318"/>
                </a:lnTo>
                <a:lnTo>
                  <a:pt x="3147" y="279"/>
                </a:lnTo>
                <a:lnTo>
                  <a:pt x="3142" y="240"/>
                </a:lnTo>
                <a:lnTo>
                  <a:pt x="3136" y="201"/>
                </a:lnTo>
                <a:lnTo>
                  <a:pt x="3128" y="162"/>
                </a:lnTo>
                <a:lnTo>
                  <a:pt x="3118" y="122"/>
                </a:lnTo>
                <a:lnTo>
                  <a:pt x="3105" y="83"/>
                </a:lnTo>
                <a:lnTo>
                  <a:pt x="3091" y="43"/>
                </a:lnTo>
                <a:lnTo>
                  <a:pt x="3088" y="36"/>
                </a:lnTo>
                <a:lnTo>
                  <a:pt x="3084" y="30"/>
                </a:lnTo>
                <a:lnTo>
                  <a:pt x="3079" y="24"/>
                </a:lnTo>
                <a:lnTo>
                  <a:pt x="3074" y="19"/>
                </a:lnTo>
                <a:lnTo>
                  <a:pt x="3068" y="14"/>
                </a:lnTo>
                <a:lnTo>
                  <a:pt x="3061" y="10"/>
                </a:lnTo>
                <a:lnTo>
                  <a:pt x="3054" y="7"/>
                </a:lnTo>
                <a:lnTo>
                  <a:pt x="3047" y="4"/>
                </a:lnTo>
                <a:lnTo>
                  <a:pt x="3039" y="2"/>
                </a:lnTo>
                <a:lnTo>
                  <a:pt x="3031" y="0"/>
                </a:lnTo>
                <a:lnTo>
                  <a:pt x="3023" y="0"/>
                </a:lnTo>
                <a:lnTo>
                  <a:pt x="3015" y="0"/>
                </a:lnTo>
                <a:lnTo>
                  <a:pt x="3008" y="0"/>
                </a:lnTo>
                <a:lnTo>
                  <a:pt x="3000" y="2"/>
                </a:lnTo>
                <a:lnTo>
                  <a:pt x="2993" y="4"/>
                </a:lnTo>
                <a:lnTo>
                  <a:pt x="2986" y="7"/>
                </a:lnTo>
                <a:lnTo>
                  <a:pt x="2935" y="35"/>
                </a:lnTo>
                <a:lnTo>
                  <a:pt x="2885" y="66"/>
                </a:lnTo>
                <a:lnTo>
                  <a:pt x="2836" y="96"/>
                </a:lnTo>
                <a:lnTo>
                  <a:pt x="2786" y="128"/>
                </a:lnTo>
                <a:lnTo>
                  <a:pt x="2739" y="163"/>
                </a:lnTo>
                <a:lnTo>
                  <a:pt x="2692" y="197"/>
                </a:lnTo>
                <a:lnTo>
                  <a:pt x="2647" y="234"/>
                </a:lnTo>
                <a:lnTo>
                  <a:pt x="2601" y="271"/>
                </a:lnTo>
                <a:lnTo>
                  <a:pt x="2558" y="310"/>
                </a:lnTo>
                <a:lnTo>
                  <a:pt x="2515" y="349"/>
                </a:lnTo>
                <a:lnTo>
                  <a:pt x="2474" y="390"/>
                </a:lnTo>
                <a:lnTo>
                  <a:pt x="2432" y="431"/>
                </a:lnTo>
                <a:lnTo>
                  <a:pt x="2393" y="475"/>
                </a:lnTo>
                <a:lnTo>
                  <a:pt x="2355" y="518"/>
                </a:lnTo>
                <a:lnTo>
                  <a:pt x="2318" y="563"/>
                </a:lnTo>
                <a:lnTo>
                  <a:pt x="2282" y="608"/>
                </a:lnTo>
                <a:lnTo>
                  <a:pt x="2247" y="656"/>
                </a:lnTo>
                <a:lnTo>
                  <a:pt x="2214" y="703"/>
                </a:lnTo>
                <a:lnTo>
                  <a:pt x="2182" y="752"/>
                </a:lnTo>
                <a:lnTo>
                  <a:pt x="2152" y="802"/>
                </a:lnTo>
                <a:lnTo>
                  <a:pt x="2122" y="851"/>
                </a:lnTo>
                <a:lnTo>
                  <a:pt x="2095" y="903"/>
                </a:lnTo>
                <a:lnTo>
                  <a:pt x="2069" y="954"/>
                </a:lnTo>
                <a:lnTo>
                  <a:pt x="2044" y="1007"/>
                </a:lnTo>
                <a:lnTo>
                  <a:pt x="2021" y="1061"/>
                </a:lnTo>
                <a:lnTo>
                  <a:pt x="2000" y="1115"/>
                </a:lnTo>
                <a:lnTo>
                  <a:pt x="1981" y="1170"/>
                </a:lnTo>
                <a:lnTo>
                  <a:pt x="1962" y="1226"/>
                </a:lnTo>
                <a:lnTo>
                  <a:pt x="1946" y="1281"/>
                </a:lnTo>
                <a:lnTo>
                  <a:pt x="1931" y="1339"/>
                </a:lnTo>
                <a:lnTo>
                  <a:pt x="1919" y="1396"/>
                </a:lnTo>
                <a:lnTo>
                  <a:pt x="1908" y="1455"/>
                </a:lnTo>
                <a:lnTo>
                  <a:pt x="1907" y="1464"/>
                </a:lnTo>
                <a:lnTo>
                  <a:pt x="1908" y="1472"/>
                </a:lnTo>
                <a:lnTo>
                  <a:pt x="1910" y="1480"/>
                </a:lnTo>
                <a:lnTo>
                  <a:pt x="1914" y="1487"/>
                </a:lnTo>
                <a:lnTo>
                  <a:pt x="1919" y="1494"/>
                </a:lnTo>
                <a:lnTo>
                  <a:pt x="1925" y="1499"/>
                </a:lnTo>
                <a:lnTo>
                  <a:pt x="1931" y="1504"/>
                </a:lnTo>
                <a:lnTo>
                  <a:pt x="1939" y="1507"/>
                </a:lnTo>
                <a:lnTo>
                  <a:pt x="1938" y="1508"/>
                </a:lnTo>
                <a:lnTo>
                  <a:pt x="1938" y="1509"/>
                </a:lnTo>
                <a:lnTo>
                  <a:pt x="1926" y="1519"/>
                </a:lnTo>
                <a:lnTo>
                  <a:pt x="1913" y="1529"/>
                </a:lnTo>
                <a:lnTo>
                  <a:pt x="1901" y="1539"/>
                </a:lnTo>
                <a:lnTo>
                  <a:pt x="1886" y="1548"/>
                </a:lnTo>
                <a:lnTo>
                  <a:pt x="1848" y="1573"/>
                </a:lnTo>
                <a:lnTo>
                  <a:pt x="1807" y="1596"/>
                </a:lnTo>
                <a:lnTo>
                  <a:pt x="1768" y="1618"/>
                </a:lnTo>
                <a:lnTo>
                  <a:pt x="1726" y="1638"/>
                </a:lnTo>
                <a:lnTo>
                  <a:pt x="1685" y="1657"/>
                </a:lnTo>
                <a:lnTo>
                  <a:pt x="1642" y="1674"/>
                </a:lnTo>
                <a:lnTo>
                  <a:pt x="1600" y="1690"/>
                </a:lnTo>
                <a:lnTo>
                  <a:pt x="1556" y="1707"/>
                </a:lnTo>
                <a:lnTo>
                  <a:pt x="1529" y="1716"/>
                </a:lnTo>
                <a:lnTo>
                  <a:pt x="1505" y="1723"/>
                </a:lnTo>
                <a:lnTo>
                  <a:pt x="1482" y="1731"/>
                </a:lnTo>
                <a:lnTo>
                  <a:pt x="1462" y="1740"/>
                </a:lnTo>
                <a:lnTo>
                  <a:pt x="1247" y="1768"/>
                </a:lnTo>
                <a:close/>
              </a:path>
            </a:pathLst>
          </a:custGeom>
          <a:solidFill>
            <a:srgbClr val="96D6D2"/>
          </a:solidFill>
          <a:ln>
            <a:noFill/>
          </a:ln>
        </p:spPr>
        <p:txBody>
          <a:bodyPr vert="horz" wrap="square" lIns="121861" tIns="60931" rIns="121861" bIns="60931" numCol="1" anchor="t" anchorCtr="0" compatLnSpc="1"/>
          <a:lstStyle/>
          <a:p>
            <a:endParaRPr lang="zh-CN" altLang="en-US" sz="2400">
              <a:solidFill>
                <a:schemeClr val="bg1"/>
              </a:solidFill>
            </a:endParaRPr>
          </a:p>
        </p:txBody>
      </p:sp>
      <p:sp>
        <p:nvSpPr>
          <p:cNvPr id="165" name="文本框 119"/>
          <p:cNvSpPr txBox="1"/>
          <p:nvPr/>
        </p:nvSpPr>
        <p:spPr bwMode="auto">
          <a:xfrm>
            <a:off x="6528440" y="5321090"/>
            <a:ext cx="4594970" cy="317908"/>
          </a:xfrm>
          <a:prstGeom prst="rect">
            <a:avLst/>
          </a:prstGeom>
          <a:noFill/>
        </p:spPr>
        <p:txBody>
          <a:bodyPr wrap="square">
            <a:spAutoFit/>
          </a:bodyPr>
          <a:lstStyle/>
          <a:p>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69" name="文本框 119"/>
          <p:cNvSpPr txBox="1"/>
          <p:nvPr/>
        </p:nvSpPr>
        <p:spPr bwMode="auto">
          <a:xfrm>
            <a:off x="7846256" y="2917651"/>
            <a:ext cx="3527789" cy="317908"/>
          </a:xfrm>
          <a:prstGeom prst="rect">
            <a:avLst/>
          </a:prstGeom>
          <a:noFill/>
        </p:spPr>
        <p:txBody>
          <a:bodyPr wrap="square">
            <a:spAutoFit/>
          </a:bodyPr>
          <a:lstStyle/>
          <a:p>
            <a:pPr>
              <a:defRPr/>
            </a:pPr>
            <a:r>
              <a:rPr lang="zh-CN" altLang="en-US" sz="1465" dirty="0">
                <a:solidFill>
                  <a:schemeClr val="bg1"/>
                </a:solidFill>
                <a:latin typeface="微软雅黑" panose="020B0503020204020204" pitchFamily="34" charset="-122"/>
                <a:ea typeface="微软雅黑" panose="020B0503020204020204" pitchFamily="34" charset="-122"/>
              </a:rPr>
              <a:t>点击添加文本</a:t>
            </a:r>
          </a:p>
        </p:txBody>
      </p:sp>
      <p:sp>
        <p:nvSpPr>
          <p:cNvPr id="14" name="等腰三角形 13"/>
          <p:cNvSpPr/>
          <p:nvPr/>
        </p:nvSpPr>
        <p:spPr>
          <a:xfrm>
            <a:off x="207233" y="160421"/>
            <a:ext cx="673768" cy="689810"/>
          </a:xfrm>
          <a:prstGeom prst="triangle">
            <a:avLst/>
          </a:prstGeom>
          <a:solidFill>
            <a:srgbClr val="9AE5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flipH="1">
            <a:off x="1161827" y="375307"/>
            <a:ext cx="3058933" cy="607695"/>
          </a:xfrm>
          <a:prstGeom prst="rect">
            <a:avLst/>
          </a:prstGeom>
          <a:noFill/>
        </p:spPr>
        <p:txBody>
          <a:bodyPr wrap="square" rtlCol="0">
            <a:spAutoFit/>
          </a:bodyPr>
          <a:lstStyle/>
          <a:p>
            <a:pPr algn="l" fontAlgn="auto">
              <a:lnSpc>
                <a:spcPct val="120000"/>
              </a:lnSpc>
            </a:pPr>
            <a:r>
              <a:rPr lang="zh-CN" altLang="en-US" sz="2800" b="1" dirty="0">
                <a:latin typeface="微软雅黑" panose="020B0503020204020204" pitchFamily="34" charset="-122"/>
                <a:ea typeface="微软雅黑" panose="020B0503020204020204" pitchFamily="34" charset="-122"/>
                <a:sym typeface="+mn-ea"/>
              </a:rPr>
              <a:t>实验背景</a:t>
            </a:r>
          </a:p>
        </p:txBody>
      </p:sp>
      <p:sp>
        <p:nvSpPr>
          <p:cNvPr id="5" name="文本框 4"/>
          <p:cNvSpPr txBox="1"/>
          <p:nvPr/>
        </p:nvSpPr>
        <p:spPr>
          <a:xfrm>
            <a:off x="2735706" y="926614"/>
            <a:ext cx="7791661" cy="5262245"/>
          </a:xfrm>
          <a:prstGeom prst="rect">
            <a:avLst/>
          </a:prstGeom>
          <a:noFill/>
        </p:spPr>
        <p:txBody>
          <a:bodyPr wrap="square" rtlCol="0">
            <a:spAutoFit/>
          </a:bodyPr>
          <a:lstStyle/>
          <a:p>
            <a:r>
              <a:rPr lang="en-US" altLang="zh-CN" sz="2400" dirty="0"/>
              <a:t>近年来, 随着信息技术的发展和智能科技的普及, 全球科技变革正在进一步推进, 云计算、物联网、大数据和人工智能等技术也在飞速发展, 其中, 人体姿态识别技术已开始在计算机视觉相关领域中广泛应用。就固定场景下的人体姿态识别做出研究分析。</a:t>
            </a:r>
          </a:p>
          <a:p>
            <a:endParaRPr lang="en-US" altLang="zh-CN" sz="2400" dirty="0"/>
          </a:p>
          <a:p>
            <a:r>
              <a:rPr lang="en-US" altLang="zh-CN" sz="2400" dirty="0"/>
              <a:t>当前人工智能技术的热点, 固定情景下对于人体姿态识别具有十分重要的研究意义。早在上世纪70年代, 我国已经开始了对人体行为分析方面的研究, 这些研究对于我国人工智能的发展有了较强的推动作用, 在特定情景下或者说在比较标准的场景中分析较为简单的姿态和动作已经成为了可能, 但这些工作的开展大多停留在理论的层次, 并没有付诸实践, 要想将这些分析技术真正应用到实际场景中仍然需要大量的实验进行探索。</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randombar(horizontal)">
                                      <p:cBhvr>
                                        <p:cTn id="11" dur="500"/>
                                        <p:tgtEl>
                                          <p:spTgt spid="16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69"/>
                                        </p:tgtEl>
                                        <p:attrNameLst>
                                          <p:attrName>style.visibility</p:attrName>
                                        </p:attrNameLst>
                                      </p:cBhvr>
                                      <p:to>
                                        <p:strVal val="visible"/>
                                      </p:to>
                                    </p:set>
                                    <p:animEffect transition="in" filter="randombar(horizontal)">
                                      <p:cBhvr>
                                        <p:cTn id="23" dur="500"/>
                                        <p:tgtEl>
                                          <p:spTgt spid="16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65" grpId="0"/>
      <p:bldP spid="169"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矩形: 圆角 1"/>
          <p:cNvSpPr/>
          <p:nvPr/>
        </p:nvSpPr>
        <p:spPr>
          <a:xfrm>
            <a:off x="1611359" y="1058779"/>
            <a:ext cx="1532894" cy="5149516"/>
          </a:xfrm>
          <a:prstGeom prst="roundRect">
            <a:avLst>
              <a:gd name="adj" fmla="val 0"/>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框 4"/>
          <p:cNvSpPr txBox="1"/>
          <p:nvPr/>
        </p:nvSpPr>
        <p:spPr>
          <a:xfrm>
            <a:off x="2377806" y="1371379"/>
            <a:ext cx="1440476" cy="4523105"/>
          </a:xfrm>
          <a:prstGeom prst="rect">
            <a:avLst/>
          </a:prstGeom>
        </p:spPr>
        <p:txBody>
          <a:bodyPr wrap="square" rtlCol="0">
            <a:spAutoFit/>
          </a:bodyPr>
          <a:lstStyle/>
          <a:p>
            <a:pPr algn="ctr"/>
            <a:r>
              <a:rPr lang="zh-CN" altLang="en-US" sz="7200" dirty="0">
                <a:latin typeface="汉仪智楷繁" panose="02010600000101010101" pitchFamily="2" charset="-122"/>
                <a:ea typeface="汉仪智楷繁" panose="02010600000101010101" pitchFamily="2" charset="-122"/>
              </a:rPr>
              <a:t>第二部分</a:t>
            </a:r>
          </a:p>
        </p:txBody>
      </p:sp>
      <p:sp useBgFill="1">
        <p:nvSpPr>
          <p:cNvPr id="7" name="文本框 6"/>
          <p:cNvSpPr txBox="1"/>
          <p:nvPr/>
        </p:nvSpPr>
        <p:spPr>
          <a:xfrm>
            <a:off x="3910700" y="3060321"/>
            <a:ext cx="4762619" cy="769441"/>
          </a:xfrm>
          <a:prstGeom prst="rect">
            <a:avLst/>
          </a:prstGeom>
        </p:spPr>
        <p:txBody>
          <a:bodyPr wrap="square" rtlCol="0">
            <a:spAutoFit/>
          </a:bodyPr>
          <a:lstStyle/>
          <a:p>
            <a:pPr algn="ctr"/>
            <a:r>
              <a:rPr lang="zh-CN" altLang="en-US" sz="4400" dirty="0">
                <a:latin typeface="汉仪智楷繁" panose="02010600000101010101" pitchFamily="2" charset="-122"/>
                <a:ea typeface="汉仪智楷繁" panose="02010600000101010101" pitchFamily="2" charset="-122"/>
              </a:rPr>
              <a:t>数据预处理</a:t>
            </a:r>
          </a:p>
        </p:txBody>
      </p:sp>
      <p:pic>
        <p:nvPicPr>
          <p:cNvPr id="4" name="图片 3"/>
          <p:cNvPicPr>
            <a:picLocks noChangeAspect="1"/>
          </p:cNvPicPr>
          <p:nvPr/>
        </p:nvPicPr>
        <p:blipFill>
          <a:blip r:embed="rId3" cstate="screen"/>
          <a:stretch>
            <a:fillRect/>
          </a:stretch>
        </p:blipFill>
        <p:spPr>
          <a:xfrm rot="20101742">
            <a:off x="8137810" y="3340540"/>
            <a:ext cx="3359920" cy="309439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edge">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196</TotalTime>
  <Words>2219</Words>
  <Application>Microsoft Office PowerPoint</Application>
  <PresentationFormat>宽屏</PresentationFormat>
  <Paragraphs>236</Paragraphs>
  <Slides>34</Slides>
  <Notes>34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34</vt:i4>
      </vt:variant>
    </vt:vector>
  </HeadingPairs>
  <TitlesOfParts>
    <vt:vector size="46" baseType="lpstr">
      <vt:lpstr>-apple-system</vt:lpstr>
      <vt:lpstr>Arial Unicode MS</vt:lpstr>
      <vt:lpstr>等线</vt:lpstr>
      <vt:lpstr>等线 Light</vt:lpstr>
      <vt:lpstr>汉仪智楷繁</vt:lpstr>
      <vt:lpstr>微软雅黑</vt:lpstr>
      <vt:lpstr>Arial</vt:lpstr>
      <vt:lpstr>Calibri</vt:lpstr>
      <vt:lpstr>Impact</vt:lpstr>
      <vt:lpstr>Times New Roman</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dc:title>
  <dc:creator>第一PPT</dc:creator>
  <cp:keywords>www.1ppt.com</cp:keywords>
  <dc:description>www.1ppt.com</dc:description>
  <cp:lastModifiedBy>946752905@qq.com</cp:lastModifiedBy>
  <cp:revision>185</cp:revision>
  <dcterms:created xsi:type="dcterms:W3CDTF">2017-08-28T05:37:00Z</dcterms:created>
  <dcterms:modified xsi:type="dcterms:W3CDTF">2021-07-25T08:32:20Z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0975561BD4694B0B9B1ECC7F651AD027</vt:lpwstr>
  </property>
  <property fmtid="{D5CDD505-2E9C-101B-9397-08002B2CF9AE}" pid="3" name="KSOProductBuildVer">
    <vt:lpwstr>2052-11.1.0.10578</vt:lpwstr>
  </property>
</Properties>
</file>