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5" r:id="rId3"/>
    <p:sldId id="257" r:id="rId4"/>
    <p:sldId id="261" r:id="rId5"/>
    <p:sldId id="260" r:id="rId6"/>
    <p:sldId id="287" r:id="rId7"/>
    <p:sldId id="288" r:id="rId8"/>
    <p:sldId id="264" r:id="rId9"/>
    <p:sldId id="270" r:id="rId10"/>
    <p:sldId id="291" r:id="rId11"/>
    <p:sldId id="289" r:id="rId12"/>
    <p:sldId id="290" r:id="rId13"/>
    <p:sldId id="293" r:id="rId14"/>
    <p:sldId id="294" r:id="rId15"/>
    <p:sldId id="295" r:id="rId16"/>
    <p:sldId id="296" r:id="rId17"/>
    <p:sldId id="297" r:id="rId18"/>
    <p:sldId id="262" r:id="rId19"/>
    <p:sldId id="266" r:id="rId20"/>
    <p:sldId id="263" r:id="rId21"/>
    <p:sldId id="273"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CAD"/>
    <a:srgbClr val="96D6D2"/>
    <a:srgbClr val="9AE5E9"/>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showGuides="1">
      <p:cViewPr varScale="1">
        <p:scale>
          <a:sx n="86" d="100"/>
          <a:sy n="86" d="100"/>
        </p:scale>
        <p:origin x="326"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extLst>
      <p:ext uri="{BB962C8B-B14F-4D97-AF65-F5344CB8AC3E}">
        <p14:creationId xmlns:p14="http://schemas.microsoft.com/office/powerpoint/2010/main" val="39434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extLst>
      <p:ext uri="{BB962C8B-B14F-4D97-AF65-F5344CB8AC3E}">
        <p14:creationId xmlns:p14="http://schemas.microsoft.com/office/powerpoint/2010/main" val="28896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10</a:t>
            </a:fld>
            <a:endParaRPr lang="zh-CN" altLang="en-US"/>
          </a:p>
        </p:txBody>
      </p:sp>
    </p:spTree>
    <p:extLst>
      <p:ext uri="{BB962C8B-B14F-4D97-AF65-F5344CB8AC3E}">
        <p14:creationId xmlns:p14="http://schemas.microsoft.com/office/powerpoint/2010/main" val="3952498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11</a:t>
            </a:fld>
            <a:endParaRPr lang="zh-CN" altLang="en-US"/>
          </a:p>
        </p:txBody>
      </p:sp>
    </p:spTree>
    <p:extLst>
      <p:ext uri="{BB962C8B-B14F-4D97-AF65-F5344CB8AC3E}">
        <p14:creationId xmlns:p14="http://schemas.microsoft.com/office/powerpoint/2010/main" val="404680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12</a:t>
            </a:fld>
            <a:endParaRPr lang="zh-CN" altLang="en-US"/>
          </a:p>
        </p:txBody>
      </p:sp>
    </p:spTree>
    <p:extLst>
      <p:ext uri="{BB962C8B-B14F-4D97-AF65-F5344CB8AC3E}">
        <p14:creationId xmlns:p14="http://schemas.microsoft.com/office/powerpoint/2010/main" val="99046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13</a:t>
            </a:fld>
            <a:endParaRPr lang="zh-CN" altLang="en-US"/>
          </a:p>
        </p:txBody>
      </p:sp>
    </p:spTree>
    <p:extLst>
      <p:ext uri="{BB962C8B-B14F-4D97-AF65-F5344CB8AC3E}">
        <p14:creationId xmlns:p14="http://schemas.microsoft.com/office/powerpoint/2010/main" val="135921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14</a:t>
            </a:fld>
            <a:endParaRPr lang="zh-CN" altLang="en-US"/>
          </a:p>
        </p:txBody>
      </p:sp>
    </p:spTree>
    <p:extLst>
      <p:ext uri="{BB962C8B-B14F-4D97-AF65-F5344CB8AC3E}">
        <p14:creationId xmlns:p14="http://schemas.microsoft.com/office/powerpoint/2010/main" val="364881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15</a:t>
            </a:fld>
            <a:endParaRPr lang="zh-CN" altLang="en-US"/>
          </a:p>
        </p:txBody>
      </p:sp>
    </p:spTree>
    <p:extLst>
      <p:ext uri="{BB962C8B-B14F-4D97-AF65-F5344CB8AC3E}">
        <p14:creationId xmlns:p14="http://schemas.microsoft.com/office/powerpoint/2010/main" val="4078749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16</a:t>
            </a:fld>
            <a:endParaRPr lang="zh-CN" altLang="en-US"/>
          </a:p>
        </p:txBody>
      </p:sp>
    </p:spTree>
    <p:extLst>
      <p:ext uri="{BB962C8B-B14F-4D97-AF65-F5344CB8AC3E}">
        <p14:creationId xmlns:p14="http://schemas.microsoft.com/office/powerpoint/2010/main" val="3800704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17</a:t>
            </a:fld>
            <a:endParaRPr lang="zh-CN" altLang="en-US"/>
          </a:p>
        </p:txBody>
      </p:sp>
    </p:spTree>
    <p:extLst>
      <p:ext uri="{BB962C8B-B14F-4D97-AF65-F5344CB8AC3E}">
        <p14:creationId xmlns:p14="http://schemas.microsoft.com/office/powerpoint/2010/main" val="205983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18</a:t>
            </a:fld>
            <a:endParaRPr lang="zh-CN" altLang="en-US"/>
          </a:p>
        </p:txBody>
      </p:sp>
    </p:spTree>
    <p:extLst>
      <p:ext uri="{BB962C8B-B14F-4D97-AF65-F5344CB8AC3E}">
        <p14:creationId xmlns:p14="http://schemas.microsoft.com/office/powerpoint/2010/main" val="2307909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19</a:t>
            </a:fld>
            <a:endParaRPr lang="zh-CN" altLang="en-US"/>
          </a:p>
        </p:txBody>
      </p:sp>
    </p:spTree>
    <p:extLst>
      <p:ext uri="{BB962C8B-B14F-4D97-AF65-F5344CB8AC3E}">
        <p14:creationId xmlns:p14="http://schemas.microsoft.com/office/powerpoint/2010/main" val="80320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2</a:t>
            </a:fld>
            <a:endParaRPr lang="zh-CN" altLang="en-US"/>
          </a:p>
        </p:txBody>
      </p:sp>
    </p:spTree>
    <p:extLst>
      <p:ext uri="{BB962C8B-B14F-4D97-AF65-F5344CB8AC3E}">
        <p14:creationId xmlns:p14="http://schemas.microsoft.com/office/powerpoint/2010/main" val="52844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20</a:t>
            </a:fld>
            <a:endParaRPr lang="zh-CN" altLang="en-US"/>
          </a:p>
        </p:txBody>
      </p:sp>
    </p:spTree>
    <p:extLst>
      <p:ext uri="{BB962C8B-B14F-4D97-AF65-F5344CB8AC3E}">
        <p14:creationId xmlns:p14="http://schemas.microsoft.com/office/powerpoint/2010/main" val="1556872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21</a:t>
            </a:fld>
            <a:endParaRPr lang="zh-CN" altLang="en-US"/>
          </a:p>
        </p:txBody>
      </p:sp>
    </p:spTree>
    <p:extLst>
      <p:ext uri="{BB962C8B-B14F-4D97-AF65-F5344CB8AC3E}">
        <p14:creationId xmlns:p14="http://schemas.microsoft.com/office/powerpoint/2010/main" val="196201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3</a:t>
            </a:fld>
            <a:endParaRPr lang="zh-CN" altLang="en-US"/>
          </a:p>
        </p:txBody>
      </p:sp>
    </p:spTree>
    <p:extLst>
      <p:ext uri="{BB962C8B-B14F-4D97-AF65-F5344CB8AC3E}">
        <p14:creationId xmlns:p14="http://schemas.microsoft.com/office/powerpoint/2010/main" val="305011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4</a:t>
            </a:fld>
            <a:endParaRPr lang="zh-CN" altLang="en-US"/>
          </a:p>
        </p:txBody>
      </p:sp>
    </p:spTree>
    <p:extLst>
      <p:ext uri="{BB962C8B-B14F-4D97-AF65-F5344CB8AC3E}">
        <p14:creationId xmlns:p14="http://schemas.microsoft.com/office/powerpoint/2010/main" val="41190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5</a:t>
            </a:fld>
            <a:endParaRPr lang="zh-CN" altLang="en-US"/>
          </a:p>
        </p:txBody>
      </p:sp>
    </p:spTree>
    <p:extLst>
      <p:ext uri="{BB962C8B-B14F-4D97-AF65-F5344CB8AC3E}">
        <p14:creationId xmlns:p14="http://schemas.microsoft.com/office/powerpoint/2010/main" val="310157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6</a:t>
            </a:fld>
            <a:endParaRPr lang="zh-CN" altLang="en-US"/>
          </a:p>
        </p:txBody>
      </p:sp>
    </p:spTree>
    <p:extLst>
      <p:ext uri="{BB962C8B-B14F-4D97-AF65-F5344CB8AC3E}">
        <p14:creationId xmlns:p14="http://schemas.microsoft.com/office/powerpoint/2010/main" val="25119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7</a:t>
            </a:fld>
            <a:endParaRPr lang="zh-CN" altLang="en-US"/>
          </a:p>
        </p:txBody>
      </p:sp>
    </p:spTree>
    <p:extLst>
      <p:ext uri="{BB962C8B-B14F-4D97-AF65-F5344CB8AC3E}">
        <p14:creationId xmlns:p14="http://schemas.microsoft.com/office/powerpoint/2010/main" val="360807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8</a:t>
            </a:fld>
            <a:endParaRPr lang="zh-CN" altLang="en-US"/>
          </a:p>
        </p:txBody>
      </p:sp>
    </p:spTree>
    <p:extLst>
      <p:ext uri="{BB962C8B-B14F-4D97-AF65-F5344CB8AC3E}">
        <p14:creationId xmlns:p14="http://schemas.microsoft.com/office/powerpoint/2010/main" val="348267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9</a:t>
            </a:fld>
            <a:endParaRPr lang="zh-CN" altLang="en-US"/>
          </a:p>
        </p:txBody>
      </p:sp>
    </p:spTree>
    <p:extLst>
      <p:ext uri="{BB962C8B-B14F-4D97-AF65-F5344CB8AC3E}">
        <p14:creationId xmlns:p14="http://schemas.microsoft.com/office/powerpoint/2010/main" val="44179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70EF-6D3B-44A4-A010-3399811B35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A2D54B-FEB8-4D50-B1AF-E5F63AE0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1A7A46E-927B-4F6C-A3C9-FC061AC21D0B}"/>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121AAEB9-9A36-4674-907D-8B4804E1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4F1778-AE95-4280-804A-C2E1761048D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3737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7BFB-2BFA-4A7E-B245-964D80FCFE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02CF74-430E-4D18-9AA8-2E73AE101A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CAB754-1EFF-4D1D-AC0D-E38FC9B511EA}"/>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7B8F0878-1378-43A0-A9E6-A20B52E34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B507E-1F76-4FC1-A7FF-871683DB0E88}"/>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507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F84C2-0AFC-4EAD-A18E-A0D3713795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CE1FD6-908A-4687-8567-A93F927C1E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4E0C34-C1E0-4484-AEDF-BDE2D7A57B08}"/>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64E305EB-2022-43AC-9620-F81A317D4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AB7C0-954E-4C43-932B-B21908511515}"/>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345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026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A7BD-ADD9-48ED-BBD4-A9557FE9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68AC38-9B90-4441-A0FA-F5B700453F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862B4-75A2-49B4-81CC-9A85035AE7F2}"/>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C30428CD-372B-4DEE-8924-2C0908C49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239DD-D900-4F28-90FD-068BEBFE05E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94012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33F-4F56-4126-B741-594768B97F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F1EFA-5C95-4FBF-B011-D1C5990A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CC6173-21D3-4B27-84D9-C2899F5AC9EB}"/>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719CA2FA-F696-4B21-BBB1-2A80ECEA4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D929D-557A-4E72-81B8-B6C5CDAC4B5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501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62C5-D0B4-419A-B319-3DEC473AB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412B1-67D3-43FB-966D-6C4C7AE9AC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23D32F-503E-4463-B517-1CA515E3EE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D249E3-3E43-4D11-B433-377F760EF3B7}"/>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6" name="页脚占位符 5">
            <a:extLst>
              <a:ext uri="{FF2B5EF4-FFF2-40B4-BE49-F238E27FC236}">
                <a16:creationId xmlns:a16="http://schemas.microsoft.com/office/drawing/2014/main" id="{C9AD1A91-6192-491C-82DE-B45E7197C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60DC7-3DC9-4E0D-848A-9886A9EBA3B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0961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C4-C19A-4A40-BC31-83D79BDFD2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E6FAB-C73B-491A-A6BD-2119B9B8A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1EEEA4-0C53-4BA8-87E9-7F7E2887F7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2EE56C-F0BC-4EF0-9618-0DAA3D047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CDD7DB5-2B80-48B9-8FBA-6053168C6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889C51-8CD9-465A-91C1-EDA5EF36FB60}"/>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8" name="页脚占位符 7">
            <a:extLst>
              <a:ext uri="{FF2B5EF4-FFF2-40B4-BE49-F238E27FC236}">
                <a16:creationId xmlns:a16="http://schemas.microsoft.com/office/drawing/2014/main" id="{4F920686-BD19-4898-A013-39AF37BE7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977DA-1817-4252-8B47-A97CD03118E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
        <p:nvSpPr>
          <p:cNvPr id="11" name="矩形 10"/>
          <p:cNvSpPr/>
          <p:nvPr userDrawn="1"/>
        </p:nvSpPr>
        <p:spPr>
          <a:xfrm>
            <a:off x="8739300" y="644190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7292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10C2E-895D-4DD7-89B4-796D9F2A1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0FA30-C833-4167-8928-82F6C3E1C810}"/>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4" name="页脚占位符 3">
            <a:extLst>
              <a:ext uri="{FF2B5EF4-FFF2-40B4-BE49-F238E27FC236}">
                <a16:creationId xmlns:a16="http://schemas.microsoft.com/office/drawing/2014/main" id="{F9C64F5A-6775-4B3C-AA30-3FCD338AF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8179C8-07AF-4C24-8C02-9F24F440A143}"/>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60319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9BDB58-524C-4204-B46F-AD3C79A29142}"/>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3" name="页脚占位符 2">
            <a:extLst>
              <a:ext uri="{FF2B5EF4-FFF2-40B4-BE49-F238E27FC236}">
                <a16:creationId xmlns:a16="http://schemas.microsoft.com/office/drawing/2014/main" id="{E028CC48-5603-4B20-B309-84C04B4F1A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56E95D-68F9-4F5B-8AAC-AFD96A7DAF22}"/>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5791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8F79B-F23C-4720-B3CF-60D056CFD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389F6-4632-4E82-BE15-EF2E220A7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A20FF15-87D2-4BA9-8ED9-E85D9085B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301DBA-E9DA-4C23-9BCE-B639427F12BA}"/>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6" name="页脚占位符 5">
            <a:extLst>
              <a:ext uri="{FF2B5EF4-FFF2-40B4-BE49-F238E27FC236}">
                <a16:creationId xmlns:a16="http://schemas.microsoft.com/office/drawing/2014/main" id="{8D952971-E748-4B66-A105-20763EEC70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6455B-836D-41C7-BE0F-41992834748C}"/>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1194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F3554-090E-4B67-A333-7C06935B60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4D5089-102E-40BA-BBB3-80AD425B6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F951DD-D284-4372-83DC-D1B9762E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B3FB0E-F1E9-4C7D-998F-B0834F90E3AC}"/>
              </a:ext>
            </a:extLst>
          </p:cNvPr>
          <p:cNvSpPr>
            <a:spLocks noGrp="1"/>
          </p:cNvSpPr>
          <p:nvPr>
            <p:ph type="dt" sz="half" idx="10"/>
          </p:nvPr>
        </p:nvSpPr>
        <p:spPr/>
        <p:txBody>
          <a:bodyPr/>
          <a:lstStyle/>
          <a:p>
            <a:fld id="{D9FA3FC5-365A-4E15-B4BF-B0C447403491}" type="datetimeFigureOut">
              <a:rPr lang="zh-CN" altLang="en-US" smtClean="0"/>
              <a:t>2021/5/31</a:t>
            </a:fld>
            <a:endParaRPr lang="zh-CN" altLang="en-US"/>
          </a:p>
        </p:txBody>
      </p:sp>
      <p:sp>
        <p:nvSpPr>
          <p:cNvPr id="6" name="页脚占位符 5">
            <a:extLst>
              <a:ext uri="{FF2B5EF4-FFF2-40B4-BE49-F238E27FC236}">
                <a16:creationId xmlns:a16="http://schemas.microsoft.com/office/drawing/2014/main" id="{E8B2B2FC-B3BA-435F-8E7E-9CD843006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205BB-14C1-452E-9F05-2D0ADA5AE02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7593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9F99A-A5ED-4F72-8752-AF20B15EE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774DEC-3659-4505-8E46-55AB38C8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2B6C9-A8FA-4975-966B-3487F49F1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2021/5/31</a:t>
            </a:fld>
            <a:endParaRPr lang="zh-CN" altLang="en-US"/>
          </a:p>
        </p:txBody>
      </p:sp>
      <p:sp>
        <p:nvSpPr>
          <p:cNvPr id="5" name="页脚占位符 4">
            <a:extLst>
              <a:ext uri="{FF2B5EF4-FFF2-40B4-BE49-F238E27FC236}">
                <a16:creationId xmlns:a16="http://schemas.microsoft.com/office/drawing/2014/main" id="{4E3EC6DC-ECF0-4D74-8517-8456CDCF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FE130A-6CC3-4E0B-9099-C8E46A238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3456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hyperlink" Target="https://github.com/IT-BillDeng/Intelligent-diagnosis-of-spine-disease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ABEACD7-B3AF-459A-ABF8-6A17B49F919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473"/>
          <a:stretch/>
        </p:blipFill>
        <p:spPr>
          <a:xfrm>
            <a:off x="0" y="4458503"/>
            <a:ext cx="4010830" cy="2399497"/>
          </a:xfrm>
          <a:prstGeom prst="rect">
            <a:avLst/>
          </a:prstGeom>
        </p:spPr>
      </p:pic>
      <p:pic>
        <p:nvPicPr>
          <p:cNvPr id="12" name="图片 11">
            <a:extLst>
              <a:ext uri="{FF2B5EF4-FFF2-40B4-BE49-F238E27FC236}">
                <a16:creationId xmlns:a16="http://schemas.microsoft.com/office/drawing/2014/main" id="{4407BF58-3476-4676-9CF4-C7170AE2A6E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473"/>
          <a:stretch/>
        </p:blipFill>
        <p:spPr>
          <a:xfrm flipV="1">
            <a:off x="8181170" y="0"/>
            <a:ext cx="4010830" cy="2399497"/>
          </a:xfrm>
          <a:prstGeom prst="rect">
            <a:avLst/>
          </a:prstGeom>
        </p:spPr>
      </p:pic>
      <p:sp>
        <p:nvSpPr>
          <p:cNvPr id="22" name="文本框 21">
            <a:extLst>
              <a:ext uri="{FF2B5EF4-FFF2-40B4-BE49-F238E27FC236}">
                <a16:creationId xmlns:a16="http://schemas.microsoft.com/office/drawing/2014/main" id="{05937FBB-5694-49FA-8B3D-1EE65DEB297E}"/>
              </a:ext>
            </a:extLst>
          </p:cNvPr>
          <p:cNvSpPr txBox="1"/>
          <p:nvPr/>
        </p:nvSpPr>
        <p:spPr>
          <a:xfrm>
            <a:off x="5965534" y="3995768"/>
            <a:ext cx="3399934"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小组成员：段雨啸、邓钰山、邓卓韬、丁宇豪、余展鹏</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TextBox 5">
            <a:extLst>
              <a:ext uri="{FF2B5EF4-FFF2-40B4-BE49-F238E27FC236}">
                <a16:creationId xmlns:a16="http://schemas.microsoft.com/office/drawing/2014/main" id="{DFCFAD9E-0D09-4B92-922B-FBD6F1268D75}"/>
              </a:ext>
            </a:extLst>
          </p:cNvPr>
          <p:cNvSpPr txBox="1"/>
          <p:nvPr/>
        </p:nvSpPr>
        <p:spPr>
          <a:xfrm>
            <a:off x="1687396" y="2399497"/>
            <a:ext cx="8033653" cy="965264"/>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400" dirty="0">
                <a:solidFill>
                  <a:schemeClr val="bg1"/>
                </a:solidFill>
                <a:latin typeface="微软雅黑" panose="020B0503020204020204" pitchFamily="34" charset="-122"/>
                <a:ea typeface="微软雅黑" panose="020B0503020204020204" pitchFamily="34" charset="-122"/>
                <a:cs typeface="Clear Sans Light" pitchFamily="34" charset="0"/>
              </a:rPr>
              <a:t>脊椎疾病智能检测大作业</a:t>
            </a:r>
            <a:endParaRPr lang="id-ID" altLang="zh-CN" sz="4400"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sp>
        <p:nvSpPr>
          <p:cNvPr id="2" name="文本框 1">
            <a:extLst>
              <a:ext uri="{FF2B5EF4-FFF2-40B4-BE49-F238E27FC236}">
                <a16:creationId xmlns:a16="http://schemas.microsoft.com/office/drawing/2014/main" id="{76341408-32FC-4977-AF68-82B040DFEF65}"/>
              </a:ext>
            </a:extLst>
          </p:cNvPr>
          <p:cNvSpPr txBox="1"/>
          <p:nvPr/>
        </p:nvSpPr>
        <p:spPr>
          <a:xfrm>
            <a:off x="4156455" y="4979695"/>
            <a:ext cx="7245894" cy="369332"/>
          </a:xfrm>
          <a:prstGeom prst="rect">
            <a:avLst/>
          </a:prstGeom>
          <a:noFill/>
        </p:spPr>
        <p:txBody>
          <a:bodyPr wrap="none" rtlCol="0">
            <a:spAutoFit/>
          </a:bodyPr>
          <a:lstStyle/>
          <a:p>
            <a:r>
              <a:rPr lang="en-US" altLang="zh-CN" dirty="0">
                <a:solidFill>
                  <a:schemeClr val="bg1"/>
                </a:solidFill>
                <a:hlinkClick r:id="rId5">
                  <a:extLst>
                    <a:ext uri="{A12FA001-AC4F-418D-AE19-62706E023703}">
                      <ahyp:hlinkClr xmlns:ahyp="http://schemas.microsoft.com/office/drawing/2018/hyperlinkcolor" val="tx"/>
                    </a:ext>
                  </a:extLst>
                </a:hlinkClick>
              </a:rPr>
              <a:t>https://github.com/IT-BillDeng/Intelligent-diagnosis-of-spine-diseases</a:t>
            </a:r>
            <a:endParaRPr lang="zh-CN" altLang="en-US" dirty="0">
              <a:solidFill>
                <a:schemeClr val="bg1"/>
              </a:solidFill>
            </a:endParaRPr>
          </a:p>
        </p:txBody>
      </p:sp>
      <p:sp>
        <p:nvSpPr>
          <p:cNvPr id="3" name="文本框 2">
            <a:extLst>
              <a:ext uri="{FF2B5EF4-FFF2-40B4-BE49-F238E27FC236}">
                <a16:creationId xmlns:a16="http://schemas.microsoft.com/office/drawing/2014/main" id="{7340999E-C066-4A8B-A2EC-9643D48B28F1}"/>
              </a:ext>
            </a:extLst>
          </p:cNvPr>
          <p:cNvSpPr txBox="1"/>
          <p:nvPr/>
        </p:nvSpPr>
        <p:spPr>
          <a:xfrm>
            <a:off x="2902834" y="4959658"/>
            <a:ext cx="1338828" cy="369332"/>
          </a:xfrm>
          <a:prstGeom prst="rect">
            <a:avLst/>
          </a:prstGeom>
          <a:noFill/>
        </p:spPr>
        <p:txBody>
          <a:bodyPr wrap="none" rtlCol="0">
            <a:spAutoFit/>
          </a:bodyPr>
          <a:lstStyle/>
          <a:p>
            <a:r>
              <a:rPr lang="zh-CN" altLang="en-US" dirty="0">
                <a:solidFill>
                  <a:schemeClr val="bg1"/>
                </a:solidFill>
              </a:rPr>
              <a:t>代码网址：</a:t>
            </a:r>
          </a:p>
        </p:txBody>
      </p:sp>
    </p:spTree>
    <p:extLst>
      <p:ext uri="{BB962C8B-B14F-4D97-AF65-F5344CB8AC3E}">
        <p14:creationId xmlns:p14="http://schemas.microsoft.com/office/powerpoint/2010/main" val="309365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Scale>
                                      <p:cBhvr>
                                        <p:cTn id="7" dur="1000" decel="50000" fill="hold">
                                          <p:stCondLst>
                                            <p:cond delay="0"/>
                                          </p:stCondLst>
                                        </p:cTn>
                                        <p:tgtEl>
                                          <p:spTgt spid="2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5">
                                            <p:txEl>
                                              <p:pRg st="0" end="0"/>
                                            </p:txEl>
                                          </p:spTgt>
                                        </p:tgtEl>
                                        <p:attrNameLst>
                                          <p:attrName>ppt_x</p:attrName>
                                          <p:attrName>ppt_y</p:attrName>
                                        </p:attrNameLst>
                                      </p:cBhvr>
                                    </p:animMotion>
                                    <p:animEffect transition="in" filter="fade">
                                      <p:cBhvr>
                                        <p:cTn id="9" dur="1000"/>
                                        <p:tgtEl>
                                          <p:spTgt spid="25">
                                            <p:txEl>
                                              <p:pRg st="0" end="0"/>
                                            </p:txEl>
                                          </p:spTgt>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Scale>
                                      <p:cBhvr>
                                        <p:cTn id="13" dur="1000" decel="50000" fill="hold">
                                          <p:stCondLst>
                                            <p:cond delay="0"/>
                                          </p:stCondLst>
                                        </p:cTn>
                                        <p:tgtEl>
                                          <p:spTgt spid="2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2">
                                            <p:txEl>
                                              <p:pRg st="0" end="0"/>
                                            </p:txEl>
                                          </p:spTgt>
                                        </p:tgtEl>
                                        <p:attrNameLst>
                                          <p:attrName>ppt_x</p:attrName>
                                          <p:attrName>ppt_y</p:attrName>
                                        </p:attrNameLst>
                                      </p:cBhvr>
                                    </p:animMotion>
                                    <p:animEffect transition="in" filter="fade">
                                      <p:cBhvr>
                                        <p:cTn id="15"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3" name="文本框 2">
            <a:extLst>
              <a:ext uri="{FF2B5EF4-FFF2-40B4-BE49-F238E27FC236}">
                <a16:creationId xmlns:a16="http://schemas.microsoft.com/office/drawing/2014/main" id="{195F8B9E-7D6B-4789-8756-10EF93104AD4}"/>
              </a:ext>
            </a:extLst>
          </p:cNvPr>
          <p:cNvSpPr txBox="1"/>
          <p:nvPr/>
        </p:nvSpPr>
        <p:spPr>
          <a:xfrm>
            <a:off x="3748002" y="890542"/>
            <a:ext cx="3443571" cy="400110"/>
          </a:xfrm>
          <a:prstGeom prst="rect">
            <a:avLst/>
          </a:prstGeom>
          <a:noFill/>
        </p:spPr>
        <p:txBody>
          <a:bodyPr wrap="none" rtlCol="0">
            <a:spAutoFit/>
          </a:bodyPr>
          <a:lstStyle/>
          <a:p>
            <a:r>
              <a:rPr lang="en-US" altLang="zh-CN" sz="2000" dirty="0"/>
              <a:t>Faster-RCNN</a:t>
            </a:r>
            <a:r>
              <a:rPr lang="zh-CN" altLang="en-US" sz="2000" dirty="0"/>
              <a:t>模型架构示意图</a:t>
            </a:r>
          </a:p>
        </p:txBody>
      </p:sp>
      <p:pic>
        <p:nvPicPr>
          <p:cNvPr id="5" name="图片 4">
            <a:extLst>
              <a:ext uri="{FF2B5EF4-FFF2-40B4-BE49-F238E27FC236}">
                <a16:creationId xmlns:a16="http://schemas.microsoft.com/office/drawing/2014/main" id="{53871C30-4C1C-4270-B70F-678AF0D52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262" y="1445551"/>
            <a:ext cx="7991475" cy="4238625"/>
          </a:xfrm>
          <a:prstGeom prst="rect">
            <a:avLst/>
          </a:prstGeom>
        </p:spPr>
      </p:pic>
    </p:spTree>
    <p:extLst>
      <p:ext uri="{BB962C8B-B14F-4D97-AF65-F5344CB8AC3E}">
        <p14:creationId xmlns:p14="http://schemas.microsoft.com/office/powerpoint/2010/main" val="121410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60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10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60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10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60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10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60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a:extLst>
              <a:ext uri="{FF2B5EF4-FFF2-40B4-BE49-F238E27FC236}">
                <a16:creationId xmlns:a16="http://schemas.microsoft.com/office/drawing/2014/main" id="{BABB14CE-F3D5-4A5C-8833-0A7D074DB8E9}"/>
              </a:ext>
            </a:extLst>
          </p:cNvPr>
          <p:cNvSpPr txBox="1"/>
          <p:nvPr/>
        </p:nvSpPr>
        <p:spPr>
          <a:xfrm>
            <a:off x="2401919" y="1791041"/>
            <a:ext cx="8784009" cy="461665"/>
          </a:xfrm>
          <a:prstGeom prst="rect">
            <a:avLst/>
          </a:prstGeom>
          <a:noFill/>
        </p:spPr>
        <p:txBody>
          <a:bodyPr wrap="square" rtlCol="0">
            <a:spAutoFit/>
          </a:bodyPr>
          <a:lstStyle/>
          <a:p>
            <a:r>
              <a:rPr lang="en-US" altLang="zh-CN" sz="2400" dirty="0"/>
              <a:t>1</a:t>
            </a:r>
            <a:r>
              <a:rPr lang="zh-CN" altLang="en-US" sz="2400" dirty="0"/>
              <a:t>、</a:t>
            </a:r>
            <a:r>
              <a:rPr lang="en-US" altLang="zh-CN" sz="2400" dirty="0"/>
              <a:t>Dataset :</a:t>
            </a:r>
            <a:r>
              <a:rPr lang="zh-CN" altLang="en-US" sz="2400" dirty="0"/>
              <a:t>数据集预处理</a:t>
            </a:r>
          </a:p>
        </p:txBody>
      </p:sp>
      <p:sp>
        <p:nvSpPr>
          <p:cNvPr id="8" name="文本框 7">
            <a:extLst>
              <a:ext uri="{FF2B5EF4-FFF2-40B4-BE49-F238E27FC236}">
                <a16:creationId xmlns:a16="http://schemas.microsoft.com/office/drawing/2014/main" id="{FAE8DEF5-4EF6-485C-BC9E-DDDB1DC1AFAE}"/>
              </a:ext>
            </a:extLst>
          </p:cNvPr>
          <p:cNvSpPr txBox="1"/>
          <p:nvPr/>
        </p:nvSpPr>
        <p:spPr>
          <a:xfrm>
            <a:off x="2385469" y="2541637"/>
            <a:ext cx="5995552" cy="461665"/>
          </a:xfrm>
          <a:prstGeom prst="rect">
            <a:avLst/>
          </a:prstGeom>
          <a:noFill/>
        </p:spPr>
        <p:txBody>
          <a:bodyPr wrap="none" rtlCol="0">
            <a:spAutoFit/>
          </a:bodyPr>
          <a:lstStyle/>
          <a:p>
            <a:r>
              <a:rPr lang="en-US" altLang="zh-CN" sz="2400" dirty="0"/>
              <a:t>2</a:t>
            </a:r>
            <a:r>
              <a:rPr lang="zh-CN" altLang="en-US" sz="2400" dirty="0"/>
              <a:t>、</a:t>
            </a:r>
            <a:r>
              <a:rPr lang="en-US" altLang="zh-CN" sz="2400" dirty="0" err="1"/>
              <a:t>Extrator</a:t>
            </a:r>
            <a:r>
              <a:rPr lang="zh-CN" altLang="en-US" sz="2400" dirty="0"/>
              <a:t>：特征提取器，使用</a:t>
            </a:r>
            <a:r>
              <a:rPr lang="en-US" altLang="zh-CN" sz="2400" dirty="0"/>
              <a:t>VGG16</a:t>
            </a:r>
            <a:r>
              <a:rPr lang="zh-CN" altLang="en-US" sz="2400" dirty="0"/>
              <a:t>网络</a:t>
            </a:r>
          </a:p>
        </p:txBody>
      </p:sp>
      <p:sp>
        <p:nvSpPr>
          <p:cNvPr id="12" name="文本框 11">
            <a:extLst>
              <a:ext uri="{FF2B5EF4-FFF2-40B4-BE49-F238E27FC236}">
                <a16:creationId xmlns:a16="http://schemas.microsoft.com/office/drawing/2014/main" id="{9E6450C7-319E-41D3-8E50-ABF483A97A4D}"/>
              </a:ext>
            </a:extLst>
          </p:cNvPr>
          <p:cNvSpPr txBox="1"/>
          <p:nvPr/>
        </p:nvSpPr>
        <p:spPr>
          <a:xfrm>
            <a:off x="2373506" y="3244334"/>
            <a:ext cx="4905510" cy="461665"/>
          </a:xfrm>
          <a:prstGeom prst="rect">
            <a:avLst/>
          </a:prstGeom>
          <a:noFill/>
        </p:spPr>
        <p:txBody>
          <a:bodyPr wrap="none" rtlCol="0">
            <a:spAutoFit/>
          </a:bodyPr>
          <a:lstStyle/>
          <a:p>
            <a:r>
              <a:rPr lang="en-US" altLang="zh-CN" sz="2400" dirty="0"/>
              <a:t>3</a:t>
            </a:r>
            <a:r>
              <a:rPr lang="zh-CN" altLang="en-US" sz="2400" dirty="0"/>
              <a:t>、</a:t>
            </a:r>
            <a:r>
              <a:rPr lang="en-US" altLang="zh-CN" sz="2400" dirty="0"/>
              <a:t>RPN</a:t>
            </a:r>
            <a:r>
              <a:rPr lang="zh-CN" altLang="en-US" sz="2400" dirty="0"/>
              <a:t>：产生候选区域</a:t>
            </a:r>
            <a:r>
              <a:rPr lang="en-US" altLang="zh-CN" sz="2400" dirty="0"/>
              <a:t>Anchor Box</a:t>
            </a:r>
            <a:endParaRPr lang="zh-CN" altLang="en-US" sz="2400" dirty="0"/>
          </a:p>
        </p:txBody>
      </p:sp>
      <p:sp>
        <p:nvSpPr>
          <p:cNvPr id="13" name="文本框 12">
            <a:extLst>
              <a:ext uri="{FF2B5EF4-FFF2-40B4-BE49-F238E27FC236}">
                <a16:creationId xmlns:a16="http://schemas.microsoft.com/office/drawing/2014/main" id="{C0EAE90D-72E3-41A5-9B48-D5A8583E232B}"/>
              </a:ext>
            </a:extLst>
          </p:cNvPr>
          <p:cNvSpPr txBox="1"/>
          <p:nvPr/>
        </p:nvSpPr>
        <p:spPr>
          <a:xfrm>
            <a:off x="2385469" y="3911065"/>
            <a:ext cx="7217040" cy="461665"/>
          </a:xfrm>
          <a:prstGeom prst="rect">
            <a:avLst/>
          </a:prstGeom>
          <a:noFill/>
        </p:spPr>
        <p:txBody>
          <a:bodyPr wrap="none" rtlCol="0">
            <a:spAutoFit/>
          </a:bodyPr>
          <a:lstStyle/>
          <a:p>
            <a:r>
              <a:rPr lang="en-US" altLang="zh-CN" sz="2400" dirty="0"/>
              <a:t>4</a:t>
            </a:r>
            <a:r>
              <a:rPr lang="zh-CN" altLang="en-US" sz="2400" dirty="0"/>
              <a:t>、</a:t>
            </a:r>
            <a:r>
              <a:rPr lang="en-US" altLang="zh-CN" sz="2400" dirty="0" err="1"/>
              <a:t>ROIHead</a:t>
            </a:r>
            <a:r>
              <a:rPr lang="en-US" altLang="zh-CN" sz="2400" dirty="0"/>
              <a:t>: </a:t>
            </a:r>
            <a:r>
              <a:rPr lang="zh-CN" altLang="en-US" sz="2400" dirty="0"/>
              <a:t>对全部</a:t>
            </a:r>
            <a:r>
              <a:rPr lang="en-US" altLang="zh-CN" sz="2400" dirty="0"/>
              <a:t>Anchor box</a:t>
            </a:r>
            <a:r>
              <a:rPr lang="zh-CN" altLang="en-US" sz="2400" dirty="0"/>
              <a:t>进行分类和回归微调</a:t>
            </a:r>
          </a:p>
        </p:txBody>
      </p:sp>
      <p:sp>
        <p:nvSpPr>
          <p:cNvPr id="4" name="文本框 3">
            <a:extLst>
              <a:ext uri="{FF2B5EF4-FFF2-40B4-BE49-F238E27FC236}">
                <a16:creationId xmlns:a16="http://schemas.microsoft.com/office/drawing/2014/main" id="{757F0A34-9B49-46F7-B2AA-38BE112CE52A}"/>
              </a:ext>
            </a:extLst>
          </p:cNvPr>
          <p:cNvSpPr txBox="1"/>
          <p:nvPr/>
        </p:nvSpPr>
        <p:spPr>
          <a:xfrm>
            <a:off x="4136995" y="887560"/>
            <a:ext cx="2951449" cy="523220"/>
          </a:xfrm>
          <a:prstGeom prst="rect">
            <a:avLst/>
          </a:prstGeom>
          <a:noFill/>
        </p:spPr>
        <p:txBody>
          <a:bodyPr wrap="none" rtlCol="0">
            <a:spAutoFit/>
          </a:bodyPr>
          <a:lstStyle/>
          <a:p>
            <a:r>
              <a:rPr lang="en-US" altLang="zh-CN" sz="2800" dirty="0"/>
              <a:t>Faster-RCNN</a:t>
            </a:r>
            <a:r>
              <a:rPr lang="zh-CN" altLang="en-US" sz="2800" dirty="0"/>
              <a:t>流程</a:t>
            </a:r>
          </a:p>
        </p:txBody>
      </p:sp>
    </p:spTree>
    <p:extLst>
      <p:ext uri="{BB962C8B-B14F-4D97-AF65-F5344CB8AC3E}">
        <p14:creationId xmlns:p14="http://schemas.microsoft.com/office/powerpoint/2010/main" val="3772814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60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10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60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10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60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10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60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2114681" cy="400110"/>
          </a:xfrm>
          <a:prstGeom prst="rect">
            <a:avLst/>
          </a:prstGeom>
          <a:noFill/>
        </p:spPr>
        <p:txBody>
          <a:bodyPr wrap="none" rtlCol="0">
            <a:spAutoFit/>
          </a:bodyPr>
          <a:lstStyle/>
          <a:p>
            <a:r>
              <a:rPr lang="en-US" altLang="zh-CN" sz="2000" dirty="0"/>
              <a:t>1</a:t>
            </a:r>
            <a:r>
              <a:rPr lang="zh-CN" altLang="en-US" sz="2000" dirty="0"/>
              <a:t>、数据集预处理</a:t>
            </a:r>
          </a:p>
        </p:txBody>
      </p:sp>
      <p:sp>
        <p:nvSpPr>
          <p:cNvPr id="5" name="文本框 4">
            <a:extLst>
              <a:ext uri="{FF2B5EF4-FFF2-40B4-BE49-F238E27FC236}">
                <a16:creationId xmlns:a16="http://schemas.microsoft.com/office/drawing/2014/main" id="{650757E2-A332-4D57-9F0A-7A2AF4A21C8E}"/>
              </a:ext>
            </a:extLst>
          </p:cNvPr>
          <p:cNvSpPr txBox="1"/>
          <p:nvPr/>
        </p:nvSpPr>
        <p:spPr>
          <a:xfrm>
            <a:off x="1417943" y="1849445"/>
            <a:ext cx="6363602" cy="1477328"/>
          </a:xfrm>
          <a:prstGeom prst="rect">
            <a:avLst/>
          </a:prstGeom>
          <a:noFill/>
        </p:spPr>
        <p:txBody>
          <a:bodyPr wrap="square" rtlCol="0">
            <a:spAutoFit/>
          </a:bodyPr>
          <a:lstStyle/>
          <a:p>
            <a:r>
              <a:rPr lang="zh-CN" altLang="en-US" dirty="0"/>
              <a:t>因为第一部分中已经讲诉了对数据进行处理的方法，这里不再多言，注意要将数据集进行筛选，因为某些图片对应所给数据与标准形式不符，我们手动删除这些难以规整形式的图片。仅将图片集、每张图片的</a:t>
            </a:r>
            <a:r>
              <a:rPr lang="en-US" altLang="zh-CN" dirty="0"/>
              <a:t>valid anchor</a:t>
            </a:r>
            <a:r>
              <a:rPr lang="zh-CN" altLang="en-US" dirty="0"/>
              <a:t>对应的四个参数传入模型即可。</a:t>
            </a:r>
          </a:p>
        </p:txBody>
      </p:sp>
      <p:sp>
        <p:nvSpPr>
          <p:cNvPr id="31" name="文本框 30">
            <a:extLst>
              <a:ext uri="{FF2B5EF4-FFF2-40B4-BE49-F238E27FC236}">
                <a16:creationId xmlns:a16="http://schemas.microsoft.com/office/drawing/2014/main" id="{09D12F1C-3DF3-4B37-9821-775F1F413A00}"/>
              </a:ext>
            </a:extLst>
          </p:cNvPr>
          <p:cNvSpPr txBox="1"/>
          <p:nvPr/>
        </p:nvSpPr>
        <p:spPr>
          <a:xfrm>
            <a:off x="1417943" y="3453668"/>
            <a:ext cx="6094520" cy="2308324"/>
          </a:xfrm>
          <a:prstGeom prst="rect">
            <a:avLst/>
          </a:prstGeom>
          <a:noFill/>
        </p:spPr>
        <p:txBody>
          <a:bodyPr wrap="square">
            <a:spAutoFit/>
          </a:bodyPr>
          <a:lstStyle/>
          <a:p>
            <a:r>
              <a:rPr lang="en-US" altLang="zh-CN" dirty="0"/>
              <a:t>X1</a:t>
            </a:r>
            <a:r>
              <a:rPr lang="zh-CN" altLang="en-US" sz="1800" dirty="0"/>
              <a:t>：</a:t>
            </a:r>
            <a:r>
              <a:rPr lang="en-US" altLang="zh-CN" sz="1800" dirty="0"/>
              <a:t>valid anchor</a:t>
            </a:r>
            <a:r>
              <a:rPr lang="zh-CN" altLang="en-US" sz="1800" dirty="0"/>
              <a:t>的左上角点横坐标</a:t>
            </a:r>
            <a:endParaRPr lang="en-US" altLang="zh-CN" sz="1800" dirty="0"/>
          </a:p>
          <a:p>
            <a:endParaRPr lang="en-US" altLang="zh-CN" sz="1800" dirty="0"/>
          </a:p>
          <a:p>
            <a:r>
              <a:rPr lang="en-US" altLang="zh-CN" dirty="0"/>
              <a:t>Y1</a:t>
            </a:r>
            <a:r>
              <a:rPr lang="zh-CN" altLang="en-US" sz="1800" dirty="0"/>
              <a:t>：</a:t>
            </a:r>
            <a:r>
              <a:rPr lang="en-US" altLang="zh-CN" sz="1800" dirty="0"/>
              <a:t>valid anchor</a:t>
            </a:r>
            <a:r>
              <a:rPr lang="zh-CN" altLang="en-US" sz="1800" dirty="0"/>
              <a:t>的左上角点纵坐标</a:t>
            </a:r>
            <a:endParaRPr lang="en-US" altLang="zh-CN" sz="1800" dirty="0"/>
          </a:p>
          <a:p>
            <a:endParaRPr lang="en-US" altLang="zh-CN" sz="1800" dirty="0"/>
          </a:p>
          <a:p>
            <a:r>
              <a:rPr lang="en-US" altLang="zh-CN" dirty="0"/>
              <a:t>X2</a:t>
            </a:r>
            <a:r>
              <a:rPr lang="zh-CN" altLang="en-US" sz="1800" dirty="0"/>
              <a:t>：</a:t>
            </a:r>
            <a:r>
              <a:rPr lang="en-US" altLang="zh-CN" sz="1800" dirty="0"/>
              <a:t>valid anchor</a:t>
            </a:r>
            <a:r>
              <a:rPr lang="zh-CN" altLang="en-US" sz="1800" dirty="0"/>
              <a:t>的右下角点横坐标</a:t>
            </a:r>
            <a:endParaRPr lang="en-US" altLang="zh-CN" sz="1800" dirty="0"/>
          </a:p>
          <a:p>
            <a:r>
              <a:rPr lang="en-US" altLang="zh-CN" sz="1800" dirty="0"/>
              <a:t>                 </a:t>
            </a:r>
          </a:p>
          <a:p>
            <a:r>
              <a:rPr lang="en-US" altLang="zh-CN" dirty="0"/>
              <a:t>Y2</a:t>
            </a:r>
            <a:r>
              <a:rPr lang="zh-CN" altLang="en-US" sz="1800" dirty="0"/>
              <a:t>：</a:t>
            </a:r>
            <a:r>
              <a:rPr lang="en-US" altLang="zh-CN" sz="1800" dirty="0"/>
              <a:t>valid anchor</a:t>
            </a:r>
            <a:r>
              <a:rPr lang="zh-CN" altLang="en-US" sz="1800"/>
              <a:t>的右下角</a:t>
            </a:r>
            <a:r>
              <a:rPr lang="zh-CN" altLang="en-US" sz="1800" dirty="0"/>
              <a:t>点纵坐标</a:t>
            </a:r>
            <a:endParaRPr lang="en-US" altLang="zh-CN" sz="1800" dirty="0"/>
          </a:p>
          <a:p>
            <a:endParaRPr lang="zh-CN" altLang="en-US" dirty="0"/>
          </a:p>
        </p:txBody>
      </p:sp>
    </p:spTree>
    <p:extLst>
      <p:ext uri="{BB962C8B-B14F-4D97-AF65-F5344CB8AC3E}">
        <p14:creationId xmlns:p14="http://schemas.microsoft.com/office/powerpoint/2010/main" val="1878136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1499128" cy="400110"/>
          </a:xfrm>
          <a:prstGeom prst="rect">
            <a:avLst/>
          </a:prstGeom>
          <a:noFill/>
        </p:spPr>
        <p:txBody>
          <a:bodyPr wrap="none" rtlCol="0">
            <a:spAutoFit/>
          </a:bodyPr>
          <a:lstStyle/>
          <a:p>
            <a:r>
              <a:rPr lang="en-US" altLang="zh-CN" sz="2000" dirty="0"/>
              <a:t>2</a:t>
            </a:r>
            <a:r>
              <a:rPr lang="zh-CN" altLang="en-US" sz="2000" dirty="0"/>
              <a:t>、</a:t>
            </a:r>
            <a:r>
              <a:rPr lang="en-US" altLang="zh-CN" sz="2000" dirty="0"/>
              <a:t> </a:t>
            </a:r>
            <a:r>
              <a:rPr lang="en-US" altLang="zh-CN" sz="2000" dirty="0" err="1"/>
              <a:t>Extrator</a:t>
            </a:r>
            <a:endParaRPr lang="zh-CN" altLang="en-US" sz="2000" dirty="0"/>
          </a:p>
        </p:txBody>
      </p:sp>
      <p:sp>
        <p:nvSpPr>
          <p:cNvPr id="2" name="文本框 1">
            <a:extLst>
              <a:ext uri="{FF2B5EF4-FFF2-40B4-BE49-F238E27FC236}">
                <a16:creationId xmlns:a16="http://schemas.microsoft.com/office/drawing/2014/main" id="{43BA6B10-83D1-42D1-985E-1B7E6B2C4072}"/>
              </a:ext>
            </a:extLst>
          </p:cNvPr>
          <p:cNvSpPr txBox="1"/>
          <p:nvPr/>
        </p:nvSpPr>
        <p:spPr>
          <a:xfrm>
            <a:off x="5483299" y="2929023"/>
            <a:ext cx="4392549" cy="369332"/>
          </a:xfrm>
          <a:prstGeom prst="rect">
            <a:avLst/>
          </a:prstGeom>
          <a:noFill/>
        </p:spPr>
        <p:txBody>
          <a:bodyPr wrap="none" rtlCol="0">
            <a:spAutoFit/>
          </a:bodyPr>
          <a:lstStyle/>
          <a:p>
            <a:r>
              <a:rPr lang="zh-CN" altLang="en-US" dirty="0"/>
              <a:t>使用</a:t>
            </a:r>
            <a:r>
              <a:rPr lang="en-US" altLang="zh-CN" dirty="0"/>
              <a:t>VGG16</a:t>
            </a:r>
            <a:r>
              <a:rPr lang="zh-CN" altLang="en-US" dirty="0"/>
              <a:t>网络去提取图片的</a:t>
            </a:r>
            <a:r>
              <a:rPr lang="en-US" altLang="zh-CN" dirty="0"/>
              <a:t>feature map</a:t>
            </a:r>
            <a:endParaRPr lang="zh-CN" altLang="en-US" dirty="0"/>
          </a:p>
        </p:txBody>
      </p:sp>
      <p:sp>
        <p:nvSpPr>
          <p:cNvPr id="7" name="文本框 6">
            <a:extLst>
              <a:ext uri="{FF2B5EF4-FFF2-40B4-BE49-F238E27FC236}">
                <a16:creationId xmlns:a16="http://schemas.microsoft.com/office/drawing/2014/main" id="{0BD6E7E3-BD0E-473C-B945-D9C4419B0B3C}"/>
              </a:ext>
            </a:extLst>
          </p:cNvPr>
          <p:cNvSpPr txBox="1"/>
          <p:nvPr/>
        </p:nvSpPr>
        <p:spPr>
          <a:xfrm>
            <a:off x="5483299" y="3694334"/>
            <a:ext cx="4487662" cy="646331"/>
          </a:xfrm>
          <a:prstGeom prst="rect">
            <a:avLst/>
          </a:prstGeom>
          <a:noFill/>
        </p:spPr>
        <p:txBody>
          <a:bodyPr wrap="square" rtlCol="0">
            <a:spAutoFit/>
          </a:bodyPr>
          <a:lstStyle/>
          <a:p>
            <a:r>
              <a:rPr lang="zh-CN" altLang="en-US" dirty="0"/>
              <a:t>对任意一个</a:t>
            </a:r>
            <a:r>
              <a:rPr lang="en-US" altLang="zh-CN" dirty="0"/>
              <a:t>H*W*C</a:t>
            </a:r>
            <a:r>
              <a:rPr lang="zh-CN" altLang="en-US" dirty="0"/>
              <a:t>的图片，我们将会得到一个</a:t>
            </a:r>
            <a:r>
              <a:rPr lang="en-US" altLang="zh-CN" dirty="0"/>
              <a:t>H/16*W/16*3</a:t>
            </a:r>
            <a:r>
              <a:rPr lang="zh-CN" altLang="en-US" dirty="0"/>
              <a:t>的</a:t>
            </a:r>
            <a:r>
              <a:rPr lang="en-US" altLang="zh-CN" dirty="0"/>
              <a:t>feature map </a:t>
            </a:r>
            <a:endParaRPr lang="zh-CN" altLang="en-US" dirty="0"/>
          </a:p>
        </p:txBody>
      </p:sp>
      <p:pic>
        <p:nvPicPr>
          <p:cNvPr id="8" name="图片 7">
            <a:extLst>
              <a:ext uri="{FF2B5EF4-FFF2-40B4-BE49-F238E27FC236}">
                <a16:creationId xmlns:a16="http://schemas.microsoft.com/office/drawing/2014/main" id="{728AD727-BD55-49BF-A8EE-DEAE480E9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74" y="1504011"/>
            <a:ext cx="3076930" cy="5026978"/>
          </a:xfrm>
          <a:prstGeom prst="rect">
            <a:avLst/>
          </a:prstGeom>
        </p:spPr>
      </p:pic>
    </p:spTree>
    <p:extLst>
      <p:ext uri="{BB962C8B-B14F-4D97-AF65-F5344CB8AC3E}">
        <p14:creationId xmlns:p14="http://schemas.microsoft.com/office/powerpoint/2010/main" val="313671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1051891" cy="400110"/>
          </a:xfrm>
          <a:prstGeom prst="rect">
            <a:avLst/>
          </a:prstGeom>
          <a:noFill/>
        </p:spPr>
        <p:txBody>
          <a:bodyPr wrap="none" rtlCol="0">
            <a:spAutoFit/>
          </a:bodyPr>
          <a:lstStyle/>
          <a:p>
            <a:r>
              <a:rPr lang="en-US" altLang="zh-CN" sz="2000" dirty="0"/>
              <a:t>3</a:t>
            </a:r>
            <a:r>
              <a:rPr lang="zh-CN" altLang="en-US" sz="2000" dirty="0"/>
              <a:t>、</a:t>
            </a:r>
            <a:r>
              <a:rPr lang="en-US" altLang="zh-CN" sz="2000" dirty="0"/>
              <a:t>RPN</a:t>
            </a:r>
            <a:endParaRPr lang="zh-CN" altLang="en-US" sz="2000" dirty="0"/>
          </a:p>
        </p:txBody>
      </p:sp>
      <p:sp>
        <p:nvSpPr>
          <p:cNvPr id="3" name="文本框 2">
            <a:extLst>
              <a:ext uri="{FF2B5EF4-FFF2-40B4-BE49-F238E27FC236}">
                <a16:creationId xmlns:a16="http://schemas.microsoft.com/office/drawing/2014/main" id="{C6237CB4-40D2-45C8-8996-38175249350D}"/>
              </a:ext>
            </a:extLst>
          </p:cNvPr>
          <p:cNvSpPr txBox="1"/>
          <p:nvPr/>
        </p:nvSpPr>
        <p:spPr>
          <a:xfrm>
            <a:off x="4998127" y="2224213"/>
            <a:ext cx="4652236" cy="369332"/>
          </a:xfrm>
          <a:prstGeom prst="rect">
            <a:avLst/>
          </a:prstGeom>
          <a:noFill/>
        </p:spPr>
        <p:txBody>
          <a:bodyPr wrap="none" rtlCol="0">
            <a:spAutoFit/>
          </a:bodyPr>
          <a:lstStyle/>
          <a:p>
            <a:r>
              <a:rPr lang="zh-CN" altLang="en-US" dirty="0"/>
              <a:t>对于特征图的每个特征点生成</a:t>
            </a:r>
            <a:r>
              <a:rPr lang="en-US" altLang="zh-CN" dirty="0"/>
              <a:t>9</a:t>
            </a:r>
            <a:r>
              <a:rPr lang="zh-CN" altLang="en-US" dirty="0"/>
              <a:t>个</a:t>
            </a:r>
            <a:r>
              <a:rPr lang="en-US" altLang="zh-CN" dirty="0"/>
              <a:t>Anchor box</a:t>
            </a:r>
            <a:endParaRPr lang="zh-CN" altLang="en-US" dirty="0"/>
          </a:p>
        </p:txBody>
      </p:sp>
      <p:pic>
        <p:nvPicPr>
          <p:cNvPr id="7172" name="Picture 4">
            <a:extLst>
              <a:ext uri="{FF2B5EF4-FFF2-40B4-BE49-F238E27FC236}">
                <a16:creationId xmlns:a16="http://schemas.microsoft.com/office/drawing/2014/main" id="{94DEF2B6-D731-4151-BB44-1D86BD256E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5" b="8406"/>
          <a:stretch/>
        </p:blipFill>
        <p:spPr bwMode="auto">
          <a:xfrm>
            <a:off x="1023356" y="1640761"/>
            <a:ext cx="2936085" cy="197301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E2D1479-31D9-4C3D-8C6A-CE1D67F4041C}"/>
              </a:ext>
            </a:extLst>
          </p:cNvPr>
          <p:cNvSpPr txBox="1"/>
          <p:nvPr/>
        </p:nvSpPr>
        <p:spPr>
          <a:xfrm>
            <a:off x="4998127" y="2918497"/>
            <a:ext cx="5300506" cy="1200329"/>
          </a:xfrm>
          <a:prstGeom prst="rect">
            <a:avLst/>
          </a:prstGeom>
          <a:noFill/>
        </p:spPr>
        <p:txBody>
          <a:bodyPr wrap="square" rtlCol="0">
            <a:spAutoFit/>
          </a:bodyPr>
          <a:lstStyle/>
          <a:p>
            <a:r>
              <a:rPr lang="zh-CN" altLang="en-US" dirty="0"/>
              <a:t>实现思路：我们可以先以特征图的左上角点生成其九个</a:t>
            </a:r>
            <a:r>
              <a:rPr lang="en-US" altLang="zh-CN" dirty="0"/>
              <a:t>Anchor Box,</a:t>
            </a:r>
            <a:r>
              <a:rPr lang="zh-CN" altLang="en-US" dirty="0"/>
              <a:t>然后可视所有的</a:t>
            </a:r>
            <a:r>
              <a:rPr lang="en-US" altLang="zh-CN" dirty="0"/>
              <a:t>Anchor Box</a:t>
            </a:r>
            <a:r>
              <a:rPr lang="zh-CN" altLang="en-US" dirty="0"/>
              <a:t>为这九个</a:t>
            </a:r>
            <a:r>
              <a:rPr lang="en-US" altLang="zh-CN" dirty="0"/>
              <a:t>Anchor Box</a:t>
            </a:r>
            <a:r>
              <a:rPr lang="zh-CN" altLang="en-US" dirty="0"/>
              <a:t>的偏移，加上全部的偏移量便可得全部的</a:t>
            </a:r>
            <a:r>
              <a:rPr lang="en-US" altLang="zh-CN" dirty="0"/>
              <a:t>Anchor Box</a:t>
            </a:r>
            <a:endParaRPr lang="zh-CN" altLang="en-US" dirty="0"/>
          </a:p>
        </p:txBody>
      </p:sp>
      <p:sp>
        <p:nvSpPr>
          <p:cNvPr id="25" name="文本框 24">
            <a:extLst>
              <a:ext uri="{FF2B5EF4-FFF2-40B4-BE49-F238E27FC236}">
                <a16:creationId xmlns:a16="http://schemas.microsoft.com/office/drawing/2014/main" id="{EC2E9389-A2B5-442B-BECA-CBE6BEFED3E2}"/>
              </a:ext>
            </a:extLst>
          </p:cNvPr>
          <p:cNvSpPr txBox="1"/>
          <p:nvPr/>
        </p:nvSpPr>
        <p:spPr>
          <a:xfrm>
            <a:off x="4998127" y="4468803"/>
            <a:ext cx="6094520" cy="646331"/>
          </a:xfrm>
          <a:prstGeom prst="rect">
            <a:avLst/>
          </a:prstGeom>
          <a:noFill/>
        </p:spPr>
        <p:txBody>
          <a:bodyPr wrap="square">
            <a:spAutoFit/>
          </a:bodyPr>
          <a:lstStyle/>
          <a:p>
            <a:r>
              <a:rPr lang="zh-CN" altLang="en-US" dirty="0"/>
              <a:t>利用全连接对每个</a:t>
            </a:r>
            <a:r>
              <a:rPr lang="en-US" altLang="zh-CN" dirty="0"/>
              <a:t>anchors</a:t>
            </a:r>
            <a:r>
              <a:rPr lang="zh-CN" altLang="en-US" dirty="0"/>
              <a:t>做二分类（是前景还是背景）和初步</a:t>
            </a:r>
            <a:r>
              <a:rPr lang="en-US" altLang="zh-CN" dirty="0" err="1"/>
              <a:t>bbox</a:t>
            </a:r>
            <a:r>
              <a:rPr lang="en-US" altLang="zh-CN" dirty="0"/>
              <a:t> regression</a:t>
            </a:r>
            <a:endParaRPr lang="zh-CN" altLang="en-US" dirty="0"/>
          </a:p>
        </p:txBody>
      </p:sp>
      <p:pic>
        <p:nvPicPr>
          <p:cNvPr id="6" name="图片 5">
            <a:extLst>
              <a:ext uri="{FF2B5EF4-FFF2-40B4-BE49-F238E27FC236}">
                <a16:creationId xmlns:a16="http://schemas.microsoft.com/office/drawing/2014/main" id="{D440D30E-07FE-403D-B228-93FF073A8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01" y="4118826"/>
            <a:ext cx="2285714" cy="2196825"/>
          </a:xfrm>
          <a:prstGeom prst="rect">
            <a:avLst/>
          </a:prstGeom>
        </p:spPr>
      </p:pic>
    </p:spTree>
    <p:extLst>
      <p:ext uri="{BB962C8B-B14F-4D97-AF65-F5344CB8AC3E}">
        <p14:creationId xmlns:p14="http://schemas.microsoft.com/office/powerpoint/2010/main" val="2511055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1051891" cy="400110"/>
          </a:xfrm>
          <a:prstGeom prst="rect">
            <a:avLst/>
          </a:prstGeom>
          <a:noFill/>
        </p:spPr>
        <p:txBody>
          <a:bodyPr wrap="none" rtlCol="0">
            <a:spAutoFit/>
          </a:bodyPr>
          <a:lstStyle/>
          <a:p>
            <a:r>
              <a:rPr lang="en-US" altLang="zh-CN" sz="2000" dirty="0"/>
              <a:t>3</a:t>
            </a:r>
            <a:r>
              <a:rPr lang="zh-CN" altLang="en-US" sz="2000" dirty="0"/>
              <a:t>、</a:t>
            </a:r>
            <a:r>
              <a:rPr lang="en-US" altLang="zh-CN" sz="2000" dirty="0"/>
              <a:t>RPN</a:t>
            </a:r>
            <a:endParaRPr lang="zh-CN" altLang="en-US" sz="2000" dirty="0"/>
          </a:p>
        </p:txBody>
      </p:sp>
      <p:pic>
        <p:nvPicPr>
          <p:cNvPr id="7172" name="Picture 4">
            <a:extLst>
              <a:ext uri="{FF2B5EF4-FFF2-40B4-BE49-F238E27FC236}">
                <a16:creationId xmlns:a16="http://schemas.microsoft.com/office/drawing/2014/main" id="{94DEF2B6-D731-4151-BB44-1D86BD256E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5" b="8406"/>
          <a:stretch/>
        </p:blipFill>
        <p:spPr bwMode="auto">
          <a:xfrm>
            <a:off x="1023356" y="1640761"/>
            <a:ext cx="2936085" cy="197301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D2DDACE9-F3BC-4475-B27B-ACB040800E0E}"/>
              </a:ext>
            </a:extLst>
          </p:cNvPr>
          <p:cNvSpPr txBox="1"/>
          <p:nvPr/>
        </p:nvSpPr>
        <p:spPr>
          <a:xfrm>
            <a:off x="4544391" y="850231"/>
            <a:ext cx="6094520" cy="2862322"/>
          </a:xfrm>
          <a:prstGeom prst="rect">
            <a:avLst/>
          </a:prstGeom>
          <a:noFill/>
        </p:spPr>
        <p:txBody>
          <a:bodyPr wrap="square">
            <a:spAutoFit/>
          </a:bodyPr>
          <a:lstStyle/>
          <a:p>
            <a:pPr algn="l"/>
            <a:r>
              <a:rPr lang="en-US" altLang="zh-CN" sz="2000" b="1" i="0" dirty="0" err="1">
                <a:solidFill>
                  <a:srgbClr val="121212"/>
                </a:solidFill>
                <a:effectLst/>
              </a:rPr>
              <a:t>AnchorTargetCreator</a:t>
            </a:r>
            <a:r>
              <a:rPr lang="en-US" altLang="zh-CN" sz="2000" b="1" i="0" dirty="0">
                <a:solidFill>
                  <a:srgbClr val="121212"/>
                </a:solidFill>
                <a:effectLst/>
              </a:rPr>
              <a:t>: </a:t>
            </a:r>
          </a:p>
          <a:p>
            <a:pPr algn="l"/>
            <a:endParaRPr lang="en-US" altLang="zh-CN" sz="2000" b="1" dirty="0">
              <a:solidFill>
                <a:srgbClr val="121212"/>
              </a:solidFill>
            </a:endParaRPr>
          </a:p>
          <a:p>
            <a:pPr algn="l"/>
            <a:r>
              <a:rPr lang="zh-CN" altLang="en-US" sz="2000" dirty="0">
                <a:solidFill>
                  <a:srgbClr val="121212"/>
                </a:solidFill>
              </a:rPr>
              <a:t>根据</a:t>
            </a:r>
            <a:r>
              <a:rPr lang="en-US" altLang="zh-CN" sz="2000" dirty="0">
                <a:solidFill>
                  <a:srgbClr val="121212"/>
                </a:solidFill>
              </a:rPr>
              <a:t>IOU</a:t>
            </a:r>
            <a:r>
              <a:rPr lang="zh-CN" altLang="en-US" sz="2000" dirty="0">
                <a:solidFill>
                  <a:srgbClr val="121212"/>
                </a:solidFill>
              </a:rPr>
              <a:t>选择</a:t>
            </a:r>
            <a:r>
              <a:rPr lang="en-US" altLang="zh-CN" sz="2000" dirty="0">
                <a:solidFill>
                  <a:srgbClr val="121212"/>
                </a:solidFill>
              </a:rPr>
              <a:t>Anchor</a:t>
            </a:r>
            <a:r>
              <a:rPr lang="zh-CN" altLang="en-US" sz="2000" dirty="0">
                <a:solidFill>
                  <a:srgbClr val="121212"/>
                </a:solidFill>
              </a:rPr>
              <a:t>中的正样本和负样本</a:t>
            </a:r>
            <a:endParaRPr lang="en-US" altLang="zh-CN" sz="2000" dirty="0">
              <a:solidFill>
                <a:srgbClr val="121212"/>
              </a:solidFill>
            </a:endParaRPr>
          </a:p>
          <a:p>
            <a:pPr algn="l"/>
            <a:endParaRPr lang="en-US" altLang="zh-CN" sz="2000" i="0" dirty="0">
              <a:solidFill>
                <a:srgbClr val="121212"/>
              </a:solidFill>
              <a:effectLst/>
            </a:endParaRPr>
          </a:p>
          <a:p>
            <a:pPr algn="l"/>
            <a:r>
              <a:rPr lang="zh-CN" altLang="en-US" sz="2000" i="0" dirty="0">
                <a:solidFill>
                  <a:srgbClr val="121212"/>
                </a:solidFill>
                <a:effectLst/>
              </a:rPr>
              <a:t>对于每一个</a:t>
            </a:r>
            <a:r>
              <a:rPr lang="en-US" altLang="zh-CN" sz="2000" i="0" dirty="0">
                <a:solidFill>
                  <a:srgbClr val="121212"/>
                </a:solidFill>
                <a:effectLst/>
              </a:rPr>
              <a:t>Anchor</a:t>
            </a:r>
            <a:r>
              <a:rPr lang="zh-CN" altLang="en-US" sz="2000" i="0" dirty="0">
                <a:solidFill>
                  <a:srgbClr val="121212"/>
                </a:solidFill>
                <a:effectLst/>
              </a:rPr>
              <a:t>来说，</a:t>
            </a:r>
            <a:r>
              <a:rPr lang="en-US" altLang="zh-CN" sz="2000" i="0" dirty="0" err="1">
                <a:solidFill>
                  <a:srgbClr val="121212"/>
                </a:solidFill>
                <a:effectLst/>
              </a:rPr>
              <a:t>GT_Label</a:t>
            </a:r>
            <a:r>
              <a:rPr lang="zh-CN" altLang="en-US" sz="2000" i="0" dirty="0">
                <a:solidFill>
                  <a:srgbClr val="121212"/>
                </a:solidFill>
                <a:effectLst/>
              </a:rPr>
              <a:t>取值为</a:t>
            </a:r>
            <a:r>
              <a:rPr lang="en-US" altLang="zh-CN" sz="2000" i="0" dirty="0">
                <a:solidFill>
                  <a:srgbClr val="121212"/>
                </a:solidFill>
                <a:effectLst/>
              </a:rPr>
              <a:t>1</a:t>
            </a:r>
            <a:r>
              <a:rPr lang="zh-CN" altLang="en-US" sz="2000" i="0" dirty="0">
                <a:solidFill>
                  <a:srgbClr val="121212"/>
                </a:solidFill>
                <a:effectLst/>
              </a:rPr>
              <a:t>和</a:t>
            </a:r>
            <a:r>
              <a:rPr lang="en-US" altLang="zh-CN" sz="2000" i="0" dirty="0">
                <a:solidFill>
                  <a:srgbClr val="121212"/>
                </a:solidFill>
                <a:effectLst/>
              </a:rPr>
              <a:t>0</a:t>
            </a:r>
            <a:r>
              <a:rPr lang="zh-CN" altLang="en-US" sz="2000" i="0" dirty="0">
                <a:solidFill>
                  <a:srgbClr val="121212"/>
                </a:solidFill>
                <a:effectLst/>
              </a:rPr>
              <a:t>（是否为前景），</a:t>
            </a:r>
            <a:r>
              <a:rPr lang="en-US" altLang="zh-CN" sz="2000" i="0" dirty="0" err="1">
                <a:solidFill>
                  <a:srgbClr val="121212"/>
                </a:solidFill>
                <a:effectLst/>
              </a:rPr>
              <a:t>GT_Loc</a:t>
            </a:r>
            <a:r>
              <a:rPr lang="zh-CN" altLang="en-US" sz="2000" i="0" dirty="0">
                <a:solidFill>
                  <a:srgbClr val="121212"/>
                </a:solidFill>
                <a:effectLst/>
              </a:rPr>
              <a:t>为四个位置参数</a:t>
            </a:r>
            <a:endParaRPr lang="en-US" altLang="zh-CN" sz="2000" i="0" dirty="0">
              <a:solidFill>
                <a:srgbClr val="121212"/>
              </a:solidFill>
              <a:effectLst/>
            </a:endParaRPr>
          </a:p>
          <a:p>
            <a:pPr algn="l"/>
            <a:endParaRPr lang="en-US" altLang="zh-CN" sz="2000" i="0" dirty="0">
              <a:solidFill>
                <a:srgbClr val="121212"/>
              </a:solidFill>
              <a:effectLst/>
            </a:endParaRPr>
          </a:p>
          <a:p>
            <a:pPr algn="l"/>
            <a:r>
              <a:rPr lang="zh-CN" altLang="en-US" sz="2000" dirty="0">
                <a:solidFill>
                  <a:srgbClr val="121212"/>
                </a:solidFill>
              </a:rPr>
              <a:t>计算分类损失：交叉熵损失</a:t>
            </a:r>
            <a:endParaRPr lang="en-US" altLang="zh-CN" sz="2000" dirty="0">
              <a:solidFill>
                <a:srgbClr val="121212"/>
              </a:solidFill>
            </a:endParaRPr>
          </a:p>
          <a:p>
            <a:pPr algn="l"/>
            <a:r>
              <a:rPr lang="zh-CN" altLang="en-US" sz="2000" i="0" dirty="0">
                <a:solidFill>
                  <a:srgbClr val="121212"/>
                </a:solidFill>
                <a:effectLst/>
              </a:rPr>
              <a:t>计算回归损失：</a:t>
            </a:r>
            <a:r>
              <a:rPr lang="en-US" altLang="zh-CN" sz="2000" i="0" dirty="0">
                <a:solidFill>
                  <a:srgbClr val="121212"/>
                </a:solidFill>
                <a:effectLst/>
              </a:rPr>
              <a:t>SmoothL1Loss</a:t>
            </a:r>
          </a:p>
        </p:txBody>
      </p:sp>
      <p:sp>
        <p:nvSpPr>
          <p:cNvPr id="15" name="AutoShape 7" descr="[公式]">
            <a:extLst>
              <a:ext uri="{FF2B5EF4-FFF2-40B4-BE49-F238E27FC236}">
                <a16:creationId xmlns:a16="http://schemas.microsoft.com/office/drawing/2014/main" id="{5068D68E-0EBA-4D0A-BFB2-0790BE940501}"/>
              </a:ext>
            </a:extLst>
          </p:cNvPr>
          <p:cNvSpPr>
            <a:spLocks noChangeAspect="1" noChangeArrowheads="1"/>
          </p:cNvSpPr>
          <p:nvPr/>
        </p:nvSpPr>
        <p:spPr bwMode="auto">
          <a:xfrm>
            <a:off x="93218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a:extLst>
              <a:ext uri="{FF2B5EF4-FFF2-40B4-BE49-F238E27FC236}">
                <a16:creationId xmlns:a16="http://schemas.microsoft.com/office/drawing/2014/main" id="{6C1E66DD-334F-4299-8E6D-FD47AFBBDC57}"/>
              </a:ext>
            </a:extLst>
          </p:cNvPr>
          <p:cNvSpPr txBox="1"/>
          <p:nvPr/>
        </p:nvSpPr>
        <p:spPr>
          <a:xfrm>
            <a:off x="4544391" y="4033114"/>
            <a:ext cx="6094520" cy="1631216"/>
          </a:xfrm>
          <a:prstGeom prst="rect">
            <a:avLst/>
          </a:prstGeom>
          <a:noFill/>
        </p:spPr>
        <p:txBody>
          <a:bodyPr wrap="square">
            <a:spAutoFit/>
          </a:bodyPr>
          <a:lstStyle/>
          <a:p>
            <a:pPr algn="l"/>
            <a:r>
              <a:rPr lang="en-US" altLang="zh-CN" sz="2000" b="1" i="0" dirty="0" err="1">
                <a:solidFill>
                  <a:srgbClr val="121212"/>
                </a:solidFill>
                <a:effectLst/>
              </a:rPr>
              <a:t>ProposalCreator</a:t>
            </a:r>
            <a:r>
              <a:rPr lang="en-US" altLang="zh-CN" sz="2000" b="1" i="0" dirty="0">
                <a:solidFill>
                  <a:srgbClr val="121212"/>
                </a:solidFill>
                <a:effectLst/>
              </a:rPr>
              <a:t>:</a:t>
            </a:r>
          </a:p>
          <a:p>
            <a:pPr algn="l"/>
            <a:endParaRPr lang="en-US" altLang="zh-CN" sz="2000" i="0" dirty="0">
              <a:solidFill>
                <a:srgbClr val="121212"/>
              </a:solidFill>
              <a:effectLst/>
            </a:endParaRPr>
          </a:p>
          <a:p>
            <a:pPr algn="l"/>
            <a:r>
              <a:rPr lang="zh-CN" altLang="en-US" sz="2000" i="0" dirty="0">
                <a:solidFill>
                  <a:srgbClr val="121212"/>
                </a:solidFill>
                <a:effectLst/>
              </a:rPr>
              <a:t>选取前景概率较大的</a:t>
            </a:r>
            <a:r>
              <a:rPr lang="en-US" altLang="zh-CN" sz="2000" i="0" dirty="0">
                <a:solidFill>
                  <a:srgbClr val="121212"/>
                </a:solidFill>
                <a:effectLst/>
              </a:rPr>
              <a:t>Anchor,</a:t>
            </a:r>
            <a:r>
              <a:rPr lang="zh-CN" altLang="en-US" sz="2000" i="0" dirty="0">
                <a:solidFill>
                  <a:srgbClr val="121212"/>
                </a:solidFill>
                <a:effectLst/>
              </a:rPr>
              <a:t>用回归的位置参数修正坐标位置，采取非极大值抑制，选出概率较大的</a:t>
            </a:r>
            <a:r>
              <a:rPr lang="en-US" altLang="zh-CN" sz="2000" i="0" dirty="0">
                <a:solidFill>
                  <a:srgbClr val="121212"/>
                </a:solidFill>
                <a:effectLst/>
              </a:rPr>
              <a:t>ROIS</a:t>
            </a:r>
            <a:r>
              <a:rPr lang="zh-CN" altLang="en-US" sz="2000" i="0" dirty="0">
                <a:solidFill>
                  <a:srgbClr val="121212"/>
                </a:solidFill>
                <a:effectLst/>
              </a:rPr>
              <a:t>，供</a:t>
            </a:r>
            <a:r>
              <a:rPr lang="en-US" altLang="zh-CN" sz="2000" i="0" dirty="0">
                <a:solidFill>
                  <a:srgbClr val="121212"/>
                </a:solidFill>
                <a:effectLst/>
              </a:rPr>
              <a:t>ROI</a:t>
            </a:r>
            <a:r>
              <a:rPr lang="zh-CN" altLang="en-US" sz="2000" dirty="0">
                <a:solidFill>
                  <a:srgbClr val="121212"/>
                </a:solidFill>
              </a:rPr>
              <a:t> </a:t>
            </a:r>
            <a:r>
              <a:rPr lang="en-US" altLang="zh-CN" sz="2000" dirty="0">
                <a:solidFill>
                  <a:srgbClr val="121212"/>
                </a:solidFill>
              </a:rPr>
              <a:t>Head</a:t>
            </a:r>
            <a:r>
              <a:rPr lang="zh-CN" altLang="en-US" sz="2000" dirty="0">
                <a:solidFill>
                  <a:srgbClr val="121212"/>
                </a:solidFill>
              </a:rPr>
              <a:t>训练使用。</a:t>
            </a:r>
            <a:endParaRPr lang="en-US" altLang="zh-CN" sz="2000" i="0" dirty="0">
              <a:solidFill>
                <a:srgbClr val="121212"/>
              </a:solidFill>
              <a:effectLst/>
            </a:endParaRPr>
          </a:p>
        </p:txBody>
      </p:sp>
      <p:pic>
        <p:nvPicPr>
          <p:cNvPr id="3" name="图片 2">
            <a:extLst>
              <a:ext uri="{FF2B5EF4-FFF2-40B4-BE49-F238E27FC236}">
                <a16:creationId xmlns:a16="http://schemas.microsoft.com/office/drawing/2014/main" id="{B609C155-3564-49BF-9551-56FDEEFBE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356" y="3919690"/>
            <a:ext cx="2285714" cy="2196825"/>
          </a:xfrm>
          <a:prstGeom prst="rect">
            <a:avLst/>
          </a:prstGeom>
        </p:spPr>
      </p:pic>
    </p:spTree>
    <p:extLst>
      <p:ext uri="{BB962C8B-B14F-4D97-AF65-F5344CB8AC3E}">
        <p14:creationId xmlns:p14="http://schemas.microsoft.com/office/powerpoint/2010/main" val="2962711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1636987" cy="400110"/>
          </a:xfrm>
          <a:prstGeom prst="rect">
            <a:avLst/>
          </a:prstGeom>
          <a:noFill/>
        </p:spPr>
        <p:txBody>
          <a:bodyPr wrap="none" rtlCol="0">
            <a:spAutoFit/>
          </a:bodyPr>
          <a:lstStyle/>
          <a:p>
            <a:r>
              <a:rPr lang="en-US" altLang="zh-CN" sz="2000" dirty="0"/>
              <a:t>4</a:t>
            </a:r>
            <a:r>
              <a:rPr lang="zh-CN" altLang="en-US" sz="2000" dirty="0"/>
              <a:t>、</a:t>
            </a:r>
            <a:r>
              <a:rPr lang="en-US" altLang="zh-CN" sz="2000" dirty="0"/>
              <a:t>ROI Head</a:t>
            </a:r>
            <a:endParaRPr lang="zh-CN" altLang="en-US" sz="2000" dirty="0"/>
          </a:p>
        </p:txBody>
      </p:sp>
      <p:sp>
        <p:nvSpPr>
          <p:cNvPr id="15" name="AutoShape 7" descr="[公式]">
            <a:extLst>
              <a:ext uri="{FF2B5EF4-FFF2-40B4-BE49-F238E27FC236}">
                <a16:creationId xmlns:a16="http://schemas.microsoft.com/office/drawing/2014/main" id="{5068D68E-0EBA-4D0A-BFB2-0790BE940501}"/>
              </a:ext>
            </a:extLst>
          </p:cNvPr>
          <p:cNvSpPr>
            <a:spLocks noChangeAspect="1" noChangeArrowheads="1"/>
          </p:cNvSpPr>
          <p:nvPr/>
        </p:nvSpPr>
        <p:spPr bwMode="auto">
          <a:xfrm>
            <a:off x="93218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CD75F3D9-B773-4553-8981-C185CE76BFB3}"/>
              </a:ext>
            </a:extLst>
          </p:cNvPr>
          <p:cNvSpPr txBox="1"/>
          <p:nvPr/>
        </p:nvSpPr>
        <p:spPr>
          <a:xfrm>
            <a:off x="5122416" y="1978195"/>
            <a:ext cx="6696876" cy="3447098"/>
          </a:xfrm>
          <a:prstGeom prst="rect">
            <a:avLst/>
          </a:prstGeom>
          <a:noFill/>
        </p:spPr>
        <p:txBody>
          <a:bodyPr wrap="square" rtlCol="0">
            <a:spAutoFit/>
          </a:bodyPr>
          <a:lstStyle/>
          <a:p>
            <a:r>
              <a:rPr lang="en-US" altLang="zh-CN" sz="2000" b="1" i="0" dirty="0" err="1">
                <a:solidFill>
                  <a:srgbClr val="121212"/>
                </a:solidFill>
                <a:effectLst/>
              </a:rPr>
              <a:t>ProposalTargetCreator</a:t>
            </a:r>
            <a:r>
              <a:rPr lang="en-US" altLang="zh-CN" sz="2000" b="1" i="0" dirty="0">
                <a:solidFill>
                  <a:srgbClr val="121212"/>
                </a:solidFill>
                <a:effectLst/>
              </a:rPr>
              <a:t>:</a:t>
            </a:r>
          </a:p>
          <a:p>
            <a:r>
              <a:rPr lang="zh-CN" altLang="en-US" sz="2000" dirty="0">
                <a:solidFill>
                  <a:srgbClr val="121212"/>
                </a:solidFill>
              </a:rPr>
              <a:t>由上一步骤得到的</a:t>
            </a:r>
            <a:r>
              <a:rPr lang="en-US" altLang="zh-CN" sz="2000" dirty="0" err="1">
                <a:solidFill>
                  <a:srgbClr val="121212"/>
                </a:solidFill>
              </a:rPr>
              <a:t>rois</a:t>
            </a:r>
            <a:r>
              <a:rPr lang="zh-CN" altLang="en-US" sz="2000" dirty="0">
                <a:solidFill>
                  <a:srgbClr val="121212"/>
                </a:solidFill>
              </a:rPr>
              <a:t>和</a:t>
            </a:r>
            <a:r>
              <a:rPr lang="en-US" altLang="zh-CN" sz="2000" dirty="0" err="1">
                <a:solidFill>
                  <a:srgbClr val="121212"/>
                </a:solidFill>
              </a:rPr>
              <a:t>gt_bbox</a:t>
            </a:r>
            <a:r>
              <a:rPr lang="zh-CN" altLang="en-US" sz="2000" dirty="0">
                <a:solidFill>
                  <a:srgbClr val="121212"/>
                </a:solidFill>
              </a:rPr>
              <a:t>进行打分，选出</a:t>
            </a:r>
            <a:r>
              <a:rPr lang="en-US" altLang="zh-CN" sz="2000" dirty="0">
                <a:solidFill>
                  <a:srgbClr val="121212"/>
                </a:solidFill>
              </a:rPr>
              <a:t>128</a:t>
            </a:r>
            <a:r>
              <a:rPr lang="zh-CN" altLang="en-US" sz="2000" dirty="0">
                <a:solidFill>
                  <a:srgbClr val="121212"/>
                </a:solidFill>
              </a:rPr>
              <a:t>个</a:t>
            </a:r>
            <a:r>
              <a:rPr lang="en-US" altLang="zh-CN" sz="2000" dirty="0" err="1">
                <a:solidFill>
                  <a:srgbClr val="121212"/>
                </a:solidFill>
              </a:rPr>
              <a:t>sanple_rois</a:t>
            </a:r>
            <a:r>
              <a:rPr lang="zh-CN" altLang="en-US" sz="2000" dirty="0">
                <a:solidFill>
                  <a:srgbClr val="121212"/>
                </a:solidFill>
              </a:rPr>
              <a:t>。</a:t>
            </a:r>
            <a:endParaRPr lang="en-US" altLang="zh-CN" sz="2000" dirty="0">
              <a:solidFill>
                <a:srgbClr val="121212"/>
              </a:solidFill>
            </a:endParaRPr>
          </a:p>
          <a:p>
            <a:endParaRPr lang="en-US" altLang="zh-CN" sz="2000" i="0" dirty="0">
              <a:solidFill>
                <a:srgbClr val="121212"/>
              </a:solidFill>
              <a:effectLst/>
            </a:endParaRPr>
          </a:p>
          <a:p>
            <a:r>
              <a:rPr lang="en-US" altLang="zh-CN" sz="2000" b="1" dirty="0">
                <a:solidFill>
                  <a:srgbClr val="121212"/>
                </a:solidFill>
              </a:rPr>
              <a:t>ROI POOLING:</a:t>
            </a:r>
          </a:p>
          <a:p>
            <a:r>
              <a:rPr lang="zh-CN" altLang="en-US" sz="2000" i="0" dirty="0">
                <a:solidFill>
                  <a:srgbClr val="121212"/>
                </a:solidFill>
                <a:effectLst/>
              </a:rPr>
              <a:t>为共享权重，将全部区域</a:t>
            </a:r>
            <a:r>
              <a:rPr lang="en-US" altLang="zh-CN" sz="2000" i="0" dirty="0">
                <a:solidFill>
                  <a:srgbClr val="121212"/>
                </a:solidFill>
                <a:effectLst/>
              </a:rPr>
              <a:t>POOLING</a:t>
            </a:r>
            <a:r>
              <a:rPr lang="zh-CN" altLang="en-US" sz="2000" i="0" dirty="0">
                <a:solidFill>
                  <a:srgbClr val="121212"/>
                </a:solidFill>
                <a:effectLst/>
              </a:rPr>
              <a:t>到同一的</a:t>
            </a:r>
            <a:r>
              <a:rPr lang="en-US" altLang="zh-CN" sz="2000" i="0" dirty="0">
                <a:solidFill>
                  <a:srgbClr val="121212"/>
                </a:solidFill>
                <a:effectLst/>
              </a:rPr>
              <a:t>7*7</a:t>
            </a:r>
            <a:r>
              <a:rPr lang="zh-CN" altLang="en-US" sz="2000" i="0" dirty="0">
                <a:solidFill>
                  <a:srgbClr val="121212"/>
                </a:solidFill>
                <a:effectLst/>
              </a:rPr>
              <a:t>尺度</a:t>
            </a:r>
            <a:endParaRPr lang="en-US" altLang="zh-CN" sz="2000" i="0" dirty="0">
              <a:solidFill>
                <a:srgbClr val="121212"/>
              </a:solidFill>
              <a:effectLst/>
            </a:endParaRPr>
          </a:p>
          <a:p>
            <a:endParaRPr lang="en-US" altLang="zh-CN" sz="2000" b="1" dirty="0">
              <a:solidFill>
                <a:srgbClr val="121212"/>
              </a:solidFill>
            </a:endParaRPr>
          </a:p>
          <a:p>
            <a:r>
              <a:rPr lang="zh-CN" altLang="en-US" sz="2000" b="1" i="0" dirty="0">
                <a:solidFill>
                  <a:srgbClr val="121212"/>
                </a:solidFill>
                <a:effectLst/>
              </a:rPr>
              <a:t>全连接层</a:t>
            </a:r>
            <a:r>
              <a:rPr lang="en-US" altLang="zh-CN" sz="2000" b="1" i="0" dirty="0">
                <a:solidFill>
                  <a:srgbClr val="121212"/>
                </a:solidFill>
                <a:effectLst/>
              </a:rPr>
              <a:t>;</a:t>
            </a:r>
          </a:p>
          <a:p>
            <a:r>
              <a:rPr lang="zh-CN" altLang="en-US" sz="2000" i="0" dirty="0">
                <a:solidFill>
                  <a:srgbClr val="121212"/>
                </a:solidFill>
                <a:effectLst/>
              </a:rPr>
              <a:t>接上两个全连接层，可用</a:t>
            </a:r>
            <a:r>
              <a:rPr lang="en-US" altLang="zh-CN" sz="2000" i="0" dirty="0">
                <a:solidFill>
                  <a:srgbClr val="121212"/>
                </a:solidFill>
                <a:effectLst/>
              </a:rPr>
              <a:t>VGG16</a:t>
            </a:r>
            <a:r>
              <a:rPr lang="zh-CN" altLang="en-US" sz="2000" i="0" dirty="0">
                <a:solidFill>
                  <a:srgbClr val="121212"/>
                </a:solidFill>
                <a:effectLst/>
              </a:rPr>
              <a:t>后的两个全连接层进行分类与回归，并计算</a:t>
            </a:r>
            <a:r>
              <a:rPr lang="en-US" altLang="zh-CN" sz="2000" i="0" dirty="0" err="1">
                <a:solidFill>
                  <a:srgbClr val="121212"/>
                </a:solidFill>
                <a:effectLst/>
              </a:rPr>
              <a:t>roi_loss</a:t>
            </a:r>
            <a:endParaRPr lang="en-US" altLang="zh-CN" sz="2000" i="0" dirty="0">
              <a:solidFill>
                <a:srgbClr val="121212"/>
              </a:solidFill>
              <a:effectLst/>
            </a:endParaRPr>
          </a:p>
          <a:p>
            <a:endParaRPr lang="zh-CN" altLang="en-US" dirty="0"/>
          </a:p>
        </p:txBody>
      </p:sp>
      <p:pic>
        <p:nvPicPr>
          <p:cNvPr id="5" name="图片 4">
            <a:extLst>
              <a:ext uri="{FF2B5EF4-FFF2-40B4-BE49-F238E27FC236}">
                <a16:creationId xmlns:a16="http://schemas.microsoft.com/office/drawing/2014/main" id="{EF9567D7-FE29-4D7E-8D98-61E378265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451" y="1504011"/>
            <a:ext cx="3233513" cy="4868435"/>
          </a:xfrm>
          <a:prstGeom prst="rect">
            <a:avLst/>
          </a:prstGeom>
        </p:spPr>
      </p:pic>
    </p:spTree>
    <p:extLst>
      <p:ext uri="{BB962C8B-B14F-4D97-AF65-F5344CB8AC3E}">
        <p14:creationId xmlns:p14="http://schemas.microsoft.com/office/powerpoint/2010/main" val="4276917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a:extLst>
              <a:ext uri="{FF2B5EF4-FFF2-40B4-BE49-F238E27FC236}">
                <a16:creationId xmlns:a16="http://schemas.microsoft.com/office/drawing/2014/main" id="{EEBE0893-9233-48DA-999F-4C8B4BEB49FE}"/>
              </a:ext>
            </a:extLst>
          </p:cNvPr>
          <p:cNvSpPr txBox="1"/>
          <p:nvPr/>
        </p:nvSpPr>
        <p:spPr>
          <a:xfrm>
            <a:off x="1091097" y="1045441"/>
            <a:ext cx="1345240" cy="400110"/>
          </a:xfrm>
          <a:prstGeom prst="rect">
            <a:avLst/>
          </a:prstGeom>
          <a:noFill/>
        </p:spPr>
        <p:txBody>
          <a:bodyPr wrap="none" rtlCol="0">
            <a:spAutoFit/>
          </a:bodyPr>
          <a:lstStyle/>
          <a:p>
            <a:r>
              <a:rPr lang="en-US" altLang="zh-CN" sz="2000" dirty="0"/>
              <a:t>5</a:t>
            </a:r>
            <a:r>
              <a:rPr lang="zh-CN" altLang="en-US" sz="2000" dirty="0"/>
              <a:t>、可视化</a:t>
            </a:r>
          </a:p>
        </p:txBody>
      </p:sp>
      <p:sp>
        <p:nvSpPr>
          <p:cNvPr id="15" name="AutoShape 7" descr="[公式]">
            <a:extLst>
              <a:ext uri="{FF2B5EF4-FFF2-40B4-BE49-F238E27FC236}">
                <a16:creationId xmlns:a16="http://schemas.microsoft.com/office/drawing/2014/main" id="{5068D68E-0EBA-4D0A-BFB2-0790BE940501}"/>
              </a:ext>
            </a:extLst>
          </p:cNvPr>
          <p:cNvSpPr>
            <a:spLocks noChangeAspect="1" noChangeArrowheads="1"/>
          </p:cNvSpPr>
          <p:nvPr/>
        </p:nvSpPr>
        <p:spPr bwMode="auto">
          <a:xfrm>
            <a:off x="93218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CD037071-7D27-47E3-9AFF-98C031485F96}"/>
              </a:ext>
            </a:extLst>
          </p:cNvPr>
          <p:cNvSpPr txBox="1"/>
          <p:nvPr/>
        </p:nvSpPr>
        <p:spPr>
          <a:xfrm>
            <a:off x="1255099" y="2828835"/>
            <a:ext cx="1713390" cy="1200329"/>
          </a:xfrm>
          <a:prstGeom prst="rect">
            <a:avLst/>
          </a:prstGeom>
          <a:noFill/>
        </p:spPr>
        <p:txBody>
          <a:bodyPr wrap="square" rtlCol="0">
            <a:spAutoFit/>
          </a:bodyPr>
          <a:lstStyle/>
          <a:p>
            <a:r>
              <a:rPr lang="zh-CN" altLang="en-US" dirty="0"/>
              <a:t>原图片和预测结果调用</a:t>
            </a:r>
            <a:r>
              <a:rPr lang="en-US" altLang="zh-CN" dirty="0"/>
              <a:t>Vision-</a:t>
            </a:r>
            <a:r>
              <a:rPr lang="en-US" altLang="zh-CN" dirty="0" err="1"/>
              <a:t>bbox</a:t>
            </a:r>
            <a:r>
              <a:rPr lang="zh-CN" altLang="en-US" dirty="0"/>
              <a:t>可视化</a:t>
            </a:r>
          </a:p>
        </p:txBody>
      </p:sp>
      <p:sp>
        <p:nvSpPr>
          <p:cNvPr id="6" name="文本框 5">
            <a:extLst>
              <a:ext uri="{FF2B5EF4-FFF2-40B4-BE49-F238E27FC236}">
                <a16:creationId xmlns:a16="http://schemas.microsoft.com/office/drawing/2014/main" id="{64185B99-A519-48A4-AB32-FBB361F30465}"/>
              </a:ext>
            </a:extLst>
          </p:cNvPr>
          <p:cNvSpPr txBox="1"/>
          <p:nvPr/>
        </p:nvSpPr>
        <p:spPr>
          <a:xfrm>
            <a:off x="1255099" y="1445551"/>
            <a:ext cx="1713390" cy="923330"/>
          </a:xfrm>
          <a:prstGeom prst="rect">
            <a:avLst/>
          </a:prstGeom>
          <a:noFill/>
        </p:spPr>
        <p:txBody>
          <a:bodyPr wrap="square" rtlCol="0">
            <a:spAutoFit/>
          </a:bodyPr>
          <a:lstStyle/>
          <a:p>
            <a:r>
              <a:rPr lang="zh-CN" altLang="en-US" dirty="0"/>
              <a:t>将五种</a:t>
            </a:r>
            <a:r>
              <a:rPr lang="en-US" altLang="zh-CN" dirty="0"/>
              <a:t>loss</a:t>
            </a:r>
            <a:r>
              <a:rPr lang="zh-CN" altLang="en-US" dirty="0"/>
              <a:t>调用</a:t>
            </a:r>
            <a:r>
              <a:rPr lang="en-US" altLang="zh-CN" dirty="0"/>
              <a:t>plot</a:t>
            </a:r>
            <a:r>
              <a:rPr lang="zh-CN" altLang="en-US" dirty="0"/>
              <a:t>实时展示观察，方便调试</a:t>
            </a:r>
          </a:p>
        </p:txBody>
      </p:sp>
      <p:pic>
        <p:nvPicPr>
          <p:cNvPr id="7" name="图片 6">
            <a:extLst>
              <a:ext uri="{FF2B5EF4-FFF2-40B4-BE49-F238E27FC236}">
                <a16:creationId xmlns:a16="http://schemas.microsoft.com/office/drawing/2014/main" id="{90A4C6EE-426B-4377-BD9C-F25060AB20F6}"/>
              </a:ext>
            </a:extLst>
          </p:cNvPr>
          <p:cNvPicPr>
            <a:picLocks noChangeAspect="1"/>
          </p:cNvPicPr>
          <p:nvPr/>
        </p:nvPicPr>
        <p:blipFill rotWithShape="1">
          <a:blip r:embed="rId3">
            <a:extLst>
              <a:ext uri="{28A0092B-C50C-407E-A947-70E740481C1C}">
                <a14:useLocalDpi xmlns:a14="http://schemas.microsoft.com/office/drawing/2010/main" val="0"/>
              </a:ext>
            </a:extLst>
          </a:blip>
          <a:srcRect t="18883" r="1845"/>
          <a:stretch/>
        </p:blipFill>
        <p:spPr>
          <a:xfrm>
            <a:off x="3149390" y="1410025"/>
            <a:ext cx="8825627" cy="4437292"/>
          </a:xfrm>
          <a:prstGeom prst="rect">
            <a:avLst/>
          </a:prstGeom>
        </p:spPr>
      </p:pic>
    </p:spTree>
    <p:extLst>
      <p:ext uri="{BB962C8B-B14F-4D97-AF65-F5344CB8AC3E}">
        <p14:creationId xmlns:p14="http://schemas.microsoft.com/office/powerpoint/2010/main" val="3178837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第三部分</a:t>
            </a: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运行结果分析</a:t>
            </a:r>
          </a:p>
        </p:txBody>
      </p:sp>
    </p:spTree>
    <p:extLst>
      <p:ext uri="{BB962C8B-B14F-4D97-AF65-F5344CB8AC3E}">
        <p14:creationId xmlns:p14="http://schemas.microsoft.com/office/powerpoint/2010/main" val="328017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a:extLst>
              <a:ext uri="{FF2B5EF4-FFF2-40B4-BE49-F238E27FC236}">
                <a16:creationId xmlns:a16="http://schemas.microsoft.com/office/drawing/2014/main" id="{060C70C0-10E5-443B-A101-F6D031A74780}"/>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6D9BC80-3DC8-42E2-A168-D1A6E16DA317}"/>
              </a:ext>
            </a:extLst>
          </p:cNvPr>
          <p:cNvSpPr txBox="1"/>
          <p:nvPr/>
        </p:nvSpPr>
        <p:spPr>
          <a:xfrm>
            <a:off x="101899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运行结果分析</a:t>
            </a:r>
          </a:p>
        </p:txBody>
      </p:sp>
      <p:sp>
        <p:nvSpPr>
          <p:cNvPr id="3" name="文本框 2">
            <a:extLst>
              <a:ext uri="{FF2B5EF4-FFF2-40B4-BE49-F238E27FC236}">
                <a16:creationId xmlns:a16="http://schemas.microsoft.com/office/drawing/2014/main" id="{C5F9740A-6DD5-41C1-927D-4E5B3B346210}"/>
              </a:ext>
            </a:extLst>
          </p:cNvPr>
          <p:cNvSpPr txBox="1"/>
          <p:nvPr/>
        </p:nvSpPr>
        <p:spPr>
          <a:xfrm>
            <a:off x="1420427" y="1544601"/>
            <a:ext cx="2967479" cy="369332"/>
          </a:xfrm>
          <a:prstGeom prst="rect">
            <a:avLst/>
          </a:prstGeom>
          <a:noFill/>
        </p:spPr>
        <p:txBody>
          <a:bodyPr wrap="none" rtlCol="0">
            <a:spAutoFit/>
          </a:bodyPr>
          <a:lstStyle/>
          <a:p>
            <a:r>
              <a:rPr lang="zh-CN" altLang="en-US" dirty="0"/>
              <a:t>训练时间：每秒</a:t>
            </a:r>
            <a:r>
              <a:rPr lang="en-US" altLang="zh-CN" dirty="0"/>
              <a:t>3</a:t>
            </a:r>
            <a:r>
              <a:rPr lang="zh-CN" altLang="en-US" dirty="0"/>
              <a:t>到</a:t>
            </a:r>
            <a:r>
              <a:rPr lang="en-US" altLang="zh-CN" dirty="0"/>
              <a:t>4</a:t>
            </a:r>
            <a:r>
              <a:rPr lang="zh-CN" altLang="en-US" dirty="0"/>
              <a:t>张图片</a:t>
            </a:r>
          </a:p>
        </p:txBody>
      </p:sp>
      <p:sp>
        <p:nvSpPr>
          <p:cNvPr id="13" name="文本框 12">
            <a:extLst>
              <a:ext uri="{FF2B5EF4-FFF2-40B4-BE49-F238E27FC236}">
                <a16:creationId xmlns:a16="http://schemas.microsoft.com/office/drawing/2014/main" id="{8CB47D19-638B-4645-B9B8-00B8C877DC76}"/>
              </a:ext>
            </a:extLst>
          </p:cNvPr>
          <p:cNvSpPr txBox="1"/>
          <p:nvPr/>
        </p:nvSpPr>
        <p:spPr>
          <a:xfrm>
            <a:off x="1420427" y="1029636"/>
            <a:ext cx="5577168" cy="369332"/>
          </a:xfrm>
          <a:prstGeom prst="rect">
            <a:avLst/>
          </a:prstGeom>
          <a:noFill/>
        </p:spPr>
        <p:txBody>
          <a:bodyPr wrap="none" rtlCol="0">
            <a:spAutoFit/>
          </a:bodyPr>
          <a:lstStyle/>
          <a:p>
            <a:r>
              <a:rPr lang="zh-CN" altLang="en-US" dirty="0"/>
              <a:t>运行情况：</a:t>
            </a:r>
            <a:r>
              <a:rPr lang="en-US" altLang="zh-CN" dirty="0"/>
              <a:t>GeForce RTX2060</a:t>
            </a:r>
            <a:r>
              <a:rPr lang="zh-CN" altLang="en-US" dirty="0"/>
              <a:t>，单线程，占用</a:t>
            </a:r>
            <a:r>
              <a:rPr lang="en-US" altLang="zh-CN" dirty="0"/>
              <a:t>3GB</a:t>
            </a:r>
            <a:r>
              <a:rPr lang="zh-CN" altLang="en-US" dirty="0"/>
              <a:t>显存</a:t>
            </a:r>
          </a:p>
        </p:txBody>
      </p:sp>
      <p:sp>
        <p:nvSpPr>
          <p:cNvPr id="15" name="文本框 14">
            <a:extLst>
              <a:ext uri="{FF2B5EF4-FFF2-40B4-BE49-F238E27FC236}">
                <a16:creationId xmlns:a16="http://schemas.microsoft.com/office/drawing/2014/main" id="{81F497ED-43CC-4CE3-A61C-8A6833E011E5}"/>
              </a:ext>
            </a:extLst>
          </p:cNvPr>
          <p:cNvSpPr txBox="1"/>
          <p:nvPr/>
        </p:nvSpPr>
        <p:spPr>
          <a:xfrm>
            <a:off x="1397824" y="2111220"/>
            <a:ext cx="3352200" cy="369332"/>
          </a:xfrm>
          <a:prstGeom prst="rect">
            <a:avLst/>
          </a:prstGeom>
          <a:noFill/>
        </p:spPr>
        <p:txBody>
          <a:bodyPr wrap="none" rtlCol="0">
            <a:spAutoFit/>
          </a:bodyPr>
          <a:lstStyle/>
          <a:p>
            <a:r>
              <a:rPr lang="zh-CN" altLang="en-US" dirty="0"/>
              <a:t>训练所得参数大小： 大约</a:t>
            </a:r>
            <a:r>
              <a:rPr lang="en-US" altLang="zh-CN" dirty="0"/>
              <a:t>500M</a:t>
            </a:r>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4F5C6A1-DB29-442C-9FA0-491A8CBF7284}"/>
                  </a:ext>
                </a:extLst>
              </p:cNvPr>
              <p:cNvSpPr txBox="1"/>
              <p:nvPr/>
            </p:nvSpPr>
            <p:spPr>
              <a:xfrm>
                <a:off x="1397824" y="2677839"/>
                <a:ext cx="8963073" cy="785536"/>
              </a:xfrm>
              <a:prstGeom prst="rect">
                <a:avLst/>
              </a:prstGeom>
              <a:noFill/>
            </p:spPr>
            <p:txBody>
              <a:bodyPr wrap="square" rtlCol="0">
                <a:spAutoFit/>
              </a:bodyPr>
              <a:lstStyle/>
              <a:p>
                <a:r>
                  <a:rPr lang="zh-CN" altLang="en-US" dirty="0"/>
                  <a:t>准确率定义：经合理研究预测，我们决定当预测框的中心位置与实际的中心位置低于一个阈值</a:t>
                </a:r>
                <a:r>
                  <a:rPr lang="en-US" altLang="zh-CN" dirty="0"/>
                  <a:t>bios</a:t>
                </a:r>
                <a:r>
                  <a:rPr lang="zh-CN" altLang="en-US" dirty="0"/>
                  <a:t>时</a:t>
                </a:r>
                <a:r>
                  <a:rPr lang="en-US" altLang="zh-CN" dirty="0"/>
                  <a:t>(</a:t>
                </a:r>
                <a:r>
                  <a:rPr lang="zh-CN" altLang="en-US" dirty="0"/>
                  <a:t>该阈值取原始数据各纵坐标之差最值的</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15</m:t>
                        </m:r>
                      </m:den>
                    </m:f>
                  </m:oMath>
                </a14:m>
                <a:r>
                  <a:rPr lang="en-US" altLang="zh-CN" dirty="0"/>
                  <a:t>)</a:t>
                </a:r>
                <a:r>
                  <a:rPr lang="zh-CN" altLang="en-US" dirty="0"/>
                  <a:t>，视为预测成功。</a:t>
                </a:r>
              </a:p>
            </p:txBody>
          </p:sp>
        </mc:Choice>
        <mc:Fallback xmlns="">
          <p:sp>
            <p:nvSpPr>
              <p:cNvPr id="2" name="文本框 1">
                <a:extLst>
                  <a:ext uri="{FF2B5EF4-FFF2-40B4-BE49-F238E27FC236}">
                    <a16:creationId xmlns:a16="http://schemas.microsoft.com/office/drawing/2014/main" id="{94F5C6A1-DB29-442C-9FA0-491A8CBF7284}"/>
                  </a:ext>
                </a:extLst>
              </p:cNvPr>
              <p:cNvSpPr txBox="1">
                <a:spLocks noRot="1" noChangeAspect="1" noMove="1" noResize="1" noEditPoints="1" noAdjustHandles="1" noChangeArrowheads="1" noChangeShapeType="1" noTextEdit="1"/>
              </p:cNvSpPr>
              <p:nvPr/>
            </p:nvSpPr>
            <p:spPr>
              <a:xfrm>
                <a:off x="1397824" y="2677839"/>
                <a:ext cx="8963073" cy="785536"/>
              </a:xfrm>
              <a:prstGeom prst="rect">
                <a:avLst/>
              </a:prstGeom>
              <a:blipFill>
                <a:blip r:embed="rId3"/>
                <a:stretch>
                  <a:fillRect l="-544" t="-3876" b="-15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3C524A1-FBF2-4FC3-8D26-C4E5517FDA39}"/>
              </a:ext>
            </a:extLst>
          </p:cNvPr>
          <p:cNvSpPr txBox="1"/>
          <p:nvPr/>
        </p:nvSpPr>
        <p:spPr>
          <a:xfrm>
            <a:off x="1420427" y="3644019"/>
            <a:ext cx="4560864" cy="369332"/>
          </a:xfrm>
          <a:prstGeom prst="rect">
            <a:avLst/>
          </a:prstGeom>
          <a:noFill/>
        </p:spPr>
        <p:txBody>
          <a:bodyPr wrap="none" rtlCol="0">
            <a:spAutoFit/>
          </a:bodyPr>
          <a:lstStyle/>
          <a:p>
            <a:r>
              <a:rPr lang="zh-CN" altLang="en-US" dirty="0"/>
              <a:t>最高准确率：</a:t>
            </a:r>
            <a:r>
              <a:rPr lang="en-US" altLang="zh-CN" dirty="0"/>
              <a:t>0.77125</a:t>
            </a:r>
            <a:r>
              <a:rPr lang="zh-CN" altLang="en-US" dirty="0"/>
              <a:t>（经过测试集检验）</a:t>
            </a:r>
          </a:p>
        </p:txBody>
      </p:sp>
      <p:sp>
        <p:nvSpPr>
          <p:cNvPr id="5" name="文本框 4">
            <a:extLst>
              <a:ext uri="{FF2B5EF4-FFF2-40B4-BE49-F238E27FC236}">
                <a16:creationId xmlns:a16="http://schemas.microsoft.com/office/drawing/2014/main" id="{E906B2B3-631F-49D6-9E36-E6814632A564}"/>
              </a:ext>
            </a:extLst>
          </p:cNvPr>
          <p:cNvSpPr txBox="1"/>
          <p:nvPr/>
        </p:nvSpPr>
        <p:spPr>
          <a:xfrm>
            <a:off x="1397824" y="4193995"/>
            <a:ext cx="5814412" cy="369332"/>
          </a:xfrm>
          <a:prstGeom prst="rect">
            <a:avLst/>
          </a:prstGeom>
          <a:noFill/>
        </p:spPr>
        <p:txBody>
          <a:bodyPr wrap="none" rtlCol="0">
            <a:spAutoFit/>
          </a:bodyPr>
          <a:lstStyle/>
          <a:p>
            <a:r>
              <a:rPr lang="en-US" altLang="zh-CN" dirty="0"/>
              <a:t>Average loss</a:t>
            </a:r>
            <a:r>
              <a:rPr lang="zh-CN" altLang="en-US" dirty="0"/>
              <a:t>定义：预测中心位置与实际中心位置的误差</a:t>
            </a:r>
          </a:p>
        </p:txBody>
      </p:sp>
      <p:sp>
        <p:nvSpPr>
          <p:cNvPr id="10" name="文本框 9">
            <a:extLst>
              <a:ext uri="{FF2B5EF4-FFF2-40B4-BE49-F238E27FC236}">
                <a16:creationId xmlns:a16="http://schemas.microsoft.com/office/drawing/2014/main" id="{3F768193-A2B0-4B6F-81AC-AA4C00774F8B}"/>
              </a:ext>
            </a:extLst>
          </p:cNvPr>
          <p:cNvSpPr txBox="1"/>
          <p:nvPr/>
        </p:nvSpPr>
        <p:spPr>
          <a:xfrm>
            <a:off x="1420427" y="4743971"/>
            <a:ext cx="4254691" cy="369332"/>
          </a:xfrm>
          <a:prstGeom prst="rect">
            <a:avLst/>
          </a:prstGeom>
          <a:noFill/>
        </p:spPr>
        <p:txBody>
          <a:bodyPr wrap="none" rtlCol="0">
            <a:spAutoFit/>
          </a:bodyPr>
          <a:lstStyle/>
          <a:p>
            <a:r>
              <a:rPr lang="zh-CN" altLang="en-US" dirty="0"/>
              <a:t>所得</a:t>
            </a:r>
            <a:r>
              <a:rPr lang="en-US" altLang="zh-CN" dirty="0"/>
              <a:t>Average loss</a:t>
            </a:r>
            <a:r>
              <a:rPr lang="zh-CN" altLang="en-US" dirty="0"/>
              <a:t>：</a:t>
            </a:r>
            <a:r>
              <a:rPr lang="en-US" altLang="zh-CN" dirty="0"/>
              <a:t>479.19697002019205</a:t>
            </a:r>
            <a:endParaRPr lang="zh-CN" altLang="en-US" dirty="0"/>
          </a:p>
        </p:txBody>
      </p:sp>
    </p:spTree>
    <p:extLst>
      <p:ext uri="{BB962C8B-B14F-4D97-AF65-F5344CB8AC3E}">
        <p14:creationId xmlns:p14="http://schemas.microsoft.com/office/powerpoint/2010/main" val="2413435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57"/>
          <p:cNvSpPr/>
          <p:nvPr/>
        </p:nvSpPr>
        <p:spPr>
          <a:xfrm>
            <a:off x="5021996" y="2100034"/>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100034"/>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3354810"/>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3354810"/>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22" name="等腰三角形 21">
            <a:extLst>
              <a:ext uri="{FF2B5EF4-FFF2-40B4-BE49-F238E27FC236}">
                <a16:creationId xmlns:a16="http://schemas.microsoft.com/office/drawing/2014/main" id="{0873D40F-965F-4936-833E-FB0039634312}"/>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EDCAAD0-7A73-4B4B-9F0E-E36C16CEDF10}"/>
              </a:ext>
            </a:extLst>
          </p:cNvPr>
          <p:cNvSpPr txBox="1"/>
          <p:nvPr/>
        </p:nvSpPr>
        <p:spPr>
          <a:xfrm>
            <a:off x="992363" y="450121"/>
            <a:ext cx="23261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a:t>
            </a:r>
          </a:p>
        </p:txBody>
      </p:sp>
      <p:sp>
        <p:nvSpPr>
          <p:cNvPr id="2" name="文本框 1">
            <a:extLst>
              <a:ext uri="{FF2B5EF4-FFF2-40B4-BE49-F238E27FC236}">
                <a16:creationId xmlns:a16="http://schemas.microsoft.com/office/drawing/2014/main" id="{CFB26C2F-C908-47F7-B433-D5366454CD38}"/>
              </a:ext>
            </a:extLst>
          </p:cNvPr>
          <p:cNvSpPr txBox="1"/>
          <p:nvPr/>
        </p:nvSpPr>
        <p:spPr>
          <a:xfrm>
            <a:off x="1065247" y="1260699"/>
            <a:ext cx="9857186" cy="738664"/>
          </a:xfrm>
          <a:prstGeom prst="rect">
            <a:avLst/>
          </a:prstGeom>
          <a:noFill/>
        </p:spPr>
        <p:txBody>
          <a:bodyPr wrap="none" rtlCol="0">
            <a:spAutoFit/>
          </a:bodyPr>
          <a:lstStyle/>
          <a:p>
            <a:r>
              <a:rPr lang="zh-CN" altLang="en-US" sz="2400" dirty="0"/>
              <a:t>任务要求：完成椎体和椎间盘的类别检测，计算准确率和</a:t>
            </a:r>
            <a:r>
              <a:rPr lang="en-US" altLang="zh-CN" sz="2400" dirty="0"/>
              <a:t>Average loss</a:t>
            </a:r>
            <a:r>
              <a:rPr lang="zh-CN" altLang="en-US" sz="2400" dirty="0"/>
              <a:t>。</a:t>
            </a:r>
            <a:endParaRPr lang="en-US" altLang="zh-CN" sz="2400" dirty="0"/>
          </a:p>
          <a:p>
            <a:endParaRPr lang="zh-CN" altLang="en-US" dirty="0"/>
          </a:p>
        </p:txBody>
      </p:sp>
      <p:sp>
        <p:nvSpPr>
          <p:cNvPr id="20" name="文本框 19">
            <a:extLst>
              <a:ext uri="{FF2B5EF4-FFF2-40B4-BE49-F238E27FC236}">
                <a16:creationId xmlns:a16="http://schemas.microsoft.com/office/drawing/2014/main" id="{53991EE8-EF6E-4A4E-A99A-8C88E394A566}"/>
              </a:ext>
            </a:extLst>
          </p:cNvPr>
          <p:cNvSpPr txBox="1"/>
          <p:nvPr/>
        </p:nvSpPr>
        <p:spPr>
          <a:xfrm>
            <a:off x="1091954" y="2409832"/>
            <a:ext cx="2877711" cy="461665"/>
          </a:xfrm>
          <a:prstGeom prst="rect">
            <a:avLst/>
          </a:prstGeom>
          <a:noFill/>
        </p:spPr>
        <p:txBody>
          <a:bodyPr wrap="none" rtlCol="0">
            <a:spAutoFit/>
          </a:bodyPr>
          <a:lstStyle/>
          <a:p>
            <a:r>
              <a:rPr lang="zh-CN" altLang="en-US" dirty="0"/>
              <a:t>思路流程：</a:t>
            </a:r>
            <a:r>
              <a:rPr lang="zh-CN" altLang="en-US" sz="2400" dirty="0"/>
              <a:t>数据预处理</a:t>
            </a:r>
          </a:p>
        </p:txBody>
      </p:sp>
      <p:sp>
        <p:nvSpPr>
          <p:cNvPr id="21" name="箭头: 右 20">
            <a:extLst>
              <a:ext uri="{FF2B5EF4-FFF2-40B4-BE49-F238E27FC236}">
                <a16:creationId xmlns:a16="http://schemas.microsoft.com/office/drawing/2014/main" id="{FA7B82C0-5C3C-4159-A085-588D2EB058B1}"/>
              </a:ext>
            </a:extLst>
          </p:cNvPr>
          <p:cNvSpPr/>
          <p:nvPr/>
        </p:nvSpPr>
        <p:spPr>
          <a:xfrm>
            <a:off x="3956003" y="2453899"/>
            <a:ext cx="6927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5AC79F3B-E85F-421D-9E08-52C49AC2E5E0}"/>
              </a:ext>
            </a:extLst>
          </p:cNvPr>
          <p:cNvSpPr txBox="1"/>
          <p:nvPr/>
        </p:nvSpPr>
        <p:spPr>
          <a:xfrm>
            <a:off x="4563048" y="2409832"/>
            <a:ext cx="5328703" cy="461665"/>
          </a:xfrm>
          <a:prstGeom prst="rect">
            <a:avLst/>
          </a:prstGeom>
          <a:noFill/>
        </p:spPr>
        <p:txBody>
          <a:bodyPr wrap="none" rtlCol="0">
            <a:spAutoFit/>
          </a:bodyPr>
          <a:lstStyle/>
          <a:p>
            <a:r>
              <a:rPr lang="zh-CN" altLang="en-US" sz="2400" dirty="0"/>
              <a:t>基于</a:t>
            </a:r>
            <a:r>
              <a:rPr lang="en-US" altLang="zh-CN" sz="2400" dirty="0"/>
              <a:t>Faster-RCNN</a:t>
            </a:r>
            <a:r>
              <a:rPr lang="zh-CN" altLang="en-US" sz="2400" dirty="0"/>
              <a:t>的定位分类模型训练</a:t>
            </a:r>
          </a:p>
        </p:txBody>
      </p:sp>
      <p:sp>
        <p:nvSpPr>
          <p:cNvPr id="25" name="箭头: 右 24">
            <a:extLst>
              <a:ext uri="{FF2B5EF4-FFF2-40B4-BE49-F238E27FC236}">
                <a16:creationId xmlns:a16="http://schemas.microsoft.com/office/drawing/2014/main" id="{832FD9B3-086D-4A3C-AED7-3F444A21C974}"/>
              </a:ext>
            </a:extLst>
          </p:cNvPr>
          <p:cNvSpPr/>
          <p:nvPr/>
        </p:nvSpPr>
        <p:spPr>
          <a:xfrm>
            <a:off x="2361050" y="3170144"/>
            <a:ext cx="6927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B0F52ECA-A851-419D-8E73-6992B4F18C9E}"/>
              </a:ext>
            </a:extLst>
          </p:cNvPr>
          <p:cNvSpPr txBox="1"/>
          <p:nvPr/>
        </p:nvSpPr>
        <p:spPr>
          <a:xfrm>
            <a:off x="3053807" y="3134127"/>
            <a:ext cx="1415772" cy="461665"/>
          </a:xfrm>
          <a:prstGeom prst="rect">
            <a:avLst/>
          </a:prstGeom>
          <a:noFill/>
        </p:spPr>
        <p:txBody>
          <a:bodyPr wrap="none" rtlCol="0">
            <a:spAutoFit/>
          </a:bodyPr>
          <a:lstStyle/>
          <a:p>
            <a:r>
              <a:rPr lang="zh-CN" altLang="en-US" sz="2400" dirty="0"/>
              <a:t>数据输出</a:t>
            </a:r>
          </a:p>
        </p:txBody>
      </p:sp>
    </p:spTree>
    <p:extLst>
      <p:ext uri="{BB962C8B-B14F-4D97-AF65-F5344CB8AC3E}">
        <p14:creationId xmlns:p14="http://schemas.microsoft.com/office/powerpoint/2010/main" val="2647185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第四部分</a:t>
            </a: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总结</a:t>
            </a: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559350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41">
            <a:extLst>
              <a:ext uri="{FF2B5EF4-FFF2-40B4-BE49-F238E27FC236}">
                <a16:creationId xmlns:a16="http://schemas.microsoft.com/office/drawing/2014/main" id="{26A31424-59BB-45E2-A0F4-8F6FCF0470ED}"/>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D9EFF787-CD70-49D3-8F08-5889CA5BED9C}"/>
              </a:ext>
            </a:extLst>
          </p:cNvPr>
          <p:cNvSpPr txBox="1"/>
          <p:nvPr/>
        </p:nvSpPr>
        <p:spPr>
          <a:xfrm>
            <a:off x="1036751" y="30527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p>
        </p:txBody>
      </p:sp>
      <p:sp>
        <p:nvSpPr>
          <p:cNvPr id="44" name="文本框 43">
            <a:extLst>
              <a:ext uri="{FF2B5EF4-FFF2-40B4-BE49-F238E27FC236}">
                <a16:creationId xmlns:a16="http://schemas.microsoft.com/office/drawing/2014/main" id="{98E2AA90-C84F-4A67-9CB9-292D55494DDB}"/>
              </a:ext>
            </a:extLst>
          </p:cNvPr>
          <p:cNvSpPr txBox="1"/>
          <p:nvPr/>
        </p:nvSpPr>
        <p:spPr>
          <a:xfrm>
            <a:off x="2070023" y="3130354"/>
            <a:ext cx="8308417" cy="1569660"/>
          </a:xfrm>
          <a:prstGeom prst="rect">
            <a:avLst/>
          </a:prstGeom>
          <a:noFill/>
        </p:spPr>
        <p:txBody>
          <a:bodyPr wrap="square" rtlCol="0">
            <a:spAutoFit/>
          </a:bodyPr>
          <a:lstStyle/>
          <a:p>
            <a:r>
              <a:rPr lang="en-US" altLang="zh-CN" sz="2400" dirty="0"/>
              <a:t>   </a:t>
            </a:r>
            <a:r>
              <a:rPr lang="zh-CN" altLang="en-US" sz="2400" b="1" dirty="0"/>
              <a:t>我们同时也细研了各种分类网络，在本次实验中发现</a:t>
            </a:r>
            <a:r>
              <a:rPr lang="en-US" altLang="zh-CN" sz="2400" b="1" dirty="0"/>
              <a:t>Faster-RCNN</a:t>
            </a:r>
            <a:r>
              <a:rPr lang="zh-CN" altLang="en-US" sz="2400" b="1" dirty="0"/>
              <a:t>综合了特征提取，</a:t>
            </a:r>
            <a:r>
              <a:rPr lang="en-US" altLang="zh-CN" sz="2400" b="1" dirty="0"/>
              <a:t>proposal</a:t>
            </a:r>
            <a:r>
              <a:rPr lang="zh-CN" altLang="en-US" sz="2400" b="1" dirty="0"/>
              <a:t>提取，</a:t>
            </a:r>
            <a:r>
              <a:rPr lang="en-US" altLang="zh-CN" sz="2400" b="1" dirty="0" err="1"/>
              <a:t>boungdingbox</a:t>
            </a:r>
            <a:r>
              <a:rPr lang="en-US" altLang="zh-CN" sz="2400" b="1" dirty="0"/>
              <a:t> regression</a:t>
            </a:r>
            <a:r>
              <a:rPr lang="zh-CN" altLang="en-US" sz="2400" b="1" dirty="0"/>
              <a:t>和</a:t>
            </a:r>
            <a:r>
              <a:rPr lang="en-US" altLang="zh-CN" sz="2400" b="1" dirty="0"/>
              <a:t>classification</a:t>
            </a:r>
            <a:r>
              <a:rPr lang="zh-CN" altLang="en-US" sz="2400" b="1" dirty="0"/>
              <a:t>，在目标检测分类任务中表现优越，检测速度明显，综合性能较高。</a:t>
            </a:r>
          </a:p>
        </p:txBody>
      </p:sp>
      <p:sp>
        <p:nvSpPr>
          <p:cNvPr id="2" name="文本框 1">
            <a:extLst>
              <a:ext uri="{FF2B5EF4-FFF2-40B4-BE49-F238E27FC236}">
                <a16:creationId xmlns:a16="http://schemas.microsoft.com/office/drawing/2014/main" id="{63ED17EB-AE14-4742-B11E-57764B5EE68E}"/>
              </a:ext>
            </a:extLst>
          </p:cNvPr>
          <p:cNvSpPr txBox="1"/>
          <p:nvPr/>
        </p:nvSpPr>
        <p:spPr>
          <a:xfrm>
            <a:off x="2070023" y="1438183"/>
            <a:ext cx="8034735" cy="1569660"/>
          </a:xfrm>
          <a:prstGeom prst="rect">
            <a:avLst/>
          </a:prstGeom>
          <a:noFill/>
        </p:spPr>
        <p:txBody>
          <a:bodyPr wrap="square" rtlCol="0">
            <a:spAutoFit/>
          </a:bodyPr>
          <a:lstStyle/>
          <a:p>
            <a:r>
              <a:rPr lang="zh-CN" altLang="en-US" dirty="0"/>
              <a:t>     </a:t>
            </a:r>
            <a:r>
              <a:rPr lang="zh-CN" altLang="en-US" sz="2400" b="1" dirty="0">
                <a:latin typeface="+mn-ea"/>
              </a:rPr>
              <a:t>由上面运行结果分析可知，本小组成功构建了一个能完成</a:t>
            </a:r>
            <a:r>
              <a:rPr lang="en-US" altLang="zh-CN" sz="2400" b="1" dirty="0">
                <a:latin typeface="+mn-ea"/>
              </a:rPr>
              <a:t>11</a:t>
            </a:r>
            <a:r>
              <a:rPr lang="zh-CN" altLang="en-US" sz="2400" b="1" dirty="0">
                <a:latin typeface="+mn-ea"/>
              </a:rPr>
              <a:t>类分类检测的</a:t>
            </a:r>
            <a:r>
              <a:rPr lang="en-US" altLang="zh-CN" sz="2400" b="1" dirty="0">
                <a:latin typeface="+mn-ea"/>
              </a:rPr>
              <a:t>Faster RCNN</a:t>
            </a:r>
            <a:r>
              <a:rPr lang="zh-CN" altLang="en-US" sz="2400" b="1" dirty="0">
                <a:latin typeface="+mn-ea"/>
              </a:rPr>
              <a:t>网络，训练算法的运行速度较快，所需要的内存稍大，网络拟合效果优良，整个系统泛化能力较好，完成了本次的分类检测任务。</a:t>
            </a:r>
          </a:p>
        </p:txBody>
      </p:sp>
    </p:spTree>
    <p:extLst>
      <p:ext uri="{BB962C8B-B14F-4D97-AF65-F5344CB8AC3E}">
        <p14:creationId xmlns:p14="http://schemas.microsoft.com/office/powerpoint/2010/main" val="312276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AB8973-E78D-400B-9D41-923EF3B9D4AF}"/>
              </a:ext>
            </a:extLst>
          </p:cNvPr>
          <p:cNvSpPr txBox="1"/>
          <p:nvPr/>
        </p:nvSpPr>
        <p:spPr>
          <a:xfrm>
            <a:off x="5101442" y="892683"/>
            <a:ext cx="1916092" cy="707886"/>
          </a:xfrm>
          <a:prstGeom prst="rect">
            <a:avLst/>
          </a:prstGeom>
          <a:noFill/>
        </p:spPr>
        <p:txBody>
          <a:bodyPr wrap="square" rtlCol="0">
            <a:spAutoFit/>
          </a:bodyPr>
          <a:lstStyle/>
          <a:p>
            <a:pPr algn="ctr"/>
            <a:r>
              <a:rPr lang="zh-CN" altLang="en-US" sz="4000" b="1" spc="600" dirty="0">
                <a:cs typeface="+mn-ea"/>
                <a:sym typeface="+mn-lt"/>
              </a:rPr>
              <a:t>目录</a:t>
            </a:r>
          </a:p>
        </p:txBody>
      </p:sp>
      <p:sp>
        <p:nvSpPr>
          <p:cNvPr id="3" name="矩形 2">
            <a:extLst>
              <a:ext uri="{FF2B5EF4-FFF2-40B4-BE49-F238E27FC236}">
                <a16:creationId xmlns:a16="http://schemas.microsoft.com/office/drawing/2014/main" id="{3FB77651-3FB2-4F19-8E1F-11659A5C918D}"/>
              </a:ext>
            </a:extLst>
          </p:cNvPr>
          <p:cNvSpPr/>
          <p:nvPr/>
        </p:nvSpPr>
        <p:spPr>
          <a:xfrm>
            <a:off x="4741504" y="869504"/>
            <a:ext cx="2635968" cy="75424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6BB93C26-CDC1-426C-AA99-2705C95F7CF3}"/>
              </a:ext>
            </a:extLst>
          </p:cNvPr>
          <p:cNvSpPr/>
          <p:nvPr/>
        </p:nvSpPr>
        <p:spPr>
          <a:xfrm>
            <a:off x="1969655" y="2264228"/>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a:extLst>
              <a:ext uri="{FF2B5EF4-FFF2-40B4-BE49-F238E27FC236}">
                <a16:creationId xmlns:a16="http://schemas.microsoft.com/office/drawing/2014/main" id="{098931DF-370F-42E2-9B19-B360434164BC}"/>
              </a:ext>
            </a:extLst>
          </p:cNvPr>
          <p:cNvSpPr txBox="1"/>
          <p:nvPr/>
        </p:nvSpPr>
        <p:spPr>
          <a:xfrm>
            <a:off x="4817105" y="2371231"/>
            <a:ext cx="3058933" cy="633187"/>
          </a:xfrm>
          <a:prstGeom prst="rect">
            <a:avLst/>
          </a:prstGeom>
          <a:noFill/>
        </p:spPr>
        <p:txBody>
          <a:bodyPr wrap="square" rtlCol="0">
            <a:spAutoFit/>
          </a:bodyPr>
          <a:lstStyle/>
          <a:p>
            <a:pPr algn="l" fontAlgn="auto">
              <a:lnSpc>
                <a:spcPct val="120000"/>
              </a:lnSpc>
            </a:pPr>
            <a:r>
              <a:rPr lang="zh-CN" altLang="en-US" sz="3200" dirty="0">
                <a:latin typeface="微软雅黑" panose="020B0503020204020204" charset="-122"/>
                <a:ea typeface="微软雅黑" panose="020B0503020204020204" charset="-122"/>
                <a:sym typeface="+mn-ea"/>
              </a:rPr>
              <a:t>数据预处理</a:t>
            </a:r>
          </a:p>
        </p:txBody>
      </p:sp>
      <p:sp>
        <p:nvSpPr>
          <p:cNvPr id="7" name="箭头: 五边形 6">
            <a:extLst>
              <a:ext uri="{FF2B5EF4-FFF2-40B4-BE49-F238E27FC236}">
                <a16:creationId xmlns:a16="http://schemas.microsoft.com/office/drawing/2014/main" id="{FAAC0B98-52CF-4800-89E1-7E67CE379F09}"/>
              </a:ext>
            </a:extLst>
          </p:cNvPr>
          <p:cNvSpPr/>
          <p:nvPr/>
        </p:nvSpPr>
        <p:spPr>
          <a:xfrm>
            <a:off x="1969654" y="4560968"/>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a:extLst>
              <a:ext uri="{FF2B5EF4-FFF2-40B4-BE49-F238E27FC236}">
                <a16:creationId xmlns:a16="http://schemas.microsoft.com/office/drawing/2014/main" id="{06ECFDBB-4E7B-47FA-B7B7-9D5D749A73AD}"/>
              </a:ext>
            </a:extLst>
          </p:cNvPr>
          <p:cNvSpPr txBox="1"/>
          <p:nvPr/>
        </p:nvSpPr>
        <p:spPr>
          <a:xfrm>
            <a:off x="4817105" y="3531001"/>
            <a:ext cx="3058933" cy="633187"/>
          </a:xfrm>
          <a:prstGeom prst="rect">
            <a:avLst/>
          </a:prstGeom>
          <a:noFill/>
        </p:spPr>
        <p:txBody>
          <a:bodyPr wrap="square" rtlCol="0">
            <a:spAutoFit/>
          </a:bodyPr>
          <a:lstStyle/>
          <a:p>
            <a:pPr algn="l" fontAlgn="auto">
              <a:lnSpc>
                <a:spcPct val="120000"/>
              </a:lnSpc>
            </a:pPr>
            <a:r>
              <a:rPr lang="zh-CN" altLang="en-US" sz="3200" dirty="0">
                <a:latin typeface="微软雅黑" panose="020B0503020204020204" charset="-122"/>
                <a:ea typeface="微软雅黑" panose="020B0503020204020204" charset="-122"/>
                <a:sym typeface="+mn-ea"/>
              </a:rPr>
              <a:t>训练模型分析</a:t>
            </a:r>
          </a:p>
        </p:txBody>
      </p:sp>
      <p:sp>
        <p:nvSpPr>
          <p:cNvPr id="9" name="箭头: 五边形 8">
            <a:extLst>
              <a:ext uri="{FF2B5EF4-FFF2-40B4-BE49-F238E27FC236}">
                <a16:creationId xmlns:a16="http://schemas.microsoft.com/office/drawing/2014/main" id="{A2C2599F-0F8D-4434-81B9-42AE1BAF7917}"/>
              </a:ext>
            </a:extLst>
          </p:cNvPr>
          <p:cNvSpPr/>
          <p:nvPr/>
        </p:nvSpPr>
        <p:spPr>
          <a:xfrm>
            <a:off x="1969655" y="3429000"/>
            <a:ext cx="1317983"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1" name="箭头: 五边形 10">
            <a:extLst>
              <a:ext uri="{FF2B5EF4-FFF2-40B4-BE49-F238E27FC236}">
                <a16:creationId xmlns:a16="http://schemas.microsoft.com/office/drawing/2014/main" id="{48259765-DB72-497F-8EE6-6516150547EB}"/>
              </a:ext>
            </a:extLst>
          </p:cNvPr>
          <p:cNvSpPr/>
          <p:nvPr/>
        </p:nvSpPr>
        <p:spPr>
          <a:xfrm>
            <a:off x="1969654" y="5701534"/>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6" name="文本框 5">
            <a:extLst>
              <a:ext uri="{FF2B5EF4-FFF2-40B4-BE49-F238E27FC236}">
                <a16:creationId xmlns:a16="http://schemas.microsoft.com/office/drawing/2014/main" id="{DDE56494-E2CA-4E56-83AE-75E8A1303D2C}"/>
              </a:ext>
            </a:extLst>
          </p:cNvPr>
          <p:cNvSpPr txBox="1"/>
          <p:nvPr/>
        </p:nvSpPr>
        <p:spPr>
          <a:xfrm>
            <a:off x="4817105" y="4680210"/>
            <a:ext cx="2646878"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运行结果分析</a:t>
            </a:r>
          </a:p>
        </p:txBody>
      </p:sp>
      <p:sp>
        <p:nvSpPr>
          <p:cNvPr id="13" name="文本框 12">
            <a:extLst>
              <a:ext uri="{FF2B5EF4-FFF2-40B4-BE49-F238E27FC236}">
                <a16:creationId xmlns:a16="http://schemas.microsoft.com/office/drawing/2014/main" id="{C0A74C04-6040-4BAE-A9AE-6C6689E27781}"/>
              </a:ext>
            </a:extLst>
          </p:cNvPr>
          <p:cNvSpPr txBox="1"/>
          <p:nvPr/>
        </p:nvSpPr>
        <p:spPr>
          <a:xfrm>
            <a:off x="5424256" y="5827741"/>
            <a:ext cx="100540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1625618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第一部分</a:t>
            </a: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数据预处理</a:t>
            </a: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359260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a:spLocks/>
          </p:cNvSpPr>
          <p:nvPr/>
        </p:nvSpPr>
        <p:spPr bwMode="auto">
          <a:xfrm>
            <a:off x="619891" y="141312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8" name="淘宝店chenying0907 6"/>
          <p:cNvSpPr>
            <a:spLocks/>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9" name="淘宝店chenying0907 7"/>
          <p:cNvSpPr>
            <a:spLocks/>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10" name="淘宝店chenying0907 8"/>
          <p:cNvSpPr>
            <a:spLocks/>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6" dirty="0">
                <a:solidFill>
                  <a:schemeClr val="bg1"/>
                </a:solidFill>
                <a:latin typeface="微软雅黑" pitchFamily="34" charset="-122"/>
                <a:ea typeface="微软雅黑"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6" dirty="0">
                <a:solidFill>
                  <a:schemeClr val="bg1"/>
                </a:solidFill>
                <a:latin typeface="微软雅黑" pitchFamily="34" charset="-122"/>
                <a:ea typeface="微软雅黑" pitchFamily="34" charset="-122"/>
              </a:rPr>
              <a:t>点击添加文本</a:t>
            </a:r>
          </a:p>
        </p:txBody>
      </p:sp>
      <p:sp>
        <p:nvSpPr>
          <p:cNvPr id="14" name="等腰三角形 13">
            <a:extLst>
              <a:ext uri="{FF2B5EF4-FFF2-40B4-BE49-F238E27FC236}">
                <a16:creationId xmlns:a16="http://schemas.microsoft.com/office/drawing/2014/main" id="{019BBEDA-AA40-42D2-9AC8-911CF83ED4A6}"/>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A2367CB-8370-454B-8EA1-7150A7878AE4}"/>
              </a:ext>
            </a:extLst>
          </p:cNvPr>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charset="-122"/>
                <a:ea typeface="微软雅黑" panose="020B0503020204020204" charset="-122"/>
                <a:sym typeface="+mn-ea"/>
              </a:rPr>
              <a:t>数据预处理</a:t>
            </a:r>
          </a:p>
        </p:txBody>
      </p:sp>
      <p:sp>
        <p:nvSpPr>
          <p:cNvPr id="4" name="文本框 3">
            <a:extLst>
              <a:ext uri="{FF2B5EF4-FFF2-40B4-BE49-F238E27FC236}">
                <a16:creationId xmlns:a16="http://schemas.microsoft.com/office/drawing/2014/main" id="{DBE834A0-522B-4CA9-AFEE-9F17DECA5C78}"/>
              </a:ext>
            </a:extLst>
          </p:cNvPr>
          <p:cNvSpPr txBox="1"/>
          <p:nvPr/>
        </p:nvSpPr>
        <p:spPr>
          <a:xfrm>
            <a:off x="2813811" y="1225881"/>
            <a:ext cx="7936327" cy="830997"/>
          </a:xfrm>
          <a:prstGeom prst="rect">
            <a:avLst/>
          </a:prstGeom>
          <a:noFill/>
        </p:spPr>
        <p:txBody>
          <a:bodyPr wrap="square" rtlCol="0">
            <a:spAutoFit/>
          </a:bodyPr>
          <a:lstStyle/>
          <a:p>
            <a:r>
              <a:rPr lang="zh-CN" altLang="en-US" sz="2400" dirty="0"/>
              <a:t>原数据：无标注的图片和每幅图片中各椎体和椎间盘的中心位置坐标以及疾病分类</a:t>
            </a:r>
          </a:p>
        </p:txBody>
      </p:sp>
      <p:sp>
        <p:nvSpPr>
          <p:cNvPr id="5" name="文本框 4">
            <a:extLst>
              <a:ext uri="{FF2B5EF4-FFF2-40B4-BE49-F238E27FC236}">
                <a16:creationId xmlns:a16="http://schemas.microsoft.com/office/drawing/2014/main" id="{130ECDAA-3E7E-40E1-B9A8-1F20E1BF15E6}"/>
              </a:ext>
            </a:extLst>
          </p:cNvPr>
          <p:cNvSpPr txBox="1"/>
          <p:nvPr/>
        </p:nvSpPr>
        <p:spPr>
          <a:xfrm>
            <a:off x="2813811" y="2459504"/>
            <a:ext cx="7791661" cy="1938992"/>
          </a:xfrm>
          <a:prstGeom prst="rect">
            <a:avLst/>
          </a:prstGeom>
          <a:noFill/>
        </p:spPr>
        <p:txBody>
          <a:bodyPr wrap="square" rtlCol="0">
            <a:spAutoFit/>
          </a:bodyPr>
          <a:lstStyle/>
          <a:p>
            <a:r>
              <a:rPr lang="zh-CN" altLang="en-US" sz="2400" dirty="0"/>
              <a:t>处理后的数据要求：</a:t>
            </a:r>
            <a:endParaRPr lang="en-US" altLang="zh-CN" sz="2400" dirty="0"/>
          </a:p>
          <a:p>
            <a:r>
              <a:rPr lang="en-US" altLang="zh-CN" sz="2400" dirty="0"/>
              <a:t>Valid Anchor bounding box: </a:t>
            </a:r>
            <a:r>
              <a:rPr lang="zh-CN" altLang="en-US" sz="2400" dirty="0"/>
              <a:t>以左上角点和右下角点的坐标参数读入（</a:t>
            </a:r>
            <a:r>
              <a:rPr lang="en-US" altLang="zh-CN" sz="2400" dirty="0"/>
              <a:t>x1,y1,x2,y2</a:t>
            </a:r>
            <a:r>
              <a:rPr lang="zh-CN" altLang="en-US" sz="2400" dirty="0"/>
              <a:t>）</a:t>
            </a:r>
            <a:endParaRPr lang="en-US" altLang="zh-CN" sz="2400" dirty="0"/>
          </a:p>
          <a:p>
            <a:endParaRPr lang="en-US" altLang="zh-CN" sz="2400" dirty="0"/>
          </a:p>
          <a:p>
            <a:r>
              <a:rPr lang="zh-CN" altLang="en-US" sz="2400" dirty="0"/>
              <a:t>类别： </a:t>
            </a:r>
            <a:r>
              <a:rPr lang="en-US" altLang="zh-CN" sz="2400" dirty="0"/>
              <a:t>11</a:t>
            </a:r>
            <a:r>
              <a:rPr lang="zh-CN" altLang="en-US" sz="2400" dirty="0"/>
              <a:t>类均标注</a:t>
            </a:r>
            <a:endParaRPr lang="en-US" altLang="zh-CN" sz="2400" dirty="0"/>
          </a:p>
        </p:txBody>
      </p:sp>
    </p:spTree>
    <p:extLst>
      <p:ext uri="{BB962C8B-B14F-4D97-AF65-F5344CB8AC3E}">
        <p14:creationId xmlns:p14="http://schemas.microsoft.com/office/powerpoint/2010/main" val="1492893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5" grpId="0"/>
      <p:bldP spid="16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6" dirty="0">
                <a:solidFill>
                  <a:schemeClr val="bg1"/>
                </a:solidFill>
                <a:latin typeface="微软雅黑" pitchFamily="34" charset="-122"/>
                <a:ea typeface="微软雅黑"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6" dirty="0">
                <a:solidFill>
                  <a:schemeClr val="bg1"/>
                </a:solidFill>
                <a:latin typeface="微软雅黑" pitchFamily="34" charset="-122"/>
                <a:ea typeface="微软雅黑" pitchFamily="34" charset="-122"/>
              </a:rPr>
              <a:t>点击添加文本</a:t>
            </a:r>
          </a:p>
        </p:txBody>
      </p:sp>
      <p:sp>
        <p:nvSpPr>
          <p:cNvPr id="14" name="等腰三角形 13">
            <a:extLst>
              <a:ext uri="{FF2B5EF4-FFF2-40B4-BE49-F238E27FC236}">
                <a16:creationId xmlns:a16="http://schemas.microsoft.com/office/drawing/2014/main" id="{019BBEDA-AA40-42D2-9AC8-911CF83ED4A6}"/>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A2367CB-8370-454B-8EA1-7150A7878AE4}"/>
              </a:ext>
            </a:extLst>
          </p:cNvPr>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charset="-122"/>
                <a:ea typeface="微软雅黑" panose="020B0503020204020204" charset="-122"/>
                <a:sym typeface="+mn-ea"/>
              </a:rPr>
              <a:t>数据预处理</a:t>
            </a:r>
          </a:p>
        </p:txBody>
      </p:sp>
      <p:sp>
        <p:nvSpPr>
          <p:cNvPr id="12" name="文本框 11">
            <a:extLst>
              <a:ext uri="{FF2B5EF4-FFF2-40B4-BE49-F238E27FC236}">
                <a16:creationId xmlns:a16="http://schemas.microsoft.com/office/drawing/2014/main" id="{42F2FEEB-F48E-4271-8882-F4BE04FDAA91}"/>
              </a:ext>
            </a:extLst>
          </p:cNvPr>
          <p:cNvSpPr txBox="1"/>
          <p:nvPr/>
        </p:nvSpPr>
        <p:spPr>
          <a:xfrm>
            <a:off x="1007633" y="1320819"/>
            <a:ext cx="9908617" cy="830997"/>
          </a:xfrm>
          <a:prstGeom prst="rect">
            <a:avLst/>
          </a:prstGeom>
          <a:noFill/>
        </p:spPr>
        <p:txBody>
          <a:bodyPr wrap="square" rtlCol="0">
            <a:spAutoFit/>
          </a:bodyPr>
          <a:lstStyle/>
          <a:p>
            <a:r>
              <a:rPr lang="zh-CN" altLang="en-US" sz="2400" dirty="0"/>
              <a:t>处理难点：如何将仅给出的中心点坐标扩充为一个包围该椎体或椎间盘的区域用于训练。</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7C70402-8075-4613-A775-85C9CFC8C108}"/>
                  </a:ext>
                </a:extLst>
              </p:cNvPr>
              <p:cNvSpPr txBox="1"/>
              <p:nvPr/>
            </p:nvSpPr>
            <p:spPr>
              <a:xfrm>
                <a:off x="1007633" y="2652946"/>
                <a:ext cx="9418320" cy="2124684"/>
              </a:xfrm>
              <a:prstGeom prst="rect">
                <a:avLst/>
              </a:prstGeom>
              <a:noFill/>
            </p:spPr>
            <p:txBody>
              <a:bodyPr wrap="square" rtlCol="0">
                <a:spAutoFit/>
              </a:bodyPr>
              <a:lstStyle/>
              <a:p>
                <a:r>
                  <a:rPr lang="zh-CN" altLang="en-US" sz="2400" dirty="0"/>
                  <a:t>解决方法：我们如果需要仅由中心坐标定义一个</a:t>
                </a:r>
                <a:r>
                  <a:rPr lang="en-US" altLang="zh-CN" sz="2400" dirty="0"/>
                  <a:t>Anchor</a:t>
                </a:r>
                <a:r>
                  <a:rPr lang="zh-CN" altLang="en-US" sz="2400" dirty="0"/>
                  <a:t>框，那么便要定义普适性较高的</a:t>
                </a:r>
                <a:r>
                  <a:rPr lang="en-US" altLang="zh-CN" sz="2400" dirty="0"/>
                  <a:t>W</a:t>
                </a:r>
                <a:r>
                  <a:rPr lang="zh-CN" altLang="en-US" sz="2400" dirty="0"/>
                  <a:t>、</a:t>
                </a:r>
                <a:r>
                  <a:rPr lang="en-US" altLang="zh-CN" sz="2400" dirty="0"/>
                  <a:t>H</a:t>
                </a:r>
                <a:r>
                  <a:rPr lang="zh-CN" altLang="en-US" sz="2400" dirty="0"/>
                  <a:t>求解方法。经多张图片研究可得适应性较好的算法：</a:t>
                </a:r>
                <a:r>
                  <a:rPr lang="en-US" altLang="zh-CN" sz="2400" dirty="0"/>
                  <a:t>                  </a:t>
                </a:r>
              </a:p>
              <a:p>
                <a:r>
                  <a:rPr lang="en-US" altLang="zh-CN" sz="2400" dirty="0"/>
                  <a:t>                   H:</a:t>
                </a:r>
                <a:r>
                  <a:rPr lang="zh-CN" altLang="en-US" sz="2400" dirty="0"/>
                  <a:t>最远两点的纵坐标之差的</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9</m:t>
                        </m:r>
                      </m:den>
                    </m:f>
                  </m:oMath>
                </a14:m>
                <a:endParaRPr lang="en-US" altLang="zh-CN" sz="2400" dirty="0"/>
              </a:p>
              <a:p>
                <a:r>
                  <a:rPr lang="en-US" altLang="zh-CN" sz="2400" dirty="0"/>
                  <a:t>                  W: 1.5*H</a:t>
                </a:r>
                <a:endParaRPr lang="zh-CN" altLang="en-US" sz="2400" dirty="0"/>
              </a:p>
            </p:txBody>
          </p:sp>
        </mc:Choice>
        <mc:Fallback xmlns="">
          <p:sp>
            <p:nvSpPr>
              <p:cNvPr id="13" name="文本框 12">
                <a:extLst>
                  <a:ext uri="{FF2B5EF4-FFF2-40B4-BE49-F238E27FC236}">
                    <a16:creationId xmlns:a16="http://schemas.microsoft.com/office/drawing/2014/main" id="{37C70402-8075-4613-A775-85C9CFC8C108}"/>
                  </a:ext>
                </a:extLst>
              </p:cNvPr>
              <p:cNvSpPr txBox="1">
                <a:spLocks noRot="1" noChangeAspect="1" noMove="1" noResize="1" noEditPoints="1" noAdjustHandles="1" noChangeArrowheads="1" noChangeShapeType="1" noTextEdit="1"/>
              </p:cNvSpPr>
              <p:nvPr/>
            </p:nvSpPr>
            <p:spPr>
              <a:xfrm>
                <a:off x="1007633" y="2652946"/>
                <a:ext cx="9418320" cy="2124684"/>
              </a:xfrm>
              <a:prstGeom prst="rect">
                <a:avLst/>
              </a:prstGeom>
              <a:blipFill>
                <a:blip r:embed="rId3"/>
                <a:stretch>
                  <a:fillRect l="-971" t="-2006" r="-518" b="-4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390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randombar(horizontal)">
                                      <p:cBhvr>
                                        <p:cTn id="11" dur="500"/>
                                        <p:tgtEl>
                                          <p:spTgt spid="1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6" dirty="0">
                <a:solidFill>
                  <a:schemeClr val="bg1"/>
                </a:solidFill>
                <a:latin typeface="微软雅黑" pitchFamily="34" charset="-122"/>
                <a:ea typeface="微软雅黑"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6" dirty="0">
                <a:solidFill>
                  <a:schemeClr val="bg1"/>
                </a:solidFill>
                <a:latin typeface="微软雅黑" pitchFamily="34" charset="-122"/>
                <a:ea typeface="微软雅黑" pitchFamily="34" charset="-122"/>
              </a:rPr>
              <a:t>点击添加文本</a:t>
            </a:r>
          </a:p>
        </p:txBody>
      </p:sp>
      <p:sp>
        <p:nvSpPr>
          <p:cNvPr id="14" name="等腰三角形 13">
            <a:extLst>
              <a:ext uri="{FF2B5EF4-FFF2-40B4-BE49-F238E27FC236}">
                <a16:creationId xmlns:a16="http://schemas.microsoft.com/office/drawing/2014/main" id="{019BBEDA-AA40-42D2-9AC8-911CF83ED4A6}"/>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A2367CB-8370-454B-8EA1-7150A7878AE4}"/>
              </a:ext>
            </a:extLst>
          </p:cNvPr>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charset="-122"/>
                <a:ea typeface="微软雅黑" panose="020B0503020204020204" charset="-122"/>
                <a:sym typeface="+mn-ea"/>
              </a:rPr>
              <a:t>数据预处理</a:t>
            </a:r>
          </a:p>
        </p:txBody>
      </p:sp>
      <p:sp>
        <p:nvSpPr>
          <p:cNvPr id="10" name="文本框 9">
            <a:extLst>
              <a:ext uri="{FF2B5EF4-FFF2-40B4-BE49-F238E27FC236}">
                <a16:creationId xmlns:a16="http://schemas.microsoft.com/office/drawing/2014/main" id="{9B3CA212-7B85-4B9F-82B7-A4C342741B21}"/>
              </a:ext>
            </a:extLst>
          </p:cNvPr>
          <p:cNvSpPr txBox="1"/>
          <p:nvPr/>
        </p:nvSpPr>
        <p:spPr>
          <a:xfrm>
            <a:off x="881001" y="1811045"/>
            <a:ext cx="1338828" cy="369332"/>
          </a:xfrm>
          <a:prstGeom prst="rect">
            <a:avLst/>
          </a:prstGeom>
          <a:noFill/>
        </p:spPr>
        <p:txBody>
          <a:bodyPr wrap="none" rtlCol="0">
            <a:spAutoFit/>
          </a:bodyPr>
          <a:lstStyle/>
          <a:p>
            <a:r>
              <a:rPr lang="zh-CN" altLang="en-US" dirty="0"/>
              <a:t>效果示例：</a:t>
            </a:r>
          </a:p>
        </p:txBody>
      </p:sp>
      <p:pic>
        <p:nvPicPr>
          <p:cNvPr id="3" name="图片 2">
            <a:extLst>
              <a:ext uri="{FF2B5EF4-FFF2-40B4-BE49-F238E27FC236}">
                <a16:creationId xmlns:a16="http://schemas.microsoft.com/office/drawing/2014/main" id="{0C779305-72A0-4823-B0A5-A3CE4C2EB4E2}"/>
              </a:ext>
            </a:extLst>
          </p:cNvPr>
          <p:cNvPicPr>
            <a:picLocks noChangeAspect="1"/>
          </p:cNvPicPr>
          <p:nvPr/>
        </p:nvPicPr>
        <p:blipFill rotWithShape="1">
          <a:blip r:embed="rId3">
            <a:extLst>
              <a:ext uri="{28A0092B-C50C-407E-A947-70E740481C1C}">
                <a14:useLocalDpi xmlns:a14="http://schemas.microsoft.com/office/drawing/2010/main" val="0"/>
              </a:ext>
            </a:extLst>
          </a:blip>
          <a:srcRect l="56068" t="43315" r="13714" b="12164"/>
          <a:stretch/>
        </p:blipFill>
        <p:spPr>
          <a:xfrm>
            <a:off x="3826275" y="1059204"/>
            <a:ext cx="5237826" cy="4888835"/>
          </a:xfrm>
          <a:prstGeom prst="rect">
            <a:avLst/>
          </a:prstGeom>
        </p:spPr>
      </p:pic>
    </p:spTree>
    <p:extLst>
      <p:ext uri="{BB962C8B-B14F-4D97-AF65-F5344CB8AC3E}">
        <p14:creationId xmlns:p14="http://schemas.microsoft.com/office/powerpoint/2010/main" val="3332439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randombar(horizontal)">
                                      <p:cBhvr>
                                        <p:cTn id="11" dur="500"/>
                                        <p:tgtEl>
                                          <p:spTgt spid="1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第二部分</a:t>
            </a: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4061620" y="3248815"/>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训练模型搭建</a:t>
            </a: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238819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F348D1D-5E8D-4CD9-91E4-71B1368C1DC1}"/>
              </a:ext>
            </a:extLst>
          </p:cNvPr>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a:extLst>
              <a:ext uri="{FF2B5EF4-FFF2-40B4-BE49-F238E27FC236}">
                <a16:creationId xmlns:a16="http://schemas.microsoft.com/office/drawing/2014/main" id="{425EB21A-EC04-4B0C-8738-0CAEF34F8EF9}"/>
              </a:ext>
            </a:extLst>
          </p:cNvPr>
          <p:cNvSpPr txBox="1"/>
          <p:nvPr/>
        </p:nvSpPr>
        <p:spPr>
          <a:xfrm>
            <a:off x="1747487" y="983886"/>
            <a:ext cx="3482043" cy="461665"/>
          </a:xfrm>
          <a:prstGeom prst="rect">
            <a:avLst/>
          </a:prstGeom>
          <a:noFill/>
        </p:spPr>
        <p:txBody>
          <a:bodyPr wrap="none" rtlCol="0">
            <a:spAutoFit/>
          </a:bodyPr>
          <a:lstStyle/>
          <a:p>
            <a:r>
              <a:rPr lang="zh-CN" altLang="en-US" sz="2400" dirty="0"/>
              <a:t>模型选择：</a:t>
            </a:r>
            <a:r>
              <a:rPr lang="en-US" altLang="zh-CN" sz="2400" dirty="0"/>
              <a:t>Faster-RCNN</a:t>
            </a:r>
            <a:endParaRPr lang="zh-CN" altLang="en-US" sz="2400" dirty="0"/>
          </a:p>
        </p:txBody>
      </p:sp>
      <p:sp>
        <p:nvSpPr>
          <p:cNvPr id="15" name="文本框 14">
            <a:extLst>
              <a:ext uri="{FF2B5EF4-FFF2-40B4-BE49-F238E27FC236}">
                <a16:creationId xmlns:a16="http://schemas.microsoft.com/office/drawing/2014/main" id="{E27A7ED1-84CF-4DC0-ABD7-1BD3701A671C}"/>
              </a:ext>
            </a:extLst>
          </p:cNvPr>
          <p:cNvSpPr txBox="1"/>
          <p:nvPr/>
        </p:nvSpPr>
        <p:spPr>
          <a:xfrm>
            <a:off x="1747487" y="1963391"/>
            <a:ext cx="7413561" cy="2862322"/>
          </a:xfrm>
          <a:prstGeom prst="rect">
            <a:avLst/>
          </a:prstGeom>
          <a:noFill/>
        </p:spPr>
        <p:txBody>
          <a:bodyPr wrap="square" rtlCol="0">
            <a:spAutoFit/>
          </a:bodyPr>
          <a:lstStyle/>
          <a:p>
            <a:r>
              <a:rPr lang="zh-CN" altLang="en-US" dirty="0"/>
              <a:t>选择理由：</a:t>
            </a:r>
            <a:endParaRPr lang="en-US" altLang="zh-CN" dirty="0"/>
          </a:p>
          <a:p>
            <a:r>
              <a:rPr lang="zh-CN" altLang="en-US" dirty="0"/>
              <a:t>本次任务为检测和分类任务。</a:t>
            </a:r>
            <a:endParaRPr lang="en-US" altLang="zh-CN" dirty="0"/>
          </a:p>
          <a:p>
            <a:endParaRPr lang="en-US" altLang="zh-CN" dirty="0"/>
          </a:p>
          <a:p>
            <a:endParaRPr lang="en-US" altLang="zh-CN" dirty="0"/>
          </a:p>
          <a:p>
            <a:r>
              <a:rPr lang="zh-CN" altLang="en-US" dirty="0"/>
              <a:t>相较于两者分开完成的回归与分类模型，</a:t>
            </a:r>
            <a:r>
              <a:rPr lang="en-US" altLang="zh-CN" dirty="0"/>
              <a:t>Faster-RCNN</a:t>
            </a:r>
            <a:r>
              <a:rPr lang="zh-CN" altLang="en-US" dirty="0"/>
              <a:t>最大的优点在于能一步到位，同时完成两项任务，训练速度快。</a:t>
            </a:r>
            <a:endParaRPr lang="en-US" altLang="zh-CN" dirty="0"/>
          </a:p>
          <a:p>
            <a:endParaRPr lang="en-US" altLang="zh-CN" dirty="0"/>
          </a:p>
          <a:p>
            <a:endParaRPr lang="en-US" altLang="zh-CN" dirty="0"/>
          </a:p>
          <a:p>
            <a:r>
              <a:rPr lang="zh-CN" altLang="en-US" dirty="0"/>
              <a:t>与</a:t>
            </a:r>
            <a:r>
              <a:rPr lang="en-US" altLang="zh-CN" dirty="0"/>
              <a:t>YOLOv3</a:t>
            </a:r>
            <a:r>
              <a:rPr lang="zh-CN" altLang="en-US" dirty="0"/>
              <a:t>相比，</a:t>
            </a:r>
            <a:r>
              <a:rPr lang="en-US" altLang="zh-CN" dirty="0"/>
              <a:t>Faster-RCNN</a:t>
            </a:r>
            <a:r>
              <a:rPr lang="zh-CN" altLang="en-US" dirty="0"/>
              <a:t>的鲁棒性更高，更适合于检测小范围的目标，准确率提高。</a:t>
            </a:r>
          </a:p>
        </p:txBody>
      </p:sp>
    </p:spTree>
    <p:extLst>
      <p:ext uri="{BB962C8B-B14F-4D97-AF65-F5344CB8AC3E}">
        <p14:creationId xmlns:p14="http://schemas.microsoft.com/office/powerpoint/2010/main" val="3788313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60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10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60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10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60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10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60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1135</TotalTime>
  <Words>1062</Words>
  <Application>Microsoft Office PowerPoint</Application>
  <PresentationFormat>宽屏</PresentationFormat>
  <Paragraphs>145</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汉仪智楷繁</vt:lpstr>
      <vt:lpstr>微软雅黑</vt:lpstr>
      <vt:lpstr>Arial</vt:lpstr>
      <vt:lpstr>Calibri</vt:lpstr>
      <vt:lpstr>Cambria Math</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dc:title>
  <dc:creator>第一PPT</dc:creator>
  <cp:keywords>www.1ppt.com</cp:keywords>
  <dc:description>www.1ppt.com</dc:description>
  <cp:lastModifiedBy>946752905@qq.com</cp:lastModifiedBy>
  <cp:revision>127</cp:revision>
  <dcterms:created xsi:type="dcterms:W3CDTF">2017-08-28T05:37:30Z</dcterms:created>
  <dcterms:modified xsi:type="dcterms:W3CDTF">2021-05-31T11:53:06Z</dcterms:modified>
</cp:coreProperties>
</file>