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1" name="Shape 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1" name="Shape 1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1" name="Shape 1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8" name="Shape 1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2" name="Shape 52"/>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56" name="Shape 56"/>
        <p:cNvGrpSpPr/>
        <p:nvPr/>
      </p:nvGrpSpPr>
      <p:grpSpPr>
        <a:xfrm>
          <a:off x="0" y="0"/>
          <a:ext cx="0" cy="0"/>
          <a:chOff x="0" y="0"/>
          <a:chExt cx="0" cy="0"/>
        </a:xfrm>
      </p:grpSpPr>
      <p:sp>
        <p:nvSpPr>
          <p:cNvPr id="57" name="Shape 57"/>
          <p:cNvSpPr txBox="1"/>
          <p:nvPr>
            <p:ph type="title"/>
          </p:nvPr>
        </p:nvSpPr>
        <p:spPr>
          <a:xfrm>
            <a:off x="722312" y="4406900"/>
            <a:ext cx="7772400" cy="13620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8" name="Shape 58"/>
          <p:cNvSpPr txBox="1"/>
          <p:nvPr>
            <p:ph idx="1" type="body"/>
          </p:nvPr>
        </p:nvSpPr>
        <p:spPr>
          <a:xfrm>
            <a:off x="722312" y="2906713"/>
            <a:ext cx="7772400" cy="1500300"/>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59" name="Shape 59"/>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4" name="Shape 64"/>
          <p:cNvSpPr txBox="1"/>
          <p:nvPr>
            <p:ph idx="1" type="body"/>
          </p:nvPr>
        </p:nvSpPr>
        <p:spPr>
          <a:xfrm>
            <a:off x="457200" y="1600200"/>
            <a:ext cx="4038600" cy="45261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2" type="body"/>
          </p:nvPr>
        </p:nvSpPr>
        <p:spPr>
          <a:xfrm>
            <a:off x="4648200" y="1600200"/>
            <a:ext cx="4038600" cy="45261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natureofcode.com/" TargetMode="External"/><Relationship Id="rId4" Type="http://schemas.openxmlformats.org/officeDocument/2006/relationships/hyperlink" Target="https://www.youtube.com/watch?v=9zfeTw-uFCw&amp;t=560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ctrTitle"/>
          </p:nvPr>
        </p:nvSpPr>
        <p:spPr>
          <a:xfrm>
            <a:off x="685800" y="1847850"/>
            <a:ext cx="7772400" cy="1752600"/>
          </a:xfrm>
          <a:prstGeom prst="rect">
            <a:avLst/>
          </a:prstGeom>
          <a:noFill/>
          <a:ln>
            <a:noFill/>
          </a:ln>
        </p:spPr>
        <p:txBody>
          <a:bodyPr anchorCtr="0" anchor="ctr" bIns="45700" lIns="91425" rIns="91425" tIns="45700">
            <a:noAutofit/>
          </a:bodyPr>
          <a:lstStyle/>
          <a:p>
            <a:pPr indent="-69850" lvl="0" marL="0" marR="0" rtl="0" algn="ctr">
              <a:spcBef>
                <a:spcPts val="0"/>
              </a:spcBef>
              <a:buClr>
                <a:schemeClr val="dk1"/>
              </a:buClr>
              <a:buSzPct val="27500"/>
              <a:buFont typeface="Arial"/>
              <a:buNone/>
            </a:pPr>
            <a:r>
              <a:rPr lang="en-US" sz="4000"/>
              <a:t>Comparative Study To Solve Academic Timetable Scheduling Problem</a:t>
            </a:r>
          </a:p>
        </p:txBody>
      </p:sp>
      <p:sp>
        <p:nvSpPr>
          <p:cNvPr id="74" name="Shape 74"/>
          <p:cNvSpPr txBox="1"/>
          <p:nvPr>
            <p:ph idx="1" type="subTitle"/>
          </p:nvPr>
        </p:nvSpPr>
        <p:spPr>
          <a:xfrm>
            <a:off x="311700" y="3778833"/>
            <a:ext cx="8520600" cy="1056900"/>
          </a:xfrm>
          <a:prstGeom prst="rect">
            <a:avLst/>
          </a:prstGeom>
          <a:noFill/>
          <a:ln>
            <a:noFill/>
          </a:ln>
        </p:spPr>
        <p:txBody>
          <a:bodyPr anchorCtr="0" anchor="t" bIns="45700" lIns="91425" rIns="91425" tIns="45700">
            <a:noAutofit/>
          </a:bodyPr>
          <a:lstStyle/>
          <a:p>
            <a:pPr indent="0" lvl="0" marL="0" marR="0" rtl="0" algn="ctr">
              <a:spcBef>
                <a:spcPts val="0"/>
              </a:spcBef>
              <a:buClr>
                <a:srgbClr val="888888"/>
              </a:buClr>
              <a:buSzPct val="25000"/>
              <a:buFont typeface="Arial"/>
              <a:buNone/>
            </a:pPr>
            <a:r>
              <a:rPr lang="en-US"/>
              <a:t>Salman Shah</a:t>
            </a:r>
            <a:r>
              <a:rPr b="0" i="0" lang="en-US" sz="3200" u="none" cap="none" strike="noStrike">
                <a:solidFill>
                  <a:srgbClr val="888888"/>
                </a:solidFill>
                <a:latin typeface="Calibri"/>
                <a:ea typeface="Calibri"/>
                <a:cs typeface="Calibri"/>
                <a:sym typeface="Calibri"/>
              </a:rPr>
              <a:t> | </a:t>
            </a:r>
            <a:r>
              <a:rPr lang="en-US"/>
              <a:t>15IT241</a:t>
            </a:r>
          </a:p>
          <a:p>
            <a:pPr indent="0" lvl="0" marL="0" marR="0" rtl="0" algn="ctr">
              <a:spcBef>
                <a:spcPts val="0"/>
              </a:spcBef>
              <a:buClr>
                <a:srgbClr val="888888"/>
              </a:buClr>
              <a:buSzPct val="25000"/>
              <a:buFont typeface="Arial"/>
              <a:buNone/>
            </a:pPr>
            <a:r>
              <a:rPr lang="en-US"/>
              <a:t>Aiman Abdullah | 15IT106</a:t>
            </a:r>
          </a:p>
          <a:p>
            <a:pPr indent="0" lvl="0" marL="0" marR="0" rtl="0" algn="ctr">
              <a:spcBef>
                <a:spcPts val="0"/>
              </a:spcBef>
              <a:buClr>
                <a:srgbClr val="888888"/>
              </a:buClr>
              <a:buSzPct val="25000"/>
              <a:buFont typeface="Arial"/>
              <a:buNone/>
            </a:pPr>
            <a:r>
              <a:rPr lang="en-US"/>
              <a:t>Jyoti Prakash | 15IT213</a:t>
            </a:r>
          </a:p>
          <a:p>
            <a:pPr indent="0" lvl="0" marL="0" marR="0" rtl="0" algn="ctr">
              <a:spcBef>
                <a:spcPts val="0"/>
              </a:spcBef>
              <a:buClr>
                <a:srgbClr val="888888"/>
              </a:buClr>
              <a:buSzPct val="25000"/>
              <a:buFont typeface="Arial"/>
              <a:buNone/>
            </a:pPr>
            <a:r>
              <a:rPr lang="en-US"/>
              <a:t>Abhishek S | 15IT202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US"/>
              <a:t>Literature Survey</a:t>
            </a:r>
          </a:p>
        </p:txBody>
      </p:sp>
      <p:sp>
        <p:nvSpPr>
          <p:cNvPr id="128" name="Shape 128"/>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US"/>
              <a:t>An account of the online literature available to solve the Academic Timetable Scheduling Problem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Literature survey</a:t>
            </a:r>
          </a:p>
        </p:txBody>
      </p:sp>
      <p:sp>
        <p:nvSpPr>
          <p:cNvPr id="134" name="Shape 13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lang="en-US"/>
              <a:t>The given can be solved by using any of the following algorithms:</a:t>
            </a:r>
          </a:p>
          <a:p>
            <a:pPr indent="-292100" lvl="0" marL="342900" marR="0" rtl="0" algn="l">
              <a:spcBef>
                <a:spcPts val="0"/>
              </a:spcBef>
              <a:spcAft>
                <a:spcPts val="0"/>
              </a:spcAft>
              <a:buClr>
                <a:schemeClr val="dk1"/>
              </a:buClr>
              <a:buSzPct val="100000"/>
              <a:buFont typeface="Arial"/>
              <a:buChar char="•"/>
            </a:pPr>
            <a:r>
              <a:rPr lang="en-US" sz="2400"/>
              <a:t>Genetic Algorithms</a:t>
            </a:r>
          </a:p>
          <a:p>
            <a:pPr indent="-292100" lvl="0" marL="342900" marR="0" rtl="0" algn="l">
              <a:spcBef>
                <a:spcPts val="0"/>
              </a:spcBef>
              <a:spcAft>
                <a:spcPts val="0"/>
              </a:spcAft>
              <a:buClr>
                <a:schemeClr val="dk1"/>
              </a:buClr>
              <a:buSzPct val="100000"/>
              <a:buFont typeface="Arial"/>
              <a:buChar char="•"/>
            </a:pPr>
            <a:r>
              <a:rPr lang="en-US" sz="2400"/>
              <a:t>Neural Networks</a:t>
            </a:r>
          </a:p>
          <a:p>
            <a:pPr indent="-292100" lvl="0" marL="342900" marR="0" rtl="0" algn="l">
              <a:spcBef>
                <a:spcPts val="0"/>
              </a:spcBef>
              <a:spcAft>
                <a:spcPts val="0"/>
              </a:spcAft>
              <a:buClr>
                <a:schemeClr val="dk1"/>
              </a:buClr>
              <a:buSzPct val="100000"/>
              <a:buFont typeface="Arial"/>
              <a:buChar char="•"/>
            </a:pPr>
            <a:r>
              <a:rPr lang="en-US" sz="2400"/>
              <a:t>Dynamic Programming</a:t>
            </a:r>
          </a:p>
          <a:p>
            <a:pPr indent="-342900" lvl="0" marL="342900" marR="0" rtl="0" algn="l">
              <a:spcBef>
                <a:spcPts val="0"/>
              </a:spcBef>
              <a:spcAft>
                <a:spcPts val="0"/>
              </a:spcAft>
              <a:buClr>
                <a:schemeClr val="dk1"/>
              </a:buClr>
              <a:buSzPct val="100000"/>
              <a:buFont typeface="Arial"/>
              <a:buChar char="•"/>
            </a:pPr>
            <a:r>
              <a:rPr lang="en-US"/>
              <a:t>For our project we have taken into account Genetic Algorithms and Neural Networks and drawn a comparative study between the two!</a:t>
            </a:r>
          </a:p>
          <a:p>
            <a:pPr indent="0" lvl="0" marL="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Literature - Base Paper 1</a:t>
            </a:r>
          </a:p>
        </p:txBody>
      </p:sp>
      <p:sp>
        <p:nvSpPr>
          <p:cNvPr id="140" name="Shape 140"/>
          <p:cNvSpPr txBox="1"/>
          <p:nvPr>
            <p:ph idx="1" type="body"/>
          </p:nvPr>
        </p:nvSpPr>
        <p:spPr>
          <a:xfrm>
            <a:off x="457200" y="1270000"/>
            <a:ext cx="8229600" cy="4856400"/>
          </a:xfrm>
          <a:prstGeom prst="rect">
            <a:avLst/>
          </a:prstGeom>
        </p:spPr>
        <p:txBody>
          <a:bodyPr anchorCtr="0" anchor="t" bIns="91425" lIns="91425" rIns="91425" tIns="91425">
            <a:noAutofit/>
          </a:bodyPr>
          <a:lstStyle/>
          <a:p>
            <a:pPr indent="-381000" lvl="0" marL="457200" rtl="0">
              <a:spcBef>
                <a:spcPts val="0"/>
              </a:spcBef>
              <a:buSzPct val="100000"/>
            </a:pPr>
            <a:r>
              <a:rPr lang="en-US" sz="2400"/>
              <a:t>In this paper, the authors have managed to solve the academic timetable problem faced by students taking student needs like </a:t>
            </a:r>
            <a:r>
              <a:rPr i="1" lang="en-US" sz="2400"/>
              <a:t>avoiding last day blocks, keeping gaps between classes, not keeping same discipline classes on the same day </a:t>
            </a:r>
            <a:r>
              <a:rPr lang="en-US" sz="2400"/>
              <a:t>and</a:t>
            </a:r>
            <a:r>
              <a:rPr i="1" lang="en-US" sz="2400"/>
              <a:t> avoiding a schedule shock </a:t>
            </a:r>
            <a:r>
              <a:rPr lang="en-US" sz="2400"/>
              <a:t>for the same.</a:t>
            </a:r>
          </a:p>
          <a:p>
            <a:pPr indent="-381000" lvl="0" marL="457200" rtl="0">
              <a:spcBef>
                <a:spcPts val="0"/>
              </a:spcBef>
              <a:buSzPct val="100000"/>
            </a:pPr>
            <a:r>
              <a:rPr lang="en-US" sz="2400"/>
              <a:t>They also proved that solutions found using automated timetabling are always better than or equal to the manually produced schedules. </a:t>
            </a:r>
          </a:p>
          <a:p>
            <a:pPr indent="-381000" lvl="0" marL="457200" rtl="0">
              <a:spcBef>
                <a:spcPts val="0"/>
              </a:spcBef>
              <a:buSzPct val="100000"/>
            </a:pPr>
            <a:r>
              <a:rPr b="1" lang="en-US" sz="2400"/>
              <a:t>Author Names</a:t>
            </a:r>
            <a:r>
              <a:rPr lang="en-US" sz="2400"/>
              <a:t>: Maria Almeida, João Medeiros and Patrı́cia Oliveira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Literature - Reference Paper 1</a:t>
            </a:r>
          </a:p>
        </p:txBody>
      </p:sp>
      <p:sp>
        <p:nvSpPr>
          <p:cNvPr id="146" name="Shape 146"/>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381000" lvl="0" marL="457200" rtl="0">
              <a:spcBef>
                <a:spcPts val="0"/>
              </a:spcBef>
              <a:buSzPct val="100000"/>
            </a:pPr>
            <a:r>
              <a:rPr lang="en-US" sz="2400"/>
              <a:t>In this paper, a genetic algorithm was used to test and solve the timetable scheduling problem where the algorithm is tested on a small and large scale values of inputs.</a:t>
            </a:r>
          </a:p>
          <a:p>
            <a:pPr indent="-381000" lvl="0" marL="457200">
              <a:spcBef>
                <a:spcPts val="0"/>
              </a:spcBef>
              <a:buSzPct val="100000"/>
            </a:pPr>
            <a:r>
              <a:rPr lang="en-US" sz="2400"/>
              <a:t>The entire scheduling problem is is encorporated and represented as a three dimensional problem where each dimension represents a constraint in the Timetable Scheduling Problem and this reduces the complexity of the problem. </a:t>
            </a:r>
          </a:p>
          <a:p>
            <a:pPr indent="-381000" lvl="0" marL="457200">
              <a:spcBef>
                <a:spcPts val="0"/>
              </a:spcBef>
              <a:buSzPct val="100000"/>
            </a:pPr>
            <a:r>
              <a:rPr b="1" lang="en-US" sz="2400"/>
              <a:t>Authors:</a:t>
            </a:r>
            <a:r>
              <a:rPr lang="en-US" sz="2400"/>
              <a:t>Branimir Sigl, Marin Golub and Vedran Mornar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Literature - Reference Paper 2</a:t>
            </a:r>
          </a:p>
        </p:txBody>
      </p:sp>
      <p:sp>
        <p:nvSpPr>
          <p:cNvPr id="152" name="Shape 152"/>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381000" lvl="0" marL="457200" rtl="0">
              <a:spcBef>
                <a:spcPts val="0"/>
              </a:spcBef>
              <a:buSzPct val="100000"/>
            </a:pPr>
            <a:r>
              <a:rPr lang="en-US" sz="2400"/>
              <a:t>This paper shows how to use a Neural Network to schedule classes in an educational institute by considering it as a Graph Coloring or Graph Partitioning Problem.</a:t>
            </a:r>
          </a:p>
          <a:p>
            <a:pPr indent="-381000" lvl="0" marL="457200" rtl="0">
              <a:spcBef>
                <a:spcPts val="0"/>
              </a:spcBef>
              <a:buSzPct val="100000"/>
            </a:pPr>
            <a:r>
              <a:rPr lang="en-US" sz="2400"/>
              <a:t>The paper takes the number of time-slots in the form of a hyper-cube, where the number of dimensions in the hyper-cube depends on the the power of 2. FOr example, if there are 8 time-slots, there will be 3 dimensions in the hyper-cube. </a:t>
            </a:r>
          </a:p>
          <a:p>
            <a:pPr indent="-381000" lvl="0" marL="457200">
              <a:spcBef>
                <a:spcPts val="0"/>
              </a:spcBef>
              <a:buSzPct val="100000"/>
            </a:pPr>
            <a:r>
              <a:rPr b="1" lang="en-US" sz="2400"/>
              <a:t>Authors: </a:t>
            </a:r>
            <a:r>
              <a:rPr lang="en-US" sz="2400"/>
              <a:t>T.L. Yu</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US"/>
              <a:t>Objectives</a:t>
            </a:r>
          </a:p>
        </p:txBody>
      </p:sp>
      <p:sp>
        <p:nvSpPr>
          <p:cNvPr id="158" name="Shape 158"/>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US"/>
              <a:t>Objectives of the project and its main aim in the long run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Objectives</a:t>
            </a:r>
          </a:p>
        </p:txBody>
      </p:sp>
      <p:sp>
        <p:nvSpPr>
          <p:cNvPr id="164" name="Shape 16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lang="en-US"/>
              <a:t>To Solve the Academic Timetable Problem by accounting all factors including student and professor preferences.</a:t>
            </a:r>
          </a:p>
          <a:p>
            <a:pPr indent="-342900" lvl="0" marL="342900" marR="0" rtl="0" algn="l">
              <a:spcBef>
                <a:spcPts val="0"/>
              </a:spcBef>
              <a:spcAft>
                <a:spcPts val="0"/>
              </a:spcAft>
              <a:buClr>
                <a:schemeClr val="dk1"/>
              </a:buClr>
              <a:buSzPct val="100000"/>
              <a:buFont typeface="Arial"/>
              <a:buChar char="•"/>
            </a:pPr>
            <a:r>
              <a:rPr lang="en-US"/>
              <a:t>To account into factors like preference to hold less classes in unsuitable periods.</a:t>
            </a:r>
          </a:p>
          <a:p>
            <a:pPr indent="-342900" lvl="0" marL="342900" marR="0" rtl="0" algn="l">
              <a:spcBef>
                <a:spcPts val="0"/>
              </a:spcBef>
              <a:spcAft>
                <a:spcPts val="0"/>
              </a:spcAft>
              <a:buClr>
                <a:schemeClr val="dk1"/>
              </a:buClr>
              <a:buSzPct val="114285"/>
              <a:buFont typeface="Arial"/>
              <a:buChar char="•"/>
            </a:pPr>
            <a:r>
              <a:rPr lang="en-US"/>
              <a:t>To compare and analyze the different possibilities of achieving the same!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US"/>
              <a:t>Methodology and Results</a:t>
            </a:r>
          </a:p>
        </p:txBody>
      </p:sp>
      <p:sp>
        <p:nvSpPr>
          <p:cNvPr id="170" name="Shape 170"/>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US"/>
              <a:t>Work done through the course of the project and its expected results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Project Methodolgy</a:t>
            </a:r>
          </a:p>
        </p:txBody>
      </p:sp>
      <p:sp>
        <p:nvSpPr>
          <p:cNvPr id="176" name="Shape 176"/>
          <p:cNvSpPr txBox="1"/>
          <p:nvPr>
            <p:ph idx="1" type="body"/>
          </p:nvPr>
        </p:nvSpPr>
        <p:spPr>
          <a:xfrm>
            <a:off x="457200" y="1600200"/>
            <a:ext cx="4038600" cy="4526100"/>
          </a:xfrm>
          <a:prstGeom prst="rect">
            <a:avLst/>
          </a:prstGeom>
        </p:spPr>
        <p:txBody>
          <a:bodyPr anchorCtr="0" anchor="t" bIns="91425" lIns="91425" rIns="91425" tIns="91425">
            <a:noAutofit/>
          </a:bodyPr>
          <a:lstStyle/>
          <a:p>
            <a:pPr lvl="0">
              <a:spcBef>
                <a:spcPts val="0"/>
              </a:spcBef>
              <a:buNone/>
            </a:pPr>
            <a:r>
              <a:t/>
            </a:r>
            <a:endParaRPr/>
          </a:p>
        </p:txBody>
      </p:sp>
      <p:sp>
        <p:nvSpPr>
          <p:cNvPr id="177" name="Shape 177"/>
          <p:cNvSpPr/>
          <p:nvPr>
            <p:ph idx="10" type="dt"/>
          </p:nvPr>
        </p:nvSpPr>
        <p:spPr>
          <a:xfrm>
            <a:off x="457200" y="6356350"/>
            <a:ext cx="2133600" cy="365100"/>
          </a:xfrm>
          <a:prstGeom prst="rect">
            <a:avLst/>
          </a:prstGeom>
        </p:spPr>
        <p:txBody>
          <a:bodyPr anchorCtr="0" anchor="ctr" bIns="91425" lIns="91425" rIns="91425" tIns="91425">
            <a:noAutofit/>
          </a:bodyPr>
          <a:lstStyle/>
          <a:p>
            <a:pPr lvl="0">
              <a:spcBef>
                <a:spcPts val="0"/>
              </a:spcBef>
              <a:buNone/>
            </a:pPr>
            <a:r>
              <a:t/>
            </a:r>
            <a:endParaRPr/>
          </a:p>
        </p:txBody>
      </p:sp>
      <p:pic>
        <p:nvPicPr>
          <p:cNvPr descr="flowchart.png" id="178" name="Shape 178"/>
          <p:cNvPicPr preferRelativeResize="0"/>
          <p:nvPr/>
        </p:nvPicPr>
        <p:blipFill>
          <a:blip r:embed="rId3">
            <a:alphaModFix/>
          </a:blip>
          <a:stretch>
            <a:fillRect/>
          </a:stretch>
        </p:blipFill>
        <p:spPr>
          <a:xfrm>
            <a:off x="457200" y="1600200"/>
            <a:ext cx="4038600" cy="4526099"/>
          </a:xfrm>
          <a:prstGeom prst="rect">
            <a:avLst/>
          </a:prstGeom>
          <a:noFill/>
          <a:ln>
            <a:noFill/>
          </a:ln>
        </p:spPr>
      </p:pic>
      <p:sp>
        <p:nvSpPr>
          <p:cNvPr id="179" name="Shape 179"/>
          <p:cNvSpPr txBox="1"/>
          <p:nvPr>
            <p:ph idx="2" type="body"/>
          </p:nvPr>
        </p:nvSpPr>
        <p:spPr>
          <a:xfrm>
            <a:off x="4648200" y="1600200"/>
            <a:ext cx="4038600" cy="4526100"/>
          </a:xfrm>
          <a:prstGeom prst="rect">
            <a:avLst/>
          </a:prstGeom>
        </p:spPr>
        <p:txBody>
          <a:bodyPr anchorCtr="0" anchor="t" bIns="91425" lIns="91425" rIns="91425" tIns="91425">
            <a:noAutofit/>
          </a:bodyPr>
          <a:lstStyle/>
          <a:p>
            <a:pPr indent="-381000" lvl="0" marL="457200" rtl="0">
              <a:spcBef>
                <a:spcPts val="0"/>
              </a:spcBef>
              <a:buSzPct val="100000"/>
            </a:pPr>
            <a:r>
              <a:rPr lang="en-US" sz="2400"/>
              <a:t>The project is based on the simple idea of drawing a comparative study between Genetic Algorithms and Neural Networks.</a:t>
            </a:r>
          </a:p>
          <a:p>
            <a:pPr indent="-381000" lvl="0" marL="457200">
              <a:spcBef>
                <a:spcPts val="0"/>
              </a:spcBef>
              <a:buSzPct val="100000"/>
            </a:pPr>
            <a:r>
              <a:rPr lang="en-US" sz="2400"/>
              <a:t>Results from both are drawn and compared with each other to find an optimal solution.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US"/>
              <a:t>Work Schedule</a:t>
            </a:r>
          </a:p>
        </p:txBody>
      </p:sp>
      <p:sp>
        <p:nvSpPr>
          <p:cNvPr id="185" name="Shape 185"/>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US"/>
              <a:t>Schedule of the work done and distribution of work over the course of the past eight weeks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US"/>
              <a:t>Aim</a:t>
            </a:r>
          </a:p>
        </p:txBody>
      </p:sp>
      <p:sp>
        <p:nvSpPr>
          <p:cNvPr id="80" name="Shape 80"/>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US"/>
              <a:t>More about the objectives to be achieved during the course of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idx="1" type="body"/>
          </p:nvPr>
        </p:nvSpPr>
        <p:spPr>
          <a:xfrm>
            <a:off x="457200" y="1600200"/>
            <a:ext cx="8229600" cy="4511700"/>
          </a:xfrm>
          <a:prstGeom prst="rect">
            <a:avLst/>
          </a:prstGeom>
          <a:noFill/>
          <a:ln>
            <a:noFill/>
          </a:ln>
        </p:spPr>
        <p:txBody>
          <a:bodyPr anchorCtr="0" anchor="t" bIns="45700" lIns="91425" rIns="91425" tIns="45700">
            <a:noAutofit/>
          </a:bodyPr>
          <a:lstStyle/>
          <a:p>
            <a:pPr indent="-292100" lvl="0" marL="342900" marR="0" rtl="0" algn="l">
              <a:spcBef>
                <a:spcPts val="0"/>
              </a:spcBef>
              <a:buClr>
                <a:schemeClr val="dk1"/>
              </a:buClr>
              <a:buSzPct val="100000"/>
              <a:buFont typeface="Arial"/>
              <a:buChar char="•"/>
            </a:pPr>
            <a:r>
              <a:rPr lang="en-US" sz="2400"/>
              <a:t>Week 1 : Introduction to Git and GitHub</a:t>
            </a:r>
          </a:p>
          <a:p>
            <a:pPr indent="-292100" lvl="0" marL="342900" marR="0" rtl="0" algn="l">
              <a:spcBef>
                <a:spcPts val="0"/>
              </a:spcBef>
              <a:buClr>
                <a:schemeClr val="dk1"/>
              </a:buClr>
              <a:buSzPct val="100000"/>
              <a:buFont typeface="Arial"/>
              <a:buChar char="•"/>
            </a:pPr>
            <a:r>
              <a:rPr lang="en-US" sz="2400"/>
              <a:t>Week 2: Introduction to Python Basics</a:t>
            </a:r>
          </a:p>
          <a:p>
            <a:pPr indent="-292100" lvl="0" marL="342900" marR="0" rtl="0" algn="l">
              <a:spcBef>
                <a:spcPts val="0"/>
              </a:spcBef>
              <a:buClr>
                <a:schemeClr val="dk1"/>
              </a:buClr>
              <a:buSzPct val="100000"/>
              <a:buFont typeface="Arial"/>
              <a:buChar char="•"/>
            </a:pPr>
            <a:r>
              <a:rPr lang="en-US" sz="2400"/>
              <a:t>Week 3: Introduction to Advanced Python</a:t>
            </a:r>
          </a:p>
          <a:p>
            <a:pPr indent="-292100" lvl="0" marL="342900" marR="0" rtl="0" algn="l">
              <a:spcBef>
                <a:spcPts val="0"/>
              </a:spcBef>
              <a:buClr>
                <a:schemeClr val="dk1"/>
              </a:buClr>
              <a:buSzPct val="100000"/>
              <a:buFont typeface="Arial"/>
              <a:buChar char="•"/>
            </a:pPr>
            <a:r>
              <a:rPr lang="en-US" sz="2400"/>
              <a:t>Week 4: Introduction to Genetic Algorithms in Python and ‘Hello World’ in Python</a:t>
            </a:r>
          </a:p>
          <a:p>
            <a:pPr indent="-292100" lvl="0" marL="342900" marR="0" rtl="0" algn="l">
              <a:spcBef>
                <a:spcPts val="0"/>
              </a:spcBef>
              <a:buClr>
                <a:schemeClr val="dk1"/>
              </a:buClr>
              <a:buSzPct val="100000"/>
              <a:buFont typeface="Arial"/>
              <a:buChar char="•"/>
            </a:pPr>
            <a:r>
              <a:rPr lang="en-US" sz="2400"/>
              <a:t>Week 5: Watch Videos related to Genetic Algorithms and implement sample programs.</a:t>
            </a:r>
          </a:p>
          <a:p>
            <a:pPr indent="-292100" lvl="0" marL="342900" marR="0" rtl="0" algn="l">
              <a:spcBef>
                <a:spcPts val="0"/>
              </a:spcBef>
              <a:buClr>
                <a:schemeClr val="dk1"/>
              </a:buClr>
              <a:buSzPct val="100000"/>
              <a:buFont typeface="Arial"/>
              <a:buChar char="•"/>
            </a:pPr>
            <a:r>
              <a:t/>
            </a:r>
            <a:endParaRPr sz="2400"/>
          </a:p>
        </p:txBody>
      </p:sp>
      <p:sp>
        <p:nvSpPr>
          <p:cNvPr id="191" name="Shape 19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Justification / Work Schedule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Justification / Work Schedule </a:t>
            </a:r>
          </a:p>
        </p:txBody>
      </p:sp>
      <p:sp>
        <p:nvSpPr>
          <p:cNvPr id="197" name="Shape 197"/>
          <p:cNvSpPr txBox="1"/>
          <p:nvPr>
            <p:ph idx="1" type="body"/>
          </p:nvPr>
        </p:nvSpPr>
        <p:spPr>
          <a:xfrm>
            <a:off x="457200" y="1600200"/>
            <a:ext cx="8229600" cy="4526100"/>
          </a:xfrm>
          <a:prstGeom prst="rect">
            <a:avLst/>
          </a:prstGeom>
        </p:spPr>
        <p:txBody>
          <a:bodyPr anchorCtr="0" anchor="t" bIns="91425" lIns="91425" rIns="91425" tIns="91425">
            <a:noAutofit/>
          </a:bodyPr>
          <a:lstStyle/>
          <a:p>
            <a:pPr lvl="0" rtl="0">
              <a:spcBef>
                <a:spcPts val="0"/>
              </a:spcBef>
              <a:buClr>
                <a:srgbClr val="202729"/>
              </a:buClr>
              <a:buSzPct val="100000"/>
            </a:pPr>
            <a:r>
              <a:rPr lang="en-US" sz="2400">
                <a:solidFill>
                  <a:srgbClr val="202729"/>
                </a:solidFill>
              </a:rPr>
              <a:t>Week 6: Exam Week - No work done</a:t>
            </a:r>
          </a:p>
          <a:p>
            <a:pPr lvl="0" rtl="0">
              <a:spcBef>
                <a:spcPts val="0"/>
              </a:spcBef>
              <a:buClr>
                <a:srgbClr val="202729"/>
              </a:buClr>
              <a:buSzPct val="100000"/>
            </a:pPr>
            <a:r>
              <a:rPr lang="en-US" sz="2400">
                <a:solidFill>
                  <a:srgbClr val="202729"/>
                </a:solidFill>
              </a:rPr>
              <a:t>Week 7: Reading research papers including base papers and finding two reference papers for the same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US"/>
              <a:t>References</a:t>
            </a:r>
          </a:p>
        </p:txBody>
      </p:sp>
      <p:sp>
        <p:nvSpPr>
          <p:cNvPr id="203" name="Shape 203"/>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US"/>
              <a:t>R</a:t>
            </a:r>
            <a:r>
              <a:rPr lang="en-US"/>
              <a:t>eferences taken both online and offline to read on the topic</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References</a:t>
            </a:r>
          </a:p>
        </p:txBody>
      </p:sp>
      <p:sp>
        <p:nvSpPr>
          <p:cNvPr id="209" name="Shape 20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81000" lvl="0" marL="457200" marR="0" rtl="0" algn="l">
              <a:spcBef>
                <a:spcPts val="0"/>
              </a:spcBef>
              <a:buSzPct val="100000"/>
            </a:pPr>
            <a:r>
              <a:rPr lang="en-US" sz="2400"/>
              <a:t>Solving the Academic Timetable Problem Thinking on Student Needs (2015 IEEE 14th International Conference on Machine Learning and Applications) - </a:t>
            </a:r>
            <a:r>
              <a:rPr b="1" lang="en-US" sz="2400"/>
              <a:t>Base Paper</a:t>
            </a:r>
          </a:p>
          <a:p>
            <a:pPr indent="-381000" lvl="0" marL="457200" marR="0" rtl="0" algn="l">
              <a:spcBef>
                <a:spcPts val="0"/>
              </a:spcBef>
              <a:buSzPct val="100000"/>
            </a:pPr>
            <a:r>
              <a:rPr lang="en-US" sz="2400"/>
              <a:t>Solving Timetable Scheduling Problem by Using Genetic Algorithms - </a:t>
            </a:r>
            <a:r>
              <a:rPr b="1" lang="en-US" sz="2400"/>
              <a:t>Reference Paper 1</a:t>
            </a:r>
          </a:p>
          <a:p>
            <a:pPr indent="-381000" lvl="0" marL="457200" marR="0" rtl="0" algn="l">
              <a:spcBef>
                <a:spcPts val="0"/>
              </a:spcBef>
              <a:buSzPct val="100000"/>
            </a:pPr>
            <a:r>
              <a:rPr lang="en-US" sz="2400"/>
              <a:t>Using a Genetic Algorithm Optimizer Tool To Solve University Timetable Scheduling Problem(Signal Processing and Its Applications, ISSPA 2007.) - </a:t>
            </a:r>
            <a:r>
              <a:rPr b="1" lang="en-US" sz="2400"/>
              <a:t>Reference Paper 2</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References</a:t>
            </a:r>
          </a:p>
        </p:txBody>
      </p:sp>
      <p:sp>
        <p:nvSpPr>
          <p:cNvPr id="215" name="Shape 215"/>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228600" lvl="0" marL="457200" rtl="0">
              <a:spcBef>
                <a:spcPts val="0"/>
              </a:spcBef>
            </a:pPr>
            <a:r>
              <a:rPr lang="en-US" u="sng">
                <a:solidFill>
                  <a:schemeClr val="hlink"/>
                </a:solidFill>
                <a:hlinkClick r:id="rId3"/>
              </a:rPr>
              <a:t>Nature Of Code</a:t>
            </a:r>
          </a:p>
          <a:p>
            <a:pPr indent="-228600" lvl="0" marL="457200">
              <a:spcBef>
                <a:spcPts val="0"/>
              </a:spcBef>
            </a:pPr>
            <a:r>
              <a:rPr lang="en-US" u="sng">
                <a:solidFill>
                  <a:schemeClr val="hlink"/>
                </a:solidFill>
                <a:hlinkClick r:id="rId4"/>
              </a:rPr>
              <a:t>Tutorial Videos</a:t>
            </a:r>
            <a:r>
              <a:rPr lang="en-US"/>
              <a:t> on Genetic Algorithms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722312" y="2748000"/>
            <a:ext cx="7772400" cy="1362000"/>
          </a:xfrm>
          <a:prstGeom prst="rect">
            <a:avLst/>
          </a:prstGeom>
        </p:spPr>
        <p:txBody>
          <a:bodyPr anchorCtr="0" anchor="t" bIns="91425" lIns="91425" rIns="91425" tIns="91425">
            <a:noAutofit/>
          </a:bodyPr>
          <a:lstStyle/>
          <a:p>
            <a:pPr lvl="0" algn="ctr">
              <a:spcBef>
                <a:spcPts val="0"/>
              </a:spcBef>
              <a:buNone/>
            </a:pPr>
            <a:r>
              <a:rPr lang="en-US"/>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Aim</a:t>
            </a:r>
          </a:p>
        </p:txBody>
      </p:sp>
      <p:sp>
        <p:nvSpPr>
          <p:cNvPr id="86" name="Shape 86"/>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228600" lvl="0" marL="457200" rtl="0">
              <a:spcBef>
                <a:spcPts val="0"/>
              </a:spcBef>
            </a:pPr>
            <a:r>
              <a:rPr lang="en-US"/>
              <a:t>The aim of the project is to do a comparative study between finding a solution to solve the Academic Timetable Scheduling Problem.</a:t>
            </a:r>
          </a:p>
          <a:p>
            <a:pPr indent="-228600" lvl="0" marL="457200">
              <a:spcBef>
                <a:spcPts val="0"/>
              </a:spcBef>
            </a:pPr>
            <a:r>
              <a:rPr lang="en-US"/>
              <a:t>It also to aims find a way to use both Neural Networks and Genetic Algorithms to optimize the solution of the problem.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722325" y="2936875"/>
            <a:ext cx="7772400" cy="1095300"/>
          </a:xfrm>
          <a:prstGeom prst="rect">
            <a:avLst/>
          </a:prstGeom>
        </p:spPr>
        <p:txBody>
          <a:bodyPr anchorCtr="0" anchor="t" bIns="91425" lIns="91425" rIns="91425" tIns="91425">
            <a:noAutofit/>
          </a:bodyPr>
          <a:lstStyle/>
          <a:p>
            <a:pPr lvl="0" algn="ctr">
              <a:spcBef>
                <a:spcPts val="0"/>
              </a:spcBef>
              <a:buNone/>
            </a:pPr>
            <a:r>
              <a:rPr lang="en-US"/>
              <a:t>Introduction</a:t>
            </a:r>
          </a:p>
        </p:txBody>
      </p:sp>
      <p:sp>
        <p:nvSpPr>
          <p:cNvPr id="92" name="Shape 92"/>
          <p:cNvSpPr txBox="1"/>
          <p:nvPr>
            <p:ph idx="1" type="body"/>
          </p:nvPr>
        </p:nvSpPr>
        <p:spPr>
          <a:xfrm>
            <a:off x="722325" y="4032271"/>
            <a:ext cx="7772400" cy="1269900"/>
          </a:xfrm>
          <a:prstGeom prst="rect">
            <a:avLst/>
          </a:prstGeom>
        </p:spPr>
        <p:txBody>
          <a:bodyPr anchorCtr="0" anchor="b" bIns="91425" lIns="91425" rIns="91425" tIns="91425">
            <a:noAutofit/>
          </a:bodyPr>
          <a:lstStyle/>
          <a:p>
            <a:pPr lvl="0" algn="ctr">
              <a:spcBef>
                <a:spcPts val="0"/>
              </a:spcBef>
              <a:buNone/>
            </a:pPr>
            <a:r>
              <a:rPr lang="en-US"/>
              <a:t>A swift introduction to Genetic Algorithms and Neural Networks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200" u="none" cap="none" strike="noStrike">
                <a:solidFill>
                  <a:schemeClr val="dk1"/>
                </a:solidFill>
                <a:latin typeface="Calibri"/>
                <a:ea typeface="Calibri"/>
                <a:cs typeface="Calibri"/>
                <a:sym typeface="Calibri"/>
              </a:rPr>
              <a:t>Introduction - Genetic Algorithms</a:t>
            </a:r>
          </a:p>
        </p:txBody>
      </p:sp>
      <p:sp>
        <p:nvSpPr>
          <p:cNvPr id="98" name="Shape 9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640"/>
              </a:spcBef>
              <a:buClr>
                <a:schemeClr val="dk1"/>
              </a:buClr>
              <a:buSzPct val="100000"/>
              <a:buFont typeface="Arial"/>
              <a:buChar char="•"/>
            </a:pPr>
            <a:r>
              <a:rPr b="1" lang="en-US"/>
              <a:t>Definition:</a:t>
            </a:r>
          </a:p>
          <a:p>
            <a:pPr indent="0" lvl="0" marL="0" marR="0" rtl="0" algn="l">
              <a:spcBef>
                <a:spcPts val="640"/>
              </a:spcBef>
              <a:buNone/>
            </a:pPr>
            <a:r>
              <a:rPr lang="en-US" sz="2400"/>
              <a:t>Genetic Algorithms is a heuristic search method used in artificial intelligence and computing to find optimized solutions to search problems based on primiarily based on Charles Darwin’s Theory of Natural Selection and the principle of “Survival of the Fittest”.</a:t>
            </a:r>
          </a:p>
          <a:p>
            <a:pPr indent="-228600" lvl="0" marL="457200" marR="0" rtl="0" algn="l">
              <a:spcBef>
                <a:spcPts val="640"/>
              </a:spcBef>
            </a:pPr>
            <a:r>
              <a:rPr b="1" lang="en-US"/>
              <a:t>Applications:</a:t>
            </a:r>
          </a:p>
          <a:p>
            <a:pPr indent="0" lvl="0" marL="0" marR="0" rtl="0" algn="l">
              <a:spcBef>
                <a:spcPts val="640"/>
              </a:spcBef>
              <a:buNone/>
            </a:pPr>
            <a:r>
              <a:rPr lang="en-US" sz="2400"/>
              <a:t>Genetic Algorithms are applied to a wide range of fields including robotics, automotive design, optimized telecommunications routing, engineering and computer-aided molecular design.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52"/>
            <a:ext cx="8229600" cy="1325700"/>
          </a:xfrm>
          <a:prstGeom prst="rect">
            <a:avLst/>
          </a:prstGeom>
        </p:spPr>
        <p:txBody>
          <a:bodyPr anchorCtr="0" anchor="ctr" bIns="91425" lIns="91425" rIns="91425" tIns="91425">
            <a:noAutofit/>
          </a:bodyPr>
          <a:lstStyle/>
          <a:p>
            <a:pPr lvl="0">
              <a:spcBef>
                <a:spcPts val="0"/>
              </a:spcBef>
              <a:buNone/>
            </a:pPr>
            <a:r>
              <a:rPr lang="en-US" sz="4200"/>
              <a:t>Introduction - Genetic Algorithms (Contd.)</a:t>
            </a:r>
          </a:p>
        </p:txBody>
      </p:sp>
      <p:sp>
        <p:nvSpPr>
          <p:cNvPr id="104" name="Shape 104"/>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228600" lvl="0" marL="457200" rtl="0">
              <a:spcBef>
                <a:spcPts val="0"/>
              </a:spcBef>
            </a:pPr>
            <a:r>
              <a:rPr b="1" lang="en-US"/>
              <a:t>Use of Timetable Scheduling in Genetic Algorithms</a:t>
            </a:r>
            <a:r>
              <a:rPr lang="en-US"/>
              <a:t> </a:t>
            </a:r>
          </a:p>
          <a:p>
            <a:pPr indent="0" lvl="0" marL="0" rtl="0">
              <a:spcBef>
                <a:spcPts val="0"/>
              </a:spcBef>
              <a:buNone/>
            </a:pPr>
            <a:r>
              <a:rPr lang="en-US" sz="2400"/>
              <a:t>Making a class schedule is a NP hard problem. The problem can be solved using a heuristic search algorithm such as a Genetic Algorithm to find the optimal solution, but it only works for optimal solutions.</a:t>
            </a:r>
          </a:p>
          <a:p>
            <a:pPr indent="-228600" lvl="0" marL="457200" rtl="0">
              <a:spcBef>
                <a:spcPts val="0"/>
              </a:spcBef>
            </a:pPr>
            <a:r>
              <a:rPr b="1" lang="en-US"/>
              <a:t>Requirements</a:t>
            </a:r>
          </a:p>
          <a:p>
            <a:pPr indent="0" lvl="0" marL="0">
              <a:spcBef>
                <a:spcPts val="0"/>
              </a:spcBef>
              <a:buNone/>
            </a:pPr>
            <a:r>
              <a:rPr lang="en-US" sz="2400"/>
              <a:t>Number of professors, students, classes and classrooms, size of classroom and laboratory equipment in classroom.</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Introduction - Neural Networks</a:t>
            </a:r>
          </a:p>
        </p:txBody>
      </p:sp>
      <p:sp>
        <p:nvSpPr>
          <p:cNvPr id="110" name="Shape 110"/>
          <p:cNvSpPr txBox="1"/>
          <p:nvPr>
            <p:ph idx="1" type="body"/>
          </p:nvPr>
        </p:nvSpPr>
        <p:spPr>
          <a:xfrm>
            <a:off x="457200" y="1349375"/>
            <a:ext cx="8229600" cy="4776900"/>
          </a:xfrm>
          <a:prstGeom prst="rect">
            <a:avLst/>
          </a:prstGeom>
        </p:spPr>
        <p:txBody>
          <a:bodyPr anchorCtr="0" anchor="t" bIns="91425" lIns="91425" rIns="91425" tIns="91425">
            <a:noAutofit/>
          </a:bodyPr>
          <a:lstStyle/>
          <a:p>
            <a:pPr indent="-228600" lvl="0" marL="457200" rtl="0">
              <a:spcBef>
                <a:spcPts val="0"/>
              </a:spcBef>
            </a:pPr>
            <a:r>
              <a:rPr b="1" lang="en-US"/>
              <a:t>Definition</a:t>
            </a:r>
          </a:p>
          <a:p>
            <a:pPr indent="0" lvl="0" marL="0" rtl="0">
              <a:spcBef>
                <a:spcPts val="0"/>
              </a:spcBef>
              <a:buNone/>
            </a:pPr>
            <a:r>
              <a:rPr lang="en-US" sz="2400"/>
              <a:t>Neural Networks are made up of interconnected processing elements called units, which respond to a parallel set of input signals given to each unit. The unit is the equivalent of its brain counterpart called the neuron.</a:t>
            </a:r>
          </a:p>
          <a:p>
            <a:pPr indent="-381000" lvl="0" marL="457200" rtl="0">
              <a:spcBef>
                <a:spcPts val="0"/>
              </a:spcBef>
              <a:buSzPct val="75000"/>
            </a:pPr>
            <a:r>
              <a:rPr b="1" lang="en-US"/>
              <a:t>Application</a:t>
            </a:r>
          </a:p>
          <a:p>
            <a:pPr indent="0" lvl="0" marL="0">
              <a:spcBef>
                <a:spcPts val="0"/>
              </a:spcBef>
              <a:buNone/>
            </a:pPr>
            <a:r>
              <a:rPr lang="en-US" sz="2400"/>
              <a:t>Neural Networks have different applications including Character Recognition, Image Compression, Stock Market Prediction, Travelling Salesman Problem, Medicine , Electronic Noise and Loan Applications.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US"/>
              <a:t>Requirements</a:t>
            </a:r>
          </a:p>
        </p:txBody>
      </p:sp>
      <p:sp>
        <p:nvSpPr>
          <p:cNvPr id="116" name="Shape 116"/>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US"/>
              <a:t>Includes the set of inputs to be taken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Introduction (Contd.)</a:t>
            </a:r>
          </a:p>
        </p:txBody>
      </p:sp>
      <p:sp>
        <p:nvSpPr>
          <p:cNvPr id="122" name="Shape 122"/>
          <p:cNvSpPr txBox="1"/>
          <p:nvPr>
            <p:ph idx="1" type="body"/>
          </p:nvPr>
        </p:nvSpPr>
        <p:spPr>
          <a:xfrm>
            <a:off x="457200" y="1127125"/>
            <a:ext cx="8229600" cy="4998900"/>
          </a:xfrm>
          <a:prstGeom prst="rect">
            <a:avLst/>
          </a:prstGeom>
        </p:spPr>
        <p:txBody>
          <a:bodyPr anchorCtr="0" anchor="t" bIns="91425" lIns="91425" rIns="91425" tIns="91425">
            <a:noAutofit/>
          </a:bodyPr>
          <a:lstStyle/>
          <a:p>
            <a:pPr indent="-228600" lvl="0" marL="457200" rtl="0">
              <a:spcBef>
                <a:spcPts val="0"/>
              </a:spcBef>
            </a:pPr>
            <a:r>
              <a:rPr b="1" lang="en-US"/>
              <a:t>Hard Requirements(Cannot be broken/violated)</a:t>
            </a:r>
          </a:p>
          <a:p>
            <a:pPr indent="-381000" lvl="0" marL="457200" rtl="0">
              <a:spcBef>
                <a:spcPts val="0"/>
              </a:spcBef>
              <a:buSzPct val="100000"/>
            </a:pPr>
            <a:r>
              <a:rPr lang="en-US" sz="2400"/>
              <a:t>Class can only be in a spare classroom which is empty.</a:t>
            </a:r>
          </a:p>
          <a:p>
            <a:pPr indent="-381000" lvl="0" marL="457200" rtl="0">
              <a:spcBef>
                <a:spcPts val="0"/>
              </a:spcBef>
              <a:buSzPct val="100000"/>
            </a:pPr>
            <a:r>
              <a:rPr lang="en-US" sz="2400"/>
              <a:t>No professor or student group can have more than one class at a time.</a:t>
            </a:r>
          </a:p>
          <a:p>
            <a:pPr indent="-381000" lvl="0" marL="457200" rtl="0">
              <a:spcBef>
                <a:spcPts val="0"/>
              </a:spcBef>
              <a:buSzPct val="100000"/>
            </a:pPr>
            <a:r>
              <a:rPr lang="en-US" sz="2400"/>
              <a:t>A classroom must have enough seats to accommodate the students.</a:t>
            </a:r>
          </a:p>
          <a:p>
            <a:pPr indent="-228600" lvl="0" marL="457200" rtl="0">
              <a:spcBef>
                <a:spcPts val="0"/>
              </a:spcBef>
            </a:pPr>
            <a:r>
              <a:rPr b="1" lang="en-US"/>
              <a:t>Soft Requirements (Can be broken/violated)</a:t>
            </a:r>
          </a:p>
          <a:p>
            <a:pPr indent="-381000" lvl="0" marL="457200" rtl="0">
              <a:spcBef>
                <a:spcPts val="0"/>
              </a:spcBef>
              <a:buSzPct val="100000"/>
            </a:pPr>
            <a:r>
              <a:rPr lang="en-US" sz="2400"/>
              <a:t>Preferred time of class by students.</a:t>
            </a:r>
          </a:p>
          <a:p>
            <a:pPr indent="-381000" lvl="0" marL="457200" rtl="0">
              <a:spcBef>
                <a:spcPts val="0"/>
              </a:spcBef>
              <a:buSzPct val="100000"/>
            </a:pPr>
            <a:r>
              <a:rPr lang="en-US" sz="2400"/>
              <a:t>Preferred classroom by students.</a:t>
            </a:r>
          </a:p>
          <a:p>
            <a:pPr indent="-381000" lvl="0" marL="457200">
              <a:spcBef>
                <a:spcPts val="0"/>
              </a:spcBef>
              <a:buSzPct val="100000"/>
            </a:pPr>
            <a:r>
              <a:rPr lang="en-US" sz="2400"/>
              <a:t>Distribution of classes for student groups(classes)</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