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2" r:id="rId5"/>
    <p:sldId id="260" r:id="rId6"/>
    <p:sldId id="261" r:id="rId7"/>
    <p:sldId id="288" r:id="rId8"/>
    <p:sldId id="289" r:id="rId9"/>
    <p:sldId id="290" r:id="rId10"/>
    <p:sldId id="292" r:id="rId11"/>
    <p:sldId id="291" r:id="rId12"/>
    <p:sldId id="263" r:id="rId13"/>
    <p:sldId id="264" r:id="rId14"/>
    <p:sldId id="265" r:id="rId15"/>
    <p:sldId id="293" r:id="rId16"/>
    <p:sldId id="266" r:id="rId17"/>
    <p:sldId id="267" r:id="rId18"/>
    <p:sldId id="294" r:id="rId19"/>
    <p:sldId id="295" r:id="rId20"/>
    <p:sldId id="296" r:id="rId21"/>
    <p:sldId id="301" r:id="rId22"/>
    <p:sldId id="268" r:id="rId23"/>
    <p:sldId id="297" r:id="rId24"/>
    <p:sldId id="298" r:id="rId25"/>
    <p:sldId id="299" r:id="rId26"/>
    <p:sldId id="300" r:id="rId27"/>
    <p:sldId id="269" r:id="rId28"/>
    <p:sldId id="274" r:id="rId29"/>
    <p:sldId id="302" r:id="rId30"/>
    <p:sldId id="275" r:id="rId31"/>
    <p:sldId id="276" r:id="rId32"/>
    <p:sldId id="329" r:id="rId33"/>
    <p:sldId id="331" r:id="rId34"/>
    <p:sldId id="330" r:id="rId35"/>
    <p:sldId id="358" r:id="rId36"/>
    <p:sldId id="359" r:id="rId37"/>
    <p:sldId id="279" r:id="rId38"/>
    <p:sldId id="258" r:id="rId39"/>
    <p:sldId id="360" r:id="rId40"/>
    <p:sldId id="361" r:id="rId41"/>
    <p:sldId id="362" r:id="rId42"/>
    <p:sldId id="280" r:id="rId43"/>
    <p:sldId id="281" r:id="rId44"/>
    <p:sldId id="363" r:id="rId45"/>
    <p:sldId id="282" r:id="rId46"/>
    <p:sldId id="283" r:id="rId47"/>
    <p:sldId id="284" r:id="rId48"/>
    <p:sldId id="348" r:id="rId49"/>
    <p:sldId id="285" r:id="rId50"/>
    <p:sldId id="303" r:id="rId51"/>
    <p:sldId id="304" r:id="rId52"/>
    <p:sldId id="349" r:id="rId53"/>
    <p:sldId id="305" r:id="rId54"/>
    <p:sldId id="350" r:id="rId55"/>
    <p:sldId id="306" r:id="rId56"/>
    <p:sldId id="311" r:id="rId57"/>
    <p:sldId id="308" r:id="rId58"/>
    <p:sldId id="309" r:id="rId59"/>
    <p:sldId id="310" r:id="rId60"/>
    <p:sldId id="351" r:id="rId61"/>
    <p:sldId id="312" r:id="rId62"/>
    <p:sldId id="357" r:id="rId63"/>
    <p:sldId id="313" r:id="rId64"/>
    <p:sldId id="314" r:id="rId65"/>
    <p:sldId id="315" r:id="rId66"/>
    <p:sldId id="403" r:id="rId67"/>
    <p:sldId id="404" r:id="rId68"/>
    <p:sldId id="316" r:id="rId69"/>
    <p:sldId id="405" r:id="rId70"/>
    <p:sldId id="406" r:id="rId71"/>
    <p:sldId id="407" r:id="rId72"/>
    <p:sldId id="408" r:id="rId73"/>
    <p:sldId id="409" r:id="rId74"/>
    <p:sldId id="410" r:id="rId75"/>
    <p:sldId id="421" r:id="rId76"/>
    <p:sldId id="423" r:id="rId77"/>
    <p:sldId id="422" r:id="rId78"/>
    <p:sldId id="389" r:id="rId79"/>
    <p:sldId id="391" r:id="rId80"/>
    <p:sldId id="392" r:id="rId81"/>
    <p:sldId id="352" r:id="rId82"/>
    <p:sldId id="412" r:id="rId83"/>
    <p:sldId id="338" r:id="rId84"/>
    <p:sldId id="353" r:id="rId85"/>
    <p:sldId id="339" r:id="rId86"/>
    <p:sldId id="354" r:id="rId87"/>
    <p:sldId id="341" r:id="rId88"/>
    <p:sldId id="424" r:id="rId89"/>
    <p:sldId id="394" r:id="rId90"/>
    <p:sldId id="356" r:id="rId91"/>
    <p:sldId id="414" r:id="rId92"/>
    <p:sldId id="342" r:id="rId93"/>
    <p:sldId id="343" r:id="rId94"/>
    <p:sldId id="413" r:id="rId95"/>
    <p:sldId id="344" r:id="rId96"/>
    <p:sldId id="398" r:id="rId97"/>
    <p:sldId id="399" r:id="rId98"/>
    <p:sldId id="345" r:id="rId99"/>
    <p:sldId id="416" r:id="rId100"/>
    <p:sldId id="417" r:id="rId101"/>
    <p:sldId id="415" r:id="rId102"/>
    <p:sldId id="418" r:id="rId103"/>
    <p:sldId id="425" r:id="rId104"/>
    <p:sldId id="428" r:id="rId105"/>
    <p:sldId id="429" r:id="rId106"/>
    <p:sldId id="426" r:id="rId107"/>
    <p:sldId id="427" r:id="rId108"/>
    <p:sldId id="430" r:id="rId109"/>
    <p:sldId id="431" r:id="rId110"/>
    <p:sldId id="433" r:id="rId111"/>
    <p:sldId id="434" r:id="rId112"/>
    <p:sldId id="432" r:id="rId113"/>
    <p:sldId id="435" r:id="rId114"/>
    <p:sldId id="347" r:id="rId115"/>
    <p:sldId id="364" r:id="rId116"/>
    <p:sldId id="436" r:id="rId117"/>
    <p:sldId id="420" r:id="rId118"/>
    <p:sldId id="365" r:id="rId119"/>
    <p:sldId id="367" r:id="rId120"/>
    <p:sldId id="368" r:id="rId121"/>
    <p:sldId id="369" r:id="rId122"/>
    <p:sldId id="370" r:id="rId123"/>
    <p:sldId id="371" r:id="rId124"/>
    <p:sldId id="372" r:id="rId125"/>
    <p:sldId id="373" r:id="rId126"/>
    <p:sldId id="374" r:id="rId127"/>
    <p:sldId id="375" r:id="rId128"/>
    <p:sldId id="376" r:id="rId129"/>
    <p:sldId id="401" r:id="rId130"/>
    <p:sldId id="437" r:id="rId131"/>
    <p:sldId id="286" r:id="rId132"/>
    <p:sldId id="335" r:id="rId133"/>
    <p:sldId id="377" r:id="rId134"/>
    <p:sldId id="378" r:id="rId135"/>
    <p:sldId id="287" r:id="rId136"/>
    <p:sldId id="336" r:id="rId137"/>
    <p:sldId id="379" r:id="rId138"/>
    <p:sldId id="419" r:id="rId1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10/9/2019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10/9/2019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10/9/2019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10/9/2019</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10/9/2019</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10/9/2019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10/9/2019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Module 2</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multiple classes</a:t>
            </a:r>
            <a:endParaRPr lang="en-US" dirty="0"/>
          </a:p>
        </p:txBody>
      </p:sp>
      <p:sp>
        <p:nvSpPr>
          <p:cNvPr id="3" name="Content Placeholder 2"/>
          <p:cNvSpPr>
            <a:spLocks noGrp="1"/>
          </p:cNvSpPr>
          <p:nvPr>
            <p:ph sz="quarter" idx="1"/>
          </p:nvPr>
        </p:nvSpPr>
        <p:spPr/>
        <p:txBody>
          <a:bodyPr>
            <a:normAutofit/>
          </a:bodyPr>
          <a:lstStyle/>
          <a:p>
            <a:r>
              <a:rPr lang="en-US" dirty="0" smtClean="0"/>
              <a:t> More than two classes.</a:t>
            </a:r>
          </a:p>
          <a:p>
            <a:endParaRPr lang="en-GB" dirty="0" smtClean="0"/>
          </a:p>
          <a:p>
            <a:r>
              <a:rPr lang="en-GB" dirty="0" smtClean="0"/>
              <a:t>Example</a:t>
            </a:r>
          </a:p>
          <a:p>
            <a:pPr lvl="1"/>
            <a:r>
              <a:rPr lang="en-GB" dirty="0" smtClean="0"/>
              <a:t>Instances of three classes, family car, sports car, luxury sedan</a:t>
            </a:r>
            <a:endParaRPr lang="en-US" dirty="0" smtClean="0"/>
          </a:p>
          <a:p>
            <a:endParaRPr lang="en-GB" dirty="0" smtClean="0"/>
          </a:p>
          <a:p>
            <a:endParaRPr lang="en-GB"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selection--Procedure</a:t>
            </a:r>
            <a:endParaRPr lang="en-US" dirty="0"/>
          </a:p>
        </p:txBody>
      </p:sp>
      <p:sp>
        <p:nvSpPr>
          <p:cNvPr id="3" name="Content Placeholder 2"/>
          <p:cNvSpPr>
            <a:spLocks noGrp="1"/>
          </p:cNvSpPr>
          <p:nvPr>
            <p:ph sz="quarter" idx="1"/>
          </p:nvPr>
        </p:nvSpPr>
        <p:spPr>
          <a:xfrm>
            <a:off x="381000" y="1600200"/>
            <a:ext cx="8610600" cy="5257800"/>
          </a:xfrm>
        </p:spPr>
        <p:txBody>
          <a:bodyPr>
            <a:normAutofit fontScale="92500"/>
          </a:bodyPr>
          <a:lstStyle/>
          <a:p>
            <a:r>
              <a:rPr lang="en-US" dirty="0" smtClean="0"/>
              <a:t>Set F</a:t>
            </a:r>
            <a:r>
              <a:rPr lang="en-US" baseline="-25000" dirty="0" smtClean="0"/>
              <a:t>0</a:t>
            </a:r>
            <a:r>
              <a:rPr lang="en-US" dirty="0" smtClean="0"/>
              <a:t> = {x</a:t>
            </a:r>
            <a:r>
              <a:rPr lang="en-US" baseline="-25000" dirty="0" smtClean="0"/>
              <a:t>1</a:t>
            </a:r>
            <a:r>
              <a:rPr lang="en-US" dirty="0" smtClean="0"/>
              <a:t>, . . . , x </a:t>
            </a:r>
            <a:r>
              <a:rPr lang="en-US" baseline="-25000" dirty="0" smtClean="0"/>
              <a:t>n</a:t>
            </a:r>
            <a:r>
              <a:rPr lang="en-US" dirty="0" smtClean="0"/>
              <a:t> } and E(F</a:t>
            </a:r>
            <a:r>
              <a:rPr lang="en-US" baseline="-25000" dirty="0" smtClean="0"/>
              <a:t>0</a:t>
            </a:r>
            <a:r>
              <a:rPr lang="en-US" dirty="0" smtClean="0"/>
              <a:t>) = ∞. </a:t>
            </a:r>
          </a:p>
          <a:p>
            <a:endParaRPr lang="en-US" dirty="0" smtClean="0"/>
          </a:p>
          <a:p>
            <a:r>
              <a:rPr lang="en-US" dirty="0" smtClean="0"/>
              <a:t>For i = 0, 1, . . ., repeat the following until E(F</a:t>
            </a:r>
            <a:r>
              <a:rPr lang="en-US" baseline="-25000" dirty="0" smtClean="0"/>
              <a:t>i</a:t>
            </a:r>
            <a:r>
              <a:rPr lang="en-US" dirty="0" smtClean="0"/>
              <a:t>+1) ≥ E(</a:t>
            </a:r>
            <a:r>
              <a:rPr lang="en-US" dirty="0" err="1" smtClean="0"/>
              <a:t>F</a:t>
            </a:r>
            <a:r>
              <a:rPr lang="en-US" baseline="-25000" dirty="0" err="1" smtClean="0"/>
              <a:t>i</a:t>
            </a:r>
            <a:r>
              <a:rPr lang="en-US" dirty="0" smtClean="0"/>
              <a:t>): </a:t>
            </a:r>
          </a:p>
          <a:p>
            <a:pPr lvl="1"/>
            <a:r>
              <a:rPr lang="en-US" dirty="0" smtClean="0"/>
              <a:t>For all possible input variables </a:t>
            </a:r>
            <a:r>
              <a:rPr lang="en-US" dirty="0" err="1" smtClean="0"/>
              <a:t>x</a:t>
            </a:r>
            <a:r>
              <a:rPr lang="en-US" baseline="-25000" dirty="0" err="1" smtClean="0"/>
              <a:t>j</a:t>
            </a:r>
            <a:r>
              <a:rPr lang="en-US" dirty="0" smtClean="0"/>
              <a:t> , train the model with the input variables </a:t>
            </a:r>
            <a:r>
              <a:rPr lang="en-US" dirty="0" err="1" smtClean="0"/>
              <a:t>F</a:t>
            </a:r>
            <a:r>
              <a:rPr lang="en-US" baseline="-25000" dirty="0" err="1" smtClean="0"/>
              <a:t>i</a:t>
            </a:r>
            <a:r>
              <a:rPr lang="en-US" dirty="0" smtClean="0"/>
              <a:t> - {</a:t>
            </a:r>
            <a:r>
              <a:rPr lang="en-US" dirty="0" err="1" smtClean="0"/>
              <a:t>x</a:t>
            </a:r>
            <a:r>
              <a:rPr lang="en-US" baseline="-25000" dirty="0" err="1" smtClean="0"/>
              <a:t>j</a:t>
            </a:r>
            <a:r>
              <a:rPr lang="en-US" baseline="-25000" dirty="0" smtClean="0"/>
              <a:t> </a:t>
            </a:r>
            <a:r>
              <a:rPr lang="en-US" dirty="0" smtClean="0"/>
              <a:t>} and calculate E(</a:t>
            </a:r>
            <a:r>
              <a:rPr lang="en-US" dirty="0" err="1" smtClean="0"/>
              <a:t>F</a:t>
            </a:r>
            <a:r>
              <a:rPr lang="en-US" baseline="-25000" dirty="0" err="1" smtClean="0"/>
              <a:t>i</a:t>
            </a:r>
            <a:r>
              <a:rPr lang="en-US" dirty="0" smtClean="0"/>
              <a:t> - {</a:t>
            </a:r>
            <a:r>
              <a:rPr lang="en-US" dirty="0" err="1" smtClean="0"/>
              <a:t>x</a:t>
            </a:r>
            <a:r>
              <a:rPr lang="en-US" baseline="-25000" dirty="0" err="1" smtClean="0"/>
              <a:t>j</a:t>
            </a:r>
            <a:r>
              <a:rPr lang="en-US" baseline="-25000" dirty="0" smtClean="0"/>
              <a:t> </a:t>
            </a:r>
            <a:r>
              <a:rPr lang="en-US" dirty="0" smtClean="0"/>
              <a:t>}) on the validation set. </a:t>
            </a:r>
          </a:p>
          <a:p>
            <a:pPr lvl="1"/>
            <a:r>
              <a:rPr lang="en-US" dirty="0" smtClean="0"/>
              <a:t>Choose that input variable </a:t>
            </a:r>
            <a:r>
              <a:rPr lang="en-US" dirty="0" err="1" smtClean="0"/>
              <a:t>x</a:t>
            </a:r>
            <a:r>
              <a:rPr lang="en-US" baseline="-25000" dirty="0" err="1" smtClean="0"/>
              <a:t>m</a:t>
            </a:r>
            <a:r>
              <a:rPr lang="en-US" dirty="0" smtClean="0"/>
              <a:t>  that causes the least error 		E(</a:t>
            </a:r>
            <a:r>
              <a:rPr lang="en-US" dirty="0" err="1" smtClean="0"/>
              <a:t>F</a:t>
            </a:r>
            <a:r>
              <a:rPr lang="en-US" baseline="-25000" dirty="0" err="1" smtClean="0"/>
              <a:t>i</a:t>
            </a:r>
            <a:r>
              <a:rPr lang="en-US" dirty="0" smtClean="0"/>
              <a:t> - {</a:t>
            </a:r>
            <a:r>
              <a:rPr lang="en-US" dirty="0" err="1" smtClean="0"/>
              <a:t>x</a:t>
            </a:r>
            <a:r>
              <a:rPr lang="en-US" baseline="-25000" dirty="0" err="1" smtClean="0"/>
              <a:t>j</a:t>
            </a:r>
            <a:r>
              <a:rPr lang="en-US" baseline="-25000" dirty="0" smtClean="0"/>
              <a:t> </a:t>
            </a:r>
            <a:r>
              <a:rPr lang="en-US" dirty="0" smtClean="0"/>
              <a:t>}): </a:t>
            </a:r>
          </a:p>
          <a:p>
            <a:pPr lvl="1">
              <a:buNone/>
            </a:pPr>
            <a:r>
              <a:rPr lang="en-US" dirty="0" smtClean="0"/>
              <a:t>				m = </a:t>
            </a:r>
            <a:r>
              <a:rPr lang="en-US" dirty="0" err="1" smtClean="0"/>
              <a:t>arg</a:t>
            </a:r>
            <a:r>
              <a:rPr lang="en-US" dirty="0" smtClean="0"/>
              <a:t> min </a:t>
            </a:r>
            <a:r>
              <a:rPr lang="en-US" baseline="-25000" dirty="0" smtClean="0"/>
              <a:t>j</a:t>
            </a:r>
            <a:r>
              <a:rPr lang="en-US" dirty="0" smtClean="0"/>
              <a:t> E(</a:t>
            </a:r>
            <a:r>
              <a:rPr lang="en-US" dirty="0" err="1" smtClean="0"/>
              <a:t>F</a:t>
            </a:r>
            <a:r>
              <a:rPr lang="en-US" baseline="-25000" dirty="0" err="1" smtClean="0"/>
              <a:t>i</a:t>
            </a:r>
            <a:r>
              <a:rPr lang="en-US" dirty="0" smtClean="0"/>
              <a:t> - {</a:t>
            </a:r>
            <a:r>
              <a:rPr lang="en-US" dirty="0" err="1" smtClean="0"/>
              <a:t>x</a:t>
            </a:r>
            <a:r>
              <a:rPr lang="en-US" baseline="-25000" dirty="0" err="1" smtClean="0"/>
              <a:t>j</a:t>
            </a:r>
            <a:r>
              <a:rPr lang="en-US" baseline="-25000" dirty="0" smtClean="0"/>
              <a:t> </a:t>
            </a:r>
            <a:r>
              <a:rPr lang="en-US" dirty="0" smtClean="0"/>
              <a:t>}) </a:t>
            </a:r>
          </a:p>
          <a:p>
            <a:pPr lvl="1"/>
            <a:r>
              <a:rPr lang="en-US" dirty="0" smtClean="0"/>
              <a:t>Set F</a:t>
            </a:r>
            <a:r>
              <a:rPr lang="en-US" baseline="-25000" dirty="0" smtClean="0"/>
              <a:t>i</a:t>
            </a:r>
            <a:r>
              <a:rPr lang="en-US" dirty="0" smtClean="0"/>
              <a:t>+1 = </a:t>
            </a:r>
            <a:r>
              <a:rPr lang="en-US" dirty="0" err="1" smtClean="0"/>
              <a:t>F</a:t>
            </a:r>
            <a:r>
              <a:rPr lang="en-US" baseline="-25000" dirty="0" err="1" smtClean="0"/>
              <a:t>i</a:t>
            </a:r>
            <a:r>
              <a:rPr lang="en-US" baseline="-25000" dirty="0" smtClean="0"/>
              <a:t> </a:t>
            </a:r>
            <a:r>
              <a:rPr lang="en-US" dirty="0" smtClean="0"/>
              <a:t> - {</a:t>
            </a:r>
            <a:r>
              <a:rPr lang="en-US" dirty="0" err="1" smtClean="0"/>
              <a:t>x</a:t>
            </a:r>
            <a:r>
              <a:rPr lang="en-US" baseline="-25000" dirty="0" err="1" smtClean="0"/>
              <a:t>m</a:t>
            </a:r>
            <a:r>
              <a:rPr lang="en-US" dirty="0" smtClean="0"/>
              <a:t>}. </a:t>
            </a:r>
          </a:p>
          <a:p>
            <a:pPr lvl="1"/>
            <a:endParaRPr lang="en-US" dirty="0" smtClean="0"/>
          </a:p>
          <a:p>
            <a:r>
              <a:rPr lang="en-US" dirty="0" smtClean="0"/>
              <a:t>The set </a:t>
            </a:r>
            <a:r>
              <a:rPr lang="en-US" dirty="0" err="1" smtClean="0"/>
              <a:t>F</a:t>
            </a:r>
            <a:r>
              <a:rPr lang="en-US" baseline="-25000" dirty="0" err="1" smtClean="0"/>
              <a:t>i</a:t>
            </a:r>
            <a:r>
              <a:rPr lang="en-US" dirty="0" smtClean="0"/>
              <a:t> is outputted as the best subset.</a:t>
            </a:r>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selection</a:t>
            </a:r>
            <a:endParaRPr lang="en-US" dirty="0"/>
          </a:p>
        </p:txBody>
      </p:sp>
      <p:sp>
        <p:nvSpPr>
          <p:cNvPr id="3" name="Content Placeholder 2"/>
          <p:cNvSpPr>
            <a:spLocks noGrp="1"/>
          </p:cNvSpPr>
          <p:nvPr>
            <p:ph sz="quarter" idx="1"/>
          </p:nvPr>
        </p:nvSpPr>
        <p:spPr>
          <a:xfrm>
            <a:off x="612648" y="1524000"/>
            <a:ext cx="8153400" cy="5334000"/>
          </a:xfrm>
        </p:spPr>
        <p:txBody>
          <a:bodyPr>
            <a:normAutofit fontScale="85000" lnSpcReduction="10000"/>
          </a:bodyPr>
          <a:lstStyle/>
          <a:p>
            <a:r>
              <a:rPr lang="en-US" dirty="0" smtClean="0"/>
              <a:t>We stop if removing a feature does not decrease the error. </a:t>
            </a:r>
          </a:p>
          <a:p>
            <a:endParaRPr lang="en-US" dirty="0" smtClean="0"/>
          </a:p>
          <a:p>
            <a:r>
              <a:rPr lang="en-US" dirty="0" smtClean="0"/>
              <a:t>To decrease complexity, we may decide to remove a feature if its removal causes only a </a:t>
            </a:r>
            <a:r>
              <a:rPr lang="en-US" u="sng" dirty="0" smtClean="0"/>
              <a:t>slight increase in error. </a:t>
            </a:r>
          </a:p>
          <a:p>
            <a:endParaRPr lang="en-US" dirty="0" smtClean="0"/>
          </a:p>
          <a:p>
            <a:r>
              <a:rPr lang="en-US" u="sng" dirty="0" smtClean="0"/>
              <a:t>All the variants </a:t>
            </a:r>
            <a:r>
              <a:rPr lang="en-US" dirty="0" smtClean="0"/>
              <a:t>possible for forward search are also possible for backward search. </a:t>
            </a:r>
          </a:p>
          <a:p>
            <a:endParaRPr lang="en-US" dirty="0" smtClean="0"/>
          </a:p>
          <a:p>
            <a:r>
              <a:rPr lang="en-US" dirty="0" smtClean="0"/>
              <a:t>The complexity of backward search has the same order of complexity as forward search, except that training a system with more features is more costly than training a system with fewer features, and </a:t>
            </a:r>
            <a:r>
              <a:rPr lang="en-US" u="sng" dirty="0" smtClean="0"/>
              <a:t>forward search may be preferable especially if we expect many useless features</a:t>
            </a:r>
            <a:r>
              <a:rPr lang="en-US" dirty="0" smtClean="0"/>
              <a:t>. </a:t>
            </a:r>
          </a:p>
          <a:p>
            <a:endParaRPr lang="en-US" dirty="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selection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Subset selection is </a:t>
            </a:r>
            <a:r>
              <a:rPr lang="en-US" u="sng" dirty="0" smtClean="0"/>
              <a:t>supervised</a:t>
            </a:r>
            <a:r>
              <a:rPr lang="en-US" dirty="0" smtClean="0"/>
              <a:t> in that outputs are used by the </a:t>
            </a:r>
            <a:r>
              <a:rPr lang="en-US" dirty="0" err="1" smtClean="0"/>
              <a:t>regressor</a:t>
            </a:r>
            <a:r>
              <a:rPr lang="en-US" dirty="0" smtClean="0"/>
              <a:t> or </a:t>
            </a:r>
            <a:r>
              <a:rPr lang="en-US" dirty="0" err="1" smtClean="0"/>
              <a:t>classiﬁer</a:t>
            </a:r>
            <a:r>
              <a:rPr lang="en-US" dirty="0" smtClean="0"/>
              <a:t> to calculate the error, but it can be used with any regression or </a:t>
            </a:r>
            <a:r>
              <a:rPr lang="en-US" dirty="0" err="1" smtClean="0"/>
              <a:t>classiﬁcation</a:t>
            </a:r>
            <a:r>
              <a:rPr lang="en-US" dirty="0" smtClean="0"/>
              <a:t> method. </a:t>
            </a:r>
          </a:p>
          <a:p>
            <a:endParaRPr lang="en-US" dirty="0" smtClean="0"/>
          </a:p>
          <a:p>
            <a:r>
              <a:rPr lang="en-US" dirty="0" smtClean="0"/>
              <a:t>In an application like </a:t>
            </a:r>
            <a:r>
              <a:rPr lang="en-US" u="sng" dirty="0" smtClean="0"/>
              <a:t>face recognition</a:t>
            </a:r>
            <a:r>
              <a:rPr lang="en-US" dirty="0" smtClean="0"/>
              <a:t>, feature selection is not a good method for dimensionality reduction because </a:t>
            </a:r>
            <a:r>
              <a:rPr lang="en-US" u="sng" dirty="0" smtClean="0"/>
              <a:t>individual pixels by themselves do not carry much discriminative information</a:t>
            </a:r>
            <a:r>
              <a:rPr lang="en-US" dirty="0" smtClean="0"/>
              <a:t>; it is the combination of values of several pixels together that carry information about the face identity</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Extraction</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92500" lnSpcReduction="10000"/>
          </a:bodyPr>
          <a:lstStyle/>
          <a:p>
            <a:r>
              <a:rPr lang="en-GB" dirty="0" smtClean="0"/>
              <a:t>n dimensional feature </a:t>
            </a:r>
            <a:r>
              <a:rPr lang="en-US" dirty="0" smtClean="0"/>
              <a:t>X</a:t>
            </a:r>
            <a:r>
              <a:rPr lang="en-US" baseline="-25000" dirty="0" smtClean="0"/>
              <a:t>1</a:t>
            </a:r>
            <a:r>
              <a:rPr lang="en-US" dirty="0" smtClean="0"/>
              <a:t>, X</a:t>
            </a:r>
            <a:r>
              <a:rPr lang="en-US" baseline="-25000" dirty="0" smtClean="0"/>
              <a:t>2</a:t>
            </a:r>
            <a:r>
              <a:rPr lang="en-US" dirty="0" smtClean="0"/>
              <a:t>, . . . , X</a:t>
            </a:r>
            <a:r>
              <a:rPr lang="en-US" baseline="-25000" dirty="0" smtClean="0"/>
              <a:t>N</a:t>
            </a:r>
          </a:p>
          <a:p>
            <a:pPr>
              <a:buNone/>
            </a:pPr>
            <a:endParaRPr lang="en-GB" baseline="-25000" dirty="0" smtClean="0"/>
          </a:p>
          <a:p>
            <a:r>
              <a:rPr lang="en-GB" dirty="0" smtClean="0"/>
              <a:t>Mapped to lower dimensional space </a:t>
            </a:r>
            <a:r>
              <a:rPr lang="en-US" dirty="0" smtClean="0"/>
              <a:t>Z</a:t>
            </a:r>
            <a:r>
              <a:rPr lang="en-US" baseline="-25000" dirty="0" smtClean="0"/>
              <a:t>1</a:t>
            </a:r>
            <a:r>
              <a:rPr lang="en-US" dirty="0" smtClean="0"/>
              <a:t>, Z</a:t>
            </a:r>
            <a:r>
              <a:rPr lang="en-US" baseline="-25000" dirty="0" smtClean="0"/>
              <a:t>2</a:t>
            </a:r>
            <a:r>
              <a:rPr lang="en-US" dirty="0" smtClean="0"/>
              <a:t>, . . . , Z</a:t>
            </a:r>
            <a:r>
              <a:rPr lang="en-US" baseline="-25000" dirty="0" smtClean="0"/>
              <a:t>M</a:t>
            </a:r>
          </a:p>
          <a:p>
            <a:pPr>
              <a:buNone/>
            </a:pPr>
            <a:r>
              <a:rPr lang="en-GB" baseline="-25000" dirty="0" smtClean="0"/>
              <a:t>		</a:t>
            </a:r>
            <a:r>
              <a:rPr lang="en-GB" dirty="0" smtClean="0"/>
              <a:t>M&lt;N</a:t>
            </a:r>
          </a:p>
          <a:p>
            <a:pPr>
              <a:buNone/>
            </a:pPr>
            <a:endParaRPr lang="en-GB" dirty="0" smtClean="0"/>
          </a:p>
          <a:p>
            <a:r>
              <a:rPr lang="en-US" dirty="0" smtClean="0"/>
              <a:t>Z</a:t>
            </a:r>
            <a:r>
              <a:rPr lang="en-US" baseline="-25000" dirty="0" smtClean="0"/>
              <a:t>1</a:t>
            </a:r>
            <a:r>
              <a:rPr lang="en-US" dirty="0" smtClean="0"/>
              <a:t>, Z</a:t>
            </a:r>
            <a:r>
              <a:rPr lang="en-US" baseline="-25000" dirty="0" smtClean="0"/>
              <a:t>2</a:t>
            </a:r>
            <a:r>
              <a:rPr lang="en-US" dirty="0" smtClean="0"/>
              <a:t>, . . . , Z</a:t>
            </a:r>
            <a:r>
              <a:rPr lang="en-US" baseline="-25000" dirty="0" smtClean="0"/>
              <a:t>M </a:t>
            </a:r>
            <a:r>
              <a:rPr lang="en-US" dirty="0" smtClean="0"/>
              <a:t> = f(X</a:t>
            </a:r>
            <a:r>
              <a:rPr lang="en-US" baseline="-25000" dirty="0" smtClean="0"/>
              <a:t>1</a:t>
            </a:r>
            <a:r>
              <a:rPr lang="en-US" dirty="0" smtClean="0"/>
              <a:t>, X</a:t>
            </a:r>
            <a:r>
              <a:rPr lang="en-US" baseline="-25000" dirty="0" smtClean="0"/>
              <a:t>2</a:t>
            </a:r>
            <a:r>
              <a:rPr lang="en-US" dirty="0" smtClean="0"/>
              <a:t>, . . . , X</a:t>
            </a:r>
            <a:r>
              <a:rPr lang="en-US" baseline="-25000" dirty="0" smtClean="0"/>
              <a:t>N  </a:t>
            </a:r>
            <a:r>
              <a:rPr lang="en-US" dirty="0" smtClean="0"/>
              <a:t>)</a:t>
            </a:r>
          </a:p>
          <a:p>
            <a:endParaRPr lang="en-GB" dirty="0" smtClean="0"/>
          </a:p>
          <a:p>
            <a:r>
              <a:rPr lang="en-GB" dirty="0" smtClean="0"/>
              <a:t>Find features</a:t>
            </a:r>
          </a:p>
          <a:p>
            <a:pPr lvl="1"/>
            <a:r>
              <a:rPr lang="en-GB" dirty="0" smtClean="0"/>
              <a:t>Uncorrelated and cannot be reduced further</a:t>
            </a:r>
          </a:p>
          <a:p>
            <a:pPr lvl="1"/>
            <a:r>
              <a:rPr lang="en-GB" dirty="0" smtClean="0"/>
              <a:t>With large variance</a:t>
            </a:r>
          </a:p>
          <a:p>
            <a:pPr lvl="2"/>
            <a:r>
              <a:rPr lang="en-GB" dirty="0" smtClean="0"/>
              <a:t>Feature should be able to distinguish between different instances</a:t>
            </a:r>
          </a:p>
          <a:p>
            <a:endParaRPr lang="en-GB" dirty="0" smtClean="0"/>
          </a:p>
          <a:p>
            <a:pPr>
              <a:buNone/>
            </a:pPr>
            <a:endParaRPr lang="en-GB" dirty="0" smtClean="0"/>
          </a:p>
          <a:p>
            <a:endParaRPr lang="en-GB" dirty="0" smtClean="0"/>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CA2.png"/>
          <p:cNvPicPr>
            <a:picLocks noGrp="1" noChangeAspect="1"/>
          </p:cNvPicPr>
          <p:nvPr>
            <p:ph sz="quarter" idx="1"/>
          </p:nvPr>
        </p:nvPicPr>
        <p:blipFill>
          <a:blip r:embed="rId2"/>
          <a:stretch>
            <a:fillRect/>
          </a:stretch>
        </p:blipFill>
        <p:spPr>
          <a:xfrm>
            <a:off x="0" y="0"/>
            <a:ext cx="9143999" cy="6858000"/>
          </a:xfrm>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Geometric picture of principal components</a:t>
            </a:r>
            <a:endParaRPr lang="en-US" dirty="0"/>
          </a:p>
        </p:txBody>
      </p:sp>
      <p:sp>
        <p:nvSpPr>
          <p:cNvPr id="3" name="Content Placeholder 2"/>
          <p:cNvSpPr>
            <a:spLocks noGrp="1"/>
          </p:cNvSpPr>
          <p:nvPr>
            <p:ph sz="quarter" idx="1"/>
          </p:nvPr>
        </p:nvSpPr>
        <p:spPr/>
        <p:txBody>
          <a:bodyPr/>
          <a:lstStyle/>
          <a:p>
            <a:r>
              <a:rPr lang="en-GB" dirty="0" smtClean="0"/>
              <a:t>Map two dimensional feature space points into one dimension feature space</a:t>
            </a:r>
          </a:p>
          <a:p>
            <a:endParaRPr lang="en-GB" dirty="0" smtClean="0"/>
          </a:p>
          <a:p>
            <a:r>
              <a:rPr lang="en-GB" dirty="0" smtClean="0"/>
              <a:t>Project to a line</a:t>
            </a:r>
          </a:p>
          <a:p>
            <a:endParaRPr lang="en-GB" dirty="0" smtClean="0"/>
          </a:p>
          <a:p>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PCA.png"/>
          <p:cNvPicPr>
            <a:picLocks noGrp="1" noChangeAspect="1"/>
          </p:cNvPicPr>
          <p:nvPr>
            <p:ph sz="quarter" idx="1"/>
          </p:nvPr>
        </p:nvPicPr>
        <p:blipFill>
          <a:blip r:embed="rId2"/>
          <a:stretch>
            <a:fillRect/>
          </a:stretch>
        </p:blipFill>
        <p:spPr>
          <a:xfrm>
            <a:off x="1" y="0"/>
            <a:ext cx="9144000" cy="6858000"/>
          </a:xfrm>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CA!.png"/>
          <p:cNvPicPr>
            <a:picLocks noGrp="1" noChangeAspect="1"/>
          </p:cNvPicPr>
          <p:nvPr>
            <p:ph sz="quarter" idx="1"/>
          </p:nvPr>
        </p:nvPicPr>
        <p:blipFill>
          <a:blip r:embed="rId2"/>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CA3.jpg"/>
          <p:cNvPicPr>
            <a:picLocks noGrp="1" noChangeAspect="1"/>
          </p:cNvPicPr>
          <p:nvPr>
            <p:ph sz="quarter" idx="1"/>
          </p:nvPr>
        </p:nvPicPr>
        <p:blipFill>
          <a:blip r:embed="rId2"/>
          <a:stretch>
            <a:fillRect/>
          </a:stretch>
        </p:blipFill>
        <p:spPr>
          <a:xfrm>
            <a:off x="1" y="0"/>
            <a:ext cx="9144000" cy="6858000"/>
          </a:xfrm>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Algebraic definition of PCs</a:t>
            </a:r>
            <a:endParaRPr lang="en-US" dirty="0"/>
          </a:p>
        </p:txBody>
      </p:sp>
      <p:sp>
        <p:nvSpPr>
          <p:cNvPr id="3" name="Content Placeholder 2"/>
          <p:cNvSpPr>
            <a:spLocks noGrp="1"/>
          </p:cNvSpPr>
          <p:nvPr>
            <p:ph sz="quarter" idx="1"/>
          </p:nvPr>
        </p:nvSpPr>
        <p:spPr>
          <a:xfrm>
            <a:off x="533400" y="1524001"/>
            <a:ext cx="8153400" cy="5200356"/>
          </a:xfrm>
        </p:spPr>
        <p:txBody>
          <a:bodyPr>
            <a:normAutofit fontScale="92500" lnSpcReduction="10000"/>
          </a:bodyPr>
          <a:lstStyle/>
          <a:p>
            <a:pPr>
              <a:buNone/>
            </a:pPr>
            <a:r>
              <a:rPr lang="en-US" dirty="0" smtClean="0"/>
              <a:t>X</a:t>
            </a:r>
            <a:r>
              <a:rPr lang="en-US" baseline="-25000" dirty="0" smtClean="0"/>
              <a:t>1</a:t>
            </a:r>
            <a:r>
              <a:rPr lang="en-US" dirty="0" smtClean="0"/>
              <a:t> = {	 X</a:t>
            </a:r>
            <a:r>
              <a:rPr lang="en-US" baseline="-25000" dirty="0" smtClean="0"/>
              <a:t>11</a:t>
            </a:r>
            <a:r>
              <a:rPr lang="en-US" dirty="0" smtClean="0"/>
              <a:t>	, X</a:t>
            </a:r>
            <a:r>
              <a:rPr lang="en-US" baseline="-25000" dirty="0" smtClean="0"/>
              <a:t>12</a:t>
            </a:r>
            <a:r>
              <a:rPr lang="en-US" dirty="0" smtClean="0"/>
              <a:t>	,⋯  X</a:t>
            </a:r>
            <a:r>
              <a:rPr lang="en-US" baseline="-25000" dirty="0" smtClean="0"/>
              <a:t>1p   </a:t>
            </a:r>
            <a:r>
              <a:rPr lang="en-US" dirty="0" smtClean="0"/>
              <a:t> }</a:t>
            </a:r>
          </a:p>
          <a:p>
            <a:pPr>
              <a:buNone/>
            </a:pPr>
            <a:r>
              <a:rPr lang="en-US" dirty="0" smtClean="0"/>
              <a:t>X</a:t>
            </a:r>
            <a:r>
              <a:rPr lang="en-US" baseline="-25000" dirty="0" smtClean="0"/>
              <a:t>2  </a:t>
            </a:r>
            <a:r>
              <a:rPr lang="en-US" dirty="0" smtClean="0"/>
              <a:t>= { X</a:t>
            </a:r>
            <a:r>
              <a:rPr lang="en-US" baseline="-25000" dirty="0" smtClean="0"/>
              <a:t>21</a:t>
            </a:r>
            <a:r>
              <a:rPr lang="en-US" dirty="0" smtClean="0"/>
              <a:t>	, X</a:t>
            </a:r>
            <a:r>
              <a:rPr lang="en-US" baseline="-25000" dirty="0" smtClean="0"/>
              <a:t>22</a:t>
            </a:r>
            <a:r>
              <a:rPr lang="en-US" dirty="0" smtClean="0"/>
              <a:t>	, ⋯  X</a:t>
            </a:r>
            <a:r>
              <a:rPr lang="en-US" baseline="-25000" dirty="0" smtClean="0"/>
              <a:t>2p</a:t>
            </a:r>
            <a:r>
              <a:rPr lang="en-US" dirty="0" smtClean="0"/>
              <a:t> }</a:t>
            </a:r>
          </a:p>
          <a:p>
            <a:pPr>
              <a:buNone/>
            </a:pPr>
            <a:r>
              <a:rPr lang="en-US" dirty="0" smtClean="0"/>
              <a:t>X</a:t>
            </a:r>
            <a:r>
              <a:rPr lang="en-US" baseline="-25000" dirty="0" smtClean="0"/>
              <a:t>i </a:t>
            </a:r>
            <a:r>
              <a:rPr lang="en-US" dirty="0" smtClean="0"/>
              <a:t> = {	 X</a:t>
            </a:r>
            <a:r>
              <a:rPr lang="en-US" baseline="-25000" dirty="0" smtClean="0"/>
              <a:t>i1 </a:t>
            </a:r>
            <a:r>
              <a:rPr lang="en-US" dirty="0" smtClean="0"/>
              <a:t>	, X</a:t>
            </a:r>
            <a:r>
              <a:rPr lang="en-US" baseline="-25000" dirty="0" smtClean="0"/>
              <a:t>i2 </a:t>
            </a:r>
            <a:r>
              <a:rPr lang="en-US" dirty="0" smtClean="0"/>
              <a:t>	, ⋯ , </a:t>
            </a:r>
            <a:r>
              <a:rPr lang="en-US" dirty="0" err="1" smtClean="0"/>
              <a:t>X</a:t>
            </a:r>
            <a:r>
              <a:rPr lang="en-US" baseline="-25000" dirty="0" err="1" smtClean="0"/>
              <a:t>ip</a:t>
            </a:r>
            <a:r>
              <a:rPr lang="en-US" dirty="0" smtClean="0"/>
              <a:t> }</a:t>
            </a:r>
          </a:p>
          <a:p>
            <a:pPr>
              <a:buNone/>
            </a:pPr>
            <a:r>
              <a:rPr lang="en-US" dirty="0" err="1" smtClean="0"/>
              <a:t>Xn</a:t>
            </a:r>
            <a:r>
              <a:rPr lang="en-US" dirty="0" smtClean="0"/>
              <a:t> = { X</a:t>
            </a:r>
            <a:r>
              <a:rPr lang="en-US" baseline="-25000" dirty="0" smtClean="0"/>
              <a:t>p1</a:t>
            </a:r>
            <a:r>
              <a:rPr lang="en-US" dirty="0" smtClean="0"/>
              <a:t>	, X</a:t>
            </a:r>
            <a:r>
              <a:rPr lang="en-US" baseline="-25000" dirty="0" smtClean="0"/>
              <a:t>p2</a:t>
            </a:r>
            <a:r>
              <a:rPr lang="en-US" dirty="0" smtClean="0"/>
              <a:t>	, ⋯ , </a:t>
            </a:r>
            <a:r>
              <a:rPr lang="en-US" dirty="0" err="1" smtClean="0"/>
              <a:t>X</a:t>
            </a:r>
            <a:r>
              <a:rPr lang="en-US" baseline="-25000" dirty="0" err="1" smtClean="0"/>
              <a:t>np</a:t>
            </a:r>
            <a:r>
              <a:rPr lang="en-US" dirty="0" smtClean="0"/>
              <a:t> }</a:t>
            </a:r>
          </a:p>
          <a:p>
            <a:pPr>
              <a:buNone/>
            </a:pPr>
            <a:endParaRPr lang="en-GB" dirty="0" smtClean="0"/>
          </a:p>
          <a:p>
            <a:r>
              <a:rPr lang="en-GB" dirty="0" smtClean="0"/>
              <a:t>First principal component is chosen based on largest variance</a:t>
            </a:r>
          </a:p>
          <a:p>
            <a:endParaRPr lang="en-GB" dirty="0" smtClean="0"/>
          </a:p>
          <a:p>
            <a:r>
              <a:rPr lang="en-GB" dirty="0" smtClean="0"/>
              <a:t>Second feature should be uncorrelated with the first feature</a:t>
            </a:r>
          </a:p>
          <a:p>
            <a:pPr lvl="1"/>
            <a:r>
              <a:rPr lang="en-GB" dirty="0" smtClean="0"/>
              <a:t>Orthogonal to the first feature</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ultiple.jpg"/>
          <p:cNvPicPr>
            <a:picLocks noGrp="1" noChangeAspect="1"/>
          </p:cNvPicPr>
          <p:nvPr>
            <p:ph sz="quarter" idx="1"/>
          </p:nvPr>
        </p:nvPicPr>
        <p:blipFill>
          <a:blip r:embed="rId2"/>
          <a:stretch>
            <a:fillRect/>
          </a:stretch>
        </p:blipFill>
        <p:spPr>
          <a:xfrm>
            <a:off x="0" y="1524000"/>
            <a:ext cx="9143999" cy="5334000"/>
          </a:xfrm>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ean.png"/>
          <p:cNvPicPr>
            <a:picLocks noGrp="1" noChangeAspect="1"/>
          </p:cNvPicPr>
          <p:nvPr>
            <p:ph sz="quarter" idx="1"/>
          </p:nvPr>
        </p:nvPicPr>
        <p:blipFill>
          <a:blip r:embed="rId2"/>
          <a:stretch>
            <a:fillRect/>
          </a:stretch>
        </p:blipFill>
        <p:spPr>
          <a:xfrm>
            <a:off x="0" y="1"/>
            <a:ext cx="8991600" cy="6858000"/>
          </a:xfr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ean.png"/>
          <p:cNvPicPr>
            <a:picLocks noGrp="1" noChangeAspect="1"/>
          </p:cNvPicPr>
          <p:nvPr>
            <p:ph sz="quarter" idx="1"/>
          </p:nvPr>
        </p:nvPicPr>
        <p:blipFill>
          <a:blip r:embed="rId2"/>
          <a:stretch>
            <a:fillRect/>
          </a:stretch>
        </p:blipFill>
        <p:spPr>
          <a:xfrm>
            <a:off x="1" y="0"/>
            <a:ext cx="9144000" cy="6858000"/>
          </a:xfr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CA4.png"/>
          <p:cNvPicPr>
            <a:picLocks noGrp="1" noChangeAspect="1"/>
          </p:cNvPicPr>
          <p:nvPr>
            <p:ph sz="quarter" idx="1"/>
          </p:nvPr>
        </p:nvPicPr>
        <p:blipFill>
          <a:blip r:embed="rId2"/>
          <a:stretch>
            <a:fillRect/>
          </a:stretch>
        </p:blipFill>
        <p:spPr>
          <a:xfrm>
            <a:off x="1" y="0"/>
            <a:ext cx="9144000" cy="6858000"/>
          </a:xfr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612648" y="1600200"/>
            <a:ext cx="8302752" cy="4953000"/>
          </a:xfrm>
        </p:spPr>
        <p:txBody>
          <a:bodyPr>
            <a:normAutofit fontScale="92500"/>
          </a:bodyPr>
          <a:lstStyle/>
          <a:p>
            <a:r>
              <a:rPr lang="en-GB" dirty="0" smtClean="0"/>
              <a:t>Choose directions</a:t>
            </a:r>
          </a:p>
          <a:p>
            <a:pPr lvl="1"/>
            <a:r>
              <a:rPr lang="en-GB" dirty="0" smtClean="0"/>
              <a:t>Maximize total variance</a:t>
            </a:r>
          </a:p>
          <a:p>
            <a:pPr lvl="1"/>
            <a:r>
              <a:rPr lang="en-GB" dirty="0" smtClean="0"/>
              <a:t>Minimize correlation</a:t>
            </a:r>
          </a:p>
          <a:p>
            <a:pPr lvl="1"/>
            <a:endParaRPr lang="en-GB" dirty="0" smtClean="0"/>
          </a:p>
          <a:p>
            <a:r>
              <a:rPr lang="en-GB" dirty="0" smtClean="0"/>
              <a:t>Choose M orthogonal directions   M &lt; p(dimensions) which maximize total variance</a:t>
            </a:r>
          </a:p>
          <a:p>
            <a:endParaRPr lang="en-GB" dirty="0" smtClean="0"/>
          </a:p>
          <a:p>
            <a:r>
              <a:rPr lang="en-GB" dirty="0" smtClean="0"/>
              <a:t>Find M * p symmetric covariance matrix of training data</a:t>
            </a:r>
          </a:p>
          <a:p>
            <a:endParaRPr lang="en-GB" dirty="0" smtClean="0"/>
          </a:p>
          <a:p>
            <a:r>
              <a:rPr lang="en-GB" dirty="0" smtClean="0"/>
              <a:t>Find top M principal components </a:t>
            </a:r>
            <a:r>
              <a:rPr lang="en-GB" dirty="0" smtClean="0">
                <a:sym typeface="Wingdings" pitchFamily="2" charset="2"/>
              </a:rPr>
              <a:t> </a:t>
            </a:r>
            <a:r>
              <a:rPr lang="en-GB" dirty="0" err="1" smtClean="0">
                <a:sym typeface="Wingdings" pitchFamily="2" charset="2"/>
              </a:rPr>
              <a:t>eigen</a:t>
            </a:r>
            <a:r>
              <a:rPr lang="en-GB" dirty="0" smtClean="0">
                <a:sym typeface="Wingdings" pitchFamily="2" charset="2"/>
              </a:rPr>
              <a:t> vectors</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component analysis</a:t>
            </a:r>
            <a:endParaRPr lang="en-US" dirty="0"/>
          </a:p>
        </p:txBody>
      </p:sp>
      <p:sp>
        <p:nvSpPr>
          <p:cNvPr id="3" name="Content Placeholder 2"/>
          <p:cNvSpPr>
            <a:spLocks noGrp="1"/>
          </p:cNvSpPr>
          <p:nvPr>
            <p:ph sz="quarter" idx="1"/>
          </p:nvPr>
        </p:nvSpPr>
        <p:spPr>
          <a:xfrm>
            <a:off x="612648" y="1524000"/>
            <a:ext cx="8153400" cy="5334000"/>
          </a:xfrm>
        </p:spPr>
        <p:txBody>
          <a:bodyPr>
            <a:normAutofit fontScale="85000" lnSpcReduction="20000"/>
          </a:bodyPr>
          <a:lstStyle/>
          <a:p>
            <a:r>
              <a:rPr lang="en-US" dirty="0" smtClean="0"/>
              <a:t>Statistical procedure that uses an orthogonal transformation to convert a set of observations of </a:t>
            </a:r>
            <a:r>
              <a:rPr lang="en-US" u="sng" dirty="0" smtClean="0"/>
              <a:t>possibly correlated variables </a:t>
            </a:r>
            <a:r>
              <a:rPr lang="en-US" dirty="0" smtClean="0"/>
              <a:t>into a </a:t>
            </a:r>
            <a:r>
              <a:rPr lang="en-US" u="sng" dirty="0" smtClean="0"/>
              <a:t>set of values of linearly uncorrelated variables</a:t>
            </a:r>
            <a:r>
              <a:rPr lang="en-US" dirty="0" smtClean="0"/>
              <a:t> called principal components. </a:t>
            </a:r>
          </a:p>
          <a:p>
            <a:endParaRPr lang="en-US" dirty="0" smtClean="0"/>
          </a:p>
          <a:p>
            <a:r>
              <a:rPr lang="en-US" dirty="0" smtClean="0"/>
              <a:t>The number of principal components is less than or equal to the smaller of the number of original variables or the number of observations. </a:t>
            </a:r>
          </a:p>
          <a:p>
            <a:endParaRPr lang="en-US" dirty="0" smtClean="0"/>
          </a:p>
          <a:p>
            <a:r>
              <a:rPr lang="en-US" dirty="0" smtClean="0"/>
              <a:t>This transformation is defined in such a way that the first principal component has the largest possible variance (that is, accounts for as much of the variability in the data as possible), and each succeeding component in turn has the highest variance possible under the constraint that it is orthogonal to the preceding components.</a:t>
            </a: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illustration</a:t>
            </a:r>
            <a:endParaRPr lang="en-US" dirty="0"/>
          </a:p>
        </p:txBody>
      </p:sp>
      <p:sp>
        <p:nvSpPr>
          <p:cNvPr id="3" name="Content Placeholder 2"/>
          <p:cNvSpPr>
            <a:spLocks noGrp="1"/>
          </p:cNvSpPr>
          <p:nvPr>
            <p:ph sz="quarter" idx="1"/>
          </p:nvPr>
        </p:nvSpPr>
        <p:spPr>
          <a:xfrm>
            <a:off x="612648" y="1524000"/>
            <a:ext cx="8153400" cy="5334000"/>
          </a:xfrm>
        </p:spPr>
        <p:txBody>
          <a:bodyPr>
            <a:normAutofit lnSpcReduction="10000"/>
          </a:bodyPr>
          <a:lstStyle/>
          <a:p>
            <a:r>
              <a:rPr lang="en-US" dirty="0" smtClean="0"/>
              <a:t>Consider a two-dimensional data, that is, a dataset consisting of examples having two features.</a:t>
            </a:r>
          </a:p>
          <a:p>
            <a:endParaRPr lang="en-US" dirty="0" smtClean="0"/>
          </a:p>
          <a:p>
            <a:r>
              <a:rPr lang="en-US" dirty="0" smtClean="0"/>
              <a:t>Let each of the features be numeric data. </a:t>
            </a:r>
          </a:p>
          <a:p>
            <a:endParaRPr lang="en-US" dirty="0" smtClean="0"/>
          </a:p>
          <a:p>
            <a:r>
              <a:rPr lang="en-US" dirty="0" smtClean="0"/>
              <a:t>So, each example can be plotted on a coordinate plane (</a:t>
            </a:r>
            <a:r>
              <a:rPr lang="en-US" dirty="0" err="1" smtClean="0"/>
              <a:t>xcoordinate</a:t>
            </a:r>
            <a:r>
              <a:rPr lang="en-US" dirty="0" smtClean="0"/>
              <a:t> indicating the first feature and y-coordinate indicating the second feature).</a:t>
            </a:r>
          </a:p>
          <a:p>
            <a:endParaRPr lang="en-US" dirty="0" smtClean="0"/>
          </a:p>
          <a:p>
            <a:r>
              <a:rPr lang="en-US" dirty="0" smtClean="0"/>
              <a:t>Plotting the example, we get a scatter diagram of the data.</a:t>
            </a:r>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illustration</a:t>
            </a:r>
            <a:endParaRPr lang="en-US" dirty="0"/>
          </a:p>
        </p:txBody>
      </p:sp>
      <p:sp>
        <p:nvSpPr>
          <p:cNvPr id="3" name="Content Placeholder 2"/>
          <p:cNvSpPr>
            <a:spLocks noGrp="1"/>
          </p:cNvSpPr>
          <p:nvPr>
            <p:ph sz="quarter" idx="1"/>
          </p:nvPr>
        </p:nvSpPr>
        <p:spPr>
          <a:xfrm>
            <a:off x="612648" y="1600200"/>
            <a:ext cx="8153400" cy="5257800"/>
          </a:xfrm>
        </p:spPr>
        <p:txBody>
          <a:bodyPr>
            <a:normAutofit lnSpcReduction="10000"/>
          </a:bodyPr>
          <a:lstStyle/>
          <a:p>
            <a:r>
              <a:rPr lang="en-US" dirty="0" smtClean="0"/>
              <a:t>Scatter diagram of a two-dimensional data.</a:t>
            </a:r>
          </a:p>
          <a:p>
            <a:endParaRPr lang="en-US" dirty="0" smtClean="0"/>
          </a:p>
          <a:p>
            <a:r>
              <a:rPr lang="en-US" dirty="0" smtClean="0"/>
              <a:t>Spread of the data in the x direction </a:t>
            </a:r>
          </a:p>
          <a:p>
            <a:endParaRPr lang="en-US" dirty="0" smtClean="0"/>
          </a:p>
          <a:p>
            <a:r>
              <a:rPr lang="en-US" dirty="0" smtClean="0"/>
              <a:t>Spread of the data in the y-direction. </a:t>
            </a:r>
          </a:p>
          <a:p>
            <a:endParaRPr lang="en-US" dirty="0" smtClean="0"/>
          </a:p>
          <a:p>
            <a:r>
              <a:rPr lang="en-US" dirty="0" smtClean="0"/>
              <a:t>The spread in the x-direction is more than the spread in the y direction</a:t>
            </a:r>
          </a:p>
          <a:p>
            <a:endParaRPr lang="en-US" dirty="0" smtClean="0"/>
          </a:p>
          <a:p>
            <a:r>
              <a:rPr lang="en-US" dirty="0" smtClean="0"/>
              <a:t>The maximum spread occurs in the direction (maximum variance)</a:t>
            </a:r>
          </a:p>
          <a:p>
            <a:endParaRPr lang="en-US" dirty="0" smtClean="0"/>
          </a:p>
          <a:p>
            <a:endParaRPr lang="en-US" dirty="0" smtClean="0"/>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illustration</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20000"/>
          </a:bodyPr>
          <a:lstStyle/>
          <a:p>
            <a:r>
              <a:rPr lang="en-US" dirty="0" smtClean="0"/>
              <a:t>The point whose coordinates are the mean values of the two features in the dataset. </a:t>
            </a:r>
          </a:p>
          <a:p>
            <a:endParaRPr lang="en-US" dirty="0" smtClean="0"/>
          </a:p>
          <a:p>
            <a:r>
              <a:rPr lang="en-US" dirty="0" smtClean="0"/>
              <a:t>This direction is called the direction of the first principal component of the given dataset. </a:t>
            </a:r>
          </a:p>
          <a:p>
            <a:endParaRPr lang="en-US" dirty="0" smtClean="0"/>
          </a:p>
          <a:p>
            <a:r>
              <a:rPr lang="en-US" dirty="0" smtClean="0"/>
              <a:t>The direction which is perpendicular (orthogonal) to the direction of the first principal component is called the direction of the second principal component of the dataset.</a:t>
            </a:r>
          </a:p>
          <a:p>
            <a:endParaRPr lang="en-US" dirty="0" smtClean="0"/>
          </a:p>
          <a:p>
            <a:r>
              <a:rPr lang="en-US" dirty="0" smtClean="0"/>
              <a:t>The unit vectors along the directions of principal components are called the principal component vectors, or simply, principal components. </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component analysis</a:t>
            </a:r>
            <a:endParaRPr lang="en-US" dirty="0"/>
          </a:p>
        </p:txBody>
      </p:sp>
      <p:sp>
        <p:nvSpPr>
          <p:cNvPr id="3" name="Content Placeholder 2"/>
          <p:cNvSpPr>
            <a:spLocks noGrp="1"/>
          </p:cNvSpPr>
          <p:nvPr>
            <p:ph sz="quarter" idx="1"/>
          </p:nvPr>
        </p:nvSpPr>
        <p:spPr>
          <a:xfrm>
            <a:off x="152400" y="1600200"/>
            <a:ext cx="8991600" cy="5257800"/>
          </a:xfrm>
        </p:spPr>
        <p:txBody>
          <a:bodyPr>
            <a:normAutofit fontScale="85000" lnSpcReduction="20000"/>
          </a:bodyPr>
          <a:lstStyle/>
          <a:p>
            <a:r>
              <a:rPr lang="en-US" dirty="0" smtClean="0"/>
              <a:t>Consider a dataset consisting of examples with three or more features. </a:t>
            </a:r>
          </a:p>
          <a:p>
            <a:endParaRPr lang="en-US" sz="2300" dirty="0" smtClean="0"/>
          </a:p>
          <a:p>
            <a:r>
              <a:rPr lang="en-US" dirty="0" smtClean="0"/>
              <a:t>The first principal component is defined based on variance </a:t>
            </a:r>
          </a:p>
          <a:p>
            <a:endParaRPr lang="en-US" sz="2300" dirty="0" smtClean="0"/>
          </a:p>
          <a:p>
            <a:r>
              <a:rPr lang="en-US" dirty="0" smtClean="0"/>
              <a:t>But, for the second component, it may be noted that there would be many directions perpendicular to the direction of the first principal component. </a:t>
            </a:r>
          </a:p>
          <a:p>
            <a:endParaRPr lang="en-US" dirty="0" smtClean="0"/>
          </a:p>
          <a:p>
            <a:r>
              <a:rPr lang="en-US" dirty="0" smtClean="0"/>
              <a:t>The direction of the second principal component is that direction, which is perpendicular to the first principal component, in which the spread of data is largest. </a:t>
            </a:r>
          </a:p>
          <a:p>
            <a:endParaRPr lang="en-US" dirty="0" smtClean="0"/>
          </a:p>
          <a:p>
            <a:r>
              <a:rPr lang="en-US" dirty="0" smtClean="0"/>
              <a:t>The third and higher order principal components are constructed in a similar way.</a:t>
            </a:r>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Computation of the principal component vectors (PCA algorithm)</a:t>
            </a:r>
            <a:endParaRPr lang="en-US" dirty="0"/>
          </a:p>
        </p:txBody>
      </p:sp>
      <p:sp>
        <p:nvSpPr>
          <p:cNvPr id="3" name="Content Placeholder 2"/>
          <p:cNvSpPr>
            <a:spLocks noGrp="1"/>
          </p:cNvSpPr>
          <p:nvPr>
            <p:ph sz="quarter" idx="1"/>
          </p:nvPr>
        </p:nvSpPr>
        <p:spPr/>
        <p:txBody>
          <a:bodyPr/>
          <a:lstStyle/>
          <a:p>
            <a:r>
              <a:rPr lang="en-US" dirty="0" smtClean="0"/>
              <a:t>The procedure is heavily dependent on mathematical concepts. </a:t>
            </a:r>
          </a:p>
          <a:p>
            <a:endParaRPr lang="en-US" dirty="0" smtClean="0"/>
          </a:p>
          <a:p>
            <a:r>
              <a:rPr lang="en-US" dirty="0" smtClean="0"/>
              <a:t>A knowledge of these concepts is essential to carry out this procedure</a:t>
            </a:r>
          </a:p>
          <a:p>
            <a:endParaRPr lang="en-GB" dirty="0" smtClean="0"/>
          </a:p>
          <a:p>
            <a:r>
              <a:rPr lang="en-US" dirty="0" smtClean="0"/>
              <a:t>Outline of the procedure for performing a principal component analysis on a given data.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multiple classes</a:t>
            </a:r>
            <a:endParaRPr lang="en-US" dirty="0"/>
          </a:p>
        </p:txBody>
      </p:sp>
      <p:sp>
        <p:nvSpPr>
          <p:cNvPr id="3" name="Content Placeholder 2"/>
          <p:cNvSpPr>
            <a:spLocks noGrp="1"/>
          </p:cNvSpPr>
          <p:nvPr>
            <p:ph sz="quarter" idx="1"/>
          </p:nvPr>
        </p:nvSpPr>
        <p:spPr/>
        <p:txBody>
          <a:bodyPr>
            <a:normAutofit/>
          </a:bodyPr>
          <a:lstStyle/>
          <a:p>
            <a:r>
              <a:rPr lang="en-US" dirty="0" smtClean="0"/>
              <a:t> Two methods are used to handle such cases.</a:t>
            </a:r>
          </a:p>
          <a:p>
            <a:endParaRPr lang="en-US" dirty="0" smtClean="0"/>
          </a:p>
          <a:p>
            <a:r>
              <a:rPr lang="en-US" dirty="0" smtClean="0"/>
              <a:t>“one-against-all" and “one-against-one”. </a:t>
            </a:r>
          </a:p>
          <a:p>
            <a:endParaRPr lang="en-US" dirty="0"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Data</a:t>
            </a:r>
            <a:endParaRPr lang="en-US" dirty="0"/>
          </a:p>
        </p:txBody>
      </p:sp>
      <p:sp>
        <p:nvSpPr>
          <p:cNvPr id="3" name="Content Placeholder 2"/>
          <p:cNvSpPr>
            <a:spLocks noGrp="1"/>
          </p:cNvSpPr>
          <p:nvPr>
            <p:ph sz="quarter" idx="1"/>
          </p:nvPr>
        </p:nvSpPr>
        <p:spPr>
          <a:xfrm>
            <a:off x="304800" y="1600200"/>
            <a:ext cx="8686800" cy="5257800"/>
          </a:xfrm>
        </p:spPr>
        <p:txBody>
          <a:bodyPr>
            <a:normAutofit fontScale="92500" lnSpcReduction="20000"/>
          </a:bodyPr>
          <a:lstStyle/>
          <a:p>
            <a:r>
              <a:rPr lang="en-US" dirty="0" smtClean="0"/>
              <a:t>We consider a dataset having n features or variables denoted by X</a:t>
            </a:r>
            <a:r>
              <a:rPr lang="en-US" baseline="-25000" dirty="0" smtClean="0"/>
              <a:t>1</a:t>
            </a:r>
            <a:r>
              <a:rPr lang="en-US" dirty="0" smtClean="0"/>
              <a:t>, X</a:t>
            </a:r>
            <a:r>
              <a:rPr lang="en-US" baseline="-25000" dirty="0" smtClean="0"/>
              <a:t>2</a:t>
            </a:r>
            <a:r>
              <a:rPr lang="en-US" dirty="0" smtClean="0"/>
              <a:t>, . . . , </a:t>
            </a:r>
            <a:r>
              <a:rPr lang="en-US" dirty="0" err="1" smtClean="0"/>
              <a:t>X</a:t>
            </a:r>
            <a:r>
              <a:rPr lang="en-US" baseline="-25000" dirty="0" err="1" smtClean="0"/>
              <a:t>n</a:t>
            </a:r>
            <a:r>
              <a:rPr lang="en-US" dirty="0" smtClean="0"/>
              <a:t>. </a:t>
            </a:r>
          </a:p>
          <a:p>
            <a:endParaRPr lang="en-US" dirty="0" smtClean="0"/>
          </a:p>
          <a:p>
            <a:r>
              <a:rPr lang="en-US" dirty="0" smtClean="0"/>
              <a:t>Let there be N examples. </a:t>
            </a:r>
          </a:p>
          <a:p>
            <a:endParaRPr lang="en-US" dirty="0" smtClean="0"/>
          </a:p>
          <a:p>
            <a:r>
              <a:rPr lang="en-US" dirty="0" smtClean="0"/>
              <a:t>Let the values of the i-</a:t>
            </a:r>
            <a:r>
              <a:rPr lang="en-US" dirty="0" err="1" smtClean="0"/>
              <a:t>th</a:t>
            </a:r>
            <a:r>
              <a:rPr lang="en-US" dirty="0" smtClean="0"/>
              <a:t> feature Xi be X</a:t>
            </a:r>
            <a:r>
              <a:rPr lang="en-US" baseline="-25000" dirty="0" smtClean="0"/>
              <a:t>i1</a:t>
            </a:r>
            <a:r>
              <a:rPr lang="en-US" dirty="0" smtClean="0"/>
              <a:t>, X</a:t>
            </a:r>
            <a:r>
              <a:rPr lang="en-US" baseline="-25000" dirty="0" smtClean="0"/>
              <a:t>i2</a:t>
            </a:r>
            <a:r>
              <a:rPr lang="en-US" dirty="0" smtClean="0"/>
              <a:t>, . . . , X </a:t>
            </a:r>
            <a:r>
              <a:rPr lang="en-US" baseline="-25000" dirty="0" smtClean="0"/>
              <a:t>iN</a:t>
            </a:r>
            <a:r>
              <a:rPr lang="en-US" dirty="0" smtClean="0"/>
              <a:t>  </a:t>
            </a:r>
          </a:p>
          <a:p>
            <a:endParaRPr lang="en-US" dirty="0" smtClean="0"/>
          </a:p>
          <a:p>
            <a:pPr>
              <a:buNone/>
            </a:pPr>
            <a:r>
              <a:rPr lang="en-US" dirty="0" smtClean="0"/>
              <a:t>Features 	Example1	Example 2   ⋯ 	Example N </a:t>
            </a:r>
          </a:p>
          <a:p>
            <a:pPr>
              <a:buNone/>
            </a:pPr>
            <a:r>
              <a:rPr lang="en-US" dirty="0" smtClean="0"/>
              <a:t>X</a:t>
            </a:r>
            <a:r>
              <a:rPr lang="en-US" baseline="-25000" dirty="0" smtClean="0"/>
              <a:t>1</a:t>
            </a:r>
            <a:r>
              <a:rPr lang="en-US" dirty="0" smtClean="0"/>
              <a:t> 		 X</a:t>
            </a:r>
            <a:r>
              <a:rPr lang="en-US" baseline="-25000" dirty="0" smtClean="0"/>
              <a:t>11</a:t>
            </a:r>
            <a:r>
              <a:rPr lang="en-US" dirty="0" smtClean="0"/>
              <a:t>		 X</a:t>
            </a:r>
            <a:r>
              <a:rPr lang="en-US" baseline="-25000" dirty="0" smtClean="0"/>
              <a:t>12</a:t>
            </a:r>
            <a:r>
              <a:rPr lang="en-US" dirty="0" smtClean="0"/>
              <a:t>	 	⋯ 	 X</a:t>
            </a:r>
            <a:r>
              <a:rPr lang="en-US" baseline="-25000" dirty="0" smtClean="0"/>
              <a:t>1N</a:t>
            </a:r>
            <a:r>
              <a:rPr lang="en-US" dirty="0" smtClean="0"/>
              <a:t> </a:t>
            </a:r>
          </a:p>
          <a:p>
            <a:pPr>
              <a:buNone/>
            </a:pPr>
            <a:r>
              <a:rPr lang="en-US" dirty="0" smtClean="0"/>
              <a:t>X</a:t>
            </a:r>
            <a:r>
              <a:rPr lang="en-US" baseline="-25000" dirty="0" smtClean="0"/>
              <a:t>2	</a:t>
            </a:r>
            <a:r>
              <a:rPr lang="en-US" dirty="0" smtClean="0"/>
              <a:t>		 X</a:t>
            </a:r>
            <a:r>
              <a:rPr lang="en-US" baseline="-25000" dirty="0" smtClean="0"/>
              <a:t>21</a:t>
            </a:r>
            <a:r>
              <a:rPr lang="en-US" dirty="0" smtClean="0"/>
              <a:t>		 X</a:t>
            </a:r>
            <a:r>
              <a:rPr lang="en-US" baseline="-25000" dirty="0" smtClean="0"/>
              <a:t>22</a:t>
            </a:r>
            <a:r>
              <a:rPr lang="en-US" dirty="0" smtClean="0"/>
              <a:t>	         ⋯ 	 X</a:t>
            </a:r>
            <a:r>
              <a:rPr lang="en-US" baseline="-25000" dirty="0" smtClean="0"/>
              <a:t>2N</a:t>
            </a:r>
            <a:r>
              <a:rPr lang="en-US" dirty="0" smtClean="0"/>
              <a:t> </a:t>
            </a:r>
          </a:p>
          <a:p>
            <a:pPr>
              <a:buNone/>
            </a:pPr>
            <a:r>
              <a:rPr lang="en-US" dirty="0" smtClean="0"/>
              <a:t>X</a:t>
            </a:r>
            <a:r>
              <a:rPr lang="en-US" baseline="-25000" dirty="0" smtClean="0"/>
              <a:t>i </a:t>
            </a:r>
            <a:r>
              <a:rPr lang="en-US" dirty="0" smtClean="0"/>
              <a:t> 		 X</a:t>
            </a:r>
            <a:r>
              <a:rPr lang="en-US" baseline="-25000" dirty="0" smtClean="0"/>
              <a:t>i1 </a:t>
            </a:r>
            <a:r>
              <a:rPr lang="en-US" dirty="0" smtClean="0"/>
              <a:t>		 X</a:t>
            </a:r>
            <a:r>
              <a:rPr lang="en-US" baseline="-25000" dirty="0" smtClean="0"/>
              <a:t>i2 </a:t>
            </a:r>
            <a:r>
              <a:rPr lang="en-US" dirty="0" smtClean="0"/>
              <a:t>		 ⋯ 	 </a:t>
            </a:r>
            <a:r>
              <a:rPr lang="en-US" dirty="0" err="1" smtClean="0"/>
              <a:t>X</a:t>
            </a:r>
            <a:r>
              <a:rPr lang="en-US" baseline="-25000" dirty="0" err="1" smtClean="0"/>
              <a:t>iN</a:t>
            </a:r>
            <a:r>
              <a:rPr lang="en-US" dirty="0" smtClean="0"/>
              <a:t> </a:t>
            </a:r>
          </a:p>
          <a:p>
            <a:pPr>
              <a:buNone/>
            </a:pPr>
            <a:r>
              <a:rPr lang="en-US" dirty="0" err="1" smtClean="0"/>
              <a:t>Xn</a:t>
            </a:r>
            <a:r>
              <a:rPr lang="en-US" dirty="0" smtClean="0"/>
              <a:t> 		 X</a:t>
            </a:r>
            <a:r>
              <a:rPr lang="en-US" baseline="-25000" dirty="0" smtClean="0"/>
              <a:t>n1</a:t>
            </a:r>
            <a:r>
              <a:rPr lang="en-US" dirty="0" smtClean="0"/>
              <a:t>		 X</a:t>
            </a:r>
            <a:r>
              <a:rPr lang="en-US" baseline="-25000" dirty="0" smtClean="0"/>
              <a:t>n2</a:t>
            </a:r>
            <a:r>
              <a:rPr lang="en-US" dirty="0" smtClean="0"/>
              <a:t>		 ⋯ 	 </a:t>
            </a:r>
            <a:r>
              <a:rPr lang="en-US" dirty="0" err="1" smtClean="0"/>
              <a:t>X</a:t>
            </a:r>
            <a:r>
              <a:rPr lang="en-US" baseline="-25000" dirty="0" err="1" smtClean="0"/>
              <a:t>nN</a:t>
            </a:r>
            <a:r>
              <a:rPr lang="en-US" baseline="-25000" dirty="0" smtClean="0"/>
              <a:t> </a:t>
            </a:r>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normAutofit fontScale="90000"/>
          </a:bodyPr>
          <a:lstStyle/>
          <a:p>
            <a:r>
              <a:rPr lang="en-US" dirty="0" smtClean="0"/>
              <a:t>Step 2. Compute the means of the variables</a:t>
            </a:r>
            <a:endParaRPr lang="en-US" dirty="0"/>
          </a:p>
        </p:txBody>
      </p:sp>
      <p:sp>
        <p:nvSpPr>
          <p:cNvPr id="3" name="Content Placeholder 2"/>
          <p:cNvSpPr>
            <a:spLocks noGrp="1"/>
          </p:cNvSpPr>
          <p:nvPr>
            <p:ph sz="quarter" idx="1"/>
          </p:nvPr>
        </p:nvSpPr>
        <p:spPr/>
        <p:txBody>
          <a:bodyPr/>
          <a:lstStyle/>
          <a:p>
            <a:r>
              <a:rPr lang="en-US" dirty="0" smtClean="0"/>
              <a:t>We compute the mean </a:t>
            </a:r>
            <a:r>
              <a:rPr lang="en-US" dirty="0" err="1" smtClean="0"/>
              <a:t>Ã</a:t>
            </a:r>
            <a:r>
              <a:rPr lang="en-US" baseline="-25000" dirty="0" err="1" smtClean="0"/>
              <a:t>i</a:t>
            </a:r>
            <a:r>
              <a:rPr lang="en-US" baseline="-25000" dirty="0" smtClean="0"/>
              <a:t> </a:t>
            </a:r>
            <a:r>
              <a:rPr lang="en-US" dirty="0" smtClean="0"/>
              <a:t> of the variable X</a:t>
            </a:r>
            <a:r>
              <a:rPr lang="en-US" baseline="-25000" dirty="0" smtClean="0"/>
              <a:t>i</a:t>
            </a:r>
            <a:r>
              <a:rPr lang="en-US" dirty="0" smtClean="0"/>
              <a:t> : </a:t>
            </a:r>
          </a:p>
          <a:p>
            <a:endParaRPr lang="en-US" dirty="0" smtClean="0"/>
          </a:p>
          <a:p>
            <a:pPr>
              <a:buNone/>
            </a:pPr>
            <a:r>
              <a:rPr lang="en-US" dirty="0" smtClean="0"/>
              <a:t>		 </a:t>
            </a:r>
            <a:r>
              <a:rPr lang="en-US" dirty="0" err="1" smtClean="0"/>
              <a:t>Ã</a:t>
            </a:r>
            <a:r>
              <a:rPr lang="en-US" baseline="-25000" dirty="0" err="1" smtClean="0"/>
              <a:t>i</a:t>
            </a:r>
            <a:r>
              <a:rPr lang="en-US" baseline="-25000" dirty="0" smtClean="0"/>
              <a:t> </a:t>
            </a:r>
            <a:r>
              <a:rPr lang="en-US" dirty="0" smtClean="0"/>
              <a:t>= 1/N  (X</a:t>
            </a:r>
            <a:r>
              <a:rPr lang="en-US" baseline="-25000" dirty="0" smtClean="0"/>
              <a:t>i1</a:t>
            </a:r>
            <a:r>
              <a:rPr lang="en-US" dirty="0" smtClean="0"/>
              <a:t> + X</a:t>
            </a:r>
            <a:r>
              <a:rPr lang="en-US" baseline="-25000" dirty="0" smtClean="0"/>
              <a:t>i2</a:t>
            </a:r>
            <a:r>
              <a:rPr lang="en-US" dirty="0" smtClean="0"/>
              <a:t> + ⋯ + </a:t>
            </a:r>
            <a:r>
              <a:rPr lang="en-US" dirty="0" err="1" smtClean="0"/>
              <a:t>X</a:t>
            </a:r>
            <a:r>
              <a:rPr lang="en-US" baseline="-25000" dirty="0" err="1" smtClean="0"/>
              <a:t>iN</a:t>
            </a:r>
            <a:r>
              <a:rPr lang="en-US" dirty="0" smtClean="0"/>
              <a:t> ).</a:t>
            </a: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3. Calculate the covariance matrix</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Consider the variables X</a:t>
            </a:r>
            <a:r>
              <a:rPr lang="en-US" baseline="-25000" dirty="0" smtClean="0"/>
              <a:t>i</a:t>
            </a:r>
            <a:r>
              <a:rPr lang="en-US" dirty="0" smtClean="0"/>
              <a:t> and </a:t>
            </a:r>
            <a:r>
              <a:rPr lang="en-US" dirty="0" err="1" smtClean="0"/>
              <a:t>X</a:t>
            </a:r>
            <a:r>
              <a:rPr lang="en-US" baseline="-25000" dirty="0" err="1" smtClean="0"/>
              <a:t>j</a:t>
            </a:r>
            <a:r>
              <a:rPr lang="en-US" dirty="0" smtClean="0"/>
              <a:t> (i and j need not be different). </a:t>
            </a:r>
          </a:p>
          <a:p>
            <a:endParaRPr lang="en-US" dirty="0" smtClean="0"/>
          </a:p>
          <a:p>
            <a:r>
              <a:rPr lang="en-US" dirty="0" smtClean="0"/>
              <a:t>The covariance of the ordered pair (X</a:t>
            </a:r>
            <a:r>
              <a:rPr lang="en-US" baseline="-25000" dirty="0" smtClean="0"/>
              <a:t>i </a:t>
            </a:r>
            <a:r>
              <a:rPr lang="en-US" dirty="0" smtClean="0"/>
              <a:t> , </a:t>
            </a:r>
            <a:r>
              <a:rPr lang="en-US" dirty="0" err="1" smtClean="0"/>
              <a:t>X</a:t>
            </a:r>
            <a:r>
              <a:rPr lang="en-US" baseline="-25000" dirty="0" err="1" smtClean="0"/>
              <a:t>j</a:t>
            </a:r>
            <a:r>
              <a:rPr lang="en-US" baseline="-25000" dirty="0" smtClean="0"/>
              <a:t> </a:t>
            </a:r>
            <a:r>
              <a:rPr lang="en-US" dirty="0" smtClean="0"/>
              <a:t> ) is defined as</a:t>
            </a:r>
          </a:p>
          <a:p>
            <a:pPr>
              <a:buNone/>
            </a:pPr>
            <a:r>
              <a:rPr lang="en-US" dirty="0" smtClean="0"/>
              <a:t>		 </a:t>
            </a:r>
            <a:r>
              <a:rPr lang="en-US" dirty="0" err="1" smtClean="0"/>
              <a:t>Cov</a:t>
            </a:r>
            <a:r>
              <a:rPr lang="en-US" dirty="0" smtClean="0"/>
              <a:t> (X</a:t>
            </a:r>
            <a:r>
              <a:rPr lang="en-US" baseline="-25000" dirty="0" smtClean="0"/>
              <a:t>i </a:t>
            </a:r>
            <a:r>
              <a:rPr lang="en-US" dirty="0" smtClean="0"/>
              <a:t> , </a:t>
            </a:r>
            <a:r>
              <a:rPr lang="en-US" dirty="0" err="1" smtClean="0"/>
              <a:t>X</a:t>
            </a:r>
            <a:r>
              <a:rPr lang="en-US" baseline="-25000" dirty="0" err="1" smtClean="0"/>
              <a:t>j</a:t>
            </a:r>
            <a:r>
              <a:rPr lang="en-US" baseline="-25000" dirty="0" smtClean="0"/>
              <a:t> </a:t>
            </a:r>
            <a:r>
              <a:rPr lang="en-US" dirty="0" smtClean="0"/>
              <a:t> )  = (1/ N − 1) </a:t>
            </a:r>
            <a:r>
              <a:rPr lang="en-US" baseline="-25000" dirty="0" smtClean="0"/>
              <a:t>k=1</a:t>
            </a:r>
            <a:r>
              <a:rPr lang="en-US" dirty="0" smtClean="0"/>
              <a:t> ∑ </a:t>
            </a:r>
            <a:r>
              <a:rPr lang="en-US" baseline="30000" dirty="0" smtClean="0"/>
              <a:t>N</a:t>
            </a:r>
            <a:r>
              <a:rPr lang="en-US" dirty="0" smtClean="0"/>
              <a:t> (</a:t>
            </a:r>
            <a:r>
              <a:rPr lang="en-US" dirty="0" err="1" smtClean="0"/>
              <a:t>X</a:t>
            </a:r>
            <a:r>
              <a:rPr lang="en-US" baseline="-25000" dirty="0" err="1" smtClean="0"/>
              <a:t>ik</a:t>
            </a:r>
            <a:r>
              <a:rPr lang="en-US" dirty="0" smtClean="0"/>
              <a:t> − X¯ i)(</a:t>
            </a:r>
            <a:r>
              <a:rPr lang="en-US" dirty="0" err="1" smtClean="0"/>
              <a:t>Xjk</a:t>
            </a:r>
            <a:r>
              <a:rPr lang="en-US" dirty="0" smtClean="0"/>
              <a:t> − X¯ j ). </a:t>
            </a:r>
          </a:p>
          <a:p>
            <a:endParaRPr lang="en-US" dirty="0" smtClean="0"/>
          </a:p>
          <a:p>
            <a:r>
              <a:rPr lang="en-US" dirty="0" smtClean="0"/>
              <a:t>We calculate the following n × n matrix S called the covariance matrix of the data.</a:t>
            </a:r>
          </a:p>
          <a:p>
            <a:endParaRPr lang="en-US" dirty="0" smtClean="0"/>
          </a:p>
          <a:p>
            <a:r>
              <a:rPr lang="en-US" dirty="0" smtClean="0"/>
              <a:t> The element in the i-</a:t>
            </a:r>
            <a:r>
              <a:rPr lang="en-US" dirty="0" err="1" smtClean="0"/>
              <a:t>th</a:t>
            </a:r>
            <a:r>
              <a:rPr lang="en-US" dirty="0" smtClean="0"/>
              <a:t> row j-</a:t>
            </a:r>
            <a:r>
              <a:rPr lang="en-US" dirty="0" err="1" smtClean="0"/>
              <a:t>th</a:t>
            </a:r>
            <a:r>
              <a:rPr lang="en-US" dirty="0" smtClean="0"/>
              <a:t> column is the covariance </a:t>
            </a:r>
            <a:r>
              <a:rPr lang="en-US" dirty="0" err="1" smtClean="0"/>
              <a:t>Cov</a:t>
            </a:r>
            <a:r>
              <a:rPr lang="en-US" dirty="0" smtClean="0"/>
              <a:t> (Xi , </a:t>
            </a:r>
            <a:r>
              <a:rPr lang="en-US" dirty="0" err="1" smtClean="0"/>
              <a:t>Xj</a:t>
            </a:r>
            <a:r>
              <a:rPr lang="en-US" dirty="0" smtClean="0"/>
              <a:t> ): S =  </a:t>
            </a:r>
            <a:r>
              <a:rPr lang="en-US" dirty="0" err="1" smtClean="0"/>
              <a:t>Cov</a:t>
            </a:r>
            <a:r>
              <a:rPr lang="en-US" dirty="0" smtClean="0"/>
              <a:t> (X1, X1) </a:t>
            </a:r>
            <a:r>
              <a:rPr lang="en-US" dirty="0" err="1" smtClean="0"/>
              <a:t>Cov</a:t>
            </a:r>
            <a:r>
              <a:rPr lang="en-US" dirty="0" smtClean="0"/>
              <a:t> (X1, X2) ⋯ </a:t>
            </a:r>
            <a:r>
              <a:rPr lang="en-US" dirty="0" err="1" smtClean="0"/>
              <a:t>Cov</a:t>
            </a:r>
            <a:r>
              <a:rPr lang="en-US" dirty="0" smtClean="0"/>
              <a:t> (X1, </a:t>
            </a:r>
            <a:r>
              <a:rPr lang="en-US" dirty="0" err="1" smtClean="0"/>
              <a:t>Xn</a:t>
            </a:r>
            <a:r>
              <a:rPr lang="en-US" dirty="0" smtClean="0"/>
              <a:t>) </a:t>
            </a:r>
            <a:r>
              <a:rPr lang="en-US" dirty="0" err="1" smtClean="0"/>
              <a:t>Cov</a:t>
            </a:r>
            <a:r>
              <a:rPr lang="en-US" dirty="0" smtClean="0"/>
              <a:t> (X2, X1) </a:t>
            </a:r>
            <a:r>
              <a:rPr lang="en-US" dirty="0" err="1" smtClean="0"/>
              <a:t>Cov</a:t>
            </a:r>
            <a:r>
              <a:rPr lang="en-US" dirty="0" smtClean="0"/>
              <a:t> (X2, X2) ⋯ </a:t>
            </a:r>
            <a:r>
              <a:rPr lang="en-US" dirty="0" err="1" smtClean="0"/>
              <a:t>Cov</a:t>
            </a:r>
            <a:r>
              <a:rPr lang="en-US" dirty="0" smtClean="0"/>
              <a:t> (X2, </a:t>
            </a:r>
            <a:r>
              <a:rPr lang="en-US" dirty="0" err="1" smtClean="0"/>
              <a:t>Xn</a:t>
            </a:r>
            <a:r>
              <a:rPr lang="en-US" dirty="0" smtClean="0"/>
              <a:t>) ⋮ </a:t>
            </a:r>
            <a:r>
              <a:rPr lang="en-US" dirty="0" err="1" smtClean="0"/>
              <a:t>Cov</a:t>
            </a:r>
            <a:r>
              <a:rPr lang="en-US" dirty="0" smtClean="0"/>
              <a:t> (</a:t>
            </a:r>
            <a:r>
              <a:rPr lang="en-US" dirty="0" err="1" smtClean="0"/>
              <a:t>Xn</a:t>
            </a:r>
            <a:r>
              <a:rPr lang="en-US" dirty="0" smtClean="0"/>
              <a:t>, X1) </a:t>
            </a:r>
            <a:r>
              <a:rPr lang="en-US" dirty="0" err="1" smtClean="0"/>
              <a:t>Cov</a:t>
            </a:r>
            <a:r>
              <a:rPr lang="en-US" dirty="0" smtClean="0"/>
              <a:t> (</a:t>
            </a:r>
            <a:r>
              <a:rPr lang="en-US" dirty="0" err="1" smtClean="0"/>
              <a:t>Xn</a:t>
            </a:r>
            <a:r>
              <a:rPr lang="en-US" dirty="0" smtClean="0"/>
              <a:t>, X2) ⋯ </a:t>
            </a:r>
            <a:r>
              <a:rPr lang="en-US" dirty="0" err="1" smtClean="0"/>
              <a:t>Cov</a:t>
            </a:r>
            <a:r>
              <a:rPr lang="en-US" dirty="0" smtClean="0"/>
              <a:t> (</a:t>
            </a:r>
            <a:r>
              <a:rPr lang="en-US" dirty="0" err="1" smtClean="0"/>
              <a:t>Xn</a:t>
            </a:r>
            <a:r>
              <a:rPr lang="en-US" dirty="0" smtClean="0"/>
              <a:t>, </a:t>
            </a:r>
            <a:r>
              <a:rPr lang="en-US" dirty="0" err="1" smtClean="0"/>
              <a:t>Xn</a:t>
            </a:r>
            <a:r>
              <a:rPr lang="en-US" dirty="0" smtClean="0"/>
              <a:t>) </a:t>
            </a:r>
            <a:endParaRPr lang="en-US" dirty="0"/>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4. Calculate the </a:t>
            </a:r>
            <a:r>
              <a:rPr lang="en-US" dirty="0" err="1" smtClean="0"/>
              <a:t>eigenvalues</a:t>
            </a:r>
            <a:r>
              <a:rPr lang="en-US" dirty="0" smtClean="0"/>
              <a:t> and eigenvectors of the covariance matrix</a:t>
            </a:r>
            <a:endParaRPr lang="en-US" dirty="0"/>
          </a:p>
        </p:txBody>
      </p:sp>
      <p:sp>
        <p:nvSpPr>
          <p:cNvPr id="3" name="Content Placeholder 2"/>
          <p:cNvSpPr>
            <a:spLocks noGrp="1"/>
          </p:cNvSpPr>
          <p:nvPr>
            <p:ph sz="quarter" idx="1"/>
          </p:nvPr>
        </p:nvSpPr>
        <p:spPr/>
        <p:txBody>
          <a:bodyPr/>
          <a:lstStyle/>
          <a:p>
            <a:r>
              <a:rPr lang="en-US" dirty="0" smtClean="0"/>
              <a:t>Let S be the covariance matrix and let I be the identity matrix having the same dimension as the dimension of S. i) Set up the equation: </a:t>
            </a:r>
            <a:r>
              <a:rPr lang="en-US" dirty="0" err="1" smtClean="0"/>
              <a:t>det</a:t>
            </a:r>
            <a:r>
              <a:rPr lang="en-US" dirty="0" smtClean="0"/>
              <a:t>(S − </a:t>
            </a:r>
            <a:r>
              <a:rPr lang="en-US" dirty="0" err="1" smtClean="0"/>
              <a:t>λI</a:t>
            </a:r>
            <a:r>
              <a:rPr lang="en-US" dirty="0" smtClean="0"/>
              <a:t>) = 0. (4.2) This is a polynomial equation of degree n in λ. It has n real roots (some of the roots may be repeated) and these roots are the </a:t>
            </a:r>
            <a:r>
              <a:rPr lang="en-US" dirty="0" err="1" smtClean="0"/>
              <a:t>eigenvalues</a:t>
            </a:r>
            <a:r>
              <a:rPr lang="en-US" dirty="0" smtClean="0"/>
              <a:t> of S. We find the n roots λ1, λ2, . . . , </a:t>
            </a:r>
            <a:r>
              <a:rPr lang="en-US" dirty="0" err="1" smtClean="0"/>
              <a:t>λn</a:t>
            </a:r>
            <a:r>
              <a:rPr lang="en-US" dirty="0" smtClean="0"/>
              <a:t> of Eq. (4.2)</a:t>
            </a:r>
            <a:endParaRPr lang="en-US" dirty="0"/>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dirty="0" smtClean="0"/>
              <a:t>ii) If </a:t>
            </a:r>
            <a:r>
              <a:rPr lang="el-GR" dirty="0" smtClean="0"/>
              <a:t>λ = λ ′ </a:t>
            </a:r>
            <a:r>
              <a:rPr lang="en-US" dirty="0" smtClean="0"/>
              <a:t>is an </a:t>
            </a:r>
            <a:r>
              <a:rPr lang="en-US" dirty="0" err="1" smtClean="0"/>
              <a:t>eigenvalue</a:t>
            </a:r>
            <a:r>
              <a:rPr lang="en-US" dirty="0" smtClean="0"/>
              <a:t>, then the corresponding eigenvector is a vector U </a:t>
            </a:r>
            <a:r>
              <a:rPr lang="en-US" dirty="0" smtClean="0"/>
              <a:t>= </a:t>
            </a:r>
            <a:r>
              <a:rPr lang="en-US" dirty="0" smtClean="0"/>
              <a:t>u1 u2 ⋮ un </a:t>
            </a:r>
            <a:r>
              <a:rPr lang="en-US" dirty="0" smtClean="0"/>
              <a:t> </a:t>
            </a:r>
            <a:r>
              <a:rPr lang="en-US" dirty="0" smtClean="0"/>
              <a:t>such that (S − </a:t>
            </a:r>
            <a:r>
              <a:rPr lang="el-GR" dirty="0" smtClean="0"/>
              <a:t>λ ′ </a:t>
            </a:r>
            <a:r>
              <a:rPr lang="en-US" dirty="0" smtClean="0"/>
              <a:t>I)U = 0. (This is a system of n homogeneous linear equations in u1, u2, . . ., un and it always has a nontrivial solution.) We next find a set of n orthogonal eigenvectors U1, U2, . . . , Un such that </a:t>
            </a:r>
            <a:r>
              <a:rPr lang="en-US" dirty="0" err="1" smtClean="0"/>
              <a:t>Ui</a:t>
            </a:r>
            <a:r>
              <a:rPr lang="en-US" dirty="0" smtClean="0"/>
              <a:t> is an eigenvector corresponding to </a:t>
            </a:r>
            <a:r>
              <a:rPr lang="el-GR" dirty="0" smtClean="0"/>
              <a:t>λ</a:t>
            </a:r>
            <a:r>
              <a:rPr lang="en-US" dirty="0" err="1" smtClean="0"/>
              <a:t>i</a:t>
            </a:r>
            <a:r>
              <a:rPr lang="en-US" dirty="0" smtClean="0"/>
              <a:t> . 2 iii) We now </a:t>
            </a:r>
            <a:r>
              <a:rPr lang="en-US" dirty="0" err="1" smtClean="0"/>
              <a:t>normalise</a:t>
            </a:r>
            <a:r>
              <a:rPr lang="en-US" dirty="0" smtClean="0"/>
              <a:t> the eigenvectors. Given any vector X we </a:t>
            </a:r>
            <a:r>
              <a:rPr lang="en-US" dirty="0" err="1" smtClean="0"/>
              <a:t>normalise</a:t>
            </a:r>
            <a:r>
              <a:rPr lang="en-US" dirty="0" smtClean="0"/>
              <a:t> it by dividing X by its length. The length (or, the norm) of the vector X </a:t>
            </a:r>
            <a:r>
              <a:rPr lang="en-US" dirty="0" smtClean="0"/>
              <a:t>= </a:t>
            </a:r>
            <a:r>
              <a:rPr lang="en-US" dirty="0" smtClean="0"/>
              <a:t>x1 x2 ⋮ </a:t>
            </a:r>
            <a:r>
              <a:rPr lang="en-US" dirty="0" err="1" smtClean="0"/>
              <a:t>xn</a:t>
            </a:r>
            <a:r>
              <a:rPr lang="en-US" dirty="0" smtClean="0"/>
              <a:t> </a:t>
            </a:r>
            <a:r>
              <a:rPr lang="en-US" dirty="0" smtClean="0"/>
              <a:t> </a:t>
            </a:r>
            <a:r>
              <a:rPr lang="en-US" dirty="0" smtClean="0"/>
              <a:t>is defined as ∣∣X∣∣ = √ x 2 1 + x 2 2 + ⋯ + x 2 n . Given any eigenvector U, the corresponding </a:t>
            </a:r>
            <a:r>
              <a:rPr lang="en-US" dirty="0" err="1" smtClean="0"/>
              <a:t>normalised</a:t>
            </a:r>
            <a:r>
              <a:rPr lang="en-US" dirty="0" smtClean="0"/>
              <a:t> eigenvector is computed as 1 ∣∣U∣∣U. We compute the n </a:t>
            </a:r>
            <a:r>
              <a:rPr lang="en-US" dirty="0" err="1" smtClean="0"/>
              <a:t>normalised</a:t>
            </a:r>
            <a:r>
              <a:rPr lang="en-US" dirty="0" smtClean="0"/>
              <a:t> eigenvectors e1, e2, . . . , en by </a:t>
            </a:r>
            <a:r>
              <a:rPr lang="en-US" dirty="0" err="1" smtClean="0"/>
              <a:t>ei</a:t>
            </a:r>
            <a:r>
              <a:rPr lang="en-US" dirty="0" smtClean="0"/>
              <a:t> = 1 ∣∣</a:t>
            </a:r>
            <a:r>
              <a:rPr lang="en-US" dirty="0" err="1" smtClean="0"/>
              <a:t>Ui</a:t>
            </a:r>
            <a:r>
              <a:rPr lang="en-US" dirty="0" smtClean="0"/>
              <a:t> ∣∣</a:t>
            </a:r>
            <a:r>
              <a:rPr lang="en-US" dirty="0" err="1" smtClean="0"/>
              <a:t>Ui</a:t>
            </a:r>
            <a:r>
              <a:rPr lang="en-US" dirty="0" smtClean="0"/>
              <a:t> , i = 1, 2, . . . , n.</a:t>
            </a:r>
            <a:endParaRPr lang="en-US" dirty="0"/>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Derive new data set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Order the </a:t>
            </a:r>
            <a:r>
              <a:rPr lang="en-US" dirty="0" err="1" smtClean="0"/>
              <a:t>eigenvalues</a:t>
            </a:r>
            <a:r>
              <a:rPr lang="en-US" dirty="0" smtClean="0"/>
              <a:t> from highest to lowest. The unit eigenvector corresponding to the largest </a:t>
            </a:r>
            <a:r>
              <a:rPr lang="en-US" dirty="0" err="1" smtClean="0"/>
              <a:t>eigenvalue</a:t>
            </a:r>
            <a:r>
              <a:rPr lang="en-US" dirty="0" smtClean="0"/>
              <a:t> is the first principal component. The unit eigenvector corresponding to the next highest </a:t>
            </a:r>
            <a:r>
              <a:rPr lang="en-US" dirty="0" err="1" smtClean="0"/>
              <a:t>eigenvalue</a:t>
            </a:r>
            <a:r>
              <a:rPr lang="en-US" dirty="0" smtClean="0"/>
              <a:t> is the second principal component, and so on. i) Let the </a:t>
            </a:r>
            <a:r>
              <a:rPr lang="en-US" dirty="0" err="1" smtClean="0"/>
              <a:t>eigenvalues</a:t>
            </a:r>
            <a:r>
              <a:rPr lang="en-US" dirty="0" smtClean="0"/>
              <a:t> in descending order be λ1 ≥ λ2 ≥ . . . ≥ </a:t>
            </a:r>
            <a:r>
              <a:rPr lang="en-US" dirty="0" err="1" smtClean="0"/>
              <a:t>λn</a:t>
            </a:r>
            <a:r>
              <a:rPr lang="en-US" dirty="0" smtClean="0"/>
              <a:t> and let the corresponding unit eigenvectors be e1, e2, . . . , en. ii) Choose a positive integer p such that 1 ≤ p ≤ n. iii) Choose the eigenvectors corresponding to the </a:t>
            </a:r>
            <a:r>
              <a:rPr lang="en-US" dirty="0" err="1" smtClean="0"/>
              <a:t>eigenvalues</a:t>
            </a:r>
            <a:r>
              <a:rPr lang="en-US" dirty="0" smtClean="0"/>
              <a:t> λ1, λ2, . . ., </a:t>
            </a:r>
            <a:r>
              <a:rPr lang="en-US" dirty="0" err="1" smtClean="0"/>
              <a:t>λp</a:t>
            </a:r>
            <a:r>
              <a:rPr lang="en-US" dirty="0" smtClean="0"/>
              <a:t> and form the following p × n matrix (we write the eigenvectors as row vectors): F </a:t>
            </a:r>
            <a:r>
              <a:rPr lang="en-US" dirty="0" smtClean="0"/>
              <a:t>= </a:t>
            </a:r>
            <a:r>
              <a:rPr lang="en-US" dirty="0" smtClean="0"/>
              <a:t>e T 1 e T 2 ⋮ e T p </a:t>
            </a:r>
            <a:r>
              <a:rPr lang="en-US" dirty="0" smtClean="0"/>
              <a:t>where </a:t>
            </a:r>
            <a:r>
              <a:rPr lang="en-US" dirty="0" smtClean="0"/>
              <a:t>T in the superscript denotes the transpose</a:t>
            </a:r>
            <a:endParaRPr lang="en-US" dirty="0"/>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iv) We form the following n × N matrix: X = </a:t>
            </a:r>
            <a:r>
              <a:rPr lang="en-US" dirty="0" smtClean="0"/>
              <a:t> </a:t>
            </a:r>
            <a:r>
              <a:rPr lang="en-US" dirty="0" smtClean="0"/>
              <a:t>X11 − X¯ 1 X12 − X¯ 1 ⋯ X1N − X¯ 1 X21 − X¯ 2 X22 − X¯ 2 ⋯ X2N − X¯ 2 ⋮ Xn1 − X¯ n Xn2 − X¯ n ⋯ </a:t>
            </a:r>
            <a:r>
              <a:rPr lang="en-US" dirty="0" err="1" smtClean="0"/>
              <a:t>XnN</a:t>
            </a:r>
            <a:r>
              <a:rPr lang="en-US" dirty="0" smtClean="0"/>
              <a:t> − X¯ n </a:t>
            </a:r>
            <a:r>
              <a:rPr lang="en-US" dirty="0" smtClean="0"/>
              <a:t> </a:t>
            </a:r>
            <a:r>
              <a:rPr lang="en-US" dirty="0" smtClean="0"/>
              <a:t>v) Next compute the matrix: </a:t>
            </a:r>
            <a:r>
              <a:rPr lang="en-US" dirty="0" err="1" smtClean="0"/>
              <a:t>Xnew</a:t>
            </a:r>
            <a:r>
              <a:rPr lang="en-US" dirty="0" smtClean="0"/>
              <a:t> = F X. Note that this is a p × N matrix. This gives us a dataset of N samples having p features.</a:t>
            </a:r>
            <a:endParaRPr lang="en-US" dirty="0"/>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dirty="0" smtClean="0"/>
              <a:t>Step 6. New dataset </a:t>
            </a:r>
          </a:p>
          <a:p>
            <a:endParaRPr lang="en-US" dirty="0" smtClean="0"/>
          </a:p>
          <a:p>
            <a:r>
              <a:rPr lang="en-US" dirty="0" smtClean="0"/>
              <a:t>The matrix </a:t>
            </a:r>
            <a:r>
              <a:rPr lang="en-US" dirty="0" err="1" smtClean="0"/>
              <a:t>Xnew</a:t>
            </a:r>
            <a:r>
              <a:rPr lang="en-US" dirty="0" smtClean="0"/>
              <a:t> is the new dataset. Each row of this matrix represents the values of a feature. Since there are only p rows, the new dataset has only features. </a:t>
            </a:r>
          </a:p>
          <a:p>
            <a:endParaRPr lang="en-US" dirty="0" smtClean="0"/>
          </a:p>
          <a:p>
            <a:r>
              <a:rPr lang="en-US" dirty="0" smtClean="0"/>
              <a:t>Step 7. Conclusion </a:t>
            </a:r>
          </a:p>
          <a:p>
            <a:endParaRPr lang="en-US" dirty="0" smtClean="0"/>
          </a:p>
          <a:p>
            <a:r>
              <a:rPr lang="en-US" dirty="0" smtClean="0"/>
              <a:t>This is how the principal component analysis helps us in dimensional reduction of the dataset. Note that it is not possible to get back the original n-dimensional dataset from the new dataset.</a:t>
            </a:r>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Illustrative example</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PCA</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85000" lnSpcReduction="20000"/>
          </a:bodyPr>
          <a:lstStyle/>
          <a:p>
            <a:r>
              <a:rPr lang="en-US" dirty="0" smtClean="0"/>
              <a:t>In projection methods, we are interested in </a:t>
            </a:r>
            <a:r>
              <a:rPr lang="en-US" dirty="0" err="1" smtClean="0"/>
              <a:t>ﬁnding</a:t>
            </a:r>
            <a:r>
              <a:rPr lang="en-US" dirty="0" smtClean="0"/>
              <a:t> a mapping from the inputs in the original d-dimensional space to a new (k &lt; d)-dimensional space, with minimum loss of information. </a:t>
            </a:r>
          </a:p>
          <a:p>
            <a:endParaRPr lang="en-US" dirty="0" smtClean="0"/>
          </a:p>
          <a:p>
            <a:r>
              <a:rPr lang="en-US" dirty="0" smtClean="0"/>
              <a:t>The projection of x on the direction of w is z =</a:t>
            </a:r>
            <a:r>
              <a:rPr lang="en-US" dirty="0" err="1" smtClean="0"/>
              <a:t>wTx</a:t>
            </a:r>
            <a:endParaRPr lang="en-US" dirty="0" smtClean="0"/>
          </a:p>
          <a:p>
            <a:endParaRPr lang="en-US" dirty="0" smtClean="0"/>
          </a:p>
          <a:p>
            <a:r>
              <a:rPr lang="en-US" dirty="0" smtClean="0"/>
              <a:t>Principal components analysis (PCA) is an unsupervised method in that principal components analysis it does not use the output information; the criterion to be maximized is the variance. </a:t>
            </a:r>
          </a:p>
          <a:p>
            <a:endParaRPr lang="en-US" dirty="0" smtClean="0"/>
          </a:p>
          <a:p>
            <a:r>
              <a:rPr lang="en-US" dirty="0" smtClean="0"/>
              <a:t>The principal component is w1 such that the sample, after projection on to w1, is most spread out so that the </a:t>
            </a:r>
            <a:r>
              <a:rPr lang="en-US" dirty="0" err="1" smtClean="0"/>
              <a:t>diﬀerence</a:t>
            </a:r>
            <a:r>
              <a:rPr lang="en-US" dirty="0" smtClean="0"/>
              <a:t> between the sample points becomes most apparent.</a:t>
            </a:r>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“One-against all” method</a:t>
            </a:r>
          </a:p>
        </p:txBody>
      </p:sp>
      <p:sp>
        <p:nvSpPr>
          <p:cNvPr id="3" name="Content Placeholder 2"/>
          <p:cNvSpPr>
            <a:spLocks noGrp="1"/>
          </p:cNvSpPr>
          <p:nvPr>
            <p:ph sz="quarter" idx="1"/>
          </p:nvPr>
        </p:nvSpPr>
        <p:spPr>
          <a:xfrm>
            <a:off x="612648" y="1600200"/>
            <a:ext cx="8378952" cy="5257800"/>
          </a:xfrm>
        </p:spPr>
        <p:txBody>
          <a:bodyPr>
            <a:normAutofit fontScale="92500" lnSpcReduction="10000"/>
          </a:bodyPr>
          <a:lstStyle/>
          <a:p>
            <a:r>
              <a:rPr lang="en-US" dirty="0" smtClean="0"/>
              <a:t> Consider the case where there are K classes denoted by </a:t>
            </a:r>
          </a:p>
          <a:p>
            <a:pPr>
              <a:buNone/>
            </a:pPr>
            <a:r>
              <a:rPr lang="en-US" dirty="0" smtClean="0"/>
              <a:t>		C</a:t>
            </a:r>
            <a:r>
              <a:rPr lang="en-US" baseline="-25000" dirty="0" smtClean="0"/>
              <a:t>1</a:t>
            </a:r>
            <a:r>
              <a:rPr lang="en-US" dirty="0" smtClean="0"/>
              <a:t>, . . . , C</a:t>
            </a:r>
            <a:r>
              <a:rPr lang="en-US" baseline="-25000" dirty="0" smtClean="0"/>
              <a:t>K</a:t>
            </a:r>
            <a:r>
              <a:rPr lang="en-US" dirty="0" smtClean="0"/>
              <a:t>. </a:t>
            </a:r>
          </a:p>
          <a:p>
            <a:endParaRPr lang="en-US" dirty="0" smtClean="0"/>
          </a:p>
          <a:p>
            <a:r>
              <a:rPr lang="en-US" dirty="0" smtClean="0"/>
              <a:t>Each input instance belongs to exactly one of them. </a:t>
            </a:r>
          </a:p>
          <a:p>
            <a:endParaRPr lang="en-US" dirty="0" smtClean="0"/>
          </a:p>
          <a:p>
            <a:r>
              <a:rPr lang="en-US" dirty="0" smtClean="0"/>
              <a:t>View a K-class classification problem as </a:t>
            </a:r>
            <a:r>
              <a:rPr lang="en-US" u="sng" dirty="0" smtClean="0"/>
              <a:t>K two-class problems.</a:t>
            </a:r>
            <a:r>
              <a:rPr lang="en-US" dirty="0" smtClean="0"/>
              <a:t> </a:t>
            </a:r>
          </a:p>
          <a:p>
            <a:endParaRPr lang="en-US" dirty="0" smtClean="0"/>
          </a:p>
          <a:p>
            <a:r>
              <a:rPr lang="en-US" dirty="0" smtClean="0"/>
              <a:t>In the i-</a:t>
            </a:r>
            <a:r>
              <a:rPr lang="en-US" dirty="0" err="1" smtClean="0"/>
              <a:t>th</a:t>
            </a:r>
            <a:r>
              <a:rPr lang="en-US" dirty="0" smtClean="0"/>
              <a:t> two-class problem, the training examples belonging to </a:t>
            </a:r>
            <a:r>
              <a:rPr lang="en-US" dirty="0" err="1" smtClean="0"/>
              <a:t>C</a:t>
            </a:r>
            <a:r>
              <a:rPr lang="en-US" baseline="-25000" dirty="0" err="1" smtClean="0"/>
              <a:t>i</a:t>
            </a:r>
            <a:r>
              <a:rPr lang="en-US" dirty="0" smtClean="0"/>
              <a:t> are taken as the positive examples and the examples of all other classes are taken as the negative examples.</a:t>
            </a:r>
          </a:p>
          <a:p>
            <a:endParaRPr lang="en-US" dirty="0" smtClean="0"/>
          </a:p>
          <a:p>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PCA</a:t>
            </a:r>
            <a:endParaRPr lang="en-US" dirty="0"/>
          </a:p>
        </p:txBody>
      </p:sp>
      <p:sp>
        <p:nvSpPr>
          <p:cNvPr id="3" name="Content Placeholder 2"/>
          <p:cNvSpPr>
            <a:spLocks noGrp="1"/>
          </p:cNvSpPr>
          <p:nvPr>
            <p:ph sz="quarter" idx="1"/>
          </p:nvPr>
        </p:nvSpPr>
        <p:spPr/>
        <p:txBody>
          <a:bodyPr/>
          <a:lstStyle/>
          <a:p>
            <a:r>
              <a:rPr lang="en-GB" dirty="0" smtClean="0"/>
              <a:t>Proportion of variance</a:t>
            </a:r>
          </a:p>
          <a:p>
            <a:pPr lvl="1"/>
            <a:r>
              <a:rPr lang="en-GB" dirty="0" smtClean="0"/>
              <a:t>From d dimensions reduced to k</a:t>
            </a:r>
          </a:p>
          <a:p>
            <a:pPr lvl="1"/>
            <a:r>
              <a:rPr lang="en-GB" dirty="0" smtClean="0">
                <a:sym typeface="Symbol"/>
              </a:rPr>
              <a:t>(1+ 2+... k)/(1+ 2+.... d)</a:t>
            </a:r>
          </a:p>
          <a:p>
            <a:pPr lvl="1"/>
            <a:endParaRPr lang="en-GB" dirty="0" smtClean="0">
              <a:sym typeface="Symbol"/>
            </a:endParaRPr>
          </a:p>
          <a:p>
            <a:r>
              <a:rPr lang="en-GB" dirty="0" smtClean="0">
                <a:sym typeface="Symbol"/>
              </a:rPr>
              <a:t>Screen Graph</a:t>
            </a:r>
          </a:p>
          <a:p>
            <a:pPr lvl="1"/>
            <a:r>
              <a:rPr lang="en-GB" dirty="0" smtClean="0">
                <a:sym typeface="Symbol"/>
              </a:rPr>
              <a:t>Plot of variance explained as a function of the number of </a:t>
            </a:r>
            <a:r>
              <a:rPr lang="en-GB" dirty="0" err="1" smtClean="0">
                <a:sym typeface="Symbol"/>
              </a:rPr>
              <a:t>eigen</a:t>
            </a:r>
            <a:r>
              <a:rPr lang="en-GB" dirty="0" smtClean="0">
                <a:sym typeface="Symbol"/>
              </a:rPr>
              <a:t> vectors</a:t>
            </a:r>
          </a:p>
          <a:p>
            <a:pPr lvl="1"/>
            <a:r>
              <a:rPr lang="en-GB" dirty="0" smtClean="0">
                <a:sym typeface="Symbol"/>
              </a:rPr>
              <a:t>By visually analysing screen graph we can decide k</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990600"/>
          </a:xfrm>
        </p:spPr>
        <p:txBody>
          <a:bodyPr>
            <a:normAutofit fontScale="90000"/>
          </a:bodyPr>
          <a:lstStyle/>
          <a:p>
            <a:r>
              <a:rPr lang="en-US" dirty="0" smtClean="0"/>
              <a:t>Sample questions -Short answer questions</a:t>
            </a:r>
            <a:endParaRPr lang="en-US" dirty="0"/>
          </a:p>
        </p:txBody>
      </p:sp>
      <p:sp>
        <p:nvSpPr>
          <p:cNvPr id="3" name="Content Placeholder 2"/>
          <p:cNvSpPr>
            <a:spLocks noGrp="1"/>
          </p:cNvSpPr>
          <p:nvPr>
            <p:ph sz="quarter" idx="1"/>
          </p:nvPr>
        </p:nvSpPr>
        <p:spPr>
          <a:xfrm>
            <a:off x="0" y="1600200"/>
            <a:ext cx="9144000" cy="5257800"/>
          </a:xfrm>
        </p:spPr>
        <p:txBody>
          <a:bodyPr>
            <a:normAutofit fontScale="85000" lnSpcReduction="10000"/>
          </a:bodyPr>
          <a:lstStyle/>
          <a:p>
            <a:r>
              <a:rPr lang="en-US" dirty="0" smtClean="0"/>
              <a:t>Explain the “one-against-all” method for learning multiple classes. </a:t>
            </a:r>
          </a:p>
          <a:p>
            <a:endParaRPr lang="en-US" dirty="0" smtClean="0"/>
          </a:p>
          <a:p>
            <a:r>
              <a:rPr lang="en-US" dirty="0" smtClean="0"/>
              <a:t>Describe the “one-against-one” method for learning multiple classes. </a:t>
            </a:r>
          </a:p>
          <a:p>
            <a:endParaRPr lang="en-US" dirty="0" smtClean="0"/>
          </a:p>
          <a:p>
            <a:r>
              <a:rPr lang="en-US" dirty="0" smtClean="0"/>
              <a:t>What is meant by inductive bias in machine learning? Give an example. </a:t>
            </a:r>
          </a:p>
          <a:p>
            <a:endParaRPr lang="en-US" dirty="0" smtClean="0"/>
          </a:p>
          <a:p>
            <a:r>
              <a:rPr lang="en-US" dirty="0" smtClean="0"/>
              <a:t>What is meant by </a:t>
            </a:r>
            <a:r>
              <a:rPr lang="en-US" dirty="0" err="1" smtClean="0"/>
              <a:t>overfitting</a:t>
            </a:r>
            <a:r>
              <a:rPr lang="en-US" dirty="0" smtClean="0"/>
              <a:t> of data? Explain with an example. </a:t>
            </a:r>
          </a:p>
          <a:p>
            <a:endParaRPr lang="en-US" dirty="0" smtClean="0"/>
          </a:p>
          <a:p>
            <a:r>
              <a:rPr lang="en-US" dirty="0" smtClean="0"/>
              <a:t>What is meant by </a:t>
            </a:r>
            <a:r>
              <a:rPr lang="en-US" dirty="0" err="1" smtClean="0"/>
              <a:t>overfitting</a:t>
            </a:r>
            <a:r>
              <a:rPr lang="en-US" dirty="0" smtClean="0"/>
              <a:t> and </a:t>
            </a:r>
            <a:r>
              <a:rPr lang="en-US" dirty="0" err="1" smtClean="0"/>
              <a:t>underfitting</a:t>
            </a:r>
            <a:r>
              <a:rPr lang="en-US" dirty="0" smtClean="0"/>
              <a:t> of data with examples.</a:t>
            </a: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766048" cy="990600"/>
          </a:xfrm>
        </p:spPr>
        <p:txBody>
          <a:bodyPr>
            <a:normAutofit fontScale="90000"/>
          </a:bodyPr>
          <a:lstStyle/>
          <a:p>
            <a:r>
              <a:rPr lang="en-US" dirty="0" smtClean="0"/>
              <a:t>Sample questions -Short answer questions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What is VC dimension?</a:t>
            </a:r>
          </a:p>
          <a:p>
            <a:endParaRPr lang="en-US" dirty="0" smtClean="0"/>
          </a:p>
          <a:p>
            <a:r>
              <a:rPr lang="en-US" dirty="0" smtClean="0"/>
              <a:t>Explain </a:t>
            </a:r>
            <a:r>
              <a:rPr lang="en-US" dirty="0" err="1" smtClean="0"/>
              <a:t>Vapnik-Chervonenkis</a:t>
            </a:r>
            <a:r>
              <a:rPr lang="en-US" dirty="0" smtClean="0"/>
              <a:t> dimension.</a:t>
            </a:r>
          </a:p>
          <a:p>
            <a:endParaRPr lang="en-US" dirty="0" smtClean="0"/>
          </a:p>
          <a:p>
            <a:r>
              <a:rPr lang="en-US" dirty="0" smtClean="0"/>
              <a:t>Give an informal definition of PAC </a:t>
            </a:r>
            <a:r>
              <a:rPr lang="en-US" dirty="0" err="1" smtClean="0"/>
              <a:t>learnability</a:t>
            </a:r>
            <a:r>
              <a:rPr lang="en-US" dirty="0" smtClean="0"/>
              <a:t>. </a:t>
            </a:r>
          </a:p>
          <a:p>
            <a:endParaRPr lang="en-US" dirty="0" smtClean="0"/>
          </a:p>
          <a:p>
            <a:r>
              <a:rPr lang="en-US" dirty="0" smtClean="0"/>
              <a:t>Give a precise definition of PAC </a:t>
            </a:r>
            <a:r>
              <a:rPr lang="en-US" dirty="0" err="1" smtClean="0"/>
              <a:t>learnability</a:t>
            </a:r>
            <a:r>
              <a:rPr lang="en-US" dirty="0" smtClean="0"/>
              <a:t>. </a:t>
            </a:r>
          </a:p>
          <a:p>
            <a:endParaRPr lang="en-US" dirty="0" smtClean="0"/>
          </a:p>
          <a:p>
            <a:r>
              <a:rPr lang="en-US" dirty="0" smtClean="0"/>
              <a:t>Give an application of PAC learnable algorithm.</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13648" cy="990600"/>
          </a:xfrm>
        </p:spPr>
        <p:txBody>
          <a:bodyPr>
            <a:normAutofit fontScale="90000"/>
          </a:bodyPr>
          <a:lstStyle/>
          <a:p>
            <a:r>
              <a:rPr lang="en-US" dirty="0" smtClean="0"/>
              <a:t>Sample questions -Short answer questions</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92500" lnSpcReduction="10000"/>
          </a:bodyPr>
          <a:lstStyle/>
          <a:p>
            <a:r>
              <a:rPr lang="en-US" dirty="0" smtClean="0"/>
              <a:t>What is dimensionality reduction? How is it implemented? </a:t>
            </a:r>
          </a:p>
          <a:p>
            <a:endParaRPr lang="en-US" dirty="0" smtClean="0"/>
          </a:p>
          <a:p>
            <a:r>
              <a:rPr lang="en-US" dirty="0" smtClean="0"/>
              <a:t>Explain why dimensionality reduction is useful in machine learning. </a:t>
            </a:r>
          </a:p>
          <a:p>
            <a:endParaRPr lang="en-US" dirty="0" smtClean="0"/>
          </a:p>
          <a:p>
            <a:r>
              <a:rPr lang="en-US" dirty="0" smtClean="0"/>
              <a:t>What are the commonly used dimensionality reduction techniques in machine learning? </a:t>
            </a:r>
          </a:p>
          <a:p>
            <a:endParaRPr lang="en-US" dirty="0" smtClean="0"/>
          </a:p>
          <a:p>
            <a:r>
              <a:rPr lang="en-US" dirty="0" smtClean="0"/>
              <a:t>How is the subset selection method used for dimensionality reduction? </a:t>
            </a:r>
          </a:p>
          <a:p>
            <a:endParaRPr lang="en-US" dirty="0" smtClean="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13648" cy="990600"/>
          </a:xfrm>
        </p:spPr>
        <p:txBody>
          <a:bodyPr>
            <a:normAutofit fontScale="90000"/>
          </a:bodyPr>
          <a:lstStyle/>
          <a:p>
            <a:r>
              <a:rPr lang="en-US" dirty="0" smtClean="0"/>
              <a:t>Sample questions -Short answer questions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Explain the method of principal component analysis in machine learning. </a:t>
            </a:r>
          </a:p>
          <a:p>
            <a:endParaRPr lang="en-US" dirty="0" smtClean="0"/>
          </a:p>
          <a:p>
            <a:r>
              <a:rPr lang="en-US" dirty="0" smtClean="0"/>
              <a:t>What are the first principal components of a data?</a:t>
            </a:r>
          </a:p>
          <a:p>
            <a:endParaRPr lang="en-US" dirty="0" smtClean="0"/>
          </a:p>
          <a:p>
            <a:r>
              <a:rPr lang="en-US" dirty="0" smtClean="0"/>
              <a:t>Is subset selection problem an unsupervised learning problem? Why?</a:t>
            </a:r>
          </a:p>
          <a:p>
            <a:endParaRPr lang="en-US" dirty="0" smtClean="0"/>
          </a:p>
          <a:p>
            <a:r>
              <a:rPr lang="en-US" dirty="0" smtClean="0"/>
              <a:t>Is principal component analysis a supervised learning problem? Why?</a:t>
            </a:r>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normAutofit fontScale="90000"/>
          </a:bodyPr>
          <a:lstStyle/>
          <a:p>
            <a:r>
              <a:rPr lang="en-US" dirty="0" smtClean="0"/>
              <a:t>Sample questions -Longer answer questions</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92500" lnSpcReduction="20000"/>
          </a:bodyPr>
          <a:lstStyle/>
          <a:p>
            <a:r>
              <a:rPr lang="en-US" dirty="0" smtClean="0"/>
              <a:t>What is meant by “noise” in data? What are its sources and how it is affecting results?</a:t>
            </a:r>
          </a:p>
          <a:p>
            <a:endParaRPr lang="en-GB" dirty="0" smtClean="0"/>
          </a:p>
          <a:p>
            <a:r>
              <a:rPr lang="en-US" dirty="0" smtClean="0"/>
              <a:t>What issues are to be considered while selecting a model for applying machine learning in a given problem.</a:t>
            </a:r>
          </a:p>
          <a:p>
            <a:endParaRPr lang="en-GB" dirty="0" smtClean="0"/>
          </a:p>
          <a:p>
            <a:r>
              <a:rPr lang="en-US" dirty="0" smtClean="0"/>
              <a:t>Let X be the set of all real numbers. Describe a hypothesis for X for which the VC dimension is 0. </a:t>
            </a:r>
          </a:p>
          <a:p>
            <a:endParaRPr lang="en-US" dirty="0" smtClean="0"/>
          </a:p>
          <a:p>
            <a:r>
              <a:rPr lang="en-US" dirty="0" smtClean="0"/>
              <a:t>Let X be the set of all real numbers. Describe a hypothesis for X for which the VC dimension is 1. </a:t>
            </a:r>
          </a:p>
          <a:p>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915400" cy="990600"/>
          </a:xfrm>
        </p:spPr>
        <p:txBody>
          <a:bodyPr>
            <a:normAutofit fontScale="90000"/>
          </a:bodyPr>
          <a:lstStyle/>
          <a:p>
            <a:r>
              <a:rPr lang="en-US" dirty="0" smtClean="0"/>
              <a:t>Sample questions -Longer answer questions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a:bodyPr>
          <a:lstStyle/>
          <a:p>
            <a:r>
              <a:rPr lang="en-US" dirty="0" smtClean="0"/>
              <a:t>Let X be the set of all real numbers. Describe a hypothesis for X for which the VC dimension is 2. </a:t>
            </a:r>
          </a:p>
          <a:p>
            <a:endParaRPr lang="en-US" dirty="0" smtClean="0"/>
          </a:p>
          <a:p>
            <a:r>
              <a:rPr lang="en-US" dirty="0" smtClean="0"/>
              <a:t>Describe an example for which the VC dimension is 3. </a:t>
            </a:r>
          </a:p>
          <a:p>
            <a:endParaRPr lang="en-US" dirty="0" smtClean="0"/>
          </a:p>
          <a:p>
            <a:r>
              <a:rPr lang="en-US" dirty="0" smtClean="0"/>
              <a:t>Describe an example of a PAC learnable concept class. </a:t>
            </a:r>
          </a:p>
          <a:p>
            <a:endParaRPr lang="en-US" dirty="0" smtClean="0"/>
          </a:p>
          <a:p>
            <a:r>
              <a:rPr lang="en-US" dirty="0" smtClean="0"/>
              <a:t>An open interval in R is defined as (a, b) = {x ∈ R ∣ a &lt; x &lt; b}. It has two parameters a and b. Show that the sets of all open intervals has a VC dimension of 2.</a:t>
            </a:r>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915400" cy="990600"/>
          </a:xfrm>
        </p:spPr>
        <p:txBody>
          <a:bodyPr>
            <a:normAutofit fontScale="90000"/>
          </a:bodyPr>
          <a:lstStyle/>
          <a:p>
            <a:r>
              <a:rPr lang="en-US" dirty="0" smtClean="0"/>
              <a:t>Sample questions -Longer answer questions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85000" lnSpcReduction="20000"/>
          </a:bodyPr>
          <a:lstStyle/>
          <a:p>
            <a:r>
              <a:rPr lang="en-US" dirty="0" smtClean="0"/>
              <a:t>Describe the forward selection algorithm for implementing the subset selection procedure for dimensionality reduction. </a:t>
            </a:r>
          </a:p>
          <a:p>
            <a:endParaRPr lang="en-US" dirty="0" smtClean="0"/>
          </a:p>
          <a:p>
            <a:r>
              <a:rPr lang="en-US" dirty="0" smtClean="0"/>
              <a:t>Describe the backward selection algorithm for implementing the subset selection procedure for dimensionality reduction. </a:t>
            </a:r>
          </a:p>
          <a:p>
            <a:endParaRPr lang="en-US" dirty="0" smtClean="0"/>
          </a:p>
          <a:p>
            <a:r>
              <a:rPr lang="en-US" dirty="0" smtClean="0"/>
              <a:t>What is the first principal component of a data? How one can compute it? </a:t>
            </a:r>
          </a:p>
          <a:p>
            <a:endParaRPr lang="en-US" dirty="0" smtClean="0"/>
          </a:p>
          <a:p>
            <a:r>
              <a:rPr lang="en-US" dirty="0" smtClean="0"/>
              <a:t>Describe with the use of diagrams the basic principle of PCA. </a:t>
            </a:r>
          </a:p>
          <a:p>
            <a:endParaRPr lang="en-US" dirty="0" smtClean="0"/>
          </a:p>
          <a:p>
            <a:r>
              <a:rPr lang="en-US" dirty="0" smtClean="0"/>
              <a:t>Explain the procedure for the computation of the principal components of a given data. </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915400" cy="990600"/>
          </a:xfrm>
        </p:spPr>
        <p:txBody>
          <a:bodyPr>
            <a:normAutofit fontScale="90000"/>
          </a:bodyPr>
          <a:lstStyle/>
          <a:p>
            <a:r>
              <a:rPr lang="en-US" dirty="0" smtClean="0"/>
              <a:t>Sample questions -Longer answer questions</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92500" lnSpcReduction="20000"/>
          </a:bodyPr>
          <a:lstStyle/>
          <a:p>
            <a:r>
              <a:rPr lang="en-US" dirty="0" smtClean="0"/>
              <a:t>Describe how principal component analysis is carried out to reduce dimensionality of data sets.</a:t>
            </a:r>
          </a:p>
          <a:p>
            <a:endParaRPr lang="en-US" dirty="0" smtClean="0"/>
          </a:p>
          <a:p>
            <a:r>
              <a:rPr lang="en-US" dirty="0" smtClean="0"/>
              <a:t>Given the following data, compute the principal component vectors and the first principal components: </a:t>
            </a:r>
          </a:p>
          <a:p>
            <a:pPr>
              <a:buNone/>
            </a:pPr>
            <a:r>
              <a:rPr lang="en-US" dirty="0" smtClean="0"/>
              <a:t>			x	 2 	3 	7 </a:t>
            </a:r>
          </a:p>
          <a:p>
            <a:pPr>
              <a:buNone/>
            </a:pPr>
            <a:r>
              <a:rPr lang="en-US" dirty="0" smtClean="0"/>
              <a:t>			y 	11 	14 	26 </a:t>
            </a:r>
          </a:p>
          <a:p>
            <a:endParaRPr lang="en-US" dirty="0" smtClean="0"/>
          </a:p>
          <a:p>
            <a:r>
              <a:rPr lang="en-US" dirty="0" smtClean="0"/>
              <a:t>Given the following data, compute the principal component vectors and the first principal components: </a:t>
            </a:r>
          </a:p>
          <a:p>
            <a:pPr>
              <a:buNone/>
            </a:pPr>
            <a:r>
              <a:rPr lang="en-US" dirty="0" smtClean="0"/>
              <a:t>			x 	-3	 1	 -2 </a:t>
            </a:r>
          </a:p>
          <a:p>
            <a:pPr>
              <a:buNone/>
            </a:pPr>
            <a:r>
              <a:rPr lang="en-US" dirty="0" smtClean="0"/>
              <a:t>			y	 2	 -1	   3</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“One-against all” method</a:t>
            </a:r>
          </a:p>
        </p:txBody>
      </p:sp>
      <p:sp>
        <p:nvSpPr>
          <p:cNvPr id="3" name="Content Placeholder 2"/>
          <p:cNvSpPr>
            <a:spLocks noGrp="1"/>
          </p:cNvSpPr>
          <p:nvPr>
            <p:ph sz="quarter" idx="1"/>
          </p:nvPr>
        </p:nvSpPr>
        <p:spPr>
          <a:xfrm>
            <a:off x="612648" y="1600200"/>
            <a:ext cx="8153400" cy="5257800"/>
          </a:xfrm>
        </p:spPr>
        <p:txBody>
          <a:bodyPr>
            <a:normAutofit fontScale="92500" lnSpcReduction="20000"/>
          </a:bodyPr>
          <a:lstStyle/>
          <a:p>
            <a:r>
              <a:rPr lang="en-US" dirty="0" smtClean="0"/>
              <a:t>Find K hypotheses h</a:t>
            </a:r>
            <a:r>
              <a:rPr lang="en-US" baseline="-25000" dirty="0" smtClean="0"/>
              <a:t>1</a:t>
            </a:r>
            <a:r>
              <a:rPr lang="en-US" dirty="0" smtClean="0"/>
              <a:t>, . . . , </a:t>
            </a:r>
            <a:r>
              <a:rPr lang="en-US" dirty="0" err="1" smtClean="0"/>
              <a:t>h</a:t>
            </a:r>
            <a:r>
              <a:rPr lang="en-US" baseline="-25000" dirty="0" err="1" smtClean="0"/>
              <a:t>K</a:t>
            </a:r>
            <a:r>
              <a:rPr lang="en-US" dirty="0" smtClean="0"/>
              <a:t> where h</a:t>
            </a:r>
            <a:r>
              <a:rPr lang="en-US" baseline="-25000" dirty="0" smtClean="0"/>
              <a:t>i</a:t>
            </a:r>
            <a:r>
              <a:rPr lang="en-US" dirty="0" smtClean="0"/>
              <a:t> is defined by </a:t>
            </a:r>
          </a:p>
          <a:p>
            <a:endParaRPr lang="en-US" dirty="0" smtClean="0"/>
          </a:p>
          <a:p>
            <a:pPr>
              <a:buNone/>
            </a:pPr>
            <a:r>
              <a:rPr lang="en-US" dirty="0" smtClean="0"/>
              <a:t>		h</a:t>
            </a:r>
            <a:r>
              <a:rPr lang="en-US" baseline="-25000" dirty="0" smtClean="0"/>
              <a:t>i</a:t>
            </a:r>
            <a:r>
              <a:rPr lang="en-US" dirty="0" smtClean="0"/>
              <a:t>(x) =      1	 if x is in class </a:t>
            </a:r>
            <a:r>
              <a:rPr lang="en-US" dirty="0" err="1" smtClean="0"/>
              <a:t>C</a:t>
            </a:r>
            <a:r>
              <a:rPr lang="en-US" baseline="-25000" dirty="0" err="1" smtClean="0"/>
              <a:t>i</a:t>
            </a:r>
            <a:r>
              <a:rPr lang="en-US" dirty="0" smtClean="0"/>
              <a:t> </a:t>
            </a:r>
          </a:p>
          <a:p>
            <a:pPr>
              <a:buNone/>
            </a:pPr>
            <a:r>
              <a:rPr lang="en-US" dirty="0" smtClean="0"/>
              <a:t>			     0 	otherwise </a:t>
            </a:r>
          </a:p>
          <a:p>
            <a:pPr>
              <a:buNone/>
            </a:pPr>
            <a:endParaRPr lang="en-US" dirty="0" smtClean="0"/>
          </a:p>
          <a:p>
            <a:pPr>
              <a:buNone/>
            </a:pPr>
            <a:r>
              <a:rPr lang="en-US" dirty="0" smtClean="0"/>
              <a:t>For a given x, ideally only one of h</a:t>
            </a:r>
            <a:r>
              <a:rPr lang="en-US" baseline="-25000" dirty="0" smtClean="0"/>
              <a:t>i</a:t>
            </a:r>
            <a:r>
              <a:rPr lang="en-US" dirty="0" smtClean="0"/>
              <a:t>(x) is 1 and then we assign the class </a:t>
            </a:r>
            <a:r>
              <a:rPr lang="en-US" dirty="0" err="1" smtClean="0"/>
              <a:t>C</a:t>
            </a:r>
            <a:r>
              <a:rPr lang="en-US" baseline="-25000" dirty="0" err="1" smtClean="0"/>
              <a:t>i</a:t>
            </a:r>
            <a:r>
              <a:rPr lang="en-US" dirty="0" smtClean="0"/>
              <a:t> to x. </a:t>
            </a:r>
          </a:p>
          <a:p>
            <a:pPr>
              <a:buNone/>
            </a:pPr>
            <a:endParaRPr lang="en-US" dirty="0" smtClean="0"/>
          </a:p>
          <a:p>
            <a:pPr>
              <a:buNone/>
            </a:pPr>
            <a:r>
              <a:rPr lang="en-US" dirty="0" smtClean="0"/>
              <a:t>But, when no, or, two or more, hi(x) is 1, we cannot choose a class. </a:t>
            </a:r>
          </a:p>
          <a:p>
            <a:pPr>
              <a:buNone/>
            </a:pPr>
            <a:endParaRPr lang="en-US" dirty="0" smtClean="0"/>
          </a:p>
          <a:p>
            <a:pPr>
              <a:buNone/>
            </a:pPr>
            <a:r>
              <a:rPr lang="en-US" dirty="0" smtClean="0"/>
              <a:t>In such a case, we say that the classifier rejects such cases.</a:t>
            </a:r>
            <a:endParaRPr lang="en-US" dirty="0"/>
          </a:p>
        </p:txBody>
      </p:sp>
      <p:sp>
        <p:nvSpPr>
          <p:cNvPr id="4" name="Left Brace 3"/>
          <p:cNvSpPr/>
          <p:nvPr/>
        </p:nvSpPr>
        <p:spPr>
          <a:xfrm>
            <a:off x="2514600" y="2514600"/>
            <a:ext cx="381000" cy="990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“One-against all” method</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10000"/>
          </a:bodyPr>
          <a:lstStyle/>
          <a:p>
            <a:r>
              <a:rPr lang="en-GB" dirty="0" smtClean="0"/>
              <a:t>The total empirical error takes the sum over the predictions for all classes over all instances</a:t>
            </a:r>
          </a:p>
          <a:p>
            <a:endParaRPr lang="en-GB" dirty="0" smtClean="0"/>
          </a:p>
          <a:p>
            <a:r>
              <a:rPr lang="en-GB" dirty="0" smtClean="0"/>
              <a:t>E ({h</a:t>
            </a:r>
            <a:r>
              <a:rPr lang="en-GB" baseline="-25000" dirty="0" smtClean="0"/>
              <a:t>i</a:t>
            </a:r>
            <a:r>
              <a:rPr lang="en-GB" dirty="0" smtClean="0"/>
              <a:t>}</a:t>
            </a:r>
            <a:r>
              <a:rPr lang="en-GB" baseline="-25000" dirty="0" smtClean="0">
                <a:sym typeface="Symbol"/>
              </a:rPr>
              <a:t> i</a:t>
            </a:r>
            <a:r>
              <a:rPr lang="en-GB" baseline="-25000" dirty="0" smtClean="0"/>
              <a:t>=1</a:t>
            </a:r>
            <a:r>
              <a:rPr lang="en-GB" baseline="30000" dirty="0" smtClean="0">
                <a:sym typeface="Symbol"/>
              </a:rPr>
              <a:t>K </a:t>
            </a:r>
            <a:r>
              <a:rPr lang="en-GB" dirty="0" smtClean="0"/>
              <a:t>/X) =  </a:t>
            </a:r>
            <a:r>
              <a:rPr lang="en-GB" baseline="-25000" dirty="0" smtClean="0"/>
              <a:t>t=1</a:t>
            </a:r>
            <a:r>
              <a:rPr lang="en-GB" dirty="0" smtClean="0">
                <a:sym typeface="Symbol"/>
              </a:rPr>
              <a:t></a:t>
            </a:r>
            <a:r>
              <a:rPr lang="en-GB" baseline="30000" dirty="0" smtClean="0">
                <a:sym typeface="Symbol"/>
              </a:rPr>
              <a:t>N</a:t>
            </a:r>
            <a:r>
              <a:rPr lang="en-GB" dirty="0" smtClean="0">
                <a:sym typeface="Symbol"/>
              </a:rPr>
              <a:t> </a:t>
            </a:r>
            <a:r>
              <a:rPr lang="en-GB" baseline="-25000" dirty="0" smtClean="0">
                <a:sym typeface="Symbol"/>
              </a:rPr>
              <a:t>i</a:t>
            </a:r>
            <a:r>
              <a:rPr lang="en-GB" baseline="-25000" dirty="0" smtClean="0"/>
              <a:t>=1</a:t>
            </a:r>
            <a:r>
              <a:rPr lang="en-GB" dirty="0" smtClean="0">
                <a:sym typeface="Symbol"/>
              </a:rPr>
              <a:t></a:t>
            </a:r>
            <a:r>
              <a:rPr lang="en-GB" baseline="30000" dirty="0" smtClean="0">
                <a:sym typeface="Symbol"/>
              </a:rPr>
              <a:t>K </a:t>
            </a:r>
            <a:r>
              <a:rPr lang="en-GB" dirty="0" smtClean="0">
                <a:sym typeface="Symbol"/>
              </a:rPr>
              <a:t>1 (</a:t>
            </a:r>
            <a:r>
              <a:rPr lang="en-GB" dirty="0" smtClean="0"/>
              <a:t>h</a:t>
            </a:r>
            <a:r>
              <a:rPr lang="en-GB" baseline="-25000" dirty="0" smtClean="0"/>
              <a:t>i </a:t>
            </a:r>
            <a:r>
              <a:rPr lang="en-GB" dirty="0" smtClean="0">
                <a:sym typeface="Symbol"/>
              </a:rPr>
              <a:t>(</a:t>
            </a:r>
            <a:r>
              <a:rPr lang="en-GB" dirty="0" err="1" smtClean="0">
                <a:sym typeface="Symbol"/>
              </a:rPr>
              <a:t>x</a:t>
            </a:r>
            <a:r>
              <a:rPr lang="en-GB" baseline="30000" dirty="0" err="1" smtClean="0">
                <a:sym typeface="Symbol"/>
              </a:rPr>
              <a:t>t</a:t>
            </a:r>
            <a:r>
              <a:rPr lang="en-GB" dirty="0" smtClean="0">
                <a:sym typeface="Symbol"/>
              </a:rPr>
              <a:t>)  </a:t>
            </a:r>
            <a:r>
              <a:rPr lang="en-GB" dirty="0" err="1" smtClean="0">
                <a:sym typeface="Symbol"/>
              </a:rPr>
              <a:t>r</a:t>
            </a:r>
            <a:r>
              <a:rPr lang="en-GB" baseline="-25000" dirty="0" err="1" smtClean="0">
                <a:sym typeface="Symbol"/>
              </a:rPr>
              <a:t>i</a:t>
            </a:r>
            <a:r>
              <a:rPr lang="en-GB" baseline="30000" dirty="0" err="1" smtClean="0">
                <a:sym typeface="Symbol"/>
              </a:rPr>
              <a:t>t</a:t>
            </a:r>
            <a:r>
              <a:rPr lang="en-GB" baseline="30000" dirty="0" smtClean="0">
                <a:sym typeface="Symbol"/>
              </a:rPr>
              <a:t>  </a:t>
            </a:r>
            <a:r>
              <a:rPr lang="en-GB" dirty="0" smtClean="0">
                <a:sym typeface="Symbol"/>
              </a:rPr>
              <a:t>)</a:t>
            </a:r>
            <a:r>
              <a:rPr lang="en-GB" baseline="30000" dirty="0" smtClean="0">
                <a:sym typeface="Symbol"/>
              </a:rPr>
              <a:t> </a:t>
            </a:r>
          </a:p>
          <a:p>
            <a:endParaRPr lang="en-GB" dirty="0" smtClean="0"/>
          </a:p>
          <a:p>
            <a:r>
              <a:rPr lang="en-GB" dirty="0" smtClean="0"/>
              <a:t>For a given x, ideally only one of h</a:t>
            </a:r>
            <a:r>
              <a:rPr lang="en-GB" baseline="-25000" dirty="0" smtClean="0"/>
              <a:t>i</a:t>
            </a:r>
            <a:r>
              <a:rPr lang="en-GB" dirty="0" smtClean="0"/>
              <a:t>(x) , i=1...K is 1</a:t>
            </a:r>
          </a:p>
          <a:p>
            <a:endParaRPr lang="en-GB" dirty="0" smtClean="0"/>
          </a:p>
          <a:p>
            <a:r>
              <a:rPr lang="en-GB" dirty="0" smtClean="0"/>
              <a:t>Build two hypothesis</a:t>
            </a:r>
          </a:p>
          <a:p>
            <a:pPr lvl="1"/>
            <a:r>
              <a:rPr lang="en-GB" dirty="0" smtClean="0"/>
              <a:t>One for positive and other for negative instances</a:t>
            </a:r>
          </a:p>
          <a:p>
            <a:pPr lvl="1"/>
            <a:r>
              <a:rPr lang="en-GB" dirty="0" smtClean="0"/>
              <a:t>E.g. Separate family cars from sports car</a:t>
            </a:r>
          </a:p>
          <a:p>
            <a:pPr lvl="1"/>
            <a:r>
              <a:rPr lang="en-GB" dirty="0" smtClean="0"/>
              <a:t>For luxury sedan, we can have both hypotheses decide negative and reject the input</a:t>
            </a:r>
          </a:p>
          <a:p>
            <a:endParaRPr lang="en-GB"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“One-against-one” method</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In the one-against-one (OAO) (also called one-</a:t>
            </a:r>
            <a:r>
              <a:rPr lang="en-US" dirty="0" err="1" smtClean="0"/>
              <a:t>vs</a:t>
            </a:r>
            <a:r>
              <a:rPr lang="en-US" dirty="0" smtClean="0"/>
              <a:t>-one (OVO)) strategy, a classifier is constructed for each pair of classes. </a:t>
            </a:r>
          </a:p>
          <a:p>
            <a:endParaRPr lang="en-US" dirty="0" smtClean="0"/>
          </a:p>
          <a:p>
            <a:r>
              <a:rPr lang="en-US" dirty="0" smtClean="0"/>
              <a:t>If there are K different class labels, a total of </a:t>
            </a:r>
          </a:p>
          <a:p>
            <a:pPr>
              <a:buNone/>
            </a:pPr>
            <a:r>
              <a:rPr lang="en-US" dirty="0" smtClean="0"/>
              <a:t>		K(K − 1)/2 classifiers are constructed. </a:t>
            </a:r>
          </a:p>
          <a:p>
            <a:endParaRPr lang="en-US" dirty="0" smtClean="0"/>
          </a:p>
          <a:p>
            <a:r>
              <a:rPr lang="en-US" dirty="0" smtClean="0"/>
              <a:t>An unknown instance is classified with the class getting the most votes. </a:t>
            </a:r>
          </a:p>
          <a:p>
            <a:endParaRPr lang="en-US" dirty="0" smtClean="0"/>
          </a:p>
          <a:p>
            <a:r>
              <a:rPr lang="en-US" dirty="0" smtClean="0"/>
              <a:t>Ties are broken arbitrarily.</a:t>
            </a:r>
          </a:p>
          <a:p>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“One-against-one” method</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85000" lnSpcReduction="20000"/>
          </a:bodyPr>
          <a:lstStyle/>
          <a:p>
            <a:r>
              <a:rPr lang="en-US" dirty="0" smtClean="0"/>
              <a:t>For example, let there be three classes, A, B and C.</a:t>
            </a:r>
          </a:p>
          <a:p>
            <a:endParaRPr lang="en-US" dirty="0" smtClean="0"/>
          </a:p>
          <a:p>
            <a:r>
              <a:rPr lang="en-US" dirty="0" smtClean="0"/>
              <a:t>In the OVO method we construct 3(3 − 1)/2 = 3 binary classifiers. </a:t>
            </a:r>
          </a:p>
          <a:p>
            <a:endParaRPr lang="en-US" dirty="0" smtClean="0"/>
          </a:p>
          <a:p>
            <a:r>
              <a:rPr lang="en-US" dirty="0" smtClean="0"/>
              <a:t>Now, if any x is to be classified, we apply each of the three classifiers to x. </a:t>
            </a:r>
          </a:p>
          <a:p>
            <a:endParaRPr lang="en-US" dirty="0" smtClean="0"/>
          </a:p>
          <a:p>
            <a:r>
              <a:rPr lang="en-US" dirty="0" smtClean="0"/>
              <a:t>Let the three classifiers assign the classes  B, B, A respectively to x. </a:t>
            </a:r>
          </a:p>
          <a:p>
            <a:endParaRPr lang="en-US" dirty="0" smtClean="0"/>
          </a:p>
          <a:p>
            <a:r>
              <a:rPr lang="en-US" dirty="0" smtClean="0"/>
              <a:t>Since a label to x is assigned by the majority voting, in this example, we assign the class label of B to x.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sz="quarter" idx="1"/>
          </p:nvPr>
        </p:nvSpPr>
        <p:spPr>
          <a:xfrm>
            <a:off x="612648" y="1600200"/>
            <a:ext cx="8153400" cy="5257800"/>
          </a:xfrm>
        </p:spPr>
        <p:txBody>
          <a:bodyPr>
            <a:normAutofit lnSpcReduction="10000"/>
          </a:bodyPr>
          <a:lstStyle/>
          <a:p>
            <a:r>
              <a:rPr lang="en-GB" dirty="0" smtClean="0"/>
              <a:t>Learning a </a:t>
            </a:r>
            <a:r>
              <a:rPr lang="en-GB" dirty="0" err="1" smtClean="0"/>
              <a:t>boolean</a:t>
            </a:r>
            <a:r>
              <a:rPr lang="en-GB" dirty="0" smtClean="0"/>
              <a:t> function</a:t>
            </a:r>
          </a:p>
          <a:p>
            <a:endParaRPr lang="en-GB" sz="1500" dirty="0" smtClean="0"/>
          </a:p>
          <a:p>
            <a:pPr lvl="1"/>
            <a:r>
              <a:rPr lang="en-GB" dirty="0" smtClean="0"/>
              <a:t>All inputs and outputs are binary</a:t>
            </a:r>
          </a:p>
          <a:p>
            <a:pPr lvl="1"/>
            <a:endParaRPr lang="en-GB" sz="1700" dirty="0" smtClean="0"/>
          </a:p>
          <a:p>
            <a:pPr lvl="1"/>
            <a:r>
              <a:rPr lang="en-GB" dirty="0" smtClean="0"/>
              <a:t>2</a:t>
            </a:r>
            <a:r>
              <a:rPr lang="en-GB" baseline="30000" dirty="0" smtClean="0"/>
              <a:t>d</a:t>
            </a:r>
            <a:r>
              <a:rPr lang="en-GB" dirty="0" smtClean="0"/>
              <a:t> possible ways to write d binary values</a:t>
            </a:r>
          </a:p>
          <a:p>
            <a:pPr lvl="1"/>
            <a:endParaRPr lang="en-GB" sz="1700" dirty="0" smtClean="0"/>
          </a:p>
          <a:p>
            <a:pPr lvl="1"/>
            <a:r>
              <a:rPr lang="en-GB" dirty="0" smtClean="0"/>
              <a:t>Training set has at most 2</a:t>
            </a:r>
            <a:r>
              <a:rPr lang="en-GB" baseline="30000" dirty="0" smtClean="0"/>
              <a:t>d</a:t>
            </a:r>
            <a:r>
              <a:rPr lang="en-GB" dirty="0" smtClean="0"/>
              <a:t> samples with d inputs</a:t>
            </a:r>
          </a:p>
          <a:p>
            <a:pPr lvl="1"/>
            <a:endParaRPr lang="en-GB" sz="1700" dirty="0" smtClean="0"/>
          </a:p>
          <a:p>
            <a:pPr lvl="1"/>
            <a:r>
              <a:rPr lang="en-GB" dirty="0" smtClean="0"/>
              <a:t>Each can be labelled as 0 or 1</a:t>
            </a:r>
          </a:p>
          <a:p>
            <a:pPr lvl="1"/>
            <a:endParaRPr lang="en-GB" sz="1600" dirty="0" smtClean="0"/>
          </a:p>
          <a:p>
            <a:pPr lvl="1"/>
            <a:r>
              <a:rPr lang="en-GB" baseline="-25000" dirty="0" smtClean="0"/>
              <a:t>2</a:t>
            </a:r>
            <a:r>
              <a:rPr lang="en-GB" dirty="0" smtClean="0"/>
              <a:t> (2</a:t>
            </a:r>
            <a:r>
              <a:rPr lang="en-GB" baseline="30000" dirty="0" smtClean="0"/>
              <a:t>d</a:t>
            </a:r>
            <a:r>
              <a:rPr lang="en-GB" dirty="0" smtClean="0"/>
              <a:t> )</a:t>
            </a:r>
            <a:r>
              <a:rPr lang="en-GB" baseline="30000" dirty="0" smtClean="0"/>
              <a:t> </a:t>
            </a:r>
            <a:r>
              <a:rPr lang="en-GB" dirty="0" smtClean="0"/>
              <a:t>possible </a:t>
            </a:r>
            <a:r>
              <a:rPr lang="en-GB" dirty="0" err="1" smtClean="0"/>
              <a:t>boolean</a:t>
            </a:r>
            <a:r>
              <a:rPr lang="en-GB" dirty="0" smtClean="0"/>
              <a:t> functions of d inputs</a:t>
            </a:r>
          </a:p>
          <a:p>
            <a:pPr lvl="1"/>
            <a:endParaRPr lang="en-GB" sz="1600" dirty="0" smtClean="0"/>
          </a:p>
          <a:p>
            <a:pPr lvl="1"/>
            <a:r>
              <a:rPr lang="en-GB" dirty="0" smtClean="0"/>
              <a:t>Distinct training samples can remove hypotheses</a:t>
            </a:r>
          </a:p>
          <a:p>
            <a:pPr lvl="1"/>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graphicFrame>
        <p:nvGraphicFramePr>
          <p:cNvPr id="4" name="Content Placeholder 3"/>
          <p:cNvGraphicFramePr>
            <a:graphicFrameLocks noGrp="1"/>
          </p:cNvGraphicFramePr>
          <p:nvPr>
            <p:ph sz="quarter" idx="1"/>
          </p:nvPr>
        </p:nvGraphicFramePr>
        <p:xfrm>
          <a:off x="152400" y="1600200"/>
          <a:ext cx="8229597" cy="2286000"/>
        </p:xfrm>
        <a:graphic>
          <a:graphicData uri="http://schemas.openxmlformats.org/drawingml/2006/table">
            <a:tbl>
              <a:tblPr firstRow="1" bandRow="1">
                <a:tableStyleId>{5C22544A-7EE6-4342-B048-85BDC9FD1C3A}</a:tableStyleId>
              </a:tblPr>
              <a:tblGrid>
                <a:gridCol w="609600"/>
                <a:gridCol w="685800"/>
                <a:gridCol w="609600"/>
                <a:gridCol w="533400"/>
                <a:gridCol w="618307"/>
                <a:gridCol w="705394"/>
                <a:gridCol w="705394"/>
                <a:gridCol w="705394"/>
                <a:gridCol w="705394"/>
                <a:gridCol w="705394"/>
                <a:gridCol w="705394"/>
                <a:gridCol w="940526"/>
              </a:tblGrid>
              <a:tr h="370840">
                <a:tc>
                  <a:txBody>
                    <a:bodyPr/>
                    <a:lstStyle/>
                    <a:p>
                      <a:r>
                        <a:rPr lang="en-GB" sz="2400" dirty="0" smtClean="0"/>
                        <a:t>x1</a:t>
                      </a:r>
                      <a:endParaRPr lang="en-US" sz="2400" dirty="0"/>
                    </a:p>
                  </a:txBody>
                  <a:tcPr/>
                </a:tc>
                <a:tc>
                  <a:txBody>
                    <a:bodyPr/>
                    <a:lstStyle/>
                    <a:p>
                      <a:r>
                        <a:rPr lang="en-GB" sz="2400" dirty="0" smtClean="0"/>
                        <a:t>x2</a:t>
                      </a:r>
                      <a:endParaRPr lang="en-US" sz="2400" dirty="0"/>
                    </a:p>
                  </a:txBody>
                  <a:tcPr/>
                </a:tc>
                <a:tc>
                  <a:txBody>
                    <a:bodyPr/>
                    <a:lstStyle/>
                    <a:p>
                      <a:r>
                        <a:rPr lang="en-GB" sz="2400" dirty="0" smtClean="0"/>
                        <a:t>h1</a:t>
                      </a:r>
                      <a:endParaRPr lang="en-US" sz="2400" dirty="0"/>
                    </a:p>
                  </a:txBody>
                  <a:tcPr/>
                </a:tc>
                <a:tc>
                  <a:txBody>
                    <a:bodyPr/>
                    <a:lstStyle/>
                    <a:p>
                      <a:r>
                        <a:rPr lang="en-GB" sz="2400" dirty="0" smtClean="0"/>
                        <a:t>h2</a:t>
                      </a:r>
                      <a:endParaRPr lang="en-US" sz="2400" dirty="0"/>
                    </a:p>
                  </a:txBody>
                  <a:tcPr/>
                </a:tc>
                <a:tc>
                  <a:txBody>
                    <a:bodyPr/>
                    <a:lstStyle/>
                    <a:p>
                      <a:r>
                        <a:rPr lang="en-GB" sz="2400" dirty="0" smtClean="0"/>
                        <a:t>h3</a:t>
                      </a:r>
                      <a:endParaRPr lang="en-US" sz="2400" dirty="0"/>
                    </a:p>
                  </a:txBody>
                  <a:tcPr/>
                </a:tc>
                <a:tc>
                  <a:txBody>
                    <a:bodyPr/>
                    <a:lstStyle/>
                    <a:p>
                      <a:r>
                        <a:rPr lang="en-GB" sz="2400" dirty="0" smtClean="0"/>
                        <a:t>h4</a:t>
                      </a:r>
                      <a:endParaRPr lang="en-US" sz="2400" dirty="0"/>
                    </a:p>
                  </a:txBody>
                  <a:tcPr/>
                </a:tc>
                <a:tc>
                  <a:txBody>
                    <a:bodyPr/>
                    <a:lstStyle/>
                    <a:p>
                      <a:r>
                        <a:rPr lang="en-GB" sz="2400" dirty="0" smtClean="0"/>
                        <a:t>h5</a:t>
                      </a:r>
                      <a:endParaRPr lang="en-US" sz="2400" dirty="0"/>
                    </a:p>
                  </a:txBody>
                  <a:tcPr/>
                </a:tc>
                <a:tc>
                  <a:txBody>
                    <a:bodyPr/>
                    <a:lstStyle/>
                    <a:p>
                      <a:r>
                        <a:rPr lang="en-GB" sz="2400" dirty="0" smtClean="0"/>
                        <a:t>h6</a:t>
                      </a:r>
                      <a:endParaRPr lang="en-US" sz="2400" dirty="0"/>
                    </a:p>
                  </a:txBody>
                  <a:tcPr/>
                </a:tc>
                <a:tc>
                  <a:txBody>
                    <a:bodyPr/>
                    <a:lstStyle/>
                    <a:p>
                      <a:r>
                        <a:rPr lang="en-GB" sz="2400" dirty="0" smtClean="0"/>
                        <a:t>h7</a:t>
                      </a:r>
                      <a:endParaRPr lang="en-US" sz="2400" dirty="0"/>
                    </a:p>
                  </a:txBody>
                  <a:tcPr/>
                </a:tc>
                <a:tc>
                  <a:txBody>
                    <a:bodyPr/>
                    <a:lstStyle/>
                    <a:p>
                      <a:r>
                        <a:rPr lang="en-GB" sz="2400" dirty="0" smtClean="0"/>
                        <a:t>h8</a:t>
                      </a:r>
                      <a:endParaRPr lang="en-US" sz="2400" dirty="0"/>
                    </a:p>
                  </a:txBody>
                  <a:tcPr/>
                </a:tc>
                <a:tc>
                  <a:txBody>
                    <a:bodyPr/>
                    <a:lstStyle/>
                    <a:p>
                      <a:r>
                        <a:rPr lang="en-GB" sz="2400" dirty="0" smtClean="0"/>
                        <a:t>h9</a:t>
                      </a:r>
                      <a:endParaRPr lang="en-US" sz="2400" dirty="0"/>
                    </a:p>
                  </a:txBody>
                  <a:tcPr/>
                </a:tc>
                <a:tc>
                  <a:txBody>
                    <a:bodyPr/>
                    <a:lstStyle/>
                    <a:p>
                      <a:r>
                        <a:rPr lang="en-GB" sz="2400" dirty="0" smtClean="0"/>
                        <a:t>h10</a:t>
                      </a:r>
                      <a:endParaRPr lang="en-US" sz="2400" dirty="0"/>
                    </a:p>
                  </a:txBody>
                  <a:tcPr/>
                </a:tc>
              </a:tr>
              <a:tr h="370840">
                <a:tc>
                  <a:txBody>
                    <a:bodyPr/>
                    <a:lstStyle/>
                    <a:p>
                      <a:r>
                        <a:rPr lang="en-GB" sz="2400" dirty="0" smtClean="0"/>
                        <a:t>0</a:t>
                      </a:r>
                      <a:endParaRPr lang="en-US" sz="2400" dirty="0"/>
                    </a:p>
                  </a:txBody>
                  <a:tcPr/>
                </a:tc>
                <a:tc>
                  <a:txBody>
                    <a:bodyPr/>
                    <a:lstStyle/>
                    <a:p>
                      <a:r>
                        <a:rPr lang="en-GB" sz="2400" dirty="0" smtClean="0"/>
                        <a:t>0</a:t>
                      </a:r>
                      <a:endParaRPr lang="en-US" sz="2400" dirty="0"/>
                    </a:p>
                  </a:txBody>
                  <a:tcPr/>
                </a:tc>
                <a:tc>
                  <a:txBody>
                    <a:bodyPr/>
                    <a:lstStyle/>
                    <a:p>
                      <a:r>
                        <a:rPr lang="en-GB" sz="2400" dirty="0" smtClean="0"/>
                        <a:t>0</a:t>
                      </a:r>
                      <a:endParaRPr lang="en-US" sz="2400" dirty="0"/>
                    </a:p>
                  </a:txBody>
                  <a:tcPr/>
                </a:tc>
                <a:tc>
                  <a:txBody>
                    <a:bodyPr/>
                    <a:lstStyle/>
                    <a:p>
                      <a:r>
                        <a:rPr lang="en-GB" sz="2400" dirty="0" smtClean="0"/>
                        <a:t>0</a:t>
                      </a:r>
                      <a:endParaRPr lang="en-US" sz="2400" dirty="0"/>
                    </a:p>
                  </a:txBody>
                  <a:tcPr/>
                </a:tc>
                <a:tc>
                  <a:txBody>
                    <a:bodyPr/>
                    <a:lstStyle/>
                    <a:p>
                      <a:r>
                        <a:rPr lang="en-GB" sz="2400" dirty="0" smtClean="0"/>
                        <a:t>0</a:t>
                      </a:r>
                      <a:endParaRPr lang="en-US" sz="2400" dirty="0"/>
                    </a:p>
                  </a:txBody>
                  <a:tcPr/>
                </a:tc>
                <a:tc>
                  <a:txBody>
                    <a:bodyPr/>
                    <a:lstStyle/>
                    <a:p>
                      <a:r>
                        <a:rPr lang="en-GB" sz="2400" dirty="0" smtClean="0"/>
                        <a:t>0</a:t>
                      </a:r>
                      <a:endParaRPr lang="en-US" sz="2400" dirty="0"/>
                    </a:p>
                  </a:txBody>
                  <a:tcPr/>
                </a:tc>
                <a:tc>
                  <a:txBody>
                    <a:bodyPr/>
                    <a:lstStyle/>
                    <a:p>
                      <a:r>
                        <a:rPr lang="en-GB" sz="2400" dirty="0" smtClean="0"/>
                        <a:t>0</a:t>
                      </a:r>
                      <a:endParaRPr lang="en-US" sz="2400" dirty="0"/>
                    </a:p>
                  </a:txBody>
                  <a:tcPr/>
                </a:tc>
                <a:tc>
                  <a:txBody>
                    <a:bodyPr/>
                    <a:lstStyle/>
                    <a:p>
                      <a:r>
                        <a:rPr lang="en-GB" sz="2400" dirty="0" smtClean="0"/>
                        <a:t>0</a:t>
                      </a:r>
                      <a:endParaRPr lang="en-US" sz="2400" dirty="0"/>
                    </a:p>
                  </a:txBody>
                  <a:tcPr/>
                </a:tc>
                <a:tc>
                  <a:txBody>
                    <a:bodyPr/>
                    <a:lstStyle/>
                    <a:p>
                      <a:r>
                        <a:rPr lang="en-GB" sz="2400" dirty="0" smtClean="0"/>
                        <a:t>0</a:t>
                      </a:r>
                      <a:endParaRPr lang="en-US" sz="2400" dirty="0"/>
                    </a:p>
                  </a:txBody>
                  <a:tcPr/>
                </a:tc>
                <a:tc>
                  <a:txBody>
                    <a:bodyPr/>
                    <a:lstStyle/>
                    <a:p>
                      <a:r>
                        <a:rPr lang="en-GB" sz="2400" dirty="0" smtClean="0"/>
                        <a:t>0</a:t>
                      </a:r>
                      <a:endParaRPr lang="en-US" sz="2400" dirty="0"/>
                    </a:p>
                  </a:txBody>
                  <a:tcPr/>
                </a:tc>
                <a:tc>
                  <a:txBody>
                    <a:bodyPr/>
                    <a:lstStyle/>
                    <a:p>
                      <a:r>
                        <a:rPr lang="en-GB" sz="2400" dirty="0" smtClean="0"/>
                        <a:t>1</a:t>
                      </a:r>
                      <a:endParaRPr lang="en-US" sz="2400" dirty="0"/>
                    </a:p>
                  </a:txBody>
                  <a:tcPr/>
                </a:tc>
                <a:tc>
                  <a:txBody>
                    <a:bodyPr/>
                    <a:lstStyle/>
                    <a:p>
                      <a:r>
                        <a:rPr lang="en-GB" sz="2400" dirty="0" smtClean="0"/>
                        <a:t>1</a:t>
                      </a:r>
                      <a:endParaRPr lang="en-US" sz="2400" dirty="0"/>
                    </a:p>
                  </a:txBody>
                  <a:tcPr/>
                </a:tc>
              </a:tr>
              <a:tr h="370840">
                <a:tc>
                  <a:txBody>
                    <a:bodyPr/>
                    <a:lstStyle/>
                    <a:p>
                      <a:r>
                        <a:rPr lang="en-GB" sz="2400" dirty="0" smtClean="0"/>
                        <a:t>0</a:t>
                      </a:r>
                      <a:endParaRPr lang="en-US" sz="2400" dirty="0"/>
                    </a:p>
                  </a:txBody>
                  <a:tcPr/>
                </a:tc>
                <a:tc>
                  <a:txBody>
                    <a:bodyPr/>
                    <a:lstStyle/>
                    <a:p>
                      <a:r>
                        <a:rPr lang="en-GB" sz="2400" dirty="0" smtClean="0"/>
                        <a:t>1</a:t>
                      </a:r>
                      <a:endParaRPr lang="en-US" sz="2400" dirty="0"/>
                    </a:p>
                  </a:txBody>
                  <a:tcPr/>
                </a:tc>
                <a:tc>
                  <a:txBody>
                    <a:bodyPr/>
                    <a:lstStyle/>
                    <a:p>
                      <a:r>
                        <a:rPr lang="en-GB" sz="2400" dirty="0" smtClean="0"/>
                        <a:t>0</a:t>
                      </a:r>
                      <a:endParaRPr lang="en-US" sz="2400" dirty="0"/>
                    </a:p>
                  </a:txBody>
                  <a:tcPr/>
                </a:tc>
                <a:tc>
                  <a:txBody>
                    <a:bodyPr/>
                    <a:lstStyle/>
                    <a:p>
                      <a:r>
                        <a:rPr lang="en-GB" sz="2400" dirty="0" smtClean="0"/>
                        <a:t>0</a:t>
                      </a:r>
                      <a:endParaRPr lang="en-US" sz="2400" dirty="0"/>
                    </a:p>
                  </a:txBody>
                  <a:tcPr/>
                </a:tc>
                <a:tc>
                  <a:txBody>
                    <a:bodyPr/>
                    <a:lstStyle/>
                    <a:p>
                      <a:r>
                        <a:rPr lang="en-GB" sz="2400" dirty="0" smtClean="0"/>
                        <a:t>0</a:t>
                      </a:r>
                      <a:endParaRPr lang="en-US" sz="2400" dirty="0"/>
                    </a:p>
                  </a:txBody>
                  <a:tcPr/>
                </a:tc>
                <a:tc>
                  <a:txBody>
                    <a:bodyPr/>
                    <a:lstStyle/>
                    <a:p>
                      <a:r>
                        <a:rPr lang="en-GB" sz="2400" dirty="0" smtClean="0"/>
                        <a:t>0</a:t>
                      </a:r>
                      <a:endParaRPr lang="en-US" sz="2400" dirty="0"/>
                    </a:p>
                  </a:txBody>
                  <a:tcPr/>
                </a:tc>
                <a:tc>
                  <a:txBody>
                    <a:bodyPr/>
                    <a:lstStyle/>
                    <a:p>
                      <a:r>
                        <a:rPr lang="en-GB" sz="2400" dirty="0" smtClean="0"/>
                        <a:t>1</a:t>
                      </a:r>
                      <a:endParaRPr lang="en-US" sz="2400" dirty="0"/>
                    </a:p>
                  </a:txBody>
                  <a:tcPr/>
                </a:tc>
                <a:tc>
                  <a:txBody>
                    <a:bodyPr/>
                    <a:lstStyle/>
                    <a:p>
                      <a:r>
                        <a:rPr lang="en-GB" sz="2400" dirty="0" smtClean="0"/>
                        <a:t>1</a:t>
                      </a:r>
                      <a:endParaRPr lang="en-US" sz="2400" dirty="0"/>
                    </a:p>
                  </a:txBody>
                  <a:tcPr/>
                </a:tc>
                <a:tc>
                  <a:txBody>
                    <a:bodyPr/>
                    <a:lstStyle/>
                    <a:p>
                      <a:r>
                        <a:rPr lang="en-GB" sz="2400" dirty="0" smtClean="0"/>
                        <a:t>1</a:t>
                      </a:r>
                      <a:endParaRPr lang="en-US" sz="2400" dirty="0"/>
                    </a:p>
                  </a:txBody>
                  <a:tcPr/>
                </a:tc>
                <a:tc>
                  <a:txBody>
                    <a:bodyPr/>
                    <a:lstStyle/>
                    <a:p>
                      <a:r>
                        <a:rPr lang="en-GB" sz="2400" dirty="0" smtClean="0"/>
                        <a:t>1</a:t>
                      </a:r>
                      <a:endParaRPr lang="en-US" sz="2400" dirty="0"/>
                    </a:p>
                  </a:txBody>
                  <a:tcPr/>
                </a:tc>
                <a:tc>
                  <a:txBody>
                    <a:bodyPr/>
                    <a:lstStyle/>
                    <a:p>
                      <a:r>
                        <a:rPr lang="en-GB" sz="2400" dirty="0" smtClean="0"/>
                        <a:t>0</a:t>
                      </a:r>
                      <a:endParaRPr lang="en-US" sz="2400" dirty="0"/>
                    </a:p>
                  </a:txBody>
                  <a:tcPr/>
                </a:tc>
                <a:tc>
                  <a:txBody>
                    <a:bodyPr/>
                    <a:lstStyle/>
                    <a:p>
                      <a:r>
                        <a:rPr lang="en-GB" sz="2400" dirty="0" smtClean="0"/>
                        <a:t>0</a:t>
                      </a:r>
                      <a:endParaRPr lang="en-US" sz="2400" dirty="0"/>
                    </a:p>
                  </a:txBody>
                  <a:tcPr/>
                </a:tc>
              </a:tr>
              <a:tr h="370840">
                <a:tc>
                  <a:txBody>
                    <a:bodyPr/>
                    <a:lstStyle/>
                    <a:p>
                      <a:r>
                        <a:rPr lang="en-GB" sz="2400" dirty="0" smtClean="0"/>
                        <a:t>1</a:t>
                      </a:r>
                      <a:endParaRPr lang="en-US" sz="2400" dirty="0"/>
                    </a:p>
                  </a:txBody>
                  <a:tcPr/>
                </a:tc>
                <a:tc>
                  <a:txBody>
                    <a:bodyPr/>
                    <a:lstStyle/>
                    <a:p>
                      <a:r>
                        <a:rPr lang="en-GB" sz="2400" dirty="0" smtClean="0"/>
                        <a:t>0</a:t>
                      </a:r>
                      <a:endParaRPr lang="en-US" sz="2400" dirty="0"/>
                    </a:p>
                  </a:txBody>
                  <a:tcPr/>
                </a:tc>
                <a:tc>
                  <a:txBody>
                    <a:bodyPr/>
                    <a:lstStyle/>
                    <a:p>
                      <a:r>
                        <a:rPr lang="en-GB" sz="2400" dirty="0" smtClean="0"/>
                        <a:t>0</a:t>
                      </a:r>
                      <a:endParaRPr lang="en-US" sz="2400" dirty="0"/>
                    </a:p>
                  </a:txBody>
                  <a:tcPr/>
                </a:tc>
                <a:tc>
                  <a:txBody>
                    <a:bodyPr/>
                    <a:lstStyle/>
                    <a:p>
                      <a:r>
                        <a:rPr lang="en-GB" sz="2400" dirty="0" smtClean="0"/>
                        <a:t>0</a:t>
                      </a:r>
                      <a:endParaRPr lang="en-US" sz="2400" dirty="0"/>
                    </a:p>
                  </a:txBody>
                  <a:tcPr/>
                </a:tc>
                <a:tc>
                  <a:txBody>
                    <a:bodyPr/>
                    <a:lstStyle/>
                    <a:p>
                      <a:r>
                        <a:rPr lang="en-GB" sz="2400" dirty="0" smtClean="0"/>
                        <a:t>1</a:t>
                      </a:r>
                      <a:endParaRPr lang="en-US" sz="2400" dirty="0"/>
                    </a:p>
                  </a:txBody>
                  <a:tcPr/>
                </a:tc>
                <a:tc>
                  <a:txBody>
                    <a:bodyPr/>
                    <a:lstStyle/>
                    <a:p>
                      <a:r>
                        <a:rPr lang="en-GB" sz="2400" dirty="0" smtClean="0"/>
                        <a:t>1</a:t>
                      </a:r>
                      <a:endParaRPr lang="en-US" sz="2400" dirty="0"/>
                    </a:p>
                  </a:txBody>
                  <a:tcPr/>
                </a:tc>
                <a:tc>
                  <a:txBody>
                    <a:bodyPr/>
                    <a:lstStyle/>
                    <a:p>
                      <a:r>
                        <a:rPr lang="en-GB" sz="2400" dirty="0" smtClean="0"/>
                        <a:t>0</a:t>
                      </a:r>
                      <a:endParaRPr lang="en-US" sz="2400" dirty="0"/>
                    </a:p>
                  </a:txBody>
                  <a:tcPr/>
                </a:tc>
                <a:tc>
                  <a:txBody>
                    <a:bodyPr/>
                    <a:lstStyle/>
                    <a:p>
                      <a:r>
                        <a:rPr lang="en-GB" sz="2400" dirty="0" smtClean="0"/>
                        <a:t>0</a:t>
                      </a:r>
                      <a:endParaRPr lang="en-US" sz="2400" dirty="0"/>
                    </a:p>
                  </a:txBody>
                  <a:tcPr/>
                </a:tc>
                <a:tc>
                  <a:txBody>
                    <a:bodyPr/>
                    <a:lstStyle/>
                    <a:p>
                      <a:r>
                        <a:rPr lang="en-GB" sz="2400" dirty="0" smtClean="0"/>
                        <a:t>1</a:t>
                      </a:r>
                      <a:endParaRPr lang="en-US" sz="2400" dirty="0"/>
                    </a:p>
                  </a:txBody>
                  <a:tcPr/>
                </a:tc>
                <a:tc>
                  <a:txBody>
                    <a:bodyPr/>
                    <a:lstStyle/>
                    <a:p>
                      <a:r>
                        <a:rPr lang="en-GB" sz="2400" dirty="0" smtClean="0"/>
                        <a:t>1</a:t>
                      </a:r>
                      <a:endParaRPr lang="en-US" sz="2400" dirty="0"/>
                    </a:p>
                  </a:txBody>
                  <a:tcPr/>
                </a:tc>
                <a:tc>
                  <a:txBody>
                    <a:bodyPr/>
                    <a:lstStyle/>
                    <a:p>
                      <a:r>
                        <a:rPr lang="en-GB" sz="2400" dirty="0" smtClean="0"/>
                        <a:t>0</a:t>
                      </a:r>
                      <a:endParaRPr lang="en-US" sz="2400" dirty="0"/>
                    </a:p>
                  </a:txBody>
                  <a:tcPr/>
                </a:tc>
                <a:tc>
                  <a:txBody>
                    <a:bodyPr/>
                    <a:lstStyle/>
                    <a:p>
                      <a:r>
                        <a:rPr lang="en-GB" sz="2400" dirty="0" smtClean="0"/>
                        <a:t>0</a:t>
                      </a:r>
                      <a:endParaRPr lang="en-US" sz="2400" dirty="0"/>
                    </a:p>
                  </a:txBody>
                  <a:tcPr/>
                </a:tc>
              </a:tr>
              <a:tr h="370840">
                <a:tc>
                  <a:txBody>
                    <a:bodyPr/>
                    <a:lstStyle/>
                    <a:p>
                      <a:r>
                        <a:rPr lang="en-GB" sz="2400" dirty="0" smtClean="0"/>
                        <a:t>1</a:t>
                      </a:r>
                      <a:endParaRPr lang="en-US" sz="2400" dirty="0"/>
                    </a:p>
                  </a:txBody>
                  <a:tcPr/>
                </a:tc>
                <a:tc>
                  <a:txBody>
                    <a:bodyPr/>
                    <a:lstStyle/>
                    <a:p>
                      <a:r>
                        <a:rPr lang="en-GB" sz="2400" dirty="0" smtClean="0"/>
                        <a:t>1</a:t>
                      </a:r>
                      <a:endParaRPr lang="en-US" sz="2400" dirty="0"/>
                    </a:p>
                  </a:txBody>
                  <a:tcPr/>
                </a:tc>
                <a:tc>
                  <a:txBody>
                    <a:bodyPr/>
                    <a:lstStyle/>
                    <a:p>
                      <a:r>
                        <a:rPr lang="en-GB" sz="2400" dirty="0" smtClean="0"/>
                        <a:t>0</a:t>
                      </a:r>
                      <a:endParaRPr lang="en-US" sz="2400" dirty="0"/>
                    </a:p>
                  </a:txBody>
                  <a:tcPr/>
                </a:tc>
                <a:tc>
                  <a:txBody>
                    <a:bodyPr/>
                    <a:lstStyle/>
                    <a:p>
                      <a:r>
                        <a:rPr lang="en-GB" sz="2400" dirty="0" smtClean="0"/>
                        <a:t>1</a:t>
                      </a:r>
                      <a:endParaRPr lang="en-US" sz="2400" dirty="0"/>
                    </a:p>
                  </a:txBody>
                  <a:tcPr/>
                </a:tc>
                <a:tc>
                  <a:txBody>
                    <a:bodyPr/>
                    <a:lstStyle/>
                    <a:p>
                      <a:r>
                        <a:rPr lang="en-GB" sz="2400" dirty="0" smtClean="0"/>
                        <a:t>0</a:t>
                      </a:r>
                      <a:endParaRPr lang="en-US" sz="2400" dirty="0"/>
                    </a:p>
                  </a:txBody>
                  <a:tcPr/>
                </a:tc>
                <a:tc>
                  <a:txBody>
                    <a:bodyPr/>
                    <a:lstStyle/>
                    <a:p>
                      <a:r>
                        <a:rPr lang="en-GB" sz="2400" dirty="0" smtClean="0"/>
                        <a:t>1</a:t>
                      </a:r>
                      <a:endParaRPr lang="en-US" sz="2400" dirty="0"/>
                    </a:p>
                  </a:txBody>
                  <a:tcPr/>
                </a:tc>
                <a:tc>
                  <a:txBody>
                    <a:bodyPr/>
                    <a:lstStyle/>
                    <a:p>
                      <a:r>
                        <a:rPr lang="en-GB" sz="2400" dirty="0" smtClean="0"/>
                        <a:t>0</a:t>
                      </a:r>
                      <a:endParaRPr lang="en-US" sz="2400" dirty="0"/>
                    </a:p>
                  </a:txBody>
                  <a:tcPr/>
                </a:tc>
                <a:tc>
                  <a:txBody>
                    <a:bodyPr/>
                    <a:lstStyle/>
                    <a:p>
                      <a:r>
                        <a:rPr lang="en-GB" sz="2400" dirty="0" smtClean="0"/>
                        <a:t>1</a:t>
                      </a:r>
                      <a:endParaRPr lang="en-US" sz="2400" dirty="0"/>
                    </a:p>
                  </a:txBody>
                  <a:tcPr/>
                </a:tc>
                <a:tc>
                  <a:txBody>
                    <a:bodyPr/>
                    <a:lstStyle/>
                    <a:p>
                      <a:r>
                        <a:rPr lang="en-GB" sz="2400" dirty="0" smtClean="0"/>
                        <a:t>0</a:t>
                      </a:r>
                      <a:endParaRPr lang="en-US" sz="2400" dirty="0"/>
                    </a:p>
                  </a:txBody>
                  <a:tcPr/>
                </a:tc>
                <a:tc>
                  <a:txBody>
                    <a:bodyPr/>
                    <a:lstStyle/>
                    <a:p>
                      <a:r>
                        <a:rPr lang="en-GB" sz="2400" dirty="0" smtClean="0"/>
                        <a:t>1</a:t>
                      </a:r>
                      <a:endParaRPr lang="en-US" sz="2400" dirty="0"/>
                    </a:p>
                  </a:txBody>
                  <a:tcPr/>
                </a:tc>
                <a:tc>
                  <a:txBody>
                    <a:bodyPr/>
                    <a:lstStyle/>
                    <a:p>
                      <a:r>
                        <a:rPr lang="en-GB" sz="2400" dirty="0" smtClean="0"/>
                        <a:t>0</a:t>
                      </a:r>
                      <a:endParaRPr lang="en-US" sz="2400" dirty="0"/>
                    </a:p>
                  </a:txBody>
                  <a:tcPr/>
                </a:tc>
                <a:tc>
                  <a:txBody>
                    <a:bodyPr/>
                    <a:lstStyle/>
                    <a:p>
                      <a:r>
                        <a:rPr lang="en-GB" sz="2400" dirty="0" smtClean="0"/>
                        <a:t>1</a:t>
                      </a:r>
                      <a:endParaRPr lang="en-US" sz="2400" dirty="0"/>
                    </a:p>
                  </a:txBody>
                  <a:tcPr/>
                </a:tc>
              </a:tr>
            </a:tbl>
          </a:graphicData>
        </a:graphic>
      </p:graphicFrame>
      <p:graphicFrame>
        <p:nvGraphicFramePr>
          <p:cNvPr id="5" name="Table 4"/>
          <p:cNvGraphicFramePr>
            <a:graphicFrameLocks noGrp="1"/>
          </p:cNvGraphicFramePr>
          <p:nvPr/>
        </p:nvGraphicFramePr>
        <p:xfrm>
          <a:off x="1219200" y="4343400"/>
          <a:ext cx="6324602" cy="2286000"/>
        </p:xfrm>
        <a:graphic>
          <a:graphicData uri="http://schemas.openxmlformats.org/drawingml/2006/table">
            <a:tbl>
              <a:tblPr firstRow="1" bandRow="1">
                <a:tableStyleId>{5C22544A-7EE6-4342-B048-85BDC9FD1C3A}</a:tableStyleId>
              </a:tblPr>
              <a:tblGrid>
                <a:gridCol w="1064911"/>
                <a:gridCol w="1064911"/>
                <a:gridCol w="1064911"/>
                <a:gridCol w="1064911"/>
                <a:gridCol w="1064911"/>
                <a:gridCol w="1000047"/>
              </a:tblGrid>
              <a:tr h="370840">
                <a:tc>
                  <a:txBody>
                    <a:bodyPr/>
                    <a:lstStyle/>
                    <a:p>
                      <a:r>
                        <a:rPr lang="en-GB" sz="2400" dirty="0" smtClean="0"/>
                        <a:t>h11</a:t>
                      </a:r>
                      <a:endParaRPr lang="en-US" sz="2400" dirty="0"/>
                    </a:p>
                  </a:txBody>
                  <a:tcPr/>
                </a:tc>
                <a:tc>
                  <a:txBody>
                    <a:bodyPr/>
                    <a:lstStyle/>
                    <a:p>
                      <a:r>
                        <a:rPr lang="en-GB" sz="2400" dirty="0" smtClean="0"/>
                        <a:t>h12</a:t>
                      </a:r>
                      <a:endParaRPr lang="en-US" sz="2400" dirty="0"/>
                    </a:p>
                  </a:txBody>
                  <a:tcPr/>
                </a:tc>
                <a:tc>
                  <a:txBody>
                    <a:bodyPr/>
                    <a:lstStyle/>
                    <a:p>
                      <a:r>
                        <a:rPr lang="en-GB" sz="2400" dirty="0" smtClean="0"/>
                        <a:t>h13</a:t>
                      </a:r>
                      <a:endParaRPr lang="en-US" sz="2400" dirty="0"/>
                    </a:p>
                  </a:txBody>
                  <a:tcPr/>
                </a:tc>
                <a:tc>
                  <a:txBody>
                    <a:bodyPr/>
                    <a:lstStyle/>
                    <a:p>
                      <a:r>
                        <a:rPr lang="en-GB" sz="2400" dirty="0" smtClean="0"/>
                        <a:t>h14</a:t>
                      </a:r>
                      <a:endParaRPr lang="en-US" sz="2400" dirty="0"/>
                    </a:p>
                  </a:txBody>
                  <a:tcPr/>
                </a:tc>
                <a:tc>
                  <a:txBody>
                    <a:bodyPr/>
                    <a:lstStyle/>
                    <a:p>
                      <a:r>
                        <a:rPr lang="en-GB" sz="2400" dirty="0" smtClean="0"/>
                        <a:t>h15</a:t>
                      </a:r>
                      <a:endParaRPr lang="en-US" sz="2400" dirty="0"/>
                    </a:p>
                  </a:txBody>
                  <a:tcPr/>
                </a:tc>
                <a:tc>
                  <a:txBody>
                    <a:bodyPr/>
                    <a:lstStyle/>
                    <a:p>
                      <a:r>
                        <a:rPr lang="en-GB" sz="2400" dirty="0" smtClean="0"/>
                        <a:t>h16</a:t>
                      </a:r>
                      <a:endParaRPr lang="en-US" sz="2400" dirty="0"/>
                    </a:p>
                  </a:txBody>
                  <a:tcPr/>
                </a:tc>
              </a:tr>
              <a:tr h="370840">
                <a:tc>
                  <a:txBody>
                    <a:bodyPr/>
                    <a:lstStyle/>
                    <a:p>
                      <a:r>
                        <a:rPr lang="en-GB" sz="2400" dirty="0" smtClean="0"/>
                        <a:t>1</a:t>
                      </a:r>
                      <a:endParaRPr lang="en-US" sz="2400" dirty="0"/>
                    </a:p>
                  </a:txBody>
                  <a:tcPr/>
                </a:tc>
                <a:tc>
                  <a:txBody>
                    <a:bodyPr/>
                    <a:lstStyle/>
                    <a:p>
                      <a:r>
                        <a:rPr lang="en-GB" sz="2400" dirty="0" smtClean="0"/>
                        <a:t>1</a:t>
                      </a:r>
                      <a:endParaRPr lang="en-US" sz="2400" dirty="0"/>
                    </a:p>
                  </a:txBody>
                  <a:tcPr/>
                </a:tc>
                <a:tc>
                  <a:txBody>
                    <a:bodyPr/>
                    <a:lstStyle/>
                    <a:p>
                      <a:r>
                        <a:rPr lang="en-GB" sz="2400" dirty="0" smtClean="0"/>
                        <a:t>1</a:t>
                      </a:r>
                      <a:endParaRPr lang="en-US" sz="2400" dirty="0"/>
                    </a:p>
                  </a:txBody>
                  <a:tcPr/>
                </a:tc>
                <a:tc>
                  <a:txBody>
                    <a:bodyPr/>
                    <a:lstStyle/>
                    <a:p>
                      <a:r>
                        <a:rPr lang="en-GB" sz="2400" dirty="0" smtClean="0"/>
                        <a:t>1</a:t>
                      </a:r>
                      <a:endParaRPr lang="en-US" sz="2400" dirty="0"/>
                    </a:p>
                  </a:txBody>
                  <a:tcPr/>
                </a:tc>
                <a:tc>
                  <a:txBody>
                    <a:bodyPr/>
                    <a:lstStyle/>
                    <a:p>
                      <a:r>
                        <a:rPr lang="en-GB" sz="2400" dirty="0" smtClean="0"/>
                        <a:t>1</a:t>
                      </a:r>
                      <a:endParaRPr lang="en-US" sz="2400" dirty="0"/>
                    </a:p>
                  </a:txBody>
                  <a:tcPr/>
                </a:tc>
                <a:tc>
                  <a:txBody>
                    <a:bodyPr/>
                    <a:lstStyle/>
                    <a:p>
                      <a:r>
                        <a:rPr lang="en-GB" sz="2400" dirty="0" smtClean="0"/>
                        <a:t>1</a:t>
                      </a:r>
                      <a:endParaRPr lang="en-US" sz="2400" dirty="0"/>
                    </a:p>
                  </a:txBody>
                  <a:tcPr/>
                </a:tc>
              </a:tr>
              <a:tr h="370840">
                <a:tc>
                  <a:txBody>
                    <a:bodyPr/>
                    <a:lstStyle/>
                    <a:p>
                      <a:r>
                        <a:rPr lang="en-GB" sz="2400" dirty="0" smtClean="0"/>
                        <a:t>0</a:t>
                      </a:r>
                      <a:endParaRPr lang="en-US" sz="2400" dirty="0"/>
                    </a:p>
                  </a:txBody>
                  <a:tcPr/>
                </a:tc>
                <a:tc>
                  <a:txBody>
                    <a:bodyPr/>
                    <a:lstStyle/>
                    <a:p>
                      <a:r>
                        <a:rPr lang="en-GB" sz="2400" dirty="0" smtClean="0"/>
                        <a:t>0</a:t>
                      </a:r>
                      <a:endParaRPr lang="en-US" sz="2400" dirty="0"/>
                    </a:p>
                  </a:txBody>
                  <a:tcPr/>
                </a:tc>
                <a:tc>
                  <a:txBody>
                    <a:bodyPr/>
                    <a:lstStyle/>
                    <a:p>
                      <a:r>
                        <a:rPr lang="en-GB" sz="2400" dirty="0" smtClean="0"/>
                        <a:t>1</a:t>
                      </a:r>
                      <a:endParaRPr lang="en-US" sz="2400" dirty="0"/>
                    </a:p>
                  </a:txBody>
                  <a:tcPr/>
                </a:tc>
                <a:tc>
                  <a:txBody>
                    <a:bodyPr/>
                    <a:lstStyle/>
                    <a:p>
                      <a:r>
                        <a:rPr lang="en-GB" sz="2400" dirty="0" smtClean="0"/>
                        <a:t>1</a:t>
                      </a:r>
                      <a:endParaRPr lang="en-US" sz="2400" dirty="0"/>
                    </a:p>
                  </a:txBody>
                  <a:tcPr/>
                </a:tc>
                <a:tc>
                  <a:txBody>
                    <a:bodyPr/>
                    <a:lstStyle/>
                    <a:p>
                      <a:r>
                        <a:rPr lang="en-GB" sz="2400" dirty="0" smtClean="0"/>
                        <a:t>1</a:t>
                      </a:r>
                      <a:endParaRPr lang="en-US" sz="2400" dirty="0"/>
                    </a:p>
                  </a:txBody>
                  <a:tcPr/>
                </a:tc>
                <a:tc>
                  <a:txBody>
                    <a:bodyPr/>
                    <a:lstStyle/>
                    <a:p>
                      <a:r>
                        <a:rPr lang="en-GB" sz="2400" dirty="0" smtClean="0"/>
                        <a:t>1</a:t>
                      </a:r>
                      <a:endParaRPr lang="en-US" sz="2400" dirty="0"/>
                    </a:p>
                  </a:txBody>
                  <a:tcPr/>
                </a:tc>
              </a:tr>
              <a:tr h="370840">
                <a:tc>
                  <a:txBody>
                    <a:bodyPr/>
                    <a:lstStyle/>
                    <a:p>
                      <a:r>
                        <a:rPr lang="en-GB" sz="2400" dirty="0" smtClean="0"/>
                        <a:t>1</a:t>
                      </a:r>
                      <a:endParaRPr lang="en-US" sz="2400" dirty="0"/>
                    </a:p>
                  </a:txBody>
                  <a:tcPr/>
                </a:tc>
                <a:tc>
                  <a:txBody>
                    <a:bodyPr/>
                    <a:lstStyle/>
                    <a:p>
                      <a:r>
                        <a:rPr lang="en-GB" sz="2400" dirty="0" smtClean="0"/>
                        <a:t>1</a:t>
                      </a:r>
                      <a:endParaRPr lang="en-US" sz="2400" dirty="0"/>
                    </a:p>
                  </a:txBody>
                  <a:tcPr/>
                </a:tc>
                <a:tc>
                  <a:txBody>
                    <a:bodyPr/>
                    <a:lstStyle/>
                    <a:p>
                      <a:r>
                        <a:rPr lang="en-GB" sz="2400" dirty="0" smtClean="0"/>
                        <a:t>0</a:t>
                      </a:r>
                      <a:endParaRPr lang="en-US" sz="2400" dirty="0"/>
                    </a:p>
                  </a:txBody>
                  <a:tcPr/>
                </a:tc>
                <a:tc>
                  <a:txBody>
                    <a:bodyPr/>
                    <a:lstStyle/>
                    <a:p>
                      <a:r>
                        <a:rPr lang="en-GB" sz="2400" dirty="0" smtClean="0"/>
                        <a:t>0</a:t>
                      </a:r>
                      <a:endParaRPr lang="en-US" sz="2400" dirty="0"/>
                    </a:p>
                  </a:txBody>
                  <a:tcPr/>
                </a:tc>
                <a:tc>
                  <a:txBody>
                    <a:bodyPr/>
                    <a:lstStyle/>
                    <a:p>
                      <a:r>
                        <a:rPr lang="en-GB" sz="2400" dirty="0" smtClean="0"/>
                        <a:t>1</a:t>
                      </a:r>
                      <a:endParaRPr lang="en-US" sz="2400" dirty="0"/>
                    </a:p>
                  </a:txBody>
                  <a:tcPr/>
                </a:tc>
                <a:tc>
                  <a:txBody>
                    <a:bodyPr/>
                    <a:lstStyle/>
                    <a:p>
                      <a:r>
                        <a:rPr lang="en-GB" sz="2400" dirty="0" smtClean="0"/>
                        <a:t>1</a:t>
                      </a:r>
                      <a:endParaRPr lang="en-US" sz="2400" dirty="0"/>
                    </a:p>
                  </a:txBody>
                  <a:tcPr/>
                </a:tc>
              </a:tr>
              <a:tr h="370840">
                <a:tc>
                  <a:txBody>
                    <a:bodyPr/>
                    <a:lstStyle/>
                    <a:p>
                      <a:r>
                        <a:rPr lang="en-GB" sz="2400" dirty="0" smtClean="0"/>
                        <a:t>0</a:t>
                      </a:r>
                      <a:endParaRPr lang="en-US" sz="2400" dirty="0"/>
                    </a:p>
                  </a:txBody>
                  <a:tcPr/>
                </a:tc>
                <a:tc>
                  <a:txBody>
                    <a:bodyPr/>
                    <a:lstStyle/>
                    <a:p>
                      <a:r>
                        <a:rPr lang="en-GB" sz="2400" dirty="0" smtClean="0"/>
                        <a:t>1</a:t>
                      </a:r>
                      <a:endParaRPr lang="en-US" sz="2400" dirty="0"/>
                    </a:p>
                  </a:txBody>
                  <a:tcPr/>
                </a:tc>
                <a:tc>
                  <a:txBody>
                    <a:bodyPr/>
                    <a:lstStyle/>
                    <a:p>
                      <a:r>
                        <a:rPr lang="en-GB" sz="2400" dirty="0" smtClean="0"/>
                        <a:t>0</a:t>
                      </a:r>
                      <a:endParaRPr lang="en-US" sz="2400" dirty="0"/>
                    </a:p>
                  </a:txBody>
                  <a:tcPr/>
                </a:tc>
                <a:tc>
                  <a:txBody>
                    <a:bodyPr/>
                    <a:lstStyle/>
                    <a:p>
                      <a:r>
                        <a:rPr lang="en-GB" sz="2400" dirty="0" smtClean="0"/>
                        <a:t>1</a:t>
                      </a:r>
                      <a:endParaRPr lang="en-US" sz="2400" dirty="0"/>
                    </a:p>
                  </a:txBody>
                  <a:tcPr/>
                </a:tc>
                <a:tc>
                  <a:txBody>
                    <a:bodyPr/>
                    <a:lstStyle/>
                    <a:p>
                      <a:r>
                        <a:rPr lang="en-GB" sz="2400" dirty="0" smtClean="0"/>
                        <a:t>0</a:t>
                      </a:r>
                      <a:endParaRPr lang="en-US" sz="2400" dirty="0"/>
                    </a:p>
                  </a:txBody>
                  <a:tcPr/>
                </a:tc>
                <a:tc>
                  <a:txBody>
                    <a:bodyPr/>
                    <a:lstStyle/>
                    <a:p>
                      <a:r>
                        <a:rPr lang="en-GB" sz="2400" dirty="0" smtClean="0"/>
                        <a:t>1</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II</a:t>
            </a:r>
            <a:endParaRPr lang="en-US" dirty="0"/>
          </a:p>
        </p:txBody>
      </p:sp>
      <p:sp>
        <p:nvSpPr>
          <p:cNvPr id="3" name="Content Placeholder 2"/>
          <p:cNvSpPr>
            <a:spLocks noGrp="1"/>
          </p:cNvSpPr>
          <p:nvPr>
            <p:ph sz="quarter" idx="1"/>
          </p:nvPr>
        </p:nvSpPr>
        <p:spPr/>
        <p:txBody>
          <a:bodyPr/>
          <a:lstStyle/>
          <a:p>
            <a:r>
              <a:rPr lang="en-US" dirty="0" smtClean="0"/>
              <a:t>Probably Approximately Learning (PAC)</a:t>
            </a:r>
          </a:p>
          <a:p>
            <a:r>
              <a:rPr lang="en-US" dirty="0" smtClean="0"/>
              <a:t>Noise</a:t>
            </a:r>
          </a:p>
          <a:p>
            <a:r>
              <a:rPr lang="en-US" dirty="0" smtClean="0"/>
              <a:t>Learning Multiple classes, </a:t>
            </a:r>
          </a:p>
          <a:p>
            <a:r>
              <a:rPr lang="en-US" dirty="0" smtClean="0"/>
              <a:t>Model Selection and Generalization, </a:t>
            </a:r>
          </a:p>
          <a:p>
            <a:r>
              <a:rPr lang="en-US" dirty="0" smtClean="0"/>
              <a:t>Dimensionality reduction- Subset selection,</a:t>
            </a:r>
          </a:p>
          <a:p>
            <a:r>
              <a:rPr lang="en-US" dirty="0" smtClean="0"/>
              <a:t>Principle Component Analysis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sz="quarter" idx="1"/>
          </p:nvPr>
        </p:nvSpPr>
        <p:spPr>
          <a:xfrm>
            <a:off x="612648" y="1600200"/>
            <a:ext cx="8153400" cy="5029200"/>
          </a:xfrm>
        </p:spPr>
        <p:txBody>
          <a:bodyPr>
            <a:normAutofit lnSpcReduction="10000"/>
          </a:bodyPr>
          <a:lstStyle/>
          <a:p>
            <a:r>
              <a:rPr lang="en-GB" dirty="0" smtClean="0"/>
              <a:t>Start with all possible hypotheses and as we see more training examples, we remove those hypotheses that are not consistent with the training data</a:t>
            </a:r>
          </a:p>
          <a:p>
            <a:endParaRPr lang="en-GB" dirty="0" smtClean="0"/>
          </a:p>
          <a:p>
            <a:r>
              <a:rPr lang="en-GB" dirty="0" smtClean="0"/>
              <a:t>In case of </a:t>
            </a:r>
            <a:r>
              <a:rPr lang="en-GB" dirty="0" err="1" smtClean="0"/>
              <a:t>boolean</a:t>
            </a:r>
            <a:r>
              <a:rPr lang="en-GB" dirty="0" smtClean="0"/>
              <a:t> functions, to end up with a single hypothesis we need to see all 2</a:t>
            </a:r>
            <a:r>
              <a:rPr lang="en-GB" baseline="30000" dirty="0" smtClean="0"/>
              <a:t>d </a:t>
            </a:r>
            <a:r>
              <a:rPr lang="en-GB" dirty="0" smtClean="0"/>
              <a:t>   training examples</a:t>
            </a:r>
          </a:p>
          <a:p>
            <a:endParaRPr lang="en-GB" dirty="0" smtClean="0"/>
          </a:p>
          <a:p>
            <a:r>
              <a:rPr lang="en-GB" dirty="0" smtClean="0"/>
              <a:t>If training set is a subset of instance space solution is not unique</a:t>
            </a:r>
          </a:p>
          <a:p>
            <a:endParaRPr lang="en-GB" dirty="0" smtClean="0"/>
          </a:p>
          <a:p>
            <a:endParaRPr lang="en-GB"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ILL-POSED PROBLEM</a:t>
            </a:r>
            <a:endParaRPr lang="en-US" dirty="0"/>
          </a:p>
        </p:txBody>
      </p:sp>
      <p:sp>
        <p:nvSpPr>
          <p:cNvPr id="3" name="Content Placeholder 2"/>
          <p:cNvSpPr>
            <a:spLocks noGrp="1"/>
          </p:cNvSpPr>
          <p:nvPr>
            <p:ph sz="quarter" idx="1"/>
          </p:nvPr>
        </p:nvSpPr>
        <p:spPr>
          <a:xfrm>
            <a:off x="457200" y="1600200"/>
            <a:ext cx="8308848" cy="5105400"/>
          </a:xfrm>
        </p:spPr>
        <p:txBody>
          <a:bodyPr>
            <a:normAutofit/>
          </a:bodyPr>
          <a:lstStyle/>
          <a:p>
            <a:r>
              <a:rPr lang="en-GB" dirty="0" smtClean="0"/>
              <a:t>After N samples , there remain </a:t>
            </a:r>
            <a:r>
              <a:rPr lang="en-GB" baseline="-25000" dirty="0" smtClean="0"/>
              <a:t>2</a:t>
            </a:r>
            <a:r>
              <a:rPr lang="en-GB" dirty="0" smtClean="0"/>
              <a:t> (2</a:t>
            </a:r>
            <a:r>
              <a:rPr lang="en-GB" baseline="30000" dirty="0" smtClean="0"/>
              <a:t>d</a:t>
            </a:r>
            <a:r>
              <a:rPr lang="en-GB" dirty="0" smtClean="0"/>
              <a:t> -N)</a:t>
            </a:r>
            <a:r>
              <a:rPr lang="en-GB" baseline="30000" dirty="0" smtClean="0"/>
              <a:t>  </a:t>
            </a:r>
            <a:r>
              <a:rPr lang="en-GB" dirty="0" smtClean="0"/>
              <a:t>possible functions</a:t>
            </a:r>
          </a:p>
          <a:p>
            <a:endParaRPr lang="en-GB" dirty="0" smtClean="0"/>
          </a:p>
          <a:p>
            <a:r>
              <a:rPr lang="en-GB" dirty="0" smtClean="0"/>
              <a:t>Data itself is not sufficient to find a unique solution</a:t>
            </a:r>
          </a:p>
          <a:p>
            <a:endParaRPr lang="en-GB" dirty="0" smtClean="0"/>
          </a:p>
          <a:p>
            <a:r>
              <a:rPr lang="en-GB" dirty="0" smtClean="0"/>
              <a:t>See more training samples. Know more about underlying function</a:t>
            </a:r>
          </a:p>
          <a:p>
            <a:r>
              <a:rPr lang="en-GB" dirty="0" smtClean="0"/>
              <a:t>Carve out more hypotheses that are inconsistent from the hypotheses classes</a:t>
            </a:r>
          </a:p>
          <a:p>
            <a:r>
              <a:rPr lang="en-GB" dirty="0" smtClean="0"/>
              <a:t>Still left with many consistent hypotheses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 selection</a:t>
            </a:r>
            <a:endParaRPr lang="en-US" dirty="0"/>
          </a:p>
        </p:txBody>
      </p:sp>
      <p:sp>
        <p:nvSpPr>
          <p:cNvPr id="3" name="Content Placeholder 2"/>
          <p:cNvSpPr>
            <a:spLocks noGrp="1"/>
          </p:cNvSpPr>
          <p:nvPr>
            <p:ph sz="quarter" idx="1"/>
          </p:nvPr>
        </p:nvSpPr>
        <p:spPr>
          <a:xfrm>
            <a:off x="612648" y="1600200"/>
            <a:ext cx="8153400" cy="5257800"/>
          </a:xfrm>
        </p:spPr>
        <p:txBody>
          <a:bodyPr>
            <a:normAutofit/>
          </a:bodyPr>
          <a:lstStyle/>
          <a:p>
            <a:r>
              <a:rPr lang="en-US" dirty="0" smtClean="0"/>
              <a:t>In order to formulate a hypothesis for a problem, we have to choose some model and the term “model selection” has been used to refer to the process of choosing a model. </a:t>
            </a:r>
          </a:p>
          <a:p>
            <a:endParaRPr lang="en-GB" dirty="0" smtClean="0"/>
          </a:p>
          <a:p>
            <a:r>
              <a:rPr lang="en-US" dirty="0" smtClean="0"/>
              <a:t>It has been used to indicates the process of choosing one particular approach from among several different approaches. </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Inductive bias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20000"/>
          </a:bodyPr>
          <a:lstStyle/>
          <a:p>
            <a:r>
              <a:rPr lang="en-US" dirty="0" smtClean="0"/>
              <a:t>In a learning problem we only have the data. </a:t>
            </a:r>
          </a:p>
          <a:p>
            <a:endParaRPr lang="en-US" dirty="0" smtClean="0"/>
          </a:p>
          <a:p>
            <a:r>
              <a:rPr lang="en-US" dirty="0" smtClean="0"/>
              <a:t>But data by itself is not sufficient to find the solution. </a:t>
            </a:r>
          </a:p>
          <a:p>
            <a:endParaRPr lang="en-US" dirty="0" smtClean="0"/>
          </a:p>
          <a:p>
            <a:r>
              <a:rPr lang="en-US" dirty="0" smtClean="0"/>
              <a:t>We should make some extra assumptions to have a solution with the data we have. </a:t>
            </a:r>
          </a:p>
          <a:p>
            <a:endParaRPr lang="en-US" dirty="0" smtClean="0"/>
          </a:p>
          <a:p>
            <a:r>
              <a:rPr lang="en-US" dirty="0" smtClean="0"/>
              <a:t>The set of assumptions we make to have learning possible is called the </a:t>
            </a:r>
            <a:r>
              <a:rPr lang="en-US" u="sng" dirty="0" smtClean="0"/>
              <a:t>inductive bias </a:t>
            </a:r>
            <a:r>
              <a:rPr lang="en-US" dirty="0" smtClean="0"/>
              <a:t>of the learning algorithm. </a:t>
            </a:r>
          </a:p>
          <a:p>
            <a:endParaRPr lang="en-US" dirty="0" smtClean="0"/>
          </a:p>
          <a:p>
            <a:r>
              <a:rPr lang="en-US" dirty="0" smtClean="0"/>
              <a:t>One way we introduce inductive bias is when we assume a hypothesis class.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
          </p:nvPr>
        </p:nvSpPr>
        <p:spPr>
          <a:xfrm>
            <a:off x="612648" y="1600200"/>
            <a:ext cx="8153400" cy="5257800"/>
          </a:xfrm>
        </p:spPr>
        <p:txBody>
          <a:bodyPr>
            <a:normAutofit lnSpcReduction="10000"/>
          </a:bodyPr>
          <a:lstStyle/>
          <a:p>
            <a:pPr>
              <a:buNone/>
            </a:pPr>
            <a:r>
              <a:rPr lang="en-US" dirty="0" smtClean="0"/>
              <a:t>1. In learning the class of family car, there are infinitely many ways of separating the positive examples from the negative examples. </a:t>
            </a:r>
          </a:p>
          <a:p>
            <a:endParaRPr lang="en-US" dirty="0" smtClean="0"/>
          </a:p>
          <a:p>
            <a:pPr lvl="1"/>
            <a:r>
              <a:rPr lang="en-US" dirty="0" smtClean="0"/>
              <a:t>Assuming the shape of a rectangle is an inductive bias. </a:t>
            </a:r>
          </a:p>
          <a:p>
            <a:endParaRPr lang="en-US" dirty="0" smtClean="0"/>
          </a:p>
          <a:p>
            <a:pPr>
              <a:buNone/>
            </a:pPr>
            <a:r>
              <a:rPr lang="en-US" dirty="0" smtClean="0"/>
              <a:t>2. In regression, assuming a linear function is an inductive bias. </a:t>
            </a:r>
          </a:p>
          <a:p>
            <a:pPr>
              <a:buNone/>
            </a:pPr>
            <a:endParaRPr lang="en-US" dirty="0" smtClean="0"/>
          </a:p>
          <a:p>
            <a:pPr>
              <a:buNone/>
            </a:pPr>
            <a:r>
              <a:rPr lang="en-US" dirty="0" smtClean="0"/>
              <a:t>The model selection is about choosing the right inductive bias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 simple model</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r>
              <a:rPr lang="en-US" dirty="0" smtClean="0"/>
              <a:t>Even though a complex model may not be making any errors in prediction, there are certain advantages in using a simple model.</a:t>
            </a:r>
          </a:p>
          <a:p>
            <a:pPr>
              <a:buNone/>
            </a:pPr>
            <a:endParaRPr lang="en-US" dirty="0" smtClean="0"/>
          </a:p>
          <a:p>
            <a:pPr>
              <a:buNone/>
            </a:pPr>
            <a:r>
              <a:rPr lang="en-US" dirty="0" smtClean="0"/>
              <a:t> 1. A simple model is easy to use. </a:t>
            </a:r>
          </a:p>
          <a:p>
            <a:pPr>
              <a:buNone/>
            </a:pPr>
            <a:endParaRPr lang="en-US" dirty="0" smtClean="0"/>
          </a:p>
          <a:p>
            <a:pPr>
              <a:buNone/>
            </a:pPr>
            <a:r>
              <a:rPr lang="en-US" dirty="0" smtClean="0"/>
              <a:t>2. A simple model is easy to train. It is likely to have fewer parameters. It is easier to find the corner values of a rectangle than the control points of an arbitrary shape. </a:t>
            </a:r>
          </a:p>
          <a:p>
            <a:pPr>
              <a:buNone/>
            </a:pPr>
            <a:endParaRPr lang="en-US" dirty="0" smtClean="0"/>
          </a:p>
          <a:p>
            <a:pPr>
              <a:buNone/>
            </a:pPr>
            <a:r>
              <a:rPr lang="en-US" dirty="0" smtClean="0"/>
              <a:t>3. A simple model is easy to explain. </a:t>
            </a:r>
          </a:p>
          <a:p>
            <a:pPr>
              <a:buNone/>
            </a:pPr>
            <a:endParaRPr lang="en-US" dirty="0" smtClean="0"/>
          </a:p>
          <a:p>
            <a:pPr>
              <a:buNone/>
            </a:pPr>
            <a:r>
              <a:rPr lang="en-US" dirty="0" smtClean="0"/>
              <a:t>4. A simple model would generalize better than a complex model. This principle is known as Occam’s razor, which states that simpler explanations are more plausible and any unnecessary complexity should be shaved off.</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a:t>
            </a:r>
            <a:endParaRPr lang="en-US" dirty="0"/>
          </a:p>
        </p:txBody>
      </p:sp>
      <p:sp>
        <p:nvSpPr>
          <p:cNvPr id="3" name="Content Placeholder 2"/>
          <p:cNvSpPr>
            <a:spLocks noGrp="1"/>
          </p:cNvSpPr>
          <p:nvPr>
            <p:ph sz="quarter" idx="1"/>
          </p:nvPr>
        </p:nvSpPr>
        <p:spPr>
          <a:xfrm>
            <a:off x="612648" y="1600200"/>
            <a:ext cx="8153400" cy="5257800"/>
          </a:xfrm>
        </p:spPr>
        <p:txBody>
          <a:bodyPr>
            <a:normAutofit/>
          </a:bodyPr>
          <a:lstStyle/>
          <a:p>
            <a:r>
              <a:rPr lang="en-US" dirty="0" smtClean="0"/>
              <a:t>A model should not be too simple! </a:t>
            </a:r>
          </a:p>
          <a:p>
            <a:endParaRPr lang="en-US" dirty="0" smtClean="0"/>
          </a:p>
          <a:p>
            <a:r>
              <a:rPr lang="en-US" dirty="0" smtClean="0"/>
              <a:t>A too simple model assumes more, is more rigid, and may fail if indeed the underlying class is not that simple. </a:t>
            </a:r>
          </a:p>
          <a:p>
            <a:endParaRPr lang="en-US" dirty="0" smtClean="0"/>
          </a:p>
          <a:p>
            <a:r>
              <a:rPr lang="en-US" dirty="0" smtClean="0"/>
              <a:t>A simpler model has more bias. </a:t>
            </a:r>
          </a:p>
          <a:p>
            <a:endParaRPr lang="en-US" dirty="0" smtClean="0"/>
          </a:p>
          <a:p>
            <a:r>
              <a:rPr lang="en-US" dirty="0" smtClean="0"/>
              <a:t>Finding the optimal model corresponds to minimizing both the bias and the variance.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sz="quarter" idx="1"/>
          </p:nvPr>
        </p:nvSpPr>
        <p:spPr>
          <a:xfrm>
            <a:off x="612648" y="1524000"/>
            <a:ext cx="8378952" cy="5334000"/>
          </a:xfrm>
        </p:spPr>
        <p:txBody>
          <a:bodyPr>
            <a:normAutofit/>
          </a:bodyPr>
          <a:lstStyle/>
          <a:p>
            <a:r>
              <a:rPr lang="en-US" dirty="0" smtClean="0"/>
              <a:t>Choosing an appropriate algorithms from a selection of possible algorithms, or choosing the sets of features to be used for input, or choosing initial values for certain parameters. </a:t>
            </a:r>
          </a:p>
          <a:p>
            <a:endParaRPr lang="en-US" sz="2300" dirty="0" smtClean="0"/>
          </a:p>
          <a:p>
            <a:r>
              <a:rPr lang="en-US" dirty="0" smtClean="0"/>
              <a:t>The process of picking a particular mathematical model from among different mathematical models which all purport to describe the same data set. </a:t>
            </a:r>
          </a:p>
          <a:p>
            <a:endParaRPr lang="en-US" sz="2300" dirty="0" smtClean="0"/>
          </a:p>
          <a:p>
            <a:r>
              <a:rPr lang="en-US" dirty="0" smtClean="0"/>
              <a:t>The process of choosing the right inductive bias.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Generalisation</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20000"/>
          </a:bodyPr>
          <a:lstStyle/>
          <a:p>
            <a:r>
              <a:rPr lang="en-US" dirty="0" smtClean="0"/>
              <a:t>How well a model trained on the training set </a:t>
            </a:r>
            <a:r>
              <a:rPr lang="en-US" u="sng" dirty="0" smtClean="0"/>
              <a:t>predicts the right output for new instances </a:t>
            </a:r>
            <a:r>
              <a:rPr lang="en-US" dirty="0" smtClean="0"/>
              <a:t>is called generalization. </a:t>
            </a:r>
          </a:p>
          <a:p>
            <a:endParaRPr lang="en-US" dirty="0" smtClean="0"/>
          </a:p>
          <a:p>
            <a:r>
              <a:rPr lang="en-US" dirty="0" smtClean="0"/>
              <a:t>How well the concepts learned by a machine learning model apply to specific examples not seen by the model when it was learning. </a:t>
            </a:r>
          </a:p>
          <a:p>
            <a:endParaRPr lang="en-US" dirty="0" smtClean="0"/>
          </a:p>
          <a:p>
            <a:r>
              <a:rPr lang="en-US" dirty="0" smtClean="0"/>
              <a:t>The goal of a good machine learning model is to generalize well from the training data to any data from the problem domain. </a:t>
            </a:r>
          </a:p>
          <a:p>
            <a:endParaRPr lang="en-US" dirty="0" smtClean="0"/>
          </a:p>
          <a:p>
            <a:r>
              <a:rPr lang="en-US" dirty="0" smtClean="0"/>
              <a:t>This allows us to make predictions in the future on data the model has never seen. </a:t>
            </a:r>
          </a:p>
          <a:p>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Generalisation</a:t>
            </a:r>
            <a:endParaRPr lang="en-US" dirty="0"/>
          </a:p>
        </p:txBody>
      </p:sp>
      <p:sp>
        <p:nvSpPr>
          <p:cNvPr id="3" name="Content Placeholder 2"/>
          <p:cNvSpPr>
            <a:spLocks noGrp="1"/>
          </p:cNvSpPr>
          <p:nvPr>
            <p:ph sz="quarter" idx="1"/>
          </p:nvPr>
        </p:nvSpPr>
        <p:spPr/>
        <p:txBody>
          <a:bodyPr/>
          <a:lstStyle/>
          <a:p>
            <a:r>
              <a:rPr lang="en-US" dirty="0" err="1" smtClean="0"/>
              <a:t>Overfitting</a:t>
            </a:r>
            <a:r>
              <a:rPr lang="en-US" dirty="0" smtClean="0"/>
              <a:t> and </a:t>
            </a:r>
            <a:r>
              <a:rPr lang="en-US" dirty="0" err="1" smtClean="0"/>
              <a:t>underfitting</a:t>
            </a:r>
            <a:r>
              <a:rPr lang="en-US" dirty="0" smtClean="0"/>
              <a:t> are the two biggest causes for poor performance of machine learning algorithms. </a:t>
            </a:r>
          </a:p>
          <a:p>
            <a:endParaRPr lang="en-US" dirty="0" smtClean="0"/>
          </a:p>
          <a:p>
            <a:r>
              <a:rPr lang="en-US" dirty="0" smtClean="0"/>
              <a:t>The model should be selected having the best </a:t>
            </a:r>
            <a:r>
              <a:rPr lang="en-US" dirty="0" err="1" smtClean="0"/>
              <a:t>generalisation</a:t>
            </a:r>
            <a:r>
              <a:rPr lang="en-US" dirty="0" smtClean="0"/>
              <a:t> and avoid </a:t>
            </a:r>
            <a:r>
              <a:rPr lang="en-US" dirty="0" err="1" smtClean="0"/>
              <a:t>overfitting</a:t>
            </a:r>
            <a:r>
              <a:rPr lang="en-US" dirty="0" smtClean="0"/>
              <a:t> and </a:t>
            </a:r>
            <a:r>
              <a:rPr lang="en-US" dirty="0" err="1" smtClean="0"/>
              <a:t>underfitting</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Noise- Noise and their sources </a:t>
            </a:r>
            <a:endParaRPr lang="en-US" dirty="0"/>
          </a:p>
        </p:txBody>
      </p:sp>
      <p:sp>
        <p:nvSpPr>
          <p:cNvPr id="3" name="Content Placeholder 2"/>
          <p:cNvSpPr>
            <a:spLocks noGrp="1"/>
          </p:cNvSpPr>
          <p:nvPr>
            <p:ph sz="quarter" idx="1"/>
          </p:nvPr>
        </p:nvSpPr>
        <p:spPr>
          <a:xfrm>
            <a:off x="304800" y="1600200"/>
            <a:ext cx="8686800" cy="5257800"/>
          </a:xfrm>
        </p:spPr>
        <p:txBody>
          <a:bodyPr>
            <a:normAutofit/>
          </a:bodyPr>
          <a:lstStyle/>
          <a:p>
            <a:r>
              <a:rPr lang="en-US" dirty="0" smtClean="0"/>
              <a:t>Noise is any unwanted anomaly in the data .</a:t>
            </a:r>
          </a:p>
          <a:p>
            <a:endParaRPr lang="en-US" dirty="0" smtClean="0"/>
          </a:p>
          <a:p>
            <a:r>
              <a:rPr lang="en-US" dirty="0" smtClean="0"/>
              <a:t>Noise may arise due to several factors: </a:t>
            </a:r>
          </a:p>
          <a:p>
            <a:pPr lvl="1">
              <a:buNone/>
            </a:pPr>
            <a:r>
              <a:rPr lang="en-US" dirty="0" smtClean="0"/>
              <a:t>1. There may be </a:t>
            </a:r>
            <a:r>
              <a:rPr lang="en-US" u="sng" dirty="0" smtClean="0"/>
              <a:t>imprecision</a:t>
            </a:r>
            <a:r>
              <a:rPr lang="en-US" dirty="0" smtClean="0"/>
              <a:t> in recording the input attributes, which may shift the data points in the input space. </a:t>
            </a:r>
          </a:p>
          <a:p>
            <a:pPr lvl="1">
              <a:buNone/>
            </a:pPr>
            <a:endParaRPr lang="en-US" dirty="0" smtClean="0"/>
          </a:p>
          <a:p>
            <a:pPr lvl="1">
              <a:buNone/>
            </a:pPr>
            <a:r>
              <a:rPr lang="en-US" dirty="0" smtClean="0"/>
              <a:t>2. There may be errors in labeling the data points, which may re-label positive instances as negative and vice versa. This is sometimes called </a:t>
            </a:r>
            <a:r>
              <a:rPr lang="en-US" u="sng" dirty="0" smtClean="0"/>
              <a:t>teacher noise.</a:t>
            </a:r>
          </a:p>
          <a:p>
            <a:pPr lvl="1"/>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Underfitting</a:t>
            </a: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en-US" dirty="0" err="1" smtClean="0"/>
              <a:t>Underfitting</a:t>
            </a:r>
            <a:r>
              <a:rPr lang="en-US" dirty="0" smtClean="0"/>
              <a:t> is the production of a machine learning model that is not complex enough to accurately capture relationships between a dataset features and a target variable. </a:t>
            </a:r>
          </a:p>
          <a:p>
            <a:pPr algn="just"/>
            <a:endParaRPr lang="en-GB" dirty="0" smtClean="0"/>
          </a:p>
          <a:p>
            <a:pPr algn="just"/>
            <a:r>
              <a:rPr lang="en-GB" dirty="0" smtClean="0"/>
              <a:t>Hypothesis class H is less complexity than function representing data</a:t>
            </a:r>
          </a:p>
          <a:p>
            <a:pPr algn="just"/>
            <a:endParaRPr lang="en-GB" dirty="0" smtClean="0"/>
          </a:p>
          <a:p>
            <a:pPr algn="just"/>
            <a:r>
              <a:rPr lang="en-GB" dirty="0" smtClean="0"/>
              <a:t>Try to fit a line to data sampled from a third-order polynomial ax</a:t>
            </a:r>
            <a:r>
              <a:rPr lang="en-GB" baseline="30000" dirty="0" smtClean="0"/>
              <a:t>3</a:t>
            </a:r>
            <a:r>
              <a:rPr lang="en-GB" dirty="0" smtClean="0"/>
              <a:t>+bx</a:t>
            </a:r>
            <a:r>
              <a:rPr lang="en-GB" baseline="30000" dirty="0" smtClean="0"/>
              <a:t>2</a:t>
            </a:r>
            <a:r>
              <a:rPr lang="en-GB" dirty="0" smtClean="0"/>
              <a:t>+cx+d=0</a:t>
            </a:r>
          </a:p>
          <a:p>
            <a:pPr algn="just"/>
            <a:endParaRPr lang="en-GB" dirty="0" smtClean="0"/>
          </a:p>
          <a:p>
            <a:pPr algn="just"/>
            <a:r>
              <a:rPr lang="en-GB" dirty="0" smtClean="0"/>
              <a:t>As complexity increases training error decreases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Overfitting</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92500" lnSpcReduction="10000"/>
          </a:bodyPr>
          <a:lstStyle/>
          <a:p>
            <a:r>
              <a:rPr lang="en-US" dirty="0" err="1" smtClean="0"/>
              <a:t>Overfitting</a:t>
            </a:r>
            <a:r>
              <a:rPr lang="en-US" dirty="0" smtClean="0"/>
              <a:t> is the production of an analysis which corresponds too closely or exactly to a particular set of data, and may therefore fail to fit additional data or predict future observations reliably.</a:t>
            </a:r>
          </a:p>
          <a:p>
            <a:endParaRPr lang="en-GB" dirty="0" smtClean="0"/>
          </a:p>
          <a:p>
            <a:r>
              <a:rPr lang="en-US" dirty="0" smtClean="0"/>
              <a:t>Corresponds too closely to the given dataset and hence it does not account for small random noises in the dataset</a:t>
            </a:r>
          </a:p>
          <a:p>
            <a:endParaRPr lang="en-GB" dirty="0" smtClean="0"/>
          </a:p>
          <a:p>
            <a:r>
              <a:rPr lang="en-GB" dirty="0" smtClean="0"/>
              <a:t>Fitting a sixth order polynomial to noisy data sampled from a third-order polynomial</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Generalisation</a:t>
            </a:r>
            <a:endParaRPr lang="en-US" dirty="0"/>
          </a:p>
        </p:txBody>
      </p:sp>
      <p:pic>
        <p:nvPicPr>
          <p:cNvPr id="4" name="Content Placeholder 3" descr="underfitting.png"/>
          <p:cNvPicPr>
            <a:picLocks noGrp="1" noChangeAspect="1"/>
          </p:cNvPicPr>
          <p:nvPr>
            <p:ph sz="quarter" idx="1"/>
          </p:nvPr>
        </p:nvPicPr>
        <p:blipFill>
          <a:blip r:embed="rId2"/>
          <a:stretch>
            <a:fillRect/>
          </a:stretch>
        </p:blipFill>
        <p:spPr>
          <a:xfrm>
            <a:off x="0" y="1524000"/>
            <a:ext cx="8915400" cy="5334000"/>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Suppose we have to determine the classification boundary for a dataset two class labels. </a:t>
            </a:r>
          </a:p>
          <a:p>
            <a:endParaRPr lang="en-US" dirty="0" smtClean="0"/>
          </a:p>
          <a:p>
            <a:r>
              <a:rPr lang="en-US" dirty="0" smtClean="0"/>
              <a:t>The curved line is the classification boundary. </a:t>
            </a:r>
          </a:p>
          <a:p>
            <a:endParaRPr lang="en-US" dirty="0" smtClean="0"/>
          </a:p>
          <a:p>
            <a:r>
              <a:rPr lang="en-US" dirty="0" smtClean="0"/>
              <a:t>The three figures illustrate the cases of </a:t>
            </a:r>
            <a:r>
              <a:rPr lang="en-US" dirty="0" err="1" smtClean="0"/>
              <a:t>underfitting</a:t>
            </a:r>
            <a:r>
              <a:rPr lang="en-US" dirty="0" smtClean="0"/>
              <a:t>, right fitting and </a:t>
            </a:r>
            <a:r>
              <a:rPr lang="en-US" dirty="0" err="1" smtClean="0"/>
              <a:t>overfitting</a:t>
            </a:r>
            <a:r>
              <a:rPr lang="en-US" dirty="0" smtClean="0"/>
              <a: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Generalisation</a:t>
            </a:r>
            <a:endParaRPr lang="en-US" dirty="0"/>
          </a:p>
        </p:txBody>
      </p:sp>
      <p:pic>
        <p:nvPicPr>
          <p:cNvPr id="4" name="Content Placeholder 3" descr="overfitting_2.png"/>
          <p:cNvPicPr>
            <a:picLocks noGrp="1" noChangeAspect="1"/>
          </p:cNvPicPr>
          <p:nvPr>
            <p:ph sz="quarter" idx="1"/>
          </p:nvPr>
        </p:nvPicPr>
        <p:blipFill>
          <a:blip r:embed="rId2"/>
          <a:stretch>
            <a:fillRect/>
          </a:stretch>
        </p:blipFill>
        <p:spPr>
          <a:xfrm>
            <a:off x="1" y="1524000"/>
            <a:ext cx="8991600" cy="5334000"/>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Triple trade-</a:t>
            </a:r>
            <a:r>
              <a:rPr lang="en-US" dirty="0" err="1" smtClean="0"/>
              <a:t>oﬀ</a:t>
            </a:r>
            <a:endParaRPr lang="en-US" dirty="0"/>
          </a:p>
        </p:txBody>
      </p:sp>
      <p:sp>
        <p:nvSpPr>
          <p:cNvPr id="3" name="Content Placeholder 2"/>
          <p:cNvSpPr>
            <a:spLocks noGrp="1"/>
          </p:cNvSpPr>
          <p:nvPr>
            <p:ph sz="quarter" idx="1"/>
          </p:nvPr>
        </p:nvSpPr>
        <p:spPr>
          <a:xfrm>
            <a:off x="612648" y="1600200"/>
            <a:ext cx="8153400" cy="4953000"/>
          </a:xfrm>
        </p:spPr>
        <p:txBody>
          <a:bodyPr>
            <a:normAutofit/>
          </a:bodyPr>
          <a:lstStyle/>
          <a:p>
            <a:r>
              <a:rPr lang="en-US" dirty="0" smtClean="0"/>
              <a:t>In all learning algorithms that are trained from example data, there is a trade-</a:t>
            </a:r>
            <a:r>
              <a:rPr lang="en-US" dirty="0" err="1" smtClean="0"/>
              <a:t>oﬀ</a:t>
            </a:r>
            <a:r>
              <a:rPr lang="en-US" dirty="0" smtClean="0"/>
              <a:t> between three factors:</a:t>
            </a:r>
          </a:p>
          <a:p>
            <a:endParaRPr lang="en-US" dirty="0" smtClean="0"/>
          </a:p>
          <a:p>
            <a:pPr lvl="1"/>
            <a:r>
              <a:rPr lang="en-US" dirty="0" smtClean="0"/>
              <a:t> the complexity of the hypothesis we </a:t>
            </a:r>
            <a:r>
              <a:rPr lang="en-US" dirty="0" err="1" smtClean="0"/>
              <a:t>ﬁt</a:t>
            </a:r>
            <a:r>
              <a:rPr lang="en-US" dirty="0" smtClean="0"/>
              <a:t> to data, namely, the capacity of the hypothesis class,</a:t>
            </a:r>
          </a:p>
          <a:p>
            <a:pPr lvl="1"/>
            <a:endParaRPr lang="en-US" dirty="0" smtClean="0"/>
          </a:p>
          <a:p>
            <a:pPr lvl="1"/>
            <a:r>
              <a:rPr lang="en-US" dirty="0" smtClean="0"/>
              <a:t> the amount of training data, and</a:t>
            </a:r>
          </a:p>
          <a:p>
            <a:pPr lvl="1"/>
            <a:endParaRPr lang="en-US" dirty="0" smtClean="0"/>
          </a:p>
          <a:p>
            <a:pPr lvl="1"/>
            <a:r>
              <a:rPr lang="en-US" dirty="0" smtClean="0"/>
              <a:t> the generalization error on new examples.</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Triple trade-</a:t>
            </a:r>
            <a:r>
              <a:rPr lang="en-US" dirty="0" err="1" smtClean="0"/>
              <a:t>oﬀ</a:t>
            </a:r>
            <a:endParaRPr lang="en-US" dirty="0"/>
          </a:p>
        </p:txBody>
      </p:sp>
      <p:sp>
        <p:nvSpPr>
          <p:cNvPr id="3" name="Content Placeholder 2"/>
          <p:cNvSpPr>
            <a:spLocks noGrp="1"/>
          </p:cNvSpPr>
          <p:nvPr>
            <p:ph sz="quarter" idx="1"/>
          </p:nvPr>
        </p:nvSpPr>
        <p:spPr>
          <a:xfrm>
            <a:off x="612648" y="1524000"/>
            <a:ext cx="8153400" cy="5334000"/>
          </a:xfrm>
        </p:spPr>
        <p:txBody>
          <a:bodyPr>
            <a:normAutofit/>
          </a:bodyPr>
          <a:lstStyle/>
          <a:p>
            <a:r>
              <a:rPr lang="en-US" dirty="0" smtClean="0"/>
              <a:t>As the amount of training data increases, the generalization error decreases.</a:t>
            </a:r>
          </a:p>
          <a:p>
            <a:endParaRPr lang="en-US" sz="2600" dirty="0" smtClean="0"/>
          </a:p>
          <a:p>
            <a:r>
              <a:rPr lang="en-US" dirty="0" smtClean="0"/>
              <a:t>As the complexity of the model class H increases, the generalization error decreases </a:t>
            </a:r>
            <a:r>
              <a:rPr lang="en-US" dirty="0" err="1" smtClean="0"/>
              <a:t>ﬁrst</a:t>
            </a:r>
            <a:r>
              <a:rPr lang="en-US" dirty="0" smtClean="0"/>
              <a:t> and then starts to increase. </a:t>
            </a:r>
          </a:p>
          <a:p>
            <a:endParaRPr lang="en-US" sz="2300" dirty="0" smtClean="0"/>
          </a:p>
          <a:p>
            <a:r>
              <a:rPr lang="en-US" dirty="0" smtClean="0"/>
              <a:t>The generalization error of an </a:t>
            </a:r>
            <a:r>
              <a:rPr lang="en-US" dirty="0" err="1" smtClean="0"/>
              <a:t>overcomplex</a:t>
            </a:r>
            <a:r>
              <a:rPr lang="en-US" dirty="0" smtClean="0"/>
              <a:t> H can be kept in check by increasing the amount of training data but only up to a point.</a:t>
            </a:r>
          </a:p>
          <a:p>
            <a:endParaRPr lang="en-US" sz="21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Testing </a:t>
            </a:r>
            <a:r>
              <a:rPr lang="en-US" dirty="0" err="1" smtClean="0"/>
              <a:t>generalisation</a:t>
            </a:r>
            <a:r>
              <a:rPr lang="en-US" dirty="0" smtClean="0"/>
              <a:t>: Cross-validation</a:t>
            </a:r>
            <a:endParaRPr lang="en-US" dirty="0"/>
          </a:p>
        </p:txBody>
      </p:sp>
      <p:sp>
        <p:nvSpPr>
          <p:cNvPr id="3" name="Content Placeholder 2"/>
          <p:cNvSpPr>
            <a:spLocks noGrp="1"/>
          </p:cNvSpPr>
          <p:nvPr>
            <p:ph sz="quarter" idx="1"/>
          </p:nvPr>
        </p:nvSpPr>
        <p:spPr/>
        <p:txBody>
          <a:bodyPr/>
          <a:lstStyle/>
          <a:p>
            <a:r>
              <a:rPr lang="en-US" dirty="0" smtClean="0"/>
              <a:t>We can measure the generalization ability of a hypothesis, namely, the quality of its inductive bias, if we have access to data outside the training set. </a:t>
            </a:r>
          </a:p>
          <a:p>
            <a:endParaRPr lang="en-US" dirty="0" smtClean="0"/>
          </a:p>
          <a:p>
            <a:r>
              <a:rPr lang="en-US" dirty="0" smtClean="0"/>
              <a:t>We simulate this by </a:t>
            </a:r>
            <a:r>
              <a:rPr lang="en-US" u="sng" dirty="0" smtClean="0"/>
              <a:t>dividing the training set </a:t>
            </a:r>
            <a:r>
              <a:rPr lang="en-US" dirty="0" smtClean="0"/>
              <a:t>we have into two parts.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Testing </a:t>
            </a:r>
            <a:r>
              <a:rPr lang="en-US" dirty="0" err="1" smtClean="0"/>
              <a:t>generalisation</a:t>
            </a:r>
            <a:r>
              <a:rPr lang="en-US" dirty="0" smtClean="0"/>
              <a:t>: Cross-validation</a:t>
            </a:r>
            <a:endParaRPr lang="en-US" dirty="0"/>
          </a:p>
        </p:txBody>
      </p:sp>
      <p:sp>
        <p:nvSpPr>
          <p:cNvPr id="3" name="Content Placeholder 2"/>
          <p:cNvSpPr>
            <a:spLocks noGrp="1"/>
          </p:cNvSpPr>
          <p:nvPr>
            <p:ph sz="quarter" idx="1"/>
          </p:nvPr>
        </p:nvSpPr>
        <p:spPr>
          <a:xfrm>
            <a:off x="612648" y="1600200"/>
            <a:ext cx="8153400" cy="4953000"/>
          </a:xfrm>
        </p:spPr>
        <p:txBody>
          <a:bodyPr>
            <a:normAutofit lnSpcReduction="10000"/>
          </a:bodyPr>
          <a:lstStyle/>
          <a:p>
            <a:r>
              <a:rPr lang="en-US" dirty="0" smtClean="0"/>
              <a:t>We use one part for training (that is, to find a hypothesis), and the remaining part is called the </a:t>
            </a:r>
            <a:r>
              <a:rPr lang="en-US" u="sng" dirty="0" smtClean="0"/>
              <a:t>validation set </a:t>
            </a:r>
            <a:r>
              <a:rPr lang="en-US" dirty="0" smtClean="0"/>
              <a:t>and is used to test the generalization ability. </a:t>
            </a:r>
          </a:p>
          <a:p>
            <a:endParaRPr lang="en-US" dirty="0" smtClean="0"/>
          </a:p>
          <a:p>
            <a:r>
              <a:rPr lang="en-US" dirty="0" smtClean="0"/>
              <a:t>Assuming large enough training and validation sets, the hypothesis that is the most accurate on the validation set is the best one (the one that has the best inductive bias). </a:t>
            </a:r>
          </a:p>
          <a:p>
            <a:endParaRPr lang="en-US" dirty="0" smtClean="0"/>
          </a:p>
          <a:p>
            <a:r>
              <a:rPr lang="en-US" dirty="0" smtClean="0"/>
              <a:t>This process is called cross-validation.</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set</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92500"/>
          </a:bodyPr>
          <a:lstStyle/>
          <a:p>
            <a:r>
              <a:rPr lang="en-US" dirty="0" smtClean="0"/>
              <a:t> Also called the publication set</a:t>
            </a:r>
          </a:p>
          <a:p>
            <a:endParaRPr lang="en-US" dirty="0" smtClean="0"/>
          </a:p>
          <a:p>
            <a:r>
              <a:rPr lang="en-US" dirty="0" smtClean="0"/>
              <a:t>Containing examples not used in training or validation. </a:t>
            </a:r>
          </a:p>
          <a:p>
            <a:endParaRPr lang="en-US" dirty="0" smtClean="0"/>
          </a:p>
          <a:p>
            <a:r>
              <a:rPr lang="en-US" dirty="0" smtClean="0"/>
              <a:t>An analogy from our lives is when we are taking a course: </a:t>
            </a:r>
          </a:p>
          <a:p>
            <a:pPr lvl="1"/>
            <a:r>
              <a:rPr lang="en-US" dirty="0" smtClean="0"/>
              <a:t>The example problems that the instructor solves in class while teaching a subject form the training set; </a:t>
            </a:r>
          </a:p>
          <a:p>
            <a:pPr lvl="1"/>
            <a:r>
              <a:rPr lang="en-US" dirty="0" smtClean="0"/>
              <a:t>Exam questions are the validation set; </a:t>
            </a:r>
          </a:p>
          <a:p>
            <a:pPr lvl="1"/>
            <a:r>
              <a:rPr lang="en-US" dirty="0" smtClean="0"/>
              <a:t>The problems we solve in our later, professional life are the test set.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Noise- Noise and their sources </a:t>
            </a:r>
            <a:endParaRPr lang="en-US" dirty="0"/>
          </a:p>
        </p:txBody>
      </p:sp>
      <p:sp>
        <p:nvSpPr>
          <p:cNvPr id="3" name="Content Placeholder 2"/>
          <p:cNvSpPr>
            <a:spLocks noGrp="1"/>
          </p:cNvSpPr>
          <p:nvPr>
            <p:ph sz="quarter" idx="1"/>
          </p:nvPr>
        </p:nvSpPr>
        <p:spPr/>
        <p:txBody>
          <a:bodyPr/>
          <a:lstStyle/>
          <a:p>
            <a:pPr lvl="1">
              <a:buNone/>
            </a:pPr>
            <a:r>
              <a:rPr lang="en-US" dirty="0" smtClean="0"/>
              <a:t>3. There may be </a:t>
            </a:r>
            <a:r>
              <a:rPr lang="en-US" u="sng" dirty="0" smtClean="0"/>
              <a:t>additional attributes</a:t>
            </a:r>
            <a:r>
              <a:rPr lang="en-US" dirty="0" smtClean="0"/>
              <a:t>, which we have not taken into account, that affect the label of an instance.</a:t>
            </a:r>
          </a:p>
          <a:p>
            <a:pPr lvl="1">
              <a:buNone/>
            </a:pPr>
            <a:r>
              <a:rPr lang="en-US" dirty="0" smtClean="0"/>
              <a:t> </a:t>
            </a:r>
          </a:p>
          <a:p>
            <a:pPr lvl="1">
              <a:buNone/>
            </a:pPr>
            <a:r>
              <a:rPr lang="en-US" dirty="0" smtClean="0"/>
              <a:t>	Such attributes may be hidden or latent in that they may be unobservable. </a:t>
            </a:r>
          </a:p>
          <a:p>
            <a:pPr lvl="1">
              <a:buNone/>
            </a:pPr>
            <a:endParaRPr lang="en-US" dirty="0" smtClean="0"/>
          </a:p>
          <a:p>
            <a:pPr lvl="1">
              <a:buNone/>
            </a:pPr>
            <a:r>
              <a:rPr lang="en-US" dirty="0" smtClean="0"/>
              <a:t>	The effect of these neglected attributes is thus modeled as a random component and is included in “noise.”</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Training- Validation split</a:t>
            </a:r>
            <a:endParaRPr lang="en-US" dirty="0"/>
          </a:p>
        </p:txBody>
      </p:sp>
      <p:sp>
        <p:nvSpPr>
          <p:cNvPr id="3" name="Content Placeholder 2"/>
          <p:cNvSpPr>
            <a:spLocks noGrp="1"/>
          </p:cNvSpPr>
          <p:nvPr>
            <p:ph sz="quarter" idx="1"/>
          </p:nvPr>
        </p:nvSpPr>
        <p:spPr>
          <a:xfrm>
            <a:off x="612648" y="1600200"/>
            <a:ext cx="8153400" cy="4876800"/>
          </a:xfrm>
        </p:spPr>
        <p:txBody>
          <a:bodyPr/>
          <a:lstStyle/>
          <a:p>
            <a:r>
              <a:rPr lang="en-US" dirty="0" smtClean="0"/>
              <a:t>We cannot keep on using the </a:t>
            </a:r>
            <a:r>
              <a:rPr lang="en-US" u="sng" dirty="0" smtClean="0"/>
              <a:t>same training/validation split</a:t>
            </a:r>
            <a:r>
              <a:rPr lang="en-US" dirty="0" smtClean="0"/>
              <a:t> either, because after having been used once, the validation set </a:t>
            </a:r>
            <a:r>
              <a:rPr lang="en-US" dirty="0" err="1" smtClean="0"/>
              <a:t>eﬀectively</a:t>
            </a:r>
            <a:r>
              <a:rPr lang="en-US" dirty="0" smtClean="0"/>
              <a:t> becomes part of training data. </a:t>
            </a:r>
          </a:p>
          <a:p>
            <a:endParaRPr lang="en-US" dirty="0" smtClean="0"/>
          </a:p>
          <a:p>
            <a:r>
              <a:rPr lang="en-US" dirty="0" smtClean="0"/>
              <a:t>This will be like an instructor who uses the same exam questions every year; a smart student will </a:t>
            </a:r>
            <a:r>
              <a:rPr lang="en-US" dirty="0" err="1" smtClean="0"/>
              <a:t>ﬁgure</a:t>
            </a:r>
            <a:r>
              <a:rPr lang="en-US" dirty="0" smtClean="0"/>
              <a:t> out not to bother with the lectures and will only memorize the answers to those questions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Training- Validation split</a:t>
            </a:r>
            <a:endParaRPr lang="en-US" dirty="0"/>
          </a:p>
        </p:txBody>
      </p:sp>
      <p:sp>
        <p:nvSpPr>
          <p:cNvPr id="3" name="Content Placeholder 2"/>
          <p:cNvSpPr>
            <a:spLocks noGrp="1"/>
          </p:cNvSpPr>
          <p:nvPr>
            <p:ph sz="quarter" idx="1"/>
          </p:nvPr>
        </p:nvSpPr>
        <p:spPr>
          <a:xfrm>
            <a:off x="612648" y="1524000"/>
            <a:ext cx="8153400" cy="5334000"/>
          </a:xfrm>
        </p:spPr>
        <p:txBody>
          <a:bodyPr>
            <a:normAutofit fontScale="92500" lnSpcReduction="20000"/>
          </a:bodyPr>
          <a:lstStyle/>
          <a:p>
            <a:r>
              <a:rPr lang="en-US" dirty="0" smtClean="0"/>
              <a:t>The training data we use is a random sample</a:t>
            </a:r>
          </a:p>
          <a:p>
            <a:endParaRPr lang="en-US" sz="2600" dirty="0" smtClean="0"/>
          </a:p>
          <a:p>
            <a:r>
              <a:rPr lang="en-US" dirty="0" smtClean="0"/>
              <a:t>For the same application, if we collect data once more, we will get a slightly different dataset, the fitted h will be slightly different and will have a slightly different validation error.</a:t>
            </a:r>
          </a:p>
          <a:p>
            <a:endParaRPr lang="en-US" sz="2600" dirty="0" smtClean="0"/>
          </a:p>
          <a:p>
            <a:r>
              <a:rPr lang="en-US" dirty="0" smtClean="0"/>
              <a:t>If we have a fixed set which we divide for training, validation, and test, we will have different errors depending on how we do the division. </a:t>
            </a:r>
          </a:p>
          <a:p>
            <a:endParaRPr lang="en-US" sz="2600" dirty="0" smtClean="0"/>
          </a:p>
          <a:p>
            <a:r>
              <a:rPr lang="en-US" dirty="0" smtClean="0"/>
              <a:t>These slight differences in error will allow us to estimate how large differences should be to be considered significant and not due to chance. </a:t>
            </a:r>
          </a:p>
          <a:p>
            <a:endParaRPr lang="en-US" sz="26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VC dimension and PAC learning</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10000"/>
          </a:bodyPr>
          <a:lstStyle/>
          <a:p>
            <a:r>
              <a:rPr lang="en-US" u="sng" dirty="0" smtClean="0"/>
              <a:t>Measure of the capacity </a:t>
            </a:r>
            <a:r>
              <a:rPr lang="en-US" dirty="0" smtClean="0"/>
              <a:t>(complexity, expressive power,  flexibility) of a space of functions that can be learned by a classification algorithm.</a:t>
            </a:r>
          </a:p>
          <a:p>
            <a:endParaRPr lang="en-US" dirty="0" smtClean="0"/>
          </a:p>
          <a:p>
            <a:r>
              <a:rPr lang="en-US" dirty="0" smtClean="0"/>
              <a:t> Defined by Vladimir </a:t>
            </a:r>
            <a:r>
              <a:rPr lang="en-US" dirty="0" err="1" smtClean="0"/>
              <a:t>Vapnik</a:t>
            </a:r>
            <a:r>
              <a:rPr lang="en-US" dirty="0" smtClean="0"/>
              <a:t> and </a:t>
            </a:r>
            <a:r>
              <a:rPr lang="en-US" dirty="0" err="1" smtClean="0"/>
              <a:t>Alexey</a:t>
            </a:r>
            <a:r>
              <a:rPr lang="en-US" dirty="0" smtClean="0"/>
              <a:t> </a:t>
            </a:r>
            <a:r>
              <a:rPr lang="en-US" dirty="0" err="1" smtClean="0"/>
              <a:t>Chervonenkis</a:t>
            </a:r>
            <a:r>
              <a:rPr lang="en-US" dirty="0" smtClean="0"/>
              <a:t> </a:t>
            </a:r>
          </a:p>
          <a:p>
            <a:endParaRPr lang="en-US" dirty="0" smtClean="0"/>
          </a:p>
          <a:p>
            <a:r>
              <a:rPr lang="en-US" u="sng" dirty="0" smtClean="0"/>
              <a:t>Probably approximate correct (PAC) </a:t>
            </a:r>
            <a:r>
              <a:rPr lang="en-US" dirty="0" smtClean="0"/>
              <a:t>is a framework for the mathematical analysis of learning algorithms. </a:t>
            </a:r>
          </a:p>
          <a:p>
            <a:endParaRPr lang="en-US" dirty="0" smtClean="0"/>
          </a:p>
          <a:p>
            <a:r>
              <a:rPr lang="en-US" dirty="0" smtClean="0"/>
              <a:t>The goal is to check whether the probability for a selected hypothesis to be approximately correct is very high. </a:t>
            </a:r>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Vapnik-Chervonenkis</a:t>
            </a:r>
            <a:r>
              <a:rPr lang="en-US" dirty="0" smtClean="0"/>
              <a:t> dimension</a:t>
            </a:r>
            <a:endParaRPr lang="en-US" dirty="0"/>
          </a:p>
        </p:txBody>
      </p:sp>
      <p:sp>
        <p:nvSpPr>
          <p:cNvPr id="3" name="Content Placeholder 2"/>
          <p:cNvSpPr>
            <a:spLocks noGrp="1"/>
          </p:cNvSpPr>
          <p:nvPr>
            <p:ph sz="quarter" idx="1"/>
          </p:nvPr>
        </p:nvSpPr>
        <p:spPr>
          <a:xfrm>
            <a:off x="612648" y="1600200"/>
            <a:ext cx="8153400" cy="4876800"/>
          </a:xfrm>
        </p:spPr>
        <p:txBody>
          <a:bodyPr>
            <a:normAutofit lnSpcReduction="10000"/>
          </a:bodyPr>
          <a:lstStyle/>
          <a:p>
            <a:r>
              <a:rPr lang="en-US" dirty="0" smtClean="0"/>
              <a:t>Let H be the hypothesis space for some machine learning problem. </a:t>
            </a:r>
          </a:p>
          <a:p>
            <a:endParaRPr lang="en-US" dirty="0" smtClean="0"/>
          </a:p>
          <a:p>
            <a:r>
              <a:rPr lang="en-US" dirty="0" smtClean="0"/>
              <a:t>The </a:t>
            </a:r>
            <a:r>
              <a:rPr lang="en-US" dirty="0" err="1" smtClean="0"/>
              <a:t>Vapnik-Chervonenkis</a:t>
            </a:r>
            <a:r>
              <a:rPr lang="en-US" dirty="0" smtClean="0"/>
              <a:t> dimension of H, also called the VC dimension of H, and denoted by </a:t>
            </a:r>
            <a:r>
              <a:rPr lang="en-US" u="sng" dirty="0" smtClean="0"/>
              <a:t>VC(H)</a:t>
            </a:r>
            <a:r>
              <a:rPr lang="en-US" dirty="0" smtClean="0"/>
              <a:t>, is a measure of the complexity (or, capacity, expressive power, richness, or flexibility) of the space H. </a:t>
            </a:r>
          </a:p>
          <a:p>
            <a:endParaRPr lang="en-US" dirty="0" smtClean="0"/>
          </a:p>
          <a:p>
            <a:r>
              <a:rPr lang="en-US" dirty="0" smtClean="0"/>
              <a:t>To define the VC dimension we require the notion of the shattering of a set of instances.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Vapnik-Chervonenkis</a:t>
            </a:r>
            <a:r>
              <a:rPr lang="en-US" dirty="0" smtClean="0"/>
              <a:t> dimension</a:t>
            </a:r>
            <a:endParaRPr lang="en-US" dirty="0"/>
          </a:p>
        </p:txBody>
      </p:sp>
      <p:sp>
        <p:nvSpPr>
          <p:cNvPr id="3" name="Content Placeholder 2"/>
          <p:cNvSpPr>
            <a:spLocks noGrp="1"/>
          </p:cNvSpPr>
          <p:nvPr>
            <p:ph sz="quarter" idx="1"/>
          </p:nvPr>
        </p:nvSpPr>
        <p:spPr>
          <a:xfrm>
            <a:off x="0" y="1524000"/>
            <a:ext cx="9144000" cy="5334000"/>
          </a:xfrm>
        </p:spPr>
        <p:txBody>
          <a:bodyPr>
            <a:normAutofit fontScale="85000" lnSpcReduction="20000"/>
          </a:bodyPr>
          <a:lstStyle/>
          <a:p>
            <a:r>
              <a:rPr lang="en-US" dirty="0" smtClean="0"/>
              <a:t>A dataset containing N points can be labeled in 2</a:t>
            </a:r>
            <a:r>
              <a:rPr lang="en-US" baseline="30000" dirty="0" smtClean="0"/>
              <a:t>N</a:t>
            </a:r>
            <a:r>
              <a:rPr lang="en-US" dirty="0" smtClean="0"/>
              <a:t> ways as positive and negative. </a:t>
            </a:r>
          </a:p>
          <a:p>
            <a:r>
              <a:rPr lang="en-US" dirty="0" smtClean="0"/>
              <a:t>Therefore, 2</a:t>
            </a:r>
            <a:r>
              <a:rPr lang="en-US" baseline="30000" dirty="0" smtClean="0"/>
              <a:t>N </a:t>
            </a:r>
            <a:r>
              <a:rPr lang="en-US" dirty="0" smtClean="0"/>
              <a:t> different learning problems can be defined by N data points. </a:t>
            </a:r>
          </a:p>
          <a:p>
            <a:endParaRPr lang="en-US" sz="2100" dirty="0" smtClean="0"/>
          </a:p>
          <a:p>
            <a:r>
              <a:rPr lang="en-US" dirty="0" smtClean="0"/>
              <a:t>If for any of these problems, we can </a:t>
            </a:r>
            <a:r>
              <a:rPr lang="en-US" dirty="0" err="1" smtClean="0"/>
              <a:t>ﬁnd</a:t>
            </a:r>
            <a:r>
              <a:rPr lang="en-US" dirty="0" smtClean="0"/>
              <a:t> a hypothesis </a:t>
            </a:r>
            <a:r>
              <a:rPr lang="en-US" dirty="0" err="1" smtClean="0"/>
              <a:t>h∈H</a:t>
            </a:r>
            <a:r>
              <a:rPr lang="en-US" dirty="0" smtClean="0"/>
              <a:t> that separates the positive examples from the negative, then we say </a:t>
            </a:r>
            <a:r>
              <a:rPr lang="en-US" u="sng" dirty="0" smtClean="0"/>
              <a:t>H shatters N points. </a:t>
            </a:r>
          </a:p>
          <a:p>
            <a:endParaRPr lang="en-US" sz="2100" dirty="0" smtClean="0"/>
          </a:p>
          <a:p>
            <a:r>
              <a:rPr lang="en-US" dirty="0" smtClean="0"/>
              <a:t>Any learning problem </a:t>
            </a:r>
            <a:r>
              <a:rPr lang="en-US" dirty="0" err="1" smtClean="0"/>
              <a:t>deﬁnable</a:t>
            </a:r>
            <a:r>
              <a:rPr lang="en-US" dirty="0" smtClean="0"/>
              <a:t> by N examples can be learned with no error by a hypothesis drawn from H. </a:t>
            </a:r>
          </a:p>
          <a:p>
            <a:endParaRPr lang="en-US" sz="2100" dirty="0" smtClean="0"/>
          </a:p>
          <a:p>
            <a:r>
              <a:rPr lang="en-US" dirty="0" smtClean="0"/>
              <a:t>The </a:t>
            </a:r>
            <a:r>
              <a:rPr lang="en-US" u="sng" dirty="0" smtClean="0"/>
              <a:t>maximum number of points that can be shattered by H </a:t>
            </a:r>
            <a:r>
              <a:rPr lang="en-US" dirty="0" smtClean="0"/>
              <a:t>is called the VC dimension of H, is denoted as VC(H), and measures the capacity of H.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Shattering of a set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Let D be a dataset containing N examples for a binary classification problem with class labels 0 and 1.</a:t>
            </a:r>
          </a:p>
          <a:p>
            <a:endParaRPr lang="en-US" dirty="0" smtClean="0"/>
          </a:p>
          <a:p>
            <a:r>
              <a:rPr lang="en-US" dirty="0" smtClean="0"/>
              <a:t>Let H be a hypothesis space for the problem. </a:t>
            </a:r>
          </a:p>
          <a:p>
            <a:endParaRPr lang="en-US" dirty="0" smtClean="0"/>
          </a:p>
          <a:p>
            <a:r>
              <a:rPr lang="en-US" dirty="0" smtClean="0"/>
              <a:t>Each hypothesis h in H partitions D into two disjoint subsets as follows: </a:t>
            </a:r>
          </a:p>
          <a:p>
            <a:pPr>
              <a:buNone/>
            </a:pPr>
            <a:r>
              <a:rPr lang="en-US" dirty="0" smtClean="0"/>
              <a:t>		{x ∈ D ∣ h(x) = 0} and {x ∈ D ∣ h(x) = 1}. </a:t>
            </a:r>
          </a:p>
          <a:p>
            <a:pPr>
              <a:buNone/>
            </a:pPr>
            <a:endParaRPr lang="en-US" dirty="0" smtClean="0"/>
          </a:p>
          <a:p>
            <a:r>
              <a:rPr lang="en-US" dirty="0" smtClean="0"/>
              <a:t>Such a partition of S is called a “</a:t>
            </a:r>
            <a:r>
              <a:rPr lang="en-US" u="sng" dirty="0" smtClean="0"/>
              <a:t>dichotomy</a:t>
            </a:r>
            <a:r>
              <a:rPr lang="en-US" dirty="0" smtClean="0"/>
              <a:t>” in D.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Shattering of a set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There are </a:t>
            </a:r>
            <a:r>
              <a:rPr lang="en-US" u="sng" dirty="0" smtClean="0"/>
              <a:t>2</a:t>
            </a:r>
            <a:r>
              <a:rPr lang="en-US" u="sng" baseline="30000" dirty="0" smtClean="0"/>
              <a:t>N</a:t>
            </a:r>
            <a:r>
              <a:rPr lang="en-US" u="sng" dirty="0" smtClean="0"/>
              <a:t> possible dichotomies </a:t>
            </a:r>
            <a:r>
              <a:rPr lang="en-US" dirty="0" smtClean="0"/>
              <a:t>in D.</a:t>
            </a:r>
          </a:p>
          <a:p>
            <a:endParaRPr lang="en-US" dirty="0" smtClean="0"/>
          </a:p>
          <a:p>
            <a:r>
              <a:rPr lang="en-US" dirty="0" smtClean="0"/>
              <a:t>To each dichotomy of D there is a unique assignment of the labels “1” and “0” to the elements of D. </a:t>
            </a:r>
          </a:p>
          <a:p>
            <a:endParaRPr lang="en-US" dirty="0" smtClean="0"/>
          </a:p>
          <a:p>
            <a:r>
              <a:rPr lang="en-US" dirty="0" smtClean="0"/>
              <a:t>Conversely, if S is any subset of D then, S defines a unique hypothesis h as follows:</a:t>
            </a:r>
          </a:p>
          <a:p>
            <a:endParaRPr lang="en-US" dirty="0" smtClean="0"/>
          </a:p>
          <a:p>
            <a:r>
              <a:rPr lang="en-US" dirty="0" smtClean="0"/>
              <a:t> h(x) = 	1 if x ∈ S </a:t>
            </a:r>
          </a:p>
          <a:p>
            <a:pPr>
              <a:buNone/>
            </a:pPr>
            <a:r>
              <a:rPr lang="en-US" dirty="0" smtClean="0"/>
              <a:t>			0 otherwise </a:t>
            </a:r>
          </a:p>
          <a:p>
            <a:endParaRPr lang="en-US" dirty="0" smtClean="0"/>
          </a:p>
          <a:p>
            <a:endParaRPr lang="en-US" dirty="0"/>
          </a:p>
        </p:txBody>
      </p:sp>
      <p:sp>
        <p:nvSpPr>
          <p:cNvPr id="4" name="Left Brace 3"/>
          <p:cNvSpPr/>
          <p:nvPr/>
        </p:nvSpPr>
        <p:spPr>
          <a:xfrm>
            <a:off x="1981200" y="5029200"/>
            <a:ext cx="304800"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Shattering of a set</a:t>
            </a:r>
            <a:endParaRPr lang="en-US" dirty="0"/>
          </a:p>
        </p:txBody>
      </p:sp>
      <p:sp>
        <p:nvSpPr>
          <p:cNvPr id="3" name="Content Placeholder 2"/>
          <p:cNvSpPr>
            <a:spLocks noGrp="1"/>
          </p:cNvSpPr>
          <p:nvPr>
            <p:ph sz="quarter" idx="1"/>
          </p:nvPr>
        </p:nvSpPr>
        <p:spPr>
          <a:xfrm>
            <a:off x="612648" y="1600200"/>
            <a:ext cx="8153400" cy="4953000"/>
          </a:xfrm>
        </p:spPr>
        <p:txBody>
          <a:bodyPr>
            <a:normAutofit/>
          </a:bodyPr>
          <a:lstStyle/>
          <a:p>
            <a:r>
              <a:rPr lang="en-US" dirty="0" smtClean="0"/>
              <a:t>To specify a hypothesis h, we need only specify the set {x ∈ D ∣ h(x) = 1}. </a:t>
            </a:r>
          </a:p>
          <a:p>
            <a:endParaRPr lang="en-GB" dirty="0" smtClean="0"/>
          </a:p>
          <a:p>
            <a:endParaRPr lang="en-GB" dirty="0" smtClean="0"/>
          </a:p>
          <a:p>
            <a:endParaRPr lang="en-US" dirty="0" smtClean="0"/>
          </a:p>
          <a:p>
            <a:r>
              <a:rPr lang="en-US" dirty="0" smtClean="0"/>
              <a:t>All possible dichotomies of D if D has three elements, with only one of the two sets in a dichotomy, namely the set {x ∈ D ∣ h(x) = 1}. </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3 points 1.png"/>
          <p:cNvPicPr>
            <a:picLocks noGrp="1" noChangeAspect="1"/>
          </p:cNvPicPr>
          <p:nvPr>
            <p:ph sz="quarter" idx="1"/>
          </p:nvPr>
        </p:nvPicPr>
        <p:blipFill>
          <a:blip r:embed="rId2"/>
          <a:stretch>
            <a:fillRect/>
          </a:stretch>
        </p:blipFill>
        <p:spPr>
          <a:xfrm>
            <a:off x="228600" y="1371600"/>
            <a:ext cx="8610600" cy="5257800"/>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sz="quarter" idx="1"/>
          </p:nvPr>
        </p:nvSpPr>
        <p:spPr/>
        <p:txBody>
          <a:bodyPr/>
          <a:lstStyle/>
          <a:p>
            <a:r>
              <a:rPr lang="en-US" dirty="0" smtClean="0"/>
              <a:t>A set of examples D is said to </a:t>
            </a:r>
            <a:r>
              <a:rPr lang="en-US" u="sng" dirty="0" smtClean="0"/>
              <a:t>be shattered by a hypothesis space</a:t>
            </a:r>
            <a:r>
              <a:rPr lang="en-US" dirty="0" smtClean="0"/>
              <a:t> H if and only if for every dichotomy of D there exists some hypothesis in H consistent with the dichotomy of D.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Effect of noise </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a:bodyPr>
          <a:lstStyle/>
          <a:p>
            <a:r>
              <a:rPr lang="en-US" dirty="0" smtClean="0"/>
              <a:t>Noise distorts data.</a:t>
            </a:r>
          </a:p>
          <a:p>
            <a:endParaRPr lang="en-US" dirty="0" smtClean="0"/>
          </a:p>
          <a:p>
            <a:r>
              <a:rPr lang="en-US" dirty="0" smtClean="0"/>
              <a:t>When there is noise in data, learning problems may not produce accurate results. </a:t>
            </a:r>
          </a:p>
          <a:p>
            <a:endParaRPr lang="en-US" dirty="0" smtClean="0"/>
          </a:p>
          <a:p>
            <a:r>
              <a:rPr lang="en-US" dirty="0" smtClean="0"/>
              <a:t>Simple hypotheses may not be sufficient to explain the data and so </a:t>
            </a:r>
            <a:r>
              <a:rPr lang="en-US" u="sng" dirty="0" smtClean="0"/>
              <a:t>complicated hypotheses </a:t>
            </a:r>
            <a:r>
              <a:rPr lang="en-US" dirty="0" smtClean="0"/>
              <a:t>may have to be formulated. </a:t>
            </a:r>
          </a:p>
          <a:p>
            <a:endParaRPr lang="en-US" dirty="0" smtClean="0"/>
          </a:p>
          <a:p>
            <a:r>
              <a:rPr lang="en-US" dirty="0" smtClean="0"/>
              <a:t>This leads to the use of additional computing resources and the needless wastage of such resources.</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Vapnik-Chervonenkis</a:t>
            </a:r>
            <a:r>
              <a:rPr lang="en-US" dirty="0" smtClean="0"/>
              <a:t> dimension </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u="sng" dirty="0" smtClean="0"/>
              <a:t>Example</a:t>
            </a:r>
            <a:r>
              <a:rPr lang="en-US" dirty="0" smtClean="0"/>
              <a:t> </a:t>
            </a:r>
          </a:p>
          <a:p>
            <a:pPr>
              <a:buNone/>
            </a:pPr>
            <a:endParaRPr lang="en-US" dirty="0" smtClean="0"/>
          </a:p>
          <a:p>
            <a:r>
              <a:rPr lang="en-US" dirty="0" smtClean="0"/>
              <a:t>Let the instance space X be the set of all real numbers. </a:t>
            </a:r>
          </a:p>
          <a:p>
            <a:endParaRPr lang="en-US" dirty="0" smtClean="0"/>
          </a:p>
          <a:p>
            <a:r>
              <a:rPr lang="en-US" dirty="0" smtClean="0"/>
              <a:t>Consider the hypothesis space defined by </a:t>
            </a:r>
          </a:p>
          <a:p>
            <a:endParaRPr lang="en-US" dirty="0" smtClean="0"/>
          </a:p>
          <a:p>
            <a:pPr>
              <a:buNone/>
            </a:pPr>
            <a:r>
              <a:rPr lang="en-US" dirty="0" smtClean="0"/>
              <a:t>		H = {</a:t>
            </a:r>
            <a:r>
              <a:rPr lang="en-US" dirty="0" err="1" smtClean="0"/>
              <a:t>hm</a:t>
            </a:r>
            <a:r>
              <a:rPr lang="en-US" dirty="0" smtClean="0"/>
              <a:t> ∶ m is a real number}, </a:t>
            </a:r>
          </a:p>
          <a:p>
            <a:pPr>
              <a:buNone/>
            </a:pPr>
            <a:r>
              <a:rPr lang="en-US" dirty="0" smtClean="0"/>
              <a:t>		where </a:t>
            </a:r>
            <a:r>
              <a:rPr lang="en-US" dirty="0" err="1" smtClean="0"/>
              <a:t>hm</a:t>
            </a:r>
            <a:r>
              <a:rPr lang="en-US" dirty="0" smtClean="0"/>
              <a:t> ∶ IF x ≥ m THEN ”1” ELSE “0”.</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Example</a:t>
            </a:r>
            <a:endParaRPr lang="en-US" dirty="0"/>
          </a:p>
        </p:txBody>
      </p:sp>
      <p:sp>
        <p:nvSpPr>
          <p:cNvPr id="3" name="Content Placeholder 2"/>
          <p:cNvSpPr>
            <a:spLocks noGrp="1"/>
          </p:cNvSpPr>
          <p:nvPr>
            <p:ph sz="quarter" idx="1"/>
          </p:nvPr>
        </p:nvSpPr>
        <p:spPr>
          <a:xfrm>
            <a:off x="304800" y="1600200"/>
            <a:ext cx="8461248" cy="5029200"/>
          </a:xfrm>
        </p:spPr>
        <p:txBody>
          <a:bodyPr>
            <a:normAutofit fontScale="85000" lnSpcReduction="20000"/>
          </a:bodyPr>
          <a:lstStyle/>
          <a:p>
            <a:r>
              <a:rPr lang="en-US" dirty="0" smtClean="0"/>
              <a:t> Let D be a subset of X containing only a single number</a:t>
            </a:r>
          </a:p>
          <a:p>
            <a:pPr>
              <a:buNone/>
            </a:pPr>
            <a:r>
              <a:rPr lang="en-US" dirty="0" smtClean="0"/>
              <a:t>				 D = {3.5}.</a:t>
            </a:r>
          </a:p>
          <a:p>
            <a:endParaRPr lang="en-US" dirty="0" smtClean="0"/>
          </a:p>
          <a:p>
            <a:r>
              <a:rPr lang="en-US" dirty="0" smtClean="0"/>
              <a:t> There are 2 dichotomies for this set. </a:t>
            </a:r>
          </a:p>
          <a:p>
            <a:endParaRPr lang="en-US" dirty="0" smtClean="0"/>
          </a:p>
          <a:p>
            <a:r>
              <a:rPr lang="en-US" dirty="0" smtClean="0"/>
              <a:t>These correspond to the following assignment of class labels: </a:t>
            </a:r>
          </a:p>
          <a:p>
            <a:endParaRPr lang="en-US" dirty="0" smtClean="0"/>
          </a:p>
          <a:p>
            <a:endParaRPr lang="en-US" dirty="0" smtClean="0"/>
          </a:p>
          <a:p>
            <a:endParaRPr lang="en-US" dirty="0" smtClean="0"/>
          </a:p>
          <a:p>
            <a:endParaRPr lang="en-US" dirty="0" smtClean="0"/>
          </a:p>
          <a:p>
            <a:r>
              <a:rPr lang="en-US" dirty="0" smtClean="0"/>
              <a:t>h4 ∈ H is consistent with the former dichotomy and h3 ∈ H is consistent with the latter. </a:t>
            </a:r>
          </a:p>
        </p:txBody>
      </p:sp>
      <p:graphicFrame>
        <p:nvGraphicFramePr>
          <p:cNvPr id="4" name="Table 3"/>
          <p:cNvGraphicFramePr>
            <a:graphicFrameLocks noGrp="1"/>
          </p:cNvGraphicFramePr>
          <p:nvPr/>
        </p:nvGraphicFramePr>
        <p:xfrm>
          <a:off x="990600" y="4419600"/>
          <a:ext cx="2514600" cy="741680"/>
        </p:xfrm>
        <a:graphic>
          <a:graphicData uri="http://schemas.openxmlformats.org/drawingml/2006/table">
            <a:tbl>
              <a:tblPr firstRow="1" bandRow="1">
                <a:tableStyleId>{5C22544A-7EE6-4342-B048-85BDC9FD1C3A}</a:tableStyleId>
              </a:tblPr>
              <a:tblGrid>
                <a:gridCol w="1257300"/>
                <a:gridCol w="1257300"/>
              </a:tblGrid>
              <a:tr h="370840">
                <a:tc>
                  <a:txBody>
                    <a:bodyPr/>
                    <a:lstStyle/>
                    <a:p>
                      <a:r>
                        <a:rPr lang="en-US" dirty="0" smtClean="0"/>
                        <a:t>x</a:t>
                      </a:r>
                      <a:endParaRPr lang="en-US" dirty="0"/>
                    </a:p>
                  </a:txBody>
                  <a:tcPr/>
                </a:tc>
                <a:tc>
                  <a:txBody>
                    <a:bodyPr/>
                    <a:lstStyle/>
                    <a:p>
                      <a:r>
                        <a:rPr lang="en-US" dirty="0" smtClean="0"/>
                        <a:t>3.25</a:t>
                      </a:r>
                      <a:endParaRPr lang="en-US" dirty="0"/>
                    </a:p>
                  </a:txBody>
                  <a:tcPr/>
                </a:tc>
              </a:tr>
              <a:tr h="370840">
                <a:tc>
                  <a:txBody>
                    <a:bodyPr/>
                    <a:lstStyle/>
                    <a:p>
                      <a:r>
                        <a:rPr lang="en-GB" dirty="0" smtClean="0"/>
                        <a:t>Label</a:t>
                      </a:r>
                      <a:endParaRPr lang="en-US" dirty="0"/>
                    </a:p>
                  </a:txBody>
                  <a:tcPr/>
                </a:tc>
                <a:tc>
                  <a:txBody>
                    <a:bodyPr/>
                    <a:lstStyle/>
                    <a:p>
                      <a:r>
                        <a:rPr lang="en-GB" dirty="0" smtClean="0"/>
                        <a:t>0</a:t>
                      </a:r>
                      <a:endParaRPr lang="en-US" dirty="0"/>
                    </a:p>
                  </a:txBody>
                  <a:tcPr/>
                </a:tc>
              </a:tr>
            </a:tbl>
          </a:graphicData>
        </a:graphic>
      </p:graphicFrame>
      <p:graphicFrame>
        <p:nvGraphicFramePr>
          <p:cNvPr id="5" name="Table 4"/>
          <p:cNvGraphicFramePr>
            <a:graphicFrameLocks noGrp="1"/>
          </p:cNvGraphicFramePr>
          <p:nvPr/>
        </p:nvGraphicFramePr>
        <p:xfrm>
          <a:off x="5029200" y="4343400"/>
          <a:ext cx="2514600" cy="741680"/>
        </p:xfrm>
        <a:graphic>
          <a:graphicData uri="http://schemas.openxmlformats.org/drawingml/2006/table">
            <a:tbl>
              <a:tblPr firstRow="1" bandRow="1">
                <a:tableStyleId>{5C22544A-7EE6-4342-B048-85BDC9FD1C3A}</a:tableStyleId>
              </a:tblPr>
              <a:tblGrid>
                <a:gridCol w="1257300"/>
                <a:gridCol w="1257300"/>
              </a:tblGrid>
              <a:tr h="370840">
                <a:tc>
                  <a:txBody>
                    <a:bodyPr/>
                    <a:lstStyle/>
                    <a:p>
                      <a:r>
                        <a:rPr lang="en-US" dirty="0" smtClean="0"/>
                        <a:t>x</a:t>
                      </a:r>
                      <a:endParaRPr lang="en-US" dirty="0"/>
                    </a:p>
                  </a:txBody>
                  <a:tcPr/>
                </a:tc>
                <a:tc>
                  <a:txBody>
                    <a:bodyPr/>
                    <a:lstStyle/>
                    <a:p>
                      <a:r>
                        <a:rPr lang="en-US" dirty="0" smtClean="0"/>
                        <a:t>3.25</a:t>
                      </a:r>
                      <a:endParaRPr lang="en-US" dirty="0"/>
                    </a:p>
                  </a:txBody>
                  <a:tcPr/>
                </a:tc>
              </a:tr>
              <a:tr h="370840">
                <a:tc>
                  <a:txBody>
                    <a:bodyPr/>
                    <a:lstStyle/>
                    <a:p>
                      <a:r>
                        <a:rPr lang="en-GB" dirty="0" smtClean="0"/>
                        <a:t>Label</a:t>
                      </a:r>
                      <a:endParaRPr lang="en-US" dirty="0"/>
                    </a:p>
                  </a:txBody>
                  <a:tcPr/>
                </a:tc>
                <a:tc>
                  <a:txBody>
                    <a:bodyPr/>
                    <a:lstStyle/>
                    <a:p>
                      <a:r>
                        <a:rPr lang="en-GB" dirty="0" smtClean="0"/>
                        <a:t>1</a:t>
                      </a:r>
                      <a:endParaRPr lang="en-US" dirty="0"/>
                    </a:p>
                  </a:txBody>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Example</a:t>
            </a:r>
            <a:endParaRPr lang="en-US" dirty="0"/>
          </a:p>
        </p:txBody>
      </p:sp>
      <p:sp>
        <p:nvSpPr>
          <p:cNvPr id="3" name="Content Placeholder 2"/>
          <p:cNvSpPr>
            <a:spLocks noGrp="1"/>
          </p:cNvSpPr>
          <p:nvPr>
            <p:ph sz="quarter" idx="1"/>
          </p:nvPr>
        </p:nvSpPr>
        <p:spPr/>
        <p:txBody>
          <a:bodyPr/>
          <a:lstStyle/>
          <a:p>
            <a:r>
              <a:rPr lang="en-US" dirty="0" smtClean="0"/>
              <a:t>So, to every dichotomy in D there is a hypothesis in H consistent with the dichotomy. </a:t>
            </a:r>
          </a:p>
          <a:p>
            <a:endParaRPr lang="en-US" dirty="0" smtClean="0"/>
          </a:p>
          <a:p>
            <a:r>
              <a:rPr lang="en-US" dirty="0" smtClean="0"/>
              <a:t>Therefore, the set D is shattered by the hypothesis space H.</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Example</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92500" lnSpcReduction="20000"/>
          </a:bodyPr>
          <a:lstStyle/>
          <a:p>
            <a:r>
              <a:rPr lang="en-US" dirty="0" smtClean="0"/>
              <a:t>Let D be a subset of X containing two elements, say, D = {3.25, 4.75}. </a:t>
            </a:r>
          </a:p>
          <a:p>
            <a:endParaRPr lang="en-US" dirty="0" smtClean="0"/>
          </a:p>
          <a:p>
            <a:r>
              <a:rPr lang="en-US" dirty="0" smtClean="0"/>
              <a:t>There are 4 dichotomies in D and they correspond to the assignment of class labels </a:t>
            </a:r>
          </a:p>
          <a:p>
            <a:endParaRPr lang="en-US" dirty="0" smtClean="0"/>
          </a:p>
          <a:p>
            <a:r>
              <a:rPr lang="en-US" dirty="0" smtClean="0"/>
              <a:t>In these dichotomies, h5 is consistent with (a), h4 is consistent with (b) and h3 is consistent with (d).</a:t>
            </a:r>
          </a:p>
          <a:p>
            <a:endParaRPr lang="en-US" dirty="0" smtClean="0"/>
          </a:p>
          <a:p>
            <a:r>
              <a:rPr lang="en-US" dirty="0" smtClean="0"/>
              <a:t>But there is no hypothesis </a:t>
            </a:r>
            <a:r>
              <a:rPr lang="en-US" dirty="0" err="1" smtClean="0"/>
              <a:t>hm</a:t>
            </a:r>
            <a:r>
              <a:rPr lang="en-US" dirty="0" smtClean="0"/>
              <a:t> ∈ H consistent with (c). </a:t>
            </a:r>
          </a:p>
          <a:p>
            <a:endParaRPr lang="en-US" dirty="0" smtClean="0"/>
          </a:p>
          <a:p>
            <a:r>
              <a:rPr lang="en-US" dirty="0" smtClean="0"/>
              <a:t>Thus the two-element set D is not shattered by H.</a:t>
            </a:r>
          </a:p>
          <a:p>
            <a:endParaRPr lang="en-US" dirty="0" smtClean="0"/>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Example</a:t>
            </a:r>
            <a:endParaRPr lang="en-US" dirty="0"/>
          </a:p>
        </p:txBody>
      </p:sp>
      <p:graphicFrame>
        <p:nvGraphicFramePr>
          <p:cNvPr id="4" name="Content Placeholder 3"/>
          <p:cNvGraphicFramePr>
            <a:graphicFrameLocks noGrp="1"/>
          </p:cNvGraphicFramePr>
          <p:nvPr>
            <p:ph sz="quarter" idx="1"/>
          </p:nvPr>
        </p:nvGraphicFramePr>
        <p:xfrm>
          <a:off x="457200" y="2362200"/>
          <a:ext cx="2667000" cy="741680"/>
        </p:xfrm>
        <a:graphic>
          <a:graphicData uri="http://schemas.openxmlformats.org/drawingml/2006/table">
            <a:tbl>
              <a:tblPr firstRow="1" bandRow="1">
                <a:tableStyleId>{5C22544A-7EE6-4342-B048-85BDC9FD1C3A}</a:tableStyleId>
              </a:tblPr>
              <a:tblGrid>
                <a:gridCol w="889000"/>
                <a:gridCol w="889000"/>
                <a:gridCol w="889000"/>
              </a:tblGrid>
              <a:tr h="370840">
                <a:tc>
                  <a:txBody>
                    <a:bodyPr/>
                    <a:lstStyle/>
                    <a:p>
                      <a:r>
                        <a:rPr lang="en-GB" dirty="0" smtClean="0"/>
                        <a:t>x</a:t>
                      </a:r>
                      <a:endParaRPr lang="en-US" dirty="0"/>
                    </a:p>
                  </a:txBody>
                  <a:tcPr/>
                </a:tc>
                <a:tc>
                  <a:txBody>
                    <a:bodyPr/>
                    <a:lstStyle/>
                    <a:p>
                      <a:r>
                        <a:rPr lang="en-GB" dirty="0" smtClean="0"/>
                        <a:t>3.25</a:t>
                      </a:r>
                      <a:endParaRPr lang="en-US" dirty="0"/>
                    </a:p>
                  </a:txBody>
                  <a:tcPr/>
                </a:tc>
                <a:tc>
                  <a:txBody>
                    <a:bodyPr/>
                    <a:lstStyle/>
                    <a:p>
                      <a:r>
                        <a:rPr lang="en-GB" dirty="0" smtClean="0"/>
                        <a:t>4.75</a:t>
                      </a:r>
                      <a:endParaRPr lang="en-US" dirty="0"/>
                    </a:p>
                  </a:txBody>
                  <a:tcPr/>
                </a:tc>
              </a:tr>
              <a:tr h="370840">
                <a:tc>
                  <a:txBody>
                    <a:bodyPr/>
                    <a:lstStyle/>
                    <a:p>
                      <a:r>
                        <a:rPr lang="en-GB" dirty="0" smtClean="0"/>
                        <a:t>Label</a:t>
                      </a:r>
                      <a:endParaRPr lang="en-US" dirty="0"/>
                    </a:p>
                  </a:txBody>
                  <a:tcPr/>
                </a:tc>
                <a:tc>
                  <a:txBody>
                    <a:bodyPr/>
                    <a:lstStyle/>
                    <a:p>
                      <a:r>
                        <a:rPr lang="en-GB" dirty="0" smtClean="0"/>
                        <a:t>0</a:t>
                      </a:r>
                      <a:endParaRPr lang="en-US" dirty="0"/>
                    </a:p>
                  </a:txBody>
                  <a:tcPr/>
                </a:tc>
                <a:tc>
                  <a:txBody>
                    <a:bodyPr/>
                    <a:lstStyle/>
                    <a:p>
                      <a:r>
                        <a:rPr lang="en-GB" dirty="0" smtClean="0"/>
                        <a:t>0</a:t>
                      </a:r>
                      <a:endParaRPr lang="en-US" dirty="0"/>
                    </a:p>
                  </a:txBody>
                  <a:tcPr/>
                </a:tc>
              </a:tr>
            </a:tbl>
          </a:graphicData>
        </a:graphic>
      </p:graphicFrame>
      <p:graphicFrame>
        <p:nvGraphicFramePr>
          <p:cNvPr id="5" name="Content Placeholder 3"/>
          <p:cNvGraphicFramePr>
            <a:graphicFrameLocks/>
          </p:cNvGraphicFramePr>
          <p:nvPr/>
        </p:nvGraphicFramePr>
        <p:xfrm>
          <a:off x="5257800" y="4267200"/>
          <a:ext cx="2667000" cy="741680"/>
        </p:xfrm>
        <a:graphic>
          <a:graphicData uri="http://schemas.openxmlformats.org/drawingml/2006/table">
            <a:tbl>
              <a:tblPr firstRow="1" bandRow="1">
                <a:tableStyleId>{5C22544A-7EE6-4342-B048-85BDC9FD1C3A}</a:tableStyleId>
              </a:tblPr>
              <a:tblGrid>
                <a:gridCol w="889000"/>
                <a:gridCol w="889000"/>
                <a:gridCol w="889000"/>
              </a:tblGrid>
              <a:tr h="370840">
                <a:tc>
                  <a:txBody>
                    <a:bodyPr/>
                    <a:lstStyle/>
                    <a:p>
                      <a:r>
                        <a:rPr lang="en-GB" dirty="0" smtClean="0"/>
                        <a:t>x</a:t>
                      </a:r>
                      <a:endParaRPr lang="en-US" dirty="0"/>
                    </a:p>
                  </a:txBody>
                  <a:tcPr/>
                </a:tc>
                <a:tc>
                  <a:txBody>
                    <a:bodyPr/>
                    <a:lstStyle/>
                    <a:p>
                      <a:r>
                        <a:rPr lang="en-GB" dirty="0" smtClean="0"/>
                        <a:t>3.25</a:t>
                      </a:r>
                      <a:endParaRPr lang="en-US" dirty="0"/>
                    </a:p>
                  </a:txBody>
                  <a:tcPr/>
                </a:tc>
                <a:tc>
                  <a:txBody>
                    <a:bodyPr/>
                    <a:lstStyle/>
                    <a:p>
                      <a:r>
                        <a:rPr lang="en-GB" dirty="0" smtClean="0"/>
                        <a:t>4.75</a:t>
                      </a:r>
                      <a:endParaRPr lang="en-US" dirty="0"/>
                    </a:p>
                  </a:txBody>
                  <a:tcPr/>
                </a:tc>
              </a:tr>
              <a:tr h="370840">
                <a:tc>
                  <a:txBody>
                    <a:bodyPr/>
                    <a:lstStyle/>
                    <a:p>
                      <a:r>
                        <a:rPr lang="en-GB" dirty="0" smtClean="0"/>
                        <a:t>Label</a:t>
                      </a:r>
                      <a:endParaRPr lang="en-US" dirty="0"/>
                    </a:p>
                  </a:txBody>
                  <a:tcPr/>
                </a:tc>
                <a:tc>
                  <a:txBody>
                    <a:bodyPr/>
                    <a:lstStyle/>
                    <a:p>
                      <a:r>
                        <a:rPr lang="en-GB" dirty="0" smtClean="0"/>
                        <a:t>1</a:t>
                      </a:r>
                      <a:endParaRPr lang="en-US" dirty="0"/>
                    </a:p>
                  </a:txBody>
                  <a:tcPr/>
                </a:tc>
                <a:tc>
                  <a:txBody>
                    <a:bodyPr/>
                    <a:lstStyle/>
                    <a:p>
                      <a:r>
                        <a:rPr lang="en-GB" dirty="0" smtClean="0"/>
                        <a:t>1</a:t>
                      </a:r>
                      <a:endParaRPr lang="en-US" dirty="0"/>
                    </a:p>
                  </a:txBody>
                  <a:tcPr/>
                </a:tc>
              </a:tr>
            </a:tbl>
          </a:graphicData>
        </a:graphic>
      </p:graphicFrame>
      <p:graphicFrame>
        <p:nvGraphicFramePr>
          <p:cNvPr id="6" name="Content Placeholder 3"/>
          <p:cNvGraphicFramePr>
            <a:graphicFrameLocks/>
          </p:cNvGraphicFramePr>
          <p:nvPr/>
        </p:nvGraphicFramePr>
        <p:xfrm>
          <a:off x="609600" y="4114800"/>
          <a:ext cx="2667000" cy="741680"/>
        </p:xfrm>
        <a:graphic>
          <a:graphicData uri="http://schemas.openxmlformats.org/drawingml/2006/table">
            <a:tbl>
              <a:tblPr firstRow="1" bandRow="1">
                <a:tableStyleId>{5C22544A-7EE6-4342-B048-85BDC9FD1C3A}</a:tableStyleId>
              </a:tblPr>
              <a:tblGrid>
                <a:gridCol w="889000"/>
                <a:gridCol w="889000"/>
                <a:gridCol w="889000"/>
              </a:tblGrid>
              <a:tr h="370840">
                <a:tc>
                  <a:txBody>
                    <a:bodyPr/>
                    <a:lstStyle/>
                    <a:p>
                      <a:r>
                        <a:rPr lang="en-GB" dirty="0" smtClean="0"/>
                        <a:t>x</a:t>
                      </a:r>
                      <a:endParaRPr lang="en-US" dirty="0"/>
                    </a:p>
                  </a:txBody>
                  <a:tcPr/>
                </a:tc>
                <a:tc>
                  <a:txBody>
                    <a:bodyPr/>
                    <a:lstStyle/>
                    <a:p>
                      <a:r>
                        <a:rPr lang="en-GB" dirty="0" smtClean="0"/>
                        <a:t>3.25</a:t>
                      </a:r>
                      <a:endParaRPr lang="en-US" dirty="0"/>
                    </a:p>
                  </a:txBody>
                  <a:tcPr/>
                </a:tc>
                <a:tc>
                  <a:txBody>
                    <a:bodyPr/>
                    <a:lstStyle/>
                    <a:p>
                      <a:r>
                        <a:rPr lang="en-GB" dirty="0" smtClean="0"/>
                        <a:t>4.75</a:t>
                      </a:r>
                      <a:endParaRPr lang="en-US" dirty="0"/>
                    </a:p>
                  </a:txBody>
                  <a:tcPr/>
                </a:tc>
              </a:tr>
              <a:tr h="370840">
                <a:tc>
                  <a:txBody>
                    <a:bodyPr/>
                    <a:lstStyle/>
                    <a:p>
                      <a:r>
                        <a:rPr lang="en-GB" dirty="0" smtClean="0"/>
                        <a:t>Label</a:t>
                      </a:r>
                      <a:endParaRPr lang="en-US" dirty="0"/>
                    </a:p>
                  </a:txBody>
                  <a:tcPr/>
                </a:tc>
                <a:tc>
                  <a:txBody>
                    <a:bodyPr/>
                    <a:lstStyle/>
                    <a:p>
                      <a:r>
                        <a:rPr lang="en-GB" dirty="0" smtClean="0"/>
                        <a:t>1</a:t>
                      </a:r>
                      <a:endParaRPr lang="en-US" dirty="0"/>
                    </a:p>
                  </a:txBody>
                  <a:tcPr/>
                </a:tc>
                <a:tc>
                  <a:txBody>
                    <a:bodyPr/>
                    <a:lstStyle/>
                    <a:p>
                      <a:r>
                        <a:rPr lang="en-GB" dirty="0" smtClean="0"/>
                        <a:t>0</a:t>
                      </a:r>
                      <a:endParaRPr lang="en-US" dirty="0"/>
                    </a:p>
                  </a:txBody>
                  <a:tcPr/>
                </a:tc>
              </a:tr>
            </a:tbl>
          </a:graphicData>
        </a:graphic>
      </p:graphicFrame>
      <p:graphicFrame>
        <p:nvGraphicFramePr>
          <p:cNvPr id="7" name="Content Placeholder 3"/>
          <p:cNvGraphicFramePr>
            <a:graphicFrameLocks/>
          </p:cNvGraphicFramePr>
          <p:nvPr/>
        </p:nvGraphicFramePr>
        <p:xfrm>
          <a:off x="5105400" y="2438400"/>
          <a:ext cx="2667000" cy="741680"/>
        </p:xfrm>
        <a:graphic>
          <a:graphicData uri="http://schemas.openxmlformats.org/drawingml/2006/table">
            <a:tbl>
              <a:tblPr firstRow="1" bandRow="1">
                <a:tableStyleId>{5C22544A-7EE6-4342-B048-85BDC9FD1C3A}</a:tableStyleId>
              </a:tblPr>
              <a:tblGrid>
                <a:gridCol w="889000"/>
                <a:gridCol w="889000"/>
                <a:gridCol w="889000"/>
              </a:tblGrid>
              <a:tr h="370840">
                <a:tc>
                  <a:txBody>
                    <a:bodyPr/>
                    <a:lstStyle/>
                    <a:p>
                      <a:r>
                        <a:rPr lang="en-GB" dirty="0" smtClean="0"/>
                        <a:t>x</a:t>
                      </a:r>
                      <a:endParaRPr lang="en-US" dirty="0"/>
                    </a:p>
                  </a:txBody>
                  <a:tcPr/>
                </a:tc>
                <a:tc>
                  <a:txBody>
                    <a:bodyPr/>
                    <a:lstStyle/>
                    <a:p>
                      <a:r>
                        <a:rPr lang="en-GB" dirty="0" smtClean="0"/>
                        <a:t>3.25</a:t>
                      </a:r>
                      <a:endParaRPr lang="en-US" dirty="0"/>
                    </a:p>
                  </a:txBody>
                  <a:tcPr/>
                </a:tc>
                <a:tc>
                  <a:txBody>
                    <a:bodyPr/>
                    <a:lstStyle/>
                    <a:p>
                      <a:r>
                        <a:rPr lang="en-GB" dirty="0" smtClean="0"/>
                        <a:t>4.75</a:t>
                      </a:r>
                      <a:endParaRPr lang="en-US" dirty="0"/>
                    </a:p>
                  </a:txBody>
                  <a:tcPr/>
                </a:tc>
              </a:tr>
              <a:tr h="370840">
                <a:tc>
                  <a:txBody>
                    <a:bodyPr/>
                    <a:lstStyle/>
                    <a:p>
                      <a:r>
                        <a:rPr lang="en-GB" dirty="0" smtClean="0"/>
                        <a:t>Label</a:t>
                      </a:r>
                      <a:endParaRPr lang="en-US" dirty="0"/>
                    </a:p>
                  </a:txBody>
                  <a:tcPr/>
                </a:tc>
                <a:tc>
                  <a:txBody>
                    <a:bodyPr/>
                    <a:lstStyle/>
                    <a:p>
                      <a:r>
                        <a:rPr lang="en-GB" dirty="0" smtClean="0"/>
                        <a:t>0</a:t>
                      </a:r>
                      <a:endParaRPr lang="en-US" dirty="0"/>
                    </a:p>
                  </a:txBody>
                  <a:tcPr/>
                </a:tc>
                <a:tc>
                  <a:txBody>
                    <a:bodyPr/>
                    <a:lstStyle/>
                    <a:p>
                      <a:r>
                        <a:rPr lang="en-GB" dirty="0" smtClean="0"/>
                        <a:t>1</a:t>
                      </a:r>
                      <a:endParaRPr lang="en-US" dirty="0"/>
                    </a:p>
                  </a:txBody>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VC dimension of H</a:t>
            </a:r>
            <a:endParaRPr lang="en-US" dirty="0"/>
          </a:p>
        </p:txBody>
      </p:sp>
      <p:sp>
        <p:nvSpPr>
          <p:cNvPr id="3" name="Content Placeholder 2"/>
          <p:cNvSpPr>
            <a:spLocks noGrp="1"/>
          </p:cNvSpPr>
          <p:nvPr>
            <p:ph sz="quarter" idx="1"/>
          </p:nvPr>
        </p:nvSpPr>
        <p:spPr/>
        <p:txBody>
          <a:bodyPr/>
          <a:lstStyle/>
          <a:p>
            <a:r>
              <a:rPr lang="en-US" dirty="0" smtClean="0"/>
              <a:t>The size of the largest finite subset of X shattered by H .</a:t>
            </a:r>
          </a:p>
          <a:p>
            <a:endParaRPr lang="en-GB" dirty="0" smtClean="0"/>
          </a:p>
          <a:p>
            <a:endParaRPr lang="en-GB" dirty="0" smtClean="0"/>
          </a:p>
          <a:p>
            <a:r>
              <a:rPr lang="en-GB" dirty="0" smtClean="0"/>
              <a:t>VC dimension(H) =1 </a:t>
            </a:r>
            <a:r>
              <a:rPr lang="en-US" dirty="0" smtClean="0"/>
              <a:t> </a:t>
            </a:r>
          </a:p>
          <a:p>
            <a:pPr>
              <a:buNone/>
            </a:pPr>
            <a:r>
              <a:rPr lang="en-US" dirty="0" smtClean="0"/>
              <a:t>H = {</a:t>
            </a:r>
            <a:r>
              <a:rPr lang="en-US" dirty="0" err="1" smtClean="0"/>
              <a:t>hm</a:t>
            </a:r>
            <a:r>
              <a:rPr lang="en-US" dirty="0" smtClean="0"/>
              <a:t> ∶ m is a real number}, </a:t>
            </a:r>
          </a:p>
          <a:p>
            <a:pPr>
              <a:buNone/>
            </a:pPr>
            <a:r>
              <a:rPr lang="en-US" dirty="0" smtClean="0"/>
              <a:t>		where </a:t>
            </a:r>
            <a:r>
              <a:rPr lang="en-US" dirty="0" err="1" smtClean="0"/>
              <a:t>hm</a:t>
            </a:r>
            <a:r>
              <a:rPr lang="en-US" dirty="0" smtClean="0"/>
              <a:t> ∶ IF x ≥ m THEN ”1” ELSE “0”.</a:t>
            </a:r>
          </a:p>
          <a:p>
            <a:endParaRPr lang="en-US" dirty="0" smtClean="0"/>
          </a:p>
          <a:p>
            <a:endParaRPr lang="en-US" dirty="0" smtClean="0"/>
          </a:p>
          <a:p>
            <a:endParaRPr lang="en-GB" dirty="0" smtClean="0"/>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sz="quarter" idx="1"/>
          </p:nvPr>
        </p:nvSpPr>
        <p:spPr/>
        <p:txBody>
          <a:bodyPr/>
          <a:lstStyle/>
          <a:p>
            <a:r>
              <a:rPr lang="en-US" dirty="0" smtClean="0"/>
              <a:t>The </a:t>
            </a:r>
            <a:r>
              <a:rPr lang="en-US" dirty="0" err="1" smtClean="0"/>
              <a:t>Vapnik-Chervonenkis</a:t>
            </a:r>
            <a:r>
              <a:rPr lang="en-US" dirty="0" smtClean="0"/>
              <a:t> dimension (VC dimension) of a hypothesis space H defined over an instance space (that is, the set of all possible examples) X, denoted by VC(H), is the </a:t>
            </a:r>
            <a:r>
              <a:rPr lang="en-US" u="sng" dirty="0" smtClean="0"/>
              <a:t>size of the largest finite subset of X shattered by H</a:t>
            </a:r>
            <a:r>
              <a:rPr lang="en-US" dirty="0" smtClean="0"/>
              <a:t>. </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
          </p:nvPr>
        </p:nvSpPr>
        <p:spPr>
          <a:xfrm>
            <a:off x="228600" y="1524000"/>
            <a:ext cx="8915400" cy="5334000"/>
          </a:xfrm>
        </p:spPr>
        <p:txBody>
          <a:bodyPr>
            <a:normAutofit fontScale="85000" lnSpcReduction="10000"/>
          </a:bodyPr>
          <a:lstStyle/>
          <a:p>
            <a:r>
              <a:rPr lang="en-US" dirty="0" smtClean="0"/>
              <a:t>Let X be the set of all real numbers (say, for example, the set of heights of people). </a:t>
            </a:r>
          </a:p>
          <a:p>
            <a:endParaRPr lang="en-US" dirty="0" smtClean="0"/>
          </a:p>
          <a:p>
            <a:r>
              <a:rPr lang="en-US" dirty="0" smtClean="0"/>
              <a:t>For any real numbers a and b define a hypothesis </a:t>
            </a:r>
            <a:r>
              <a:rPr lang="en-US" dirty="0" err="1" smtClean="0"/>
              <a:t>h</a:t>
            </a:r>
            <a:r>
              <a:rPr lang="en-US" baseline="-25000" dirty="0" err="1" smtClean="0"/>
              <a:t>a,b</a:t>
            </a:r>
            <a:r>
              <a:rPr lang="en-US" baseline="-25000" dirty="0" smtClean="0"/>
              <a:t> </a:t>
            </a:r>
            <a:r>
              <a:rPr lang="en-US" dirty="0" smtClean="0"/>
              <a:t> as follows:</a:t>
            </a:r>
          </a:p>
          <a:p>
            <a:pPr>
              <a:buNone/>
            </a:pPr>
            <a:r>
              <a:rPr lang="en-US" dirty="0" smtClean="0"/>
              <a:t>		 </a:t>
            </a:r>
            <a:r>
              <a:rPr lang="en-US" dirty="0" err="1" smtClean="0"/>
              <a:t>h</a:t>
            </a:r>
            <a:r>
              <a:rPr lang="en-US" baseline="-25000" dirty="0" err="1" smtClean="0"/>
              <a:t>a,b</a:t>
            </a:r>
            <a:r>
              <a:rPr lang="en-US" dirty="0" smtClean="0"/>
              <a:t> (x) = 	1 if a &lt; x &lt; b</a:t>
            </a:r>
          </a:p>
          <a:p>
            <a:pPr>
              <a:buNone/>
            </a:pPr>
            <a:r>
              <a:rPr lang="en-US" dirty="0" smtClean="0"/>
              <a:t>				0 otherwise</a:t>
            </a:r>
          </a:p>
          <a:p>
            <a:pPr>
              <a:buNone/>
            </a:pPr>
            <a:r>
              <a:rPr lang="en-US" dirty="0" smtClean="0"/>
              <a:t> Let the hypothesis space H consist of all hypotheses of the form </a:t>
            </a:r>
            <a:r>
              <a:rPr lang="en-US" dirty="0" err="1" smtClean="0"/>
              <a:t>h</a:t>
            </a:r>
            <a:r>
              <a:rPr lang="en-US" baseline="-25000" dirty="0" err="1" smtClean="0"/>
              <a:t>a,b</a:t>
            </a:r>
            <a:r>
              <a:rPr lang="en-US" baseline="-25000" dirty="0" smtClean="0"/>
              <a:t> </a:t>
            </a:r>
            <a:r>
              <a:rPr lang="en-US" dirty="0" smtClean="0"/>
              <a:t>. </a:t>
            </a:r>
          </a:p>
          <a:p>
            <a:pPr>
              <a:buNone/>
            </a:pPr>
            <a:endParaRPr lang="en-US" dirty="0" smtClean="0"/>
          </a:p>
          <a:p>
            <a:pPr>
              <a:buNone/>
            </a:pPr>
            <a:r>
              <a:rPr lang="en-US" dirty="0" smtClean="0"/>
              <a:t>We show that VC(H) = 2. </a:t>
            </a:r>
          </a:p>
          <a:p>
            <a:pPr>
              <a:buNone/>
            </a:pPr>
            <a:endParaRPr lang="en-US" dirty="0" smtClean="0"/>
          </a:p>
          <a:p>
            <a:pPr>
              <a:buNone/>
            </a:pPr>
            <a:r>
              <a:rPr lang="en-US" dirty="0" smtClean="0"/>
              <a:t>We have to show that there is a subset of X of size 2 shattered by H and there is no subset of size 3 shattered by H</a:t>
            </a:r>
            <a:endParaRPr lang="en-US" dirty="0"/>
          </a:p>
        </p:txBody>
      </p:sp>
      <p:sp>
        <p:nvSpPr>
          <p:cNvPr id="4" name="Left Brace 3"/>
          <p:cNvSpPr/>
          <p:nvPr/>
        </p:nvSpPr>
        <p:spPr>
          <a:xfrm>
            <a:off x="2667000" y="3200400"/>
            <a:ext cx="381000" cy="762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Consider the two-element set D = {3.25, 4.75}. </a:t>
            </a:r>
          </a:p>
          <a:p>
            <a:endParaRPr lang="en-US" dirty="0" smtClean="0"/>
          </a:p>
          <a:p>
            <a:r>
              <a:rPr lang="en-US" dirty="0" smtClean="0"/>
              <a:t>The various dichotomies of D are given </a:t>
            </a:r>
          </a:p>
          <a:p>
            <a:endParaRPr lang="en-US" dirty="0" smtClean="0"/>
          </a:p>
          <a:p>
            <a:r>
              <a:rPr lang="en-US" dirty="0" smtClean="0"/>
              <a:t>It can be seen that the hypothesis h</a:t>
            </a:r>
            <a:r>
              <a:rPr lang="en-US" baseline="-25000" dirty="0" smtClean="0"/>
              <a:t>5,6</a:t>
            </a:r>
            <a:r>
              <a:rPr lang="en-US" dirty="0" smtClean="0"/>
              <a:t> is consistent with (a), h</a:t>
            </a:r>
            <a:r>
              <a:rPr lang="en-US" baseline="-25000" dirty="0" smtClean="0"/>
              <a:t>4,5</a:t>
            </a:r>
            <a:r>
              <a:rPr lang="en-US" dirty="0" smtClean="0"/>
              <a:t> is consistent with (b), h</a:t>
            </a:r>
            <a:r>
              <a:rPr lang="en-US" baseline="-25000" dirty="0" smtClean="0"/>
              <a:t>3,4</a:t>
            </a:r>
            <a:r>
              <a:rPr lang="en-US" dirty="0" smtClean="0"/>
              <a:t> is consistent with (c) and h</a:t>
            </a:r>
            <a:r>
              <a:rPr lang="en-US" baseline="-25000" dirty="0" smtClean="0"/>
              <a:t>3,5</a:t>
            </a:r>
            <a:r>
              <a:rPr lang="en-US" dirty="0" smtClean="0"/>
              <a:t> is consistent with (d). </a:t>
            </a:r>
          </a:p>
          <a:p>
            <a:endParaRPr lang="en-US" dirty="0" smtClean="0"/>
          </a:p>
          <a:p>
            <a:r>
              <a:rPr lang="en-US" dirty="0" smtClean="0"/>
              <a:t>So the set D is shattered by H</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
          </p:nvPr>
        </p:nvSpPr>
        <p:spPr>
          <a:xfrm>
            <a:off x="612648" y="1600200"/>
            <a:ext cx="8153400" cy="5257800"/>
          </a:xfrm>
        </p:spPr>
        <p:txBody>
          <a:bodyPr>
            <a:normAutofit lnSpcReduction="10000"/>
          </a:bodyPr>
          <a:lstStyle/>
          <a:p>
            <a:r>
              <a:rPr lang="en-US" dirty="0" smtClean="0"/>
              <a:t>Consider a three-element subset D = {x1, x2, x3}. </a:t>
            </a:r>
          </a:p>
          <a:p>
            <a:endParaRPr lang="en-US" dirty="0" smtClean="0"/>
          </a:p>
          <a:p>
            <a:r>
              <a:rPr lang="en-US" dirty="0" smtClean="0"/>
              <a:t>Let us assume that x1 &lt; x2 &lt; x3. </a:t>
            </a:r>
          </a:p>
          <a:p>
            <a:endParaRPr lang="en-US" dirty="0" smtClean="0"/>
          </a:p>
          <a:p>
            <a:r>
              <a:rPr lang="en-US" dirty="0" smtClean="0"/>
              <a:t>H cannot shatter this subset because the dichotomy represented by the set {x1, x3} cannot be represented by a hypothesis in H (any interval containing both x1 and x3 will contain x2 also). </a:t>
            </a:r>
          </a:p>
          <a:p>
            <a:endParaRPr lang="en-US" dirty="0" smtClean="0"/>
          </a:p>
          <a:p>
            <a:r>
              <a:rPr lang="en-US" dirty="0" smtClean="0"/>
              <a:t>Therefore, the size of the largest subset of X shattered by H is 2 and so VC(H) = 2. </a:t>
            </a:r>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noise </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20000"/>
          </a:bodyPr>
          <a:lstStyle/>
          <a:p>
            <a:r>
              <a:rPr lang="en-US" dirty="0" smtClean="0"/>
              <a:t>In a binary classification problem with two variables, when there is noise, there may not be a simple boundary between the positive and negative instances and to separate them</a:t>
            </a:r>
          </a:p>
          <a:p>
            <a:endParaRPr lang="en-US" dirty="0" smtClean="0"/>
          </a:p>
          <a:p>
            <a:r>
              <a:rPr lang="en-US" dirty="0" smtClean="0"/>
              <a:t>A rectangle can be defined by four numbers, but to define a more complicated shape one needs a more complex model with a much larger number of parameters. </a:t>
            </a:r>
          </a:p>
          <a:p>
            <a:endParaRPr lang="en-US" dirty="0" smtClean="0"/>
          </a:p>
          <a:p>
            <a:r>
              <a:rPr lang="en-US" dirty="0" smtClean="0"/>
              <a:t>When there is noise</a:t>
            </a:r>
          </a:p>
          <a:p>
            <a:pPr lvl="1"/>
            <a:r>
              <a:rPr lang="en-US" dirty="0" smtClean="0"/>
              <a:t>Make a complex model which makes a perfect fit to the data and attain zero error</a:t>
            </a:r>
          </a:p>
          <a:p>
            <a:pPr lvl="1"/>
            <a:r>
              <a:rPr lang="en-US" dirty="0" smtClean="0"/>
              <a:t>Use a simple model and allow some error. </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
          </p:nvPr>
        </p:nvSpPr>
        <p:spPr>
          <a:xfrm>
            <a:off x="457200" y="1600200"/>
            <a:ext cx="8308848" cy="4495800"/>
          </a:xfrm>
        </p:spPr>
        <p:txBody>
          <a:bodyPr/>
          <a:lstStyle/>
          <a:p>
            <a:r>
              <a:rPr lang="en-US" dirty="0" smtClean="0"/>
              <a:t>Let the instance space X be the set of all points (x, y) in a plane. </a:t>
            </a:r>
          </a:p>
          <a:p>
            <a:endParaRPr lang="en-US" dirty="0" smtClean="0"/>
          </a:p>
          <a:p>
            <a:r>
              <a:rPr lang="en-US" dirty="0" smtClean="0"/>
              <a:t>For any three real numbers, a, b, c define a class labeling as follows: </a:t>
            </a:r>
          </a:p>
          <a:p>
            <a:endParaRPr lang="en-US" dirty="0" smtClean="0"/>
          </a:p>
          <a:p>
            <a:pPr>
              <a:buNone/>
            </a:pPr>
            <a:r>
              <a:rPr lang="en-US" dirty="0" smtClean="0"/>
              <a:t>		</a:t>
            </a:r>
            <a:r>
              <a:rPr lang="en-US" dirty="0" err="1" smtClean="0"/>
              <a:t>ha,b,c</a:t>
            </a:r>
            <a:r>
              <a:rPr lang="en-US" dirty="0" smtClean="0"/>
              <a:t>(x, y) = 	1 	if ax + by + c &gt; 0 </a:t>
            </a:r>
          </a:p>
          <a:p>
            <a:pPr>
              <a:buNone/>
            </a:pPr>
            <a:r>
              <a:rPr lang="en-US" dirty="0" smtClean="0"/>
              <a:t>					0 	otherwise</a:t>
            </a:r>
          </a:p>
          <a:p>
            <a:endParaRPr lang="en-US" dirty="0"/>
          </a:p>
        </p:txBody>
      </p:sp>
      <p:sp>
        <p:nvSpPr>
          <p:cNvPr id="4" name="Left Brace 3"/>
          <p:cNvSpPr/>
          <p:nvPr/>
        </p:nvSpPr>
        <p:spPr>
          <a:xfrm>
            <a:off x="3429000" y="4648200"/>
            <a:ext cx="502919" cy="1066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
          </p:nvPr>
        </p:nvSpPr>
        <p:spPr>
          <a:xfrm>
            <a:off x="381000" y="1600200"/>
            <a:ext cx="8534400" cy="5257800"/>
          </a:xfrm>
        </p:spPr>
        <p:txBody>
          <a:bodyPr>
            <a:normAutofit fontScale="85000" lnSpcReduction="20000"/>
          </a:bodyPr>
          <a:lstStyle/>
          <a:p>
            <a:r>
              <a:rPr lang="en-US" dirty="0" smtClean="0"/>
              <a:t>Let H be the set of all hypotheses of the form h </a:t>
            </a:r>
            <a:r>
              <a:rPr lang="en-US" baseline="-25000" dirty="0" smtClean="0"/>
              <a:t>a,b,c</a:t>
            </a:r>
            <a:r>
              <a:rPr lang="en-US" dirty="0" smtClean="0"/>
              <a:t>. VC(H) = 3. </a:t>
            </a:r>
          </a:p>
          <a:p>
            <a:endParaRPr lang="en-US" dirty="0" smtClean="0"/>
          </a:p>
          <a:p>
            <a:r>
              <a:rPr lang="en-US" dirty="0" smtClean="0"/>
              <a:t>We have show that there is a subset of size 3 shattered by H and there is no subset of size 4 shattered by H. </a:t>
            </a:r>
          </a:p>
          <a:p>
            <a:endParaRPr lang="en-US" dirty="0" smtClean="0"/>
          </a:p>
          <a:p>
            <a:r>
              <a:rPr lang="en-US" dirty="0" smtClean="0"/>
              <a:t>Consider a set D = {A, B, C} of three non-collinear points in the plane. </a:t>
            </a:r>
          </a:p>
          <a:p>
            <a:endParaRPr lang="en-US" dirty="0" smtClean="0"/>
          </a:p>
          <a:p>
            <a:r>
              <a:rPr lang="en-US" dirty="0" smtClean="0"/>
              <a:t>There are 8 subsets of D and each of these defines a dichotomy of D. </a:t>
            </a:r>
          </a:p>
          <a:p>
            <a:endParaRPr lang="en-US" dirty="0" smtClean="0"/>
          </a:p>
          <a:p>
            <a:r>
              <a:rPr lang="en-US" dirty="0" smtClean="0"/>
              <a:t>We can easily find 8 hypotheses corresponding to the dichotomies defined by these subsets</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3 points.png"/>
          <p:cNvPicPr>
            <a:picLocks noGrp="1" noChangeAspect="1"/>
          </p:cNvPicPr>
          <p:nvPr>
            <p:ph sz="quarter" idx="1"/>
          </p:nvPr>
        </p:nvPicPr>
        <p:blipFill>
          <a:blip r:embed="rId2"/>
          <a:stretch>
            <a:fillRect/>
          </a:stretch>
        </p:blipFill>
        <p:spPr>
          <a:xfrm>
            <a:off x="381000" y="1752600"/>
            <a:ext cx="8458200" cy="4648199"/>
          </a:xfr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Consider a set S = {A, B, C, D} of four points in the plane. </a:t>
            </a:r>
          </a:p>
          <a:p>
            <a:endParaRPr lang="en-US" dirty="0" smtClean="0"/>
          </a:p>
          <a:p>
            <a:r>
              <a:rPr lang="en-US" dirty="0" smtClean="0"/>
              <a:t>Let no three of these points be collinear. Then, the points form a quadrilateral. </a:t>
            </a:r>
          </a:p>
          <a:p>
            <a:endParaRPr lang="en-US" dirty="0" smtClean="0"/>
          </a:p>
          <a:p>
            <a:r>
              <a:rPr lang="en-US" dirty="0" smtClean="0"/>
              <a:t>It can be easily seen that, in this case, there is no hypothesis for which the two element set formed by the ends of a diagonal is the corresponding dichotomy</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
          </p:nvPr>
        </p:nvSpPr>
        <p:spPr>
          <a:xfrm>
            <a:off x="228600" y="1600200"/>
            <a:ext cx="8686800" cy="4495800"/>
          </a:xfrm>
        </p:spPr>
        <p:txBody>
          <a:bodyPr>
            <a:normAutofit/>
          </a:bodyPr>
          <a:lstStyle/>
          <a:p>
            <a:r>
              <a:rPr lang="en-US" dirty="0" smtClean="0"/>
              <a:t>So the set cannot be shattered by H. If any three of them are collinear, then by some trial and error, it can be seen that in this case also the set cannot be shattered by H. </a:t>
            </a:r>
          </a:p>
          <a:p>
            <a:endParaRPr lang="en-US" dirty="0" smtClean="0"/>
          </a:p>
          <a:p>
            <a:r>
              <a:rPr lang="en-US" dirty="0" smtClean="0"/>
              <a:t>No set with four elements cannot be shattered by H. </a:t>
            </a:r>
          </a:p>
          <a:p>
            <a:endParaRPr lang="en-US" dirty="0" smtClean="0"/>
          </a:p>
          <a:p>
            <a:r>
              <a:rPr lang="en-US" dirty="0" smtClean="0"/>
              <a:t>From the above discussion we conclude that V C(H) = 3.</a:t>
            </a:r>
          </a:p>
          <a:p>
            <a:endParaRPr lang="en-US"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quarter" idx="1"/>
          </p:nvPr>
        </p:nvSpPr>
        <p:spPr/>
        <p:txBody>
          <a:bodyPr/>
          <a:lstStyle/>
          <a:p>
            <a:r>
              <a:rPr lang="en-US" dirty="0" smtClean="0"/>
              <a:t>Let X be set of all conjunctions of n </a:t>
            </a:r>
            <a:r>
              <a:rPr lang="en-US" dirty="0" err="1" smtClean="0"/>
              <a:t>boolean</a:t>
            </a:r>
            <a:r>
              <a:rPr lang="en-US" dirty="0" smtClean="0"/>
              <a:t> literals. Let the hypothesis space H consists of conjunctions of up to n literals.</a:t>
            </a:r>
          </a:p>
          <a:p>
            <a:endParaRPr lang="en-US" dirty="0" smtClean="0"/>
          </a:p>
          <a:p>
            <a:r>
              <a:rPr lang="en-US" dirty="0" smtClean="0"/>
              <a:t> It can be shown that VC(H) = n.</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Learning theory</a:t>
            </a:r>
            <a:endParaRPr lang="en-US" dirty="0"/>
          </a:p>
        </p:txBody>
      </p:sp>
      <p:sp>
        <p:nvSpPr>
          <p:cNvPr id="3" name="Content Placeholder 2"/>
          <p:cNvSpPr>
            <a:spLocks noGrp="1"/>
          </p:cNvSpPr>
          <p:nvPr>
            <p:ph sz="quarter" idx="1"/>
          </p:nvPr>
        </p:nvSpPr>
        <p:spPr/>
        <p:txBody>
          <a:bodyPr>
            <a:normAutofit fontScale="92500" lnSpcReduction="20000"/>
          </a:bodyPr>
          <a:lstStyle/>
          <a:p>
            <a:r>
              <a:rPr lang="en-GB" dirty="0" smtClean="0"/>
              <a:t>Find what tasks can be learned</a:t>
            </a:r>
          </a:p>
          <a:p>
            <a:endParaRPr lang="en-GB" dirty="0" smtClean="0"/>
          </a:p>
          <a:p>
            <a:r>
              <a:rPr lang="en-GB" dirty="0" smtClean="0"/>
              <a:t>What type of data is required for learning this task</a:t>
            </a:r>
          </a:p>
          <a:p>
            <a:pPr lvl="1"/>
            <a:r>
              <a:rPr lang="en-GB" dirty="0" smtClean="0"/>
              <a:t>How much data required</a:t>
            </a:r>
          </a:p>
          <a:p>
            <a:pPr lvl="1"/>
            <a:r>
              <a:rPr lang="en-GB" dirty="0" smtClean="0"/>
              <a:t>Number of samples </a:t>
            </a:r>
          </a:p>
          <a:p>
            <a:pPr lvl="1"/>
            <a:endParaRPr lang="en-GB" dirty="0" smtClean="0"/>
          </a:p>
          <a:p>
            <a:r>
              <a:rPr lang="en-GB" dirty="0" smtClean="0"/>
              <a:t>Resource Requirement</a:t>
            </a:r>
          </a:p>
          <a:p>
            <a:pPr lvl="1"/>
            <a:r>
              <a:rPr lang="en-GB" dirty="0" smtClean="0"/>
              <a:t>Space and time complexity of algorithm required to solve the learning task</a:t>
            </a:r>
          </a:p>
          <a:p>
            <a:pPr lvl="1"/>
            <a:endParaRPr lang="en-GB" dirty="0" smtClean="0"/>
          </a:p>
          <a:p>
            <a:r>
              <a:rPr lang="en-GB" dirty="0" smtClean="0"/>
              <a:t>Confidence/Guarantee of that algorithm</a:t>
            </a:r>
          </a:p>
          <a:p>
            <a:pPr lvl="1"/>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Learning theory</a:t>
            </a:r>
            <a:endParaRPr lang="en-US" dirty="0"/>
          </a:p>
        </p:txBody>
      </p:sp>
      <p:sp>
        <p:nvSpPr>
          <p:cNvPr id="3" name="Content Placeholder 2"/>
          <p:cNvSpPr>
            <a:spLocks noGrp="1"/>
          </p:cNvSpPr>
          <p:nvPr>
            <p:ph sz="quarter" idx="1"/>
          </p:nvPr>
        </p:nvSpPr>
        <p:spPr/>
        <p:txBody>
          <a:bodyPr/>
          <a:lstStyle/>
          <a:p>
            <a:r>
              <a:rPr lang="en-GB" dirty="0" smtClean="0"/>
              <a:t>Design Algorithm</a:t>
            </a:r>
          </a:p>
          <a:p>
            <a:r>
              <a:rPr lang="en-GB" dirty="0" smtClean="0"/>
              <a:t>Find confidence on this algorithm</a:t>
            </a:r>
          </a:p>
          <a:p>
            <a:pPr lvl="1"/>
            <a:r>
              <a:rPr lang="en-GB" dirty="0" smtClean="0"/>
              <a:t>How well this algorithm will work on future data instances</a:t>
            </a:r>
          </a:p>
          <a:p>
            <a:pPr lvl="1"/>
            <a:r>
              <a:rPr lang="en-GB" dirty="0" smtClean="0"/>
              <a:t>Generalization ability of the algorithm</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13648" cy="990600"/>
          </a:xfrm>
        </p:spPr>
        <p:txBody>
          <a:bodyPr>
            <a:normAutofit fontScale="90000"/>
          </a:bodyPr>
          <a:lstStyle/>
          <a:p>
            <a:r>
              <a:rPr lang="en-US" dirty="0" smtClean="0"/>
              <a:t>Probably approximately correct learning</a:t>
            </a:r>
            <a:endParaRPr lang="en-US" dirty="0"/>
          </a:p>
        </p:txBody>
      </p:sp>
      <p:sp>
        <p:nvSpPr>
          <p:cNvPr id="3" name="Content Placeholder 2"/>
          <p:cNvSpPr>
            <a:spLocks noGrp="1"/>
          </p:cNvSpPr>
          <p:nvPr>
            <p:ph sz="quarter" idx="1"/>
          </p:nvPr>
        </p:nvSpPr>
        <p:spPr>
          <a:xfrm>
            <a:off x="152400" y="1600200"/>
            <a:ext cx="8991600" cy="5029200"/>
          </a:xfrm>
        </p:spPr>
        <p:txBody>
          <a:bodyPr>
            <a:normAutofit fontScale="85000" lnSpcReduction="20000"/>
          </a:bodyPr>
          <a:lstStyle/>
          <a:p>
            <a:r>
              <a:rPr lang="en-US" u="sng" dirty="0" smtClean="0"/>
              <a:t>Computational learning theory</a:t>
            </a:r>
            <a:r>
              <a:rPr lang="en-US" dirty="0" smtClean="0"/>
              <a:t> is a subfield of artificial intelligence devoted to studying the design and analysis of machine learning algorithms.</a:t>
            </a:r>
          </a:p>
          <a:p>
            <a:endParaRPr lang="en-US" dirty="0" smtClean="0"/>
          </a:p>
          <a:p>
            <a:r>
              <a:rPr lang="en-US" u="sng" dirty="0" smtClean="0"/>
              <a:t>Probably approximately correct learning</a:t>
            </a:r>
            <a:r>
              <a:rPr lang="en-US" dirty="0" smtClean="0"/>
              <a:t> (PAC learning) is a framework for mathematical analysis of machine learning algorithms. </a:t>
            </a:r>
          </a:p>
          <a:p>
            <a:endParaRPr lang="en-US" dirty="0" smtClean="0"/>
          </a:p>
          <a:p>
            <a:r>
              <a:rPr lang="en-US" dirty="0" smtClean="0"/>
              <a:t>In this framework, the learner (that is, the algorithm) receives samples and </a:t>
            </a:r>
            <a:r>
              <a:rPr lang="en-US" u="sng" dirty="0" smtClean="0"/>
              <a:t>must select a hypothesis </a:t>
            </a:r>
            <a:r>
              <a:rPr lang="en-US" dirty="0" smtClean="0"/>
              <a:t>from a certain class of hypotheses.</a:t>
            </a:r>
          </a:p>
          <a:p>
            <a:endParaRPr lang="en-US" dirty="0" smtClean="0"/>
          </a:p>
          <a:p>
            <a:r>
              <a:rPr lang="en-US" dirty="0" smtClean="0"/>
              <a:t>With high probability , the selected hypothesis will have </a:t>
            </a:r>
            <a:r>
              <a:rPr lang="en-US" u="sng" dirty="0" smtClean="0"/>
              <a:t>low generalization error  </a:t>
            </a: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7448" cy="990600"/>
          </a:xfrm>
        </p:spPr>
        <p:txBody>
          <a:bodyPr>
            <a:normAutofit fontScale="90000"/>
          </a:bodyPr>
          <a:lstStyle/>
          <a:p>
            <a:r>
              <a:rPr lang="en-US" dirty="0" smtClean="0"/>
              <a:t>Probably approximately correct learning</a:t>
            </a:r>
            <a:endParaRPr lang="en-US" dirty="0"/>
          </a:p>
        </p:txBody>
      </p:sp>
      <p:sp>
        <p:nvSpPr>
          <p:cNvPr id="4" name="Rectangle 3"/>
          <p:cNvSpPr/>
          <p:nvPr/>
        </p:nvSpPr>
        <p:spPr>
          <a:xfrm>
            <a:off x="2209800" y="2590800"/>
            <a:ext cx="48768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191000" y="3505200"/>
            <a:ext cx="2133600" cy="1752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581400" y="3429000"/>
            <a:ext cx="2133600" cy="1905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43600" y="3352800"/>
            <a:ext cx="457200" cy="523220"/>
          </a:xfrm>
          <a:prstGeom prst="rect">
            <a:avLst/>
          </a:prstGeom>
          <a:noFill/>
        </p:spPr>
        <p:txBody>
          <a:bodyPr wrap="square" rtlCol="0">
            <a:spAutoFit/>
          </a:bodyPr>
          <a:lstStyle/>
          <a:p>
            <a:r>
              <a:rPr lang="en-GB" sz="2800" dirty="0" smtClean="0"/>
              <a:t>C</a:t>
            </a:r>
            <a:endParaRPr lang="en-US" sz="2800" dirty="0"/>
          </a:p>
        </p:txBody>
      </p:sp>
      <p:sp>
        <p:nvSpPr>
          <p:cNvPr id="8" name="TextBox 7"/>
          <p:cNvSpPr txBox="1"/>
          <p:nvPr/>
        </p:nvSpPr>
        <p:spPr>
          <a:xfrm>
            <a:off x="3276600" y="3429000"/>
            <a:ext cx="457200" cy="584775"/>
          </a:xfrm>
          <a:prstGeom prst="rect">
            <a:avLst/>
          </a:prstGeom>
          <a:noFill/>
        </p:spPr>
        <p:txBody>
          <a:bodyPr wrap="square" rtlCol="0">
            <a:spAutoFit/>
          </a:bodyPr>
          <a:lstStyle/>
          <a:p>
            <a:r>
              <a:rPr lang="en-GB" sz="3200" dirty="0" smtClean="0"/>
              <a:t>h</a:t>
            </a:r>
            <a:endParaRPr lang="en-US" sz="3200" dirty="0"/>
          </a:p>
        </p:txBody>
      </p:sp>
      <p:sp>
        <p:nvSpPr>
          <p:cNvPr id="9" name="TextBox 8"/>
          <p:cNvSpPr txBox="1"/>
          <p:nvPr/>
        </p:nvSpPr>
        <p:spPr>
          <a:xfrm>
            <a:off x="457200" y="1676400"/>
            <a:ext cx="2590800" cy="954107"/>
          </a:xfrm>
          <a:prstGeom prst="rect">
            <a:avLst/>
          </a:prstGeom>
          <a:noFill/>
        </p:spPr>
        <p:txBody>
          <a:bodyPr wrap="square" rtlCol="0">
            <a:spAutoFit/>
          </a:bodyPr>
          <a:lstStyle/>
          <a:p>
            <a:r>
              <a:rPr lang="en-GB" sz="2800" dirty="0" smtClean="0"/>
              <a:t>Error= h </a:t>
            </a:r>
            <a:r>
              <a:rPr lang="en-GB" sz="2800" dirty="0" smtClean="0">
                <a:sym typeface="Symbol"/>
              </a:rPr>
              <a:t> </a:t>
            </a:r>
            <a:r>
              <a:rPr lang="en-GB" sz="2800" dirty="0" smtClean="0"/>
              <a:t>C</a:t>
            </a:r>
          </a:p>
          <a:p>
            <a:r>
              <a:rPr lang="en-GB" sz="2800" dirty="0" smtClean="0"/>
              <a:t>P ( h </a:t>
            </a:r>
            <a:r>
              <a:rPr lang="en-GB" sz="2800" dirty="0" smtClean="0">
                <a:sym typeface="Symbol"/>
              </a:rPr>
              <a:t> </a:t>
            </a:r>
            <a:r>
              <a:rPr lang="en-GB" sz="2800" dirty="0" smtClean="0"/>
              <a:t>C ) ≤ </a:t>
            </a:r>
            <a:r>
              <a:rPr lang="el-GR" sz="2800" dirty="0" smtClean="0">
                <a:latin typeface="Calibri"/>
                <a:cs typeface="Calibri"/>
              </a:rPr>
              <a:t>ϵ</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noise </a:t>
            </a:r>
            <a:endParaRPr lang="en-US" dirty="0"/>
          </a:p>
        </p:txBody>
      </p:sp>
      <p:pic>
        <p:nvPicPr>
          <p:cNvPr id="4" name="Content Placeholder 3" descr="noise.jpg"/>
          <p:cNvPicPr>
            <a:picLocks noGrp="1" noChangeAspect="1"/>
          </p:cNvPicPr>
          <p:nvPr>
            <p:ph sz="quarter" idx="1"/>
          </p:nvPr>
        </p:nvPicPr>
        <p:blipFill>
          <a:blip r:embed="rId2"/>
          <a:stretch>
            <a:fillRect/>
          </a:stretch>
        </p:blipFill>
        <p:spPr>
          <a:xfrm>
            <a:off x="228601" y="1600200"/>
            <a:ext cx="8915400" cy="5105400"/>
          </a:xfr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7448" cy="990600"/>
          </a:xfrm>
        </p:spPr>
        <p:txBody>
          <a:bodyPr>
            <a:normAutofit fontScale="90000"/>
          </a:bodyPr>
          <a:lstStyle/>
          <a:p>
            <a:r>
              <a:rPr lang="en-US" dirty="0" smtClean="0"/>
              <a:t>Probably approximately correct learning</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85000" lnSpcReduction="20000"/>
          </a:bodyPr>
          <a:lstStyle/>
          <a:p>
            <a:r>
              <a:rPr lang="en-GB" sz="3200" dirty="0" smtClean="0"/>
              <a:t>A hypothesis is said to be approximately correct  if the error is ≤ </a:t>
            </a:r>
            <a:r>
              <a:rPr lang="el-GR" sz="3200" dirty="0" smtClean="0">
                <a:cs typeface="Calibri"/>
              </a:rPr>
              <a:t>ϵ</a:t>
            </a:r>
            <a:r>
              <a:rPr lang="en-GB" sz="3200" dirty="0" smtClean="0">
                <a:cs typeface="Calibri"/>
              </a:rPr>
              <a:t> 				</a:t>
            </a:r>
            <a:r>
              <a:rPr lang="en-GB" sz="3200" dirty="0" smtClean="0"/>
              <a:t> 	</a:t>
            </a:r>
          </a:p>
          <a:p>
            <a:endParaRPr lang="en-GB" sz="3200" dirty="0" smtClean="0"/>
          </a:p>
          <a:p>
            <a:r>
              <a:rPr lang="en-GB" sz="3200" dirty="0" smtClean="0"/>
              <a:t>0 &lt;</a:t>
            </a:r>
            <a:r>
              <a:rPr lang="el-GR" sz="3200" dirty="0" smtClean="0">
                <a:cs typeface="Calibri"/>
              </a:rPr>
              <a:t> ϵ</a:t>
            </a:r>
            <a:r>
              <a:rPr lang="en-GB" sz="3200" dirty="0" smtClean="0"/>
              <a:t> ≤ 1/2 </a:t>
            </a:r>
          </a:p>
          <a:p>
            <a:endParaRPr lang="en-GB" sz="3200" dirty="0" smtClean="0"/>
          </a:p>
          <a:p>
            <a:r>
              <a:rPr lang="en-GB" sz="3200" dirty="0" smtClean="0"/>
              <a:t>Probability that we get an approximately correct hypothesis Pr(P ( h </a:t>
            </a:r>
            <a:r>
              <a:rPr lang="en-GB" sz="3200" dirty="0" smtClean="0">
                <a:sym typeface="Symbol"/>
              </a:rPr>
              <a:t> </a:t>
            </a:r>
            <a:r>
              <a:rPr lang="en-GB" sz="3200" dirty="0" smtClean="0"/>
              <a:t>C ) ≤ </a:t>
            </a:r>
            <a:r>
              <a:rPr lang="el-GR" sz="3200" dirty="0" smtClean="0">
                <a:cs typeface="Calibri"/>
              </a:rPr>
              <a:t>ϵ</a:t>
            </a:r>
            <a:r>
              <a:rPr lang="en-GB" sz="3200" dirty="0" smtClean="0">
                <a:cs typeface="Calibri"/>
              </a:rPr>
              <a:t> ) </a:t>
            </a:r>
            <a:r>
              <a:rPr lang="en-GB" sz="3200" dirty="0" smtClean="0">
                <a:latin typeface="Calibri"/>
                <a:cs typeface="Calibri"/>
              </a:rPr>
              <a:t>≥ (1- </a:t>
            </a:r>
            <a:r>
              <a:rPr lang="en-GB" sz="3200" dirty="0" smtClean="0">
                <a:latin typeface="Calibri"/>
                <a:cs typeface="Calibri"/>
                <a:sym typeface="Symbol"/>
              </a:rPr>
              <a:t> )</a:t>
            </a:r>
          </a:p>
          <a:p>
            <a:endParaRPr lang="en-US" sz="3200" dirty="0" smtClean="0"/>
          </a:p>
          <a:p>
            <a:r>
              <a:rPr lang="en-GB" sz="3200" dirty="0" smtClean="0">
                <a:latin typeface="Calibri"/>
                <a:cs typeface="Calibri"/>
                <a:sym typeface="Symbol"/>
              </a:rPr>
              <a:t> is called confidence parameter</a:t>
            </a:r>
          </a:p>
          <a:p>
            <a:r>
              <a:rPr lang="en-GB" sz="3200" dirty="0" smtClean="0"/>
              <a:t>0 &lt;</a:t>
            </a:r>
            <a:r>
              <a:rPr lang="el-GR" sz="3200" dirty="0" smtClean="0">
                <a:cs typeface="Calibri"/>
              </a:rPr>
              <a:t> </a:t>
            </a:r>
            <a:r>
              <a:rPr lang="en-GB" sz="3200" dirty="0" smtClean="0">
                <a:latin typeface="Calibri"/>
                <a:cs typeface="Calibri"/>
                <a:sym typeface="Symbol"/>
              </a:rPr>
              <a:t></a:t>
            </a:r>
            <a:r>
              <a:rPr lang="en-GB" sz="3200" dirty="0" smtClean="0"/>
              <a:t> ≤ ½</a:t>
            </a:r>
          </a:p>
          <a:p>
            <a:r>
              <a:rPr lang="en-GB" sz="3200" dirty="0" smtClean="0">
                <a:latin typeface="Calibri"/>
                <a:cs typeface="Calibri"/>
                <a:sym typeface="Symbol"/>
              </a:rPr>
              <a:t> is 0.01 then 99% we get an approximately correct hypothesis</a:t>
            </a:r>
            <a:endParaRPr lang="en-GB" sz="3200" dirty="0" smtClean="0"/>
          </a:p>
          <a:p>
            <a:endParaRPr lang="en-US" sz="3200" dirty="0" smtClean="0"/>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Probably approximately correct learning</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85000" lnSpcReduction="20000"/>
          </a:bodyPr>
          <a:lstStyle/>
          <a:p>
            <a:r>
              <a:rPr lang="en-GB" dirty="0" smtClean="0"/>
              <a:t>Instance space X</a:t>
            </a:r>
            <a:r>
              <a:rPr lang="en-GB" dirty="0" smtClean="0">
                <a:sym typeface="Wingdings" pitchFamily="2" charset="2"/>
              </a:rPr>
              <a:t> </a:t>
            </a:r>
            <a:r>
              <a:rPr lang="en-GB" dirty="0" smtClean="0"/>
              <a:t>Consists of all the instances</a:t>
            </a:r>
          </a:p>
          <a:p>
            <a:r>
              <a:rPr lang="en-GB" dirty="0" smtClean="0"/>
              <a:t>Distribution D over X</a:t>
            </a:r>
          </a:p>
          <a:p>
            <a:r>
              <a:rPr lang="en-GB" dirty="0" smtClean="0"/>
              <a:t>Target concept C</a:t>
            </a:r>
            <a:r>
              <a:rPr lang="en-GB" dirty="0" smtClean="0">
                <a:sym typeface="Wingdings" pitchFamily="2" charset="2"/>
              </a:rPr>
              <a:t> </a:t>
            </a:r>
            <a:r>
              <a:rPr lang="en-GB" dirty="0" smtClean="0"/>
              <a:t>We want to learn</a:t>
            </a:r>
          </a:p>
          <a:p>
            <a:pPr lvl="1"/>
            <a:endParaRPr lang="en-GB" sz="2400" dirty="0" smtClean="0"/>
          </a:p>
          <a:p>
            <a:r>
              <a:rPr lang="en-GB" dirty="0" smtClean="0"/>
              <a:t>Hypothesis space H</a:t>
            </a:r>
          </a:p>
          <a:p>
            <a:endParaRPr lang="en-GB" sz="2400" dirty="0" smtClean="0"/>
          </a:p>
          <a:p>
            <a:r>
              <a:rPr lang="en-GB" dirty="0" smtClean="0"/>
              <a:t>Training samples S={ (xi, c(xi)) }</a:t>
            </a:r>
          </a:p>
          <a:p>
            <a:endParaRPr lang="en-GB" sz="2400" dirty="0" smtClean="0"/>
          </a:p>
          <a:p>
            <a:r>
              <a:rPr lang="en-GB" dirty="0" smtClean="0"/>
              <a:t>Consistent Hypothesis</a:t>
            </a:r>
          </a:p>
          <a:p>
            <a:pPr lvl="1"/>
            <a:r>
              <a:rPr lang="en-GB" dirty="0" smtClean="0"/>
              <a:t>Hypothesis that agrees with the training examples</a:t>
            </a:r>
          </a:p>
          <a:p>
            <a:pPr lvl="1"/>
            <a:r>
              <a:rPr lang="en-GB" dirty="0" smtClean="0"/>
              <a:t>Produce correct labelling for training examples</a:t>
            </a:r>
          </a:p>
          <a:p>
            <a:pPr lvl="1"/>
            <a:endParaRPr lang="en-GB" dirty="0" smtClean="0"/>
          </a:p>
          <a:p>
            <a:r>
              <a:rPr lang="en-GB" dirty="0" smtClean="0"/>
              <a:t>Find a hypothesis with small error over the distribution over the instances</a:t>
            </a:r>
          </a:p>
          <a:p>
            <a:pPr lvl="1"/>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 Approximation</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92500" lnSpcReduction="10000"/>
          </a:bodyPr>
          <a:lstStyle/>
          <a:p>
            <a:r>
              <a:rPr lang="en-GB" dirty="0" smtClean="0"/>
              <a:t>N features</a:t>
            </a:r>
          </a:p>
          <a:p>
            <a:r>
              <a:rPr lang="en-GB" dirty="0" smtClean="0"/>
              <a:t>2</a:t>
            </a:r>
            <a:r>
              <a:rPr lang="en-GB" baseline="30000" dirty="0" smtClean="0"/>
              <a:t>N</a:t>
            </a:r>
            <a:r>
              <a:rPr lang="en-GB" dirty="0" smtClean="0"/>
              <a:t> instance space</a:t>
            </a:r>
          </a:p>
          <a:p>
            <a:endParaRPr lang="en-GB" dirty="0" smtClean="0"/>
          </a:p>
          <a:p>
            <a:r>
              <a:rPr lang="en-GB" dirty="0" smtClean="0"/>
              <a:t>Hypothesis space partitions instance space into positive and negative</a:t>
            </a:r>
          </a:p>
          <a:p>
            <a:endParaRPr lang="en-GB" dirty="0" smtClean="0"/>
          </a:p>
          <a:p>
            <a:r>
              <a:rPr lang="en-GB" dirty="0" smtClean="0"/>
              <a:t>2 </a:t>
            </a:r>
            <a:r>
              <a:rPr lang="en-GB" baseline="34000" dirty="0" smtClean="0"/>
              <a:t>2</a:t>
            </a:r>
            <a:r>
              <a:rPr lang="en-GB" baseline="62000" dirty="0" smtClean="0"/>
              <a:t>N</a:t>
            </a:r>
            <a:r>
              <a:rPr lang="en-GB" baseline="30000" dirty="0" smtClean="0"/>
              <a:t> </a:t>
            </a:r>
            <a:r>
              <a:rPr lang="en-GB" dirty="0" smtClean="0"/>
              <a:t> possible partitions of instance space</a:t>
            </a:r>
          </a:p>
          <a:p>
            <a:endParaRPr lang="en-GB" dirty="0" smtClean="0"/>
          </a:p>
          <a:p>
            <a:r>
              <a:rPr lang="en-GB" dirty="0" smtClean="0"/>
              <a:t>To fix exactly one hypothesis 2</a:t>
            </a:r>
            <a:r>
              <a:rPr lang="en-GB" baseline="30000" dirty="0" smtClean="0"/>
              <a:t>N </a:t>
            </a:r>
            <a:r>
              <a:rPr lang="en-GB" dirty="0" smtClean="0"/>
              <a:t> samples required</a:t>
            </a:r>
          </a:p>
          <a:p>
            <a:endParaRPr lang="en-GB" dirty="0" smtClean="0"/>
          </a:p>
          <a:p>
            <a:r>
              <a:rPr lang="en-GB" dirty="0" smtClean="0"/>
              <a:t>Find a hypothesis using fewer instances</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a:t>
            </a:r>
            <a:endParaRPr lang="en-US" dirty="0"/>
          </a:p>
        </p:txBody>
      </p:sp>
      <p:sp>
        <p:nvSpPr>
          <p:cNvPr id="3" name="Content Placeholder 2"/>
          <p:cNvSpPr>
            <a:spLocks noGrp="1"/>
          </p:cNvSpPr>
          <p:nvPr>
            <p:ph sz="quarter" idx="1"/>
          </p:nvPr>
        </p:nvSpPr>
        <p:spPr/>
        <p:txBody>
          <a:bodyPr/>
          <a:lstStyle/>
          <a:p>
            <a:r>
              <a:rPr lang="en-GB" dirty="0" smtClean="0"/>
              <a:t>Measure error of h on S(training data)</a:t>
            </a:r>
          </a:p>
          <a:p>
            <a:endParaRPr lang="en-GB" dirty="0" smtClean="0"/>
          </a:p>
          <a:p>
            <a:r>
              <a:rPr lang="en-GB" dirty="0" smtClean="0"/>
              <a:t>True error			</a:t>
            </a:r>
            <a:r>
              <a:rPr lang="en-US" dirty="0" smtClean="0"/>
              <a:t> Pr (h(x) ≠ c(x))</a:t>
            </a:r>
            <a:endParaRPr lang="en-GB" dirty="0" smtClean="0"/>
          </a:p>
          <a:p>
            <a:endParaRPr lang="en-GB" dirty="0" smtClean="0"/>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Dimensionality Reduction</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20000"/>
          </a:bodyPr>
          <a:lstStyle/>
          <a:p>
            <a:r>
              <a:rPr lang="en-US" dirty="0" smtClean="0"/>
              <a:t>Observation data contain information are taken as inputs and fed to the system for decision making</a:t>
            </a:r>
          </a:p>
          <a:p>
            <a:endParaRPr lang="en-US" dirty="0" smtClean="0"/>
          </a:p>
          <a:p>
            <a:r>
              <a:rPr lang="en-US" dirty="0" smtClean="0"/>
              <a:t>In many learning problems, the datasets have large number of variables. </a:t>
            </a:r>
          </a:p>
          <a:p>
            <a:endParaRPr lang="en-US" dirty="0" smtClean="0"/>
          </a:p>
          <a:p>
            <a:r>
              <a:rPr lang="en-US" dirty="0" smtClean="0"/>
              <a:t>Sometimes, the number of variables is more than the number of observations. </a:t>
            </a:r>
          </a:p>
          <a:p>
            <a:pPr lvl="1"/>
            <a:r>
              <a:rPr lang="en-US" dirty="0" smtClean="0"/>
              <a:t>image processing, internet search engines, and automatic text analysis </a:t>
            </a:r>
          </a:p>
          <a:p>
            <a:endParaRPr lang="en-US" dirty="0" smtClean="0"/>
          </a:p>
          <a:p>
            <a:r>
              <a:rPr lang="en-US" dirty="0" smtClean="0"/>
              <a:t> Statistical and machine learning methods have some difficulty when dealing with such high-dimensional data. </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Dimensionality Reduction</a:t>
            </a:r>
            <a:endParaRPr lang="en-US" dirty="0"/>
          </a:p>
        </p:txBody>
      </p:sp>
      <p:sp>
        <p:nvSpPr>
          <p:cNvPr id="3" name="Content Placeholder 2"/>
          <p:cNvSpPr>
            <a:spLocks noGrp="1"/>
          </p:cNvSpPr>
          <p:nvPr>
            <p:ph sz="quarter" idx="1"/>
          </p:nvPr>
        </p:nvSpPr>
        <p:spPr>
          <a:xfrm>
            <a:off x="612648" y="1600200"/>
            <a:ext cx="8153400" cy="5029200"/>
          </a:xfrm>
        </p:spPr>
        <p:txBody>
          <a:bodyPr>
            <a:normAutofit/>
          </a:bodyPr>
          <a:lstStyle/>
          <a:p>
            <a:r>
              <a:rPr lang="en-GB" dirty="0" smtClean="0"/>
              <a:t>Features contain information about target</a:t>
            </a:r>
          </a:p>
          <a:p>
            <a:endParaRPr lang="en-GB" dirty="0" smtClean="0"/>
          </a:p>
          <a:p>
            <a:r>
              <a:rPr lang="en-GB" dirty="0" smtClean="0"/>
              <a:t>Classification function defined in terms of features</a:t>
            </a:r>
          </a:p>
          <a:p>
            <a:endParaRPr lang="en-GB" dirty="0" smtClean="0"/>
          </a:p>
          <a:p>
            <a:r>
              <a:rPr lang="en-GB" dirty="0" smtClean="0"/>
              <a:t>More features</a:t>
            </a:r>
            <a:r>
              <a:rPr lang="en-GB" dirty="0" smtClean="0">
                <a:sym typeface="Wingdings" pitchFamily="2" charset="2"/>
              </a:rPr>
              <a:t> more information/ </a:t>
            </a:r>
          </a:p>
          <a:p>
            <a:pPr>
              <a:buNone/>
            </a:pPr>
            <a:r>
              <a:rPr lang="en-GB" dirty="0" smtClean="0">
                <a:sym typeface="Wingdings" pitchFamily="2" charset="2"/>
              </a:rPr>
              <a:t>				Better classification power </a:t>
            </a:r>
          </a:p>
          <a:p>
            <a:pPr>
              <a:buNone/>
            </a:pPr>
            <a:endParaRPr lang="en-GB" dirty="0" smtClean="0">
              <a:sym typeface="Wingdings" pitchFamily="2" charset="2"/>
            </a:endParaRPr>
          </a:p>
          <a:p>
            <a:pPr>
              <a:buNone/>
            </a:pPr>
            <a:endParaRPr lang="en-GB" dirty="0" smtClean="0">
              <a:sym typeface="Wingdings" pitchFamily="2" charset="2"/>
            </a:endParaRPr>
          </a:p>
          <a:p>
            <a:endParaRPr lang="en-GB" dirty="0" smtClean="0">
              <a:sym typeface="Wingdings" pitchFamily="2" charset="2"/>
            </a:endParaRPr>
          </a:p>
          <a:p>
            <a:endParaRPr lang="en-GB" dirty="0" smtClean="0">
              <a:sym typeface="Wingdings" pitchFamily="2" charset="2"/>
            </a:endParaRP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Dimensionality Reduction</a:t>
            </a:r>
            <a:br>
              <a:rPr lang="en-US" dirty="0" smtClean="0"/>
            </a:br>
            <a:endParaRPr lang="en-US" dirty="0"/>
          </a:p>
        </p:txBody>
      </p:sp>
      <p:sp>
        <p:nvSpPr>
          <p:cNvPr id="3" name="Content Placeholder 2"/>
          <p:cNvSpPr>
            <a:spLocks noGrp="1"/>
          </p:cNvSpPr>
          <p:nvPr>
            <p:ph sz="quarter" idx="1"/>
          </p:nvPr>
        </p:nvSpPr>
        <p:spPr>
          <a:xfrm>
            <a:off x="612648" y="1600200"/>
            <a:ext cx="8153400" cy="4876800"/>
          </a:xfrm>
        </p:spPr>
        <p:txBody>
          <a:bodyPr>
            <a:normAutofit fontScale="92500" lnSpcReduction="10000"/>
          </a:bodyPr>
          <a:lstStyle/>
          <a:p>
            <a:r>
              <a:rPr lang="en-GB" dirty="0" smtClean="0"/>
              <a:t>Some features are irrelevant</a:t>
            </a:r>
          </a:p>
          <a:p>
            <a:pPr lvl="1"/>
            <a:r>
              <a:rPr lang="en-GB" dirty="0" smtClean="0"/>
              <a:t>Features can introduce noise</a:t>
            </a:r>
          </a:p>
          <a:p>
            <a:endParaRPr lang="en-GB" dirty="0" smtClean="0"/>
          </a:p>
          <a:p>
            <a:r>
              <a:rPr lang="en-GB" dirty="0" smtClean="0"/>
              <a:t>Some features are redundant</a:t>
            </a:r>
          </a:p>
          <a:p>
            <a:pPr lvl="1"/>
            <a:r>
              <a:rPr lang="en-GB" dirty="0" smtClean="0"/>
              <a:t>Do not contribute additional information</a:t>
            </a:r>
          </a:p>
          <a:p>
            <a:pPr lvl="1"/>
            <a:r>
              <a:rPr lang="en-GB" dirty="0" smtClean="0"/>
              <a:t>Leads to performance degradation of learning algorithms</a:t>
            </a:r>
          </a:p>
          <a:p>
            <a:pPr lvl="2"/>
            <a:r>
              <a:rPr lang="en-GB" dirty="0" smtClean="0"/>
              <a:t>Limited training examples</a:t>
            </a:r>
          </a:p>
          <a:p>
            <a:pPr lvl="2"/>
            <a:r>
              <a:rPr lang="en-GB" dirty="0" smtClean="0"/>
              <a:t>Limited resources</a:t>
            </a:r>
          </a:p>
          <a:p>
            <a:pPr lvl="2"/>
            <a:endParaRPr lang="en-GB" dirty="0" smtClean="0"/>
          </a:p>
          <a:p>
            <a:r>
              <a:rPr lang="en-GB" u="sng" dirty="0" smtClean="0">
                <a:sym typeface="Wingdings" pitchFamily="2" charset="2"/>
              </a:rPr>
              <a:t>Classifier performance degrade </a:t>
            </a:r>
            <a:r>
              <a:rPr lang="en-GB" dirty="0" smtClean="0">
                <a:sym typeface="Wingdings" pitchFamily="2" charset="2"/>
              </a:rPr>
              <a:t>for large number of features</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Curse of Dimensionality</a:t>
            </a:r>
            <a:endParaRPr lang="en-US" dirty="0"/>
          </a:p>
        </p:txBody>
      </p:sp>
      <p:pic>
        <p:nvPicPr>
          <p:cNvPr id="4" name="Content Placeholder 3" descr="dimensionality.png"/>
          <p:cNvPicPr>
            <a:picLocks noGrp="1" noChangeAspect="1"/>
          </p:cNvPicPr>
          <p:nvPr>
            <p:ph sz="quarter" idx="1"/>
          </p:nvPr>
        </p:nvPicPr>
        <p:blipFill>
          <a:blip r:embed="rId2"/>
          <a:stretch>
            <a:fillRect/>
          </a:stretch>
        </p:blipFill>
        <p:spPr>
          <a:xfrm>
            <a:off x="381000" y="1524000"/>
            <a:ext cx="8153400" cy="5181600"/>
          </a:xfr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Dimensionality Reduction</a:t>
            </a:r>
            <a:br>
              <a:rPr lang="en-US" dirty="0" smtClean="0"/>
            </a:br>
            <a:endParaRPr lang="en-US" dirty="0"/>
          </a:p>
        </p:txBody>
      </p:sp>
      <p:sp>
        <p:nvSpPr>
          <p:cNvPr id="3" name="Content Placeholder 2"/>
          <p:cNvSpPr>
            <a:spLocks noGrp="1"/>
          </p:cNvSpPr>
          <p:nvPr>
            <p:ph sz="quarter" idx="1"/>
          </p:nvPr>
        </p:nvSpPr>
        <p:spPr>
          <a:xfrm>
            <a:off x="612648" y="1600200"/>
            <a:ext cx="8153400" cy="4648200"/>
          </a:xfrm>
        </p:spPr>
        <p:txBody>
          <a:bodyPr>
            <a:normAutofit/>
          </a:bodyPr>
          <a:lstStyle/>
          <a:p>
            <a:r>
              <a:rPr lang="en-US" dirty="0" smtClean="0"/>
              <a:t>The complexity of any </a:t>
            </a:r>
            <a:r>
              <a:rPr lang="en-US" dirty="0" err="1" smtClean="0"/>
              <a:t>classiﬁer</a:t>
            </a:r>
            <a:r>
              <a:rPr lang="en-US" dirty="0" smtClean="0"/>
              <a:t> or </a:t>
            </a:r>
            <a:r>
              <a:rPr lang="en-US" dirty="0" err="1" smtClean="0"/>
              <a:t>regressor</a:t>
            </a:r>
            <a:r>
              <a:rPr lang="en-US" dirty="0" smtClean="0"/>
              <a:t> depends on the number of inputs. </a:t>
            </a:r>
          </a:p>
          <a:p>
            <a:endParaRPr lang="en-US" dirty="0" smtClean="0"/>
          </a:p>
          <a:p>
            <a:r>
              <a:rPr lang="en-US" dirty="0" smtClean="0"/>
              <a:t>This determines both the time and space complexity and the necessary number of training examples to train such a </a:t>
            </a:r>
            <a:r>
              <a:rPr lang="en-US" dirty="0" err="1" smtClean="0"/>
              <a:t>classiﬁer</a:t>
            </a:r>
            <a:r>
              <a:rPr lang="en-US" dirty="0" smtClean="0"/>
              <a:t> or </a:t>
            </a:r>
            <a:r>
              <a:rPr lang="en-US" dirty="0" err="1" smtClean="0"/>
              <a:t>regressor</a:t>
            </a:r>
            <a:r>
              <a:rPr lang="en-US" dirty="0" smtClean="0"/>
              <a:t>. </a:t>
            </a:r>
          </a:p>
          <a:p>
            <a:endParaRPr lang="en-GB" dirty="0" smtClean="0"/>
          </a:p>
          <a:p>
            <a:r>
              <a:rPr lang="en-US" dirty="0" smtClean="0"/>
              <a:t>How to </a:t>
            </a:r>
            <a:r>
              <a:rPr lang="en-US" u="sng" dirty="0" smtClean="0"/>
              <a:t>decrease input dimensionality </a:t>
            </a:r>
            <a:r>
              <a:rPr lang="en-US" dirty="0" smtClean="0"/>
              <a:t>without losing accuracy.</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Dimensionality Reduction- Reasons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20000"/>
          </a:bodyPr>
          <a:lstStyle/>
          <a:p>
            <a:r>
              <a:rPr lang="en-US" dirty="0" smtClean="0"/>
              <a:t>The complexity of the machine learning algorithm depends on </a:t>
            </a:r>
          </a:p>
          <a:p>
            <a:pPr lvl="1"/>
            <a:r>
              <a:rPr lang="en-US" dirty="0" smtClean="0"/>
              <a:t>the number of input dimensions, d, </a:t>
            </a:r>
          </a:p>
          <a:p>
            <a:pPr lvl="1"/>
            <a:r>
              <a:rPr lang="en-US" dirty="0" smtClean="0"/>
              <a:t>the size of the data sample, N, </a:t>
            </a:r>
          </a:p>
          <a:p>
            <a:pPr lvl="1"/>
            <a:endParaRPr lang="en-US" dirty="0" smtClean="0"/>
          </a:p>
          <a:p>
            <a:r>
              <a:rPr lang="en-US" dirty="0" smtClean="0"/>
              <a:t>For reduced memory and computation, reduce the dimensionality of the problem. </a:t>
            </a:r>
          </a:p>
          <a:p>
            <a:endParaRPr lang="en-US" dirty="0" smtClean="0"/>
          </a:p>
          <a:p>
            <a:r>
              <a:rPr lang="en-US" dirty="0" smtClean="0"/>
              <a:t>Decreasing dimension also decreases the complexity of the inference algorithm during testing.</a:t>
            </a:r>
          </a:p>
          <a:p>
            <a:endParaRPr lang="en-US" dirty="0" smtClean="0"/>
          </a:p>
          <a:p>
            <a:r>
              <a:rPr lang="en-US" dirty="0" smtClean="0"/>
              <a:t> When an input is decided to be unnecessary, we save the cost of extracting it.</a:t>
            </a:r>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noise </a:t>
            </a:r>
            <a:endParaRPr lang="en-US" dirty="0"/>
          </a:p>
        </p:txBody>
      </p:sp>
      <p:sp>
        <p:nvSpPr>
          <p:cNvPr id="3" name="Content Placeholder 2"/>
          <p:cNvSpPr>
            <a:spLocks noGrp="1"/>
          </p:cNvSpPr>
          <p:nvPr>
            <p:ph sz="quarter" idx="1"/>
          </p:nvPr>
        </p:nvSpPr>
        <p:spPr>
          <a:xfrm>
            <a:off x="612648" y="1600200"/>
            <a:ext cx="8302752" cy="5105400"/>
          </a:xfrm>
        </p:spPr>
        <p:txBody>
          <a:bodyPr>
            <a:normAutofit lnSpcReduction="10000"/>
          </a:bodyPr>
          <a:lstStyle/>
          <a:p>
            <a:r>
              <a:rPr lang="en-GB" dirty="0" smtClean="0"/>
              <a:t>Simple model to use</a:t>
            </a:r>
          </a:p>
          <a:p>
            <a:pPr lvl="1"/>
            <a:r>
              <a:rPr lang="en-GB" dirty="0" smtClean="0"/>
              <a:t>Easy to check whether a point is inside or outside a rectangle</a:t>
            </a:r>
          </a:p>
          <a:p>
            <a:pPr lvl="1"/>
            <a:endParaRPr lang="en-GB" dirty="0" smtClean="0"/>
          </a:p>
          <a:p>
            <a:r>
              <a:rPr lang="en-GB" dirty="0" smtClean="0"/>
              <a:t>Simple model to train and has fewer parameters</a:t>
            </a:r>
          </a:p>
          <a:p>
            <a:pPr lvl="1"/>
            <a:r>
              <a:rPr lang="en-GB" dirty="0" smtClean="0"/>
              <a:t>Easier to find corner values of a rectangle</a:t>
            </a:r>
          </a:p>
          <a:p>
            <a:pPr lvl="1"/>
            <a:r>
              <a:rPr lang="en-GB" dirty="0" smtClean="0"/>
              <a:t>With a small training set when the training instances differ a little bit; we expect the simpler model to change less than a complex model</a:t>
            </a:r>
            <a:r>
              <a:rPr lang="en-GB" dirty="0" smtClean="0">
                <a:sym typeface="Wingdings" pitchFamily="2" charset="2"/>
              </a:rPr>
              <a:t> less variance</a:t>
            </a:r>
          </a:p>
          <a:p>
            <a:pPr lvl="1"/>
            <a:r>
              <a:rPr lang="en-GB" dirty="0" smtClean="0">
                <a:sym typeface="Wingdings" pitchFamily="2" charset="2"/>
              </a:rPr>
              <a:t>A simpler model has more  bias</a:t>
            </a:r>
          </a:p>
          <a:p>
            <a:pPr lvl="1"/>
            <a:r>
              <a:rPr lang="en-GB" dirty="0" smtClean="0">
                <a:sym typeface="Wingdings" pitchFamily="2" charset="2"/>
              </a:rPr>
              <a:t>Finding the optimal model corresponds to minimizing both the bias and the variance</a:t>
            </a:r>
            <a:endParaRPr lang="en-GB" dirty="0" smtClean="0"/>
          </a:p>
          <a:p>
            <a:pPr lvl="1"/>
            <a:endParaRPr lang="en-GB" dirty="0" smtClean="0"/>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Dimensionality Reduction- Reasons</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92500" lnSpcReduction="10000"/>
          </a:bodyPr>
          <a:lstStyle/>
          <a:p>
            <a:r>
              <a:rPr lang="en-US" dirty="0" smtClean="0"/>
              <a:t>Simpler models are more robust on small datasets. </a:t>
            </a:r>
          </a:p>
          <a:p>
            <a:pPr lvl="1"/>
            <a:r>
              <a:rPr lang="en-US" dirty="0" smtClean="0"/>
              <a:t>Simpler models  have less variance, that is, they vary less depending on the particulars of a sample, including noise, outliers, and so forth.</a:t>
            </a:r>
          </a:p>
          <a:p>
            <a:pPr lvl="1"/>
            <a:endParaRPr lang="en-US" dirty="0" smtClean="0"/>
          </a:p>
          <a:p>
            <a:r>
              <a:rPr lang="en-US" dirty="0" smtClean="0"/>
              <a:t> When data can be explained with fewer features, we get a better idea about the process that underlies the data and this allows </a:t>
            </a:r>
            <a:r>
              <a:rPr lang="en-US" u="sng" dirty="0" smtClean="0"/>
              <a:t>knowledge extraction</a:t>
            </a:r>
            <a:r>
              <a:rPr lang="en-US" dirty="0" smtClean="0"/>
              <a:t>.</a:t>
            </a:r>
          </a:p>
          <a:p>
            <a:endParaRPr lang="en-US" dirty="0" smtClean="0"/>
          </a:p>
          <a:p>
            <a:r>
              <a:rPr lang="en-US" dirty="0" smtClean="0"/>
              <a:t> When data can be represented in a few dimensions without loss of information, it can be </a:t>
            </a:r>
            <a:r>
              <a:rPr lang="en-US" u="sng" dirty="0" smtClean="0"/>
              <a:t>plotted and analyzed visually</a:t>
            </a:r>
            <a:r>
              <a:rPr lang="en-US" dirty="0" smtClean="0"/>
              <a:t> for structure and outliers.</a:t>
            </a:r>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Dimensionality reduction</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92500" lnSpcReduction="20000"/>
          </a:bodyPr>
          <a:lstStyle/>
          <a:p>
            <a:r>
              <a:rPr lang="en-US" dirty="0" smtClean="0"/>
              <a:t>Normally the number of input variables is reduced before the machine learning algorithms can be successfully applied.</a:t>
            </a:r>
          </a:p>
          <a:p>
            <a:endParaRPr lang="en-US" dirty="0" smtClean="0"/>
          </a:p>
          <a:p>
            <a:r>
              <a:rPr lang="en-US" dirty="0" smtClean="0"/>
              <a:t>In statistical and machine learning, dimensionality reduction or dimension reduction is the process of </a:t>
            </a:r>
            <a:r>
              <a:rPr lang="en-US" u="sng" dirty="0" smtClean="0"/>
              <a:t>reducing the number of variables </a:t>
            </a:r>
            <a:r>
              <a:rPr lang="en-US" dirty="0" smtClean="0"/>
              <a:t>under consideration by </a:t>
            </a:r>
            <a:r>
              <a:rPr lang="en-US" u="sng" dirty="0" smtClean="0"/>
              <a:t>obtaining a smaller set of principal variables</a:t>
            </a:r>
            <a:r>
              <a:rPr lang="en-US" dirty="0" smtClean="0"/>
              <a:t>.</a:t>
            </a:r>
          </a:p>
          <a:p>
            <a:endParaRPr lang="en-US" dirty="0" smtClean="0"/>
          </a:p>
          <a:p>
            <a:r>
              <a:rPr lang="en-US" dirty="0" smtClean="0"/>
              <a:t>Dimensionality reduction may be implemented in two ways</a:t>
            </a:r>
          </a:p>
          <a:p>
            <a:pPr lvl="1"/>
            <a:r>
              <a:rPr lang="en-US" dirty="0" smtClean="0"/>
              <a:t>Feature selection</a:t>
            </a:r>
          </a:p>
          <a:p>
            <a:pPr lvl="1"/>
            <a:r>
              <a:rPr lang="en-US" dirty="0" smtClean="0"/>
              <a:t>Feature extraction</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Dimensionality reduction</a:t>
            </a:r>
            <a:endParaRPr lang="en-US" dirty="0"/>
          </a:p>
        </p:txBody>
      </p:sp>
      <p:sp>
        <p:nvSpPr>
          <p:cNvPr id="3" name="Content Placeholder 2"/>
          <p:cNvSpPr>
            <a:spLocks noGrp="1"/>
          </p:cNvSpPr>
          <p:nvPr>
            <p:ph sz="quarter" idx="1"/>
          </p:nvPr>
        </p:nvSpPr>
        <p:spPr>
          <a:xfrm>
            <a:off x="612648" y="1600200"/>
            <a:ext cx="8153400" cy="4876800"/>
          </a:xfrm>
        </p:spPr>
        <p:txBody>
          <a:bodyPr>
            <a:normAutofit fontScale="92500" lnSpcReduction="20000"/>
          </a:bodyPr>
          <a:lstStyle/>
          <a:p>
            <a:r>
              <a:rPr lang="en-US" u="sng" dirty="0" smtClean="0"/>
              <a:t>Feature selection </a:t>
            </a:r>
            <a:r>
              <a:rPr lang="en-US" dirty="0" smtClean="0"/>
              <a:t>methods choose a subset of important features pruning the rest and </a:t>
            </a:r>
            <a:r>
              <a:rPr lang="en-US" u="sng" dirty="0" smtClean="0"/>
              <a:t>feature extraction </a:t>
            </a:r>
            <a:r>
              <a:rPr lang="en-US" dirty="0" smtClean="0"/>
              <a:t>methods that form fewer, new features from the original inputs</a:t>
            </a:r>
          </a:p>
          <a:p>
            <a:endParaRPr lang="en-GB" dirty="0" smtClean="0"/>
          </a:p>
          <a:p>
            <a:r>
              <a:rPr lang="en-US" dirty="0" smtClean="0"/>
              <a:t>Ideally, we should not need feature selection or extraction as a separate process; the </a:t>
            </a:r>
            <a:r>
              <a:rPr lang="en-US" dirty="0" err="1" smtClean="0"/>
              <a:t>classiﬁer</a:t>
            </a:r>
            <a:r>
              <a:rPr lang="en-US" dirty="0" smtClean="0"/>
              <a:t> (or </a:t>
            </a:r>
            <a:r>
              <a:rPr lang="en-US" dirty="0" err="1" smtClean="0"/>
              <a:t>regressor</a:t>
            </a:r>
            <a:r>
              <a:rPr lang="en-US" dirty="0" smtClean="0"/>
              <a:t>) should be able to use whichever features are necessary, discarding the irrelevant. </a:t>
            </a:r>
          </a:p>
          <a:p>
            <a:endParaRPr lang="en-GB" dirty="0" smtClean="0"/>
          </a:p>
          <a:p>
            <a:r>
              <a:rPr lang="en-GB" dirty="0" smtClean="0"/>
              <a:t>Helps to maintain </a:t>
            </a:r>
            <a:r>
              <a:rPr lang="en-GB" u="sng" dirty="0" smtClean="0"/>
              <a:t>classification accuracy and simplify classifier complexity</a:t>
            </a:r>
          </a:p>
          <a:p>
            <a:endParaRPr lang="en-US" dirty="0" smtClean="0"/>
          </a:p>
          <a:p>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63000" cy="990600"/>
          </a:xfrm>
        </p:spPr>
        <p:txBody>
          <a:bodyPr>
            <a:normAutofit/>
          </a:bodyPr>
          <a:lstStyle/>
          <a:p>
            <a:r>
              <a:rPr lang="en-US" dirty="0" smtClean="0"/>
              <a:t>Feature selection</a:t>
            </a:r>
            <a:endParaRPr lang="en-US" dirty="0"/>
          </a:p>
        </p:txBody>
      </p:sp>
      <p:sp>
        <p:nvSpPr>
          <p:cNvPr id="3" name="Content Placeholder 2"/>
          <p:cNvSpPr>
            <a:spLocks noGrp="1"/>
          </p:cNvSpPr>
          <p:nvPr>
            <p:ph sz="quarter" idx="1"/>
          </p:nvPr>
        </p:nvSpPr>
        <p:spPr>
          <a:xfrm>
            <a:off x="612648" y="1600200"/>
            <a:ext cx="8153400" cy="5105400"/>
          </a:xfrm>
        </p:spPr>
        <p:txBody>
          <a:bodyPr>
            <a:normAutofit/>
          </a:bodyPr>
          <a:lstStyle/>
          <a:p>
            <a:r>
              <a:rPr lang="en-US" dirty="0" smtClean="0"/>
              <a:t>Find k of the total of n features that give us the most information and we discard the other (n−k) dimensions. </a:t>
            </a:r>
          </a:p>
          <a:p>
            <a:endParaRPr lang="en-GB" dirty="0" smtClean="0"/>
          </a:p>
          <a:p>
            <a:endParaRPr lang="en-US" dirty="0" smtClean="0"/>
          </a:p>
          <a:p>
            <a:r>
              <a:rPr lang="en-US" u="sng" dirty="0" smtClean="0"/>
              <a:t>Subset selection </a:t>
            </a:r>
            <a:r>
              <a:rPr lang="en-US" dirty="0" smtClean="0"/>
              <a:t>is a feature selection method.</a:t>
            </a:r>
          </a:p>
          <a:p>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a:t>
            </a:r>
            <a:endParaRPr lang="en-US" dirty="0"/>
          </a:p>
        </p:txBody>
      </p:sp>
      <p:sp>
        <p:nvSpPr>
          <p:cNvPr id="3" name="Content Placeholder 2"/>
          <p:cNvSpPr>
            <a:spLocks noGrp="1"/>
          </p:cNvSpPr>
          <p:nvPr>
            <p:ph sz="quarter" idx="1"/>
          </p:nvPr>
        </p:nvSpPr>
        <p:spPr>
          <a:xfrm>
            <a:off x="612648" y="1524000"/>
            <a:ext cx="8153400" cy="5181600"/>
          </a:xfrm>
        </p:spPr>
        <p:txBody>
          <a:bodyPr>
            <a:normAutofit fontScale="92500" lnSpcReduction="10000"/>
          </a:bodyPr>
          <a:lstStyle/>
          <a:p>
            <a:r>
              <a:rPr lang="en-US" dirty="0" smtClean="0"/>
              <a:t>Finding a new set of k features that are the combination of the original n features. </a:t>
            </a:r>
          </a:p>
          <a:p>
            <a:endParaRPr lang="en-US" sz="1900" dirty="0" smtClean="0"/>
          </a:p>
          <a:p>
            <a:r>
              <a:rPr lang="en-US" dirty="0" smtClean="0"/>
              <a:t>These methods may be supervised or unsupervised depending on whether or not they use the output information. </a:t>
            </a:r>
          </a:p>
          <a:p>
            <a:pPr lvl="1"/>
            <a:endParaRPr lang="en-US" sz="1900" dirty="0" smtClean="0"/>
          </a:p>
          <a:p>
            <a:r>
              <a:rPr lang="en-US" dirty="0" smtClean="0"/>
              <a:t>The best known and most widely used feature extraction methods are </a:t>
            </a:r>
          </a:p>
          <a:p>
            <a:pPr lvl="1"/>
            <a:r>
              <a:rPr lang="en-US" dirty="0" smtClean="0"/>
              <a:t>Principal Components Analysis (PCA) </a:t>
            </a:r>
          </a:p>
          <a:p>
            <a:pPr lvl="2"/>
            <a:r>
              <a:rPr lang="en-US" dirty="0" smtClean="0"/>
              <a:t>Unsupervised </a:t>
            </a:r>
          </a:p>
          <a:p>
            <a:pPr lvl="1"/>
            <a:r>
              <a:rPr lang="en-US" dirty="0" smtClean="0"/>
              <a:t>Linear </a:t>
            </a:r>
            <a:r>
              <a:rPr lang="en-US" dirty="0" err="1" smtClean="0"/>
              <a:t>Discriminant</a:t>
            </a:r>
            <a:r>
              <a:rPr lang="en-US" dirty="0" smtClean="0"/>
              <a:t> Analysis (LDA)</a:t>
            </a:r>
          </a:p>
          <a:p>
            <a:pPr lvl="2"/>
            <a:r>
              <a:rPr lang="en-US" dirty="0" smtClean="0"/>
              <a:t>Supervised .</a:t>
            </a:r>
          </a:p>
          <a:p>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error</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a:bodyPr>
          <a:lstStyle/>
          <a:p>
            <a:r>
              <a:rPr lang="en-US" dirty="0" smtClean="0"/>
              <a:t>In regression problems, use the </a:t>
            </a:r>
            <a:r>
              <a:rPr lang="en-US" u="sng" dirty="0" smtClean="0"/>
              <a:t>Mean Squared Error </a:t>
            </a:r>
            <a:r>
              <a:rPr lang="en-US" dirty="0" smtClean="0"/>
              <a:t>(MSE) or the Root Mean Squared Error (RMSE) as the measure of error. </a:t>
            </a:r>
          </a:p>
          <a:p>
            <a:endParaRPr lang="en-US" dirty="0" smtClean="0"/>
          </a:p>
          <a:p>
            <a:r>
              <a:rPr lang="en-US" dirty="0" smtClean="0"/>
              <a:t>MSE is the sum, over all the data points, of the square of the difference between the predicted and actual target variables, divided by the number of data points.</a:t>
            </a:r>
          </a:p>
          <a:p>
            <a:endParaRPr lang="en-US" dirty="0" smtClean="0"/>
          </a:p>
          <a:p>
            <a:r>
              <a:rPr lang="en-US" dirty="0" smtClean="0"/>
              <a:t>If y</a:t>
            </a:r>
            <a:r>
              <a:rPr lang="en-US" baseline="-25000" dirty="0" smtClean="0"/>
              <a:t>1</a:t>
            </a:r>
            <a:r>
              <a:rPr lang="en-US" dirty="0" smtClean="0"/>
              <a:t>, . . . , y</a:t>
            </a:r>
            <a:r>
              <a:rPr lang="en-US" baseline="-25000" dirty="0" smtClean="0"/>
              <a:t>n</a:t>
            </a:r>
            <a:r>
              <a:rPr lang="en-US" dirty="0" smtClean="0"/>
              <a:t> are the observed values </a:t>
            </a:r>
          </a:p>
          <a:p>
            <a:r>
              <a:rPr lang="en-US" dirty="0" err="1" smtClean="0"/>
              <a:t>yˆ</a:t>
            </a:r>
            <a:r>
              <a:rPr lang="en-US" baseline="-25000" dirty="0" err="1" smtClean="0"/>
              <a:t>i</a:t>
            </a:r>
            <a:r>
              <a:rPr lang="en-US" dirty="0" smtClean="0"/>
              <a:t> , . . . , </a:t>
            </a:r>
            <a:r>
              <a:rPr lang="en-US" dirty="0" err="1" smtClean="0"/>
              <a:t>yˆ</a:t>
            </a:r>
            <a:r>
              <a:rPr lang="en-US" baseline="-25000" dirty="0" err="1" smtClean="0"/>
              <a:t>n</a:t>
            </a:r>
            <a:r>
              <a:rPr lang="en-US" dirty="0" smtClean="0"/>
              <a:t> are the predicted values</a:t>
            </a:r>
          </a:p>
          <a:p>
            <a:r>
              <a:rPr lang="en-US" dirty="0" smtClean="0"/>
              <a:t>MSE = 1/n  </a:t>
            </a:r>
            <a:r>
              <a:rPr lang="en-US" baseline="-25000" dirty="0" smtClean="0"/>
              <a:t>i=1</a:t>
            </a:r>
            <a:r>
              <a:rPr lang="en-US" dirty="0" smtClean="0"/>
              <a:t> ∑ </a:t>
            </a:r>
            <a:r>
              <a:rPr lang="en-US" baseline="30000" dirty="0" smtClean="0"/>
              <a:t>n</a:t>
            </a:r>
            <a:r>
              <a:rPr lang="en-US" dirty="0" smtClean="0"/>
              <a:t> (</a:t>
            </a:r>
            <a:r>
              <a:rPr lang="en-US" dirty="0" err="1" smtClean="0"/>
              <a:t>y</a:t>
            </a:r>
            <a:r>
              <a:rPr lang="en-US" baseline="-25000" dirty="0" err="1" smtClean="0"/>
              <a:t>i</a:t>
            </a:r>
            <a:r>
              <a:rPr lang="en-US" dirty="0" smtClean="0"/>
              <a:t> − </a:t>
            </a:r>
            <a:r>
              <a:rPr lang="en-US" dirty="0" err="1" smtClean="0"/>
              <a:t>yˆ</a:t>
            </a:r>
            <a:r>
              <a:rPr lang="en-US" baseline="-25000" dirty="0" err="1" smtClean="0"/>
              <a:t>i</a:t>
            </a:r>
            <a:r>
              <a:rPr lang="en-US" dirty="0" smtClean="0"/>
              <a:t>) </a:t>
            </a:r>
            <a:r>
              <a:rPr lang="en-US" baseline="30000" dirty="0" smtClean="0"/>
              <a:t>2</a:t>
            </a:r>
          </a:p>
          <a:p>
            <a:endParaRPr lang="en-US"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error</a:t>
            </a:r>
            <a:endParaRPr lang="en-US" dirty="0"/>
          </a:p>
        </p:txBody>
      </p:sp>
      <p:sp>
        <p:nvSpPr>
          <p:cNvPr id="3" name="Content Placeholder 2"/>
          <p:cNvSpPr>
            <a:spLocks noGrp="1"/>
          </p:cNvSpPr>
          <p:nvPr>
            <p:ph sz="quarter" idx="1"/>
          </p:nvPr>
        </p:nvSpPr>
        <p:spPr>
          <a:xfrm>
            <a:off x="152400" y="1600200"/>
            <a:ext cx="8763000" cy="4495800"/>
          </a:xfrm>
        </p:spPr>
        <p:txBody>
          <a:bodyPr/>
          <a:lstStyle/>
          <a:p>
            <a:r>
              <a:rPr lang="en-US" dirty="0" smtClean="0"/>
              <a:t>In classification problems, use the </a:t>
            </a:r>
            <a:r>
              <a:rPr lang="en-US" u="sng" dirty="0" smtClean="0"/>
              <a:t>misclassification rate </a:t>
            </a:r>
            <a:r>
              <a:rPr lang="en-US" dirty="0" smtClean="0"/>
              <a:t>as a measure of the error. </a:t>
            </a:r>
          </a:p>
          <a:p>
            <a:endParaRPr lang="en-US" dirty="0" smtClean="0"/>
          </a:p>
          <a:p>
            <a:r>
              <a:rPr lang="en-US" dirty="0" smtClean="0"/>
              <a:t> misclassification rate =( no. of misclassified examples)/ ( total no. of examples)</a:t>
            </a:r>
          </a:p>
          <a:p>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Subset selection</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92500" lnSpcReduction="10000"/>
          </a:bodyPr>
          <a:lstStyle/>
          <a:p>
            <a:r>
              <a:rPr lang="en-US" dirty="0" smtClean="0"/>
              <a:t>Also called feature selection, or variable selection, or attribute selection</a:t>
            </a:r>
          </a:p>
          <a:p>
            <a:endParaRPr lang="en-US" dirty="0" smtClean="0"/>
          </a:p>
          <a:p>
            <a:r>
              <a:rPr lang="en-US" dirty="0" smtClean="0"/>
              <a:t>The process of selecting a subset of relevant features (variables, predictors) for use in model construction.</a:t>
            </a:r>
          </a:p>
          <a:p>
            <a:endParaRPr lang="en-US" dirty="0" smtClean="0"/>
          </a:p>
          <a:p>
            <a:r>
              <a:rPr lang="en-US" dirty="0" smtClean="0"/>
              <a:t>Feature selection techniques are </a:t>
            </a:r>
            <a:r>
              <a:rPr lang="en-US" u="sng" dirty="0" smtClean="0"/>
              <a:t>used for four reasons</a:t>
            </a:r>
            <a:r>
              <a:rPr lang="en-US" dirty="0" smtClean="0"/>
              <a:t>: </a:t>
            </a:r>
          </a:p>
          <a:p>
            <a:pPr lvl="1"/>
            <a:r>
              <a:rPr lang="en-US" dirty="0" smtClean="0"/>
              <a:t>simplification of models to make them easier to interpret by researchers/users</a:t>
            </a:r>
          </a:p>
          <a:p>
            <a:pPr lvl="1"/>
            <a:r>
              <a:rPr lang="en-US" dirty="0" smtClean="0"/>
              <a:t>shorter training times, </a:t>
            </a:r>
          </a:p>
          <a:p>
            <a:pPr lvl="1"/>
            <a:r>
              <a:rPr lang="en-US" dirty="0" smtClean="0"/>
              <a:t>to avoid the curse of dimensionality </a:t>
            </a:r>
          </a:p>
          <a:p>
            <a:pPr lvl="1"/>
            <a:r>
              <a:rPr lang="en-US" dirty="0" smtClean="0"/>
              <a:t>enhanced generalization by reducing </a:t>
            </a:r>
            <a:r>
              <a:rPr lang="en-US" dirty="0" err="1" smtClean="0"/>
              <a:t>overfitting</a:t>
            </a:r>
            <a:r>
              <a:rPr lang="en-US" dirty="0" smtClean="0"/>
              <a:t> </a:t>
            </a:r>
          </a:p>
          <a:p>
            <a:pPr lvl="1"/>
            <a:endParaRPr lang="en-US"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lide_4.jpg"/>
          <p:cNvPicPr>
            <a:picLocks noGrp="1" noChangeAspect="1"/>
          </p:cNvPicPr>
          <p:nvPr>
            <p:ph sz="quarter" idx="1"/>
          </p:nvPr>
        </p:nvPicPr>
        <p:blipFill>
          <a:blip r:embed="rId2"/>
          <a:stretch>
            <a:fillRect/>
          </a:stretch>
        </p:blipFill>
        <p:spPr>
          <a:xfrm>
            <a:off x="0" y="0"/>
            <a:ext cx="9143999" cy="6858000"/>
          </a:xfrm>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Subset selection</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85000" lnSpcReduction="20000"/>
          </a:bodyPr>
          <a:lstStyle/>
          <a:p>
            <a:r>
              <a:rPr lang="en-US" dirty="0" smtClean="0"/>
              <a:t>Find the best subset of set of features. </a:t>
            </a:r>
          </a:p>
          <a:p>
            <a:endParaRPr lang="en-US" dirty="0" smtClean="0"/>
          </a:p>
          <a:p>
            <a:r>
              <a:rPr lang="en-US" dirty="0" smtClean="0"/>
              <a:t>The </a:t>
            </a:r>
            <a:r>
              <a:rPr lang="en-US" u="sng" dirty="0" smtClean="0"/>
              <a:t>best subset </a:t>
            </a:r>
            <a:r>
              <a:rPr lang="en-US" dirty="0" smtClean="0"/>
              <a:t>contains the </a:t>
            </a:r>
            <a:r>
              <a:rPr lang="en-US" u="sng" dirty="0" smtClean="0"/>
              <a:t>least number of dimensions that most contribute to accuracy. </a:t>
            </a:r>
          </a:p>
          <a:p>
            <a:endParaRPr lang="en-US" dirty="0" smtClean="0"/>
          </a:p>
          <a:p>
            <a:r>
              <a:rPr lang="en-US" dirty="0" smtClean="0"/>
              <a:t>Discard the remaining, unimportant dimensions.</a:t>
            </a:r>
          </a:p>
          <a:p>
            <a:endParaRPr lang="en-US" dirty="0" smtClean="0"/>
          </a:p>
          <a:p>
            <a:r>
              <a:rPr lang="en-US" dirty="0" smtClean="0"/>
              <a:t> Using a suitable error function, this can be used in both regression and </a:t>
            </a:r>
            <a:r>
              <a:rPr lang="en-US" dirty="0" err="1" smtClean="0"/>
              <a:t>classiﬁcation</a:t>
            </a:r>
            <a:r>
              <a:rPr lang="en-US" dirty="0" smtClean="0"/>
              <a:t> problems. </a:t>
            </a:r>
          </a:p>
          <a:p>
            <a:endParaRPr lang="en-US" dirty="0" smtClean="0"/>
          </a:p>
          <a:p>
            <a:r>
              <a:rPr lang="en-US" dirty="0" smtClean="0"/>
              <a:t>There are 2</a:t>
            </a:r>
            <a:r>
              <a:rPr lang="en-US" baseline="30000" dirty="0" smtClean="0"/>
              <a:t>d</a:t>
            </a:r>
            <a:r>
              <a:rPr lang="en-US" dirty="0" smtClean="0"/>
              <a:t> possible subsets of d variables, but </a:t>
            </a:r>
            <a:r>
              <a:rPr lang="en-US" u="sng" dirty="0" smtClean="0"/>
              <a:t>we cannot test for all of them </a:t>
            </a:r>
            <a:r>
              <a:rPr lang="en-US" dirty="0" smtClean="0"/>
              <a:t>unless d is small and we employ heuristics to get a reasonable (but not optimal) solution in reasonable (polynomial) time.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noise </a:t>
            </a:r>
            <a:endParaRPr lang="en-US" dirty="0"/>
          </a:p>
        </p:txBody>
      </p:sp>
      <p:sp>
        <p:nvSpPr>
          <p:cNvPr id="3" name="Content Placeholder 2"/>
          <p:cNvSpPr>
            <a:spLocks noGrp="1"/>
          </p:cNvSpPr>
          <p:nvPr>
            <p:ph sz="quarter" idx="1"/>
          </p:nvPr>
        </p:nvSpPr>
        <p:spPr/>
        <p:txBody>
          <a:bodyPr/>
          <a:lstStyle/>
          <a:p>
            <a:r>
              <a:rPr lang="en-GB" dirty="0" smtClean="0"/>
              <a:t>Simple model to explain</a:t>
            </a:r>
          </a:p>
          <a:p>
            <a:pPr lvl="1"/>
            <a:r>
              <a:rPr lang="en-GB" dirty="0" smtClean="0"/>
              <a:t>Rectangle corresponds to defining intervals on the two attributes</a:t>
            </a:r>
          </a:p>
          <a:p>
            <a:pPr lvl="1"/>
            <a:endParaRPr lang="en-GB" dirty="0" smtClean="0"/>
          </a:p>
          <a:p>
            <a:r>
              <a:rPr lang="en-GB" dirty="0" smtClean="0"/>
              <a:t>Given comparable empirical error, a simple model would generalize better than a complex model</a:t>
            </a:r>
          </a:p>
          <a:p>
            <a:pPr lvl="1"/>
            <a:r>
              <a:rPr lang="en-GB" dirty="0" smtClean="0"/>
              <a:t>Occam’s razor</a:t>
            </a:r>
          </a:p>
          <a:p>
            <a:pPr lvl="1"/>
            <a:r>
              <a:rPr lang="en-GB" dirty="0" smtClean="0"/>
              <a:t>Simpler explanations are more plausible and unnecessary complexity should be shaved off</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Subset selection</a:t>
            </a:r>
            <a:endParaRPr lang="en-US" dirty="0"/>
          </a:p>
        </p:txBody>
      </p:sp>
      <p:sp>
        <p:nvSpPr>
          <p:cNvPr id="3" name="Content Placeholder 2"/>
          <p:cNvSpPr>
            <a:spLocks noGrp="1"/>
          </p:cNvSpPr>
          <p:nvPr>
            <p:ph sz="quarter" idx="1"/>
          </p:nvPr>
        </p:nvSpPr>
        <p:spPr/>
        <p:txBody>
          <a:bodyPr>
            <a:normAutofit/>
          </a:bodyPr>
          <a:lstStyle/>
          <a:p>
            <a:r>
              <a:rPr lang="en-US" dirty="0" smtClean="0"/>
              <a:t>The data contains many features that are either redundant or irrelevant, and can thus be removed without incurring much loss of information.</a:t>
            </a:r>
          </a:p>
          <a:p>
            <a:pPr>
              <a:buNone/>
            </a:pPr>
            <a:endParaRPr lang="en-US" dirty="0" smtClean="0"/>
          </a:p>
          <a:p>
            <a:endParaRPr lang="en-US" dirty="0" smtClean="0"/>
          </a:p>
          <a:p>
            <a:r>
              <a:rPr lang="en-US" dirty="0" smtClean="0"/>
              <a:t>Two of the simplest approaches for subset selection  </a:t>
            </a:r>
          </a:p>
          <a:p>
            <a:pPr lvl="1"/>
            <a:r>
              <a:rPr lang="en-US" dirty="0" smtClean="0"/>
              <a:t>forward selection </a:t>
            </a:r>
          </a:p>
          <a:p>
            <a:pPr lvl="1"/>
            <a:r>
              <a:rPr lang="en-US" dirty="0" smtClean="0"/>
              <a:t>backward selection </a:t>
            </a:r>
          </a:p>
          <a:p>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Subset selection</a:t>
            </a:r>
            <a:endParaRPr lang="en-US" dirty="0"/>
          </a:p>
        </p:txBody>
      </p:sp>
      <p:sp>
        <p:nvSpPr>
          <p:cNvPr id="3" name="Content Placeholder 2"/>
          <p:cNvSpPr>
            <a:spLocks noGrp="1"/>
          </p:cNvSpPr>
          <p:nvPr>
            <p:ph sz="quarter" idx="1"/>
          </p:nvPr>
        </p:nvSpPr>
        <p:spPr>
          <a:xfrm>
            <a:off x="0" y="1524000"/>
            <a:ext cx="9144000" cy="5334000"/>
          </a:xfrm>
        </p:spPr>
        <p:txBody>
          <a:bodyPr>
            <a:normAutofit fontScale="85000" lnSpcReduction="20000"/>
          </a:bodyPr>
          <a:lstStyle/>
          <a:p>
            <a:r>
              <a:rPr lang="en-US" dirty="0" smtClean="0"/>
              <a:t>Forward selection,</a:t>
            </a:r>
          </a:p>
          <a:p>
            <a:pPr lvl="1"/>
            <a:r>
              <a:rPr lang="en-US" dirty="0" smtClean="0"/>
              <a:t>Start with no variables and add them one by one, at each step adding the one that decreases the error the most, until any further addition does not decrease the error (or decreases it only </a:t>
            </a:r>
            <a:r>
              <a:rPr lang="en-US" dirty="0" err="1" smtClean="0"/>
              <a:t>sightly</a:t>
            </a:r>
            <a:r>
              <a:rPr lang="en-US" dirty="0" smtClean="0"/>
              <a:t>). </a:t>
            </a:r>
          </a:p>
          <a:p>
            <a:pPr lvl="1"/>
            <a:endParaRPr lang="en-US" dirty="0" smtClean="0"/>
          </a:p>
          <a:p>
            <a:r>
              <a:rPr lang="en-US" dirty="0" smtClean="0"/>
              <a:t>Backward selection</a:t>
            </a:r>
          </a:p>
          <a:p>
            <a:pPr lvl="1"/>
            <a:r>
              <a:rPr lang="en-US" dirty="0" smtClean="0"/>
              <a:t>Start with all variables and remove them one by one, at each step removing the one that decreases the error the most (or increases it only slightly), until any further removal increases the error </a:t>
            </a:r>
            <a:r>
              <a:rPr lang="en-US" dirty="0" err="1" smtClean="0"/>
              <a:t>signiﬁcantly</a:t>
            </a:r>
            <a:r>
              <a:rPr lang="en-US" dirty="0" smtClean="0"/>
              <a:t>.</a:t>
            </a:r>
          </a:p>
          <a:p>
            <a:pPr lvl="1"/>
            <a:endParaRPr lang="en-US" dirty="0" smtClean="0"/>
          </a:p>
          <a:p>
            <a:r>
              <a:rPr lang="en-US" dirty="0" smtClean="0"/>
              <a:t> Checking the error should be done on a </a:t>
            </a:r>
            <a:r>
              <a:rPr lang="en-US" u="sng" dirty="0" smtClean="0"/>
              <a:t>validation set </a:t>
            </a:r>
            <a:r>
              <a:rPr lang="en-US" dirty="0" smtClean="0"/>
              <a:t>distinct from the training set because we want to test the generalization accuracy. </a:t>
            </a:r>
          </a:p>
          <a:p>
            <a:endParaRPr lang="en-US" sz="2400" dirty="0" smtClean="0"/>
          </a:p>
          <a:p>
            <a:r>
              <a:rPr lang="en-US" dirty="0" smtClean="0"/>
              <a:t>With more features, generally we have lower training error, but not necessarily lower validation error</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Forward selection</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85000" lnSpcReduction="20000"/>
          </a:bodyPr>
          <a:lstStyle/>
          <a:p>
            <a:r>
              <a:rPr lang="en-GB" dirty="0" smtClean="0"/>
              <a:t>Also known as wrapper approach (Greedy Method)</a:t>
            </a:r>
          </a:p>
          <a:p>
            <a:endParaRPr lang="en-GB" dirty="0" smtClean="0"/>
          </a:p>
          <a:p>
            <a:r>
              <a:rPr lang="en-GB" dirty="0" smtClean="0"/>
              <a:t>Process of feature extraction is thought to wrap around the learner it uses as a subroutine</a:t>
            </a:r>
          </a:p>
          <a:p>
            <a:endParaRPr lang="en-GB" dirty="0" smtClean="0"/>
          </a:p>
          <a:p>
            <a:r>
              <a:rPr lang="en-GB" u="sng" dirty="0" smtClean="0"/>
              <a:t>Select uncorrelated features  and remove irrelevant features</a:t>
            </a:r>
            <a:endParaRPr lang="en-US" u="sng" dirty="0" smtClean="0"/>
          </a:p>
          <a:p>
            <a:endParaRPr lang="en-US" dirty="0" smtClean="0"/>
          </a:p>
          <a:p>
            <a:r>
              <a:rPr lang="en-US" dirty="0" smtClean="0"/>
              <a:t>Start with no variables </a:t>
            </a:r>
          </a:p>
          <a:p>
            <a:r>
              <a:rPr lang="en-US" dirty="0" smtClean="0"/>
              <a:t>Add them one by one, at each step </a:t>
            </a:r>
          </a:p>
          <a:p>
            <a:r>
              <a:rPr lang="en-US" dirty="0" smtClean="0"/>
              <a:t>Adding the one that decreases the error the most</a:t>
            </a:r>
          </a:p>
          <a:p>
            <a:r>
              <a:rPr lang="en-US" dirty="0" smtClean="0"/>
              <a:t>Until any further addition does not decrease the error (or decreases it only </a:t>
            </a:r>
            <a:r>
              <a:rPr lang="en-US" dirty="0" err="1" smtClean="0"/>
              <a:t>sightly</a:t>
            </a:r>
            <a:r>
              <a:rPr lang="en-US" dirty="0" smtClean="0"/>
              <a:t>).</a:t>
            </a:r>
          </a:p>
          <a:p>
            <a:endParaRPr lang="en-US"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Forward selection-- Notations </a:t>
            </a:r>
            <a:endParaRPr lang="en-US" dirty="0"/>
          </a:p>
        </p:txBody>
      </p:sp>
      <p:sp>
        <p:nvSpPr>
          <p:cNvPr id="3" name="Content Placeholder 2"/>
          <p:cNvSpPr>
            <a:spLocks noGrp="1"/>
          </p:cNvSpPr>
          <p:nvPr>
            <p:ph sz="quarter" idx="1"/>
          </p:nvPr>
        </p:nvSpPr>
        <p:spPr>
          <a:xfrm>
            <a:off x="381000" y="1524000"/>
            <a:ext cx="8534400" cy="5334000"/>
          </a:xfrm>
        </p:spPr>
        <p:txBody>
          <a:bodyPr>
            <a:normAutofit/>
          </a:bodyPr>
          <a:lstStyle/>
          <a:p>
            <a:r>
              <a:rPr lang="en-US" dirty="0" smtClean="0"/>
              <a:t>n : number of input variables </a:t>
            </a:r>
          </a:p>
          <a:p>
            <a:endParaRPr lang="en-US" dirty="0" smtClean="0"/>
          </a:p>
          <a:p>
            <a:r>
              <a:rPr lang="en-US" dirty="0" smtClean="0"/>
              <a:t>x</a:t>
            </a:r>
            <a:r>
              <a:rPr lang="en-US" baseline="-25000" dirty="0" smtClean="0"/>
              <a:t>1</a:t>
            </a:r>
            <a:r>
              <a:rPr lang="en-US" dirty="0" smtClean="0"/>
              <a:t>, . . . , x </a:t>
            </a:r>
            <a:r>
              <a:rPr lang="en-US" baseline="-25000" dirty="0" smtClean="0"/>
              <a:t>n</a:t>
            </a:r>
            <a:r>
              <a:rPr lang="en-US" dirty="0" smtClean="0"/>
              <a:t> : input variables </a:t>
            </a:r>
          </a:p>
          <a:p>
            <a:endParaRPr lang="en-US" dirty="0" smtClean="0"/>
          </a:p>
          <a:p>
            <a:r>
              <a:rPr lang="en-US" dirty="0" err="1" smtClean="0"/>
              <a:t>F</a:t>
            </a:r>
            <a:r>
              <a:rPr lang="en-US" baseline="-25000" dirty="0" err="1" smtClean="0"/>
              <a:t>i</a:t>
            </a:r>
            <a:r>
              <a:rPr lang="en-US" dirty="0" smtClean="0"/>
              <a:t> : a subset of the set of input variables </a:t>
            </a:r>
          </a:p>
          <a:p>
            <a:endParaRPr lang="en-US" dirty="0" smtClean="0"/>
          </a:p>
          <a:p>
            <a:r>
              <a:rPr lang="en-US" dirty="0" smtClean="0"/>
              <a:t>E(</a:t>
            </a:r>
            <a:r>
              <a:rPr lang="en-US" dirty="0" err="1" smtClean="0"/>
              <a:t>F</a:t>
            </a:r>
            <a:r>
              <a:rPr lang="en-US" baseline="-25000" dirty="0" err="1" smtClean="0"/>
              <a:t>i</a:t>
            </a:r>
            <a:r>
              <a:rPr lang="en-US" dirty="0" smtClean="0"/>
              <a:t>) : error incurred on the validation sample when only the inputs in </a:t>
            </a:r>
            <a:r>
              <a:rPr lang="en-US" dirty="0" err="1" smtClean="0"/>
              <a:t>F</a:t>
            </a:r>
            <a:r>
              <a:rPr lang="en-US" baseline="-25000" dirty="0" err="1" smtClean="0"/>
              <a:t>i</a:t>
            </a:r>
            <a:r>
              <a:rPr lang="en-US" baseline="-25000" dirty="0" smtClean="0"/>
              <a:t> </a:t>
            </a:r>
            <a:r>
              <a:rPr lang="en-US" dirty="0" smtClean="0"/>
              <a:t> are used </a:t>
            </a:r>
          </a:p>
          <a:p>
            <a:pPr lvl="1"/>
            <a:endParaRPr lang="en-US"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selection--Procedure</a:t>
            </a:r>
            <a:endParaRPr lang="en-US" dirty="0"/>
          </a:p>
        </p:txBody>
      </p:sp>
      <p:sp>
        <p:nvSpPr>
          <p:cNvPr id="3" name="Content Placeholder 2"/>
          <p:cNvSpPr>
            <a:spLocks noGrp="1"/>
          </p:cNvSpPr>
          <p:nvPr>
            <p:ph sz="quarter" idx="1"/>
          </p:nvPr>
        </p:nvSpPr>
        <p:spPr>
          <a:xfrm>
            <a:off x="381000" y="1600200"/>
            <a:ext cx="8610600" cy="5257800"/>
          </a:xfrm>
        </p:spPr>
        <p:txBody>
          <a:bodyPr>
            <a:normAutofit fontScale="92500" lnSpcReduction="10000"/>
          </a:bodyPr>
          <a:lstStyle/>
          <a:p>
            <a:r>
              <a:rPr lang="en-US" dirty="0" smtClean="0"/>
              <a:t>Set F</a:t>
            </a:r>
            <a:r>
              <a:rPr lang="en-US" baseline="-25000" dirty="0" smtClean="0"/>
              <a:t>0</a:t>
            </a:r>
            <a:r>
              <a:rPr lang="en-US" dirty="0" smtClean="0"/>
              <a:t> = ∅ and E(F</a:t>
            </a:r>
            <a:r>
              <a:rPr lang="en-US" baseline="-25000" dirty="0" smtClean="0"/>
              <a:t>0</a:t>
            </a:r>
            <a:r>
              <a:rPr lang="en-US" dirty="0" smtClean="0"/>
              <a:t>) = ∞. </a:t>
            </a:r>
          </a:p>
          <a:p>
            <a:endParaRPr lang="en-US" dirty="0" smtClean="0"/>
          </a:p>
          <a:p>
            <a:r>
              <a:rPr lang="en-US" dirty="0" smtClean="0"/>
              <a:t>For i = 0, 1, . . ., repeat the following until E(F</a:t>
            </a:r>
            <a:r>
              <a:rPr lang="en-US" baseline="-25000" dirty="0" smtClean="0"/>
              <a:t>i</a:t>
            </a:r>
            <a:r>
              <a:rPr lang="en-US" dirty="0" smtClean="0"/>
              <a:t>+1) ≥ E(</a:t>
            </a:r>
            <a:r>
              <a:rPr lang="en-US" dirty="0" err="1" smtClean="0"/>
              <a:t>F</a:t>
            </a:r>
            <a:r>
              <a:rPr lang="en-US" baseline="-25000" dirty="0" err="1" smtClean="0"/>
              <a:t>i</a:t>
            </a:r>
            <a:r>
              <a:rPr lang="en-US" dirty="0" smtClean="0"/>
              <a:t>): </a:t>
            </a:r>
          </a:p>
          <a:p>
            <a:pPr lvl="1"/>
            <a:r>
              <a:rPr lang="en-US" dirty="0" smtClean="0"/>
              <a:t>For all possible input variables </a:t>
            </a:r>
            <a:r>
              <a:rPr lang="en-US" dirty="0" err="1" smtClean="0"/>
              <a:t>x</a:t>
            </a:r>
            <a:r>
              <a:rPr lang="en-US" baseline="-25000" dirty="0" err="1" smtClean="0"/>
              <a:t>j</a:t>
            </a:r>
            <a:r>
              <a:rPr lang="en-US" dirty="0" smtClean="0"/>
              <a:t> , train the model with the input variables </a:t>
            </a:r>
            <a:r>
              <a:rPr lang="en-US" dirty="0" err="1" smtClean="0"/>
              <a:t>F</a:t>
            </a:r>
            <a:r>
              <a:rPr lang="en-US" baseline="-25000" dirty="0" err="1" smtClean="0"/>
              <a:t>i</a:t>
            </a:r>
            <a:r>
              <a:rPr lang="en-US" dirty="0" smtClean="0"/>
              <a:t> ∪{</a:t>
            </a:r>
            <a:r>
              <a:rPr lang="en-US" dirty="0" err="1" smtClean="0"/>
              <a:t>x</a:t>
            </a:r>
            <a:r>
              <a:rPr lang="en-US" baseline="-25000" dirty="0" err="1" smtClean="0"/>
              <a:t>j</a:t>
            </a:r>
            <a:r>
              <a:rPr lang="en-US" baseline="-25000" dirty="0" smtClean="0"/>
              <a:t> </a:t>
            </a:r>
            <a:r>
              <a:rPr lang="en-US" dirty="0" smtClean="0"/>
              <a:t>} and calculate E(</a:t>
            </a:r>
            <a:r>
              <a:rPr lang="en-US" dirty="0" err="1" smtClean="0"/>
              <a:t>F</a:t>
            </a:r>
            <a:r>
              <a:rPr lang="en-US" baseline="-25000" dirty="0" err="1" smtClean="0"/>
              <a:t>i</a:t>
            </a:r>
            <a:r>
              <a:rPr lang="en-US" dirty="0" smtClean="0"/>
              <a:t> ∪ {</a:t>
            </a:r>
            <a:r>
              <a:rPr lang="en-US" dirty="0" err="1" smtClean="0"/>
              <a:t>x</a:t>
            </a:r>
            <a:r>
              <a:rPr lang="en-US" baseline="-25000" dirty="0" err="1" smtClean="0"/>
              <a:t>j</a:t>
            </a:r>
            <a:r>
              <a:rPr lang="en-US" baseline="-25000" dirty="0" smtClean="0"/>
              <a:t> </a:t>
            </a:r>
            <a:r>
              <a:rPr lang="en-US" dirty="0" smtClean="0"/>
              <a:t>}) on the validation set. </a:t>
            </a:r>
          </a:p>
          <a:p>
            <a:pPr lvl="1"/>
            <a:r>
              <a:rPr lang="en-US" dirty="0" smtClean="0"/>
              <a:t>Choose that input variable </a:t>
            </a:r>
            <a:r>
              <a:rPr lang="en-US" dirty="0" err="1" smtClean="0"/>
              <a:t>x</a:t>
            </a:r>
            <a:r>
              <a:rPr lang="en-US" baseline="-25000" dirty="0" err="1" smtClean="0"/>
              <a:t>m</a:t>
            </a:r>
            <a:r>
              <a:rPr lang="en-US" dirty="0" smtClean="0"/>
              <a:t>  that causes the least error </a:t>
            </a:r>
          </a:p>
          <a:p>
            <a:pPr lvl="1">
              <a:buNone/>
            </a:pPr>
            <a:r>
              <a:rPr lang="en-US" dirty="0" smtClean="0"/>
              <a:t>		E(</a:t>
            </a:r>
            <a:r>
              <a:rPr lang="en-US" dirty="0" err="1" smtClean="0"/>
              <a:t>F</a:t>
            </a:r>
            <a:r>
              <a:rPr lang="en-US" baseline="-25000" dirty="0" err="1" smtClean="0"/>
              <a:t>i</a:t>
            </a:r>
            <a:r>
              <a:rPr lang="en-US" dirty="0" smtClean="0"/>
              <a:t> ∪ {</a:t>
            </a:r>
            <a:r>
              <a:rPr lang="en-US" dirty="0" err="1" smtClean="0"/>
              <a:t>x</a:t>
            </a:r>
            <a:r>
              <a:rPr lang="en-US" baseline="-25000" dirty="0" err="1" smtClean="0"/>
              <a:t>j</a:t>
            </a:r>
            <a:r>
              <a:rPr lang="en-US" baseline="-25000" dirty="0" smtClean="0"/>
              <a:t> </a:t>
            </a:r>
            <a:r>
              <a:rPr lang="en-US" dirty="0" smtClean="0"/>
              <a:t>}): </a:t>
            </a:r>
          </a:p>
          <a:p>
            <a:pPr lvl="1">
              <a:buNone/>
            </a:pPr>
            <a:r>
              <a:rPr lang="en-US" dirty="0" smtClean="0"/>
              <a:t>				m = </a:t>
            </a:r>
            <a:r>
              <a:rPr lang="en-US" dirty="0" err="1" smtClean="0"/>
              <a:t>arg</a:t>
            </a:r>
            <a:r>
              <a:rPr lang="en-US" dirty="0" smtClean="0"/>
              <a:t> min </a:t>
            </a:r>
            <a:r>
              <a:rPr lang="en-US" baseline="-25000" dirty="0" smtClean="0"/>
              <a:t>j</a:t>
            </a:r>
            <a:r>
              <a:rPr lang="en-US" dirty="0" smtClean="0"/>
              <a:t> E(</a:t>
            </a:r>
            <a:r>
              <a:rPr lang="en-US" dirty="0" err="1" smtClean="0"/>
              <a:t>F</a:t>
            </a:r>
            <a:r>
              <a:rPr lang="en-US" baseline="-25000" dirty="0" err="1" smtClean="0"/>
              <a:t>i</a:t>
            </a:r>
            <a:r>
              <a:rPr lang="en-US" dirty="0" smtClean="0"/>
              <a:t> ∪ {</a:t>
            </a:r>
            <a:r>
              <a:rPr lang="en-US" dirty="0" err="1" smtClean="0"/>
              <a:t>x</a:t>
            </a:r>
            <a:r>
              <a:rPr lang="en-US" baseline="-25000" dirty="0" err="1" smtClean="0"/>
              <a:t>j</a:t>
            </a:r>
            <a:r>
              <a:rPr lang="en-US" baseline="-25000" dirty="0" smtClean="0"/>
              <a:t> </a:t>
            </a:r>
            <a:r>
              <a:rPr lang="en-US" dirty="0" smtClean="0"/>
              <a:t>}) </a:t>
            </a:r>
          </a:p>
          <a:p>
            <a:pPr lvl="1"/>
            <a:r>
              <a:rPr lang="en-US" dirty="0" smtClean="0"/>
              <a:t>Set F</a:t>
            </a:r>
            <a:r>
              <a:rPr lang="en-US" baseline="-25000" dirty="0" smtClean="0"/>
              <a:t>i</a:t>
            </a:r>
            <a:r>
              <a:rPr lang="en-US" dirty="0" smtClean="0"/>
              <a:t>+1 = </a:t>
            </a:r>
            <a:r>
              <a:rPr lang="en-US" dirty="0" err="1" smtClean="0"/>
              <a:t>F</a:t>
            </a:r>
            <a:r>
              <a:rPr lang="en-US" baseline="-25000" dirty="0" err="1" smtClean="0"/>
              <a:t>i</a:t>
            </a:r>
            <a:r>
              <a:rPr lang="en-US" baseline="-25000" dirty="0" smtClean="0"/>
              <a:t> </a:t>
            </a:r>
            <a:r>
              <a:rPr lang="en-US" dirty="0" smtClean="0"/>
              <a:t> ∪ {</a:t>
            </a:r>
            <a:r>
              <a:rPr lang="en-US" dirty="0" err="1" smtClean="0"/>
              <a:t>x</a:t>
            </a:r>
            <a:r>
              <a:rPr lang="en-US" baseline="-25000" dirty="0" err="1" smtClean="0"/>
              <a:t>m</a:t>
            </a:r>
            <a:r>
              <a:rPr lang="en-US" dirty="0" smtClean="0"/>
              <a:t>}. </a:t>
            </a:r>
          </a:p>
          <a:p>
            <a:pPr lvl="1"/>
            <a:endParaRPr lang="en-US" dirty="0" smtClean="0"/>
          </a:p>
          <a:p>
            <a:r>
              <a:rPr lang="en-US" dirty="0" smtClean="0"/>
              <a:t>The set </a:t>
            </a:r>
            <a:r>
              <a:rPr lang="en-US" dirty="0" err="1" smtClean="0"/>
              <a:t>F</a:t>
            </a:r>
            <a:r>
              <a:rPr lang="en-US" baseline="-25000" dirty="0" err="1" smtClean="0"/>
              <a:t>i</a:t>
            </a:r>
            <a:r>
              <a:rPr lang="en-US" dirty="0" smtClean="0"/>
              <a:t> is outputted as the best subset.</a:t>
            </a:r>
          </a:p>
          <a:p>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selection</a:t>
            </a:r>
            <a:endParaRPr lang="en-US" dirty="0"/>
          </a:p>
        </p:txBody>
      </p:sp>
      <p:sp>
        <p:nvSpPr>
          <p:cNvPr id="3" name="Content Placeholder 2"/>
          <p:cNvSpPr>
            <a:spLocks noGrp="1"/>
          </p:cNvSpPr>
          <p:nvPr>
            <p:ph sz="quarter" idx="1"/>
          </p:nvPr>
        </p:nvSpPr>
        <p:spPr>
          <a:xfrm>
            <a:off x="304800" y="1600200"/>
            <a:ext cx="8461248" cy="4495800"/>
          </a:xfrm>
        </p:spPr>
        <p:txBody>
          <a:bodyPr>
            <a:normAutofit fontScale="92500"/>
          </a:bodyPr>
          <a:lstStyle/>
          <a:p>
            <a:r>
              <a:rPr lang="en-US" dirty="0" smtClean="0"/>
              <a:t>Stop if adding any feature does not decrease the error E. </a:t>
            </a:r>
          </a:p>
          <a:p>
            <a:endParaRPr lang="en-US" dirty="0" smtClean="0"/>
          </a:p>
          <a:p>
            <a:pPr lvl="1"/>
            <a:r>
              <a:rPr lang="en-US" dirty="0" smtClean="0"/>
              <a:t>We may even decide to stop earlier if the </a:t>
            </a:r>
            <a:r>
              <a:rPr lang="en-US" u="sng" dirty="0" smtClean="0"/>
              <a:t>decrease in error is too small</a:t>
            </a:r>
            <a:r>
              <a:rPr lang="en-US" dirty="0" smtClean="0"/>
              <a:t>, where there is a user-defined threshold that depends on the application constraints. </a:t>
            </a:r>
          </a:p>
          <a:p>
            <a:pPr lvl="1"/>
            <a:endParaRPr lang="en-US" dirty="0" smtClean="0"/>
          </a:p>
          <a:p>
            <a:r>
              <a:rPr lang="en-US" dirty="0" smtClean="0"/>
              <a:t>This process may be costly because to decrease the dimensions from n to k, we need to train and test the system n + (n − 1) + (n − 2) + ⋯ + (n − k) times, which is </a:t>
            </a:r>
            <a:r>
              <a:rPr lang="en-US" u="sng" dirty="0" smtClean="0"/>
              <a:t>O(n </a:t>
            </a:r>
            <a:r>
              <a:rPr lang="en-US" u="sng" baseline="30000" dirty="0" smtClean="0"/>
              <a:t>2</a:t>
            </a:r>
            <a:r>
              <a:rPr lang="en-US" u="sng" dirty="0" smtClean="0"/>
              <a:t> ).</a:t>
            </a:r>
            <a:endParaRPr lang="en-US" u="sng"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selection</a:t>
            </a:r>
            <a:endParaRPr lang="en-US" dirty="0"/>
          </a:p>
        </p:txBody>
      </p:sp>
      <p:sp>
        <p:nvSpPr>
          <p:cNvPr id="3" name="Content Placeholder 2"/>
          <p:cNvSpPr>
            <a:spLocks noGrp="1"/>
          </p:cNvSpPr>
          <p:nvPr>
            <p:ph sz="quarter" idx="1"/>
          </p:nvPr>
        </p:nvSpPr>
        <p:spPr>
          <a:xfrm>
            <a:off x="612648" y="1600200"/>
            <a:ext cx="8153400" cy="4876800"/>
          </a:xfrm>
        </p:spPr>
        <p:txBody>
          <a:bodyPr>
            <a:normAutofit fontScale="92500" lnSpcReduction="20000"/>
          </a:bodyPr>
          <a:lstStyle/>
          <a:p>
            <a:r>
              <a:rPr lang="en-US" dirty="0" smtClean="0"/>
              <a:t>This is a </a:t>
            </a:r>
            <a:r>
              <a:rPr lang="en-US" u="sng" dirty="0" smtClean="0"/>
              <a:t>local search procedure </a:t>
            </a:r>
            <a:r>
              <a:rPr lang="en-US" dirty="0" smtClean="0"/>
              <a:t>and </a:t>
            </a:r>
            <a:r>
              <a:rPr lang="en-US" u="sng" dirty="0" smtClean="0"/>
              <a:t>does not guarantee </a:t>
            </a:r>
            <a:r>
              <a:rPr lang="en-US" u="sng" dirty="0" err="1" smtClean="0"/>
              <a:t>ﬁnding</a:t>
            </a:r>
            <a:r>
              <a:rPr lang="en-US" u="sng" dirty="0" smtClean="0"/>
              <a:t> the optimal subset</a:t>
            </a:r>
            <a:r>
              <a:rPr lang="en-US" dirty="0" smtClean="0"/>
              <a:t>, namely, the minimal subset causing the smallest error. </a:t>
            </a:r>
          </a:p>
          <a:p>
            <a:endParaRPr lang="en-US" dirty="0" smtClean="0"/>
          </a:p>
          <a:p>
            <a:r>
              <a:rPr lang="en-US" dirty="0" smtClean="0"/>
              <a:t>For example, xi and </a:t>
            </a:r>
            <a:r>
              <a:rPr lang="en-US" dirty="0" err="1" smtClean="0"/>
              <a:t>xj</a:t>
            </a:r>
            <a:r>
              <a:rPr lang="en-US" dirty="0" smtClean="0"/>
              <a:t> by themselves may not be good but together may decrease the error a lot, but because this algorithm is greedy and adds attributes one by one, it may not be able to detect this.</a:t>
            </a:r>
          </a:p>
          <a:p>
            <a:endParaRPr lang="en-US" dirty="0" smtClean="0"/>
          </a:p>
          <a:p>
            <a:r>
              <a:rPr lang="en-US" dirty="0" smtClean="0"/>
              <a:t>It is possible to generalize and </a:t>
            </a:r>
            <a:r>
              <a:rPr lang="en-US" u="sng" dirty="0" smtClean="0"/>
              <a:t>add multiple features at a time</a:t>
            </a:r>
            <a:r>
              <a:rPr lang="en-US" dirty="0" smtClean="0"/>
              <a:t>, instead of a single one, at the expense of more computation. </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selection</a:t>
            </a:r>
            <a:endParaRPr lang="en-US" dirty="0"/>
          </a:p>
        </p:txBody>
      </p:sp>
      <p:sp>
        <p:nvSpPr>
          <p:cNvPr id="3" name="Content Placeholder 2"/>
          <p:cNvSpPr>
            <a:spLocks noGrp="1"/>
          </p:cNvSpPr>
          <p:nvPr>
            <p:ph sz="quarter" idx="1"/>
          </p:nvPr>
        </p:nvSpPr>
        <p:spPr>
          <a:xfrm>
            <a:off x="612648" y="1600200"/>
            <a:ext cx="8153400" cy="5105400"/>
          </a:xfrm>
        </p:spPr>
        <p:txBody>
          <a:bodyPr>
            <a:normAutofit/>
          </a:bodyPr>
          <a:lstStyle/>
          <a:p>
            <a:r>
              <a:rPr lang="en-US" u="sng" dirty="0" smtClean="0"/>
              <a:t>Backtrack and check </a:t>
            </a:r>
            <a:r>
              <a:rPr lang="en-US" dirty="0" smtClean="0"/>
              <a:t>which previously added feature can be removed after a current addition, thereby increasing the search space, but this increases complexity.</a:t>
            </a:r>
          </a:p>
          <a:p>
            <a:endParaRPr lang="en-US" dirty="0" smtClean="0"/>
          </a:p>
          <a:p>
            <a:r>
              <a:rPr lang="en-US" dirty="0" smtClean="0"/>
              <a:t>In </a:t>
            </a:r>
            <a:r>
              <a:rPr lang="en-US" u="sng" dirty="0" err="1" smtClean="0"/>
              <a:t>ﬂoating</a:t>
            </a:r>
            <a:r>
              <a:rPr lang="en-US" u="sng" dirty="0" smtClean="0"/>
              <a:t> search methods</a:t>
            </a:r>
            <a:r>
              <a:rPr lang="en-US" dirty="0" smtClean="0"/>
              <a:t> , the number of added features and removed features can also change at each step. </a:t>
            </a:r>
          </a:p>
          <a:p>
            <a:endParaRPr lang="en-US" dirty="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Backward selection</a:t>
            </a:r>
            <a:endParaRPr lang="en-US" dirty="0"/>
          </a:p>
        </p:txBody>
      </p:sp>
      <p:sp>
        <p:nvSpPr>
          <p:cNvPr id="3" name="Content Placeholder 2"/>
          <p:cNvSpPr>
            <a:spLocks noGrp="1"/>
          </p:cNvSpPr>
          <p:nvPr>
            <p:ph sz="quarter" idx="1"/>
          </p:nvPr>
        </p:nvSpPr>
        <p:spPr>
          <a:xfrm>
            <a:off x="612648" y="1600200"/>
            <a:ext cx="8153400" cy="5029200"/>
          </a:xfrm>
        </p:spPr>
        <p:txBody>
          <a:bodyPr>
            <a:normAutofit lnSpcReduction="10000"/>
          </a:bodyPr>
          <a:lstStyle/>
          <a:p>
            <a:r>
              <a:rPr lang="en-US" dirty="0" smtClean="0"/>
              <a:t> Start with the set containing all features </a:t>
            </a:r>
          </a:p>
          <a:p>
            <a:r>
              <a:rPr lang="en-US" dirty="0" smtClean="0"/>
              <a:t>At each step remove the one feature that causes the least error.</a:t>
            </a:r>
          </a:p>
          <a:p>
            <a:endParaRPr lang="en-GB" dirty="0" smtClean="0"/>
          </a:p>
          <a:p>
            <a:endParaRPr lang="en-GB" dirty="0" smtClean="0"/>
          </a:p>
          <a:p>
            <a:r>
              <a:rPr lang="en-GB" dirty="0" smtClean="0"/>
              <a:t>Start with full feature set</a:t>
            </a:r>
          </a:p>
          <a:p>
            <a:r>
              <a:rPr lang="en-GB" dirty="0" smtClean="0"/>
              <a:t>Try removing features </a:t>
            </a:r>
          </a:p>
          <a:p>
            <a:r>
              <a:rPr lang="en-GB" dirty="0" smtClean="0"/>
              <a:t>Find improvement in performance by feature  removal </a:t>
            </a:r>
          </a:p>
          <a:p>
            <a:r>
              <a:rPr lang="en-GB" dirty="0" smtClean="0"/>
              <a:t>Drop the feature with smallest impact on error</a:t>
            </a:r>
          </a:p>
          <a:p>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Backward selection-- Notations </a:t>
            </a:r>
            <a:endParaRPr lang="en-US" dirty="0"/>
          </a:p>
        </p:txBody>
      </p:sp>
      <p:sp>
        <p:nvSpPr>
          <p:cNvPr id="3" name="Content Placeholder 2"/>
          <p:cNvSpPr>
            <a:spLocks noGrp="1"/>
          </p:cNvSpPr>
          <p:nvPr>
            <p:ph sz="quarter" idx="1"/>
          </p:nvPr>
        </p:nvSpPr>
        <p:spPr>
          <a:xfrm>
            <a:off x="381000" y="1524000"/>
            <a:ext cx="8534400" cy="5334000"/>
          </a:xfrm>
        </p:spPr>
        <p:txBody>
          <a:bodyPr>
            <a:normAutofit/>
          </a:bodyPr>
          <a:lstStyle/>
          <a:p>
            <a:r>
              <a:rPr lang="en-US" dirty="0" smtClean="0"/>
              <a:t>n : number of input variables </a:t>
            </a:r>
          </a:p>
          <a:p>
            <a:endParaRPr lang="en-US" dirty="0" smtClean="0"/>
          </a:p>
          <a:p>
            <a:r>
              <a:rPr lang="en-US" dirty="0" smtClean="0"/>
              <a:t>x</a:t>
            </a:r>
            <a:r>
              <a:rPr lang="en-US" baseline="-25000" dirty="0" smtClean="0"/>
              <a:t>1</a:t>
            </a:r>
            <a:r>
              <a:rPr lang="en-US" dirty="0" smtClean="0"/>
              <a:t>, . . . , x </a:t>
            </a:r>
            <a:r>
              <a:rPr lang="en-US" baseline="-25000" dirty="0" smtClean="0"/>
              <a:t>n</a:t>
            </a:r>
            <a:r>
              <a:rPr lang="en-US" dirty="0" smtClean="0"/>
              <a:t> : input variables </a:t>
            </a:r>
          </a:p>
          <a:p>
            <a:endParaRPr lang="en-US" dirty="0" smtClean="0"/>
          </a:p>
          <a:p>
            <a:r>
              <a:rPr lang="en-US" dirty="0" err="1" smtClean="0"/>
              <a:t>F</a:t>
            </a:r>
            <a:r>
              <a:rPr lang="en-US" baseline="-25000" dirty="0" err="1" smtClean="0"/>
              <a:t>i</a:t>
            </a:r>
            <a:r>
              <a:rPr lang="en-US" dirty="0" smtClean="0"/>
              <a:t> : a subset of the set of input variables </a:t>
            </a:r>
          </a:p>
          <a:p>
            <a:endParaRPr lang="en-US" dirty="0" smtClean="0"/>
          </a:p>
          <a:p>
            <a:r>
              <a:rPr lang="en-US" dirty="0" smtClean="0"/>
              <a:t>E(</a:t>
            </a:r>
            <a:r>
              <a:rPr lang="en-US" dirty="0" err="1" smtClean="0"/>
              <a:t>F</a:t>
            </a:r>
            <a:r>
              <a:rPr lang="en-US" baseline="-25000" dirty="0" err="1" smtClean="0"/>
              <a:t>i</a:t>
            </a:r>
            <a:r>
              <a:rPr lang="en-US" dirty="0" smtClean="0"/>
              <a:t>) : error incurred on the validation sample when only the inputs in </a:t>
            </a:r>
            <a:r>
              <a:rPr lang="en-US" dirty="0" err="1" smtClean="0"/>
              <a:t>F</a:t>
            </a:r>
            <a:r>
              <a:rPr lang="en-US" baseline="-25000" dirty="0" err="1" smtClean="0"/>
              <a:t>i</a:t>
            </a:r>
            <a:r>
              <a:rPr lang="en-US" baseline="-25000" dirty="0" smtClean="0"/>
              <a:t> </a:t>
            </a:r>
            <a:r>
              <a:rPr lang="en-US" dirty="0" smtClean="0"/>
              <a:t> are used </a:t>
            </a:r>
          </a:p>
          <a:p>
            <a:pPr lvl="1"/>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2482</TotalTime>
  <Words>7540</Words>
  <Application>Microsoft Office PowerPoint</Application>
  <PresentationFormat>On-screen Show (4:3)</PresentationFormat>
  <Paragraphs>1052</Paragraphs>
  <Slides>138</Slides>
  <Notes>0</Notes>
  <HiddenSlides>5</HiddenSlides>
  <MMClips>0</MMClips>
  <ScaleCrop>false</ScaleCrop>
  <HeadingPairs>
    <vt:vector size="4" baseType="variant">
      <vt:variant>
        <vt:lpstr>Theme</vt:lpstr>
      </vt:variant>
      <vt:variant>
        <vt:i4>1</vt:i4>
      </vt:variant>
      <vt:variant>
        <vt:lpstr>Slide Titles</vt:lpstr>
      </vt:variant>
      <vt:variant>
        <vt:i4>138</vt:i4>
      </vt:variant>
    </vt:vector>
  </HeadingPairs>
  <TitlesOfParts>
    <vt:vector size="139" baseType="lpstr">
      <vt:lpstr>Median</vt:lpstr>
      <vt:lpstr>Module 2</vt:lpstr>
      <vt:lpstr>Module II</vt:lpstr>
      <vt:lpstr>Noise- Noise and their sources </vt:lpstr>
      <vt:lpstr>Noise- Noise and their sources </vt:lpstr>
      <vt:lpstr> Effect of noise </vt:lpstr>
      <vt:lpstr>Effect of noise </vt:lpstr>
      <vt:lpstr>Effect of noise </vt:lpstr>
      <vt:lpstr>Effect of noise </vt:lpstr>
      <vt:lpstr>Effect of noise </vt:lpstr>
      <vt:lpstr>Learning multiple classes</vt:lpstr>
      <vt:lpstr>Slide 11</vt:lpstr>
      <vt:lpstr>Learning multiple classes</vt:lpstr>
      <vt:lpstr>“One-against all” method</vt:lpstr>
      <vt:lpstr>“One-against all” method</vt:lpstr>
      <vt:lpstr>“One-against all” method</vt:lpstr>
      <vt:lpstr>“One-against-one” method</vt:lpstr>
      <vt:lpstr>“One-against-one” method</vt:lpstr>
      <vt:lpstr>Model selection</vt:lpstr>
      <vt:lpstr>Example</vt:lpstr>
      <vt:lpstr>Model selection</vt:lpstr>
      <vt:lpstr>ILL-POSED PROBLEM</vt:lpstr>
      <vt:lpstr>Model selection</vt:lpstr>
      <vt:lpstr>Inductive bias</vt:lpstr>
      <vt:lpstr>Examples</vt:lpstr>
      <vt:lpstr>Advantages of a simple model</vt:lpstr>
      <vt:lpstr>Remarks</vt:lpstr>
      <vt:lpstr>Model selection</vt:lpstr>
      <vt:lpstr> Generalisation</vt:lpstr>
      <vt:lpstr>Generalisation</vt:lpstr>
      <vt:lpstr>Underfitting</vt:lpstr>
      <vt:lpstr>Overfitting</vt:lpstr>
      <vt:lpstr>Generalisation</vt:lpstr>
      <vt:lpstr>Example</vt:lpstr>
      <vt:lpstr>Generalisation</vt:lpstr>
      <vt:lpstr>Triple trade-oﬀ</vt:lpstr>
      <vt:lpstr>Triple trade-oﬀ</vt:lpstr>
      <vt:lpstr>Testing generalisation: Cross-validation</vt:lpstr>
      <vt:lpstr>Testing generalisation: Cross-validation</vt:lpstr>
      <vt:lpstr>Test set</vt:lpstr>
      <vt:lpstr>Training- Validation split</vt:lpstr>
      <vt:lpstr>Training- Validation split</vt:lpstr>
      <vt:lpstr>VC dimension and PAC learning</vt:lpstr>
      <vt:lpstr>Vapnik-Chervonenkis dimension</vt:lpstr>
      <vt:lpstr>Vapnik-Chervonenkis dimension</vt:lpstr>
      <vt:lpstr>Shattering of a set</vt:lpstr>
      <vt:lpstr>Shattering of a set</vt:lpstr>
      <vt:lpstr>Shattering of a set</vt:lpstr>
      <vt:lpstr>Slide 48</vt:lpstr>
      <vt:lpstr>Definition</vt:lpstr>
      <vt:lpstr>Vapnik-Chervonenkis dimension </vt:lpstr>
      <vt:lpstr>Example</vt:lpstr>
      <vt:lpstr>Example</vt:lpstr>
      <vt:lpstr>Example</vt:lpstr>
      <vt:lpstr>Example</vt:lpstr>
      <vt:lpstr>VC dimension of H</vt:lpstr>
      <vt:lpstr>Definition</vt:lpstr>
      <vt:lpstr>Examples</vt:lpstr>
      <vt:lpstr>Examples</vt:lpstr>
      <vt:lpstr>Examples</vt:lpstr>
      <vt:lpstr>Examples</vt:lpstr>
      <vt:lpstr>Examples</vt:lpstr>
      <vt:lpstr>Slide 62</vt:lpstr>
      <vt:lpstr>Examples</vt:lpstr>
      <vt:lpstr>Examples</vt:lpstr>
      <vt:lpstr>Examples</vt:lpstr>
      <vt:lpstr>Learning theory</vt:lpstr>
      <vt:lpstr>Learning theory</vt:lpstr>
      <vt:lpstr>Probably approximately correct learning</vt:lpstr>
      <vt:lpstr>Probably approximately correct learning</vt:lpstr>
      <vt:lpstr>Probably approximately correct learning</vt:lpstr>
      <vt:lpstr>Probably approximately correct learning</vt:lpstr>
      <vt:lpstr>Function Approximation</vt:lpstr>
      <vt:lpstr>Error</vt:lpstr>
      <vt:lpstr>Dimensionality Reduction</vt:lpstr>
      <vt:lpstr>Dimensionality Reduction</vt:lpstr>
      <vt:lpstr>Dimensionality Reduction </vt:lpstr>
      <vt:lpstr>Curse of Dimensionality</vt:lpstr>
      <vt:lpstr>Dimensionality Reduction </vt:lpstr>
      <vt:lpstr>Dimensionality Reduction- Reasons</vt:lpstr>
      <vt:lpstr>Dimensionality Reduction- Reasons</vt:lpstr>
      <vt:lpstr>Dimensionality reduction</vt:lpstr>
      <vt:lpstr>Dimensionality reduction</vt:lpstr>
      <vt:lpstr>Feature selection</vt:lpstr>
      <vt:lpstr>Feature extraction</vt:lpstr>
      <vt:lpstr>Measures of error</vt:lpstr>
      <vt:lpstr>Measures of error</vt:lpstr>
      <vt:lpstr>Subset selection</vt:lpstr>
      <vt:lpstr>Slide 88</vt:lpstr>
      <vt:lpstr>Subset selection</vt:lpstr>
      <vt:lpstr>Subset selection</vt:lpstr>
      <vt:lpstr>Subset selection</vt:lpstr>
      <vt:lpstr>Sequential Forward selection</vt:lpstr>
      <vt:lpstr>Forward selection-- Notations </vt:lpstr>
      <vt:lpstr>Forward selection--Procedure</vt:lpstr>
      <vt:lpstr>Forward selection</vt:lpstr>
      <vt:lpstr>Forward selection</vt:lpstr>
      <vt:lpstr>Forward selection</vt:lpstr>
      <vt:lpstr>Sequential Backward selection</vt:lpstr>
      <vt:lpstr>Backward selection-- Notations </vt:lpstr>
      <vt:lpstr>Backward selection--Procedure</vt:lpstr>
      <vt:lpstr>Backward selection</vt:lpstr>
      <vt:lpstr>Backward selection</vt:lpstr>
      <vt:lpstr>Feature Extraction</vt:lpstr>
      <vt:lpstr>Slide 104</vt:lpstr>
      <vt:lpstr>Geometric picture of principal components</vt:lpstr>
      <vt:lpstr>Slide 106</vt:lpstr>
      <vt:lpstr>Slide 107</vt:lpstr>
      <vt:lpstr>Slide 108</vt:lpstr>
      <vt:lpstr>Algebraic definition of PCs</vt:lpstr>
      <vt:lpstr>Slide 110</vt:lpstr>
      <vt:lpstr>Slide 111</vt:lpstr>
      <vt:lpstr>Slide 112</vt:lpstr>
      <vt:lpstr>Slide 113</vt:lpstr>
      <vt:lpstr>Principal component analysis</vt:lpstr>
      <vt:lpstr>Graphical illustration</vt:lpstr>
      <vt:lpstr>Graphical illustration</vt:lpstr>
      <vt:lpstr>Graphical illustration</vt:lpstr>
      <vt:lpstr>Principal component analysis</vt:lpstr>
      <vt:lpstr>Computation of the principal component vectors (PCA algorithm)</vt:lpstr>
      <vt:lpstr>Step 1. Data</vt:lpstr>
      <vt:lpstr>Step 2. Compute the means of the variables</vt:lpstr>
      <vt:lpstr>Step 3. Calculate the covariance matrix</vt:lpstr>
      <vt:lpstr>Step 4. Calculate the eigenvalues and eigenvectors of the covariance matrix</vt:lpstr>
      <vt:lpstr>Slide 124</vt:lpstr>
      <vt:lpstr>Step 5. Derive new data set</vt:lpstr>
      <vt:lpstr>Slide 126</vt:lpstr>
      <vt:lpstr>Slide 127</vt:lpstr>
      <vt:lpstr>Illustrative example</vt:lpstr>
      <vt:lpstr>PCA</vt:lpstr>
      <vt:lpstr>PCA</vt:lpstr>
      <vt:lpstr>Sample questions -Short answer questions</vt:lpstr>
      <vt:lpstr>Sample questions -Short answer questions</vt:lpstr>
      <vt:lpstr>Sample questions -Short answer questions</vt:lpstr>
      <vt:lpstr>Sample questions -Short answer questions</vt:lpstr>
      <vt:lpstr>Sample questions -Longer answer questions</vt:lpstr>
      <vt:lpstr>Sample questions -Longer answer questions</vt:lpstr>
      <vt:lpstr>Sample questions -Longer answer questions</vt:lpstr>
      <vt:lpstr>Sample questions -Longer answer 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Anju</dc:creator>
  <cp:lastModifiedBy>Windows User</cp:lastModifiedBy>
  <cp:revision>339</cp:revision>
  <dcterms:created xsi:type="dcterms:W3CDTF">2006-08-16T00:00:00Z</dcterms:created>
  <dcterms:modified xsi:type="dcterms:W3CDTF">2019-10-09T23:36:56Z</dcterms:modified>
</cp:coreProperties>
</file>