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74" r:id="rId6"/>
    <p:sldId id="275" r:id="rId7"/>
    <p:sldId id="259" r:id="rId8"/>
    <p:sldId id="260" r:id="rId9"/>
    <p:sldId id="261" r:id="rId10"/>
    <p:sldId id="262" r:id="rId11"/>
    <p:sldId id="263" r:id="rId12"/>
    <p:sldId id="276" r:id="rId13"/>
    <p:sldId id="264" r:id="rId14"/>
    <p:sldId id="266" r:id="rId15"/>
    <p:sldId id="267" r:id="rId16"/>
    <p:sldId id="268" r:id="rId17"/>
    <p:sldId id="269" r:id="rId18"/>
    <p:sldId id="270" r:id="rId19"/>
    <p:sldId id="271" r:id="rId20"/>
    <p:sldId id="272"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10/9/2019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10/9/2019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10/9/2019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10/9/2019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10/9/2019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4</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914400"/>
          </a:xfrm>
        </p:spPr>
        <p:txBody>
          <a:bodyPr>
            <a:normAutofit/>
          </a:bodyPr>
          <a:lstStyle/>
          <a:p>
            <a:r>
              <a:rPr lang="en-US" dirty="0" smtClean="0"/>
              <a:t>Schematic representation </a:t>
            </a:r>
            <a:endParaRPr lang="en-US" dirty="0"/>
          </a:p>
        </p:txBody>
      </p:sp>
      <p:sp>
        <p:nvSpPr>
          <p:cNvPr id="3" name="Content Placeholder 2"/>
          <p:cNvSpPr>
            <a:spLocks noGrp="1"/>
          </p:cNvSpPr>
          <p:nvPr>
            <p:ph sz="quarter" idx="1"/>
          </p:nvPr>
        </p:nvSpPr>
        <p:spPr>
          <a:xfrm>
            <a:off x="612648" y="1600200"/>
            <a:ext cx="8153400" cy="5105400"/>
          </a:xfrm>
        </p:spPr>
        <p:txBody>
          <a:bodyPr>
            <a:normAutofit lnSpcReduction="10000"/>
          </a:bodyPr>
          <a:lstStyle/>
          <a:p>
            <a:r>
              <a:rPr lang="en-US" dirty="0" smtClean="0"/>
              <a:t>The notations in the diagram have the following meanings:</a:t>
            </a:r>
          </a:p>
          <a:p>
            <a:endParaRPr lang="en-GB" dirty="0" smtClean="0"/>
          </a:p>
          <a:p>
            <a:r>
              <a:rPr lang="en-US" dirty="0" smtClean="0"/>
              <a:t>x</a:t>
            </a:r>
            <a:r>
              <a:rPr lang="en-US" baseline="-25000" dirty="0" smtClean="0"/>
              <a:t>1</a:t>
            </a:r>
            <a:r>
              <a:rPr lang="en-US" dirty="0" smtClean="0"/>
              <a:t>;x</a:t>
            </a:r>
            <a:r>
              <a:rPr lang="en-US" baseline="-25000" dirty="0" smtClean="0"/>
              <a:t>2</a:t>
            </a:r>
            <a:r>
              <a:rPr lang="en-US" dirty="0" smtClean="0"/>
              <a:t>;:::</a:t>
            </a:r>
            <a:r>
              <a:rPr lang="en-US" dirty="0" err="1" smtClean="0"/>
              <a:t>x</a:t>
            </a:r>
            <a:r>
              <a:rPr lang="en-US" baseline="-25000" dirty="0" err="1" smtClean="0"/>
              <a:t>n</a:t>
            </a:r>
            <a:r>
              <a:rPr lang="en-US" dirty="0" smtClean="0"/>
              <a:t> ∶ input signals </a:t>
            </a:r>
          </a:p>
          <a:p>
            <a:r>
              <a:rPr lang="en-US" dirty="0" smtClean="0"/>
              <a:t>w</a:t>
            </a:r>
            <a:r>
              <a:rPr lang="en-US" baseline="-25000" dirty="0" smtClean="0"/>
              <a:t>1</a:t>
            </a:r>
            <a:r>
              <a:rPr lang="en-US" dirty="0" smtClean="0"/>
              <a:t>;w</a:t>
            </a:r>
            <a:r>
              <a:rPr lang="en-US" baseline="-25000" dirty="0" smtClean="0"/>
              <a:t>2</a:t>
            </a:r>
            <a:r>
              <a:rPr lang="en-US" dirty="0" smtClean="0"/>
              <a:t>;:::w </a:t>
            </a:r>
            <a:r>
              <a:rPr lang="en-US" baseline="-25000" dirty="0" smtClean="0"/>
              <a:t>n</a:t>
            </a:r>
            <a:r>
              <a:rPr lang="en-US" dirty="0" smtClean="0"/>
              <a:t> ∶ weights associated with input signals</a:t>
            </a:r>
          </a:p>
          <a:p>
            <a:r>
              <a:rPr lang="en-US" dirty="0" smtClean="0"/>
              <a:t>x</a:t>
            </a:r>
            <a:r>
              <a:rPr lang="en-US" baseline="-25000" dirty="0" smtClean="0"/>
              <a:t>0</a:t>
            </a:r>
            <a:r>
              <a:rPr lang="en-US" dirty="0" smtClean="0"/>
              <a:t> ∶ input signal taking the constant value 1 </a:t>
            </a:r>
          </a:p>
          <a:p>
            <a:r>
              <a:rPr lang="en-US" dirty="0" smtClean="0"/>
              <a:t>w</a:t>
            </a:r>
            <a:r>
              <a:rPr lang="en-US" baseline="-25000" dirty="0" smtClean="0"/>
              <a:t>0</a:t>
            </a:r>
            <a:r>
              <a:rPr lang="en-US" dirty="0" smtClean="0"/>
              <a:t> ∶ weight associated with x</a:t>
            </a:r>
            <a:r>
              <a:rPr lang="en-US" baseline="-25000" dirty="0" smtClean="0"/>
              <a:t>0</a:t>
            </a:r>
            <a:r>
              <a:rPr lang="en-US" dirty="0" smtClean="0"/>
              <a:t> (called bias) </a:t>
            </a:r>
          </a:p>
          <a:p>
            <a:r>
              <a:rPr lang="en-US" dirty="0" smtClean="0"/>
              <a:t>∑∶ indicates summation of input signals </a:t>
            </a:r>
          </a:p>
          <a:p>
            <a:r>
              <a:rPr lang="en-US" dirty="0" smtClean="0"/>
              <a:t>f ∶ function which produces the output </a:t>
            </a:r>
          </a:p>
          <a:p>
            <a:r>
              <a:rPr lang="en-US" dirty="0" smtClean="0"/>
              <a:t>y ∶ output signal</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representation </a:t>
            </a:r>
            <a:endParaRPr lang="en-US" dirty="0"/>
          </a:p>
        </p:txBody>
      </p:sp>
      <p:sp>
        <p:nvSpPr>
          <p:cNvPr id="3" name="Content Placeholder 2"/>
          <p:cNvSpPr>
            <a:spLocks noGrp="1"/>
          </p:cNvSpPr>
          <p:nvPr>
            <p:ph sz="quarter" idx="1"/>
          </p:nvPr>
        </p:nvSpPr>
        <p:spPr>
          <a:xfrm>
            <a:off x="612648" y="1600200"/>
            <a:ext cx="8153400" cy="5105400"/>
          </a:xfrm>
        </p:spPr>
        <p:txBody>
          <a:bodyPr>
            <a:normAutofit lnSpcReduction="10000"/>
          </a:bodyPr>
          <a:lstStyle/>
          <a:p>
            <a:r>
              <a:rPr lang="en-US" dirty="0" smtClean="0"/>
              <a:t>The function f can be expressed in the following form:</a:t>
            </a:r>
          </a:p>
          <a:p>
            <a:pPr>
              <a:buNone/>
            </a:pPr>
            <a:r>
              <a:rPr lang="en-US" dirty="0" smtClean="0"/>
              <a:t>				y = f (</a:t>
            </a:r>
            <a:r>
              <a:rPr lang="en-US" baseline="-25000" dirty="0" smtClean="0"/>
              <a:t>i=0</a:t>
            </a:r>
            <a:r>
              <a:rPr lang="en-US" dirty="0" smtClean="0"/>
              <a:t> ∑ </a:t>
            </a:r>
            <a:r>
              <a:rPr lang="en-US" baseline="30000" dirty="0" smtClean="0"/>
              <a:t>n</a:t>
            </a:r>
            <a:r>
              <a:rPr lang="en-US" dirty="0" smtClean="0"/>
              <a:t> </a:t>
            </a:r>
            <a:r>
              <a:rPr lang="en-US" dirty="0" err="1" smtClean="0"/>
              <a:t>w</a:t>
            </a:r>
            <a:r>
              <a:rPr lang="en-US" normalizeH="1" baseline="-25000" dirty="0" err="1" smtClean="0"/>
              <a:t>i</a:t>
            </a:r>
            <a:r>
              <a:rPr lang="en-US" dirty="0" smtClean="0"/>
              <a:t> x</a:t>
            </a:r>
            <a:r>
              <a:rPr lang="en-US" baseline="-25000" dirty="0" smtClean="0"/>
              <a:t>i</a:t>
            </a:r>
            <a:r>
              <a:rPr lang="en-US" dirty="0" smtClean="0"/>
              <a:t>) </a:t>
            </a:r>
          </a:p>
          <a:p>
            <a:endParaRPr lang="en-US" dirty="0" smtClean="0"/>
          </a:p>
          <a:p>
            <a:r>
              <a:rPr lang="en-US" dirty="0" smtClean="0"/>
              <a:t>The small circles in the schematic representation of the </a:t>
            </a:r>
            <a:r>
              <a:rPr lang="en-US" dirty="0" err="1" smtClean="0"/>
              <a:t>artiﬁcial</a:t>
            </a:r>
            <a:r>
              <a:rPr lang="en-US" dirty="0" smtClean="0"/>
              <a:t> neuron called the </a:t>
            </a:r>
            <a:r>
              <a:rPr lang="en-US" u="sng" dirty="0" smtClean="0"/>
              <a:t>nodes</a:t>
            </a:r>
            <a:r>
              <a:rPr lang="en-US" dirty="0" smtClean="0"/>
              <a:t> of the neuron.</a:t>
            </a:r>
          </a:p>
          <a:p>
            <a:endParaRPr lang="en-US" dirty="0" smtClean="0"/>
          </a:p>
          <a:p>
            <a:r>
              <a:rPr lang="en-US" dirty="0" smtClean="0"/>
              <a:t>The circles on the left side which receives the values of x</a:t>
            </a:r>
            <a:r>
              <a:rPr lang="en-US" baseline="-25000" dirty="0" smtClean="0"/>
              <a:t>0</a:t>
            </a:r>
            <a:r>
              <a:rPr lang="en-US" dirty="0" smtClean="0"/>
              <a:t>;x</a:t>
            </a:r>
            <a:r>
              <a:rPr lang="en-US" baseline="-25000" dirty="0" smtClean="0"/>
              <a:t>1</a:t>
            </a:r>
            <a:r>
              <a:rPr lang="en-US" dirty="0" smtClean="0"/>
              <a:t>;:::;x </a:t>
            </a:r>
            <a:r>
              <a:rPr lang="en-US" baseline="-25000" dirty="0" smtClean="0"/>
              <a:t>n</a:t>
            </a:r>
            <a:r>
              <a:rPr lang="en-US" dirty="0" smtClean="0"/>
              <a:t> are called </a:t>
            </a:r>
            <a:r>
              <a:rPr lang="en-US" u="sng" dirty="0" smtClean="0"/>
              <a:t>the input nodes </a:t>
            </a:r>
            <a:r>
              <a:rPr lang="en-US" dirty="0" smtClean="0"/>
              <a:t>and the circle on the right side which outputs the value of y is called </a:t>
            </a:r>
            <a:r>
              <a:rPr lang="en-US" u="sng" dirty="0" smtClean="0"/>
              <a:t>output node</a:t>
            </a:r>
            <a:r>
              <a:rPr lang="en-US" dirty="0" smtClean="0"/>
              <a:t>.</a:t>
            </a:r>
          </a:p>
          <a:p>
            <a:endParaRPr lang="en-US" dirty="0" smtClean="0"/>
          </a:p>
          <a:p>
            <a:endParaRPr lang="en-US" dirty="0" smtClean="0"/>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erceptron_node.png"/>
          <p:cNvPicPr>
            <a:picLocks noGrp="1" noChangeAspect="1"/>
          </p:cNvPicPr>
          <p:nvPr>
            <p:ph idx="1"/>
          </p:nvPr>
        </p:nvPicPr>
        <p:blipFill>
          <a:blip r:embed="rId2"/>
          <a:stretch>
            <a:fillRect/>
          </a:stretch>
        </p:blipFill>
        <p:spPr>
          <a:xfrm>
            <a:off x="228600" y="228600"/>
            <a:ext cx="8915400" cy="6400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Activation function</a:t>
            </a:r>
            <a:endParaRPr lang="en-US" dirty="0"/>
          </a:p>
        </p:txBody>
      </p:sp>
      <p:sp>
        <p:nvSpPr>
          <p:cNvPr id="3" name="Content Placeholder 2"/>
          <p:cNvSpPr>
            <a:spLocks noGrp="1"/>
          </p:cNvSpPr>
          <p:nvPr>
            <p:ph sz="quarter" idx="1"/>
          </p:nvPr>
        </p:nvSpPr>
        <p:spPr/>
        <p:txBody>
          <a:bodyPr>
            <a:normAutofit/>
          </a:bodyPr>
          <a:lstStyle/>
          <a:p>
            <a:r>
              <a:rPr lang="en-US" dirty="0" smtClean="0"/>
              <a:t>In an </a:t>
            </a:r>
            <a:r>
              <a:rPr lang="en-US" dirty="0" err="1" smtClean="0"/>
              <a:t>artiﬁcial</a:t>
            </a:r>
            <a:r>
              <a:rPr lang="en-US" dirty="0" smtClean="0"/>
              <a:t> neural network, the function which takes the incoming signals as input and produces the output signal is known as the activation function.</a:t>
            </a:r>
          </a:p>
          <a:p>
            <a:endParaRPr lang="en-GB" dirty="0" smtClean="0"/>
          </a:p>
          <a:p>
            <a:r>
              <a:rPr lang="en-US" dirty="0" smtClean="0"/>
              <a:t>Threshold activation function</a:t>
            </a:r>
          </a:p>
          <a:p>
            <a:endParaRPr lang="en-GB" dirty="0" smtClean="0"/>
          </a:p>
          <a:p>
            <a:r>
              <a:rPr lang="en-US" dirty="0" smtClean="0"/>
              <a:t>f(x)=	  1	 if x &gt; 0 </a:t>
            </a:r>
          </a:p>
          <a:p>
            <a:pPr>
              <a:buNone/>
            </a:pPr>
            <a:r>
              <a:rPr lang="en-US" dirty="0" smtClean="0"/>
              <a:t>			−1 	if x ≤ 0</a:t>
            </a:r>
          </a:p>
          <a:p>
            <a:endParaRPr lang="en-US" dirty="0" smtClean="0"/>
          </a:p>
          <a:p>
            <a:endParaRPr lang="en-US" dirty="0"/>
          </a:p>
        </p:txBody>
      </p:sp>
      <p:sp>
        <p:nvSpPr>
          <p:cNvPr id="4" name="Left Brace 3"/>
          <p:cNvSpPr/>
          <p:nvPr/>
        </p:nvSpPr>
        <p:spPr>
          <a:xfrm>
            <a:off x="1981200" y="4572000"/>
            <a:ext cx="350519"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step functions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threshold activation function is also </a:t>
            </a:r>
            <a:r>
              <a:rPr lang="en-US" dirty="0" err="1" smtClean="0"/>
              <a:t>deﬁned</a:t>
            </a:r>
            <a:r>
              <a:rPr lang="en-US" dirty="0" smtClean="0"/>
              <a:t> as a unit step function in which case it is called a unit-step activation function. </a:t>
            </a:r>
          </a:p>
          <a:p>
            <a:r>
              <a:rPr lang="en-US" dirty="0" smtClean="0"/>
              <a:t>f(x)=	1 if x ≥ 0 </a:t>
            </a:r>
          </a:p>
          <a:p>
            <a:pPr>
              <a:buNone/>
            </a:pPr>
            <a:r>
              <a:rPr lang="en-US" dirty="0" smtClean="0"/>
              <a:t>			0 if x &lt; 0 </a:t>
            </a:r>
            <a:endParaRPr lang="en-US" dirty="0"/>
          </a:p>
        </p:txBody>
      </p:sp>
      <p:sp>
        <p:nvSpPr>
          <p:cNvPr id="4" name="Left Brace 3"/>
          <p:cNvSpPr/>
          <p:nvPr/>
        </p:nvSpPr>
        <p:spPr>
          <a:xfrm>
            <a:off x="1905000" y="3124200"/>
            <a:ext cx="350519"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download (1).png"/>
          <p:cNvPicPr>
            <a:picLocks noChangeAspect="1"/>
          </p:cNvPicPr>
          <p:nvPr/>
        </p:nvPicPr>
        <p:blipFill>
          <a:blip r:embed="rId2"/>
          <a:stretch>
            <a:fillRect/>
          </a:stretch>
        </p:blipFill>
        <p:spPr>
          <a:xfrm>
            <a:off x="609600" y="4114800"/>
            <a:ext cx="7543800" cy="2514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Sigmoid activation function </a:t>
            </a:r>
            <a:br>
              <a:rPr lang="en-US" dirty="0" smtClean="0"/>
            </a:br>
            <a:r>
              <a:rPr lang="en-US" dirty="0" smtClean="0"/>
              <a:t>(logistic function)</a:t>
            </a:r>
            <a:endParaRPr lang="en-US" dirty="0"/>
          </a:p>
        </p:txBody>
      </p:sp>
      <p:pic>
        <p:nvPicPr>
          <p:cNvPr id="4" name="Picture 3" descr="download (2).png"/>
          <p:cNvPicPr>
            <a:picLocks noChangeAspect="1"/>
          </p:cNvPicPr>
          <p:nvPr/>
        </p:nvPicPr>
        <p:blipFill>
          <a:blip r:embed="rId2"/>
          <a:stretch>
            <a:fillRect/>
          </a:stretch>
        </p:blipFill>
        <p:spPr>
          <a:xfrm>
            <a:off x="304800" y="1524000"/>
            <a:ext cx="8305800" cy="5334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activation function</a:t>
            </a:r>
            <a:endParaRPr lang="en-US" dirty="0"/>
          </a:p>
        </p:txBody>
      </p:sp>
      <p:sp>
        <p:nvSpPr>
          <p:cNvPr id="3" name="Content Placeholder 2"/>
          <p:cNvSpPr>
            <a:spLocks noGrp="1"/>
          </p:cNvSpPr>
          <p:nvPr>
            <p:ph sz="quarter" idx="1"/>
          </p:nvPr>
        </p:nvSpPr>
        <p:spPr/>
        <p:txBody>
          <a:bodyPr/>
          <a:lstStyle/>
          <a:p>
            <a:pPr>
              <a:buNone/>
            </a:pPr>
            <a:r>
              <a:rPr lang="en-US" dirty="0" smtClean="0"/>
              <a:t>			F(x)= </a:t>
            </a:r>
            <a:r>
              <a:rPr lang="en-US" dirty="0" err="1" smtClean="0"/>
              <a:t>mx+c</a:t>
            </a:r>
            <a:endParaRPr lang="en-US" dirty="0"/>
          </a:p>
        </p:txBody>
      </p:sp>
      <p:pic>
        <p:nvPicPr>
          <p:cNvPr id="5" name="Picture 4" descr="download (3).png"/>
          <p:cNvPicPr>
            <a:picLocks noChangeAspect="1"/>
          </p:cNvPicPr>
          <p:nvPr/>
        </p:nvPicPr>
        <p:blipFill>
          <a:blip r:embed="rId2"/>
          <a:stretch>
            <a:fillRect/>
          </a:stretch>
        </p:blipFill>
        <p:spPr>
          <a:xfrm>
            <a:off x="228600" y="2286000"/>
            <a:ext cx="8915400" cy="457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Piecewise (or, saturated) linear activation function</a:t>
            </a:r>
            <a:endParaRPr lang="en-US" dirty="0"/>
          </a:p>
        </p:txBody>
      </p:sp>
      <p:sp>
        <p:nvSpPr>
          <p:cNvPr id="3" name="Content Placeholder 2"/>
          <p:cNvSpPr>
            <a:spLocks noGrp="1"/>
          </p:cNvSpPr>
          <p:nvPr>
            <p:ph sz="quarter" idx="1"/>
          </p:nvPr>
        </p:nvSpPr>
        <p:spPr>
          <a:xfrm>
            <a:off x="304800" y="1600200"/>
            <a:ext cx="8461248" cy="4495800"/>
          </a:xfrm>
        </p:spPr>
        <p:txBody>
          <a:bodyPr/>
          <a:lstStyle/>
          <a:p>
            <a:pPr>
              <a:buNone/>
            </a:pPr>
            <a:r>
              <a:rPr lang="en-US" dirty="0" smtClean="0"/>
              <a:t>f(x)= 		0 		if x &lt; </a:t>
            </a:r>
            <a:r>
              <a:rPr lang="en-US" dirty="0" err="1" smtClean="0"/>
              <a:t>xmin</a:t>
            </a:r>
            <a:r>
              <a:rPr lang="en-US" dirty="0" smtClean="0"/>
              <a:t> </a:t>
            </a:r>
          </a:p>
          <a:p>
            <a:pPr>
              <a:buNone/>
            </a:pPr>
            <a:r>
              <a:rPr lang="en-US" dirty="0" smtClean="0"/>
              <a:t>			</a:t>
            </a:r>
            <a:r>
              <a:rPr lang="en-US" dirty="0" err="1" smtClean="0"/>
              <a:t>mx+c</a:t>
            </a:r>
            <a:r>
              <a:rPr lang="en-US" dirty="0" smtClean="0"/>
              <a:t> 	if </a:t>
            </a:r>
            <a:r>
              <a:rPr lang="en-US" dirty="0" err="1" smtClean="0"/>
              <a:t>xmin</a:t>
            </a:r>
            <a:r>
              <a:rPr lang="en-US" dirty="0" smtClean="0"/>
              <a:t> ≤ x ≤ </a:t>
            </a:r>
            <a:r>
              <a:rPr lang="en-US" dirty="0" err="1" smtClean="0"/>
              <a:t>xmax</a:t>
            </a:r>
            <a:r>
              <a:rPr lang="en-US" dirty="0" smtClean="0"/>
              <a:t> 				0 		if x &gt; </a:t>
            </a:r>
            <a:r>
              <a:rPr lang="en-US" dirty="0" err="1" smtClean="0"/>
              <a:t>xmax</a:t>
            </a:r>
            <a:endParaRPr lang="en-US" dirty="0" smtClean="0"/>
          </a:p>
          <a:p>
            <a:endParaRPr lang="en-US" dirty="0"/>
          </a:p>
        </p:txBody>
      </p:sp>
      <p:sp>
        <p:nvSpPr>
          <p:cNvPr id="5" name="Left Brace 4"/>
          <p:cNvSpPr/>
          <p:nvPr/>
        </p:nvSpPr>
        <p:spPr>
          <a:xfrm>
            <a:off x="1219200" y="1752600"/>
            <a:ext cx="579119"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Gaussian activation function</a:t>
            </a:r>
            <a:endParaRPr lang="en-US" dirty="0"/>
          </a:p>
        </p:txBody>
      </p:sp>
      <p:pic>
        <p:nvPicPr>
          <p:cNvPr id="4" name="Content Placeholder 3" descr="Graph-of-Gaussian-activation-function.png"/>
          <p:cNvPicPr>
            <a:picLocks noGrp="1" noChangeAspect="1"/>
          </p:cNvPicPr>
          <p:nvPr>
            <p:ph sz="quarter" idx="1"/>
          </p:nvPr>
        </p:nvPicPr>
        <p:blipFill>
          <a:blip r:embed="rId2"/>
          <a:stretch>
            <a:fillRect/>
          </a:stretch>
        </p:blipFill>
        <p:spPr>
          <a:xfrm>
            <a:off x="685800" y="1871662"/>
            <a:ext cx="8001000" cy="46053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fontScale="90000"/>
          </a:bodyPr>
          <a:lstStyle/>
          <a:p>
            <a:r>
              <a:rPr lang="en-US" dirty="0" smtClean="0"/>
              <a:t>Hyperbolic tangential activation function</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baseline="30000" dirty="0" smtClean="0"/>
              <a:t> </a:t>
            </a:r>
            <a:endParaRPr lang="en-US" baseline="30000" dirty="0"/>
          </a:p>
        </p:txBody>
      </p:sp>
      <p:pic>
        <p:nvPicPr>
          <p:cNvPr id="4" name="Picture 3" descr="c9014c8e-7d06-4a12-9390-4d17f9379eb9.png"/>
          <p:cNvPicPr>
            <a:picLocks noChangeAspect="1"/>
          </p:cNvPicPr>
          <p:nvPr/>
        </p:nvPicPr>
        <p:blipFill>
          <a:blip r:embed="rId2"/>
          <a:stretch>
            <a:fillRect/>
          </a:stretch>
        </p:blipFill>
        <p:spPr>
          <a:xfrm>
            <a:off x="450387" y="1676400"/>
            <a:ext cx="8243226" cy="5181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4</a:t>
            </a:r>
            <a:endParaRPr lang="en-US" dirty="0"/>
          </a:p>
        </p:txBody>
      </p:sp>
      <p:sp>
        <p:nvSpPr>
          <p:cNvPr id="3" name="Content Placeholder 2"/>
          <p:cNvSpPr>
            <a:spLocks noGrp="1"/>
          </p:cNvSpPr>
          <p:nvPr>
            <p:ph sz="quarter" idx="1"/>
          </p:nvPr>
        </p:nvSpPr>
        <p:spPr>
          <a:xfrm>
            <a:off x="457200" y="1600200"/>
            <a:ext cx="8229600" cy="4953000"/>
          </a:xfrm>
        </p:spPr>
        <p:txBody>
          <a:bodyPr>
            <a:normAutofit lnSpcReduction="10000"/>
          </a:bodyPr>
          <a:lstStyle/>
          <a:p>
            <a:r>
              <a:rPr lang="en-US" dirty="0" smtClean="0"/>
              <a:t>Decision Trees- Entropy, Information Gain,</a:t>
            </a:r>
          </a:p>
          <a:p>
            <a:r>
              <a:rPr lang="en-US" dirty="0" smtClean="0"/>
              <a:t>Tree construction, ID3,</a:t>
            </a:r>
          </a:p>
          <a:p>
            <a:r>
              <a:rPr lang="en-US" dirty="0" smtClean="0"/>
              <a:t>Issues in Decision Tree learning</a:t>
            </a:r>
          </a:p>
          <a:p>
            <a:r>
              <a:rPr lang="en-US" dirty="0" smtClean="0"/>
              <a:t>Avoiding Over-fitting, Reduced Error Pruning</a:t>
            </a:r>
          </a:p>
          <a:p>
            <a:r>
              <a:rPr lang="en-US" dirty="0" smtClean="0"/>
              <a:t>The problem of Missing Attributes, Gain Ratio</a:t>
            </a:r>
          </a:p>
          <a:p>
            <a:r>
              <a:rPr lang="en-US" dirty="0" smtClean="0"/>
              <a:t>Classification by Regression (CART),  </a:t>
            </a:r>
          </a:p>
          <a:p>
            <a:r>
              <a:rPr lang="en-US" dirty="0" smtClean="0"/>
              <a:t>Neural Networks- The </a:t>
            </a:r>
            <a:r>
              <a:rPr lang="en-US" dirty="0" err="1" smtClean="0"/>
              <a:t>Perceptron</a:t>
            </a:r>
            <a:r>
              <a:rPr lang="en-US" dirty="0" smtClean="0"/>
              <a:t>, </a:t>
            </a:r>
          </a:p>
          <a:p>
            <a:r>
              <a:rPr lang="en-US" dirty="0" smtClean="0"/>
              <a:t>Activation Functions,  </a:t>
            </a:r>
          </a:p>
          <a:p>
            <a:r>
              <a:rPr lang="en-US" dirty="0" smtClean="0"/>
              <a:t>Training Feed Forward Network by Back Propagation.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Perceptron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A </a:t>
            </a:r>
            <a:r>
              <a:rPr lang="en-US" dirty="0" err="1" smtClean="0"/>
              <a:t>perceptron</a:t>
            </a:r>
            <a:r>
              <a:rPr lang="en-US" dirty="0" smtClean="0"/>
              <a:t> is an </a:t>
            </a:r>
            <a:r>
              <a:rPr lang="en-US" dirty="0" err="1" smtClean="0"/>
              <a:t>artiﬁcial</a:t>
            </a:r>
            <a:r>
              <a:rPr lang="en-US" dirty="0" smtClean="0"/>
              <a:t> neuron in which the activation function is the threshold function. </a:t>
            </a:r>
          </a:p>
          <a:p>
            <a:endParaRPr lang="en-US" dirty="0" smtClean="0"/>
          </a:p>
          <a:p>
            <a:r>
              <a:rPr lang="en-US" dirty="0" smtClean="0"/>
              <a:t>Consider an </a:t>
            </a:r>
            <a:r>
              <a:rPr lang="en-US" dirty="0" err="1" smtClean="0"/>
              <a:t>artiﬁcial</a:t>
            </a:r>
            <a:r>
              <a:rPr lang="en-US" dirty="0" smtClean="0"/>
              <a:t> neuron having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smtClean="0"/>
              <a:t> as the input signals and w</a:t>
            </a:r>
            <a:r>
              <a:rPr lang="en-US" baseline="-25000" dirty="0" smtClean="0"/>
              <a:t>1</a:t>
            </a:r>
            <a:r>
              <a:rPr lang="en-US" dirty="0" smtClean="0"/>
              <a:t>, w</a:t>
            </a:r>
            <a:r>
              <a:rPr lang="en-US" baseline="-25000" dirty="0" smtClean="0"/>
              <a:t>2</a:t>
            </a:r>
            <a:r>
              <a:rPr lang="en-US" dirty="0" smtClean="0"/>
              <a:t>, ⋯, </a:t>
            </a:r>
            <a:r>
              <a:rPr lang="en-US" dirty="0" err="1" smtClean="0"/>
              <a:t>w</a:t>
            </a:r>
            <a:r>
              <a:rPr lang="en-US" baseline="-25000" dirty="0" err="1" smtClean="0"/>
              <a:t>n</a:t>
            </a:r>
            <a:r>
              <a:rPr lang="en-US" dirty="0" smtClean="0"/>
              <a:t> as the associated weights. </a:t>
            </a:r>
          </a:p>
          <a:p>
            <a:endParaRPr lang="en-US" dirty="0" smtClean="0"/>
          </a:p>
          <a:p>
            <a:r>
              <a:rPr lang="en-US" dirty="0" smtClean="0"/>
              <a:t>Let w</a:t>
            </a:r>
            <a:r>
              <a:rPr lang="en-US" baseline="-25000" dirty="0" smtClean="0"/>
              <a:t>0</a:t>
            </a:r>
            <a:r>
              <a:rPr lang="en-US" dirty="0" smtClean="0"/>
              <a:t> be some constant. </a:t>
            </a:r>
          </a:p>
          <a:p>
            <a:endParaRPr lang="en-US" dirty="0" smtClean="0"/>
          </a:p>
          <a:p>
            <a:r>
              <a:rPr lang="en-US" dirty="0" smtClean="0"/>
              <a:t>The neuron is called a </a:t>
            </a:r>
            <a:r>
              <a:rPr lang="en-US" dirty="0" err="1" smtClean="0"/>
              <a:t>perceptron</a:t>
            </a:r>
            <a:r>
              <a:rPr lang="en-US" dirty="0" smtClean="0"/>
              <a:t> if the output of the neuron is given by the following function:</a:t>
            </a:r>
          </a:p>
          <a:p>
            <a:r>
              <a:rPr lang="en-US" dirty="0" smtClean="0"/>
              <a:t>o(x</a:t>
            </a:r>
            <a:r>
              <a:rPr lang="en-US" baseline="-25000" dirty="0" smtClean="0"/>
              <a:t>1</a:t>
            </a:r>
            <a:r>
              <a:rPr lang="en-US" dirty="0" smtClean="0"/>
              <a:t>;x</a:t>
            </a:r>
            <a:r>
              <a:rPr lang="en-US" baseline="-25000" dirty="0" smtClean="0"/>
              <a:t>2</a:t>
            </a:r>
            <a:r>
              <a:rPr lang="en-US" dirty="0" smtClean="0"/>
              <a:t>;:::;</a:t>
            </a:r>
            <a:r>
              <a:rPr lang="en-US" dirty="0" err="1" smtClean="0"/>
              <a:t>x</a:t>
            </a:r>
            <a:r>
              <a:rPr lang="en-US" baseline="-25000" dirty="0" err="1" smtClean="0"/>
              <a:t>n</a:t>
            </a:r>
            <a:r>
              <a:rPr lang="en-US" dirty="0" smtClean="0"/>
              <a:t>) =		1 if w</a:t>
            </a:r>
            <a:r>
              <a:rPr lang="en-US" baseline="-25000" dirty="0" smtClean="0"/>
              <a:t>0</a:t>
            </a:r>
            <a:r>
              <a:rPr lang="en-US" dirty="0" smtClean="0"/>
              <a:t> +w</a:t>
            </a:r>
            <a:r>
              <a:rPr lang="en-US" baseline="-25000" dirty="0" smtClean="0"/>
              <a:t>1</a:t>
            </a:r>
            <a:r>
              <a:rPr lang="en-US" dirty="0" smtClean="0"/>
              <a:t>x</a:t>
            </a:r>
            <a:r>
              <a:rPr lang="en-US" baseline="-25000" dirty="0" smtClean="0"/>
              <a:t>1</a:t>
            </a:r>
            <a:r>
              <a:rPr lang="en-US" dirty="0" smtClean="0"/>
              <a:t> +⋯+</a:t>
            </a:r>
            <a:r>
              <a:rPr lang="en-US" dirty="0" err="1" smtClean="0"/>
              <a:t>w</a:t>
            </a:r>
            <a:r>
              <a:rPr lang="en-US" baseline="-25000" dirty="0" err="1" smtClean="0"/>
              <a:t>n</a:t>
            </a:r>
            <a:r>
              <a:rPr lang="en-US" dirty="0" err="1" smtClean="0"/>
              <a:t>x</a:t>
            </a:r>
            <a:r>
              <a:rPr lang="en-US" baseline="-25000" dirty="0" err="1" smtClean="0"/>
              <a:t>n</a:t>
            </a:r>
            <a:r>
              <a:rPr lang="en-US" dirty="0" smtClean="0"/>
              <a:t> &gt; 0 </a:t>
            </a:r>
          </a:p>
          <a:p>
            <a:pPr>
              <a:buNone/>
            </a:pPr>
            <a:r>
              <a:rPr lang="en-US" dirty="0" smtClean="0"/>
              <a:t>					−1 if w</a:t>
            </a:r>
            <a:r>
              <a:rPr lang="en-US" baseline="-25000" dirty="0" smtClean="0"/>
              <a:t>0</a:t>
            </a:r>
            <a:r>
              <a:rPr lang="en-US" dirty="0" smtClean="0"/>
              <a:t> +w</a:t>
            </a:r>
            <a:r>
              <a:rPr lang="en-US" baseline="-25000" dirty="0" smtClean="0"/>
              <a:t>1</a:t>
            </a:r>
            <a:r>
              <a:rPr lang="en-US" dirty="0" smtClean="0"/>
              <a:t>x</a:t>
            </a:r>
            <a:r>
              <a:rPr lang="en-US" baseline="-25000" dirty="0" smtClean="0"/>
              <a:t>1</a:t>
            </a:r>
            <a:r>
              <a:rPr lang="en-US" dirty="0" smtClean="0"/>
              <a:t> +⋯+</a:t>
            </a:r>
            <a:r>
              <a:rPr lang="en-US" dirty="0" err="1" smtClean="0"/>
              <a:t>w</a:t>
            </a:r>
            <a:r>
              <a:rPr lang="en-US" baseline="-25000" dirty="0" err="1" smtClean="0"/>
              <a:t>n</a:t>
            </a:r>
            <a:r>
              <a:rPr lang="en-US" dirty="0" err="1" smtClean="0"/>
              <a:t>x</a:t>
            </a:r>
            <a:r>
              <a:rPr lang="en-US" baseline="-25000" dirty="0" err="1" smtClean="0"/>
              <a:t>n</a:t>
            </a:r>
            <a:r>
              <a:rPr lang="en-US" dirty="0" smtClean="0"/>
              <a:t> ≤ 0</a:t>
            </a:r>
          </a:p>
          <a:p>
            <a:endParaRPr lang="en-US" dirty="0"/>
          </a:p>
        </p:txBody>
      </p:sp>
      <p:sp>
        <p:nvSpPr>
          <p:cNvPr id="4" name="Left Brace 3"/>
          <p:cNvSpPr/>
          <p:nvPr/>
        </p:nvSpPr>
        <p:spPr>
          <a:xfrm>
            <a:off x="3505200" y="5867400"/>
            <a:ext cx="4572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Representations of </a:t>
            </a:r>
            <a:r>
              <a:rPr lang="en-US" dirty="0" err="1" smtClean="0"/>
              <a:t>boolean</a:t>
            </a:r>
            <a:r>
              <a:rPr lang="en-US" dirty="0" smtClean="0"/>
              <a:t> functions by </a:t>
            </a:r>
            <a:r>
              <a:rPr lang="en-US" dirty="0" err="1" smtClean="0"/>
              <a:t>perceptrons</a:t>
            </a:r>
            <a:r>
              <a:rPr lang="en-US" dirty="0" smtClean="0"/>
              <a:t/>
            </a:r>
            <a:br>
              <a:rPr lang="en-US" dirty="0" smtClean="0"/>
            </a:br>
            <a:endParaRPr lang="en-US" dirty="0"/>
          </a:p>
        </p:txBody>
      </p:sp>
      <p:sp>
        <p:nvSpPr>
          <p:cNvPr id="3" name="Content Placeholder 2"/>
          <p:cNvSpPr>
            <a:spLocks noGrp="1"/>
          </p:cNvSpPr>
          <p:nvPr>
            <p:ph sz="quarter" idx="1"/>
          </p:nvPr>
        </p:nvSpPr>
        <p:spPr>
          <a:xfrm>
            <a:off x="612648" y="1600200"/>
            <a:ext cx="8153400" cy="4724400"/>
          </a:xfrm>
        </p:spPr>
        <p:txBody>
          <a:bodyPr>
            <a:normAutofit/>
          </a:bodyPr>
          <a:lstStyle/>
          <a:p>
            <a:r>
              <a:rPr lang="en-US" dirty="0" smtClean="0"/>
              <a:t>To be consistent with the conventions in the </a:t>
            </a:r>
            <a:r>
              <a:rPr lang="en-US" dirty="0" err="1" smtClean="0"/>
              <a:t>deﬁnition</a:t>
            </a:r>
            <a:r>
              <a:rPr lang="en-US" dirty="0" smtClean="0"/>
              <a:t> of a </a:t>
            </a:r>
            <a:r>
              <a:rPr lang="en-US" dirty="0" err="1" smtClean="0"/>
              <a:t>perceptron</a:t>
            </a:r>
            <a:r>
              <a:rPr lang="en-US" dirty="0" smtClean="0"/>
              <a:t> we assume that the values −1 and 1 represent the </a:t>
            </a:r>
            <a:r>
              <a:rPr lang="en-US" dirty="0" err="1" smtClean="0"/>
              <a:t>boolean</a:t>
            </a:r>
            <a:r>
              <a:rPr lang="en-US" dirty="0" smtClean="0"/>
              <a:t> constants “false” and “true” respectively</a:t>
            </a:r>
            <a:r>
              <a:rPr lang="en-US" dirty="0" smtClean="0"/>
              <a:t>.</a:t>
            </a:r>
          </a:p>
          <a:p>
            <a:endParaRPr lang="en-GB" dirty="0" smtClean="0"/>
          </a:p>
          <a:p>
            <a:pPr>
              <a:buNone/>
            </a:pPr>
            <a:endParaRPr lang="en-GB" dirty="0" smtClean="0"/>
          </a:p>
          <a:p>
            <a:pPr marL="514350" indent="-514350">
              <a:buNone/>
            </a:pPr>
            <a:r>
              <a:rPr lang="en-GB" dirty="0" smtClean="0"/>
              <a:t>	</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x1 ANDx2</a:t>
            </a:r>
            <a:endParaRPr lang="en-US" dirty="0"/>
          </a:p>
        </p:txBody>
      </p:sp>
      <p:sp>
        <p:nvSpPr>
          <p:cNvPr id="3" name="Content Placeholder 2"/>
          <p:cNvSpPr>
            <a:spLocks noGrp="1"/>
          </p:cNvSpPr>
          <p:nvPr>
            <p:ph sz="quarter" idx="1"/>
          </p:nvPr>
        </p:nvSpPr>
        <p:spPr/>
        <p:txBody>
          <a:bodyPr/>
          <a:lstStyle/>
          <a:p>
            <a:r>
              <a:rPr lang="en-US" dirty="0" smtClean="0"/>
              <a:t>Let x1 and x2 be two </a:t>
            </a:r>
            <a:r>
              <a:rPr lang="en-US" dirty="0" err="1" smtClean="0"/>
              <a:t>boolean</a:t>
            </a:r>
            <a:r>
              <a:rPr lang="en-US" dirty="0" smtClean="0"/>
              <a:t> variables</a:t>
            </a:r>
            <a:r>
              <a:rPr lang="en-US" dirty="0" smtClean="0"/>
              <a:t>.</a:t>
            </a:r>
          </a:p>
          <a:p>
            <a:endParaRPr lang="en-US" dirty="0" smtClean="0"/>
          </a:p>
          <a:p>
            <a:pPr>
              <a:buNone/>
            </a:pPr>
            <a:r>
              <a:rPr lang="en-GB" dirty="0" smtClean="0"/>
              <a:t>x1		x2		y	</a:t>
            </a:r>
          </a:p>
          <a:p>
            <a:pPr marL="514350" indent="-514350">
              <a:buNone/>
            </a:pPr>
            <a:r>
              <a:rPr lang="en-GB" dirty="0" smtClean="0"/>
              <a:t>1			1		1</a:t>
            </a:r>
          </a:p>
          <a:p>
            <a:pPr marL="514350" indent="-514350">
              <a:buNone/>
            </a:pPr>
            <a:r>
              <a:rPr lang="en-GB" dirty="0" smtClean="0"/>
              <a:t>1			-1		-1</a:t>
            </a:r>
          </a:p>
          <a:p>
            <a:pPr marL="514350" indent="-514350">
              <a:buNone/>
            </a:pPr>
            <a:r>
              <a:rPr lang="en-GB" dirty="0" smtClean="0"/>
              <a:t>-1			1		-1</a:t>
            </a:r>
          </a:p>
          <a:p>
            <a:pPr marL="514350" indent="-514350">
              <a:buNone/>
            </a:pPr>
            <a:r>
              <a:rPr lang="en-GB" dirty="0" smtClean="0"/>
              <a:t>-1			-1		-1</a:t>
            </a:r>
            <a:r>
              <a:rPr lang="en-US" dirty="0" smtClean="0"/>
              <a:t> </a:t>
            </a:r>
            <a:endParaRPr lang="en-US" dirty="0" smtClean="0"/>
          </a:p>
          <a:p>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fontScale="90000"/>
          </a:bodyPr>
          <a:lstStyle/>
          <a:p>
            <a:r>
              <a:rPr lang="en-US" dirty="0" smtClean="0"/>
              <a:t>Representations of OR, NAND and NOR</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functions x1 ORx2, x1 NANDx2 and x1 NORx2 can also be represented by </a:t>
            </a:r>
            <a:r>
              <a:rPr lang="en-US" dirty="0" err="1" smtClean="0"/>
              <a:t>perceptrons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Perceprtons</a:t>
            </a:r>
            <a:endParaRPr lang="en-US" dirty="0"/>
          </a:p>
        </p:txBody>
      </p:sp>
      <p:sp>
        <p:nvSpPr>
          <p:cNvPr id="3" name="Content Placeholder 2"/>
          <p:cNvSpPr>
            <a:spLocks noGrp="1"/>
          </p:cNvSpPr>
          <p:nvPr>
            <p:ph sz="quarter" idx="1"/>
          </p:nvPr>
        </p:nvSpPr>
        <p:spPr/>
        <p:txBody>
          <a:bodyPr/>
          <a:lstStyle/>
          <a:p>
            <a:r>
              <a:rPr lang="en-US" dirty="0" smtClean="0"/>
              <a:t>Not all </a:t>
            </a:r>
            <a:r>
              <a:rPr lang="en-US" dirty="0" err="1" smtClean="0"/>
              <a:t>boolean</a:t>
            </a:r>
            <a:r>
              <a:rPr lang="en-US" dirty="0" smtClean="0"/>
              <a:t> functions can be represented by </a:t>
            </a:r>
            <a:r>
              <a:rPr lang="en-US" dirty="0" err="1" smtClean="0"/>
              <a:t>perceptrons</a:t>
            </a:r>
            <a:r>
              <a:rPr lang="en-US" dirty="0" smtClean="0"/>
              <a:t>. </a:t>
            </a:r>
          </a:p>
          <a:p>
            <a:r>
              <a:rPr lang="en-US" dirty="0" smtClean="0"/>
              <a:t>For example, the </a:t>
            </a:r>
            <a:r>
              <a:rPr lang="en-US" dirty="0" err="1" smtClean="0"/>
              <a:t>boolean</a:t>
            </a:r>
            <a:r>
              <a:rPr lang="en-US" dirty="0" smtClean="0"/>
              <a:t> function x</a:t>
            </a:r>
            <a:r>
              <a:rPr lang="en-US" baseline="-25000" dirty="0" smtClean="0"/>
              <a:t>1</a:t>
            </a:r>
            <a:r>
              <a:rPr lang="en-US" dirty="0" smtClean="0"/>
              <a:t> </a:t>
            </a:r>
            <a:r>
              <a:rPr lang="en-US" dirty="0" smtClean="0"/>
              <a:t>XOR x</a:t>
            </a:r>
            <a:r>
              <a:rPr lang="en-US" baseline="-25000" dirty="0" smtClean="0"/>
              <a:t>2</a:t>
            </a:r>
            <a:r>
              <a:rPr lang="en-US" dirty="0" smtClean="0"/>
              <a:t> </a:t>
            </a:r>
            <a:r>
              <a:rPr lang="en-US" dirty="0" smtClean="0"/>
              <a:t>cannot be represented by a </a:t>
            </a:r>
            <a:r>
              <a:rPr lang="en-US" dirty="0" err="1" smtClean="0"/>
              <a:t>perceptron</a:t>
            </a:r>
            <a:r>
              <a:rPr lang="en-US" dirty="0" smtClean="0"/>
              <a:t>. </a:t>
            </a:r>
          </a:p>
          <a:p>
            <a:r>
              <a:rPr lang="en-US" dirty="0" smtClean="0"/>
              <a:t>This means that we cannot assign values to w</a:t>
            </a:r>
            <a:r>
              <a:rPr lang="en-US" baseline="-25000" dirty="0" smtClean="0"/>
              <a:t>0</a:t>
            </a:r>
            <a:r>
              <a:rPr lang="en-US" dirty="0" smtClean="0"/>
              <a:t>;w</a:t>
            </a:r>
            <a:r>
              <a:rPr lang="en-US" baseline="-25000" dirty="0" smtClean="0"/>
              <a:t>1</a:t>
            </a:r>
            <a:r>
              <a:rPr lang="en-US" dirty="0" smtClean="0"/>
              <a:t>;w</a:t>
            </a:r>
            <a:r>
              <a:rPr lang="en-US" baseline="-25000" dirty="0" smtClean="0"/>
              <a:t>2</a:t>
            </a:r>
            <a:r>
              <a:rPr lang="en-US" dirty="0" smtClean="0"/>
              <a:t> such that the expression w</a:t>
            </a:r>
            <a:r>
              <a:rPr lang="en-US" baseline="-25000" dirty="0" smtClean="0"/>
              <a:t>0</a:t>
            </a:r>
            <a:r>
              <a:rPr lang="en-US" dirty="0" smtClean="0"/>
              <a:t> +</a:t>
            </a:r>
            <a:r>
              <a:rPr lang="en-US" dirty="0" smtClean="0"/>
              <a:t>w</a:t>
            </a:r>
            <a:r>
              <a:rPr lang="en-US" baseline="-25000" dirty="0" smtClean="0"/>
              <a:t>1</a:t>
            </a:r>
            <a:r>
              <a:rPr lang="en-US" dirty="0" smtClean="0"/>
              <a:t>x x</a:t>
            </a:r>
            <a:r>
              <a:rPr lang="en-US" baseline="-25000" dirty="0" smtClean="0"/>
              <a:t>1 </a:t>
            </a:r>
            <a:r>
              <a:rPr lang="en-US" dirty="0" smtClean="0"/>
              <a:t> </a:t>
            </a:r>
            <a:r>
              <a:rPr lang="en-US" dirty="0" smtClean="0"/>
              <a:t>+</a:t>
            </a:r>
            <a:r>
              <a:rPr lang="en-US" dirty="0" smtClean="0"/>
              <a:t>w</a:t>
            </a:r>
            <a:r>
              <a:rPr lang="en-US" baseline="-25000" dirty="0" smtClean="0"/>
              <a:t>2</a:t>
            </a:r>
            <a:r>
              <a:rPr lang="en-US" dirty="0" smtClean="0"/>
              <a:t>x</a:t>
            </a:r>
            <a:r>
              <a:rPr lang="en-US" baseline="-25000" dirty="0" smtClean="0"/>
              <a:t>2 </a:t>
            </a:r>
            <a:r>
              <a:rPr lang="en-US" dirty="0" smtClean="0"/>
              <a:t> </a:t>
            </a:r>
            <a:r>
              <a:rPr lang="en-US" dirty="0" smtClean="0"/>
              <a:t>takes the values of </a:t>
            </a:r>
            <a:r>
              <a:rPr lang="en-US" dirty="0" smtClean="0"/>
              <a:t>x</a:t>
            </a:r>
            <a:r>
              <a:rPr lang="en-US" baseline="-25000" dirty="0" smtClean="0"/>
              <a:t>1</a:t>
            </a:r>
            <a:r>
              <a:rPr lang="en-US" dirty="0" smtClean="0"/>
              <a:t> </a:t>
            </a:r>
            <a:r>
              <a:rPr lang="en-US" dirty="0" smtClean="0"/>
              <a:t>XOR </a:t>
            </a:r>
            <a:r>
              <a:rPr lang="en-US" smtClean="0"/>
              <a:t>x</a:t>
            </a:r>
            <a:r>
              <a:rPr lang="en-US" baseline="-25000" smtClean="0"/>
              <a:t>2 </a:t>
            </a:r>
            <a:r>
              <a:rPr lang="en-US" smtClean="0"/>
              <a:t>, </a:t>
            </a:r>
            <a:r>
              <a:rPr lang="en-US" dirty="0" smtClean="0"/>
              <a:t>and that this is the case can be easily </a:t>
            </a:r>
            <a:r>
              <a:rPr lang="en-US" dirty="0" err="1" smtClean="0"/>
              <a:t>veriﬁed</a:t>
            </a:r>
            <a:r>
              <a:rPr lang="en-US" dirty="0" smtClean="0"/>
              <a:t> also.</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a </a:t>
            </a:r>
            <a:r>
              <a:rPr lang="en-US" dirty="0" err="1" smtClean="0"/>
              <a:t>perceptron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By “learning a </a:t>
            </a:r>
            <a:r>
              <a:rPr lang="en-US" dirty="0" err="1" smtClean="0"/>
              <a:t>perceptron</a:t>
            </a:r>
            <a:r>
              <a:rPr lang="en-US" dirty="0" smtClean="0"/>
              <a:t>” we mean the process of assigning values to the weights and the threshold such that the </a:t>
            </a:r>
            <a:r>
              <a:rPr lang="en-US" dirty="0" err="1" smtClean="0"/>
              <a:t>perceptron</a:t>
            </a:r>
            <a:r>
              <a:rPr lang="en-US" dirty="0" smtClean="0"/>
              <a:t> produces correct output for each of the given training examples.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Perceptron</a:t>
            </a:r>
            <a:r>
              <a:rPr lang="en-US" dirty="0" smtClean="0"/>
              <a:t> learning algorithm</a:t>
            </a:r>
            <a:br>
              <a:rPr lang="en-US" dirty="0" smtClean="0"/>
            </a:br>
            <a:r>
              <a:rPr lang="en-US" dirty="0" err="1" smtClean="0"/>
              <a:t>Deﬁnitions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In the algorithm, we use the following notations:</a:t>
            </a:r>
          </a:p>
          <a:p>
            <a:r>
              <a:rPr lang="en-US" dirty="0" smtClean="0"/>
              <a:t>n : Number of input variables </a:t>
            </a:r>
          </a:p>
          <a:p>
            <a:r>
              <a:rPr lang="en-US" dirty="0" smtClean="0"/>
              <a:t>y = f(z) : Output from the </a:t>
            </a:r>
            <a:r>
              <a:rPr lang="en-US" dirty="0" err="1" smtClean="0"/>
              <a:t>perceptron</a:t>
            </a:r>
            <a:r>
              <a:rPr lang="en-US" dirty="0" smtClean="0"/>
              <a:t> for an input vector z </a:t>
            </a:r>
          </a:p>
          <a:p>
            <a:r>
              <a:rPr lang="en-US" dirty="0" smtClean="0"/>
              <a:t>D ={(x1;d1);:::;(</a:t>
            </a:r>
            <a:r>
              <a:rPr lang="en-US" dirty="0" err="1" smtClean="0"/>
              <a:t>xs;ds</a:t>
            </a:r>
            <a:r>
              <a:rPr lang="en-US" dirty="0" smtClean="0"/>
              <a:t>)} : Training set of s samples </a:t>
            </a:r>
          </a:p>
          <a:p>
            <a:r>
              <a:rPr lang="en-US" dirty="0" err="1" smtClean="0"/>
              <a:t>xj</a:t>
            </a:r>
            <a:r>
              <a:rPr lang="en-US" dirty="0" smtClean="0"/>
              <a:t> =(xj0;xj1;:::;</a:t>
            </a:r>
            <a:r>
              <a:rPr lang="en-US" dirty="0" err="1" smtClean="0"/>
              <a:t>xjn</a:t>
            </a:r>
            <a:r>
              <a:rPr lang="en-US" dirty="0" smtClean="0"/>
              <a:t>) : The n-dimensional input vector</a:t>
            </a:r>
          </a:p>
          <a:p>
            <a:r>
              <a:rPr lang="en-US" dirty="0" err="1" smtClean="0"/>
              <a:t>dj</a:t>
            </a:r>
            <a:r>
              <a:rPr lang="en-US" dirty="0" smtClean="0"/>
              <a:t> : Desired output value of the </a:t>
            </a:r>
            <a:r>
              <a:rPr lang="en-US" dirty="0" err="1" smtClean="0"/>
              <a:t>perceptron</a:t>
            </a:r>
            <a:r>
              <a:rPr lang="en-US" dirty="0" smtClean="0"/>
              <a:t> for the input </a:t>
            </a:r>
            <a:r>
              <a:rPr lang="en-US" dirty="0" err="1" smtClean="0"/>
              <a:t>xj</a:t>
            </a:r>
            <a:r>
              <a:rPr lang="en-US" dirty="0" smtClean="0"/>
              <a:t> </a:t>
            </a:r>
          </a:p>
          <a:p>
            <a:r>
              <a:rPr lang="en-US" dirty="0" err="1" smtClean="0"/>
              <a:t>xji</a:t>
            </a:r>
            <a:r>
              <a:rPr lang="en-US" dirty="0" smtClean="0"/>
              <a:t> : Value of the </a:t>
            </a:r>
            <a:r>
              <a:rPr lang="en-US" dirty="0" err="1" smtClean="0"/>
              <a:t>i-th</a:t>
            </a:r>
            <a:r>
              <a:rPr lang="en-US" dirty="0" smtClean="0"/>
              <a:t> feature of the j-</a:t>
            </a:r>
            <a:r>
              <a:rPr lang="en-US" dirty="0" err="1" smtClean="0"/>
              <a:t>th</a:t>
            </a:r>
            <a:r>
              <a:rPr lang="en-US" dirty="0" smtClean="0"/>
              <a:t> training input vector </a:t>
            </a:r>
          </a:p>
          <a:p>
            <a:r>
              <a:rPr lang="en-US" dirty="0" smtClean="0"/>
              <a:t>xj0 : 1 </a:t>
            </a:r>
          </a:p>
          <a:p>
            <a:r>
              <a:rPr lang="en-US" dirty="0" err="1" smtClean="0"/>
              <a:t>wi</a:t>
            </a:r>
            <a:r>
              <a:rPr lang="en-US" dirty="0" smtClean="0"/>
              <a:t> : Weight of the </a:t>
            </a:r>
            <a:r>
              <a:rPr lang="en-US" dirty="0" err="1" smtClean="0"/>
              <a:t>i-th</a:t>
            </a:r>
            <a:r>
              <a:rPr lang="en-US" dirty="0" smtClean="0"/>
              <a:t> input variable </a:t>
            </a:r>
          </a:p>
          <a:p>
            <a:r>
              <a:rPr lang="en-US" dirty="0" err="1" smtClean="0"/>
              <a:t>wi</a:t>
            </a:r>
            <a:r>
              <a:rPr lang="en-US" dirty="0" smtClean="0"/>
              <a:t>(t) : Weight </a:t>
            </a:r>
            <a:r>
              <a:rPr lang="en-US" dirty="0" err="1" smtClean="0"/>
              <a:t>i</a:t>
            </a:r>
            <a:r>
              <a:rPr lang="en-US" dirty="0" smtClean="0"/>
              <a:t> at the t-</a:t>
            </a:r>
            <a:r>
              <a:rPr lang="en-US" dirty="0" err="1" smtClean="0"/>
              <a:t>th</a:t>
            </a:r>
            <a:r>
              <a:rPr lang="en-US" dirty="0" smtClean="0"/>
              <a:t> iteration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Step 1. Initialize the weights and the threshold. Weights may be initialized to 0 or to a small random value.</a:t>
            </a:r>
          </a:p>
          <a:p>
            <a:endParaRPr lang="en-US" dirty="0" smtClean="0"/>
          </a:p>
          <a:p>
            <a:r>
              <a:rPr lang="en-US" dirty="0" smtClean="0"/>
              <a:t>Step 2. For each example j in the training set D, perform the following steps over the input </a:t>
            </a:r>
            <a:r>
              <a:rPr lang="en-US" dirty="0" err="1" smtClean="0"/>
              <a:t>xj</a:t>
            </a:r>
            <a:r>
              <a:rPr lang="en-US" dirty="0" smtClean="0"/>
              <a:t> and desired output </a:t>
            </a:r>
            <a:r>
              <a:rPr lang="en-US" dirty="0" err="1" smtClean="0"/>
              <a:t>dj</a:t>
            </a:r>
            <a:r>
              <a:rPr lang="en-US" dirty="0" smtClean="0"/>
              <a:t>:</a:t>
            </a:r>
          </a:p>
          <a:p>
            <a:endParaRPr lang="en-US" dirty="0" smtClean="0"/>
          </a:p>
          <a:p>
            <a:r>
              <a:rPr lang="en-US" dirty="0" smtClean="0"/>
              <a:t>a) Calculate the actual output: </a:t>
            </a:r>
            <a:r>
              <a:rPr lang="en-US" dirty="0" err="1" smtClean="0"/>
              <a:t>yj</a:t>
            </a:r>
            <a:r>
              <a:rPr lang="en-US" dirty="0" smtClean="0"/>
              <a:t>(t)= f[w0(t)xj0 +w1(t)xj1 +w2(t)xj2 +⋯+</a:t>
            </a:r>
            <a:r>
              <a:rPr lang="en-US" dirty="0" err="1" smtClean="0"/>
              <a:t>wn</a:t>
            </a:r>
            <a:r>
              <a:rPr lang="en-US" dirty="0" smtClean="0"/>
              <a:t>(t)</a:t>
            </a:r>
            <a:r>
              <a:rPr lang="en-US" dirty="0" err="1" smtClean="0"/>
              <a:t>xjn</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 Update the weights:</a:t>
            </a:r>
          </a:p>
          <a:p>
            <a:pPr lvl="1"/>
            <a:r>
              <a:rPr lang="en-US" dirty="0" err="1" smtClean="0"/>
              <a:t>wi</a:t>
            </a:r>
            <a:r>
              <a:rPr lang="en-US" dirty="0" smtClean="0"/>
              <a:t>(t+1)= </a:t>
            </a:r>
            <a:r>
              <a:rPr lang="en-US" dirty="0" err="1" smtClean="0"/>
              <a:t>wi</a:t>
            </a:r>
            <a:r>
              <a:rPr lang="en-US" dirty="0" smtClean="0"/>
              <a:t>(t)+(</a:t>
            </a:r>
            <a:r>
              <a:rPr lang="en-US" dirty="0" err="1" smtClean="0"/>
              <a:t>dj</a:t>
            </a:r>
            <a:r>
              <a:rPr lang="en-US" dirty="0" smtClean="0"/>
              <a:t> −</a:t>
            </a:r>
            <a:r>
              <a:rPr lang="en-US" dirty="0" err="1" smtClean="0"/>
              <a:t>yj</a:t>
            </a:r>
            <a:r>
              <a:rPr lang="en-US" dirty="0" smtClean="0"/>
              <a:t>(t))</a:t>
            </a:r>
            <a:r>
              <a:rPr lang="en-US" dirty="0" err="1" smtClean="0"/>
              <a:t>xji</a:t>
            </a:r>
            <a:r>
              <a:rPr lang="en-US" dirty="0" smtClean="0"/>
              <a:t> for all features 0 ≤ </a:t>
            </a:r>
            <a:r>
              <a:rPr lang="en-US" dirty="0" err="1" smtClean="0"/>
              <a:t>i</a:t>
            </a:r>
            <a:r>
              <a:rPr lang="en-US" dirty="0" smtClean="0"/>
              <a:t> ≤ n. </a:t>
            </a:r>
          </a:p>
          <a:p>
            <a:pPr lvl="1"/>
            <a:endParaRPr lang="en-US" dirty="0" smtClean="0"/>
          </a:p>
          <a:p>
            <a:r>
              <a:rPr lang="en-US" dirty="0" smtClean="0"/>
              <a:t>Step 3. Step 2 is repeated until the iteration error 1 s ∑s j=1∣dj −</a:t>
            </a:r>
            <a:r>
              <a:rPr lang="en-US" dirty="0" err="1" smtClean="0"/>
              <a:t>yj</a:t>
            </a:r>
            <a:r>
              <a:rPr lang="en-US" dirty="0" smtClean="0"/>
              <a:t>(t)∣ is less than a user-</a:t>
            </a:r>
            <a:r>
              <a:rPr lang="en-US" dirty="0" err="1" smtClean="0"/>
              <a:t>speciﬁed</a:t>
            </a:r>
            <a:r>
              <a:rPr lang="en-US" dirty="0" smtClean="0"/>
              <a:t> error threshold , or a predetermined number of iterations have been completed, where s is again the size of the sample set.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Artiﬁcial</a:t>
            </a:r>
            <a:r>
              <a:rPr lang="en-US" dirty="0" smtClean="0"/>
              <a:t> neural networks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An </a:t>
            </a:r>
            <a:r>
              <a:rPr lang="en-US" dirty="0" err="1" smtClean="0"/>
              <a:t>artiﬁcial</a:t>
            </a:r>
            <a:r>
              <a:rPr lang="en-US" dirty="0" smtClean="0"/>
              <a:t> neural network (ANN) is a computing system inspired by the biological neural networks that constitute animal brains. </a:t>
            </a:r>
          </a:p>
          <a:p>
            <a:r>
              <a:rPr lang="en-US" dirty="0" smtClean="0"/>
              <a:t>An ANN is based on a collection of connected units called </a:t>
            </a:r>
            <a:r>
              <a:rPr lang="en-US" dirty="0" err="1" smtClean="0"/>
              <a:t>artiﬁcial</a:t>
            </a:r>
            <a:r>
              <a:rPr lang="en-US" dirty="0" smtClean="0"/>
              <a:t> neurons. </a:t>
            </a:r>
          </a:p>
          <a:p>
            <a:r>
              <a:rPr lang="en-US" dirty="0" smtClean="0"/>
              <a:t>Each connection between </a:t>
            </a:r>
            <a:r>
              <a:rPr lang="en-US" dirty="0" err="1" smtClean="0"/>
              <a:t>artiﬁcial</a:t>
            </a:r>
            <a:r>
              <a:rPr lang="en-US" dirty="0" smtClean="0"/>
              <a:t> neurons can transmit a signal from one to another. </a:t>
            </a:r>
          </a:p>
          <a:p>
            <a:r>
              <a:rPr lang="en-US" dirty="0" smtClean="0"/>
              <a:t>The </a:t>
            </a:r>
            <a:r>
              <a:rPr lang="en-US" dirty="0" err="1" smtClean="0"/>
              <a:t>artiﬁcial</a:t>
            </a:r>
            <a:r>
              <a:rPr lang="en-US" dirty="0" smtClean="0"/>
              <a:t> neuron that receives the signal can process it and then signal </a:t>
            </a:r>
            <a:r>
              <a:rPr lang="en-US" dirty="0" err="1" smtClean="0"/>
              <a:t>artiﬁcial</a:t>
            </a:r>
            <a:r>
              <a:rPr lang="en-US" dirty="0" smtClean="0"/>
              <a:t> neurons connected to it. </a:t>
            </a:r>
          </a:p>
          <a:p>
            <a:r>
              <a:rPr lang="en-US" dirty="0" smtClean="0"/>
              <a:t>eachconnectionbetweenartiﬁcialneuronshasaweightattachedtoitthatgetadjustedaslearning proceeds. </a:t>
            </a:r>
          </a:p>
          <a:p>
            <a:r>
              <a:rPr lang="en-US" dirty="0" err="1" smtClean="0"/>
              <a:t>Artiﬁcial</a:t>
            </a:r>
            <a:r>
              <a:rPr lang="en-US" dirty="0" smtClean="0"/>
              <a:t> neurons may have a threshold such that only if the aggregate signal crosses that threshold the signal is sent. </a:t>
            </a:r>
          </a:p>
          <a:p>
            <a:r>
              <a:rPr lang="en-US" dirty="0" err="1" smtClean="0"/>
              <a:t>Artiﬁcial</a:t>
            </a:r>
            <a:r>
              <a:rPr lang="en-US" dirty="0" smtClean="0"/>
              <a:t> neurons are organized in layers. Different layers may perform different kinds of transformations on their inputs. </a:t>
            </a:r>
          </a:p>
          <a:p>
            <a:r>
              <a:rPr lang="en-US" dirty="0" smtClean="0"/>
              <a:t>Signals travel from the input layer to the output layer, possibly after traversing the layers multiple times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Human brain </a:t>
            </a:r>
            <a:endParaRPr lang="en-US" u="sng" dirty="0"/>
          </a:p>
        </p:txBody>
      </p:sp>
      <p:sp>
        <p:nvSpPr>
          <p:cNvPr id="3" name="Content Placeholder 2"/>
          <p:cNvSpPr>
            <a:spLocks noGrp="1"/>
          </p:cNvSpPr>
          <p:nvPr>
            <p:ph idx="1"/>
          </p:nvPr>
        </p:nvSpPr>
        <p:spPr/>
        <p:txBody>
          <a:bodyPr/>
          <a:lstStyle/>
          <a:p>
            <a:r>
              <a:rPr lang="en-GB" dirty="0" smtClean="0"/>
              <a:t>Student learns from a teacher</a:t>
            </a:r>
          </a:p>
          <a:p>
            <a:pPr lvl="1"/>
            <a:r>
              <a:rPr lang="en-GB" dirty="0" smtClean="0"/>
              <a:t>Teacher asks questions and tell answers</a:t>
            </a:r>
          </a:p>
          <a:p>
            <a:pPr lvl="1"/>
            <a:r>
              <a:rPr lang="en-GB" dirty="0" smtClean="0"/>
              <a:t>Teacher put questions and hint answers</a:t>
            </a:r>
          </a:p>
          <a:p>
            <a:pPr lvl="1"/>
            <a:r>
              <a:rPr lang="en-GB" dirty="0" smtClean="0"/>
              <a:t>Student learn the topic and store in memory</a:t>
            </a:r>
          </a:p>
          <a:p>
            <a:pPr lvl="1"/>
            <a:r>
              <a:rPr lang="en-GB" dirty="0" smtClean="0"/>
              <a:t>Based on the knowledge he solves new problems</a:t>
            </a:r>
          </a:p>
          <a:p>
            <a:pPr lvl="1"/>
            <a:endParaRPr lang="en-GB" dirty="0" smtClean="0"/>
          </a:p>
          <a:p>
            <a:r>
              <a:rPr lang="en-GB" dirty="0" smtClean="0"/>
              <a:t>ANN used to solve problems</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an ANN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An ANN can be </a:t>
            </a:r>
            <a:r>
              <a:rPr lang="en-US" dirty="0" err="1" smtClean="0"/>
              <a:t>deﬁned</a:t>
            </a:r>
            <a:r>
              <a:rPr lang="en-US" dirty="0" smtClean="0"/>
              <a:t> and implemented in several different ways. The way the following characteristics are </a:t>
            </a:r>
            <a:r>
              <a:rPr lang="en-US" dirty="0" err="1" smtClean="0"/>
              <a:t>deﬁned</a:t>
            </a:r>
            <a:r>
              <a:rPr lang="en-US" dirty="0" smtClean="0"/>
              <a:t> determines a particular variant of an ANN.</a:t>
            </a:r>
          </a:p>
          <a:p>
            <a:r>
              <a:rPr lang="en-US" dirty="0" smtClean="0"/>
              <a:t>The activation function</a:t>
            </a:r>
          </a:p>
          <a:p>
            <a:pPr lvl="1"/>
            <a:r>
              <a:rPr lang="en-US" dirty="0" smtClean="0"/>
              <a:t>This function </a:t>
            </a:r>
            <a:r>
              <a:rPr lang="en-US" dirty="0" err="1" smtClean="0"/>
              <a:t>deﬁnes</a:t>
            </a:r>
            <a:r>
              <a:rPr lang="en-US" dirty="0" smtClean="0"/>
              <a:t> how a neuron’s combined input signals are transformed into a single output signal to be broadcasted further in the network.</a:t>
            </a:r>
          </a:p>
          <a:p>
            <a:r>
              <a:rPr lang="en-US" dirty="0" smtClean="0"/>
              <a:t> The network topology (or architecture)</a:t>
            </a:r>
          </a:p>
          <a:p>
            <a:pPr lvl="1"/>
            <a:r>
              <a:rPr lang="en-US" dirty="0" smtClean="0"/>
              <a:t>This describes the number of neurons in the model as well as the number of layers and manner in which they are connected.</a:t>
            </a:r>
          </a:p>
          <a:p>
            <a:r>
              <a:rPr lang="en-US" dirty="0" smtClean="0"/>
              <a:t> The training algorithm</a:t>
            </a:r>
          </a:p>
          <a:p>
            <a:pPr lvl="1"/>
            <a:r>
              <a:rPr lang="en-US" dirty="0" smtClean="0"/>
              <a:t>This algorithm </a:t>
            </a:r>
            <a:r>
              <a:rPr lang="en-US" dirty="0" err="1" smtClean="0"/>
              <a:t>speciﬁes</a:t>
            </a:r>
            <a:r>
              <a:rPr lang="en-US" dirty="0" smtClean="0"/>
              <a:t> how connection weights are set in order to inhibit or excite neurons in proportion to the input signal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Activation functions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activation function is the mechanism by which the </a:t>
            </a:r>
            <a:r>
              <a:rPr lang="en-US" dirty="0" err="1" smtClean="0"/>
              <a:t>artiﬁcial</a:t>
            </a:r>
            <a:r>
              <a:rPr lang="en-US" dirty="0" smtClean="0"/>
              <a:t> neuron processes incoming information and passes it throughout the network. </a:t>
            </a:r>
          </a:p>
          <a:p>
            <a:endParaRPr lang="en-US" dirty="0" smtClean="0"/>
          </a:p>
          <a:p>
            <a:r>
              <a:rPr lang="en-US" dirty="0" smtClean="0"/>
              <a:t>Just as the </a:t>
            </a:r>
            <a:r>
              <a:rPr lang="en-US" dirty="0" err="1" smtClean="0"/>
              <a:t>artiﬁcial</a:t>
            </a:r>
            <a:r>
              <a:rPr lang="en-US" dirty="0" smtClean="0"/>
              <a:t> neuron is modeled after the biological version, so is the activation function modeled after nature’s design. </a:t>
            </a:r>
          </a:p>
          <a:p>
            <a:endParaRPr lang="en-US" dirty="0" smtClean="0"/>
          </a:p>
          <a:p>
            <a:r>
              <a:rPr lang="en-US" dirty="0" smtClean="0"/>
              <a:t>Let x1, x2, :::, </a:t>
            </a:r>
            <a:r>
              <a:rPr lang="en-US" dirty="0" err="1" smtClean="0"/>
              <a:t>xn</a:t>
            </a:r>
            <a:r>
              <a:rPr lang="en-US" dirty="0" smtClean="0"/>
              <a:t> be the input signals, w1, w2, :::, </a:t>
            </a:r>
            <a:r>
              <a:rPr lang="en-US" dirty="0" err="1" smtClean="0"/>
              <a:t>wn</a:t>
            </a:r>
            <a:r>
              <a:rPr lang="en-US" dirty="0" smtClean="0"/>
              <a:t> be the associated weights and −w0 the threshold. </a:t>
            </a:r>
          </a:p>
          <a:p>
            <a:endParaRPr lang="en-US" dirty="0" smtClean="0"/>
          </a:p>
          <a:p>
            <a:r>
              <a:rPr lang="en-US" dirty="0" smtClean="0"/>
              <a:t>Let x = w0 +w1x1 +⋯+</a:t>
            </a:r>
            <a:r>
              <a:rPr lang="en-US" dirty="0" err="1" smtClean="0"/>
              <a:t>wnxn</a:t>
            </a:r>
            <a:r>
              <a:rPr lang="en-US" dirty="0" smtClean="0"/>
              <a:t>: The activation function is some function of x.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topology</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r>
              <a:rPr lang="en-US" dirty="0" smtClean="0"/>
              <a:t>By “network topology” we mean the patterns and structures in the collection of interconnected nodes. </a:t>
            </a:r>
          </a:p>
          <a:p>
            <a:endParaRPr lang="en-US" dirty="0" smtClean="0"/>
          </a:p>
          <a:p>
            <a:r>
              <a:rPr lang="en-US" dirty="0" smtClean="0"/>
              <a:t>The topology determines the complexity of tasks that can be learned by the network. </a:t>
            </a:r>
          </a:p>
          <a:p>
            <a:endParaRPr lang="en-US" dirty="0" smtClean="0"/>
          </a:p>
          <a:p>
            <a:r>
              <a:rPr lang="en-US" dirty="0" smtClean="0"/>
              <a:t>Generally, larger and more complex networks are capable of identifying more subtle patterns and complex decision boundaries. </a:t>
            </a:r>
          </a:p>
          <a:p>
            <a:endParaRPr lang="en-US" dirty="0" smtClean="0"/>
          </a:p>
          <a:p>
            <a:r>
              <a:rPr lang="en-US" dirty="0" smtClean="0"/>
              <a:t>However, the power of a network is not only a function of the network size, but also the way units are arranged. </a:t>
            </a:r>
          </a:p>
          <a:p>
            <a:endParaRPr lang="en-US" dirty="0" smtClean="0"/>
          </a:p>
          <a:p>
            <a:r>
              <a:rPr lang="en-US" dirty="0" smtClean="0"/>
              <a:t>Different forms of forms of network architecture can be differentiated by the following characteristics:</a:t>
            </a:r>
          </a:p>
          <a:p>
            <a:pPr lvl="1"/>
            <a:r>
              <a:rPr lang="en-US" dirty="0" smtClean="0"/>
              <a:t> The number of layers</a:t>
            </a:r>
          </a:p>
          <a:p>
            <a:pPr lvl="1"/>
            <a:r>
              <a:rPr lang="en-US" dirty="0" smtClean="0"/>
              <a:t> Whether information in the network is allowed to travel backward</a:t>
            </a:r>
          </a:p>
          <a:p>
            <a:pPr lvl="1"/>
            <a:r>
              <a:rPr lang="en-US" dirty="0" smtClean="0"/>
              <a:t> The number of nodes within each layer of the network</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number of layers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an ANN, the input nodes are those nodes which receive unprocessed signals directly from the input data. </a:t>
            </a:r>
          </a:p>
          <a:p>
            <a:endParaRPr lang="en-US" dirty="0" smtClean="0"/>
          </a:p>
          <a:p>
            <a:r>
              <a:rPr lang="en-US" dirty="0" smtClean="0"/>
              <a:t>The output nodes (there may be more than one) are those nodes which generate the </a:t>
            </a:r>
            <a:r>
              <a:rPr lang="en-US" dirty="0" err="1" smtClean="0"/>
              <a:t>ﬁnal</a:t>
            </a:r>
            <a:r>
              <a:rPr lang="en-US" dirty="0" smtClean="0"/>
              <a:t> predicted values. </a:t>
            </a:r>
          </a:p>
          <a:p>
            <a:endParaRPr lang="en-US" dirty="0" smtClean="0"/>
          </a:p>
          <a:p>
            <a:r>
              <a:rPr lang="en-US" dirty="0" smtClean="0"/>
              <a:t>A hidden node is a node that processes the signals from the input nodes (or other such nodes) prior to reaching the output nodes. The nodes are arranged in layers. </a:t>
            </a:r>
          </a:p>
          <a:p>
            <a:endParaRPr lang="en-US" dirty="0" smtClean="0"/>
          </a:p>
          <a:p>
            <a:r>
              <a:rPr lang="en-US" dirty="0" smtClean="0"/>
              <a:t>The set of nodes which receive the unprocessed signals from the input data constitute the </a:t>
            </a:r>
            <a:r>
              <a:rPr lang="en-US" dirty="0" err="1" smtClean="0"/>
              <a:t>ﬁrst</a:t>
            </a:r>
            <a:r>
              <a:rPr lang="en-US" dirty="0" smtClean="0"/>
              <a:t> layer of nodes. </a:t>
            </a:r>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set of hidden nodes which receive the outputs from the nodes in the </a:t>
            </a:r>
            <a:r>
              <a:rPr lang="en-US" dirty="0" err="1" smtClean="0"/>
              <a:t>ﬁrst</a:t>
            </a:r>
            <a:r>
              <a:rPr lang="en-US" dirty="0" smtClean="0"/>
              <a:t> layer of nodes constitute the second layer of nodes. </a:t>
            </a:r>
          </a:p>
          <a:p>
            <a:endParaRPr lang="en-US" dirty="0" smtClean="0"/>
          </a:p>
          <a:p>
            <a:r>
              <a:rPr lang="en-US" dirty="0" smtClean="0"/>
              <a:t>In a similar way we can </a:t>
            </a:r>
            <a:r>
              <a:rPr lang="en-US" dirty="0" err="1" smtClean="0"/>
              <a:t>deﬁne</a:t>
            </a:r>
            <a:r>
              <a:rPr lang="en-US" dirty="0" smtClean="0"/>
              <a:t> the third, fourth, etc. layers.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direction of information travel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smtClean="0"/>
              <a:t>Networks in which the input signal is fed continuously in one direction from connection to connection until it reaches the output layer are called </a:t>
            </a:r>
            <a:r>
              <a:rPr lang="en-US" dirty="0" err="1" smtClean="0"/>
              <a:t>feedforward</a:t>
            </a:r>
            <a:r>
              <a:rPr lang="en-US" dirty="0" smtClean="0"/>
              <a:t> networks. </a:t>
            </a:r>
          </a:p>
          <a:p>
            <a:endParaRPr lang="en-US" dirty="0" smtClean="0"/>
          </a:p>
          <a:p>
            <a:r>
              <a:rPr lang="en-US" dirty="0" smtClean="0"/>
              <a:t>Networks which allows signals to travel in both directions using loops are called recurrent networks (or, feedback networks). </a:t>
            </a:r>
          </a:p>
          <a:p>
            <a:endParaRPr lang="en-US" dirty="0" smtClean="0"/>
          </a:p>
          <a:p>
            <a:r>
              <a:rPr lang="en-US" dirty="0" smtClean="0"/>
              <a:t>In spite of their potential, recurrent networks are still largely theoretical and are rarely used in practice. </a:t>
            </a:r>
          </a:p>
          <a:p>
            <a:endParaRPr lang="en-US" dirty="0" smtClean="0"/>
          </a:p>
          <a:p>
            <a:r>
              <a:rPr lang="en-US" dirty="0" smtClean="0"/>
              <a:t>On the other hand, </a:t>
            </a:r>
            <a:r>
              <a:rPr lang="en-US" dirty="0" err="1" smtClean="0"/>
              <a:t>feedforward</a:t>
            </a:r>
            <a:r>
              <a:rPr lang="en-US" dirty="0" smtClean="0"/>
              <a:t> networks have been extensively applied to real-world problems. </a:t>
            </a:r>
          </a:p>
          <a:p>
            <a:endParaRPr lang="en-US" dirty="0" smtClean="0"/>
          </a:p>
          <a:p>
            <a:r>
              <a:rPr lang="en-US" dirty="0" smtClean="0"/>
              <a:t>In fact, the multilayer </a:t>
            </a:r>
            <a:r>
              <a:rPr lang="en-US" dirty="0" err="1" smtClean="0"/>
              <a:t>feedforward</a:t>
            </a:r>
            <a:r>
              <a:rPr lang="en-US" dirty="0" smtClean="0"/>
              <a:t> network, sometimes called the Multilayer </a:t>
            </a:r>
            <a:r>
              <a:rPr lang="en-US" dirty="0" err="1" smtClean="0"/>
              <a:t>Perceptron</a:t>
            </a:r>
            <a:r>
              <a:rPr lang="en-US" dirty="0" smtClean="0"/>
              <a:t> (MLP), is the de facto standard ANN topology.</a:t>
            </a:r>
          </a:p>
          <a:p>
            <a:endParaRPr lang="en-US" dirty="0" smtClean="0"/>
          </a:p>
          <a:p>
            <a:r>
              <a:rPr lang="en-US" dirty="0" smtClean="0"/>
              <a:t> If someone mentions that they are </a:t>
            </a:r>
            <a:r>
              <a:rPr lang="en-US" dirty="0" err="1" smtClean="0"/>
              <a:t>ﬁtting</a:t>
            </a:r>
            <a:r>
              <a:rPr lang="en-US" dirty="0" smtClean="0"/>
              <a:t> a neural network, they are most likely referring to a MLP.</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number of nodes in each layer</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The number of input nodes is predetermined by the number of features in the input data. </a:t>
            </a:r>
          </a:p>
          <a:p>
            <a:endParaRPr lang="en-US" dirty="0" smtClean="0"/>
          </a:p>
          <a:p>
            <a:r>
              <a:rPr lang="en-US" dirty="0" smtClean="0"/>
              <a:t>Similarly, the number of output nodes is predetermined by the number of outcomes to be modeled or the number of class levels in the outcome. </a:t>
            </a:r>
          </a:p>
          <a:p>
            <a:endParaRPr lang="en-US" dirty="0" smtClean="0"/>
          </a:p>
          <a:p>
            <a:r>
              <a:rPr lang="en-US" dirty="0" smtClean="0"/>
              <a:t>However, the number of hidden nodes is left to the user to decide prior to training the model. </a:t>
            </a:r>
          </a:p>
          <a:p>
            <a:endParaRPr lang="en-US" dirty="0" smtClean="0"/>
          </a:p>
          <a:p>
            <a:r>
              <a:rPr lang="en-US" dirty="0" smtClean="0"/>
              <a:t>Unfortunately, there is no reliable rule to determine the number of neurons in the hidden layer. </a:t>
            </a:r>
          </a:p>
          <a:p>
            <a:endParaRPr lang="en-US" dirty="0" smtClean="0"/>
          </a:p>
          <a:p>
            <a:r>
              <a:rPr lang="en-US" dirty="0" smtClean="0"/>
              <a:t>The appropriate number depends on the number of input nodes, the amount of training data, the amount of noisy data, and the complexity of the learning task, among many other factors.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training algorithm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There are two commonly used algorithms for learning a single </a:t>
            </a:r>
            <a:r>
              <a:rPr lang="en-US" dirty="0" err="1" smtClean="0"/>
              <a:t>perceptron</a:t>
            </a:r>
            <a:r>
              <a:rPr lang="en-US" dirty="0" smtClean="0"/>
              <a:t>, namely, the </a:t>
            </a:r>
            <a:r>
              <a:rPr lang="en-US" dirty="0" err="1" smtClean="0"/>
              <a:t>perceptron</a:t>
            </a:r>
            <a:r>
              <a:rPr lang="en-US" dirty="0" smtClean="0"/>
              <a:t> rule and the delta rule. </a:t>
            </a:r>
          </a:p>
          <a:p>
            <a:endParaRPr lang="en-US" dirty="0" smtClean="0"/>
          </a:p>
          <a:p>
            <a:r>
              <a:rPr lang="en-US" dirty="0" smtClean="0"/>
              <a:t>The former is used when the training data set is linearly separable and the latter when the training data set is not linearly separable.</a:t>
            </a:r>
          </a:p>
          <a:p>
            <a:endParaRPr lang="en-US" dirty="0" smtClean="0"/>
          </a:p>
          <a:p>
            <a:r>
              <a:rPr lang="en-US" dirty="0" smtClean="0"/>
              <a:t> The algorithm which is now commonly used to train an ANN is known simply as </a:t>
            </a:r>
            <a:r>
              <a:rPr lang="en-US" dirty="0" err="1" smtClean="0"/>
              <a:t>backpropagation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cost function</a:t>
            </a:r>
            <a:endParaRPr lang="en-US" dirty="0"/>
          </a:p>
        </p:txBody>
      </p:sp>
      <p:sp>
        <p:nvSpPr>
          <p:cNvPr id="3" name="Content Placeholder 2"/>
          <p:cNvSpPr>
            <a:spLocks noGrp="1"/>
          </p:cNvSpPr>
          <p:nvPr>
            <p:ph sz="quarter" idx="1"/>
          </p:nvPr>
        </p:nvSpPr>
        <p:spPr/>
        <p:txBody>
          <a:bodyPr>
            <a:normAutofit/>
          </a:bodyPr>
          <a:lstStyle/>
          <a:p>
            <a:r>
              <a:rPr lang="en-US" dirty="0" smtClean="0"/>
              <a:t>In a machine learning algorithm, the cost function is a function that measures how well the algorithm maps the target function that it is trying to guess or a function that determines how well the algorithm performs in an optimization problem.</a:t>
            </a:r>
          </a:p>
          <a:p>
            <a:endParaRPr lang="en-US" dirty="0" smtClean="0"/>
          </a:p>
          <a:p>
            <a:r>
              <a:rPr lang="en-US" dirty="0" smtClean="0"/>
              <a:t>The cost function is also called the loss function, the objective function, the scoring function, or the error function.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Let y be the </a:t>
            </a:r>
            <a:r>
              <a:rPr lang="en-US" dirty="0" err="1" smtClean="0"/>
              <a:t>the</a:t>
            </a:r>
            <a:r>
              <a:rPr lang="en-US" dirty="0" smtClean="0"/>
              <a:t> output variable. Let y1;:::;</a:t>
            </a:r>
            <a:r>
              <a:rPr lang="en-US" dirty="0" err="1" smtClean="0"/>
              <a:t>yn</a:t>
            </a:r>
            <a:r>
              <a:rPr lang="en-US" dirty="0" smtClean="0"/>
              <a:t> be the actual values of y in n </a:t>
            </a:r>
            <a:r>
              <a:rPr lang="en-US" dirty="0" err="1" smtClean="0"/>
              <a:t>examplesand</a:t>
            </a:r>
            <a:r>
              <a:rPr lang="en-US" dirty="0" smtClean="0"/>
              <a:t> ^ y1;:::; ^ </a:t>
            </a:r>
            <a:r>
              <a:rPr lang="en-US" dirty="0" err="1" smtClean="0"/>
              <a:t>yn</a:t>
            </a:r>
            <a:r>
              <a:rPr lang="en-US" dirty="0" smtClean="0"/>
              <a:t> be the values predicted by an algorithm.</a:t>
            </a:r>
          </a:p>
          <a:p>
            <a:endParaRPr lang="en-GB" dirty="0" smtClean="0"/>
          </a:p>
          <a:p>
            <a:endParaRPr lang="en-GB" dirty="0" smtClean="0"/>
          </a:p>
          <a:p>
            <a:r>
              <a:rPr lang="en-US" dirty="0" smtClean="0"/>
              <a:t>The sum of squares of the differences between the predicted and actual values of y, denoted by SSE and </a:t>
            </a:r>
            <a:r>
              <a:rPr lang="en-US" dirty="0" err="1" smtClean="0"/>
              <a:t>deﬁned</a:t>
            </a:r>
            <a:r>
              <a:rPr lang="en-US" dirty="0" smtClean="0"/>
              <a:t> below, can be taken as a cost function for the algorithm.</a:t>
            </a:r>
          </a:p>
          <a:p>
            <a:r>
              <a:rPr lang="en-US" dirty="0" smtClean="0"/>
              <a:t>SSE = n ∑ </a:t>
            </a:r>
            <a:r>
              <a:rPr lang="en-US" dirty="0" err="1" smtClean="0"/>
              <a:t>i</a:t>
            </a:r>
            <a:r>
              <a:rPr lang="en-US" dirty="0" smtClean="0"/>
              <a:t>=1 (</a:t>
            </a:r>
            <a:r>
              <a:rPr lang="en-US" dirty="0" err="1" smtClean="0"/>
              <a:t>yi</a:t>
            </a:r>
            <a:r>
              <a:rPr lang="en-US" dirty="0" smtClean="0"/>
              <a:t> − ^ </a:t>
            </a:r>
            <a:r>
              <a:rPr lang="en-US" dirty="0" err="1" smtClean="0"/>
              <a:t>yi</a:t>
            </a:r>
            <a:r>
              <a:rPr lang="en-US" dirty="0" smtClean="0"/>
              <a:t>)2:</a:t>
            </a:r>
          </a:p>
          <a:p>
            <a:r>
              <a:rPr lang="en-US" dirty="0" smtClean="0"/>
              <a:t>The mean of the sum of squares of the differences between the predicted and actual values of y, denoted by MSE and </a:t>
            </a:r>
            <a:r>
              <a:rPr lang="en-US" dirty="0" err="1" smtClean="0"/>
              <a:t>deﬁned</a:t>
            </a:r>
            <a:r>
              <a:rPr lang="en-US" dirty="0" smtClean="0"/>
              <a:t> below, can be taken as a cost function for the algorithm. </a:t>
            </a:r>
          </a:p>
          <a:p>
            <a:r>
              <a:rPr lang="en-US" dirty="0" smtClean="0"/>
              <a:t>MSE = 1 n </a:t>
            </a:r>
            <a:r>
              <a:rPr lang="en-US" dirty="0" err="1" smtClean="0"/>
              <a:t>n</a:t>
            </a:r>
            <a:r>
              <a:rPr lang="en-US" dirty="0" smtClean="0"/>
              <a:t> ∑ </a:t>
            </a:r>
            <a:r>
              <a:rPr lang="en-US" dirty="0" err="1" smtClean="0"/>
              <a:t>i</a:t>
            </a:r>
            <a:r>
              <a:rPr lang="en-US" dirty="0" smtClean="0"/>
              <a:t>=1 (</a:t>
            </a:r>
            <a:r>
              <a:rPr lang="en-US" dirty="0" err="1" smtClean="0"/>
              <a:t>yi</a:t>
            </a:r>
            <a:r>
              <a:rPr lang="en-US" dirty="0" smtClean="0"/>
              <a:t> − ^ </a:t>
            </a:r>
            <a:r>
              <a:rPr lang="en-US" dirty="0" err="1" smtClean="0"/>
              <a:t>yi</a:t>
            </a:r>
            <a:r>
              <a:rPr lang="en-US" dirty="0" smtClean="0"/>
              <a:t>)2:</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Neural networks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An </a:t>
            </a:r>
            <a:r>
              <a:rPr lang="en-US" dirty="0" err="1" smtClean="0"/>
              <a:t>Artiﬁcial</a:t>
            </a:r>
            <a:r>
              <a:rPr lang="en-US" dirty="0" smtClean="0"/>
              <a:t> Neural Network (ANN) models the relationship between a set of input signals and an output signal using a model derived from our understanding of how a biological brain responds to stimuli from sensory inputs.</a:t>
            </a:r>
          </a:p>
          <a:p>
            <a:r>
              <a:rPr lang="en-US" dirty="0" smtClean="0"/>
              <a:t>Just as a brain uses a network of interconnected cells called neurons to create a </a:t>
            </a:r>
            <a:r>
              <a:rPr lang="en-US" u="sng" dirty="0" smtClean="0"/>
              <a:t>massive parallel processor</a:t>
            </a:r>
            <a:r>
              <a:rPr lang="en-US" dirty="0" smtClean="0"/>
              <a:t>, ANN uses a network of </a:t>
            </a:r>
            <a:r>
              <a:rPr lang="en-US" dirty="0" err="1" smtClean="0"/>
              <a:t>artiﬁcial</a:t>
            </a:r>
            <a:r>
              <a:rPr lang="en-US" dirty="0" smtClean="0"/>
              <a:t> neurons or nodes to solve learning problems.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Backpropagation</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backpropagation</a:t>
            </a:r>
            <a:r>
              <a:rPr lang="en-US" dirty="0" smtClean="0"/>
              <a:t> algorithm was discovered in 1985-86</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 of the algorithm</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buNone/>
            </a:pPr>
            <a:r>
              <a:rPr lang="en-US" dirty="0" smtClean="0"/>
              <a:t>Step 1: Initially the weights are assigned at random.</a:t>
            </a:r>
          </a:p>
          <a:p>
            <a:pPr>
              <a:buNone/>
            </a:pPr>
            <a:r>
              <a:rPr lang="en-US" dirty="0" smtClean="0"/>
              <a:t>Step 2: Then the algorithm iterates through many cycles of two processes until a stopping criterion is reached. </a:t>
            </a:r>
          </a:p>
          <a:p>
            <a:pPr lvl="1"/>
            <a:r>
              <a:rPr lang="en-US" dirty="0" smtClean="0"/>
              <a:t>Each cycle is known as an epoch. </a:t>
            </a:r>
          </a:p>
          <a:p>
            <a:pPr lvl="1"/>
            <a:r>
              <a:rPr lang="en-US" dirty="0" smtClean="0"/>
              <a:t>Each epoch includes:</a:t>
            </a:r>
          </a:p>
          <a:p>
            <a:r>
              <a:rPr lang="en-US" dirty="0" smtClean="0"/>
              <a:t>(a) A forward phase in which the neurons are activated in sequence from the input layer to the output layer, applying each neuron’s weights and activation function along the way. </a:t>
            </a:r>
          </a:p>
          <a:p>
            <a:pPr lvl="1"/>
            <a:r>
              <a:rPr lang="en-US" dirty="0" smtClean="0"/>
              <a:t>Upon reaching the </a:t>
            </a:r>
            <a:r>
              <a:rPr lang="en-US" dirty="0" err="1" smtClean="0"/>
              <a:t>ﬁnal</a:t>
            </a:r>
            <a:r>
              <a:rPr lang="en-US" dirty="0" smtClean="0"/>
              <a:t> layer, an output signal is produced. </a:t>
            </a:r>
          </a:p>
          <a:p>
            <a:pPr lvl="1"/>
            <a:endParaRPr lang="en-US" dirty="0" smtClean="0"/>
          </a:p>
          <a:p>
            <a:r>
              <a:rPr lang="en-US" dirty="0" smtClean="0"/>
              <a:t>(b) A backward phase in which the network’s output signal resulting from the forward phase is compared to the true target value in the training data. </a:t>
            </a:r>
          </a:p>
          <a:p>
            <a:pPr lvl="1"/>
            <a:r>
              <a:rPr lang="en-US" dirty="0" smtClean="0"/>
              <a:t>The difference between the network’s output signal and the true value results in an error that is propagated backwards in the network to modify the connection weights between neurons and reduce future errors.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Step 3: The technique used to determine how much a weight should be changed is known as gradient descent method. At every stage of the computation, the error is a function of the weights.</a:t>
            </a:r>
          </a:p>
          <a:p>
            <a:pPr>
              <a:buNone/>
            </a:pPr>
            <a:r>
              <a:rPr lang="en-US" dirty="0" smtClean="0"/>
              <a:t>	 If we plot the error against the </a:t>
            </a:r>
            <a:r>
              <a:rPr lang="en-US" dirty="0" err="1" smtClean="0"/>
              <a:t>wights</a:t>
            </a:r>
            <a:r>
              <a:rPr lang="en-US" dirty="0" smtClean="0"/>
              <a:t>, we get a higher dimensional analog of something like a curve or surface. </a:t>
            </a:r>
          </a:p>
          <a:p>
            <a:pPr>
              <a:buNone/>
            </a:pPr>
            <a:r>
              <a:rPr lang="en-US" dirty="0" smtClean="0"/>
              <a:t>	At any point on this surface, the gradient suggests how steeply the error will be reduced or increased for a change in the weight. </a:t>
            </a:r>
          </a:p>
          <a:p>
            <a:pPr>
              <a:buNone/>
            </a:pPr>
            <a:r>
              <a:rPr lang="en-US" dirty="0" smtClean="0"/>
              <a:t>	The algorithm will attempt to change the weights that result in the greatest reduction in error.</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Illustrative example</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a:t>
            </a:r>
            <a:r>
              <a:rPr lang="en-US" dirty="0" err="1" smtClean="0"/>
              <a:t>backpropagation</a:t>
            </a:r>
            <a:r>
              <a:rPr lang="en-US" dirty="0" smtClean="0"/>
              <a:t> algorithm trains a given feed-forward multilayer neural network for a given set of input patterns with known </a:t>
            </a:r>
            <a:r>
              <a:rPr lang="en-US" dirty="0" err="1" smtClean="0"/>
              <a:t>classiﬁcations</a:t>
            </a:r>
            <a:r>
              <a:rPr lang="en-US" dirty="0" smtClean="0"/>
              <a:t>. </a:t>
            </a:r>
          </a:p>
          <a:p>
            <a:r>
              <a:rPr lang="en-US" dirty="0" smtClean="0"/>
              <a:t>When each entry of the sample set is presented to the network, the network examines its output response to the sample input pattern.</a:t>
            </a:r>
          </a:p>
          <a:p>
            <a:r>
              <a:rPr lang="en-US" dirty="0" smtClean="0"/>
              <a:t>The output response is then compared to the known and desired output and the error value is calculated.</a:t>
            </a:r>
          </a:p>
          <a:p>
            <a:r>
              <a:rPr lang="en-US" dirty="0" smtClean="0"/>
              <a:t>Based on the error, the connection weights are adjusted.</a:t>
            </a:r>
          </a:p>
          <a:p>
            <a:r>
              <a:rPr lang="en-US" dirty="0" smtClean="0"/>
              <a:t> The adjustments are based on the mean square error of the output response to the sample input and it is known as the delta learning rule.</a:t>
            </a:r>
          </a:p>
          <a:p>
            <a:r>
              <a:rPr lang="en-US" dirty="0" smtClean="0"/>
              <a:t> The set of these sample patterns are repeatedly presented to the network until the error value is minimized.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Notations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dirty="0" smtClean="0"/>
              <a:t>M : Number of layers (excluding the input layer which is assigned the layer number 0) </a:t>
            </a:r>
          </a:p>
          <a:p>
            <a:r>
              <a:rPr lang="en-US" dirty="0" err="1" smtClean="0"/>
              <a:t>Nj</a:t>
            </a:r>
            <a:r>
              <a:rPr lang="en-US" dirty="0" smtClean="0"/>
              <a:t> : Number of neurons (nodes) in j-</a:t>
            </a:r>
            <a:r>
              <a:rPr lang="en-US" dirty="0" err="1" smtClean="0"/>
              <a:t>th</a:t>
            </a:r>
            <a:r>
              <a:rPr lang="en-US" dirty="0" smtClean="0"/>
              <a:t> layer </a:t>
            </a:r>
          </a:p>
          <a:p>
            <a:r>
              <a:rPr lang="en-US" dirty="0" err="1" smtClean="0"/>
              <a:t>Xp</a:t>
            </a:r>
            <a:r>
              <a:rPr lang="en-US" dirty="0" smtClean="0"/>
              <a:t> =(Xp1;Xp2;:::;XpN0) : p-</a:t>
            </a:r>
            <a:r>
              <a:rPr lang="en-US" dirty="0" err="1" smtClean="0"/>
              <a:t>th</a:t>
            </a:r>
            <a:r>
              <a:rPr lang="en-US" dirty="0" smtClean="0"/>
              <a:t> training sample </a:t>
            </a:r>
          </a:p>
          <a:p>
            <a:r>
              <a:rPr lang="en-US" dirty="0" err="1" smtClean="0"/>
              <a:t>Tp</a:t>
            </a:r>
            <a:r>
              <a:rPr lang="en-US" dirty="0" smtClean="0"/>
              <a:t> =(Tp1;Tp2;:::;</a:t>
            </a:r>
            <a:r>
              <a:rPr lang="en-US" dirty="0" err="1" smtClean="0"/>
              <a:t>TpNM</a:t>
            </a:r>
            <a:r>
              <a:rPr lang="en-US" dirty="0" smtClean="0"/>
              <a:t>) : Known output corresponding to the p-</a:t>
            </a:r>
            <a:r>
              <a:rPr lang="en-US" dirty="0" err="1" smtClean="0"/>
              <a:t>th</a:t>
            </a:r>
            <a:r>
              <a:rPr lang="en-US" dirty="0" smtClean="0"/>
              <a:t> training sample </a:t>
            </a:r>
          </a:p>
          <a:p>
            <a:r>
              <a:rPr lang="en-US" dirty="0" smtClean="0"/>
              <a:t>Op =(Op1;Op2;:::;</a:t>
            </a:r>
            <a:r>
              <a:rPr lang="en-US" dirty="0" err="1" smtClean="0"/>
              <a:t>OpNM</a:t>
            </a:r>
            <a:r>
              <a:rPr lang="en-US" dirty="0" smtClean="0"/>
              <a:t>) : Actual output by the network corresponding to the p-</a:t>
            </a:r>
            <a:r>
              <a:rPr lang="en-US" dirty="0" err="1" smtClean="0"/>
              <a:t>th</a:t>
            </a:r>
            <a:r>
              <a:rPr lang="en-US" dirty="0" smtClean="0"/>
              <a:t> training sample </a:t>
            </a:r>
          </a:p>
          <a:p>
            <a:r>
              <a:rPr lang="en-US" dirty="0" err="1" smtClean="0"/>
              <a:t>Yji</a:t>
            </a:r>
            <a:r>
              <a:rPr lang="en-US" dirty="0" smtClean="0"/>
              <a:t> : Output from the </a:t>
            </a:r>
            <a:r>
              <a:rPr lang="en-US" dirty="0" err="1" smtClean="0"/>
              <a:t>i-th</a:t>
            </a:r>
            <a:r>
              <a:rPr lang="en-US" dirty="0" smtClean="0"/>
              <a:t> neuron in layer j </a:t>
            </a:r>
          </a:p>
          <a:p>
            <a:r>
              <a:rPr lang="en-US" dirty="0" err="1" smtClean="0"/>
              <a:t>Wjik</a:t>
            </a:r>
            <a:r>
              <a:rPr lang="en-US" dirty="0" smtClean="0"/>
              <a:t> : Connection weight from k-</a:t>
            </a:r>
            <a:r>
              <a:rPr lang="en-US" dirty="0" err="1" smtClean="0"/>
              <a:t>th</a:t>
            </a:r>
            <a:r>
              <a:rPr lang="en-US" dirty="0" smtClean="0"/>
              <a:t> neuron in layer (j −1) to </a:t>
            </a:r>
            <a:r>
              <a:rPr lang="en-US" dirty="0" err="1" smtClean="0"/>
              <a:t>i-th</a:t>
            </a:r>
            <a:r>
              <a:rPr lang="en-US" dirty="0" smtClean="0"/>
              <a:t> neuron in layer j </a:t>
            </a:r>
          </a:p>
          <a:p>
            <a:r>
              <a:rPr lang="en-US" dirty="0" err="1" smtClean="0"/>
              <a:t>ji</a:t>
            </a:r>
            <a:r>
              <a:rPr lang="en-US" dirty="0" smtClean="0"/>
              <a:t> : Error value associated with the </a:t>
            </a:r>
            <a:r>
              <a:rPr lang="en-US" dirty="0" err="1" smtClean="0"/>
              <a:t>i-th</a:t>
            </a:r>
            <a:r>
              <a:rPr lang="en-US" dirty="0" smtClean="0"/>
              <a:t> neuron in layer j</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algorithm</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Step 1. Initialize connection weights into small random values.</a:t>
            </a:r>
          </a:p>
          <a:p>
            <a:endParaRPr lang="en-US" dirty="0" smtClean="0"/>
          </a:p>
          <a:p>
            <a:r>
              <a:rPr lang="en-US" dirty="0" smtClean="0"/>
              <a:t>Step 2. Present the </a:t>
            </a:r>
            <a:r>
              <a:rPr lang="en-US" dirty="0" err="1" smtClean="0"/>
              <a:t>pth</a:t>
            </a:r>
            <a:r>
              <a:rPr lang="en-US" dirty="0" smtClean="0"/>
              <a:t> sample input vector of pattern </a:t>
            </a:r>
            <a:r>
              <a:rPr lang="en-US" dirty="0" err="1" smtClean="0"/>
              <a:t>Xp</a:t>
            </a:r>
            <a:r>
              <a:rPr lang="en-US" dirty="0" smtClean="0"/>
              <a:t> =(Xp1;Xp2;:::;XpN0) and the corresponding output target </a:t>
            </a:r>
            <a:r>
              <a:rPr lang="en-US" dirty="0" err="1" smtClean="0"/>
              <a:t>Tp</a:t>
            </a:r>
            <a:r>
              <a:rPr lang="en-US" dirty="0" smtClean="0"/>
              <a:t>=(Tp1;Tp2;:::;</a:t>
            </a:r>
            <a:r>
              <a:rPr lang="en-US" dirty="0" err="1" smtClean="0"/>
              <a:t>TpNM</a:t>
            </a:r>
            <a:r>
              <a:rPr lang="en-US" dirty="0" smtClean="0"/>
              <a:t>) to the network.</a:t>
            </a:r>
          </a:p>
          <a:p>
            <a:endParaRPr lang="en-US" dirty="0" smtClean="0"/>
          </a:p>
          <a:p>
            <a:r>
              <a:rPr lang="en-US" dirty="0" smtClean="0"/>
              <a:t>Step 3. Pass the input values to the </a:t>
            </a:r>
            <a:r>
              <a:rPr lang="en-US" dirty="0" err="1" smtClean="0"/>
              <a:t>ﬁrst</a:t>
            </a:r>
            <a:r>
              <a:rPr lang="en-US" dirty="0" smtClean="0"/>
              <a:t> layer, layer 1. </a:t>
            </a:r>
          </a:p>
          <a:p>
            <a:endParaRPr lang="en-US" dirty="0" smtClean="0"/>
          </a:p>
          <a:p>
            <a:r>
              <a:rPr lang="en-US" dirty="0" smtClean="0"/>
              <a:t>For every input node </a:t>
            </a:r>
            <a:r>
              <a:rPr lang="en-US" dirty="0" err="1" smtClean="0"/>
              <a:t>i</a:t>
            </a:r>
            <a:r>
              <a:rPr lang="en-US" dirty="0" smtClean="0"/>
              <a:t> in layer 0, perform: </a:t>
            </a:r>
          </a:p>
          <a:p>
            <a:endParaRPr lang="en-US" dirty="0" smtClean="0"/>
          </a:p>
          <a:p>
            <a:r>
              <a:rPr lang="en-US" dirty="0" smtClean="0"/>
              <a:t>Y0i = </a:t>
            </a:r>
            <a:r>
              <a:rPr lang="en-US" dirty="0" err="1" smtClean="0"/>
              <a:t>Xpi</a:t>
            </a: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r>
              <a:rPr lang="en-US" dirty="0" smtClean="0"/>
              <a:t>Step 4. For every neuron </a:t>
            </a:r>
            <a:r>
              <a:rPr lang="en-US" dirty="0" err="1" smtClean="0"/>
              <a:t>i</a:t>
            </a:r>
            <a:r>
              <a:rPr lang="en-US" dirty="0" smtClean="0"/>
              <a:t> in every layer j = 1;2;:::;M, </a:t>
            </a:r>
            <a:r>
              <a:rPr lang="en-US" dirty="0" err="1" smtClean="0"/>
              <a:t>ﬁnd</a:t>
            </a:r>
            <a:r>
              <a:rPr lang="en-US" dirty="0" smtClean="0"/>
              <a:t> the output from the neuron: </a:t>
            </a:r>
          </a:p>
          <a:p>
            <a:pPr>
              <a:buNone/>
            </a:pPr>
            <a:r>
              <a:rPr lang="en-US" dirty="0" smtClean="0"/>
              <a:t>			</a:t>
            </a:r>
            <a:r>
              <a:rPr lang="en-US" dirty="0" err="1" smtClean="0"/>
              <a:t>Yji</a:t>
            </a:r>
            <a:r>
              <a:rPr lang="en-US" dirty="0" smtClean="0"/>
              <a:t> = f (∑Nj−1 k=1 Y(j−1)</a:t>
            </a:r>
            <a:r>
              <a:rPr lang="en-US" dirty="0" err="1" smtClean="0"/>
              <a:t>kWjik</a:t>
            </a:r>
            <a:r>
              <a:rPr lang="en-US" dirty="0" smtClean="0"/>
              <a:t>); </a:t>
            </a:r>
          </a:p>
          <a:p>
            <a:pPr>
              <a:buNone/>
            </a:pPr>
            <a:r>
              <a:rPr lang="en-US" dirty="0" smtClean="0"/>
              <a:t>			where f(x)= 1 1+exp(−x):</a:t>
            </a:r>
          </a:p>
          <a:p>
            <a:endParaRPr lang="en-US" dirty="0" smtClean="0"/>
          </a:p>
          <a:p>
            <a:r>
              <a:rPr lang="en-US" dirty="0" smtClean="0"/>
              <a:t>Step 5. Obtain output values. For every output node </a:t>
            </a:r>
            <a:r>
              <a:rPr lang="en-US" dirty="0" err="1" smtClean="0"/>
              <a:t>i</a:t>
            </a:r>
            <a:r>
              <a:rPr lang="en-US" dirty="0" smtClean="0"/>
              <a:t> in layer M, perform: </a:t>
            </a:r>
          </a:p>
          <a:p>
            <a:pPr>
              <a:buNone/>
            </a:pPr>
            <a:r>
              <a:rPr lang="en-US" dirty="0" smtClean="0"/>
              <a:t>			</a:t>
            </a:r>
            <a:r>
              <a:rPr lang="en-US" dirty="0" err="1" smtClean="0"/>
              <a:t>Opi</a:t>
            </a:r>
            <a:r>
              <a:rPr lang="en-US" dirty="0" smtClean="0"/>
              <a:t> = </a:t>
            </a:r>
            <a:r>
              <a:rPr lang="en-US" dirty="0" err="1" smtClean="0"/>
              <a:t>YMi</a:t>
            </a:r>
            <a:r>
              <a:rPr lang="en-US" dirty="0" smtClean="0"/>
              <a:t>:</a:t>
            </a:r>
          </a:p>
          <a:p>
            <a:endParaRPr lang="en-US" dirty="0" smtClean="0"/>
          </a:p>
          <a:p>
            <a:r>
              <a:rPr lang="en-US" dirty="0" smtClean="0"/>
              <a:t>Step 6. Calculate error value </a:t>
            </a:r>
            <a:r>
              <a:rPr lang="en-US" dirty="0" err="1" smtClean="0"/>
              <a:t>ji</a:t>
            </a:r>
            <a:r>
              <a:rPr lang="en-US" dirty="0" smtClean="0"/>
              <a:t> for every neuron </a:t>
            </a:r>
            <a:r>
              <a:rPr lang="en-US" dirty="0" err="1" smtClean="0"/>
              <a:t>i</a:t>
            </a:r>
            <a:r>
              <a:rPr lang="en-US" dirty="0" smtClean="0"/>
              <a:t> in every layer in backward order j = M;M − 1;:::;2;1, from output to input layer, followed by weight adjustments. For the output layer, the error value is: </a:t>
            </a:r>
          </a:p>
          <a:p>
            <a:pPr>
              <a:buNone/>
            </a:pPr>
            <a:r>
              <a:rPr lang="en-US" dirty="0" smtClean="0"/>
              <a:t>			Mi = </a:t>
            </a:r>
            <a:r>
              <a:rPr lang="en-US" dirty="0" err="1" smtClean="0"/>
              <a:t>YMi</a:t>
            </a:r>
            <a:r>
              <a:rPr lang="en-US" dirty="0" smtClean="0"/>
              <a:t>(1−YMi)(</a:t>
            </a:r>
            <a:r>
              <a:rPr lang="en-US" dirty="0" err="1" smtClean="0"/>
              <a:t>Tpi</a:t>
            </a:r>
            <a:r>
              <a:rPr lang="en-US" dirty="0" smtClean="0"/>
              <a:t> −</a:t>
            </a:r>
            <a:r>
              <a:rPr lang="en-US" dirty="0" err="1" smtClean="0"/>
              <a:t>YMi</a:t>
            </a:r>
            <a:r>
              <a:rPr lang="en-US" dirty="0" smtClean="0"/>
              <a:t>); </a:t>
            </a:r>
          </a:p>
          <a:p>
            <a:pPr>
              <a:buNone/>
            </a:pPr>
            <a:endParaRPr lang="en-US" dirty="0" smtClean="0"/>
          </a:p>
          <a:p>
            <a:pPr>
              <a:buNone/>
            </a:pPr>
            <a:r>
              <a:rPr lang="en-US" dirty="0" smtClean="0"/>
              <a:t>	and for hidden layers:</a:t>
            </a:r>
          </a:p>
          <a:p>
            <a:pPr>
              <a:buNone/>
            </a:pPr>
            <a:r>
              <a:rPr lang="en-US" dirty="0" smtClean="0"/>
              <a:t>			 </a:t>
            </a:r>
            <a:r>
              <a:rPr lang="en-US" dirty="0" err="1" smtClean="0"/>
              <a:t>ji</a:t>
            </a:r>
            <a:r>
              <a:rPr lang="en-US" dirty="0" smtClean="0"/>
              <a:t> = </a:t>
            </a:r>
            <a:r>
              <a:rPr lang="en-US" dirty="0" err="1" smtClean="0"/>
              <a:t>Yji</a:t>
            </a:r>
            <a:r>
              <a:rPr lang="en-US" dirty="0" smtClean="0"/>
              <a:t>(1−Yji)∑Nj+1 k=1 (j+1)kW(j+1)</a:t>
            </a:r>
            <a:r>
              <a:rPr lang="en-US" dirty="0" err="1" smtClean="0"/>
              <a:t>ki</a:t>
            </a:r>
            <a:r>
              <a:rPr lang="en-US" dirty="0" smtClean="0"/>
              <a:t>: </a:t>
            </a:r>
          </a:p>
          <a:p>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sp>
        <p:nvSpPr>
          <p:cNvPr id="3" name="Content Placeholder 2"/>
          <p:cNvSpPr>
            <a:spLocks noGrp="1"/>
          </p:cNvSpPr>
          <p:nvPr>
            <p:ph sz="quarter" idx="1"/>
          </p:nvPr>
        </p:nvSpPr>
        <p:spPr>
          <a:xfrm>
            <a:off x="612648" y="1600200"/>
            <a:ext cx="8153400" cy="4800600"/>
          </a:xfrm>
        </p:spPr>
        <p:txBody>
          <a:bodyPr>
            <a:normAutofit/>
          </a:bodyPr>
          <a:lstStyle/>
          <a:p>
            <a:r>
              <a:rPr lang="en-US" dirty="0" smtClean="0"/>
              <a:t>The weight adjustment can be done for every connection from neuron k in layer (j −1) to every neuron j in every layer </a:t>
            </a:r>
            <a:r>
              <a:rPr lang="en-US" dirty="0" err="1" smtClean="0"/>
              <a:t>i</a:t>
            </a:r>
            <a:r>
              <a:rPr lang="en-US" dirty="0" smtClean="0"/>
              <a:t>: </a:t>
            </a:r>
          </a:p>
          <a:p>
            <a:pPr>
              <a:buNone/>
            </a:pPr>
            <a:r>
              <a:rPr lang="en-US" dirty="0" smtClean="0"/>
              <a:t>			W + </a:t>
            </a:r>
            <a:r>
              <a:rPr lang="en-US" dirty="0" err="1" smtClean="0"/>
              <a:t>jik</a:t>
            </a:r>
            <a:r>
              <a:rPr lang="en-US" dirty="0" smtClean="0"/>
              <a:t> = </a:t>
            </a:r>
            <a:r>
              <a:rPr lang="en-US" dirty="0" err="1" smtClean="0"/>
              <a:t>Wjik</a:t>
            </a:r>
            <a:r>
              <a:rPr lang="en-US" dirty="0" smtClean="0"/>
              <a:t> +  </a:t>
            </a:r>
            <a:r>
              <a:rPr lang="en-US" dirty="0" err="1" smtClean="0"/>
              <a:t>jiYji</a:t>
            </a:r>
            <a:r>
              <a:rPr lang="en-US" dirty="0" smtClean="0"/>
              <a:t>; </a:t>
            </a:r>
          </a:p>
          <a:p>
            <a:pPr>
              <a:buNone/>
            </a:pPr>
            <a:r>
              <a:rPr lang="en-US" dirty="0" smtClean="0"/>
              <a:t>where represents weight adjustment factor (called the learning rate) normalized between 0 and 1.</a:t>
            </a:r>
          </a:p>
          <a:p>
            <a:r>
              <a:rPr lang="en-US" dirty="0" smtClean="0"/>
              <a:t>Step 7. The actions in steps 2 through 6 will be repeated for every training sample pattern p, and repeated for these sets until the sum of the squares of output errors is minimized.</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deep learning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neural network with multiple hidden layers is called a Deep Neural Network (DNN) and the practice of training such network is referred to as deep learning.</a:t>
            </a:r>
          </a:p>
          <a:p>
            <a:endParaRPr lang="en-US" dirty="0" smtClean="0"/>
          </a:p>
          <a:p>
            <a:r>
              <a:rPr lang="en-US" dirty="0" smtClean="0"/>
              <a:t>In the terminology “deep learning”, the term “deep” is a technical term. </a:t>
            </a:r>
          </a:p>
          <a:p>
            <a:endParaRPr lang="en-US" dirty="0" smtClean="0"/>
          </a:p>
          <a:p>
            <a:r>
              <a:rPr lang="en-US" dirty="0" smtClean="0"/>
              <a:t>It refers to the number of layers in a neural network. </a:t>
            </a:r>
          </a:p>
          <a:p>
            <a:endParaRPr lang="en-US" dirty="0" smtClean="0"/>
          </a:p>
          <a:p>
            <a:r>
              <a:rPr lang="en-US" dirty="0" smtClean="0"/>
              <a:t>A shallow network has one so-called hidden layer, and a deep network has more than one. Multiple hidden layers allow deep neural networks to learn features of the data in a so-called feature hierarchy, because simple features recombine from one layer to the next, to form more complex features.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SJPacPhP4KDEB1AdhOFy_Q.png"/>
          <p:cNvPicPr>
            <a:picLocks noGrp="1" noChangeAspect="1"/>
          </p:cNvPicPr>
          <p:nvPr>
            <p:ph idx="1"/>
          </p:nvPr>
        </p:nvPicPr>
        <p:blipFill>
          <a:blip r:embed="rId2"/>
          <a:stretch>
            <a:fillRect/>
          </a:stretch>
        </p:blipFill>
        <p:spPr>
          <a:xfrm>
            <a:off x="228600" y="304800"/>
            <a:ext cx="8686800" cy="62484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deep learning</a:t>
            </a:r>
            <a:endParaRPr lang="en-US" dirty="0"/>
          </a:p>
        </p:txBody>
      </p:sp>
      <p:sp>
        <p:nvSpPr>
          <p:cNvPr id="3" name="Content Placeholder 2"/>
          <p:cNvSpPr>
            <a:spLocks noGrp="1"/>
          </p:cNvSpPr>
          <p:nvPr>
            <p:ph sz="quarter" idx="1"/>
          </p:nvPr>
        </p:nvSpPr>
        <p:spPr/>
        <p:txBody>
          <a:bodyPr/>
          <a:lstStyle/>
          <a:p>
            <a:r>
              <a:rPr lang="en-US" dirty="0" smtClean="0"/>
              <a:t> Networks with many layers pass input data (features) through more mathematical operations than networks with few layers, and are therefore more computationally intensive to train. </a:t>
            </a:r>
          </a:p>
          <a:p>
            <a:endParaRPr lang="en-US" dirty="0" smtClean="0"/>
          </a:p>
          <a:p>
            <a:r>
              <a:rPr lang="en-US" dirty="0" smtClean="0"/>
              <a:t>Computational </a:t>
            </a:r>
            <a:r>
              <a:rPr lang="en-US" dirty="0" err="1" smtClean="0"/>
              <a:t>intensivity</a:t>
            </a:r>
            <a:r>
              <a:rPr lang="en-US" dirty="0" smtClean="0"/>
              <a:t> is one of the hallmarks of deep learning.</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applications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62500" lnSpcReduction="20000"/>
          </a:bodyPr>
          <a:lstStyle/>
          <a:p>
            <a:r>
              <a:rPr lang="en-US" dirty="0" smtClean="0"/>
              <a:t>Deep learning applications are used in industries from automated driving to medical devices.</a:t>
            </a:r>
          </a:p>
          <a:p>
            <a:endParaRPr lang="en-US" dirty="0" smtClean="0"/>
          </a:p>
          <a:p>
            <a:r>
              <a:rPr lang="en-US" dirty="0" smtClean="0"/>
              <a:t>Automated driving:</a:t>
            </a:r>
          </a:p>
          <a:p>
            <a:pPr lvl="1"/>
            <a:r>
              <a:rPr lang="en-US" dirty="0" smtClean="0"/>
              <a:t>Automotive researchers are using deep learning to automatically detect objects such as stop signs and </a:t>
            </a:r>
            <a:r>
              <a:rPr lang="en-US" dirty="0" err="1" smtClean="0"/>
              <a:t>trafﬁc</a:t>
            </a:r>
            <a:r>
              <a:rPr lang="en-US" dirty="0" smtClean="0"/>
              <a:t> lights.</a:t>
            </a:r>
          </a:p>
          <a:p>
            <a:pPr lvl="1"/>
            <a:r>
              <a:rPr lang="en-US" dirty="0" smtClean="0"/>
              <a:t> In addition, deep learning is used to detect pedestrians, which helps decrease accidents.</a:t>
            </a:r>
          </a:p>
          <a:p>
            <a:pPr lvl="1"/>
            <a:endParaRPr lang="en-GB" dirty="0" smtClean="0"/>
          </a:p>
          <a:p>
            <a:pPr lvl="1"/>
            <a:endParaRPr lang="en-US" dirty="0" smtClean="0"/>
          </a:p>
          <a:p>
            <a:r>
              <a:rPr lang="en-US" dirty="0" smtClean="0"/>
              <a:t>Aerospace and defense:</a:t>
            </a:r>
          </a:p>
          <a:p>
            <a:pPr lvl="1"/>
            <a:r>
              <a:rPr lang="en-US" dirty="0" smtClean="0"/>
              <a:t>Deep learning is used to identify objects from satellites that locate areas of interest, and identify safe or unsafe zones for troops.</a:t>
            </a:r>
          </a:p>
          <a:p>
            <a:pPr lvl="1"/>
            <a:endParaRPr lang="en-US" dirty="0" smtClean="0"/>
          </a:p>
          <a:p>
            <a:r>
              <a:rPr lang="en-US" dirty="0" smtClean="0"/>
              <a:t>Medical research:</a:t>
            </a:r>
          </a:p>
          <a:p>
            <a:pPr lvl="1"/>
            <a:r>
              <a:rPr lang="en-US" dirty="0" smtClean="0"/>
              <a:t>Cancer researchers are using deep learning to automatically detect cancer cells. </a:t>
            </a:r>
          </a:p>
          <a:p>
            <a:pPr lvl="1"/>
            <a:r>
              <a:rPr lang="en-US" dirty="0" smtClean="0"/>
              <a:t>Teams at UCLA built an advanced microscope that yields a high-dimensional data set used to train a deep learning application to accurately identify cancer cells.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Industrial automation:</a:t>
            </a:r>
          </a:p>
          <a:p>
            <a:pPr lvl="1"/>
            <a:r>
              <a:rPr lang="en-US" dirty="0" smtClean="0"/>
              <a:t>Deep learning is helping to improve worker safety around heavy machinery by automatically detecting when people or objects are within an unsafe distance of machines.</a:t>
            </a:r>
          </a:p>
          <a:p>
            <a:r>
              <a:rPr lang="en-US" dirty="0" smtClean="0"/>
              <a:t>Electronics:</a:t>
            </a:r>
          </a:p>
          <a:p>
            <a:pPr lvl="1"/>
            <a:r>
              <a:rPr lang="en-US" dirty="0" smtClean="0"/>
              <a:t>Deep learning is being used in automated hearing and speech translation. For example, home assistance devices that respond to your voice and know your preferences are powered by deep learning applications.</a:t>
            </a:r>
          </a:p>
          <a:p>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Short answer questions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r>
              <a:rPr lang="en-US" dirty="0" smtClean="0"/>
              <a:t>Explain the biological motivation for the formulation of the concept of </a:t>
            </a:r>
            <a:r>
              <a:rPr lang="en-US" dirty="0" err="1" smtClean="0"/>
              <a:t>artiﬁcial</a:t>
            </a:r>
            <a:r>
              <a:rPr lang="en-US" dirty="0" smtClean="0"/>
              <a:t> neural networks.</a:t>
            </a:r>
          </a:p>
          <a:p>
            <a:r>
              <a:rPr lang="en-US" dirty="0" smtClean="0"/>
              <a:t>With the aid of a diagram, explain the concept of an </a:t>
            </a:r>
            <a:r>
              <a:rPr lang="en-US" dirty="0" err="1" smtClean="0"/>
              <a:t>artiﬁcial</a:t>
            </a:r>
            <a:r>
              <a:rPr lang="en-US" dirty="0" smtClean="0"/>
              <a:t> neuron.</a:t>
            </a:r>
          </a:p>
          <a:p>
            <a:r>
              <a:rPr lang="en-US" dirty="0" smtClean="0"/>
              <a:t> What is an activation function in an </a:t>
            </a:r>
            <a:r>
              <a:rPr lang="en-US" dirty="0" err="1" smtClean="0"/>
              <a:t>artiﬁcial</a:t>
            </a:r>
            <a:r>
              <a:rPr lang="en-US" dirty="0" smtClean="0"/>
              <a:t> neuron? Give some examples.</a:t>
            </a:r>
          </a:p>
          <a:p>
            <a:r>
              <a:rPr lang="en-US" dirty="0" smtClean="0"/>
              <a:t> </a:t>
            </a:r>
            <a:r>
              <a:rPr lang="en-US" dirty="0" err="1" smtClean="0"/>
              <a:t>Deﬁne</a:t>
            </a:r>
            <a:r>
              <a:rPr lang="en-US" dirty="0" smtClean="0"/>
              <a:t> a </a:t>
            </a:r>
            <a:r>
              <a:rPr lang="en-US" dirty="0" err="1" smtClean="0"/>
              <a:t>perceptron</a:t>
            </a:r>
            <a:r>
              <a:rPr lang="en-US" dirty="0" smtClean="0"/>
              <a:t>.</a:t>
            </a:r>
          </a:p>
          <a:p>
            <a:r>
              <a:rPr lang="en-US" dirty="0" smtClean="0"/>
              <a:t> Is neural network supervised or unsupervised learning? Why?</a:t>
            </a:r>
          </a:p>
          <a:p>
            <a:r>
              <a:rPr lang="en-US" dirty="0" smtClean="0"/>
              <a:t> Is deep learning supervised or unsupervised? Why?</a:t>
            </a:r>
          </a:p>
          <a:p>
            <a:r>
              <a:rPr lang="en-US" dirty="0" smtClean="0"/>
              <a:t> What is the basic idea of the </a:t>
            </a:r>
            <a:r>
              <a:rPr lang="en-US" dirty="0" err="1" smtClean="0"/>
              <a:t>backpropagation</a:t>
            </a:r>
            <a:r>
              <a:rPr lang="en-US" dirty="0" smtClean="0"/>
              <a:t> algorithm?</a:t>
            </a:r>
          </a:p>
          <a:p>
            <a:r>
              <a:rPr lang="en-US" dirty="0" smtClean="0"/>
              <a:t> In the context of ANNs, what is meant by network topology?</a:t>
            </a:r>
          </a:p>
          <a:p>
            <a:r>
              <a:rPr lang="en-US" dirty="0" smtClean="0"/>
              <a:t> Explain the different types of layers in an ANN.</a:t>
            </a:r>
          </a:p>
          <a:p>
            <a:r>
              <a:rPr lang="en-US" dirty="0" smtClean="0"/>
              <a:t> What is the gradient descent method? How is used in the </a:t>
            </a:r>
            <a:r>
              <a:rPr lang="en-US" dirty="0" err="1" smtClean="0"/>
              <a:t>backpropagation</a:t>
            </a:r>
            <a:r>
              <a:rPr lang="en-US" dirty="0" smtClean="0"/>
              <a:t> algorithm?</a:t>
            </a:r>
          </a:p>
          <a:p>
            <a:r>
              <a:rPr lang="en-US" dirty="0" smtClean="0"/>
              <a:t> A neuron with 4 inputs has the weights 1;2;3;4 and bias 0. The activation function is linear, say the function f(x) = 2x. If the inputs are 4;8;5;6, compute the output. Draw a diagram representing the neuron</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 answer questions</a:t>
            </a:r>
            <a:endParaRPr lang="en-US" dirty="0"/>
          </a:p>
        </p:txBody>
      </p:sp>
      <p:sp>
        <p:nvSpPr>
          <p:cNvPr id="3" name="Content Placeholder 2"/>
          <p:cNvSpPr>
            <a:spLocks noGrp="1"/>
          </p:cNvSpPr>
          <p:nvPr>
            <p:ph sz="quarter" idx="1"/>
          </p:nvPr>
        </p:nvSpPr>
        <p:spPr/>
        <p:txBody>
          <a:bodyPr>
            <a:normAutofit/>
          </a:bodyPr>
          <a:lstStyle/>
          <a:p>
            <a:r>
              <a:rPr lang="en-US" dirty="0" smtClean="0"/>
              <a:t> Design a two layer network of </a:t>
            </a:r>
            <a:r>
              <a:rPr lang="en-US" dirty="0" err="1" smtClean="0"/>
              <a:t>perceptrons</a:t>
            </a:r>
            <a:r>
              <a:rPr lang="en-US" dirty="0" smtClean="0"/>
              <a:t> to implement A XOR B.</a:t>
            </a:r>
          </a:p>
          <a:p>
            <a:r>
              <a:rPr lang="en-US" dirty="0" smtClean="0"/>
              <a:t>Explain the </a:t>
            </a:r>
            <a:r>
              <a:rPr lang="en-US" dirty="0" err="1" smtClean="0"/>
              <a:t>backpropagation</a:t>
            </a:r>
            <a:r>
              <a:rPr lang="en-US" dirty="0" smtClean="0"/>
              <a:t> algorithm.</a:t>
            </a:r>
          </a:p>
          <a:p>
            <a:r>
              <a:rPr lang="en-US" dirty="0" smtClean="0"/>
              <a:t>Describe the </a:t>
            </a:r>
            <a:r>
              <a:rPr lang="en-US" dirty="0" err="1" smtClean="0"/>
              <a:t>perceptron</a:t>
            </a:r>
            <a:r>
              <a:rPr lang="en-US" dirty="0" smtClean="0"/>
              <a:t> learning algorithm.</a:t>
            </a:r>
          </a:p>
          <a:p>
            <a:r>
              <a:rPr lang="en-US" dirty="0" smtClean="0"/>
              <a:t>What are the characteristics of an </a:t>
            </a:r>
            <a:r>
              <a:rPr lang="en-US" dirty="0" err="1" smtClean="0"/>
              <a:t>artiﬁcial</a:t>
            </a:r>
            <a:r>
              <a:rPr lang="en-US" dirty="0" smtClean="0"/>
              <a:t> neural networks.</a:t>
            </a:r>
          </a:p>
          <a:p>
            <a:r>
              <a:rPr lang="en-US" dirty="0" smtClean="0"/>
              <a:t>Explain the concept of deep learning. Give some real life problems where this concept has been successfully applied.</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Compute the output of the following neuron if the activation function is (</a:t>
            </a:r>
            <a:r>
              <a:rPr lang="en-US" dirty="0" err="1" smtClean="0"/>
              <a:t>i</a:t>
            </a:r>
            <a:r>
              <a:rPr lang="en-US" dirty="0" smtClean="0"/>
              <a:t>) the threshold function (ii) the sigmoid function (iii) the hyperbolic tangent function (assume the same bias 0.5 for each node).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Which of the </a:t>
            </a:r>
            <a:r>
              <a:rPr lang="en-US" dirty="0" err="1" smtClean="0"/>
              <a:t>boolean</a:t>
            </a:r>
            <a:r>
              <a:rPr lang="en-US" dirty="0" smtClean="0"/>
              <a:t> functions AND, OR, XOR (or none of these) is represented by the following network of </a:t>
            </a:r>
            <a:r>
              <a:rPr lang="en-US" dirty="0" err="1" smtClean="0"/>
              <a:t>perceptrons</a:t>
            </a:r>
            <a:r>
              <a:rPr lang="en-US" dirty="0" smtClean="0"/>
              <a:t> (with unit step function as the activation function)?</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Given the following network, compute the outputs from o1 and o2 (assume that the activation function is the sigmoid function).</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Given the following data, use ANN with one hidden layer, appropriate initial weights and biases to compute the optimal values of the weights. Perform one iteration of the forward and phases of the </a:t>
            </a:r>
            <a:r>
              <a:rPr lang="en-US" dirty="0" err="1" smtClean="0"/>
              <a:t>backpropagation</a:t>
            </a:r>
            <a:r>
              <a:rPr lang="en-US" dirty="0" smtClean="0"/>
              <a:t> algorithm for each samples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Artificial Neural Network</a:t>
            </a:r>
            <a:endParaRPr lang="en-US" u="sng" dirty="0"/>
          </a:p>
        </p:txBody>
      </p:sp>
      <p:sp>
        <p:nvSpPr>
          <p:cNvPr id="3" name="Content Placeholder 2"/>
          <p:cNvSpPr>
            <a:spLocks noGrp="1"/>
          </p:cNvSpPr>
          <p:nvPr>
            <p:ph sz="half" idx="1"/>
          </p:nvPr>
        </p:nvSpPr>
        <p:spPr/>
        <p:txBody>
          <a:bodyPr/>
          <a:lstStyle/>
          <a:p>
            <a:pPr>
              <a:buNone/>
            </a:pPr>
            <a:r>
              <a:rPr lang="en-GB" dirty="0" smtClean="0">
                <a:solidFill>
                  <a:srgbClr val="FF0000"/>
                </a:solidFill>
              </a:rPr>
              <a:t>Biological Neuron</a:t>
            </a:r>
          </a:p>
          <a:p>
            <a:endParaRPr lang="en-GB" dirty="0" smtClean="0"/>
          </a:p>
          <a:p>
            <a:pPr lvl="1"/>
            <a:r>
              <a:rPr lang="en-GB" dirty="0" smtClean="0"/>
              <a:t>Cell</a:t>
            </a:r>
          </a:p>
          <a:p>
            <a:pPr lvl="1"/>
            <a:endParaRPr lang="en-GB" dirty="0" smtClean="0"/>
          </a:p>
          <a:p>
            <a:pPr lvl="1"/>
            <a:r>
              <a:rPr lang="en-GB" dirty="0" smtClean="0"/>
              <a:t>Dendrites</a:t>
            </a:r>
          </a:p>
          <a:p>
            <a:pPr lvl="1"/>
            <a:endParaRPr lang="en-GB" dirty="0" smtClean="0"/>
          </a:p>
          <a:p>
            <a:pPr lvl="1"/>
            <a:r>
              <a:rPr lang="en-GB" dirty="0" smtClean="0"/>
              <a:t>Soma (cell body)</a:t>
            </a:r>
          </a:p>
          <a:p>
            <a:pPr lvl="1"/>
            <a:endParaRPr lang="en-GB" dirty="0" smtClean="0"/>
          </a:p>
          <a:p>
            <a:pPr lvl="1"/>
            <a:r>
              <a:rPr lang="en-GB" dirty="0" smtClean="0"/>
              <a:t>Axon</a:t>
            </a:r>
          </a:p>
          <a:p>
            <a:pPr lvl="1"/>
            <a:endParaRPr lang="en-US" dirty="0"/>
          </a:p>
        </p:txBody>
      </p:sp>
      <p:sp>
        <p:nvSpPr>
          <p:cNvPr id="4" name="Content Placeholder 3"/>
          <p:cNvSpPr>
            <a:spLocks noGrp="1"/>
          </p:cNvSpPr>
          <p:nvPr>
            <p:ph sz="half" idx="2"/>
          </p:nvPr>
        </p:nvSpPr>
        <p:spPr/>
        <p:txBody>
          <a:bodyPr/>
          <a:lstStyle/>
          <a:p>
            <a:pPr>
              <a:buNone/>
            </a:pPr>
            <a:r>
              <a:rPr lang="en-GB" dirty="0" smtClean="0">
                <a:solidFill>
                  <a:srgbClr val="FF0000"/>
                </a:solidFill>
              </a:rPr>
              <a:t>Artificial Neuron</a:t>
            </a:r>
          </a:p>
          <a:p>
            <a:endParaRPr lang="en-GB" dirty="0" smtClean="0"/>
          </a:p>
          <a:p>
            <a:pPr lvl="1"/>
            <a:r>
              <a:rPr lang="en-GB" dirty="0" smtClean="0"/>
              <a:t>Neuron</a:t>
            </a:r>
          </a:p>
          <a:p>
            <a:pPr lvl="1"/>
            <a:endParaRPr lang="en-GB" dirty="0" smtClean="0"/>
          </a:p>
          <a:p>
            <a:pPr lvl="1"/>
            <a:r>
              <a:rPr lang="en-GB" dirty="0" smtClean="0"/>
              <a:t>Weight</a:t>
            </a:r>
          </a:p>
          <a:p>
            <a:pPr lvl="1"/>
            <a:endParaRPr lang="en-GB" dirty="0" smtClean="0"/>
          </a:p>
          <a:p>
            <a:pPr lvl="1"/>
            <a:r>
              <a:rPr lang="en-GB" dirty="0" smtClean="0"/>
              <a:t>Next Input</a:t>
            </a:r>
          </a:p>
          <a:p>
            <a:pPr lvl="1"/>
            <a:endParaRPr lang="en-GB" dirty="0" smtClean="0"/>
          </a:p>
          <a:p>
            <a:pPr lvl="1"/>
            <a:r>
              <a:rPr lang="en-GB" dirty="0" smtClean="0"/>
              <a:t>Output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Biological Motivation</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r>
              <a:rPr lang="en-US" dirty="0" smtClean="0"/>
              <a:t>In the cell, the incoming signals are received by the cell’s dendrites through a biochemical process. </a:t>
            </a:r>
          </a:p>
          <a:p>
            <a:r>
              <a:rPr lang="en-US" dirty="0" smtClean="0"/>
              <a:t>The process allows the impulse to be weighted according to its relative importance or frequency.</a:t>
            </a:r>
          </a:p>
          <a:p>
            <a:r>
              <a:rPr lang="en-US" dirty="0" smtClean="0"/>
              <a:t>As the cell body begins accumulating the incoming signals, a threshold is reached at which the cell </a:t>
            </a:r>
            <a:r>
              <a:rPr lang="en-US" dirty="0" err="1" smtClean="0"/>
              <a:t>ﬁres</a:t>
            </a:r>
            <a:r>
              <a:rPr lang="en-US" dirty="0" smtClean="0"/>
              <a:t> and the output signal is transmitted via an electrochemical process down the axon.</a:t>
            </a:r>
          </a:p>
          <a:p>
            <a:r>
              <a:rPr lang="en-US" dirty="0" smtClean="0"/>
              <a:t>At the axon’s terminals, the electric signal is again processed as a chemical signal to be passed to the neighboring neurons across a tiny gap known as a synapse.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Biological Motivation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dirty="0" smtClean="0"/>
              <a:t>Biological learning systems are built of very complex webs of interconnected neurons. </a:t>
            </a:r>
          </a:p>
          <a:p>
            <a:endParaRPr lang="en-US" dirty="0" smtClean="0"/>
          </a:p>
          <a:p>
            <a:r>
              <a:rPr lang="en-US" dirty="0" smtClean="0"/>
              <a:t>The human brain has an interconnected network of approximately 10</a:t>
            </a:r>
            <a:r>
              <a:rPr lang="en-US" baseline="30000" dirty="0" smtClean="0"/>
              <a:t>11</a:t>
            </a:r>
            <a:r>
              <a:rPr lang="en-US" dirty="0" smtClean="0"/>
              <a:t> neurons, each connected, on an average, to 10</a:t>
            </a:r>
            <a:r>
              <a:rPr lang="en-US" baseline="30000" dirty="0" smtClean="0"/>
              <a:t>4</a:t>
            </a:r>
            <a:r>
              <a:rPr lang="en-US" dirty="0" smtClean="0"/>
              <a:t> other neurons.</a:t>
            </a:r>
          </a:p>
          <a:p>
            <a:endParaRPr lang="en-US" dirty="0" smtClean="0"/>
          </a:p>
          <a:p>
            <a:r>
              <a:rPr lang="en-US" dirty="0" smtClean="0"/>
              <a:t> Even though the neuron switching speeds are much slower than computer switching speeds, we are able to take complex decisions relatively quickly. </a:t>
            </a:r>
          </a:p>
          <a:p>
            <a:endParaRPr lang="en-US" dirty="0" smtClean="0"/>
          </a:p>
          <a:p>
            <a:r>
              <a:rPr lang="en-US" dirty="0" smtClean="0"/>
              <a:t>Because of this, it is believed that the information processing capabilities of biological neural systems is a consequence of the ability of such systems to carry out a huge number of parallel processes distributed over many neurons. </a:t>
            </a:r>
          </a:p>
          <a:p>
            <a:r>
              <a:rPr lang="en-US" dirty="0" smtClean="0"/>
              <a:t>The developments in ANN systems are motivated by the desire to implement this kind of highly parallel computation using distributed representations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Artiﬁcial</a:t>
            </a:r>
            <a:r>
              <a:rPr lang="en-US" dirty="0" smtClean="0"/>
              <a:t> neurons</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92500" lnSpcReduction="20000"/>
          </a:bodyPr>
          <a:lstStyle/>
          <a:p>
            <a:r>
              <a:rPr lang="en-US" dirty="0" smtClean="0"/>
              <a:t>An </a:t>
            </a:r>
            <a:r>
              <a:rPr lang="en-US" dirty="0" err="1" smtClean="0"/>
              <a:t>artiﬁcial</a:t>
            </a:r>
            <a:r>
              <a:rPr lang="en-US" dirty="0" smtClean="0"/>
              <a:t> neuron is a </a:t>
            </a:r>
            <a:r>
              <a:rPr lang="en-US" u="sng" dirty="0" smtClean="0"/>
              <a:t>mathematical function </a:t>
            </a:r>
            <a:r>
              <a:rPr lang="en-US" dirty="0" smtClean="0"/>
              <a:t>conceived as a model of biological neurons.</a:t>
            </a:r>
          </a:p>
          <a:p>
            <a:pPr>
              <a:buNone/>
            </a:pPr>
            <a:r>
              <a:rPr lang="en-US" dirty="0" smtClean="0"/>
              <a:t> </a:t>
            </a:r>
          </a:p>
          <a:p>
            <a:r>
              <a:rPr lang="en-US" dirty="0" err="1" smtClean="0"/>
              <a:t>Artiﬁcial</a:t>
            </a:r>
            <a:r>
              <a:rPr lang="en-US" dirty="0" smtClean="0"/>
              <a:t> neurons are elementary units in an </a:t>
            </a:r>
            <a:r>
              <a:rPr lang="en-US" dirty="0" err="1" smtClean="0"/>
              <a:t>artiﬁcial</a:t>
            </a:r>
            <a:r>
              <a:rPr lang="en-US" dirty="0" smtClean="0"/>
              <a:t> neural network. </a:t>
            </a:r>
          </a:p>
          <a:p>
            <a:endParaRPr lang="en-US" dirty="0" smtClean="0"/>
          </a:p>
          <a:p>
            <a:r>
              <a:rPr lang="en-US" dirty="0" smtClean="0"/>
              <a:t>The </a:t>
            </a:r>
            <a:r>
              <a:rPr lang="en-US" dirty="0" err="1" smtClean="0"/>
              <a:t>artiﬁcial</a:t>
            </a:r>
            <a:r>
              <a:rPr lang="en-US" dirty="0" smtClean="0"/>
              <a:t> neuron receives one or more inputs  and sums them to produce an output.</a:t>
            </a:r>
          </a:p>
          <a:p>
            <a:endParaRPr lang="en-US" dirty="0" smtClean="0"/>
          </a:p>
          <a:p>
            <a:r>
              <a:rPr lang="en-US" dirty="0" smtClean="0"/>
              <a:t> Each input is separately weighted, and the sum is passed through a function known as an activation function or transfer function.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423</TotalTime>
  <Words>3571</Words>
  <Application>Microsoft Office PowerPoint</Application>
  <PresentationFormat>On-screen Show (4:3)</PresentationFormat>
  <Paragraphs>357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Median</vt:lpstr>
      <vt:lpstr>Module 4</vt:lpstr>
      <vt:lpstr>Module 4</vt:lpstr>
      <vt:lpstr>Human brain </vt:lpstr>
      <vt:lpstr>Neural networks </vt:lpstr>
      <vt:lpstr>Slide 5</vt:lpstr>
      <vt:lpstr>Artificial Neural Network</vt:lpstr>
      <vt:lpstr>Biological Motivation</vt:lpstr>
      <vt:lpstr>Biological Motivation</vt:lpstr>
      <vt:lpstr>Artiﬁcial neurons</vt:lpstr>
      <vt:lpstr>Schematic representation </vt:lpstr>
      <vt:lpstr>Schematic representation </vt:lpstr>
      <vt:lpstr>Slide 12</vt:lpstr>
      <vt:lpstr>Activation function</vt:lpstr>
      <vt:lpstr>Unit step functions </vt:lpstr>
      <vt:lpstr>Sigmoid activation function  (logistic function)</vt:lpstr>
      <vt:lpstr>Linear activation function</vt:lpstr>
      <vt:lpstr>Piecewise (or, saturated) linear activation function</vt:lpstr>
      <vt:lpstr>Gaussian activation function</vt:lpstr>
      <vt:lpstr>Hyperbolic tangential activation function </vt:lpstr>
      <vt:lpstr>Perceptron</vt:lpstr>
      <vt:lpstr>Representations of boolean functions by perceptrons </vt:lpstr>
      <vt:lpstr>Representation of x1 ANDx2</vt:lpstr>
      <vt:lpstr>Representations of OR, NAND and NOR </vt:lpstr>
      <vt:lpstr>Perceprtons</vt:lpstr>
      <vt:lpstr>Learning a perceptron </vt:lpstr>
      <vt:lpstr>Perceptron learning algorithm Deﬁnitions</vt:lpstr>
      <vt:lpstr>Algorithm</vt:lpstr>
      <vt:lpstr>Slide 28</vt:lpstr>
      <vt:lpstr>Artiﬁcial neural networks</vt:lpstr>
      <vt:lpstr>Characteristics of an ANN</vt:lpstr>
      <vt:lpstr>Activation functions</vt:lpstr>
      <vt:lpstr>Network topology</vt:lpstr>
      <vt:lpstr>The number of layers</vt:lpstr>
      <vt:lpstr>Slide 34</vt:lpstr>
      <vt:lpstr>The direction of information travel</vt:lpstr>
      <vt:lpstr>The number of nodes in each layer</vt:lpstr>
      <vt:lpstr>The training algorithm</vt:lpstr>
      <vt:lpstr>The cost function</vt:lpstr>
      <vt:lpstr>Example </vt:lpstr>
      <vt:lpstr>Backpropagation</vt:lpstr>
      <vt:lpstr>Outline of the algorithm</vt:lpstr>
      <vt:lpstr>Outline of the algorithm</vt:lpstr>
      <vt:lpstr>Illustrative example</vt:lpstr>
      <vt:lpstr>The algorithm </vt:lpstr>
      <vt:lpstr>Notations</vt:lpstr>
      <vt:lpstr>The algorithm</vt:lpstr>
      <vt:lpstr>The algorithm</vt:lpstr>
      <vt:lpstr>The algorithm</vt:lpstr>
      <vt:lpstr>Introduction to deep learning</vt:lpstr>
      <vt:lpstr>Introduction to deep learning</vt:lpstr>
      <vt:lpstr>Some applications</vt:lpstr>
      <vt:lpstr>Slide 52</vt:lpstr>
      <vt:lpstr>Short answer questions</vt:lpstr>
      <vt:lpstr>Long answer questions</vt:lpstr>
      <vt:lpstr>Slide 55</vt:lpstr>
      <vt:lpstr>Slide 56</vt:lpstr>
      <vt:lpstr>Slide 57</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Anju</dc:creator>
  <cp:lastModifiedBy>Windows User</cp:lastModifiedBy>
  <cp:revision>51</cp:revision>
  <dcterms:created xsi:type="dcterms:W3CDTF">2006-08-16T00:00:00Z</dcterms:created>
  <dcterms:modified xsi:type="dcterms:W3CDTF">2019-10-09T23:31:41Z</dcterms:modified>
</cp:coreProperties>
</file>