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43FF-2F6E-4E33-8DF8-8D48A38E487D}" type="datetimeFigureOut">
              <a:rPr lang="en-US" smtClean="0"/>
              <a:pPr/>
              <a:t>10/14/2019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06BB-D31B-4CE9-82DE-970715B5B1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Java Server Pages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JSP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b="1" dirty="0" err="1"/>
              <a:t>jsp:useBean</a:t>
            </a:r>
            <a:r>
              <a:rPr lang="en-IN" dirty="0"/>
              <a:t>—This tag declares the usage of an instance of a JavaBeans component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err="1" smtClean="0"/>
              <a:t>jsp:setProperty</a:t>
            </a:r>
            <a:r>
              <a:rPr lang="en-IN" b="1" dirty="0" smtClean="0"/>
              <a:t> </a:t>
            </a:r>
            <a:r>
              <a:rPr lang="en-IN" dirty="0" smtClean="0"/>
              <a:t>— This </a:t>
            </a:r>
            <a:r>
              <a:rPr lang="en-IN" dirty="0"/>
              <a:t>sets the value of a property in a bean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err="1"/>
              <a:t>jsp:getProperty</a:t>
            </a:r>
            <a:r>
              <a:rPr lang="en-IN" dirty="0"/>
              <a:t>—This tag gets the value of a bean instance property, converts </a:t>
            </a:r>
            <a:r>
              <a:rPr lang="en-IN" dirty="0" smtClean="0"/>
              <a:t>it to </a:t>
            </a:r>
            <a:r>
              <a:rPr lang="en-IN" dirty="0"/>
              <a:t>a string, and </a:t>
            </a:r>
            <a:r>
              <a:rPr lang="en-IN" dirty="0" smtClean="0"/>
              <a:t>put </a:t>
            </a:r>
            <a:r>
              <a:rPr lang="en-IN" dirty="0"/>
              <a:t>it in the implicit object “out</a:t>
            </a:r>
            <a:r>
              <a:rPr lang="en-IN" dirty="0" smtClean="0"/>
              <a:t>”.</a:t>
            </a:r>
          </a:p>
          <a:p>
            <a:pPr algn="just"/>
            <a:r>
              <a:rPr lang="en-IN" b="1" dirty="0" err="1" smtClean="0"/>
              <a:t>jsp:include</a:t>
            </a:r>
            <a:r>
              <a:rPr lang="en-IN" b="1" dirty="0" smtClean="0"/>
              <a:t> </a:t>
            </a:r>
            <a:r>
              <a:rPr lang="en-IN" dirty="0" smtClean="0"/>
              <a:t>— This </a:t>
            </a:r>
            <a:r>
              <a:rPr lang="en-IN" dirty="0"/>
              <a:t>tag will cause the specified file to be included in the </a:t>
            </a:r>
            <a:r>
              <a:rPr lang="en-IN" dirty="0" smtClean="0"/>
              <a:t>current JSP </a:t>
            </a:r>
            <a:r>
              <a:rPr lang="en-IN" dirty="0"/>
              <a:t>page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err="1" smtClean="0"/>
              <a:t>jsp:forward</a:t>
            </a:r>
            <a:r>
              <a:rPr lang="en-IN" b="1" dirty="0" smtClean="0"/>
              <a:t> </a:t>
            </a:r>
            <a:r>
              <a:rPr lang="en-IN" dirty="0" smtClean="0"/>
              <a:t>— This </a:t>
            </a:r>
            <a:r>
              <a:rPr lang="en-IN" dirty="0"/>
              <a:t>tag will forward or redirect control to another JSP page.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JSP Scripting Elements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Expressions</a:t>
            </a:r>
            <a:r>
              <a:rPr lang="en-IN" dirty="0" smtClean="0"/>
              <a:t>: &lt;%= expression %&gt; </a:t>
            </a:r>
          </a:p>
          <a:p>
            <a:pPr lvl="1"/>
            <a:r>
              <a:rPr lang="en-IN" dirty="0" smtClean="0"/>
              <a:t>Evaluated and inserted into the </a:t>
            </a:r>
            <a:r>
              <a:rPr lang="en-IN" dirty="0" err="1" smtClean="0"/>
              <a:t>servlet’s</a:t>
            </a:r>
            <a:r>
              <a:rPr lang="en-IN" dirty="0" smtClean="0"/>
              <a:t> output. i.e., results in something like </a:t>
            </a:r>
            <a:r>
              <a:rPr lang="en-IN" dirty="0" err="1" smtClean="0"/>
              <a:t>out.println</a:t>
            </a:r>
            <a:r>
              <a:rPr lang="en-IN" dirty="0" smtClean="0"/>
              <a:t>(expression) </a:t>
            </a:r>
          </a:p>
          <a:p>
            <a:pPr lvl="1"/>
            <a:r>
              <a:rPr lang="en-IN" b="1" dirty="0" smtClean="0"/>
              <a:t>Examples </a:t>
            </a:r>
          </a:p>
          <a:p>
            <a:pPr lvl="1"/>
            <a:r>
              <a:rPr lang="en-IN" sz="2400" dirty="0" smtClean="0"/>
              <a:t>Current time: &lt;%= new </a:t>
            </a:r>
            <a:r>
              <a:rPr lang="en-IN" sz="2400" dirty="0" err="1" smtClean="0"/>
              <a:t>java.util.Date</a:t>
            </a:r>
            <a:r>
              <a:rPr lang="en-IN" sz="2400" dirty="0" smtClean="0"/>
              <a:t>() %&gt; </a:t>
            </a:r>
          </a:p>
          <a:p>
            <a:pPr lvl="1"/>
            <a:r>
              <a:rPr lang="en-IN" dirty="0" smtClean="0"/>
              <a:t>Your hostname: &lt;%= </a:t>
            </a:r>
            <a:r>
              <a:rPr lang="en-IN" dirty="0" err="1" smtClean="0"/>
              <a:t>request.getRemoteHost</a:t>
            </a:r>
            <a:r>
              <a:rPr lang="en-IN" dirty="0" smtClean="0"/>
              <a:t>() %&gt; </a:t>
            </a:r>
          </a:p>
          <a:p>
            <a:r>
              <a:rPr lang="en-IN" b="1" dirty="0" err="1" smtClean="0"/>
              <a:t>Scriptlets</a:t>
            </a:r>
            <a:r>
              <a:rPr lang="en-IN" dirty="0" smtClean="0"/>
              <a:t>: &lt;% java code %&gt; </a:t>
            </a:r>
          </a:p>
          <a:p>
            <a:r>
              <a:rPr lang="en-IN" b="1" dirty="0" smtClean="0"/>
              <a:t>Declarations</a:t>
            </a:r>
            <a:r>
              <a:rPr lang="en-IN" dirty="0" smtClean="0"/>
              <a:t>: &lt;%! code %&gt; </a:t>
            </a:r>
          </a:p>
          <a:p>
            <a:pPr lvl="1"/>
            <a:r>
              <a:rPr lang="en-IN" dirty="0" smtClean="0"/>
              <a:t>Examples </a:t>
            </a:r>
          </a:p>
          <a:p>
            <a:pPr>
              <a:buNone/>
            </a:pPr>
            <a:r>
              <a:rPr lang="en-IN" dirty="0" smtClean="0"/>
              <a:t>      – &lt;%! private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someField</a:t>
            </a:r>
            <a:r>
              <a:rPr lang="en-IN" dirty="0" smtClean="0"/>
              <a:t> = 5; %&gt; </a:t>
            </a:r>
          </a:p>
          <a:p>
            <a:pPr>
              <a:buNone/>
            </a:pPr>
            <a:r>
              <a:rPr lang="en-IN" dirty="0" smtClean="0"/>
              <a:t>      – &lt;%! private void </a:t>
            </a:r>
            <a:r>
              <a:rPr lang="en-IN" dirty="0" err="1" smtClean="0"/>
              <a:t>someMethod</a:t>
            </a:r>
            <a:r>
              <a:rPr lang="en-IN" dirty="0" smtClean="0"/>
              <a:t>(...) {...} %&gt; </a:t>
            </a:r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Implicit JSP Objects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58280" cy="4525963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request  - </a:t>
            </a:r>
            <a:r>
              <a:rPr lang="en-IN" dirty="0" smtClean="0"/>
              <a:t>This is the </a:t>
            </a:r>
            <a:r>
              <a:rPr lang="en-IN" b="1" dirty="0" err="1" smtClean="0"/>
              <a:t>HttpServletRequest</a:t>
            </a:r>
            <a:r>
              <a:rPr lang="en-IN" dirty="0" smtClean="0"/>
              <a:t> object associated with the request.</a:t>
            </a:r>
          </a:p>
          <a:p>
            <a:r>
              <a:rPr lang="en-IN" b="1" dirty="0" smtClean="0"/>
              <a:t>response - </a:t>
            </a:r>
            <a:r>
              <a:rPr lang="en-IN" dirty="0" smtClean="0"/>
              <a:t>This is the </a:t>
            </a:r>
            <a:r>
              <a:rPr lang="en-IN" b="1" dirty="0" err="1" smtClean="0"/>
              <a:t>HttpServletResponse</a:t>
            </a:r>
            <a:r>
              <a:rPr lang="en-IN" dirty="0" smtClean="0"/>
              <a:t> object associated with the response to the client.</a:t>
            </a:r>
          </a:p>
          <a:p>
            <a:r>
              <a:rPr lang="en-IN" b="1" dirty="0" smtClean="0"/>
              <a:t>out - </a:t>
            </a:r>
            <a:r>
              <a:rPr lang="en-IN" dirty="0" smtClean="0"/>
              <a:t>This is the </a:t>
            </a:r>
            <a:r>
              <a:rPr lang="en-IN" b="1" dirty="0" err="1" smtClean="0"/>
              <a:t>PrintWriter</a:t>
            </a:r>
            <a:r>
              <a:rPr lang="en-IN" dirty="0" smtClean="0"/>
              <a:t> object used to send output to the client.</a:t>
            </a:r>
          </a:p>
          <a:p>
            <a:r>
              <a:rPr lang="en-IN" b="1" dirty="0" smtClean="0"/>
              <a:t>session - </a:t>
            </a:r>
            <a:r>
              <a:rPr lang="en-IN" dirty="0" smtClean="0"/>
              <a:t>This is the </a:t>
            </a:r>
            <a:r>
              <a:rPr lang="en-IN" b="1" dirty="0" err="1" smtClean="0"/>
              <a:t>HttpSession</a:t>
            </a:r>
            <a:r>
              <a:rPr lang="en-IN" dirty="0" smtClean="0"/>
              <a:t> object associated with the request.</a:t>
            </a:r>
          </a:p>
          <a:p>
            <a:r>
              <a:rPr lang="en-IN" b="1" dirty="0" smtClean="0"/>
              <a:t>application - </a:t>
            </a:r>
            <a:r>
              <a:rPr lang="en-IN" dirty="0" smtClean="0"/>
              <a:t>This is the </a:t>
            </a:r>
            <a:r>
              <a:rPr lang="en-IN" b="1" dirty="0" err="1" smtClean="0"/>
              <a:t>ServletContext</a:t>
            </a:r>
            <a:r>
              <a:rPr lang="en-IN" dirty="0" smtClean="0"/>
              <a:t> object associated with the application context.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Implicit JSP Objects 	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t"/>
            <a:r>
              <a:rPr lang="en-IN" b="1" dirty="0" err="1" smtClean="0"/>
              <a:t>config</a:t>
            </a:r>
            <a:r>
              <a:rPr lang="en-IN" b="1" dirty="0" smtClean="0"/>
              <a:t> - </a:t>
            </a:r>
            <a:r>
              <a:rPr lang="en-IN" dirty="0" smtClean="0"/>
              <a:t>This is the </a:t>
            </a:r>
            <a:r>
              <a:rPr lang="en-IN" b="1" dirty="0" err="1" smtClean="0"/>
              <a:t>ServletConfig</a:t>
            </a:r>
            <a:r>
              <a:rPr lang="en-IN" dirty="0" smtClean="0"/>
              <a:t> object associated with the page.</a:t>
            </a:r>
          </a:p>
          <a:p>
            <a:pPr algn="just"/>
            <a:r>
              <a:rPr lang="en-IN" b="1" dirty="0" err="1" smtClean="0"/>
              <a:t>pageContext</a:t>
            </a:r>
            <a:r>
              <a:rPr lang="en-IN" b="1" dirty="0" smtClean="0"/>
              <a:t> - </a:t>
            </a:r>
            <a:r>
              <a:rPr lang="en-IN" dirty="0" smtClean="0"/>
              <a:t>This encapsulates use of server-specific features like higher performance </a:t>
            </a:r>
            <a:r>
              <a:rPr lang="en-IN" b="1" dirty="0" err="1" smtClean="0"/>
              <a:t>JspWriters</a:t>
            </a:r>
            <a:r>
              <a:rPr lang="en-IN" dirty="0" smtClean="0"/>
              <a:t>. </a:t>
            </a:r>
          </a:p>
          <a:p>
            <a:pPr lvl="1" algn="just"/>
            <a:r>
              <a:rPr lang="en-IN" dirty="0" smtClean="0"/>
              <a:t>(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pageContext.removeAttribute</a:t>
            </a:r>
            <a:r>
              <a:rPr lang="en-IN" dirty="0" smtClean="0"/>
              <a:t>("</a:t>
            </a:r>
            <a:r>
              <a:rPr lang="en-IN" dirty="0" err="1" smtClean="0"/>
              <a:t>attrName</a:t>
            </a:r>
            <a:r>
              <a:rPr lang="en-IN" dirty="0" smtClean="0"/>
              <a:t>", PAGE_SCOPE);</a:t>
            </a:r>
          </a:p>
          <a:p>
            <a:pPr algn="just"/>
            <a:r>
              <a:rPr lang="en-IN" b="1" dirty="0" smtClean="0"/>
              <a:t>page - </a:t>
            </a:r>
            <a:r>
              <a:rPr lang="en-IN" dirty="0" smtClean="0"/>
              <a:t>This is simply a synonym for </a:t>
            </a:r>
            <a:r>
              <a:rPr lang="en-IN" b="1" dirty="0" smtClean="0"/>
              <a:t>this</a:t>
            </a:r>
            <a:r>
              <a:rPr lang="en-IN" dirty="0" smtClean="0"/>
              <a:t>, and is used to call the methods defined by the translated </a:t>
            </a:r>
            <a:r>
              <a:rPr lang="en-IN" dirty="0" err="1" smtClean="0"/>
              <a:t>servlet</a:t>
            </a:r>
            <a:r>
              <a:rPr lang="en-IN" dirty="0" smtClean="0"/>
              <a:t> class.</a:t>
            </a:r>
          </a:p>
          <a:p>
            <a:pPr algn="just"/>
            <a:r>
              <a:rPr lang="en-IN" b="1" dirty="0" smtClean="0"/>
              <a:t>Exception - </a:t>
            </a:r>
            <a:r>
              <a:rPr lang="en-IN" dirty="0" smtClean="0"/>
              <a:t>The </a:t>
            </a:r>
            <a:r>
              <a:rPr lang="en-IN" b="1" dirty="0" smtClean="0"/>
              <a:t>Exception</a:t>
            </a:r>
            <a:r>
              <a:rPr lang="en-IN" dirty="0" smtClean="0"/>
              <a:t> object allows the exception data to be accessed by designated JSP.</a:t>
            </a:r>
          </a:p>
          <a:p>
            <a:endParaRPr lang="en-IN" dirty="0" smtClean="0"/>
          </a:p>
          <a:p>
            <a:endParaRPr lang="en-IN" dirty="0" smtClean="0"/>
          </a:p>
          <a:p>
            <a:pPr fontAlgn="t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Implicit objects – Class files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•application: </a:t>
            </a:r>
            <a:r>
              <a:rPr lang="en-IN" dirty="0" err="1" smtClean="0"/>
              <a:t>javax.servlet.ServletContext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•</a:t>
            </a:r>
            <a:r>
              <a:rPr lang="en-IN" dirty="0" err="1" smtClean="0"/>
              <a:t>config</a:t>
            </a:r>
            <a:r>
              <a:rPr lang="en-IN" dirty="0" smtClean="0"/>
              <a:t>: </a:t>
            </a:r>
            <a:r>
              <a:rPr lang="en-IN" dirty="0" err="1" smtClean="0"/>
              <a:t>javax.servlet.ServletConfig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•exception: </a:t>
            </a:r>
            <a:r>
              <a:rPr lang="en-IN" dirty="0" err="1" smtClean="0"/>
              <a:t>java.lang.Throwable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•out: </a:t>
            </a:r>
            <a:r>
              <a:rPr lang="en-IN" dirty="0" err="1" smtClean="0"/>
              <a:t>javax.servlet.jsp.JspWriter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•page: </a:t>
            </a:r>
            <a:r>
              <a:rPr lang="en-IN" dirty="0" err="1" smtClean="0"/>
              <a:t>java.lang.Object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•</a:t>
            </a:r>
            <a:r>
              <a:rPr lang="en-IN" dirty="0" err="1" smtClean="0"/>
              <a:t>pageContext</a:t>
            </a:r>
            <a:r>
              <a:rPr lang="en-IN" dirty="0" smtClean="0"/>
              <a:t>: </a:t>
            </a:r>
            <a:r>
              <a:rPr lang="en-IN" dirty="0" err="1" smtClean="0"/>
              <a:t>javax.servlet.jsp.PageContext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•request: </a:t>
            </a:r>
            <a:r>
              <a:rPr lang="en-IN" dirty="0" err="1" smtClean="0"/>
              <a:t>javax.servlet.ServletRequest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•response: </a:t>
            </a:r>
            <a:r>
              <a:rPr lang="en-IN" dirty="0" err="1" smtClean="0"/>
              <a:t>javax.servlet.ServletResponse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•session: </a:t>
            </a:r>
            <a:r>
              <a:rPr lang="en-IN" dirty="0" err="1" smtClean="0"/>
              <a:t>javax.servlet.http.HttpSession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JSP Scripting Elements – xml compatible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JSP Expressions </a:t>
            </a:r>
          </a:p>
          <a:p>
            <a:pPr lvl="1"/>
            <a:r>
              <a:rPr lang="en-IN" dirty="0" smtClean="0"/>
              <a:t> &lt;</a:t>
            </a:r>
            <a:r>
              <a:rPr lang="en-IN" dirty="0" err="1" smtClean="0"/>
              <a:t>jsp:expression</a:t>
            </a:r>
            <a:r>
              <a:rPr lang="en-IN" dirty="0" smtClean="0"/>
              <a:t>&gt;Java Expression&lt;/</a:t>
            </a:r>
            <a:r>
              <a:rPr lang="en-IN" dirty="0" err="1" smtClean="0"/>
              <a:t>jsp:expression</a:t>
            </a:r>
            <a:r>
              <a:rPr lang="en-IN" dirty="0" smtClean="0"/>
              <a:t>&gt; </a:t>
            </a:r>
          </a:p>
          <a:p>
            <a:r>
              <a:rPr lang="en-IN" b="1" dirty="0" smtClean="0"/>
              <a:t>JSP </a:t>
            </a:r>
            <a:r>
              <a:rPr lang="en-IN" b="1" dirty="0" err="1" smtClean="0"/>
              <a:t>Scriptlets</a:t>
            </a: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800" dirty="0" smtClean="0"/>
              <a:t>–&lt;</a:t>
            </a:r>
            <a:r>
              <a:rPr lang="en-IN" sz="2800" dirty="0" err="1" smtClean="0"/>
              <a:t>jsp:scriptlet</a:t>
            </a:r>
            <a:r>
              <a:rPr lang="en-IN" sz="2800" dirty="0" smtClean="0"/>
              <a:t>&gt;Java Code&lt;/</a:t>
            </a:r>
            <a:r>
              <a:rPr lang="en-IN" sz="2800" dirty="0" err="1" smtClean="0"/>
              <a:t>jsp:scriptlet</a:t>
            </a:r>
            <a:r>
              <a:rPr lang="en-IN" sz="2800" dirty="0" smtClean="0"/>
              <a:t>&gt;</a:t>
            </a:r>
            <a:r>
              <a:rPr lang="en-IN" dirty="0" smtClean="0"/>
              <a:t> </a:t>
            </a:r>
          </a:p>
          <a:p>
            <a:r>
              <a:rPr lang="en-IN" b="1" dirty="0" smtClean="0"/>
              <a:t>JSP Declarations</a:t>
            </a:r>
          </a:p>
          <a:p>
            <a:pPr>
              <a:buNone/>
            </a:pPr>
            <a:r>
              <a:rPr lang="en-IN" dirty="0" smtClean="0"/>
              <a:t>	–&lt;</a:t>
            </a:r>
            <a:r>
              <a:rPr lang="en-IN" dirty="0" err="1" smtClean="0"/>
              <a:t>jsp:declaration</a:t>
            </a:r>
            <a:r>
              <a:rPr lang="en-IN" dirty="0" smtClean="0"/>
              <a:t>&gt;Java Code&lt;/</a:t>
            </a:r>
            <a:r>
              <a:rPr lang="en-IN" dirty="0" err="1" smtClean="0"/>
              <a:t>jsp:declaration</a:t>
            </a:r>
            <a:r>
              <a:rPr lang="en-IN" dirty="0" smtClean="0"/>
              <a:t>&gt; </a:t>
            </a:r>
          </a:p>
          <a:p>
            <a:pPr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Error Handling &amp; Debugging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JSP code may contain the following errors:</a:t>
            </a:r>
          </a:p>
          <a:p>
            <a:pPr lvl="1"/>
            <a:r>
              <a:rPr lang="en-IN" b="1" dirty="0" smtClean="0"/>
              <a:t>Checked exceptions </a:t>
            </a:r>
          </a:p>
          <a:p>
            <a:pPr lvl="1"/>
            <a:r>
              <a:rPr lang="en-IN" b="1" dirty="0" smtClean="0"/>
              <a:t>Runtime exceptions </a:t>
            </a:r>
          </a:p>
          <a:p>
            <a:pPr lvl="1"/>
            <a:r>
              <a:rPr lang="en-IN" b="1" dirty="0" smtClean="0"/>
              <a:t>Errors</a:t>
            </a:r>
          </a:p>
          <a:p>
            <a:pPr lvl="1"/>
            <a:endParaRPr lang="en-IN" b="1" dirty="0" smtClean="0"/>
          </a:p>
          <a:p>
            <a:pPr lvl="1"/>
            <a:endParaRPr lang="en-IN" b="1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Checked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 checked exception is an exception that is typically a user error or a problem that cannot be foreseen by the programmer.</a:t>
            </a:r>
          </a:p>
          <a:p>
            <a:pPr algn="just"/>
            <a:r>
              <a:rPr lang="en-IN" dirty="0" smtClean="0"/>
              <a:t>For example, if a file is to be opened, but the file cannot be found, an exception occurs. </a:t>
            </a:r>
          </a:p>
          <a:p>
            <a:pPr algn="just"/>
            <a:r>
              <a:rPr lang="en-IN" dirty="0" smtClean="0"/>
              <a:t>These exceptions cannot simply be ignored at the time of compilation.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Runtime exceptions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runtime exception is an exception that occurs that probably could have been avoided by the programmer</a:t>
            </a:r>
          </a:p>
          <a:p>
            <a:pPr algn="just"/>
            <a:r>
              <a:rPr lang="en-IN" dirty="0" smtClean="0"/>
              <a:t>As opposed to checked exceptions, runtime exceptions are ignored at the time of compilation. </a:t>
            </a:r>
          </a:p>
          <a:p>
            <a:pPr algn="just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Errors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These are not exceptions at all, but problems that arise beyond the control of the user or the programmer. </a:t>
            </a:r>
          </a:p>
          <a:p>
            <a:pPr algn="just"/>
            <a:r>
              <a:rPr lang="en-IN" dirty="0" smtClean="0"/>
              <a:t>Errors are typically ignored in your code because you can rarely do anything about an error. </a:t>
            </a:r>
          </a:p>
          <a:p>
            <a:pPr algn="just"/>
            <a:r>
              <a:rPr lang="en-IN" dirty="0" smtClean="0"/>
              <a:t>For example, if a stack overflow occurs, an error will arise. They are also ignored at the time of compilation.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In any web application, a program on the server processes requests and </a:t>
            </a:r>
            <a:r>
              <a:rPr lang="en-IN" dirty="0" smtClean="0"/>
              <a:t>generates responses.</a:t>
            </a:r>
          </a:p>
          <a:p>
            <a:pPr algn="just"/>
            <a:r>
              <a:rPr lang="en-IN" dirty="0" smtClean="0"/>
              <a:t>Drawbacks of </a:t>
            </a:r>
            <a:r>
              <a:rPr lang="en-IN" dirty="0" err="1" smtClean="0"/>
              <a:t>servlets</a:t>
            </a:r>
            <a:r>
              <a:rPr lang="en-IN" dirty="0" smtClean="0"/>
              <a:t>:</a:t>
            </a:r>
          </a:p>
          <a:p>
            <a:pPr lvl="1" algn="just"/>
            <a:r>
              <a:rPr lang="en-IN" dirty="0"/>
              <a:t>Thorough Java programming knowledge is </a:t>
            </a:r>
            <a:r>
              <a:rPr lang="en-IN" dirty="0" smtClean="0"/>
              <a:t>needed</a:t>
            </a:r>
          </a:p>
          <a:p>
            <a:pPr lvl="1" algn="just"/>
            <a:r>
              <a:rPr lang="en-IN" dirty="0"/>
              <a:t>Changes requires the </a:t>
            </a:r>
            <a:r>
              <a:rPr lang="en-IN" dirty="0" err="1"/>
              <a:t>servlet</a:t>
            </a:r>
            <a:r>
              <a:rPr lang="en-IN" dirty="0"/>
              <a:t> code to be </a:t>
            </a:r>
            <a:r>
              <a:rPr lang="en-IN" dirty="0" smtClean="0"/>
              <a:t>recompiled</a:t>
            </a:r>
          </a:p>
          <a:p>
            <a:pPr lvl="1" algn="just"/>
            <a:r>
              <a:rPr lang="en-IN" dirty="0"/>
              <a:t>It's hard to take advantage of web page development tools when </a:t>
            </a:r>
            <a:r>
              <a:rPr lang="en-IN" dirty="0" smtClean="0"/>
              <a:t>designing the </a:t>
            </a:r>
            <a:r>
              <a:rPr lang="en-IN" dirty="0"/>
              <a:t>application interface</a:t>
            </a:r>
          </a:p>
          <a:p>
            <a:pPr algn="just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3500438"/>
            <a:ext cx="5286412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Error Handling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Using Exception Object: </a:t>
            </a:r>
            <a:endParaRPr lang="en-IN" dirty="0" smtClean="0"/>
          </a:p>
          <a:p>
            <a:pPr lvl="1"/>
            <a:r>
              <a:rPr lang="en-IN" dirty="0" smtClean="0"/>
              <a:t>The exception </a:t>
            </a:r>
            <a:r>
              <a:rPr lang="en-IN" dirty="0" smtClean="0"/>
              <a:t>is </a:t>
            </a:r>
            <a:r>
              <a:rPr lang="en-IN" dirty="0" smtClean="0"/>
              <a:t>an </a:t>
            </a:r>
            <a:r>
              <a:rPr lang="en-IN" dirty="0" smtClean="0"/>
              <a:t>object of </a:t>
            </a:r>
            <a:r>
              <a:rPr lang="en-IN" dirty="0" err="1" smtClean="0"/>
              <a:t>Throwable</a:t>
            </a:r>
            <a:r>
              <a:rPr lang="en-IN" smtClean="0"/>
              <a:t> class </a:t>
            </a:r>
            <a:r>
              <a:rPr lang="en-IN" dirty="0" smtClean="0"/>
              <a:t>(e.g., </a:t>
            </a:r>
            <a:r>
              <a:rPr lang="en-IN" dirty="0" err="1" smtClean="0"/>
              <a:t>java.lang.NullPointerException</a:t>
            </a:r>
            <a:r>
              <a:rPr lang="en-IN" dirty="0" smtClean="0"/>
              <a:t>) and is only available in error pages. </a:t>
            </a:r>
          </a:p>
          <a:p>
            <a:r>
              <a:rPr lang="da-DK" dirty="0" smtClean="0"/>
              <a:t>Using JSTL Tags for Error Page</a:t>
            </a:r>
          </a:p>
          <a:p>
            <a:r>
              <a:rPr lang="en-IN" dirty="0" smtClean="0"/>
              <a:t>Using Try...Catch Block</a:t>
            </a:r>
          </a:p>
          <a:p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0694" y="5429264"/>
            <a:ext cx="2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Assignment - II</a:t>
            </a:r>
            <a:endParaRPr lang="en-IN" sz="2800" dirty="0"/>
          </a:p>
        </p:txBody>
      </p:sp>
      <p:sp>
        <p:nvSpPr>
          <p:cNvPr id="8" name="Curved Left Arrow 7"/>
          <p:cNvSpPr/>
          <p:nvPr/>
        </p:nvSpPr>
        <p:spPr>
          <a:xfrm>
            <a:off x="6357950" y="4000504"/>
            <a:ext cx="642942" cy="15001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Methods in the </a:t>
            </a:r>
            <a:r>
              <a:rPr lang="en-IN" dirty="0" err="1" smtClean="0"/>
              <a:t>Throwable</a:t>
            </a:r>
            <a:r>
              <a:rPr lang="en-IN" dirty="0" smtClean="0"/>
              <a:t> class.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pPr algn="just"/>
            <a:r>
              <a:rPr lang="en-IN" b="1" dirty="0" smtClean="0"/>
              <a:t>public String </a:t>
            </a:r>
            <a:r>
              <a:rPr lang="en-IN" b="1" dirty="0" err="1" smtClean="0"/>
              <a:t>getMessage</a:t>
            </a:r>
            <a:r>
              <a:rPr lang="en-IN" b="1" dirty="0" smtClean="0"/>
              <a:t>() </a:t>
            </a:r>
            <a:r>
              <a:rPr lang="en-IN" dirty="0" smtClean="0"/>
              <a:t>Returns a detailed message about the exception that has occurred. This message is initialized in the </a:t>
            </a:r>
            <a:r>
              <a:rPr lang="en-IN" dirty="0" err="1" smtClean="0"/>
              <a:t>Throwable</a:t>
            </a:r>
            <a:r>
              <a:rPr lang="en-IN" dirty="0" smtClean="0"/>
              <a:t> constructor. </a:t>
            </a:r>
          </a:p>
          <a:p>
            <a:pPr algn="just"/>
            <a:r>
              <a:rPr lang="en-IN" b="1" dirty="0" smtClean="0"/>
              <a:t>public </a:t>
            </a:r>
            <a:r>
              <a:rPr lang="en-IN" b="1" dirty="0" err="1" smtClean="0"/>
              <a:t>Throwable</a:t>
            </a:r>
            <a:r>
              <a:rPr lang="en-IN" b="1" dirty="0" smtClean="0"/>
              <a:t> </a:t>
            </a:r>
            <a:r>
              <a:rPr lang="en-IN" b="1" dirty="0" err="1" smtClean="0"/>
              <a:t>getCause</a:t>
            </a:r>
            <a:r>
              <a:rPr lang="en-IN" b="1" dirty="0" smtClean="0"/>
              <a:t>() </a:t>
            </a:r>
            <a:r>
              <a:rPr lang="en-IN" dirty="0" smtClean="0"/>
              <a:t>Returns the cause of the exception as represented by a </a:t>
            </a:r>
            <a:r>
              <a:rPr lang="en-IN" dirty="0" err="1" smtClean="0"/>
              <a:t>Throwable</a:t>
            </a:r>
            <a:r>
              <a:rPr lang="en-IN" dirty="0" smtClean="0"/>
              <a:t> object. </a:t>
            </a:r>
          </a:p>
          <a:p>
            <a:pPr algn="just"/>
            <a:r>
              <a:rPr lang="en-IN" b="1" dirty="0" smtClean="0"/>
              <a:t>public String </a:t>
            </a:r>
            <a:r>
              <a:rPr lang="en-IN" b="1" dirty="0" err="1" smtClean="0"/>
              <a:t>toString</a:t>
            </a:r>
            <a:r>
              <a:rPr lang="en-IN" b="1" dirty="0" smtClean="0"/>
              <a:t>() </a:t>
            </a:r>
            <a:r>
              <a:rPr lang="en-IN" dirty="0" smtClean="0"/>
              <a:t>Returns the name of the class concatenated with the result of </a:t>
            </a:r>
            <a:r>
              <a:rPr lang="en-IN" dirty="0" err="1" smtClean="0"/>
              <a:t>getMessage</a:t>
            </a:r>
            <a:r>
              <a:rPr lang="en-IN" dirty="0" smtClean="0"/>
              <a:t>()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Methods in the </a:t>
            </a:r>
            <a:r>
              <a:rPr lang="en-IN" dirty="0" err="1" smtClean="0"/>
              <a:t>Throwable</a:t>
            </a:r>
            <a:r>
              <a:rPr lang="en-IN" dirty="0" smtClean="0"/>
              <a:t> class...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b="1" dirty="0" smtClean="0"/>
              <a:t>public void </a:t>
            </a:r>
            <a:r>
              <a:rPr lang="en-IN" b="1" dirty="0" err="1" smtClean="0"/>
              <a:t>printStackTrace</a:t>
            </a:r>
            <a:r>
              <a:rPr lang="en-IN" b="1" dirty="0" smtClean="0"/>
              <a:t>() </a:t>
            </a:r>
            <a:r>
              <a:rPr lang="en-IN" dirty="0" smtClean="0"/>
              <a:t>Prints the result of </a:t>
            </a:r>
            <a:r>
              <a:rPr lang="en-IN" dirty="0" err="1" smtClean="0"/>
              <a:t>toString</a:t>
            </a:r>
            <a:r>
              <a:rPr lang="en-IN" dirty="0" smtClean="0"/>
              <a:t>() along with the stack trace to System.err, the error output stream. </a:t>
            </a:r>
          </a:p>
          <a:p>
            <a:pPr algn="just"/>
            <a:r>
              <a:rPr lang="en-IN" b="1" dirty="0" smtClean="0"/>
              <a:t>public </a:t>
            </a:r>
            <a:r>
              <a:rPr lang="en-IN" b="1" dirty="0" err="1" smtClean="0"/>
              <a:t>StackTraceElement</a:t>
            </a:r>
            <a:r>
              <a:rPr lang="en-IN" b="1" dirty="0" smtClean="0"/>
              <a:t> [] </a:t>
            </a:r>
            <a:r>
              <a:rPr lang="en-IN" b="1" dirty="0" err="1" smtClean="0"/>
              <a:t>getStackTrace</a:t>
            </a:r>
            <a:r>
              <a:rPr lang="en-IN" dirty="0" smtClean="0"/>
              <a:t>() Returns an array containing each element on the stack trace. The element at index 0 represents the top of the call stack, and the last element in the array represents the method at the bottom of the call stack. </a:t>
            </a:r>
          </a:p>
          <a:p>
            <a:pPr algn="just"/>
            <a:r>
              <a:rPr lang="en-IN" b="1" dirty="0" smtClean="0"/>
              <a:t>public </a:t>
            </a:r>
            <a:r>
              <a:rPr lang="en-IN" b="1" dirty="0" err="1" smtClean="0"/>
              <a:t>Throwable</a:t>
            </a:r>
            <a:r>
              <a:rPr lang="en-IN" b="1" dirty="0" smtClean="0"/>
              <a:t> </a:t>
            </a:r>
            <a:r>
              <a:rPr lang="en-IN" b="1" dirty="0" err="1" smtClean="0"/>
              <a:t>fillInStackTrace</a:t>
            </a:r>
            <a:r>
              <a:rPr lang="en-IN" b="1" dirty="0" smtClean="0"/>
              <a:t>() </a:t>
            </a:r>
            <a:r>
              <a:rPr lang="en-IN" dirty="0" smtClean="0"/>
              <a:t>Fills the stack trace of this </a:t>
            </a:r>
            <a:r>
              <a:rPr lang="en-IN" dirty="0" err="1" smtClean="0"/>
              <a:t>Throwable</a:t>
            </a:r>
            <a:r>
              <a:rPr lang="en-IN" dirty="0" smtClean="0"/>
              <a:t> object with the current stack trace, adding to any previous information in the stack trace.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Error Handling 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JSP </a:t>
            </a:r>
            <a:r>
              <a:rPr lang="en-IN" dirty="0" smtClean="0"/>
              <a:t>gives an option to specify Error Page for each JSP. </a:t>
            </a:r>
          </a:p>
          <a:p>
            <a:r>
              <a:rPr lang="en-IN" dirty="0" smtClean="0"/>
              <a:t>Whenever the page throws an exception, the JSP container automatically invokes the error page. </a:t>
            </a:r>
          </a:p>
          <a:p>
            <a:r>
              <a:rPr lang="en-IN" dirty="0" smtClean="0"/>
              <a:t>To set up an error page, use the </a:t>
            </a:r>
          </a:p>
          <a:p>
            <a:pPr lvl="1">
              <a:buNone/>
            </a:pPr>
            <a:r>
              <a:rPr lang="en-IN" b="1" dirty="0" smtClean="0"/>
              <a:t>&lt;%@ page </a:t>
            </a:r>
            <a:r>
              <a:rPr lang="en-IN" b="1" dirty="0" err="1" smtClean="0"/>
              <a:t>errorPage</a:t>
            </a:r>
            <a:r>
              <a:rPr lang="en-IN" b="1" dirty="0" smtClean="0"/>
              <a:t>="xxx" %&gt; </a:t>
            </a:r>
            <a:r>
              <a:rPr lang="en-IN" dirty="0" smtClean="0"/>
              <a:t>directive.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Using JavaBeans Components in JSP Pages 	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java bean</a:t>
            </a:r>
          </a:p>
          <a:p>
            <a:r>
              <a:rPr lang="en-IN" dirty="0" smtClean="0"/>
              <a:t>Create a </a:t>
            </a:r>
            <a:r>
              <a:rPr lang="en-IN" dirty="0" err="1" smtClean="0"/>
              <a:t>jsp</a:t>
            </a:r>
            <a:r>
              <a:rPr lang="en-IN" dirty="0" smtClean="0"/>
              <a:t> page with &lt;%code fragment%&gt;</a:t>
            </a:r>
          </a:p>
          <a:p>
            <a:r>
              <a:rPr lang="en-IN" dirty="0" smtClean="0"/>
              <a:t>Use the </a:t>
            </a:r>
            <a:r>
              <a:rPr lang="en-IN" dirty="0" err="1" smtClean="0"/>
              <a:t>useBean</a:t>
            </a:r>
            <a:r>
              <a:rPr lang="en-IN" dirty="0" smtClean="0"/>
              <a:t> action to declare the </a:t>
            </a:r>
            <a:r>
              <a:rPr lang="en-IN" dirty="0" err="1" smtClean="0"/>
              <a:t>JavaBean</a:t>
            </a:r>
            <a:r>
              <a:rPr lang="en-IN" dirty="0" smtClean="0"/>
              <a:t> for use in </a:t>
            </a:r>
            <a:r>
              <a:rPr lang="en-IN" dirty="0" err="1" smtClean="0"/>
              <a:t>jsp</a:t>
            </a:r>
            <a:r>
              <a:rPr lang="en-IN" dirty="0" smtClean="0"/>
              <a:t> page</a:t>
            </a:r>
          </a:p>
          <a:p>
            <a:r>
              <a:rPr lang="en-IN" dirty="0" smtClean="0"/>
              <a:t>Use the </a:t>
            </a:r>
            <a:r>
              <a:rPr lang="en-IN" dirty="0" err="1" smtClean="0"/>
              <a:t>getProperty</a:t>
            </a:r>
            <a:r>
              <a:rPr lang="en-IN" dirty="0" smtClean="0"/>
              <a:t> and </a:t>
            </a:r>
            <a:r>
              <a:rPr lang="en-IN" dirty="0" err="1" smtClean="0"/>
              <a:t>setProperty</a:t>
            </a:r>
            <a:r>
              <a:rPr lang="en-IN" dirty="0" smtClean="0"/>
              <a:t> actions to </a:t>
            </a:r>
            <a:r>
              <a:rPr lang="en-IN" smtClean="0"/>
              <a:t>access methods of bean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 a simple implementation, the browser directly invokes a JSP page, which then </a:t>
            </a:r>
            <a:r>
              <a:rPr lang="en-IN" dirty="0" smtClean="0"/>
              <a:t>generates the </a:t>
            </a:r>
            <a:r>
              <a:rPr lang="en-IN" dirty="0"/>
              <a:t>requested content (perhaps invoking JDBC to get information directly from </a:t>
            </a:r>
            <a:r>
              <a:rPr lang="en-IN" dirty="0" smtClean="0"/>
              <a:t>a database</a:t>
            </a:r>
            <a:r>
              <a:rPr lang="en-IN" dirty="0"/>
              <a:t>).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JSP page can call JDBC components to generate results, and creates </a:t>
            </a:r>
            <a:r>
              <a:rPr lang="en-IN" dirty="0" smtClean="0"/>
              <a:t>standard HTML </a:t>
            </a:r>
            <a:r>
              <a:rPr lang="en-IN" dirty="0"/>
              <a:t>that it sends back to the browser as a result.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JSP page is executed by a JSP engine, which is installed in a Web server or a </a:t>
            </a:r>
            <a:r>
              <a:rPr lang="en-IN" dirty="0" smtClean="0"/>
              <a:t>JSP enabled application </a:t>
            </a:r>
            <a:r>
              <a:rPr lang="en-IN" dirty="0"/>
              <a:t>server such as </a:t>
            </a:r>
            <a:r>
              <a:rPr lang="en-IN" dirty="0" err="1"/>
              <a:t>WebLogic</a:t>
            </a:r>
            <a:r>
              <a:rPr lang="en-IN" dirty="0"/>
              <a:t> or </a:t>
            </a:r>
            <a:r>
              <a:rPr lang="en-IN" dirty="0" err="1"/>
              <a:t>SilverStream</a:t>
            </a:r>
            <a:r>
              <a:rPr lang="en-IN" dirty="0" smtClean="0"/>
              <a:t>.</a:t>
            </a:r>
          </a:p>
          <a:p>
            <a:r>
              <a:rPr lang="en-IN" dirty="0" smtClean="0"/>
              <a:t>JSP page </a:t>
            </a:r>
            <a:r>
              <a:rPr lang="en-IN" dirty="0"/>
              <a:t>will be compiled into a Java </a:t>
            </a:r>
            <a:r>
              <a:rPr lang="en-IN" dirty="0" err="1"/>
              <a:t>Servlet</a:t>
            </a:r>
            <a:r>
              <a:rPr lang="en-IN" dirty="0"/>
              <a:t> class and stored in the server cache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Then the class file will get executed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JSP file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00372"/>
            <a:ext cx="824834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J2EE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571612"/>
            <a:ext cx="8858280" cy="437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of JSP Pages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Efficient Use of Server-Side </a:t>
            </a:r>
            <a:r>
              <a:rPr lang="en-IN" dirty="0" smtClean="0"/>
              <a:t>Java</a:t>
            </a:r>
          </a:p>
          <a:p>
            <a:r>
              <a:rPr lang="en-IN" dirty="0"/>
              <a:t>Web Development, Deployment, </a:t>
            </a:r>
            <a:r>
              <a:rPr lang="en-IN" dirty="0" smtClean="0"/>
              <a:t>and Maintenance are easy</a:t>
            </a:r>
          </a:p>
          <a:p>
            <a:r>
              <a:rPr lang="en-IN"/>
              <a:t>Components </a:t>
            </a:r>
            <a:r>
              <a:rPr lang="en-IN" smtClean="0"/>
              <a:t>are </a:t>
            </a:r>
            <a:r>
              <a:rPr lang="en-IN" dirty="0" smtClean="0"/>
              <a:t>Reusable (uses reusable components such as EJB)</a:t>
            </a:r>
          </a:p>
          <a:p>
            <a:r>
              <a:rPr lang="en-IN" dirty="0"/>
              <a:t>Separating Business Logic and </a:t>
            </a:r>
            <a:r>
              <a:rPr lang="en-IN" dirty="0" smtClean="0"/>
              <a:t>Presentation</a:t>
            </a:r>
          </a:p>
          <a:p>
            <a:r>
              <a:rPr lang="en-IN" dirty="0"/>
              <a:t>Large Development Community </a:t>
            </a:r>
            <a:r>
              <a:rPr lang="en-IN" dirty="0" smtClean="0"/>
              <a:t>and Widespread Support</a:t>
            </a:r>
          </a:p>
          <a:p>
            <a:r>
              <a:rPr lang="en-IN" dirty="0" smtClean="0"/>
              <a:t>Platform Independence</a:t>
            </a:r>
          </a:p>
          <a:p>
            <a:r>
              <a:rPr lang="en-IN" dirty="0" smtClean="0"/>
              <a:t>Next Generation Page Development with Tags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Components of a JSP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JSP </a:t>
            </a:r>
            <a:r>
              <a:rPr lang="en-IN" b="1" dirty="0" smtClean="0"/>
              <a:t>Directives - </a:t>
            </a:r>
            <a:r>
              <a:rPr lang="en-IN" dirty="0"/>
              <a:t>used to pass instructions to the JSP </a:t>
            </a:r>
            <a:r>
              <a:rPr lang="en-IN" dirty="0" smtClean="0"/>
              <a:t>engine</a:t>
            </a:r>
          </a:p>
          <a:p>
            <a:r>
              <a:rPr lang="en-IN" b="1" dirty="0"/>
              <a:t>JSP </a:t>
            </a:r>
            <a:r>
              <a:rPr lang="en-IN" b="1" dirty="0" smtClean="0"/>
              <a:t>Tags – </a:t>
            </a:r>
            <a:r>
              <a:rPr lang="en-IN" dirty="0" smtClean="0"/>
              <a:t>like html</a:t>
            </a:r>
          </a:p>
          <a:p>
            <a:r>
              <a:rPr lang="en-IN" b="1" dirty="0"/>
              <a:t>Scripting </a:t>
            </a:r>
            <a:r>
              <a:rPr lang="en-IN" b="1" dirty="0" smtClean="0"/>
              <a:t>Elements – </a:t>
            </a:r>
            <a:r>
              <a:rPr lang="en-IN" dirty="0" smtClean="0"/>
              <a:t>we can include small scripts </a:t>
            </a:r>
            <a:r>
              <a:rPr lang="en-IN" dirty="0"/>
              <a:t>called </a:t>
            </a:r>
            <a:r>
              <a:rPr lang="en-IN" dirty="0" err="1"/>
              <a:t>scriptlets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JSP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b="1" dirty="0"/>
              <a:t>Page </a:t>
            </a:r>
            <a:r>
              <a:rPr lang="en-IN" b="1" dirty="0" smtClean="0"/>
              <a:t>directives </a:t>
            </a:r>
            <a:r>
              <a:rPr lang="en-IN" dirty="0" smtClean="0"/>
              <a:t>—</a:t>
            </a:r>
            <a:r>
              <a:rPr lang="en-IN" dirty="0"/>
              <a:t>These </a:t>
            </a:r>
            <a:r>
              <a:rPr lang="en-IN" dirty="0" smtClean="0"/>
              <a:t>directives communicate </a:t>
            </a:r>
            <a:r>
              <a:rPr lang="en-IN" dirty="0"/>
              <a:t>page-specific information, such </a:t>
            </a:r>
            <a:r>
              <a:rPr lang="en-IN" dirty="0" smtClean="0"/>
              <a:t>as buffer </a:t>
            </a:r>
            <a:r>
              <a:rPr lang="en-IN" dirty="0"/>
              <a:t>and thread information or error handling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/>
              <a:t>Language </a:t>
            </a:r>
            <a:r>
              <a:rPr lang="en-IN" b="1" dirty="0" smtClean="0"/>
              <a:t>directives </a:t>
            </a:r>
            <a:r>
              <a:rPr lang="en-IN" dirty="0" smtClean="0"/>
              <a:t>—</a:t>
            </a:r>
            <a:r>
              <a:rPr lang="en-IN" dirty="0"/>
              <a:t>These specify the scripting language, along with any extensions</a:t>
            </a:r>
            <a:r>
              <a:rPr lang="en-IN" dirty="0" smtClean="0"/>
              <a:t>.</a:t>
            </a:r>
          </a:p>
          <a:p>
            <a:r>
              <a:rPr lang="en-IN" b="1" dirty="0"/>
              <a:t>The include </a:t>
            </a:r>
            <a:r>
              <a:rPr lang="en-IN" b="1" dirty="0" smtClean="0"/>
              <a:t>directive </a:t>
            </a:r>
            <a:r>
              <a:rPr lang="en-IN" dirty="0" smtClean="0"/>
              <a:t>— This </a:t>
            </a:r>
            <a:r>
              <a:rPr lang="en-IN" dirty="0"/>
              <a:t>directive can be used to include an external </a:t>
            </a:r>
            <a:r>
              <a:rPr lang="en-IN" dirty="0" smtClean="0"/>
              <a:t>document in </a:t>
            </a:r>
            <a:r>
              <a:rPr lang="en-IN" dirty="0"/>
              <a:t>the </a:t>
            </a:r>
            <a:r>
              <a:rPr lang="en-IN" dirty="0" smtClean="0"/>
              <a:t>page</a:t>
            </a:r>
          </a:p>
          <a:p>
            <a:r>
              <a:rPr lang="en-IN" b="1" dirty="0" smtClean="0"/>
              <a:t>A </a:t>
            </a:r>
            <a:r>
              <a:rPr lang="en-IN" b="1" dirty="0" err="1" smtClean="0"/>
              <a:t>taglib</a:t>
            </a:r>
            <a:r>
              <a:rPr lang="en-IN" b="1" dirty="0" smtClean="0"/>
              <a:t> </a:t>
            </a:r>
            <a:r>
              <a:rPr lang="en-IN" b="1" dirty="0"/>
              <a:t>directive</a:t>
            </a:r>
            <a:r>
              <a:rPr lang="en-IN" dirty="0"/>
              <a:t>—This indicates a library of </a:t>
            </a:r>
            <a:r>
              <a:rPr lang="en-IN" dirty="0" smtClean="0"/>
              <a:t>custom </a:t>
            </a:r>
            <a:r>
              <a:rPr lang="en-IN" dirty="0"/>
              <a:t>tags that the page </a:t>
            </a:r>
            <a:r>
              <a:rPr lang="en-IN" dirty="0" smtClean="0"/>
              <a:t>can invoke</a:t>
            </a:r>
            <a:r>
              <a:rPr lang="en-IN" dirty="0"/>
              <a:t>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1006</Words>
  <Application>Microsoft Office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Module III</vt:lpstr>
      <vt:lpstr>Introduction</vt:lpstr>
      <vt:lpstr>JSP</vt:lpstr>
      <vt:lpstr>JSP</vt:lpstr>
      <vt:lpstr>JSP file execution</vt:lpstr>
      <vt:lpstr>J2EE</vt:lpstr>
      <vt:lpstr>Features of JSP Pages</vt:lpstr>
      <vt:lpstr>The Components of a JSP Page</vt:lpstr>
      <vt:lpstr>JSP Directives</vt:lpstr>
      <vt:lpstr>JSP Tags</vt:lpstr>
      <vt:lpstr>JSP Scripting Elements </vt:lpstr>
      <vt:lpstr>Implicit JSP Objects  </vt:lpstr>
      <vt:lpstr>Implicit JSP Objects  ...</vt:lpstr>
      <vt:lpstr>Implicit objects – Class files </vt:lpstr>
      <vt:lpstr>JSP Scripting Elements – xml compatible syntax</vt:lpstr>
      <vt:lpstr>Error Handling &amp; Debugging </vt:lpstr>
      <vt:lpstr>Checked exceptions</vt:lpstr>
      <vt:lpstr> Runtime exceptions  </vt:lpstr>
      <vt:lpstr> Errors </vt:lpstr>
      <vt:lpstr>Error Handling </vt:lpstr>
      <vt:lpstr> Methods in the Throwable class.  </vt:lpstr>
      <vt:lpstr> Methods in the Throwable class...  </vt:lpstr>
      <vt:lpstr>Error Handling ...</vt:lpstr>
      <vt:lpstr> Using JavaBeans Components in JSP Pages 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III</dc:title>
  <dc:creator>HP</dc:creator>
  <cp:lastModifiedBy>HP</cp:lastModifiedBy>
  <cp:revision>52</cp:revision>
  <dcterms:created xsi:type="dcterms:W3CDTF">2018-09-18T05:17:09Z</dcterms:created>
  <dcterms:modified xsi:type="dcterms:W3CDTF">2019-10-16T04:14:15Z</dcterms:modified>
</cp:coreProperties>
</file>