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4" r:id="rId18"/>
    <p:sldId id="275" r:id="rId19"/>
    <p:sldId id="273" r:id="rId20"/>
    <p:sldId id="271"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676" autoAdjust="0"/>
    <p:restoredTop sz="94660"/>
  </p:normalViewPr>
  <p:slideViewPr>
    <p:cSldViewPr>
      <p:cViewPr varScale="1">
        <p:scale>
          <a:sx n="68" d="100"/>
          <a:sy n="68" d="100"/>
        </p:scale>
        <p:origin x="-5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0BC42E-2442-489F-A1CF-7EA62B3B2C09}" type="datetimeFigureOut">
              <a:rPr lang="en-US" smtClean="0"/>
              <a:pPr/>
              <a:t>11/4/2019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0BC42E-2442-489F-A1CF-7EA62B3B2C09}" type="datetimeFigureOut">
              <a:rPr lang="en-US" smtClean="0"/>
              <a:pPr/>
              <a:t>11/4/2019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0BC42E-2442-489F-A1CF-7EA62B3B2C09}" type="datetimeFigureOut">
              <a:rPr lang="en-US" smtClean="0"/>
              <a:pPr/>
              <a:t>11/4/2019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0BC42E-2442-489F-A1CF-7EA62B3B2C09}" type="datetimeFigureOut">
              <a:rPr lang="en-US" smtClean="0"/>
              <a:pPr/>
              <a:t>11/4/2019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0BC42E-2442-489F-A1CF-7EA62B3B2C09}" type="datetimeFigureOut">
              <a:rPr lang="en-US" smtClean="0"/>
              <a:pPr/>
              <a:t>11/4/2019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0BC42E-2442-489F-A1CF-7EA62B3B2C09}" type="datetimeFigureOut">
              <a:rPr lang="en-US" smtClean="0"/>
              <a:pPr/>
              <a:t>11/4/2019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0BC42E-2442-489F-A1CF-7EA62B3B2C09}" type="datetimeFigureOut">
              <a:rPr lang="en-US" smtClean="0"/>
              <a:pPr/>
              <a:t>11/4/2019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0BC42E-2442-489F-A1CF-7EA62B3B2C09}" type="datetimeFigureOut">
              <a:rPr lang="en-US" smtClean="0"/>
              <a:pPr/>
              <a:t>11/4/2019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BC42E-2442-489F-A1CF-7EA62B3B2C09}" type="datetimeFigureOut">
              <a:rPr lang="en-US" smtClean="0"/>
              <a:pPr/>
              <a:t>11/4/2019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BC42E-2442-489F-A1CF-7EA62B3B2C09}" type="datetimeFigureOut">
              <a:rPr lang="en-US" smtClean="0"/>
              <a:pPr/>
              <a:t>11/4/2019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0BC42E-2442-489F-A1CF-7EA62B3B2C09}" type="datetimeFigureOut">
              <a:rPr lang="en-US" smtClean="0"/>
              <a:pPr/>
              <a:t>11/4/2019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58B918D-B43C-470E-9BB1-3D05E514808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BC42E-2442-489F-A1CF-7EA62B3B2C09}" type="datetimeFigureOut">
              <a:rPr lang="en-US" smtClean="0"/>
              <a:pPr/>
              <a:t>11/4/2019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B918D-B43C-470E-9BB1-3D05E5148085}"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Module IV</a:t>
            </a:r>
            <a:endParaRPr lang="en-IN" dirty="0"/>
          </a:p>
        </p:txBody>
      </p:sp>
      <p:sp>
        <p:nvSpPr>
          <p:cNvPr id="3" name="Subtitle 2"/>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Sharing Session &amp; application Data </a:t>
            </a:r>
            <a:endParaRPr lang="en-IN" b="1" dirty="0"/>
          </a:p>
        </p:txBody>
      </p:sp>
      <p:sp>
        <p:nvSpPr>
          <p:cNvPr id="3" name="Content Placeholder 2"/>
          <p:cNvSpPr>
            <a:spLocks noGrp="1"/>
          </p:cNvSpPr>
          <p:nvPr>
            <p:ph idx="1"/>
          </p:nvPr>
        </p:nvSpPr>
        <p:spPr/>
        <p:txBody>
          <a:bodyPr>
            <a:normAutofit lnSpcReduction="10000"/>
          </a:bodyPr>
          <a:lstStyle/>
          <a:p>
            <a:pPr algn="just"/>
            <a:r>
              <a:rPr lang="en-IN" dirty="0" smtClean="0"/>
              <a:t>HTTP is a stateless, request-response protocol. This means that the browser sends a request for a web resource, and the web server processes the request and returns a response. The server then forgets this transaction ever happened. </a:t>
            </a:r>
          </a:p>
          <a:p>
            <a:pPr algn="just"/>
            <a:r>
              <a:rPr lang="en-IN" dirty="0" smtClean="0"/>
              <a:t>So when the same browser sends a new request, the web server has no idea that this request is related to the previous one. </a:t>
            </a:r>
          </a:p>
          <a:p>
            <a:pPr algn="just"/>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Sharing Session &amp; application Data  ...</a:t>
            </a:r>
            <a:endParaRPr lang="en-IN" dirty="0"/>
          </a:p>
        </p:txBody>
      </p:sp>
      <p:sp>
        <p:nvSpPr>
          <p:cNvPr id="3" name="Content Placeholder 2"/>
          <p:cNvSpPr>
            <a:spLocks noGrp="1"/>
          </p:cNvSpPr>
          <p:nvPr>
            <p:ph idx="1"/>
          </p:nvPr>
        </p:nvSpPr>
        <p:spPr/>
        <p:txBody>
          <a:bodyPr/>
          <a:lstStyle/>
          <a:p>
            <a:pPr algn="just"/>
            <a:r>
              <a:rPr lang="en-IN" b="1" dirty="0" smtClean="0"/>
              <a:t>Problem</a:t>
            </a:r>
            <a:r>
              <a:rPr lang="en-IN" dirty="0" smtClean="0"/>
              <a:t> : In a travel agency application, for instance, it's important to remember the dates and destination entered to book the flight so the customer doesn't have to enter the same information again when it's time to make hotel and rental car reservations. </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Sharing Session &amp; application Data  ...</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b="1" dirty="0" smtClean="0"/>
              <a:t>Solution</a:t>
            </a:r>
            <a:r>
              <a:rPr lang="en-IN" dirty="0" smtClean="0"/>
              <a:t> : The way to solve this problem is to let the server send a piece of information to the browser that the browser then includes in all subsequent requests. </a:t>
            </a:r>
          </a:p>
          <a:p>
            <a:r>
              <a:rPr lang="en-IN" dirty="0" smtClean="0"/>
              <a:t>This piece of information, called a session ID.</a:t>
            </a:r>
          </a:p>
          <a:p>
            <a:pPr algn="just"/>
            <a:r>
              <a:rPr lang="en-IN" dirty="0" smtClean="0"/>
              <a:t>A </a:t>
            </a:r>
            <a:r>
              <a:rPr lang="en-IN" b="1" dirty="0" smtClean="0"/>
              <a:t>session starts </a:t>
            </a:r>
            <a:r>
              <a:rPr lang="en-IN" dirty="0" smtClean="0"/>
              <a:t>when the browser makes the first request for a JSP page in a particular application. The session can be ended explicitly by the application, or the JSP container can end it after a period of user inactivity (the default value is typically 30 minutes after the last request). </a:t>
            </a:r>
          </a:p>
          <a:p>
            <a:endParaRPr lang="en-IN" dirty="0" smtClean="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Sharing Session..</a:t>
            </a:r>
            <a:endParaRPr lang="en-IN" dirty="0"/>
          </a:p>
        </p:txBody>
      </p:sp>
      <p:sp>
        <p:nvSpPr>
          <p:cNvPr id="3" name="Content Placeholder 2"/>
          <p:cNvSpPr>
            <a:spLocks noGrp="1"/>
          </p:cNvSpPr>
          <p:nvPr>
            <p:ph idx="1"/>
          </p:nvPr>
        </p:nvSpPr>
        <p:spPr/>
        <p:txBody>
          <a:bodyPr>
            <a:normAutofit/>
          </a:bodyPr>
          <a:lstStyle/>
          <a:p>
            <a:pPr>
              <a:buNone/>
            </a:pPr>
            <a:r>
              <a:rPr lang="en-IN" dirty="0" smtClean="0"/>
              <a:t>Examples of session tracking information: </a:t>
            </a:r>
          </a:p>
          <a:p>
            <a:pPr lvl="1"/>
            <a:r>
              <a:rPr lang="en-IN" dirty="0" smtClean="0"/>
              <a:t>Shopping website: Items in a shopping cart: </a:t>
            </a:r>
          </a:p>
          <a:p>
            <a:pPr lvl="2"/>
            <a:r>
              <a:rPr lang="en-IN" dirty="0" smtClean="0"/>
              <a:t>Item1, “Gone with the Wind”</a:t>
            </a:r>
          </a:p>
          <a:p>
            <a:pPr lvl="2"/>
            <a:r>
              <a:rPr lang="en-IN" dirty="0" smtClean="0"/>
              <a:t>Item2, “</a:t>
            </a:r>
            <a:r>
              <a:rPr lang="en-IN" dirty="0" err="1" smtClean="0"/>
              <a:t>BeatlesCD</a:t>
            </a:r>
            <a:r>
              <a:rPr lang="en-IN" dirty="0" smtClean="0"/>
              <a:t>”)</a:t>
            </a:r>
          </a:p>
          <a:p>
            <a:pPr algn="just"/>
            <a:r>
              <a:rPr lang="en-IN" dirty="0" smtClean="0"/>
              <a:t>Select these on one web page, check-out in a different part of the website. Web site “remembers” what you ordered by using session tracking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Sharing Session..</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There are a number of different techniques available to web applications to enable session tracking, including cookies </a:t>
            </a:r>
          </a:p>
          <a:p>
            <a:pPr algn="just"/>
            <a:r>
              <a:rPr lang="en-IN" dirty="0" smtClean="0"/>
              <a:t>In JSP</a:t>
            </a:r>
            <a:r>
              <a:rPr lang="en-IN" dirty="0" smtClean="0"/>
              <a:t>, it </a:t>
            </a:r>
            <a:r>
              <a:rPr lang="en-IN" dirty="0" smtClean="0"/>
              <a:t>can be done by simply using the ‘scope’ attribute of whatever needs to be tracked. </a:t>
            </a:r>
          </a:p>
          <a:p>
            <a:pPr algn="just"/>
            <a:r>
              <a:rPr lang="en-IN" dirty="0" smtClean="0"/>
              <a:t>Set the ‘scope’ to session, and the relevant attribute will be available throughout </a:t>
            </a:r>
            <a:r>
              <a:rPr lang="en-IN" smtClean="0"/>
              <a:t>the </a:t>
            </a:r>
            <a:r>
              <a:rPr lang="en-IN" smtClean="0"/>
              <a:t>session </a:t>
            </a:r>
            <a:r>
              <a:rPr lang="en-IN" dirty="0" smtClean="0"/>
              <a:t>of the client</a:t>
            </a:r>
          </a:p>
          <a:p>
            <a:pPr algn="just"/>
            <a:endParaRPr lang="en-I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Sharing Session..</a:t>
            </a:r>
            <a:endParaRPr lang="en-IN"/>
          </a:p>
        </p:txBody>
      </p:sp>
      <p:sp>
        <p:nvSpPr>
          <p:cNvPr id="3" name="Content Placeholder 2"/>
          <p:cNvSpPr>
            <a:spLocks noGrp="1"/>
          </p:cNvSpPr>
          <p:nvPr>
            <p:ph idx="1"/>
          </p:nvPr>
        </p:nvSpPr>
        <p:spPr/>
        <p:txBody>
          <a:bodyPr/>
          <a:lstStyle/>
          <a:p>
            <a:pPr algn="just"/>
            <a:r>
              <a:rPr lang="en-IN" dirty="0" smtClean="0"/>
              <a:t>Example: a JSP page that displays two counters – a hit counter for the session, and a hit counter for the application</a:t>
            </a:r>
          </a:p>
          <a:p>
            <a:pPr algn="just"/>
            <a:endParaRPr lang="en-IN" dirty="0" smtClean="0"/>
          </a:p>
          <a:p>
            <a:pPr algn="just"/>
            <a:r>
              <a:rPr lang="en-IN" dirty="0" smtClean="0"/>
              <a:t>sess.jsp   (home page)</a:t>
            </a:r>
          </a:p>
          <a:p>
            <a:pPr algn="just"/>
            <a:r>
              <a:rPr lang="en-IN" dirty="0" smtClean="0"/>
              <a:t>displaySession.jsp</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JSP Architectures – Application Models</a:t>
            </a:r>
            <a:endParaRPr lang="en-IN" dirty="0"/>
          </a:p>
        </p:txBody>
      </p:sp>
      <p:sp>
        <p:nvSpPr>
          <p:cNvPr id="3" name="Content Placeholder 2"/>
          <p:cNvSpPr>
            <a:spLocks noGrp="1"/>
          </p:cNvSpPr>
          <p:nvPr>
            <p:ph idx="1"/>
          </p:nvPr>
        </p:nvSpPr>
        <p:spPr/>
        <p:txBody>
          <a:bodyPr/>
          <a:lstStyle/>
          <a:p>
            <a:r>
              <a:rPr lang="en-IN" sz="4400" b="1" dirty="0" smtClean="0"/>
              <a:t>Basic Architecture</a:t>
            </a:r>
          </a:p>
          <a:p>
            <a:r>
              <a:rPr lang="en-IN" sz="4400" b="1" dirty="0" smtClean="0"/>
              <a:t>Mature Architecture</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Architecture</a:t>
            </a:r>
            <a:endParaRPr lang="en-IN" dirty="0"/>
          </a:p>
        </p:txBody>
      </p:sp>
      <p:sp>
        <p:nvSpPr>
          <p:cNvPr id="3" name="Content Placeholder 2"/>
          <p:cNvSpPr>
            <a:spLocks noGrp="1"/>
          </p:cNvSpPr>
          <p:nvPr>
            <p:ph idx="1"/>
          </p:nvPr>
        </p:nvSpPr>
        <p:spPr/>
        <p:txBody>
          <a:bodyPr/>
          <a:lstStyle/>
          <a:p>
            <a:pPr algn="just"/>
            <a:r>
              <a:rPr lang="en-IN" dirty="0" smtClean="0"/>
              <a:t>In the basic architecture, just like the </a:t>
            </a:r>
            <a:r>
              <a:rPr lang="en-IN" dirty="0" err="1" smtClean="0"/>
              <a:t>servlet</a:t>
            </a:r>
            <a:r>
              <a:rPr lang="en-IN" dirty="0" smtClean="0"/>
              <a:t>, the incoming request from a Web browser is sent directly to the JSP page, which is responsible for processing it and replying to the client. </a:t>
            </a:r>
          </a:p>
          <a:p>
            <a:pPr algn="just"/>
            <a:r>
              <a:rPr lang="en-IN" dirty="0" smtClean="0"/>
              <a:t>There is still separation of presentation from content, because all data access is performed using beans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Architecture ...</a:t>
            </a:r>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428596" y="1714488"/>
            <a:ext cx="8257514" cy="428628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a:t>
            </a:r>
            <a:endParaRPr lang="en-IN" dirty="0"/>
          </a:p>
        </p:txBody>
      </p:sp>
      <p:sp>
        <p:nvSpPr>
          <p:cNvPr id="3" name="Content Placeholder 2"/>
          <p:cNvSpPr>
            <a:spLocks noGrp="1"/>
          </p:cNvSpPr>
          <p:nvPr>
            <p:ph idx="1"/>
          </p:nvPr>
        </p:nvSpPr>
        <p:spPr/>
        <p:txBody>
          <a:bodyPr>
            <a:normAutofit/>
          </a:bodyPr>
          <a:lstStyle/>
          <a:p>
            <a:r>
              <a:rPr lang="en-IN" dirty="0" smtClean="0"/>
              <a:t>Advantage : There is only one file per view to maintain for changes to your application. </a:t>
            </a:r>
          </a:p>
          <a:p>
            <a:r>
              <a:rPr lang="en-IN" dirty="0" smtClean="0"/>
              <a:t>Disadvantages :</a:t>
            </a:r>
          </a:p>
          <a:p>
            <a:pPr lvl="1"/>
            <a:r>
              <a:rPr lang="en-IN" dirty="0" smtClean="0"/>
              <a:t>The major disadvantage is readability and the difficulty of maintaining the JSP pages. </a:t>
            </a:r>
          </a:p>
          <a:p>
            <a:pPr lvl="1"/>
            <a:r>
              <a:rPr lang="en-IN" dirty="0" smtClean="0"/>
              <a:t>Unless you are very careful, HTML and Java code can become so intermingled that it is difficult to debug and maintain the application.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Sharing Data Between JSP Pages, Requests, and Users </a:t>
            </a:r>
          </a:p>
        </p:txBody>
      </p:sp>
      <p:sp>
        <p:nvSpPr>
          <p:cNvPr id="3" name="Content Placeholder 2"/>
          <p:cNvSpPr>
            <a:spLocks noGrp="1"/>
          </p:cNvSpPr>
          <p:nvPr>
            <p:ph idx="1"/>
          </p:nvPr>
        </p:nvSpPr>
        <p:spPr/>
        <p:txBody>
          <a:bodyPr>
            <a:normAutofit lnSpcReduction="10000"/>
          </a:bodyPr>
          <a:lstStyle/>
          <a:p>
            <a:endParaRPr lang="en-IN" dirty="0"/>
          </a:p>
          <a:p>
            <a:r>
              <a:rPr lang="en-IN" dirty="0" smtClean="0"/>
              <a:t>Any </a:t>
            </a:r>
            <a:r>
              <a:rPr lang="en-IN" dirty="0"/>
              <a:t>real application consists of </a:t>
            </a:r>
            <a:r>
              <a:rPr lang="en-IN" dirty="0" smtClean="0"/>
              <a:t>multiple </a:t>
            </a:r>
            <a:r>
              <a:rPr lang="en-IN" dirty="0"/>
              <a:t>pages often need access to the same information and server-side resources. </a:t>
            </a:r>
          </a:p>
          <a:p>
            <a:pPr algn="just"/>
            <a:r>
              <a:rPr lang="en-IN" dirty="0" smtClean="0"/>
              <a:t>When </a:t>
            </a:r>
            <a:r>
              <a:rPr lang="en-IN" dirty="0"/>
              <a:t>multiple pages are used to process the same request, for instance one page that retrieves the data the user asked for and another that displays it, there must be a way to pass data from one page to another</a:t>
            </a:r>
            <a:r>
              <a:rPr lang="en-IN" dirty="0" smtClean="0"/>
              <a:t>.</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Mature Architecture</a:t>
            </a:r>
            <a:endParaRPr lang="en-IN" dirty="0"/>
          </a:p>
        </p:txBody>
      </p:sp>
      <p:sp>
        <p:nvSpPr>
          <p:cNvPr id="3" name="Content Placeholder 2"/>
          <p:cNvSpPr>
            <a:spLocks noGrp="1"/>
          </p:cNvSpPr>
          <p:nvPr>
            <p:ph idx="1"/>
          </p:nvPr>
        </p:nvSpPr>
        <p:spPr/>
        <p:txBody>
          <a:bodyPr/>
          <a:lstStyle/>
          <a:p>
            <a:pPr algn="just"/>
            <a:r>
              <a:rPr lang="en-IN" dirty="0" smtClean="0"/>
              <a:t>Otherwise known as </a:t>
            </a:r>
            <a:r>
              <a:rPr lang="en-IN" b="1" dirty="0" smtClean="0"/>
              <a:t>MVC Architecture</a:t>
            </a:r>
          </a:p>
          <a:p>
            <a:pPr algn="just"/>
            <a:r>
              <a:rPr lang="en-IN" b="1" dirty="0" smtClean="0"/>
              <a:t>Model</a:t>
            </a:r>
            <a:r>
              <a:rPr lang="en-IN" dirty="0" smtClean="0"/>
              <a:t>: JavaBeans or EJB—business logic.</a:t>
            </a:r>
          </a:p>
          <a:p>
            <a:pPr algn="just"/>
            <a:r>
              <a:rPr lang="en-IN" b="1" dirty="0" smtClean="0"/>
              <a:t>View</a:t>
            </a:r>
            <a:r>
              <a:rPr lang="en-IN" dirty="0" smtClean="0"/>
              <a:t>: JSP—used to compose the user interface.</a:t>
            </a:r>
          </a:p>
          <a:p>
            <a:pPr algn="just"/>
            <a:r>
              <a:rPr lang="en-IN" b="1" dirty="0" smtClean="0"/>
              <a:t>Controller</a:t>
            </a:r>
            <a:r>
              <a:rPr lang="en-IN" dirty="0" smtClean="0"/>
              <a:t>: Servlet—used to process the HTTP request and manage the application’s workflow.</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Model Layer</a:t>
            </a:r>
            <a:endParaRPr lang="en-IN" dirty="0"/>
          </a:p>
        </p:txBody>
      </p:sp>
      <p:sp>
        <p:nvSpPr>
          <p:cNvPr id="3" name="Content Placeholder 2"/>
          <p:cNvSpPr>
            <a:spLocks noGrp="1"/>
          </p:cNvSpPr>
          <p:nvPr>
            <p:ph idx="1"/>
          </p:nvPr>
        </p:nvSpPr>
        <p:spPr/>
        <p:txBody>
          <a:bodyPr>
            <a:normAutofit fontScale="85000" lnSpcReduction="20000"/>
          </a:bodyPr>
          <a:lstStyle/>
          <a:p>
            <a:pPr lvl="0" algn="just"/>
            <a:r>
              <a:rPr lang="en-IN" dirty="0" smtClean="0"/>
              <a:t>This is the data layer which consists of the business logic of the system.</a:t>
            </a:r>
          </a:p>
          <a:p>
            <a:pPr lvl="0" algn="just"/>
            <a:r>
              <a:rPr lang="en-IN" dirty="0" smtClean="0"/>
              <a:t>It consists of all the data of the application</a:t>
            </a:r>
          </a:p>
          <a:p>
            <a:pPr lvl="0" algn="just"/>
            <a:r>
              <a:rPr lang="en-IN" dirty="0" smtClean="0"/>
              <a:t>It also represents the state of the application.</a:t>
            </a:r>
          </a:p>
          <a:p>
            <a:pPr lvl="0" algn="just"/>
            <a:r>
              <a:rPr lang="en-IN" dirty="0" smtClean="0"/>
              <a:t>It consists of classes which have the connection to the database.</a:t>
            </a:r>
          </a:p>
          <a:p>
            <a:pPr lvl="0" algn="just"/>
            <a:r>
              <a:rPr lang="en-IN" dirty="0" smtClean="0"/>
              <a:t>The controller connects with model and fetches the data and sends to the view layer.</a:t>
            </a:r>
          </a:p>
          <a:p>
            <a:pPr algn="just"/>
            <a:r>
              <a:rPr lang="en-IN" dirty="0" smtClean="0"/>
              <a:t>The model connects with the database as well and stores the data into a database which is connected to it.</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View Layer</a:t>
            </a:r>
            <a:endParaRPr lang="en-IN" dirty="0"/>
          </a:p>
        </p:txBody>
      </p:sp>
      <p:sp>
        <p:nvSpPr>
          <p:cNvPr id="3" name="Content Placeholder 2"/>
          <p:cNvSpPr>
            <a:spLocks noGrp="1"/>
          </p:cNvSpPr>
          <p:nvPr>
            <p:ph idx="1"/>
          </p:nvPr>
        </p:nvSpPr>
        <p:spPr/>
        <p:txBody>
          <a:bodyPr>
            <a:normAutofit/>
          </a:bodyPr>
          <a:lstStyle/>
          <a:p>
            <a:pPr lvl="0" algn="just"/>
            <a:r>
              <a:rPr lang="en-IN" dirty="0" smtClean="0"/>
              <a:t>This is a presentation layer.</a:t>
            </a:r>
          </a:p>
          <a:p>
            <a:pPr lvl="0" algn="just"/>
            <a:r>
              <a:rPr lang="en-IN" dirty="0" smtClean="0"/>
              <a:t>It consists of HTML, JSP, etc...</a:t>
            </a:r>
          </a:p>
          <a:p>
            <a:pPr lvl="0" algn="just"/>
            <a:r>
              <a:rPr lang="en-IN" dirty="0" smtClean="0"/>
              <a:t>It normally presents the UI of the application.</a:t>
            </a:r>
          </a:p>
          <a:p>
            <a:pPr lvl="0" algn="just"/>
            <a:r>
              <a:rPr lang="en-IN" dirty="0" smtClean="0"/>
              <a:t>It is used to display the data which is fetched from the controller which in turn fetching data from model layer classes.</a:t>
            </a:r>
          </a:p>
          <a:p>
            <a:pPr algn="just"/>
            <a:r>
              <a:rPr lang="en-IN" dirty="0" smtClean="0"/>
              <a:t>View layer shows the data on UI of the application.</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Controller Layer</a:t>
            </a:r>
            <a:endParaRPr lang="en-IN" dirty="0"/>
          </a:p>
        </p:txBody>
      </p:sp>
      <p:sp>
        <p:nvSpPr>
          <p:cNvPr id="3" name="Content Placeholder 2"/>
          <p:cNvSpPr>
            <a:spLocks noGrp="1"/>
          </p:cNvSpPr>
          <p:nvPr>
            <p:ph idx="1"/>
          </p:nvPr>
        </p:nvSpPr>
        <p:spPr/>
        <p:txBody>
          <a:bodyPr>
            <a:normAutofit fontScale="92500" lnSpcReduction="20000"/>
          </a:bodyPr>
          <a:lstStyle/>
          <a:p>
            <a:pPr lvl="0" algn="just"/>
            <a:r>
              <a:rPr lang="en-IN" dirty="0" smtClean="0"/>
              <a:t>It acts as an interface between View and Model.</a:t>
            </a:r>
          </a:p>
          <a:p>
            <a:pPr lvl="0" algn="just"/>
            <a:r>
              <a:rPr lang="en-IN" dirty="0" smtClean="0"/>
              <a:t>It intercepts all the requests which are coming from the view layer.</a:t>
            </a:r>
          </a:p>
          <a:p>
            <a:pPr lvl="0" algn="just"/>
            <a:r>
              <a:rPr lang="en-IN" dirty="0" smtClean="0"/>
              <a:t>It receives the requests from the view layer and processes the requests and does the necessary validation for the request.</a:t>
            </a:r>
          </a:p>
          <a:p>
            <a:pPr algn="just"/>
            <a:r>
              <a:rPr lang="en-IN" dirty="0" smtClean="0"/>
              <a:t>This requests is further sent to model layer for data processing, and once the request is processed, it sends back to the controller with required information and displayed accordingly by the view</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MVC</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142844" y="1142984"/>
            <a:ext cx="8715436" cy="528641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pPr lvl="0"/>
            <a:r>
              <a:rPr lang="en-IN" dirty="0" smtClean="0"/>
              <a:t>Easy to maintain</a:t>
            </a:r>
          </a:p>
          <a:p>
            <a:pPr lvl="0"/>
            <a:r>
              <a:rPr lang="en-IN" dirty="0" smtClean="0"/>
              <a:t>Easy to extend</a:t>
            </a:r>
          </a:p>
          <a:p>
            <a:pPr lvl="0"/>
            <a:r>
              <a:rPr lang="en-IN" dirty="0" smtClean="0"/>
              <a:t>Easy to test</a:t>
            </a:r>
          </a:p>
          <a:p>
            <a:pPr lvl="0"/>
            <a:r>
              <a:rPr lang="en-IN" dirty="0" smtClean="0"/>
              <a:t>Navigation control is centralized</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p:txBody>
          <a:bodyPr/>
          <a:lstStyle/>
          <a:p>
            <a:r>
              <a:rPr lang="en-IN" dirty="0" smtClean="0"/>
              <a:t>Model layer : model.java (session bean)</a:t>
            </a:r>
          </a:p>
          <a:p>
            <a:r>
              <a:rPr lang="en-IN" dirty="0" smtClean="0"/>
              <a:t>View layer : view.jsp, success.jsp</a:t>
            </a:r>
          </a:p>
          <a:p>
            <a:r>
              <a:rPr lang="en-IN" dirty="0" smtClean="0"/>
              <a:t>Controller layer : controller.java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Sharing Data ...</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In an application in which the user is asked to provide information in multiple steps, such as an online shopping application, there must be a way to collect the information received with each request and get access to the complete set when the user is ready. </a:t>
            </a:r>
          </a:p>
          <a:p>
            <a:pPr algn="just"/>
            <a:r>
              <a:rPr lang="en-IN" dirty="0" smtClean="0"/>
              <a:t>Other information and resources need to be shared among multiple pages, requests, and all users. Examples are information about currently logged-in users, database connection pool objects, and cache objects to avoid frequent database lookups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To </a:t>
            </a:r>
            <a:r>
              <a:rPr lang="en-IN" dirty="0"/>
              <a:t>share Data</a:t>
            </a:r>
          </a:p>
        </p:txBody>
      </p:sp>
      <p:sp>
        <p:nvSpPr>
          <p:cNvPr id="3" name="Content Placeholder 2"/>
          <p:cNvSpPr>
            <a:spLocks noGrp="1"/>
          </p:cNvSpPr>
          <p:nvPr>
            <p:ph idx="1"/>
          </p:nvPr>
        </p:nvSpPr>
        <p:spPr/>
        <p:txBody>
          <a:bodyPr/>
          <a:lstStyle/>
          <a:p>
            <a:r>
              <a:rPr lang="en-IN" dirty="0" smtClean="0"/>
              <a:t>Need </a:t>
            </a:r>
            <a:r>
              <a:rPr lang="en-IN" dirty="0"/>
              <a:t>to know how to </a:t>
            </a:r>
          </a:p>
          <a:p>
            <a:pPr lvl="1"/>
            <a:r>
              <a:rPr lang="en-IN" dirty="0" smtClean="0"/>
              <a:t>structure </a:t>
            </a:r>
            <a:r>
              <a:rPr lang="en-IN" dirty="0"/>
              <a:t>a JSP application </a:t>
            </a:r>
          </a:p>
          <a:p>
            <a:pPr lvl="1"/>
            <a:r>
              <a:rPr lang="en-IN" dirty="0" smtClean="0"/>
              <a:t>pass </a:t>
            </a:r>
            <a:r>
              <a:rPr lang="en-IN" dirty="0"/>
              <a:t>control from one JSP page to another </a:t>
            </a:r>
          </a:p>
          <a:p>
            <a:pPr lvl="1"/>
            <a:r>
              <a:rPr lang="en-IN" dirty="0" smtClean="0"/>
              <a:t>pass </a:t>
            </a:r>
            <a:r>
              <a:rPr lang="en-IN" dirty="0"/>
              <a:t>data from one JSP to another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 </a:t>
            </a:r>
            <a:endParaRPr lang="en-IN" dirty="0"/>
          </a:p>
        </p:txBody>
      </p:sp>
      <p:sp>
        <p:nvSpPr>
          <p:cNvPr id="3" name="Content Placeholder 2"/>
          <p:cNvSpPr>
            <a:spLocks noGrp="1"/>
          </p:cNvSpPr>
          <p:nvPr>
            <p:ph idx="1"/>
          </p:nvPr>
        </p:nvSpPr>
        <p:spPr/>
        <p:txBody>
          <a:bodyPr>
            <a:normAutofit/>
          </a:bodyPr>
          <a:lstStyle/>
          <a:p>
            <a:pPr algn="just"/>
            <a:r>
              <a:rPr lang="en-IN" dirty="0" smtClean="0"/>
              <a:t>A </a:t>
            </a:r>
            <a:r>
              <a:rPr lang="en-IN" dirty="0"/>
              <a:t>shopping application that accepts a users payment details on a form, validates the details and displays a confirmation page or error depending upon user </a:t>
            </a:r>
            <a:r>
              <a:rPr lang="en-IN" dirty="0" smtClean="0"/>
              <a:t>input</a:t>
            </a:r>
          </a:p>
          <a:p>
            <a:r>
              <a:rPr lang="en-IN" dirty="0" smtClean="0"/>
              <a:t>Various </a:t>
            </a:r>
            <a:r>
              <a:rPr lang="en-IN" dirty="0"/>
              <a:t>ways that JSP pages for collection of payment details can be structured. Can even have everything on a single JSP page </a:t>
            </a:r>
          </a:p>
          <a:p>
            <a:pPr algn="just"/>
            <a:endParaRPr lang="en-IN" dirty="0"/>
          </a:p>
          <a:p>
            <a:pPr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3" name="Content Placeholder 2"/>
          <p:cNvSpPr>
            <a:spLocks noGrp="1"/>
          </p:cNvSpPr>
          <p:nvPr>
            <p:ph idx="1"/>
          </p:nvPr>
        </p:nvSpPr>
        <p:spPr/>
        <p:txBody>
          <a:bodyPr/>
          <a:lstStyle/>
          <a:p>
            <a:r>
              <a:rPr lang="en-IN" dirty="0" smtClean="0"/>
              <a:t>Can be implemented using </a:t>
            </a:r>
            <a:r>
              <a:rPr lang="en-IN" dirty="0"/>
              <a:t>3 JSP </a:t>
            </a:r>
            <a:r>
              <a:rPr lang="en-IN" dirty="0" smtClean="0"/>
              <a:t>pages </a:t>
            </a:r>
          </a:p>
          <a:p>
            <a:pPr lvl="1"/>
            <a:r>
              <a:rPr lang="en-IN" dirty="0" smtClean="0"/>
              <a:t> </a:t>
            </a:r>
            <a:r>
              <a:rPr lang="en-IN" dirty="0"/>
              <a:t>payment details on a form(userinput.jsp) </a:t>
            </a:r>
            <a:endParaRPr lang="en-IN" dirty="0" smtClean="0"/>
          </a:p>
          <a:p>
            <a:pPr lvl="1"/>
            <a:r>
              <a:rPr lang="en-IN" dirty="0" smtClean="0"/>
              <a:t> </a:t>
            </a:r>
            <a:r>
              <a:rPr lang="en-IN" dirty="0"/>
              <a:t>validation of the details (validateinfo.jsp) </a:t>
            </a:r>
            <a:endParaRPr lang="en-IN" dirty="0" smtClean="0"/>
          </a:p>
          <a:p>
            <a:pPr lvl="1"/>
            <a:r>
              <a:rPr lang="en-IN" dirty="0" smtClean="0"/>
              <a:t>display </a:t>
            </a:r>
            <a:r>
              <a:rPr lang="en-IN" dirty="0"/>
              <a:t>of a confirmation page (confirmed.jsp) or error (userinput.jsp) depending upon user input </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Structure </a:t>
            </a:r>
            <a:r>
              <a:rPr lang="en-IN" dirty="0"/>
              <a:t>of JSP pages: example</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srcRect/>
          <a:stretch>
            <a:fillRect/>
          </a:stretch>
        </p:blipFill>
        <p:spPr bwMode="auto">
          <a:xfrm>
            <a:off x="428596" y="1285860"/>
            <a:ext cx="8429684" cy="551270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Passing </a:t>
            </a:r>
            <a:r>
              <a:rPr lang="en-IN" b="1" dirty="0"/>
              <a:t>control from one page to another</a:t>
            </a:r>
          </a:p>
        </p:txBody>
      </p:sp>
      <p:sp>
        <p:nvSpPr>
          <p:cNvPr id="3" name="Content Placeholder 2"/>
          <p:cNvSpPr>
            <a:spLocks noGrp="1"/>
          </p:cNvSpPr>
          <p:nvPr>
            <p:ph idx="1"/>
          </p:nvPr>
        </p:nvSpPr>
        <p:spPr/>
        <p:txBody>
          <a:bodyPr>
            <a:normAutofit fontScale="92500" lnSpcReduction="20000"/>
          </a:bodyPr>
          <a:lstStyle/>
          <a:p>
            <a:pPr algn="just"/>
            <a:r>
              <a:rPr lang="en-IN" dirty="0" smtClean="0"/>
              <a:t>Separating </a:t>
            </a:r>
            <a:r>
              <a:rPr lang="en-IN" dirty="0"/>
              <a:t>presentation pages from request processing/business logic </a:t>
            </a:r>
          </a:p>
          <a:p>
            <a:pPr algn="just"/>
            <a:r>
              <a:rPr lang="en-IN" dirty="0" smtClean="0"/>
              <a:t>more </a:t>
            </a:r>
            <a:r>
              <a:rPr lang="en-IN" dirty="0"/>
              <a:t>than one page used to process client request </a:t>
            </a:r>
          </a:p>
          <a:p>
            <a:pPr algn="just"/>
            <a:r>
              <a:rPr lang="en-IN" dirty="0" smtClean="0"/>
              <a:t>need </a:t>
            </a:r>
            <a:r>
              <a:rPr lang="en-IN" dirty="0"/>
              <a:t>to be able to pass control from one page to another </a:t>
            </a:r>
          </a:p>
          <a:p>
            <a:pPr algn="just"/>
            <a:r>
              <a:rPr lang="en-IN" dirty="0" smtClean="0"/>
              <a:t>e.g</a:t>
            </a:r>
            <a:r>
              <a:rPr lang="en-IN" dirty="0"/>
              <a:t>. in the example, infovalidate.jsp need to be able to forward to either userinput.jsp or confirmed.jsp depending on validation result </a:t>
            </a:r>
            <a:endParaRPr lang="en-IN" dirty="0" smtClean="0"/>
          </a:p>
          <a:p>
            <a:pPr algn="just"/>
            <a:r>
              <a:rPr lang="en-IN" dirty="0" smtClean="0"/>
              <a:t>Can </a:t>
            </a:r>
            <a:r>
              <a:rPr lang="en-IN" dirty="0"/>
              <a:t>use the &lt;</a:t>
            </a:r>
            <a:r>
              <a:rPr lang="en-IN" dirty="0" err="1"/>
              <a:t>jsp:forward</a:t>
            </a:r>
            <a:r>
              <a:rPr lang="en-IN" dirty="0"/>
              <a:t>&gt; standard action tag </a:t>
            </a:r>
          </a:p>
          <a:p>
            <a:pPr algn="just"/>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Passing control from one page to another</a:t>
            </a:r>
            <a:endParaRPr lang="en-IN" dirty="0"/>
          </a:p>
        </p:txBody>
      </p:sp>
      <p:sp>
        <p:nvSpPr>
          <p:cNvPr id="3" name="Content Placeholder 2"/>
          <p:cNvSpPr>
            <a:spLocks noGrp="1"/>
          </p:cNvSpPr>
          <p:nvPr>
            <p:ph idx="1"/>
          </p:nvPr>
        </p:nvSpPr>
        <p:spPr/>
        <p:txBody>
          <a:bodyPr>
            <a:normAutofit/>
          </a:bodyPr>
          <a:lstStyle/>
          <a:p>
            <a:pPr algn="just"/>
            <a:r>
              <a:rPr lang="en-IN" dirty="0" smtClean="0"/>
              <a:t>A </a:t>
            </a:r>
            <a:r>
              <a:rPr lang="en-IN" dirty="0"/>
              <a:t>validation page (infovalidate.jsp) forward control to a page, userinput.jsp, in order to display an error message. Need to include error message in </a:t>
            </a:r>
            <a:r>
              <a:rPr lang="en-IN" dirty="0" smtClean="0"/>
              <a:t>the </a:t>
            </a:r>
            <a:r>
              <a:rPr lang="en-IN" dirty="0"/>
              <a:t>forwarding instruction. </a:t>
            </a:r>
            <a:endParaRPr lang="en-IN" dirty="0" smtClean="0"/>
          </a:p>
          <a:p>
            <a:pPr lvl="1"/>
            <a:r>
              <a:rPr lang="en-IN" dirty="0" smtClean="0"/>
              <a:t>&lt;</a:t>
            </a:r>
            <a:r>
              <a:rPr lang="en-IN" dirty="0" err="1"/>
              <a:t>jsp:forward</a:t>
            </a:r>
            <a:r>
              <a:rPr lang="en-IN" dirty="0"/>
              <a:t> page = “userinput.jsp”&gt; </a:t>
            </a:r>
          </a:p>
          <a:p>
            <a:pPr lvl="1"/>
            <a:r>
              <a:rPr lang="en-IN" dirty="0"/>
              <a:t>&lt;</a:t>
            </a:r>
            <a:r>
              <a:rPr lang="en-IN" dirty="0" err="1"/>
              <a:t>jsp:param</a:t>
            </a:r>
            <a:r>
              <a:rPr lang="en-IN" dirty="0"/>
              <a:t> name = “</a:t>
            </a:r>
            <a:r>
              <a:rPr lang="en-IN" dirty="0" err="1"/>
              <a:t>msg</a:t>
            </a:r>
            <a:r>
              <a:rPr lang="en-IN" dirty="0"/>
              <a:t>” value = “invalid credit card number”/&gt; </a:t>
            </a:r>
          </a:p>
          <a:p>
            <a:pPr lvl="1"/>
            <a:r>
              <a:rPr lang="en-IN" dirty="0"/>
              <a:t>&lt;/</a:t>
            </a:r>
            <a:r>
              <a:rPr lang="en-IN" dirty="0" err="1"/>
              <a:t>jsp:forward</a:t>
            </a:r>
            <a:r>
              <a:rPr lang="en-IN" dirty="0"/>
              <a:t>&gt;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1216</Words>
  <Application>Microsoft Office PowerPoint</Application>
  <PresentationFormat>On-screen Show (4:3)</PresentationFormat>
  <Paragraphs>102</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Module IV</vt:lpstr>
      <vt:lpstr> Sharing Data Between JSP Pages, Requests, and Users </vt:lpstr>
      <vt:lpstr>Sharing Data ...</vt:lpstr>
      <vt:lpstr>To share Data</vt:lpstr>
      <vt:lpstr>Example </vt:lpstr>
      <vt:lpstr>Example ...</vt:lpstr>
      <vt:lpstr>Structure of JSP pages: example</vt:lpstr>
      <vt:lpstr>Passing control from one page to another</vt:lpstr>
      <vt:lpstr>Passing control from one page to another</vt:lpstr>
      <vt:lpstr>Sharing Session &amp; application Data </vt:lpstr>
      <vt:lpstr>Sharing Session &amp; application Data  ...</vt:lpstr>
      <vt:lpstr>Sharing Session &amp; application Data  ...</vt:lpstr>
      <vt:lpstr>Sharing Session..</vt:lpstr>
      <vt:lpstr>Sharing Session..</vt:lpstr>
      <vt:lpstr>Sharing Session..</vt:lpstr>
      <vt:lpstr>JSP Architectures – Application Models</vt:lpstr>
      <vt:lpstr>Basic Architecture</vt:lpstr>
      <vt:lpstr>Basic Architecture ...</vt:lpstr>
      <vt:lpstr>Pros and Cons</vt:lpstr>
      <vt:lpstr>Mature Architecture</vt:lpstr>
      <vt:lpstr>Model Layer</vt:lpstr>
      <vt:lpstr>View Layer</vt:lpstr>
      <vt:lpstr>Controller Layer</vt:lpstr>
      <vt:lpstr>MVC</vt:lpstr>
      <vt:lpstr>Advantages</vt:lpstr>
      <vt:lpstr>Example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IV</dc:title>
  <dc:creator>HP</dc:creator>
  <cp:lastModifiedBy>HP</cp:lastModifiedBy>
  <cp:revision>52</cp:revision>
  <dcterms:created xsi:type="dcterms:W3CDTF">2018-10-28T16:27:24Z</dcterms:created>
  <dcterms:modified xsi:type="dcterms:W3CDTF">2019-11-03T23:22:44Z</dcterms:modified>
</cp:coreProperties>
</file>