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52963-7C29-49F2-9391-632828116AF1}" type="datetimeFigureOut">
              <a:rPr lang="en-US" smtClean="0"/>
              <a:pPr/>
              <a:t>11/28/2018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26C40-AB42-4518-839A-4A2803D7EFD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52963-7C29-49F2-9391-632828116AF1}" type="datetimeFigureOut">
              <a:rPr lang="en-US" smtClean="0"/>
              <a:pPr/>
              <a:t>11/28/2018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26C40-AB42-4518-839A-4A2803D7EFD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VI</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Point-to-Point Message Model</a:t>
            </a:r>
            <a:endParaRPr lang="en-IN" dirty="0"/>
          </a:p>
        </p:txBody>
      </p:sp>
      <p:sp>
        <p:nvSpPr>
          <p:cNvPr id="3" name="Content Placeholder 2"/>
          <p:cNvSpPr>
            <a:spLocks noGrp="1"/>
          </p:cNvSpPr>
          <p:nvPr>
            <p:ph idx="1"/>
          </p:nvPr>
        </p:nvSpPr>
        <p:spPr/>
        <p:txBody>
          <a:bodyPr/>
          <a:lstStyle/>
          <a:p>
            <a:r>
              <a:rPr lang="en-IN" dirty="0" smtClean="0"/>
              <a:t>The Point-to-Point model sends messages to a receiver on a one-to-one basis.</a:t>
            </a:r>
            <a:endParaRPr lang="en-IN" dirty="0"/>
          </a:p>
        </p:txBody>
      </p:sp>
      <p:pic>
        <p:nvPicPr>
          <p:cNvPr id="1026" name="Picture 2"/>
          <p:cNvPicPr>
            <a:picLocks noChangeAspect="1" noChangeArrowheads="1"/>
          </p:cNvPicPr>
          <p:nvPr/>
        </p:nvPicPr>
        <p:blipFill>
          <a:blip r:embed="rId2"/>
          <a:srcRect/>
          <a:stretch>
            <a:fillRect/>
          </a:stretch>
        </p:blipFill>
        <p:spPr bwMode="auto">
          <a:xfrm>
            <a:off x="714348" y="2786057"/>
            <a:ext cx="7500990" cy="31155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Instant messaging</a:t>
            </a:r>
          </a:p>
          <a:p>
            <a:r>
              <a:rPr lang="en-IN" dirty="0" smtClean="0"/>
              <a:t>Receiving a transaction from another system</a:t>
            </a:r>
          </a:p>
          <a:p>
            <a:r>
              <a:rPr lang="en-IN" dirty="0" smtClean="0"/>
              <a:t>Sending an order to another system</a:t>
            </a:r>
          </a:p>
          <a:p>
            <a:r>
              <a:rPr lang="en-IN" dirty="0" smtClean="0"/>
              <a:t>Supply-chain processing</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Publish/Subscribe Model</a:t>
            </a:r>
            <a:endParaRPr lang="en-IN" dirty="0"/>
          </a:p>
        </p:txBody>
      </p:sp>
      <p:sp>
        <p:nvSpPr>
          <p:cNvPr id="3" name="Content Placeholder 2"/>
          <p:cNvSpPr>
            <a:spLocks noGrp="1"/>
          </p:cNvSpPr>
          <p:nvPr>
            <p:ph idx="1"/>
          </p:nvPr>
        </p:nvSpPr>
        <p:spPr/>
        <p:txBody>
          <a:bodyPr/>
          <a:lstStyle/>
          <a:p>
            <a:pPr algn="just"/>
            <a:r>
              <a:rPr lang="en-IN" dirty="0" smtClean="0"/>
              <a:t>The Publish/Subscribe model allows an application to publish messages on either a one-to-many or a many-to-many basis.</a:t>
            </a:r>
            <a:endParaRPr lang="en-IN" dirty="0"/>
          </a:p>
        </p:txBody>
      </p:sp>
      <p:pic>
        <p:nvPicPr>
          <p:cNvPr id="2050" name="Picture 2"/>
          <p:cNvPicPr>
            <a:picLocks noChangeAspect="1" noChangeArrowheads="1"/>
          </p:cNvPicPr>
          <p:nvPr/>
        </p:nvPicPr>
        <p:blipFill>
          <a:blip r:embed="rId2"/>
          <a:srcRect/>
          <a:stretch>
            <a:fillRect/>
          </a:stretch>
        </p:blipFill>
        <p:spPr bwMode="auto">
          <a:xfrm>
            <a:off x="1785918" y="3286124"/>
            <a:ext cx="5643602" cy="33505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lstStyle/>
          <a:p>
            <a:pPr algn="just"/>
            <a:r>
              <a:rPr lang="en-IN" dirty="0" smtClean="0"/>
              <a:t>Sending news stories to interested parties</a:t>
            </a:r>
          </a:p>
          <a:p>
            <a:pPr algn="just"/>
            <a:r>
              <a:rPr lang="en-IN" dirty="0" smtClean="0"/>
              <a:t>Sending sales forecasts to various people in an organization</a:t>
            </a:r>
          </a:p>
          <a:p>
            <a:pPr algn="just"/>
            <a:r>
              <a:rPr lang="en-IN" dirty="0" smtClean="0"/>
              <a:t>Sending stock prices to traders on the trading floor</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Message-Driven Beans (MDB)</a:t>
            </a:r>
            <a:endParaRPr lang="en-IN" dirty="0"/>
          </a:p>
        </p:txBody>
      </p:sp>
      <p:sp>
        <p:nvSpPr>
          <p:cNvPr id="3" name="Content Placeholder 2"/>
          <p:cNvSpPr>
            <a:spLocks noGrp="1"/>
          </p:cNvSpPr>
          <p:nvPr>
            <p:ph idx="1"/>
          </p:nvPr>
        </p:nvSpPr>
        <p:spPr/>
        <p:txBody>
          <a:bodyPr/>
          <a:lstStyle/>
          <a:p>
            <a:pPr algn="just"/>
            <a:r>
              <a:rPr lang="en-IN" dirty="0" smtClean="0"/>
              <a:t>The Message-Driven Bean (MDB) is a stateless component that is invoked by a container as a result of the arrival of a JMS message</a:t>
            </a:r>
          </a:p>
          <a:p>
            <a:pPr algn="just"/>
            <a:r>
              <a:rPr lang="en-IN" dirty="0" smtClean="0"/>
              <a:t>A MDB acts as a message consumer, it receives messages from a JMS Topic and performs business logic based on the message contents</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Containers and Message-Driven Beans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The container </a:t>
            </a:r>
            <a:r>
              <a:rPr lang="en-IN" dirty="0" smtClean="0">
                <a:solidFill>
                  <a:srgbClr val="FF0000"/>
                </a:solidFill>
              </a:rPr>
              <a:t>handles</a:t>
            </a:r>
            <a:r>
              <a:rPr lang="en-IN" dirty="0" smtClean="0"/>
              <a:t> </a:t>
            </a:r>
            <a:r>
              <a:rPr lang="en-IN" dirty="0" smtClean="0">
                <a:solidFill>
                  <a:srgbClr val="FF0000"/>
                </a:solidFill>
              </a:rPr>
              <a:t>communications for JMS messages</a:t>
            </a:r>
            <a:r>
              <a:rPr lang="en-IN" dirty="0" smtClean="0"/>
              <a:t>.</a:t>
            </a:r>
          </a:p>
          <a:p>
            <a:pPr algn="just"/>
            <a:r>
              <a:rPr lang="en-IN" dirty="0" smtClean="0"/>
              <a:t>The container </a:t>
            </a:r>
            <a:r>
              <a:rPr lang="en-IN" dirty="0" smtClean="0">
                <a:solidFill>
                  <a:srgbClr val="FF0000"/>
                </a:solidFill>
              </a:rPr>
              <a:t>checks its pool of available instances </a:t>
            </a:r>
            <a:r>
              <a:rPr lang="en-IN" dirty="0" smtClean="0"/>
              <a:t>in order to </a:t>
            </a:r>
            <a:r>
              <a:rPr lang="en-IN" dirty="0" smtClean="0">
                <a:solidFill>
                  <a:srgbClr val="FF0000"/>
                </a:solidFill>
              </a:rPr>
              <a:t>see which MDB </a:t>
            </a:r>
            <a:r>
              <a:rPr lang="en-IN" dirty="0" smtClean="0"/>
              <a:t>should be used.</a:t>
            </a:r>
          </a:p>
          <a:p>
            <a:pPr algn="just"/>
            <a:r>
              <a:rPr lang="en-IN" dirty="0" smtClean="0"/>
              <a:t> The container </a:t>
            </a:r>
            <a:r>
              <a:rPr lang="en-IN" dirty="0" smtClean="0">
                <a:solidFill>
                  <a:srgbClr val="FF0000"/>
                </a:solidFill>
              </a:rPr>
              <a:t>enables the propagation of a security context</a:t>
            </a:r>
            <a:r>
              <a:rPr lang="en-IN" dirty="0" smtClean="0"/>
              <a:t> by associating the role designated in the deployment descriptor </a:t>
            </a:r>
            <a:r>
              <a:rPr lang="en-IN" dirty="0" smtClean="0">
                <a:solidFill>
                  <a:srgbClr val="FF0000"/>
                </a:solidFill>
              </a:rPr>
              <a:t>to the appropriate thread of execution</a:t>
            </a:r>
            <a:r>
              <a:rPr lang="en-IN" dirty="0" smtClean="0"/>
              <a:t>.</a:t>
            </a:r>
          </a:p>
          <a:p>
            <a:pPr algn="just"/>
            <a:r>
              <a:rPr lang="en-IN" dirty="0" smtClean="0"/>
              <a:t>The container </a:t>
            </a:r>
            <a:r>
              <a:rPr lang="en-IN" dirty="0" smtClean="0">
                <a:solidFill>
                  <a:srgbClr val="FF0000"/>
                </a:solidFill>
              </a:rPr>
              <a:t>creates an association with a transactional context</a:t>
            </a:r>
            <a:r>
              <a:rPr lang="en-IN" dirty="0" smtClean="0"/>
              <a:t> if one is required by the deployment descriptor.</a:t>
            </a:r>
          </a:p>
          <a:p>
            <a:pPr algn="just"/>
            <a:r>
              <a:rPr lang="en-IN" dirty="0" smtClean="0"/>
              <a:t>The container passes the JMS message to the </a:t>
            </a:r>
            <a:r>
              <a:rPr lang="en-IN" dirty="0" err="1" smtClean="0">
                <a:solidFill>
                  <a:srgbClr val="FF0000"/>
                </a:solidFill>
              </a:rPr>
              <a:t>onMessage</a:t>
            </a:r>
            <a:r>
              <a:rPr lang="en-IN" dirty="0" smtClean="0">
                <a:solidFill>
                  <a:srgbClr val="FF0000"/>
                </a:solidFill>
              </a:rPr>
              <a:t>() </a:t>
            </a:r>
            <a:r>
              <a:rPr lang="en-IN" dirty="0" smtClean="0"/>
              <a:t>method of the appropriate MDB instance.</a:t>
            </a:r>
          </a:p>
          <a:p>
            <a:pPr algn="just"/>
            <a:r>
              <a:rPr lang="en-IN" dirty="0" smtClean="0"/>
              <a:t>The container </a:t>
            </a:r>
            <a:r>
              <a:rPr lang="en-IN" dirty="0" smtClean="0">
                <a:solidFill>
                  <a:srgbClr val="FF0000"/>
                </a:solidFill>
              </a:rPr>
              <a:t>re-allocates MDB resources </a:t>
            </a:r>
            <a:r>
              <a:rPr lang="en-IN" dirty="0" smtClean="0"/>
              <a:t>to a </a:t>
            </a:r>
            <a:r>
              <a:rPr lang="en-IN" dirty="0" smtClean="0">
                <a:solidFill>
                  <a:srgbClr val="FF0000"/>
                </a:solidFill>
              </a:rPr>
              <a:t>pool of available instances</a:t>
            </a:r>
            <a:r>
              <a:rPr lang="en-IN" dirty="0" smtClean="0"/>
              <a:t>.</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Message-Driven Bean Container Services</a:t>
            </a:r>
            <a:endParaRPr lang="en-IN" dirty="0"/>
          </a:p>
        </p:txBody>
      </p:sp>
      <p:sp>
        <p:nvSpPr>
          <p:cNvPr id="3" name="Content Placeholder 2"/>
          <p:cNvSpPr>
            <a:spLocks noGrp="1"/>
          </p:cNvSpPr>
          <p:nvPr>
            <p:ph idx="1"/>
          </p:nvPr>
        </p:nvSpPr>
        <p:spPr/>
        <p:txBody>
          <a:bodyPr/>
          <a:lstStyle/>
          <a:p>
            <a:r>
              <a:rPr lang="en-IN" dirty="0" smtClean="0"/>
              <a:t>MDB life cycle management</a:t>
            </a:r>
          </a:p>
          <a:p>
            <a:r>
              <a:rPr lang="en-IN" dirty="0" smtClean="0"/>
              <a:t>Exception handling</a:t>
            </a:r>
          </a:p>
          <a:p>
            <a:r>
              <a:rPr lang="en-IN" dirty="0" smtClean="0"/>
              <a:t>Threading and concurrency</a:t>
            </a:r>
          </a:p>
          <a:p>
            <a:r>
              <a:rPr lang="en-IN" dirty="0" smtClean="0"/>
              <a:t>Message acknowledgment</a:t>
            </a:r>
          </a:p>
          <a:p>
            <a:r>
              <a:rPr lang="en-IN" dirty="0" smtClean="0"/>
              <a:t>Security</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Message-Driven Beans (MDBs) Versus Session and Entity Beans</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Message bean has neither a Remote nor a Home interface.</a:t>
            </a:r>
          </a:p>
          <a:p>
            <a:pPr algn="just"/>
            <a:r>
              <a:rPr lang="en-IN" dirty="0" smtClean="0"/>
              <a:t>This is because the message bean is not an RPC component</a:t>
            </a:r>
          </a:p>
          <a:p>
            <a:pPr algn="just"/>
            <a:r>
              <a:rPr lang="en-IN" dirty="0" smtClean="0"/>
              <a:t>MDBs do not have business methods that are synchronously invoked by EJB clients</a:t>
            </a:r>
          </a:p>
          <a:p>
            <a:pPr algn="just"/>
            <a:r>
              <a:rPr lang="en-IN" dirty="0" smtClean="0">
                <a:solidFill>
                  <a:srgbClr val="FF0000"/>
                </a:solidFill>
              </a:rPr>
              <a:t>In addition to MDBs being similar to stateless session beans because both beans maintain no state between requests</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MDBs Versus Session and Entity Beans ...</a:t>
            </a:r>
            <a:endParaRPr lang="en-IN" dirty="0"/>
          </a:p>
        </p:txBody>
      </p:sp>
      <p:sp>
        <p:nvSpPr>
          <p:cNvPr id="3" name="Content Placeholder 2"/>
          <p:cNvSpPr>
            <a:spLocks noGrp="1"/>
          </p:cNvSpPr>
          <p:nvPr>
            <p:ph idx="1"/>
          </p:nvPr>
        </p:nvSpPr>
        <p:spPr/>
        <p:txBody>
          <a:bodyPr/>
          <a:lstStyle/>
          <a:p>
            <a:pPr algn="just"/>
            <a:r>
              <a:rPr lang="en-IN" dirty="0" smtClean="0"/>
              <a:t>MDBs can consume messages from any topic provided by a JMS-compliant vendor.</a:t>
            </a:r>
          </a:p>
          <a:p>
            <a:pPr algn="just"/>
            <a:r>
              <a:rPr lang="en-IN" dirty="0" smtClean="0"/>
              <a:t>Messages consumed by MDBs may have come from other beans such as session, entity or message beans, non-EJB Java applications or non-Java applications that use a JMS compliant vendor.</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Distributed programming services</a:t>
            </a:r>
            <a:endParaRPr lang="en-IN" dirty="0"/>
          </a:p>
        </p:txBody>
      </p:sp>
      <p:sp>
        <p:nvSpPr>
          <p:cNvPr id="3" name="Content Placeholder 2"/>
          <p:cNvSpPr>
            <a:spLocks noGrp="1"/>
          </p:cNvSpPr>
          <p:nvPr>
            <p:ph idx="1"/>
          </p:nvPr>
        </p:nvSpPr>
        <p:spPr/>
        <p:txBody>
          <a:bodyPr>
            <a:normAutofit/>
          </a:bodyPr>
          <a:lstStyle/>
          <a:p>
            <a:pPr algn="just"/>
            <a:r>
              <a:rPr lang="en-IN" b="1" dirty="0" smtClean="0"/>
              <a:t>Naming and Registration : </a:t>
            </a:r>
            <a:r>
              <a:rPr lang="en-IN" dirty="0" smtClean="0"/>
              <a:t>For each class installed in a container, the container automatically registers an </a:t>
            </a:r>
            <a:r>
              <a:rPr lang="en-IN" dirty="0" err="1" smtClean="0"/>
              <a:t>EJBHome</a:t>
            </a:r>
            <a:r>
              <a:rPr lang="en-IN" dirty="0" smtClean="0"/>
              <a:t> interface in a directory using the Java Naming and Directory Interface (JNDI) API. </a:t>
            </a:r>
          </a:p>
          <a:p>
            <a:pPr algn="just"/>
            <a:r>
              <a:rPr lang="en-IN" dirty="0" smtClean="0"/>
              <a:t>Using JNDI, any client can locate the </a:t>
            </a:r>
            <a:r>
              <a:rPr lang="en-IN" dirty="0" err="1" smtClean="0"/>
              <a:t>EJBHome</a:t>
            </a:r>
            <a:r>
              <a:rPr lang="en-IN" dirty="0" smtClean="0"/>
              <a:t> interface to create a new bean instance or to find an existing entity bean instance.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Life cycle </a:t>
            </a:r>
            <a:r>
              <a:rPr lang="en-IN" dirty="0"/>
              <a:t>of EJB 	</a:t>
            </a:r>
          </a:p>
        </p:txBody>
      </p:sp>
      <p:sp>
        <p:nvSpPr>
          <p:cNvPr id="3" name="Content Placeholder 2"/>
          <p:cNvSpPr>
            <a:spLocks noGrp="1"/>
          </p:cNvSpPr>
          <p:nvPr>
            <p:ph idx="1"/>
          </p:nvPr>
        </p:nvSpPr>
        <p:spPr/>
        <p:txBody>
          <a:bodyPr>
            <a:normAutofit lnSpcReduction="10000"/>
          </a:bodyPr>
          <a:lstStyle/>
          <a:p>
            <a:pPr>
              <a:buNone/>
            </a:pPr>
            <a:r>
              <a:rPr lang="en-IN" dirty="0"/>
              <a:t>1. The client locates the bean’s home using the JNDI services in the </a:t>
            </a:r>
            <a:r>
              <a:rPr lang="en-IN" dirty="0" smtClean="0"/>
              <a:t>application server</a:t>
            </a:r>
            <a:r>
              <a:rPr lang="en-IN" dirty="0"/>
              <a:t>.</a:t>
            </a:r>
          </a:p>
          <a:p>
            <a:pPr>
              <a:buNone/>
            </a:pPr>
            <a:r>
              <a:rPr lang="en-IN" dirty="0"/>
              <a:t>2. The JNDI service returns a reference to the client’s Home interface.</a:t>
            </a:r>
          </a:p>
          <a:p>
            <a:pPr>
              <a:buNone/>
            </a:pPr>
            <a:r>
              <a:rPr lang="en-IN" dirty="0"/>
              <a:t>3. The client uses its Home interface to call </a:t>
            </a:r>
            <a:r>
              <a:rPr lang="en-IN" dirty="0" err="1"/>
              <a:t>home.create</a:t>
            </a:r>
            <a:r>
              <a:rPr lang="en-IN" dirty="0"/>
              <a:t>(). In response to this </a:t>
            </a:r>
            <a:r>
              <a:rPr lang="en-IN" dirty="0" smtClean="0"/>
              <a:t>call, the </a:t>
            </a:r>
            <a:r>
              <a:rPr lang="en-IN" dirty="0"/>
              <a:t>Home object creates an EJBObject. A new instance of the code in the bean </a:t>
            </a:r>
            <a:r>
              <a:rPr lang="en-IN" dirty="0" smtClean="0"/>
              <a:t>class is </a:t>
            </a:r>
            <a:r>
              <a:rPr lang="en-IN" dirty="0"/>
              <a:t>also instantiated by the </a:t>
            </a:r>
            <a:r>
              <a:rPr lang="en-IN" dirty="0" err="1"/>
              <a:t>newInstance</a:t>
            </a:r>
            <a:r>
              <a:rPr lang="en-IN" dirty="0"/>
              <a:t>() method</a:t>
            </a:r>
            <a:r>
              <a:rPr lang="en-IN" dirty="0" smtClean="0"/>
              <a:t>.</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Distributed programming services ...</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b="1" dirty="0" smtClean="0"/>
              <a:t>Remote Method Invocation (RMI): </a:t>
            </a:r>
            <a:r>
              <a:rPr lang="en-IN" dirty="0" smtClean="0"/>
              <a:t>RMI is a high-level programming interface that makes the location of the server transparent to the client. </a:t>
            </a:r>
          </a:p>
          <a:p>
            <a:pPr algn="just"/>
            <a:r>
              <a:rPr lang="en-IN" dirty="0" smtClean="0"/>
              <a:t>The RMI compiler creates a stub object for each Remote interface. The stub object is either installed on the client system or it can be downloaded at runtime, providing a local proxy object for the client. </a:t>
            </a:r>
          </a:p>
          <a:p>
            <a:pPr algn="just"/>
            <a:r>
              <a:rPr lang="en-IN" dirty="0" smtClean="0"/>
              <a:t>The stub implements all the Remote interfaces and transparently delegates all method calls across the network to the remote object.</a:t>
            </a:r>
            <a:endParaRPr lang="en-IN"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Common Object Request Broker</a:t>
            </a:r>
            <a:br>
              <a:rPr lang="en-IN" b="1" dirty="0" smtClean="0"/>
            </a:br>
            <a:r>
              <a:rPr lang="en-IN" b="1" dirty="0" smtClean="0"/>
              <a:t>Architecture (CORBA)</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 Common Object Request Broker Architecture is a language-independent, distributed object model specified by the Object Management Group (OMG)</a:t>
            </a:r>
          </a:p>
          <a:p>
            <a:pPr algn="just"/>
            <a:r>
              <a:rPr lang="en-IN" dirty="0" smtClean="0"/>
              <a:t>This architecture was created in order to support the development of object-oriented applications across heterogeneous computing environments that might contain different hardware platforms and operating systems.</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CORBA</a:t>
            </a:r>
            <a:endParaRPr lang="en-IN" dirty="0"/>
          </a:p>
        </p:txBody>
      </p:sp>
      <p:sp>
        <p:nvSpPr>
          <p:cNvPr id="3" name="Content Placeholder 2"/>
          <p:cNvSpPr>
            <a:spLocks noGrp="1"/>
          </p:cNvSpPr>
          <p:nvPr>
            <p:ph idx="1"/>
          </p:nvPr>
        </p:nvSpPr>
        <p:spPr>
          <a:xfrm>
            <a:off x="457200" y="1214422"/>
            <a:ext cx="8229600" cy="5286412"/>
          </a:xfrm>
        </p:spPr>
        <p:txBody>
          <a:bodyPr>
            <a:normAutofit/>
          </a:bodyPr>
          <a:lstStyle/>
          <a:p>
            <a:pPr algn="just"/>
            <a:r>
              <a:rPr lang="en-IN" dirty="0" smtClean="0"/>
              <a:t>CORBA relies on the protocol Internet </a:t>
            </a:r>
            <a:r>
              <a:rPr lang="en-IN" dirty="0" err="1" smtClean="0"/>
              <a:t>InterORB</a:t>
            </a:r>
            <a:r>
              <a:rPr lang="en-IN" dirty="0" smtClean="0"/>
              <a:t> Protocol (IIOP) for communications between objects. </a:t>
            </a:r>
          </a:p>
          <a:p>
            <a:pPr algn="just"/>
            <a:r>
              <a:rPr lang="en-IN" dirty="0" smtClean="0"/>
              <a:t>The </a:t>
            </a:r>
            <a:r>
              <a:rPr lang="en-IN" dirty="0" err="1" smtClean="0"/>
              <a:t>center</a:t>
            </a:r>
            <a:r>
              <a:rPr lang="en-IN" dirty="0" smtClean="0"/>
              <a:t> of the CORBA architecture lies in the Object Request Broker (ORB).</a:t>
            </a:r>
          </a:p>
          <a:p>
            <a:pPr algn="just"/>
            <a:r>
              <a:rPr lang="en-IN" dirty="0" smtClean="0"/>
              <a:t>The ORB is a distributed programming service that enables CORBA objects to locate and communicate with one another.</a:t>
            </a:r>
          </a:p>
          <a:p>
            <a:pPr algn="just"/>
            <a:r>
              <a:rPr lang="en-IN" dirty="0" smtClean="0"/>
              <a:t>CORBA objects have interfaces that expose sets of methods to clients.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CORBA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To request access to an objects method, a CORBA client acquires an object reference to a CORBA server object. </a:t>
            </a:r>
          </a:p>
          <a:p>
            <a:r>
              <a:rPr lang="en-IN" dirty="0" smtClean="0"/>
              <a:t>Then the client makes method calls on the object reference as if the CORBA object were local to the client.</a:t>
            </a:r>
          </a:p>
          <a:p>
            <a:r>
              <a:rPr lang="en-IN" dirty="0" smtClean="0"/>
              <a:t>The ORB finds the CORBA object and prepares it to receive requests, to communicate requests to it, and then to communicate replies back to the client.</a:t>
            </a:r>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CORBA ...</a:t>
            </a:r>
            <a:endParaRPr lang="en-IN" dirty="0"/>
          </a:p>
        </p:txBody>
      </p:sp>
      <p:pic>
        <p:nvPicPr>
          <p:cNvPr id="4" name="Content Placeholder 3" descr="CORBA 1.gif"/>
          <p:cNvPicPr>
            <a:picLocks noGrp="1" noChangeAspect="1"/>
          </p:cNvPicPr>
          <p:nvPr>
            <p:ph idx="1"/>
          </p:nvPr>
        </p:nvPicPr>
        <p:blipFill>
          <a:blip r:embed="rId2"/>
          <a:stretch>
            <a:fillRect/>
          </a:stretch>
        </p:blipFill>
        <p:spPr>
          <a:xfrm>
            <a:off x="571472" y="1571612"/>
            <a:ext cx="4234430" cy="5000660"/>
          </a:xfrm>
        </p:spPr>
      </p:pic>
      <p:pic>
        <p:nvPicPr>
          <p:cNvPr id="5" name="Picture 4" descr="CORBA 2.png"/>
          <p:cNvPicPr>
            <a:picLocks noChangeAspect="1"/>
          </p:cNvPicPr>
          <p:nvPr/>
        </p:nvPicPr>
        <p:blipFill>
          <a:blip r:embed="rId3"/>
          <a:stretch>
            <a:fillRect/>
          </a:stretch>
        </p:blipFill>
        <p:spPr>
          <a:xfrm>
            <a:off x="4786314" y="1571612"/>
            <a:ext cx="4214842" cy="500066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Transactions and Transaction</a:t>
            </a:r>
            <a:br>
              <a:rPr lang="en-IN" b="1" dirty="0" smtClean="0"/>
            </a:br>
            <a:r>
              <a:rPr lang="en-IN" b="1" dirty="0" smtClean="0"/>
              <a:t>Management</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A transaction is one or more tasks that execute as a single atomic operation or unit of work. </a:t>
            </a:r>
          </a:p>
          <a:p>
            <a:pPr algn="just"/>
            <a:r>
              <a:rPr lang="en-IN" dirty="0" smtClean="0"/>
              <a:t>If all tasks involved in a transaction do not proceed successfully then an inverse task or rollback procedure for all tasks is performed, setting all resources back to their original state.</a:t>
            </a:r>
          </a:p>
          <a:p>
            <a:pPr algn="just"/>
            <a:r>
              <a:rPr lang="en-IN" dirty="0" smtClean="0"/>
              <a:t>Transactions are characterized by the acronym ACID that stands for Atomic, Consistent, Isolated, and Durable.</a:t>
            </a:r>
          </a:p>
          <a:p>
            <a:pPr algn="just"/>
            <a:r>
              <a:rPr lang="en-IN" dirty="0" smtClean="0"/>
              <a:t>The EJB container provides the services and management functions required to support transactions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Java Transaction Service (JTS)</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 Java Transaction Service specifies the implementation of a transaction manager supporting the Java Transaction API (JTA)</a:t>
            </a:r>
          </a:p>
          <a:p>
            <a:pPr algn="just"/>
            <a:r>
              <a:rPr lang="en-IN" dirty="0" smtClean="0"/>
              <a:t>JTS supports distributed transactions, which have the ability to span multiple databases on multiple systems coordinated by multiple transaction managers. </a:t>
            </a:r>
          </a:p>
          <a:p>
            <a:pPr algn="just"/>
            <a:r>
              <a:rPr lang="en-IN" dirty="0" smtClean="0"/>
              <a:t>By using JTS, an EJB container ensures that its transactions can span multiple EJB containers.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Java Transaction API (JTA)</a:t>
            </a:r>
            <a:endParaRPr lang="en-IN" dirty="0"/>
          </a:p>
        </p:txBody>
      </p:sp>
      <p:sp>
        <p:nvSpPr>
          <p:cNvPr id="3" name="Content Placeholder 2"/>
          <p:cNvSpPr>
            <a:spLocks noGrp="1"/>
          </p:cNvSpPr>
          <p:nvPr>
            <p:ph idx="1"/>
          </p:nvPr>
        </p:nvSpPr>
        <p:spPr/>
        <p:txBody>
          <a:bodyPr/>
          <a:lstStyle/>
          <a:p>
            <a:pPr algn="just"/>
            <a:r>
              <a:rPr lang="en-IN" dirty="0" smtClean="0"/>
              <a:t>EJB applications communicate with a transaction service using the Java Transaction API (JTA). </a:t>
            </a:r>
          </a:p>
          <a:p>
            <a:pPr algn="just"/>
            <a:r>
              <a:rPr lang="en-IN" dirty="0" smtClean="0"/>
              <a:t>JTA provides a programming interface to start transactions, to join existing transactions, to commit transactions, and to roll back transactions.</a:t>
            </a:r>
          </a:p>
          <a:p>
            <a:pPr algn="just"/>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Security</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In order to simplify the development process for the Bean Writer, the implementation of the security infrastructure is left to the EJB Container provider and the task of defining security policies is left to the Bean </a:t>
            </a:r>
            <a:r>
              <a:rPr lang="en-IN" dirty="0" err="1" smtClean="0"/>
              <a:t>Deployer</a:t>
            </a:r>
            <a:r>
              <a:rPr lang="en-IN" dirty="0" smtClean="0"/>
              <a:t>.</a:t>
            </a:r>
          </a:p>
          <a:p>
            <a:pPr algn="just"/>
            <a:r>
              <a:rPr lang="en-IN" dirty="0" smtClean="0"/>
              <a:t>The EJB framework specifies flexibility with regards to security management allowing it to be </a:t>
            </a:r>
            <a:r>
              <a:rPr lang="en-IN" b="1" dirty="0" smtClean="0"/>
              <a:t>declarative (container-managed) </a:t>
            </a:r>
            <a:r>
              <a:rPr lang="en-IN" dirty="0" smtClean="0"/>
              <a:t>or </a:t>
            </a:r>
            <a:r>
              <a:rPr lang="en-IN" b="1" dirty="0" smtClean="0"/>
              <a:t>programmatic (bean-managed).</a:t>
            </a:r>
            <a:endParaRPr lang="en-IN"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Deployment</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When an EJB application is ready to be deployed to an EJB container, the desired beans and deployment information must be placed in an </a:t>
            </a:r>
            <a:r>
              <a:rPr lang="en-IN" dirty="0" err="1" smtClean="0"/>
              <a:t>ejb</a:t>
            </a:r>
            <a:r>
              <a:rPr lang="en-IN" dirty="0" smtClean="0"/>
              <a:t>-jar file. </a:t>
            </a:r>
          </a:p>
          <a:p>
            <a:pPr algn="just"/>
            <a:r>
              <a:rPr lang="en-IN" dirty="0" smtClean="0"/>
              <a:t>The deployment information to be placed in this JAR file is contained in an XML file called a deployment descriptor.</a:t>
            </a:r>
          </a:p>
          <a:p>
            <a:pPr algn="just"/>
            <a:r>
              <a:rPr lang="en-IN" dirty="0" smtClean="0"/>
              <a:t>The deployment descriptor is an XML file containing elements that specify how to create and maintain EJB components and how to establish runtime service settings.</a:t>
            </a:r>
          </a:p>
          <a:p>
            <a:r>
              <a:rPr lang="en-IN" smtClean="0"/>
              <a:t>The deployment descriptor </a:t>
            </a:r>
            <a:r>
              <a:rPr lang="en-IN" dirty="0" smtClean="0"/>
              <a:t>contains settings that are not to be hard-coded inside EJB components.</a:t>
            </a:r>
          </a:p>
          <a:p>
            <a:r>
              <a:rPr lang="en-IN" dirty="0" smtClean="0"/>
              <a:t>These settings tell the EJB container how to manage and control EJB components.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cycle of EJB 	...</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4. The new instance of the bean class is given a session context. This instantiation is now called a Session Bean.</a:t>
            </a:r>
          </a:p>
          <a:p>
            <a:pPr>
              <a:buNone/>
            </a:pPr>
            <a:r>
              <a:rPr lang="en-IN" dirty="0" smtClean="0"/>
              <a:t>5. The Home object gives the client’s Remote interface a reference to the EJBObject in the container.</a:t>
            </a:r>
          </a:p>
          <a:p>
            <a:pPr>
              <a:buNone/>
            </a:pPr>
            <a:r>
              <a:rPr lang="en-IN" dirty="0" smtClean="0"/>
              <a:t>6. The client’s Remote interface can now invoke methods on the EJBObject in the container. This EJBObject then passes these method calls to the Session Bean.</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creating session beans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Define state attribute</a:t>
            </a:r>
          </a:p>
          <a:p>
            <a:pPr lvl="1"/>
            <a:r>
              <a:rPr lang="en-IN" dirty="0" smtClean="0"/>
              <a:t>Stateful / stateless / singleton</a:t>
            </a:r>
          </a:p>
          <a:p>
            <a:r>
              <a:rPr lang="en-IN" dirty="0" smtClean="0"/>
              <a:t>Define the Session Bean Class</a:t>
            </a:r>
          </a:p>
          <a:p>
            <a:pPr lvl="1"/>
            <a:r>
              <a:rPr lang="en-IN" dirty="0" smtClean="0"/>
              <a:t>Public</a:t>
            </a:r>
          </a:p>
          <a:p>
            <a:r>
              <a:rPr lang="en-IN" dirty="0" smtClean="0"/>
              <a:t>Session Beans and Inheritance</a:t>
            </a:r>
          </a:p>
          <a:p>
            <a:r>
              <a:rPr lang="en-IN" dirty="0" smtClean="0"/>
              <a:t>Implement Session Bean Interface</a:t>
            </a:r>
          </a:p>
          <a:p>
            <a:pPr lvl="1"/>
            <a:r>
              <a:rPr lang="en-IN" b="1" dirty="0" err="1" smtClean="0"/>
              <a:t>ejbActivate</a:t>
            </a:r>
            <a:r>
              <a:rPr lang="en-IN" b="1" dirty="0" smtClean="0"/>
              <a:t>()</a:t>
            </a:r>
          </a:p>
          <a:p>
            <a:pPr lvl="1"/>
            <a:r>
              <a:rPr lang="en-IN" b="1" dirty="0" err="1" smtClean="0"/>
              <a:t>ejbPassivate</a:t>
            </a:r>
            <a:r>
              <a:rPr lang="en-IN" b="1" dirty="0" smtClean="0"/>
              <a:t>()</a:t>
            </a:r>
          </a:p>
          <a:p>
            <a:pPr lvl="1"/>
            <a:r>
              <a:rPr lang="en-IN" b="1" dirty="0" err="1" smtClean="0"/>
              <a:t>ejbRemove</a:t>
            </a:r>
            <a:r>
              <a:rPr lang="en-IN" b="1" dirty="0" smtClean="0"/>
              <a:t>()</a:t>
            </a:r>
          </a:p>
          <a:p>
            <a:pPr lvl="1"/>
            <a:r>
              <a:rPr lang="en-IN" b="1" dirty="0" err="1" smtClean="0"/>
              <a:t>setSessionContext</a:t>
            </a:r>
            <a:r>
              <a:rPr lang="en-IN" sz="3600" b="1" dirty="0" smtClean="0"/>
              <a:t>(</a:t>
            </a:r>
            <a:r>
              <a:rPr lang="en-IN" b="1" dirty="0" err="1" smtClean="0"/>
              <a:t>SessionContext</a:t>
            </a:r>
            <a:r>
              <a:rPr lang="en-IN" sz="3600" b="1" dirty="0" smtClean="0"/>
              <a:t>)</a:t>
            </a:r>
          </a:p>
          <a:p>
            <a:pPr algn="just">
              <a:buNone/>
            </a:pPr>
            <a:r>
              <a:rPr lang="en-IN" dirty="0" smtClean="0"/>
              <a:t>	(Remote clients access a session bean via their </a:t>
            </a:r>
            <a:r>
              <a:rPr lang="en-IN" i="1" dirty="0" smtClean="0"/>
              <a:t>remote and remote home interfaces </a:t>
            </a:r>
            <a:r>
              <a:rPr lang="en-IN" dirty="0" smtClean="0"/>
              <a:t>(</a:t>
            </a:r>
            <a:r>
              <a:rPr lang="en-IN" dirty="0" err="1" smtClean="0"/>
              <a:t>javax.ejb.EJBObject</a:t>
            </a:r>
            <a:r>
              <a:rPr lang="en-IN" dirty="0" smtClean="0"/>
              <a:t> </a:t>
            </a:r>
            <a:r>
              <a:rPr lang="en-IN" sz="4000" dirty="0" smtClean="0"/>
              <a:t>and </a:t>
            </a:r>
            <a:r>
              <a:rPr lang="en-IN" dirty="0" err="1" smtClean="0"/>
              <a:t>javax.ejb.EJBHome</a:t>
            </a:r>
            <a:r>
              <a:rPr lang="en-IN" sz="4000" dirty="0" smtClean="0"/>
              <a:t>, respectively))</a:t>
            </a:r>
            <a:endParaRPr lang="en-IN" dirty="0" smtClean="0"/>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28596" y="285728"/>
            <a:ext cx="8229600" cy="4525963"/>
          </a:xfrm>
        </p:spPr>
        <p:txBody>
          <a:bodyPr/>
          <a:lstStyle/>
          <a:p>
            <a:r>
              <a:rPr lang="en-IN" b="1" dirty="0" smtClean="0"/>
              <a:t>Create Remote Interfaces</a:t>
            </a:r>
          </a:p>
          <a:p>
            <a:pPr lvl="1"/>
            <a:r>
              <a:rPr lang="en-IN" dirty="0" smtClean="0"/>
              <a:t>All remote interfaces must extend the class </a:t>
            </a:r>
            <a:r>
              <a:rPr lang="en-IN" dirty="0" err="1" smtClean="0"/>
              <a:t>javax.ejb.EJBObject</a:t>
            </a:r>
            <a:endParaRPr lang="en-IN" dirty="0"/>
          </a:p>
        </p:txBody>
      </p:sp>
      <p:pic>
        <p:nvPicPr>
          <p:cNvPr id="1026" name="Picture 2"/>
          <p:cNvPicPr>
            <a:picLocks noChangeAspect="1" noChangeArrowheads="1"/>
          </p:cNvPicPr>
          <p:nvPr/>
        </p:nvPicPr>
        <p:blipFill>
          <a:blip r:embed="rId2"/>
          <a:srcRect/>
          <a:stretch>
            <a:fillRect/>
          </a:stretch>
        </p:blipFill>
        <p:spPr bwMode="auto">
          <a:xfrm>
            <a:off x="1071538" y="1785926"/>
            <a:ext cx="7639066"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285720" y="1714488"/>
            <a:ext cx="8662433"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28596" y="285728"/>
            <a:ext cx="8229600" cy="4525963"/>
          </a:xfrm>
        </p:spPr>
        <p:txBody>
          <a:bodyPr/>
          <a:lstStyle/>
          <a:p>
            <a:r>
              <a:rPr lang="en-IN" b="1" dirty="0" smtClean="0"/>
              <a:t>Create Home Interface</a:t>
            </a:r>
            <a:endParaRPr lang="en-IN" dirty="0"/>
          </a:p>
        </p:txBody>
      </p:sp>
      <p:pic>
        <p:nvPicPr>
          <p:cNvPr id="3074" name="Picture 2"/>
          <p:cNvPicPr>
            <a:picLocks noChangeAspect="1" noChangeArrowheads="1"/>
          </p:cNvPicPr>
          <p:nvPr/>
        </p:nvPicPr>
        <p:blipFill>
          <a:blip r:embed="rId2"/>
          <a:srcRect/>
          <a:stretch>
            <a:fillRect/>
          </a:stretch>
        </p:blipFill>
        <p:spPr bwMode="auto">
          <a:xfrm>
            <a:off x="428596" y="1571612"/>
            <a:ext cx="8525170"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Create Session Bean Class Methods</a:t>
            </a:r>
          </a:p>
          <a:p>
            <a:pPr lvl="1"/>
            <a:r>
              <a:rPr lang="en-IN" dirty="0" smtClean="0"/>
              <a:t>Session bean classes are used as the “</a:t>
            </a:r>
            <a:r>
              <a:rPr lang="en-IN" dirty="0" err="1" smtClean="0"/>
              <a:t>molds</a:t>
            </a:r>
            <a:r>
              <a:rPr lang="en-IN" dirty="0" smtClean="0"/>
              <a:t>” for instantiating session bean instances.</a:t>
            </a:r>
          </a:p>
          <a:p>
            <a:pPr lvl="1"/>
            <a:r>
              <a:rPr lang="en-IN" dirty="0" smtClean="0"/>
              <a:t>These instances are indirectly called as local and remote clients via home and remote interfaces.</a:t>
            </a:r>
          </a:p>
          <a:p>
            <a:r>
              <a:rPr lang="en-IN" b="1" dirty="0" smtClean="0"/>
              <a:t>Create Business Methods</a:t>
            </a:r>
          </a:p>
          <a:p>
            <a:r>
              <a:rPr lang="en-IN" b="1" dirty="0" smtClean="0"/>
              <a:t>Create Stub, Tie, and Object</a:t>
            </a:r>
          </a:p>
          <a:p>
            <a:r>
              <a:rPr lang="en-IN" b="1" dirty="0" smtClean="0"/>
              <a:t>Package and Deploy the Session Bean</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Developing Entity Beans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Step 1—Set Up A Data Source to a </a:t>
            </a:r>
            <a:r>
              <a:rPr lang="en-IN" dirty="0" smtClean="0"/>
              <a:t>Database</a:t>
            </a:r>
          </a:p>
          <a:p>
            <a:r>
              <a:rPr lang="en-IN" dirty="0" smtClean="0"/>
              <a:t>Step 2—Develop a Primary Key </a:t>
            </a:r>
            <a:r>
              <a:rPr lang="en-IN" dirty="0" smtClean="0"/>
              <a:t>Class</a:t>
            </a:r>
          </a:p>
          <a:p>
            <a:r>
              <a:rPr lang="en-IN" dirty="0" smtClean="0"/>
              <a:t>Step 3—Develop the Entity Bean </a:t>
            </a:r>
            <a:r>
              <a:rPr lang="en-IN" dirty="0" smtClean="0"/>
              <a:t>Class</a:t>
            </a:r>
          </a:p>
          <a:p>
            <a:r>
              <a:rPr lang="en-IN" dirty="0" smtClean="0"/>
              <a:t>Step 4—Define the Home or Local </a:t>
            </a:r>
            <a:r>
              <a:rPr lang="en-IN" dirty="0" smtClean="0"/>
              <a:t>Home Interface</a:t>
            </a:r>
          </a:p>
          <a:p>
            <a:r>
              <a:rPr lang="en-IN" dirty="0" smtClean="0"/>
              <a:t>Step 5—Define the Local or Remote </a:t>
            </a:r>
            <a:r>
              <a:rPr lang="en-IN" dirty="0" smtClean="0"/>
              <a:t>Interface</a:t>
            </a:r>
          </a:p>
          <a:p>
            <a:r>
              <a:rPr lang="en-IN" dirty="0" smtClean="0"/>
              <a:t>Step 6—Define a Deployment </a:t>
            </a:r>
            <a:r>
              <a:rPr lang="en-IN" dirty="0" smtClean="0"/>
              <a:t>Descriptor</a:t>
            </a:r>
          </a:p>
          <a:p>
            <a:r>
              <a:rPr lang="en-IN" dirty="0" smtClean="0"/>
              <a:t>Step 7—Deploy Using Container-Provided </a:t>
            </a:r>
            <a:r>
              <a:rPr lang="en-IN" dirty="0" smtClean="0"/>
              <a:t>Tools</a:t>
            </a:r>
          </a:p>
          <a:p>
            <a:r>
              <a:rPr lang="en-IN" dirty="0" smtClean="0"/>
              <a:t>Step </a:t>
            </a:r>
            <a:r>
              <a:rPr lang="en-IN" dirty="0" smtClean="0"/>
              <a:t>8—Create </a:t>
            </a:r>
            <a:r>
              <a:rPr lang="en-IN" dirty="0" smtClean="0"/>
              <a:t>a Client Application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Life cycle of EJB 	...</a:t>
            </a:r>
            <a:endParaRPr lang="en-IN" dirty="0"/>
          </a:p>
        </p:txBody>
      </p:sp>
      <p:sp>
        <p:nvSpPr>
          <p:cNvPr id="3" name="Content Placeholder 2"/>
          <p:cNvSpPr>
            <a:spLocks noGrp="1"/>
          </p:cNvSpPr>
          <p:nvPr>
            <p:ph idx="1"/>
          </p:nvPr>
        </p:nvSpPr>
        <p:spPr/>
        <p:txBody>
          <a:bodyPr/>
          <a:lstStyle/>
          <a:p>
            <a:pPr>
              <a:buNone/>
            </a:pPr>
            <a:r>
              <a:rPr lang="en-IN" dirty="0" smtClean="0"/>
              <a:t>7. The session bean returns a </a:t>
            </a:r>
            <a:r>
              <a:rPr lang="en-IN" dirty="0" err="1" smtClean="0"/>
              <a:t>resultset</a:t>
            </a:r>
            <a:r>
              <a:rPr lang="en-IN" dirty="0" smtClean="0"/>
              <a:t> to the EJBObject, which in turn returns it to the client’s Remote interface.</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0" y="571480"/>
            <a:ext cx="9144000" cy="60378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Java Message Service (JMS)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JMS is a vendor-independent API used to access messaging systems. </a:t>
            </a:r>
          </a:p>
          <a:p>
            <a:pPr algn="just"/>
            <a:r>
              <a:rPr lang="en-IN" dirty="0" smtClean="0"/>
              <a:t>It provides a common way for Java programmers to create, send, receive, and read an enterprise messaging system’s messages</a:t>
            </a:r>
          </a:p>
          <a:p>
            <a:pPr algn="just"/>
            <a:r>
              <a:rPr lang="en-IN" dirty="0" smtClean="0"/>
              <a:t>It is similar to Java Database Connectivity (JDBC), an API used to access different relational databases. </a:t>
            </a:r>
          </a:p>
          <a:p>
            <a:pPr algn="just"/>
            <a:r>
              <a:rPr lang="en-IN" dirty="0" smtClean="0"/>
              <a:t>JMS provides vendor-independent access to messaging services.</a:t>
            </a:r>
          </a:p>
          <a:p>
            <a:r>
              <a:rPr lang="en-IN" dirty="0" smtClean="0"/>
              <a:t>JMS allows messages to be sent from one JMS client to another via a </a:t>
            </a:r>
            <a:r>
              <a:rPr lang="en-IN" b="1" dirty="0" smtClean="0"/>
              <a:t>messaging service called a message broker or a router</a:t>
            </a:r>
            <a:r>
              <a:rPr lang="en-IN" dirty="0" smtClean="0"/>
              <a:t>.</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Message Service (JMS) ...</a:t>
            </a:r>
            <a:endParaRPr lang="en-IN" dirty="0"/>
          </a:p>
        </p:txBody>
      </p:sp>
      <p:sp>
        <p:nvSpPr>
          <p:cNvPr id="3" name="Content Placeholder 2"/>
          <p:cNvSpPr>
            <a:spLocks noGrp="1"/>
          </p:cNvSpPr>
          <p:nvPr>
            <p:ph idx="1"/>
          </p:nvPr>
        </p:nvSpPr>
        <p:spPr/>
        <p:txBody>
          <a:bodyPr/>
          <a:lstStyle/>
          <a:p>
            <a:r>
              <a:rPr lang="en-IN" b="1" dirty="0" smtClean="0"/>
              <a:t>Communication Modes</a:t>
            </a:r>
          </a:p>
          <a:p>
            <a:pPr lvl="1" algn="just"/>
            <a:r>
              <a:rPr lang="en-IN" b="1" dirty="0" smtClean="0"/>
              <a:t>Synchronous Communication : </a:t>
            </a:r>
            <a:r>
              <a:rPr lang="en-IN" dirty="0" smtClean="0"/>
              <a:t>acknowledge receipt of a message (blocking call)</a:t>
            </a:r>
          </a:p>
          <a:p>
            <a:pPr lvl="1" algn="just"/>
            <a:r>
              <a:rPr lang="en-IN" b="1" dirty="0" smtClean="0"/>
              <a:t>Asynchronous Communication : </a:t>
            </a:r>
            <a:r>
              <a:rPr lang="en-IN" dirty="0" smtClean="0"/>
              <a:t>no</a:t>
            </a:r>
            <a:r>
              <a:rPr lang="en-IN" b="1" dirty="0" smtClean="0"/>
              <a:t> </a:t>
            </a:r>
            <a:r>
              <a:rPr lang="en-IN" dirty="0" smtClean="0"/>
              <a:t>acknowledgement required </a:t>
            </a:r>
            <a:r>
              <a:rPr lang="en-IN" dirty="0" err="1" smtClean="0"/>
              <a:t>eg</a:t>
            </a:r>
            <a:r>
              <a:rPr lang="en-IN" dirty="0" smtClean="0"/>
              <a:t> : e-mail</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JMS in Applications</a:t>
            </a:r>
            <a:endParaRPr lang="en-IN" dirty="0"/>
          </a:p>
        </p:txBody>
      </p:sp>
      <p:sp>
        <p:nvSpPr>
          <p:cNvPr id="3" name="Content Placeholder 2"/>
          <p:cNvSpPr>
            <a:spLocks noGrp="1"/>
          </p:cNvSpPr>
          <p:nvPr>
            <p:ph idx="1"/>
          </p:nvPr>
        </p:nvSpPr>
        <p:spPr/>
        <p:txBody>
          <a:bodyPr/>
          <a:lstStyle/>
          <a:p>
            <a:pPr>
              <a:buNone/>
            </a:pPr>
            <a:r>
              <a:rPr lang="en-IN" dirty="0" smtClean="0"/>
              <a:t>• Easy integration of incompatible systems</a:t>
            </a:r>
          </a:p>
          <a:p>
            <a:pPr>
              <a:buNone/>
            </a:pPr>
            <a:r>
              <a:rPr lang="en-IN" dirty="0" smtClean="0"/>
              <a:t>• Asynchronous communications</a:t>
            </a:r>
          </a:p>
          <a:p>
            <a:pPr>
              <a:buNone/>
            </a:pPr>
            <a:r>
              <a:rPr lang="en-IN" dirty="0" smtClean="0"/>
              <a:t>• One-to-many communications</a:t>
            </a:r>
          </a:p>
          <a:p>
            <a:pPr>
              <a:buNone/>
            </a:pPr>
            <a:r>
              <a:rPr lang="en-IN" dirty="0" smtClean="0"/>
              <a:t>• Guaranteed messaging</a:t>
            </a:r>
          </a:p>
          <a:p>
            <a:pPr>
              <a:buNone/>
            </a:pPr>
            <a:r>
              <a:rPr lang="en-IN" dirty="0" smtClean="0"/>
              <a:t>• Transactional messaging</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Message Models in JMS</a:t>
            </a:r>
            <a:endParaRPr lang="en-IN" dirty="0"/>
          </a:p>
        </p:txBody>
      </p:sp>
      <p:sp>
        <p:nvSpPr>
          <p:cNvPr id="3" name="Content Placeholder 2"/>
          <p:cNvSpPr>
            <a:spLocks noGrp="1"/>
          </p:cNvSpPr>
          <p:nvPr>
            <p:ph idx="1"/>
          </p:nvPr>
        </p:nvSpPr>
        <p:spPr/>
        <p:txBody>
          <a:bodyPr/>
          <a:lstStyle/>
          <a:p>
            <a:r>
              <a:rPr lang="en-IN" dirty="0" smtClean="0"/>
              <a:t>Publish/Subscribe (Pub/Sub)</a:t>
            </a:r>
          </a:p>
          <a:p>
            <a:r>
              <a:rPr lang="en-IN" dirty="0" smtClean="0"/>
              <a:t>Point-to-Point (PTP).</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2547</TotalTime>
  <Words>1565</Words>
  <Application>Microsoft Office PowerPoint</Application>
  <PresentationFormat>On-screen Show (4:3)</PresentationFormat>
  <Paragraphs>138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Module VI</vt:lpstr>
      <vt:lpstr>Life cycle of EJB  </vt:lpstr>
      <vt:lpstr>Life cycle of EJB  ...</vt:lpstr>
      <vt:lpstr>Life cycle of EJB  ...</vt:lpstr>
      <vt:lpstr>Slide 5</vt:lpstr>
      <vt:lpstr>Java Message Service (JMS)</vt:lpstr>
      <vt:lpstr>Java Message Service (JMS) ...</vt:lpstr>
      <vt:lpstr>JMS in Applications</vt:lpstr>
      <vt:lpstr>Message Models in JMS</vt:lpstr>
      <vt:lpstr>The Point-to-Point Message Model</vt:lpstr>
      <vt:lpstr>applications</vt:lpstr>
      <vt:lpstr>The Publish/Subscribe Model</vt:lpstr>
      <vt:lpstr>Applications</vt:lpstr>
      <vt:lpstr>Message-Driven Beans (MDB)</vt:lpstr>
      <vt:lpstr>Containers and Message-Driven Beans</vt:lpstr>
      <vt:lpstr>Message-Driven Bean Container Services</vt:lpstr>
      <vt:lpstr>Message-Driven Beans (MDBs) Versus Session and Entity Beans</vt:lpstr>
      <vt:lpstr>MDBs Versus Session and Entity Beans ...</vt:lpstr>
      <vt:lpstr>Distributed programming services</vt:lpstr>
      <vt:lpstr>Distributed programming services ...</vt:lpstr>
      <vt:lpstr>Common Object Request Broker Architecture (CORBA)</vt:lpstr>
      <vt:lpstr>CORBA</vt:lpstr>
      <vt:lpstr>CORBA ...</vt:lpstr>
      <vt:lpstr>CORBA ...</vt:lpstr>
      <vt:lpstr>Transactions and Transaction Management</vt:lpstr>
      <vt:lpstr>Java Transaction Service (JTS)</vt:lpstr>
      <vt:lpstr>Java Transaction API (JTA)</vt:lpstr>
      <vt:lpstr>Security</vt:lpstr>
      <vt:lpstr>Deployment</vt:lpstr>
      <vt:lpstr>creating session beans</vt:lpstr>
      <vt:lpstr>Slide 31</vt:lpstr>
      <vt:lpstr>Slide 32</vt:lpstr>
      <vt:lpstr>Slide 33</vt:lpstr>
      <vt:lpstr>Slide 34</vt:lpstr>
      <vt:lpstr>Developing Entity Beans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VI</dc:title>
  <dc:creator>HP</dc:creator>
  <cp:lastModifiedBy>HP</cp:lastModifiedBy>
  <cp:revision>86</cp:revision>
  <dcterms:created xsi:type="dcterms:W3CDTF">2018-11-09T18:03:28Z</dcterms:created>
  <dcterms:modified xsi:type="dcterms:W3CDTF">2018-11-28T16:43:09Z</dcterms:modified>
</cp:coreProperties>
</file>