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9.xml" ContentType="application/vnd.openxmlformats-officedocument.presentationml.notesSlide+xml"/>
  <Override PartName="/ppt/notesSlides/notesSlide36.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_rels/notesSlide36.xml.rels" ContentType="application/vnd.openxmlformats-package.relationships+xml"/>
  <Override PartName="/ppt/notesSlides/_rels/notesSlide19.xml.rels" ContentType="application/vnd.openxmlformats-package.relationships+xml"/>
  <Override PartName="/ppt/notesSlides/_rels/notesSlide7.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notesSlide9.xml" ContentType="application/vnd.openxmlformats-officedocument.presentationml.notesSlide+xml"/>
  <Override PartName="/ppt/media/image15.png" ContentType="image/png"/>
  <Override PartName="/ppt/media/image14.png" ContentType="image/png"/>
  <Override PartName="/ppt/media/image13.png" ContentType="image/png"/>
  <Override PartName="/ppt/media/image11.png" ContentType="image/png"/>
  <Override PartName="/ppt/media/image10.jpeg" ContentType="image/jpeg"/>
  <Override PartName="/ppt/media/image12.png" ContentType="image/png"/>
  <Override PartName="/ppt/media/image9.jpeg" ContentType="image/jpeg"/>
  <Override PartName="/ppt/media/image7.png" ContentType="image/png"/>
  <Override PartName="/ppt/media/image2.png" ContentType="image/png"/>
  <Override PartName="/ppt/media/image8.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216000" y="812520"/>
            <a:ext cx="7127280" cy="4008960"/>
          </a:xfrm>
          <a:prstGeom prst="rect">
            <a:avLst/>
          </a:prstGeom>
        </p:spPr>
        <p:txBody>
          <a:bodyPr lIns="0" rIns="0" tIns="0" bIns="0" anchor="ctr"/>
          <a:p>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24"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25"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26"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27"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28" name="PlaceHolder 6"/>
          <p:cNvSpPr>
            <a:spLocks noGrp="1"/>
          </p:cNvSpPr>
          <p:nvPr>
            <p:ph type="sldNum"/>
          </p:nvPr>
        </p:nvSpPr>
        <p:spPr>
          <a:xfrm>
            <a:off x="4278960" y="10157400"/>
            <a:ext cx="3280680" cy="534240"/>
          </a:xfrm>
          <a:prstGeom prst="rect">
            <a:avLst/>
          </a:prstGeom>
        </p:spPr>
        <p:txBody>
          <a:bodyPr lIns="0" rIns="0" tIns="0" bIns="0" anchor="b"/>
          <a:p>
            <a:pPr algn="r"/>
            <a:fld id="{FA938F1A-AF70-4BEC-A27A-EB703B45187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3884760" y="8685360"/>
            <a:ext cx="2971440" cy="456840"/>
          </a:xfrm>
          <a:prstGeom prst="rect">
            <a:avLst/>
          </a:prstGeom>
          <a:noFill/>
          <a:ln>
            <a:noFill/>
          </a:ln>
        </p:spPr>
        <p:txBody>
          <a:bodyPr anchor="b"/>
          <a:p>
            <a:pPr algn="r">
              <a:lnSpc>
                <a:spcPct val="100000"/>
              </a:lnSpc>
            </a:pPr>
            <a:fld id="{5D4A0F50-0302-448D-B24C-9851451E1C2C}" type="slidenum">
              <a:rPr b="0" lang="en-IN" sz="1200" spc="-1" strike="noStrike">
                <a:latin typeface="+mn-lt"/>
              </a:rPr>
              <a:t>&lt;number&gt;</a:t>
            </a:fld>
            <a:endParaRPr b="0" lang="en-IN" sz="1200" spc="-1" strike="noStrike">
              <a:latin typeface="Times New Roman"/>
            </a:endParaRPr>
          </a:p>
        </p:txBody>
      </p:sp>
      <p:sp>
        <p:nvSpPr>
          <p:cNvPr id="277" name="PlaceHolder 2"/>
          <p:cNvSpPr>
            <a:spLocks noGrp="1"/>
          </p:cNvSpPr>
          <p:nvPr>
            <p:ph type="sldImg"/>
          </p:nvPr>
        </p:nvSpPr>
        <p:spPr>
          <a:xfrm>
            <a:off x="1144440" y="685800"/>
            <a:ext cx="4571640" cy="3428640"/>
          </a:xfrm>
          <a:prstGeom prst="rect">
            <a:avLst/>
          </a:prstGeom>
        </p:spPr>
      </p:sp>
      <p:sp>
        <p:nvSpPr>
          <p:cNvPr id="278" name="PlaceHolder 3"/>
          <p:cNvSpPr>
            <a:spLocks noGrp="1"/>
          </p:cNvSpPr>
          <p:nvPr>
            <p:ph type="body"/>
          </p:nvPr>
        </p:nvSpPr>
        <p:spPr>
          <a:xfrm>
            <a:off x="685800" y="4343400"/>
            <a:ext cx="5486040" cy="4114440"/>
          </a:xfrm>
          <a:prstGeom prst="rect">
            <a:avLst/>
          </a:prstGeom>
        </p:spPr>
        <p:txBody>
          <a:bodyPr/>
          <a:p>
            <a:pPr marL="216000" indent="-216000">
              <a:lnSpc>
                <a:spcPct val="100000"/>
              </a:lnSpc>
              <a:buClr>
                <a:srgbClr val="000000"/>
              </a:buClr>
              <a:buFont typeface="Symbol" charset="2"/>
              <a:buChar char=""/>
            </a:pPr>
            <a:r>
              <a:rPr b="0" lang="en-IN" sz="2000" spc="-1" strike="noStrike">
                <a:latin typeface="Arial"/>
              </a:rPr>
              <a:t>processor </a:t>
            </a:r>
            <a:r>
              <a:rPr b="0" lang="en-IN" sz="2000" spc="-1" strike="noStrike">
                <a:latin typeface="Arial"/>
              </a:rPr>
              <a:t>整合到整個系統中</a:t>
            </a:r>
            <a:r>
              <a:rPr b="0" lang="en-IN" sz="2000" spc="-1" strike="noStrike">
                <a:latin typeface="Arial"/>
              </a:rPr>
              <a:t>, </a:t>
            </a:r>
            <a:r>
              <a:rPr b="0" lang="en-IN" sz="2000" spc="-1" strike="noStrike">
                <a:latin typeface="Arial"/>
              </a:rPr>
              <a:t>你只看到此系統的外觀</a:t>
            </a:r>
            <a:r>
              <a:rPr b="0" lang="en-IN" sz="2000" spc="-1" strike="noStrike">
                <a:latin typeface="Arial"/>
              </a:rPr>
              <a:t>, </a:t>
            </a:r>
            <a:r>
              <a:rPr b="0" lang="en-IN" sz="2000" spc="-1" strike="noStrike">
                <a:latin typeface="Arial"/>
              </a:rPr>
              <a:t>應用</a:t>
            </a:r>
            <a:r>
              <a:rPr b="0" lang="en-IN" sz="2000" spc="-1" strike="noStrike">
                <a:latin typeface="Arial"/>
              </a:rPr>
              <a:t>, </a:t>
            </a:r>
            <a:r>
              <a:rPr b="0" lang="en-IN" sz="2000" spc="-1" strike="noStrike">
                <a:latin typeface="Arial"/>
              </a:rPr>
              <a:t>感覺不到有 </a:t>
            </a:r>
            <a:r>
              <a:rPr b="0" lang="en-IN" sz="2000" spc="-1" strike="noStrike">
                <a:latin typeface="Arial"/>
              </a:rPr>
              <a:t>processor </a:t>
            </a:r>
            <a:r>
              <a:rPr b="0" lang="en-IN" sz="2000" spc="-1" strike="noStrike">
                <a:latin typeface="Arial"/>
              </a:rPr>
              <a:t>在其中</a:t>
            </a:r>
            <a:r>
              <a:rPr b="0" lang="en-IN" sz="2000" spc="-1" strike="noStrike">
                <a:latin typeface="Arial"/>
              </a:rPr>
              <a:t>.</a:t>
            </a:r>
            <a:endParaRPr b="0" lang="en-IN" sz="2000" spc="-1" strike="noStrike">
              <a:latin typeface="Arial"/>
            </a:endParaRPr>
          </a:p>
          <a:p>
            <a:pPr marL="216000" indent="-216000">
              <a:lnSpc>
                <a:spcPct val="100000"/>
              </a:lnSpc>
              <a:buClr>
                <a:srgbClr val="000000"/>
              </a:buClr>
              <a:buFont typeface="Symbol" charset="2"/>
              <a:buChar char=""/>
            </a:pPr>
            <a:r>
              <a:rPr b="0" lang="en-IN" sz="2000" spc="-1" strike="noStrike">
                <a:latin typeface="Arial"/>
              </a:rPr>
              <a:t>Embedded system </a:t>
            </a:r>
            <a:r>
              <a:rPr b="0" lang="en-IN" sz="2000" spc="-1" strike="noStrike">
                <a:latin typeface="Arial"/>
              </a:rPr>
              <a:t>通常只有一項應用</a:t>
            </a:r>
            <a:r>
              <a:rPr b="0" lang="en-IN" sz="2000" spc="-1" strike="noStrike">
                <a:latin typeface="Arial"/>
              </a:rPr>
              <a:t>, </a:t>
            </a:r>
            <a:r>
              <a:rPr b="0" lang="en-IN" sz="2000" spc="-1" strike="noStrike">
                <a:latin typeface="Arial"/>
              </a:rPr>
              <a:t>而 </a:t>
            </a:r>
            <a:r>
              <a:rPr b="0" lang="en-IN" sz="2000" spc="-1" strike="noStrike">
                <a:latin typeface="Arial"/>
              </a:rPr>
              <a:t>PC </a:t>
            </a:r>
            <a:r>
              <a:rPr b="0" lang="en-IN" sz="2000" spc="-1" strike="noStrike">
                <a:latin typeface="Arial"/>
              </a:rPr>
              <a:t>有許多 </a:t>
            </a:r>
            <a:r>
              <a:rPr b="0" lang="en-IN" sz="2000" spc="-1" strike="noStrike">
                <a:latin typeface="Arial"/>
              </a:rPr>
              <a:t>applications (game, accounting, fax, mail...)</a:t>
            </a:r>
            <a:endParaRPr b="0" lang="en-IN" sz="2000" spc="-1" strike="noStrike">
              <a:latin typeface="Arial"/>
            </a:endParaRPr>
          </a:p>
          <a:p>
            <a:pPr marL="216000" indent="-216000">
              <a:lnSpc>
                <a:spcPct val="100000"/>
              </a:lnSpc>
              <a:buClr>
                <a:srgbClr val="000000"/>
              </a:buClr>
              <a:buFont typeface="Symbol" charset="2"/>
              <a:buChar char=""/>
            </a:pPr>
            <a:r>
              <a:rPr b="0" lang="en-IN" sz="2000" spc="-1" strike="noStrike">
                <a:latin typeface="Arial"/>
              </a:rPr>
              <a:t>A printer is an example of embedded system since the processor inside it performs one task only.</a:t>
            </a:r>
            <a:endParaRPr b="0" lang="en-IN"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1143000" y="685800"/>
            <a:ext cx="4571640" cy="3428640"/>
          </a:xfrm>
          <a:prstGeom prst="rect">
            <a:avLst/>
          </a:prstGeom>
        </p:spPr>
      </p:sp>
      <p:sp>
        <p:nvSpPr>
          <p:cNvPr id="280" name="PlaceHolder 2"/>
          <p:cNvSpPr>
            <a:spLocks noGrp="1"/>
          </p:cNvSpPr>
          <p:nvPr>
            <p:ph type="body"/>
          </p:nvPr>
        </p:nvSpPr>
        <p:spPr>
          <a:xfrm>
            <a:off x="685800" y="4343400"/>
            <a:ext cx="5486040" cy="4114440"/>
          </a:xfrm>
          <a:prstGeom prst="rect">
            <a:avLst/>
          </a:prstGeom>
        </p:spPr>
        <p:txBody>
          <a:bodyPr/>
          <a:p>
            <a:endParaRPr b="0" lang="en-IN" sz="2000" spc="-1" strike="noStrike">
              <a:latin typeface="Arial"/>
            </a:endParaRPr>
          </a:p>
        </p:txBody>
      </p:sp>
      <p:sp>
        <p:nvSpPr>
          <p:cNvPr id="281" name="TextShape 3"/>
          <p:cNvSpPr txBox="1"/>
          <p:nvPr/>
        </p:nvSpPr>
        <p:spPr>
          <a:xfrm>
            <a:off x="3884760" y="8685360"/>
            <a:ext cx="2971440" cy="456840"/>
          </a:xfrm>
          <a:prstGeom prst="rect">
            <a:avLst/>
          </a:prstGeom>
          <a:noFill/>
          <a:ln>
            <a:noFill/>
          </a:ln>
        </p:spPr>
        <p:txBody>
          <a:bodyPr anchor="b"/>
          <a:p>
            <a:pPr algn="r">
              <a:lnSpc>
                <a:spcPct val="100000"/>
              </a:lnSpc>
            </a:pPr>
            <a:fld id="{79BD8754-2BE9-4359-A494-199062E777F9}" type="slidenum">
              <a:rPr b="0" lang="en-IN" sz="1200" spc="-1" strike="noStrike">
                <a:latin typeface="+mn-lt"/>
              </a:rPr>
              <a:t>&lt;number&gt;</a:t>
            </a:fld>
            <a:endParaRPr b="0" lang="en-IN"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1143000" y="685800"/>
            <a:ext cx="4571640" cy="3428640"/>
          </a:xfrm>
          <a:prstGeom prst="rect">
            <a:avLst/>
          </a:prstGeom>
        </p:spPr>
      </p:sp>
      <p:sp>
        <p:nvSpPr>
          <p:cNvPr id="283"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IN" sz="2000" spc="-1" strike="noStrike">
                <a:latin typeface="Arial"/>
              </a:rPr>
              <a:t>http://www.mcjournal.com/articles/arc105/arc105.htm </a:t>
            </a:r>
            <a:endParaRPr b="0" lang="en-IN" sz="2000" spc="-1" strike="noStrike">
              <a:latin typeface="Arial"/>
            </a:endParaRPr>
          </a:p>
          <a:p>
            <a:pPr marL="216000" indent="-216000">
              <a:lnSpc>
                <a:spcPct val="100000"/>
              </a:lnSpc>
            </a:pPr>
            <a:endParaRPr b="0" lang="en-IN" sz="2000" spc="-1" strike="noStrike">
              <a:latin typeface="Arial"/>
            </a:endParaRPr>
          </a:p>
        </p:txBody>
      </p:sp>
      <p:sp>
        <p:nvSpPr>
          <p:cNvPr id="284" name="TextShape 3"/>
          <p:cNvSpPr txBox="1"/>
          <p:nvPr/>
        </p:nvSpPr>
        <p:spPr>
          <a:xfrm>
            <a:off x="3884760" y="8685360"/>
            <a:ext cx="2971440" cy="456840"/>
          </a:xfrm>
          <a:prstGeom prst="rect">
            <a:avLst/>
          </a:prstGeom>
          <a:noFill/>
          <a:ln>
            <a:noFill/>
          </a:ln>
        </p:spPr>
        <p:txBody>
          <a:bodyPr anchor="b"/>
          <a:p>
            <a:pPr algn="r">
              <a:lnSpc>
                <a:spcPct val="100000"/>
              </a:lnSpc>
            </a:pPr>
            <a:fld id="{A9992A2A-D0B9-42F6-85EB-F3D65A211503}" type="slidenum">
              <a:rPr b="0" lang="en-IN" sz="1200" spc="-1" strike="noStrike">
                <a:latin typeface="+mn-lt"/>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3884760" y="8685360"/>
            <a:ext cx="2971440" cy="456840"/>
          </a:xfrm>
          <a:prstGeom prst="rect">
            <a:avLst/>
          </a:prstGeom>
          <a:noFill/>
          <a:ln>
            <a:noFill/>
          </a:ln>
        </p:spPr>
        <p:txBody>
          <a:bodyPr anchor="b"/>
          <a:p>
            <a:pPr algn="r">
              <a:lnSpc>
                <a:spcPct val="100000"/>
              </a:lnSpc>
            </a:pPr>
            <a:fld id="{892EA4FB-7B83-41D7-B438-CE67F149B929}" type="slidenum">
              <a:rPr b="0" lang="en-IN" sz="1200" spc="-1" strike="noStrike">
                <a:latin typeface="+mn-lt"/>
              </a:rPr>
              <a:t>&lt;number&gt;</a:t>
            </a:fld>
            <a:endParaRPr b="0" lang="en-IN" sz="1200" spc="-1" strike="noStrike">
              <a:latin typeface="Times New Roman"/>
            </a:endParaRPr>
          </a:p>
        </p:txBody>
      </p:sp>
      <p:sp>
        <p:nvSpPr>
          <p:cNvPr id="271" name="PlaceHolder 2"/>
          <p:cNvSpPr>
            <a:spLocks noGrp="1"/>
          </p:cNvSpPr>
          <p:nvPr>
            <p:ph type="sldImg"/>
          </p:nvPr>
        </p:nvSpPr>
        <p:spPr>
          <a:xfrm>
            <a:off x="1144440" y="685800"/>
            <a:ext cx="4571640" cy="3428640"/>
          </a:xfrm>
          <a:prstGeom prst="rect">
            <a:avLst/>
          </a:prstGeom>
        </p:spPr>
      </p:sp>
      <p:sp>
        <p:nvSpPr>
          <p:cNvPr id="272" name="PlaceHolder 3"/>
          <p:cNvSpPr>
            <a:spLocks noGrp="1"/>
          </p:cNvSpPr>
          <p:nvPr>
            <p:ph type="body"/>
          </p:nvPr>
        </p:nvSpPr>
        <p:spPr>
          <a:xfrm>
            <a:off x="685800" y="4343400"/>
            <a:ext cx="5486040" cy="4114440"/>
          </a:xfrm>
          <a:prstGeom prst="rect">
            <a:avLst/>
          </a:prstGeom>
        </p:spPr>
        <p:txBody>
          <a:bodyPr/>
          <a:p>
            <a:pPr marL="216000" indent="-216000">
              <a:lnSpc>
                <a:spcPct val="100000"/>
              </a:lnSpc>
              <a:buClr>
                <a:srgbClr val="000000"/>
              </a:buClr>
              <a:buFont typeface="Symbol" charset="2"/>
              <a:buChar char=""/>
            </a:pPr>
            <a:r>
              <a:rPr b="0" lang="en-IN" sz="2000" spc="-1" strike="noStrike">
                <a:latin typeface="Arial"/>
              </a:rPr>
              <a:t>Intel’s x86: 8086,8088,80386,80486, Pentium</a:t>
            </a:r>
            <a:endParaRPr b="0" lang="en-IN" sz="2000" spc="-1" strike="noStrike">
              <a:latin typeface="Arial"/>
            </a:endParaRPr>
          </a:p>
          <a:p>
            <a:pPr marL="216000" indent="-216000">
              <a:lnSpc>
                <a:spcPct val="100000"/>
              </a:lnSpc>
              <a:buClr>
                <a:srgbClr val="000000"/>
              </a:buClr>
              <a:buFont typeface="Symbol" charset="2"/>
              <a:buChar char=""/>
            </a:pPr>
            <a:r>
              <a:rPr b="0" lang="en-IN" sz="2000" spc="-1" strike="noStrike">
                <a:latin typeface="Arial"/>
              </a:rPr>
              <a:t>Motorola’s 680x0: 68000, 68010, 68020,68030,6040</a:t>
            </a:r>
            <a:endParaRPr b="0" lang="en-IN"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3884760" y="8685360"/>
            <a:ext cx="2971440" cy="456840"/>
          </a:xfrm>
          <a:prstGeom prst="rect">
            <a:avLst/>
          </a:prstGeom>
          <a:noFill/>
          <a:ln>
            <a:noFill/>
          </a:ln>
        </p:spPr>
        <p:txBody>
          <a:bodyPr anchor="b"/>
          <a:p>
            <a:pPr algn="r">
              <a:lnSpc>
                <a:spcPct val="100000"/>
              </a:lnSpc>
            </a:pPr>
            <a:fld id="{C8FABE47-A464-4809-961D-54F28E8A69B5}" type="slidenum">
              <a:rPr b="0" lang="en-IN" sz="1200" spc="-1" strike="noStrike">
                <a:latin typeface="+mn-lt"/>
              </a:rPr>
              <a:t>&lt;number&gt;</a:t>
            </a:fld>
            <a:endParaRPr b="0" lang="en-IN" sz="1200" spc="-1" strike="noStrike">
              <a:latin typeface="Times New Roman"/>
            </a:endParaRPr>
          </a:p>
        </p:txBody>
      </p:sp>
      <p:sp>
        <p:nvSpPr>
          <p:cNvPr id="274" name="PlaceHolder 2"/>
          <p:cNvSpPr>
            <a:spLocks noGrp="1"/>
          </p:cNvSpPr>
          <p:nvPr>
            <p:ph type="sldImg"/>
          </p:nvPr>
        </p:nvSpPr>
        <p:spPr>
          <a:xfrm>
            <a:off x="1144440" y="685800"/>
            <a:ext cx="4571640" cy="3428640"/>
          </a:xfrm>
          <a:prstGeom prst="rect">
            <a:avLst/>
          </a:prstGeom>
        </p:spPr>
      </p:sp>
      <p:sp>
        <p:nvSpPr>
          <p:cNvPr id="275" name="PlaceHolder 3"/>
          <p:cNvSpPr>
            <a:spLocks noGrp="1"/>
          </p:cNvSpPr>
          <p:nvPr>
            <p:ph type="body"/>
          </p:nvPr>
        </p:nvSpPr>
        <p:spPr>
          <a:xfrm>
            <a:off x="685800" y="4343400"/>
            <a:ext cx="5486040" cy="4114440"/>
          </a:xfrm>
          <a:prstGeom prst="rect">
            <a:avLst/>
          </a:prstGeom>
        </p:spPr>
        <p:txBody>
          <a:bodyPr/>
          <a:p>
            <a:pPr marL="216000" indent="-216000">
              <a:lnSpc>
                <a:spcPct val="100000"/>
              </a:lnSpc>
              <a:buClr>
                <a:srgbClr val="000000"/>
              </a:buClr>
              <a:buFont typeface="Symbol" charset="2"/>
              <a:buChar char=""/>
            </a:pPr>
            <a:r>
              <a:rPr b="0" lang="en-IN" sz="2000" spc="-1" strike="noStrike">
                <a:latin typeface="Arial"/>
              </a:rPr>
              <a:t>versatility </a:t>
            </a:r>
            <a:r>
              <a:rPr b="0" lang="en-IN" sz="2000" spc="-1" strike="noStrike">
                <a:latin typeface="Arial"/>
              </a:rPr>
              <a:t>多用途的</a:t>
            </a:r>
            <a:r>
              <a:rPr b="0" lang="en-IN" sz="2000" spc="-1" strike="noStrike">
                <a:latin typeface="Arial"/>
              </a:rPr>
              <a:t>: any number of applications for PC</a:t>
            </a:r>
            <a:endParaRPr b="0" lang="en-IN"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88" name="PlaceHolder 2"/>
          <p:cNvSpPr>
            <a:spLocks noGrp="1"/>
          </p:cNvSpPr>
          <p:nvPr>
            <p:ph type="subTitle"/>
          </p:nvPr>
        </p:nvSpPr>
        <p:spPr>
          <a:xfrm>
            <a:off x="457200" y="1600200"/>
            <a:ext cx="8229240" cy="45255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90"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92"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97"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1"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9" name="PlaceHolder 2"/>
          <p:cNvSpPr>
            <a:spLocks noGrp="1"/>
          </p:cNvSpPr>
          <p:nvPr>
            <p:ph type="body"/>
          </p:nvPr>
        </p:nvSpPr>
        <p:spPr>
          <a:xfrm>
            <a:off x="457200" y="160020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12"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17" name="PlaceHolder 2"/>
          <p:cNvSpPr>
            <a:spLocks noGrp="1"/>
          </p:cNvSpPr>
          <p:nvPr>
            <p:ph type="body"/>
          </p:nvPr>
        </p:nvSpPr>
        <p:spPr>
          <a:xfrm>
            <a:off x="45720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23964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6022080" y="160020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45720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23964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6022080" y="3964320"/>
            <a:ext cx="26496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b="0" lang="en-US" sz="4400" spc="-1" strike="noStrike">
              <a:solidFill>
                <a:srgbClr val="000000"/>
              </a:solidFill>
              <a:latin typeface="Arial"/>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b="0" lang="en-US" sz="4400" spc="-1" strike="noStrike">
                <a:solidFill>
                  <a:srgbClr val="000000"/>
                </a:solidFill>
                <a:latin typeface="Calibri"/>
              </a:rPr>
              <a:t>Clic</a:t>
            </a:r>
            <a:r>
              <a:rPr b="0" lang="en-US" sz="4400" spc="-1" strike="noStrike">
                <a:solidFill>
                  <a:srgbClr val="000000"/>
                </a:solidFill>
                <a:latin typeface="Calibri"/>
              </a:rPr>
              <a:t>k to </a:t>
            </a:r>
            <a:r>
              <a:rPr b="0" lang="en-US" sz="4400" spc="-1" strike="noStrike">
                <a:solidFill>
                  <a:srgbClr val="000000"/>
                </a:solidFill>
                <a:latin typeface="Calibri"/>
              </a:rPr>
              <a:t>edit </a:t>
            </a:r>
            <a:r>
              <a:rPr b="0" lang="en-US" sz="4400" spc="-1" strike="noStrike">
                <a:solidFill>
                  <a:srgbClr val="000000"/>
                </a:solidFill>
                <a:latin typeface="Calibri"/>
              </a:rPr>
              <a:t>Mas</a:t>
            </a:r>
            <a:r>
              <a:rPr b="0" lang="en-US" sz="4400" spc="-1" strike="noStrike">
                <a:solidFill>
                  <a:srgbClr val="000000"/>
                </a:solidFill>
                <a:latin typeface="Calibri"/>
              </a:rPr>
              <a:t>ter </a:t>
            </a:r>
            <a:r>
              <a:rPr b="0" lang="en-US" sz="4400" spc="-1" strike="noStrike">
                <a:solidFill>
                  <a:srgbClr val="000000"/>
                </a:solidFill>
                <a:latin typeface="Calibri"/>
              </a:rPr>
              <a:t>title </a:t>
            </a:r>
            <a:r>
              <a:rPr b="0" lang="en-US" sz="4400" spc="-1" strike="noStrike">
                <a:solidFill>
                  <a:srgbClr val="000000"/>
                </a:solidFill>
                <a:latin typeface="Calibri"/>
              </a:rPr>
              <a:t>styl</a:t>
            </a:r>
            <a:r>
              <a:rPr b="0" lang="en-US" sz="4400" spc="-1" strike="noStrike">
                <a:solidFill>
                  <a:srgbClr val="000000"/>
                </a:solidFill>
                <a:latin typeface="Calibri"/>
              </a:rPr>
              <a:t>e</a:t>
            </a:r>
            <a:endParaRPr b="0" lang="en-US" sz="4400" spc="-1" strike="noStrike">
              <a:solidFill>
                <a:srgbClr val="000000"/>
              </a:solidFill>
              <a:latin typeface="Arial"/>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F0C88301-CEAC-4536-9C0A-49DD9DD42C0A}" type="datetime">
              <a:rPr b="0" lang="en-IN" sz="1200" spc="-1" strike="noStrike">
                <a:solidFill>
                  <a:srgbClr val="8b8b8b"/>
                </a:solidFill>
                <a:latin typeface="Calibri"/>
              </a:rPr>
              <a:t>23/10/18</a:t>
            </a:fld>
            <a:endParaRPr b="0" lang="en-IN"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88EF3808-2867-41BC-9276-013781398556}" type="slidenum">
              <a:rPr b="0" lang="en-IN"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Arial"/>
            </a:endParaRPr>
          </a:p>
        </p:txBody>
      </p:sp>
      <p:sp>
        <p:nvSpPr>
          <p:cNvPr id="42" name="PlaceHolder 2"/>
          <p:cNvSpPr>
            <a:spLocks noGrp="1"/>
          </p:cNvSpPr>
          <p:nvPr>
            <p:ph type="body"/>
          </p:nvPr>
        </p:nvSpPr>
        <p:spPr>
          <a:xfrm>
            <a:off x="457200" y="1600200"/>
            <a:ext cx="8229240" cy="4525560"/>
          </a:xfrm>
          <a:prstGeom prst="rect">
            <a:avLst/>
          </a:prstGeom>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9E16CD74-04C1-40E9-803D-BD8936243638}" type="datetime">
              <a:rPr b="0" lang="en-IN" sz="1200" spc="-1" strike="noStrike">
                <a:solidFill>
                  <a:srgbClr val="8b8b8b"/>
                </a:solidFill>
                <a:latin typeface="Calibri"/>
              </a:rPr>
              <a:t>23/10/18</a:t>
            </a:fld>
            <a:endParaRPr b="0" lang="en-IN"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D1F6FB37-33A3-41E5-87E2-D09B64B15638}"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b="0" lang="en-US" sz="4400" spc="-1" strike="noStrike">
                <a:solidFill>
                  <a:srgbClr val="000000"/>
                </a:solidFill>
                <a:latin typeface="Calibri"/>
              </a:rPr>
              <a:t>Click to edit Master title style</a:t>
            </a:r>
            <a:endParaRPr b="0" lang="en-US" sz="4400" spc="-1" strike="noStrike">
              <a:solidFill>
                <a:srgbClr val="000000"/>
              </a:solidFill>
              <a:latin typeface="Arial"/>
            </a:endParaRPr>
          </a:p>
        </p:txBody>
      </p:sp>
      <p:sp>
        <p:nvSpPr>
          <p:cNvPr id="83" name="PlaceHolder 2"/>
          <p:cNvSpPr>
            <a:spLocks noGrp="1"/>
          </p:cNvSpPr>
          <p:nvPr>
            <p:ph type="dt"/>
          </p:nvPr>
        </p:nvSpPr>
        <p:spPr>
          <a:xfrm>
            <a:off x="457200" y="6356520"/>
            <a:ext cx="2133360" cy="364680"/>
          </a:xfrm>
          <a:prstGeom prst="rect">
            <a:avLst/>
          </a:prstGeom>
        </p:spPr>
        <p:txBody>
          <a:bodyPr anchor="ctr"/>
          <a:p>
            <a:pPr>
              <a:lnSpc>
                <a:spcPct val="100000"/>
              </a:lnSpc>
            </a:pPr>
            <a:fld id="{0B0D2AC8-DB99-452B-BC8F-C539E6C5A628}" type="datetime">
              <a:rPr b="0" lang="en-IN" sz="1200" spc="-1" strike="noStrike">
                <a:solidFill>
                  <a:srgbClr val="8b8b8b"/>
                </a:solidFill>
                <a:latin typeface="Calibri"/>
              </a:rPr>
              <a:t>23/10/18</a:t>
            </a:fld>
            <a:endParaRPr b="0" lang="en-IN" sz="1200" spc="-1" strike="noStrike">
              <a:latin typeface="Times New Roman"/>
            </a:endParaRPr>
          </a:p>
        </p:txBody>
      </p:sp>
      <p:sp>
        <p:nvSpPr>
          <p:cNvPr id="84" name="PlaceHolder 3"/>
          <p:cNvSpPr>
            <a:spLocks noGrp="1"/>
          </p:cNvSpPr>
          <p:nvPr>
            <p:ph type="ftr"/>
          </p:nvPr>
        </p:nvSpPr>
        <p:spPr>
          <a:xfrm>
            <a:off x="3124080" y="6356520"/>
            <a:ext cx="2895120" cy="364680"/>
          </a:xfrm>
          <a:prstGeom prst="rect">
            <a:avLst/>
          </a:prstGeom>
        </p:spPr>
        <p:txBody>
          <a:bodyPr anchor="ctr"/>
          <a:p>
            <a:endParaRPr b="0" lang="en-IN" sz="2400" spc="-1" strike="noStrike">
              <a:latin typeface="Times New Roman"/>
            </a:endParaRPr>
          </a:p>
        </p:txBody>
      </p:sp>
      <p:sp>
        <p:nvSpPr>
          <p:cNvPr id="85" name="PlaceHolder 4"/>
          <p:cNvSpPr>
            <a:spLocks noGrp="1"/>
          </p:cNvSpPr>
          <p:nvPr>
            <p:ph type="sldNum"/>
          </p:nvPr>
        </p:nvSpPr>
        <p:spPr>
          <a:xfrm>
            <a:off x="6553080" y="6356520"/>
            <a:ext cx="2133360" cy="364680"/>
          </a:xfrm>
          <a:prstGeom prst="rect">
            <a:avLst/>
          </a:prstGeom>
        </p:spPr>
        <p:txBody>
          <a:bodyPr anchor="ctr"/>
          <a:p>
            <a:pPr algn="r">
              <a:lnSpc>
                <a:spcPct val="100000"/>
              </a:lnSpc>
            </a:pPr>
            <a:fld id="{F43DF979-EDC5-4009-AC73-178F0BF247DB}" type="slidenum">
              <a:rPr b="0" lang="en-IN" sz="1200" spc="-1" strike="noStrike">
                <a:solidFill>
                  <a:srgbClr val="8b8b8b"/>
                </a:solidFill>
                <a:latin typeface="Calibri"/>
              </a:rPr>
              <a:t>&lt;number&gt;</a:t>
            </a:fld>
            <a:endParaRPr b="0" lang="en-IN" sz="1200" spc="-1" strike="noStrike">
              <a:latin typeface="Times New Roman"/>
            </a:endParaRPr>
          </a:p>
        </p:txBody>
      </p:sp>
      <p:sp>
        <p:nvSpPr>
          <p:cNvPr id="86"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85800" y="2130480"/>
            <a:ext cx="7772040" cy="1469520"/>
          </a:xfrm>
          <a:prstGeom prst="rect">
            <a:avLst/>
          </a:prstGeom>
          <a:noFill/>
          <a:ln w="9360">
            <a:noFill/>
          </a:ln>
        </p:spPr>
        <p:txBody>
          <a:bodyPr anchor="ctr"/>
          <a:p>
            <a:pPr algn="ctr">
              <a:lnSpc>
                <a:spcPct val="100000"/>
              </a:lnSpc>
            </a:pPr>
            <a:r>
              <a:rPr b="0" lang="en-US" sz="4400" spc="-1" strike="noStrike">
                <a:solidFill>
                  <a:srgbClr val="000000"/>
                </a:solidFill>
                <a:latin typeface="Calibri"/>
              </a:rPr>
              <a:t>MODULE 5</a:t>
            </a:r>
            <a:endParaRPr b="0" lang="en-US" sz="44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685800" y="609480"/>
            <a:ext cx="84578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Disadvantages of microprocessor</a:t>
            </a:r>
            <a:endParaRPr b="0" lang="en-US" sz="4400" spc="-1" strike="noStrike">
              <a:solidFill>
                <a:srgbClr val="000000"/>
              </a:solidFill>
              <a:latin typeface="Arial"/>
            </a:endParaRPr>
          </a:p>
        </p:txBody>
      </p:sp>
      <p:sp>
        <p:nvSpPr>
          <p:cNvPr id="193" name="TextShape 2"/>
          <p:cNvSpPr txBox="1"/>
          <p:nvPr/>
        </p:nvSpPr>
        <p:spPr>
          <a:xfrm>
            <a:off x="1143000" y="1828800"/>
            <a:ext cx="7314840" cy="411444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overall system cost is high</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large sized PCB is required for assembling all the components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Overall product design requires more time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Physical size of the product is big</a:t>
            </a:r>
            <a:endParaRPr b="0" lang="en-US" sz="3200" spc="-1" strike="noStrike">
              <a:solidFill>
                <a:srgbClr val="000000"/>
              </a:solidFill>
              <a:latin typeface="Calibri"/>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457200" y="274680"/>
            <a:ext cx="8229240" cy="1142640"/>
          </a:xfrm>
          <a:prstGeom prst="rect">
            <a:avLst/>
          </a:prstGeom>
          <a:noFill/>
          <a:ln w="9360">
            <a:noFill/>
          </a:ln>
        </p:spPr>
        <p:txBody>
          <a:bodyPr anchor="ctr">
            <a:normAutofit/>
          </a:bodyPr>
          <a:p>
            <a:pPr algn="ctr">
              <a:lnSpc>
                <a:spcPct val="100000"/>
              </a:lnSpc>
            </a:pPr>
            <a:r>
              <a:rPr b="0" lang="en-US" sz="4400" spc="-1" strike="noStrike">
                <a:solidFill>
                  <a:srgbClr val="000000"/>
                </a:solidFill>
                <a:latin typeface="Calibri"/>
              </a:rPr>
              <a:t>Advantages of Microcontroller based System</a:t>
            </a:r>
            <a:endParaRPr b="0" lang="en-US" sz="4400" spc="-1" strike="noStrike">
              <a:solidFill>
                <a:srgbClr val="000000"/>
              </a:solidFill>
              <a:latin typeface="Arial"/>
            </a:endParaRPr>
          </a:p>
        </p:txBody>
      </p:sp>
      <p:sp>
        <p:nvSpPr>
          <p:cNvPr id="195"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As the peripherals are integrated into a single chip, the overall system cost is very less.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product is of small size compared to micro processor based system.</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system design now requires very little efforts.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As the peripherals are integrated with a microprocessor the system is more reliable.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Though microcontroller may have on chip ROM,RAM and I/O ports, addition ROM, RAM I/O ports may be interfaced externally if required.</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On chip ROM provide a software security</a:t>
            </a:r>
            <a:endParaRPr b="0" lang="en-US" sz="2400" spc="-1" strike="noStrike">
              <a:solidFill>
                <a:srgbClr val="000000"/>
              </a:solidFill>
              <a:latin typeface="Calibri"/>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6" name="Table 1"/>
          <p:cNvGraphicFramePr/>
          <p:nvPr/>
        </p:nvGraphicFramePr>
        <p:xfrm>
          <a:off x="380880" y="228600"/>
          <a:ext cx="8457840" cy="6324120"/>
        </p:xfrm>
        <a:graphic>
          <a:graphicData uri="http://schemas.openxmlformats.org/drawingml/2006/table">
            <a:tbl>
              <a:tblPr/>
              <a:tblGrid>
                <a:gridCol w="533160"/>
                <a:gridCol w="3581280"/>
                <a:gridCol w="4343400"/>
              </a:tblGrid>
              <a:tr h="306360">
                <a:tc>
                  <a:txBody>
                    <a:bodyPr lIns="37080" rIns="37080" tIns="0" bIns="0"/>
                    <a:p>
                      <a:pPr algn="ctr">
                        <a:lnSpc>
                          <a:spcPct val="150000"/>
                        </a:lnSpc>
                        <a:spcAft>
                          <a:spcPts val="1001"/>
                        </a:spcAft>
                      </a:pPr>
                      <a:r>
                        <a:rPr b="1" lang="en-IN" sz="1200" spc="-1" strike="noStrike">
                          <a:solidFill>
                            <a:srgbClr val="000000"/>
                          </a:solidFill>
                          <a:latin typeface="Times New Roman"/>
                          <a:ea typeface="Calibri"/>
                        </a:rPr>
                        <a:t>S.No</a:t>
                      </a:r>
                      <a:endParaRPr b="0" lang="en-IN" sz="12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ctr">
                        <a:lnSpc>
                          <a:spcPct val="150000"/>
                        </a:lnSpc>
                        <a:spcAft>
                          <a:spcPts val="1001"/>
                        </a:spcAft>
                      </a:pPr>
                      <a:r>
                        <a:rPr b="1" lang="en-IN" sz="1200" spc="-1" strike="noStrike">
                          <a:solidFill>
                            <a:srgbClr val="000000"/>
                          </a:solidFill>
                          <a:latin typeface="Times New Roman"/>
                          <a:ea typeface="Calibri"/>
                        </a:rPr>
                        <a:t>Microprocessor</a:t>
                      </a:r>
                      <a:endParaRPr b="0" lang="en-IN" sz="12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ctr">
                        <a:lnSpc>
                          <a:spcPct val="150000"/>
                        </a:lnSpc>
                        <a:spcAft>
                          <a:spcPts val="1001"/>
                        </a:spcAft>
                      </a:pPr>
                      <a:r>
                        <a:rPr b="1" lang="en-IN" sz="1200" spc="-1" strike="noStrike">
                          <a:solidFill>
                            <a:srgbClr val="000000"/>
                          </a:solidFill>
                          <a:latin typeface="Times New Roman"/>
                          <a:ea typeface="Calibri"/>
                        </a:rPr>
                        <a:t>Microcontroller</a:t>
                      </a:r>
                      <a:endParaRPr b="0" lang="en-IN" sz="12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r>
              <a:tr h="640800">
                <a:tc>
                  <a:txBody>
                    <a:bodyPr lIns="37080" rIns="37080" tIns="0" bIns="0"/>
                    <a:p>
                      <a:pPr algn="just">
                        <a:lnSpc>
                          <a:spcPct val="150000"/>
                        </a:lnSpc>
                        <a:spcAft>
                          <a:spcPts val="1001"/>
                        </a:spcAft>
                      </a:pPr>
                      <a:r>
                        <a:rPr b="0" lang="en-IN" sz="1200" spc="-1" strike="noStrike">
                          <a:solidFill>
                            <a:srgbClr val="000000"/>
                          </a:solidFill>
                          <a:latin typeface="Times New Roman"/>
                          <a:ea typeface="Calibri"/>
                        </a:rPr>
                        <a:t>1</a:t>
                      </a:r>
                      <a:endParaRPr b="0" lang="en-IN" sz="12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nSpc>
                          <a:spcPct val="150000"/>
                        </a:lnSpc>
                        <a:spcAft>
                          <a:spcPts val="1001"/>
                        </a:spcAft>
                      </a:pPr>
                      <a:r>
                        <a:rPr b="0" lang="en-IN" sz="1200" spc="-1" strike="noStrike">
                          <a:solidFill>
                            <a:srgbClr val="000000"/>
                          </a:solidFill>
                          <a:latin typeface="Times New Roman"/>
                          <a:ea typeface="Calibri"/>
                        </a:rPr>
                        <a:t>A microprocessor is a general purpose device which is called a CPU </a:t>
                      </a:r>
                      <a:endParaRPr b="0" lang="en-IN" sz="12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200" spc="-1" strike="noStrike">
                          <a:solidFill>
                            <a:srgbClr val="000000"/>
                          </a:solidFill>
                          <a:latin typeface="Times New Roman"/>
                          <a:ea typeface="Calibri"/>
                        </a:rPr>
                        <a:t>A microcontroller is a dedicated chip which is also called single chip computer.</a:t>
                      </a:r>
                      <a:endParaRPr b="0" lang="en-IN" sz="12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r>
              <a:tr h="950400">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2</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nSpc>
                          <a:spcPct val="150000"/>
                        </a:lnSpc>
                        <a:spcAft>
                          <a:spcPts val="1001"/>
                        </a:spcAft>
                      </a:pPr>
                      <a:r>
                        <a:rPr b="0" lang="en-IN" sz="1400" spc="-1" strike="noStrike">
                          <a:solidFill>
                            <a:srgbClr val="000000"/>
                          </a:solidFill>
                          <a:latin typeface="Times New Roman"/>
                          <a:ea typeface="Calibri"/>
                        </a:rPr>
                        <a:t>A microprocessor do not contain onchip I/OPorts, Timers, Memories etc..</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nSpc>
                          <a:spcPct val="115000"/>
                        </a:lnSpc>
                        <a:spcAft>
                          <a:spcPts val="1001"/>
                        </a:spcAft>
                      </a:pPr>
                      <a:r>
                        <a:rPr b="0" lang="en-IN" sz="1400" spc="-1" strike="noStrike">
                          <a:solidFill>
                            <a:srgbClr val="231e20"/>
                          </a:solidFill>
                          <a:latin typeface="Times New Roman"/>
                          <a:ea typeface="Calibri"/>
                        </a:rPr>
                        <a:t>A microcontroller includes RAM, ROM, serial and parallel interface, timers, interrupt circuitry (in addition to CPU) in a single chip.</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r>
              <a:tr h="724320">
                <a:tc>
                  <a:txBody>
                    <a:bodyPr lIns="37080" rIns="37080" tIns="0" bIns="0"/>
                    <a:p>
                      <a:pPr algn="just">
                        <a:lnSpc>
                          <a:spcPct val="150000"/>
                        </a:lnSpc>
                        <a:spcAft>
                          <a:spcPts val="1001"/>
                        </a:spcAft>
                      </a:pPr>
                      <a:r>
                        <a:rPr b="1" lang="en-IN" sz="1400" spc="-1" strike="noStrike">
                          <a:solidFill>
                            <a:srgbClr val="000000"/>
                          </a:solidFill>
                          <a:latin typeface="Times New Roman"/>
                          <a:ea typeface="Calibri"/>
                        </a:rPr>
                        <a:t>3</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231e20"/>
                          </a:solidFill>
                          <a:latin typeface="Times New Roman"/>
                          <a:ea typeface="Calibri"/>
                        </a:rPr>
                        <a:t>Microprocessors are most commonly used as the CPU in microcomputer systems</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nSpc>
                          <a:spcPct val="115000"/>
                        </a:lnSpc>
                        <a:spcAft>
                          <a:spcPts val="1001"/>
                        </a:spcAft>
                      </a:pPr>
                      <a:r>
                        <a:rPr b="0" lang="en-IN" sz="1400" spc="-1" strike="noStrike">
                          <a:solidFill>
                            <a:srgbClr val="231e20"/>
                          </a:solidFill>
                          <a:latin typeface="Times New Roman"/>
                          <a:ea typeface="Calibri"/>
                        </a:rPr>
                        <a:t>Microcontrollers are used in small, minimum component designs performing control-oriented applications.</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r>
              <a:tr h="708480">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4</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Microprocessor instructions are mainly nibble or byte addressable</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Microcontroller instructions are both bit addressable as well as byte addressable.</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r>
              <a:tr h="708480">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5</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231e20"/>
                          </a:solidFill>
                          <a:latin typeface="Times New Roman"/>
                          <a:ea typeface="Calibri"/>
                        </a:rPr>
                        <a:t>Microprocessor instruction sets are  mainly  intended  for catering to large volumes of data.</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231e20"/>
                          </a:solidFill>
                          <a:latin typeface="Times New Roman"/>
                          <a:ea typeface="Calibri"/>
                        </a:rPr>
                        <a:t>Microcontrollers have instruction sets catering to the control of inputs and outputs.</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r>
              <a:tr h="708480">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6</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Microprocessor based system design is complex and expensive</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Microcontroller based system design is rather simple and cost effective</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r>
              <a:tr h="1136160">
                <a:tc>
                  <a:txBody>
                    <a:bodyPr lIns="37080" rIns="37080" tIns="0" bIns="0"/>
                    <a:p>
                      <a:pPr algn="just">
                        <a:lnSpc>
                          <a:spcPct val="150000"/>
                        </a:lnSpc>
                        <a:spcAft>
                          <a:spcPts val="1001"/>
                        </a:spcAft>
                      </a:pPr>
                      <a:r>
                        <a:rPr b="1" lang="en-IN" sz="1400" spc="-1" strike="noStrike">
                          <a:solidFill>
                            <a:srgbClr val="000000"/>
                          </a:solidFill>
                          <a:latin typeface="Times New Roman"/>
                          <a:ea typeface="Calibri"/>
                        </a:rPr>
                        <a:t>7</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The Instruction set of microprocessor is complex with large number of instructions.</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The instruction set of a Microcontroller is very simple with less number of instructions. For, ex: PIC microcontrollers have only 35 instructions</a:t>
                      </a:r>
                      <a:r>
                        <a:rPr b="1" lang="en-IN" sz="1400" spc="-1" strike="noStrike">
                          <a:solidFill>
                            <a:srgbClr val="000000"/>
                          </a:solidFill>
                          <a:latin typeface="Times New Roman"/>
                          <a:ea typeface="Calibri"/>
                        </a:rPr>
                        <a:t>.</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r>
              <a:tr h="440640">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8</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A microprocessor has  zero status flag </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c>
                  <a:txBody>
                    <a:bodyPr lIns="37080" rIns="37080" tIns="0" bIns="0"/>
                    <a:p>
                      <a:pPr algn="just">
                        <a:lnSpc>
                          <a:spcPct val="150000"/>
                        </a:lnSpc>
                        <a:spcAft>
                          <a:spcPts val="1001"/>
                        </a:spcAft>
                      </a:pPr>
                      <a:r>
                        <a:rPr b="0" lang="en-IN" sz="1400" spc="-1" strike="noStrike">
                          <a:solidFill>
                            <a:srgbClr val="000000"/>
                          </a:solidFill>
                          <a:latin typeface="Times New Roman"/>
                          <a:ea typeface="Calibri"/>
                        </a:rPr>
                        <a:t>A microcontroller has no zero flag.</a:t>
                      </a:r>
                      <a:endParaRPr b="0" lang="en-IN" sz="1400" spc="-1" strike="noStrike">
                        <a:latin typeface="Arial"/>
                      </a:endParaRPr>
                    </a:p>
                  </a:txBody>
                  <a:tcPr marL="37080" marR="3708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1600200"/>
            <a:ext cx="8229240" cy="4525560"/>
          </a:xfrm>
          <a:prstGeom prst="rect">
            <a:avLst/>
          </a:prstGeom>
          <a:noFill/>
          <a:ln w="9360">
            <a:noFill/>
          </a:ln>
        </p:spPr>
        <p:txBody>
          <a:bodyPr/>
          <a:p>
            <a:pPr marL="343080" indent="-342720" algn="just">
              <a:lnSpc>
                <a:spcPct val="100000"/>
              </a:lnSpc>
              <a:spcBef>
                <a:spcPts val="439"/>
              </a:spcBef>
              <a:buClr>
                <a:srgbClr val="000000"/>
              </a:buClr>
              <a:buFont typeface="Arial"/>
              <a:buChar char="•"/>
            </a:pPr>
            <a:r>
              <a:rPr b="0" lang="en-US" sz="2200" spc="-1" strike="noStrike">
                <a:solidFill>
                  <a:srgbClr val="000000"/>
                </a:solidFill>
                <a:latin typeface="Times New Roman"/>
              </a:rPr>
              <a:t>Embedded system means the processor is embedded into that application.</a:t>
            </a:r>
            <a:endParaRPr b="0" lang="en-US" sz="2200" spc="-1" strike="noStrike">
              <a:solidFill>
                <a:srgbClr val="000000"/>
              </a:solidFill>
              <a:latin typeface="Calibri"/>
            </a:endParaRPr>
          </a:p>
          <a:p>
            <a:pPr marL="343080" indent="-342720" algn="just">
              <a:lnSpc>
                <a:spcPct val="100000"/>
              </a:lnSpc>
              <a:spcBef>
                <a:spcPts val="439"/>
              </a:spcBef>
              <a:buClr>
                <a:srgbClr val="000000"/>
              </a:buClr>
              <a:buFont typeface="Arial"/>
              <a:buChar char="•"/>
            </a:pPr>
            <a:r>
              <a:rPr b="0" lang="en-US" sz="2200" spc="-1" strike="noStrike">
                <a:solidFill>
                  <a:srgbClr val="000000"/>
                </a:solidFill>
                <a:latin typeface="Times New Roman"/>
              </a:rPr>
              <a:t>An embedded product uses a microprocessor or microcontroller to do one task only.</a:t>
            </a:r>
            <a:endParaRPr b="0" lang="en-US" sz="2200" spc="-1" strike="noStrike">
              <a:solidFill>
                <a:srgbClr val="000000"/>
              </a:solidFill>
              <a:latin typeface="Calibri"/>
            </a:endParaRPr>
          </a:p>
          <a:p>
            <a:pPr marL="343080" indent="-342720" algn="just">
              <a:lnSpc>
                <a:spcPct val="100000"/>
              </a:lnSpc>
              <a:spcBef>
                <a:spcPts val="439"/>
              </a:spcBef>
              <a:buClr>
                <a:srgbClr val="000000"/>
              </a:buClr>
              <a:buFont typeface="Arial"/>
              <a:buChar char="•"/>
            </a:pPr>
            <a:r>
              <a:rPr b="0" lang="en-US" sz="2200" spc="-1" strike="noStrike">
                <a:solidFill>
                  <a:srgbClr val="000000"/>
                </a:solidFill>
                <a:latin typeface="Times New Roman"/>
              </a:rPr>
              <a:t>In an embedded system, there is only one application software that </a:t>
            </a:r>
            <a:r>
              <a:rPr b="0" lang="en-US" sz="2000" spc="-1" strike="noStrike">
                <a:solidFill>
                  <a:srgbClr val="000000"/>
                </a:solidFill>
                <a:latin typeface="Times New Roman"/>
              </a:rPr>
              <a:t>is typically burned into ROM.</a:t>
            </a:r>
            <a:endParaRPr b="0" lang="en-US" sz="2000" spc="-1" strike="noStrike">
              <a:solidFill>
                <a:srgbClr val="000000"/>
              </a:solidFill>
              <a:latin typeface="Calibri"/>
            </a:endParaRPr>
          </a:p>
          <a:p>
            <a:pPr marL="343080" indent="-342720" algn="just">
              <a:lnSpc>
                <a:spcPct val="100000"/>
              </a:lnSpc>
              <a:spcBef>
                <a:spcPts val="400"/>
              </a:spcBef>
              <a:buClr>
                <a:srgbClr val="000000"/>
              </a:buClr>
              <a:buFont typeface="Arial"/>
              <a:buChar char="•"/>
            </a:pPr>
            <a:r>
              <a:rPr b="0" lang="en-US" sz="2000" spc="-1" strike="noStrike">
                <a:solidFill>
                  <a:srgbClr val="000000"/>
                </a:solidFill>
                <a:latin typeface="Times New Roman"/>
              </a:rPr>
              <a:t>Example</a:t>
            </a:r>
            <a:r>
              <a:rPr b="0" lang="en-US" sz="2000" spc="-1" strike="noStrike">
                <a:solidFill>
                  <a:srgbClr val="000000"/>
                </a:solidFill>
                <a:latin typeface="Times New Roman"/>
              </a:rPr>
              <a:t>：</a:t>
            </a:r>
            <a:r>
              <a:rPr b="0" lang="en-US" sz="2000" spc="-1" strike="noStrike">
                <a:solidFill>
                  <a:srgbClr val="000000"/>
                </a:solidFill>
                <a:latin typeface="Times New Roman"/>
              </a:rPr>
              <a:t>printer, keyboard, video game player</a:t>
            </a:r>
            <a:endParaRPr b="0" lang="en-US" sz="2000" spc="-1" strike="noStrike">
              <a:solidFill>
                <a:srgbClr val="000000"/>
              </a:solidFill>
              <a:latin typeface="Calibri"/>
            </a:endParaRPr>
          </a:p>
          <a:p>
            <a:pPr marL="343080" indent="-342720" algn="just">
              <a:lnSpc>
                <a:spcPct val="100000"/>
              </a:lnSpc>
              <a:spcBef>
                <a:spcPts val="400"/>
              </a:spcBef>
              <a:buClr>
                <a:srgbClr val="000000"/>
              </a:buClr>
              <a:buFont typeface="Arial"/>
              <a:buChar char="•"/>
            </a:pPr>
            <a:r>
              <a:rPr b="0" lang="en-US" sz="2000" spc="-1" strike="noStrike">
                <a:solidFill>
                  <a:srgbClr val="000000"/>
                </a:solidFill>
                <a:latin typeface="Times New Roman"/>
              </a:rPr>
              <a:t>A printer is an example of embedded system since the processor inside it performs one task only.</a:t>
            </a:r>
            <a:endParaRPr b="0" lang="en-US" sz="2000" spc="-1" strike="noStrike">
              <a:solidFill>
                <a:srgbClr val="000000"/>
              </a:solidFill>
              <a:latin typeface="Calibri"/>
            </a:endParaRPr>
          </a:p>
        </p:txBody>
      </p:sp>
      <p:sp>
        <p:nvSpPr>
          <p:cNvPr id="198" name="CustomShape 2"/>
          <p:cNvSpPr/>
          <p:nvPr/>
        </p:nvSpPr>
        <p:spPr>
          <a:xfrm>
            <a:off x="755640" y="692280"/>
            <a:ext cx="6711480" cy="547200"/>
          </a:xfrm>
          <a:prstGeom prst="rect">
            <a:avLst/>
          </a:prstGeom>
          <a:noFill/>
          <a:ln w="12600">
            <a:noFill/>
          </a:ln>
        </p:spPr>
        <p:style>
          <a:lnRef idx="0"/>
          <a:fillRef idx="0"/>
          <a:effectRef idx="0"/>
          <a:fontRef idx="minor"/>
        </p:style>
        <p:txBody>
          <a:bodyPr lIns="90000" rIns="90000" tIns="45000" bIns="45000"/>
          <a:p>
            <a:pPr algn="ctr">
              <a:lnSpc>
                <a:spcPct val="100000"/>
              </a:lnSpc>
            </a:pPr>
            <a:r>
              <a:rPr b="0" lang="en-IN" sz="3000" spc="-1" strike="noStrike">
                <a:solidFill>
                  <a:srgbClr val="000000"/>
                </a:solidFill>
                <a:latin typeface="Times New Roman"/>
              </a:rPr>
              <a:t>Embedded System</a:t>
            </a:r>
            <a:endParaRPr b="0" lang="en-IN" sz="3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1600200"/>
            <a:ext cx="8229240" cy="4525560"/>
          </a:xfrm>
          <a:prstGeom prst="rect">
            <a:avLst/>
          </a:prstGeom>
          <a:noFill/>
          <a:ln w="9360">
            <a:noFill/>
          </a:ln>
        </p:spPr>
        <p:txBody>
          <a:bodyPr/>
          <a:p>
            <a:pPr marL="533520" indent="-533160">
              <a:lnSpc>
                <a:spcPct val="100000"/>
              </a:lnSpc>
              <a:spcBef>
                <a:spcPts val="439"/>
              </a:spcBef>
              <a:buClr>
                <a:srgbClr val="000000"/>
              </a:buClr>
              <a:buFont typeface="Arial"/>
              <a:buAutoNum type="arabicPeriod"/>
            </a:pPr>
            <a:r>
              <a:rPr b="0" lang="en-US" sz="2200" spc="-1" strike="noStrike">
                <a:solidFill>
                  <a:srgbClr val="000000"/>
                </a:solidFill>
                <a:latin typeface="Times New Roman"/>
              </a:rPr>
              <a:t>Meeting the computing needs of the task efficiently and cost effectively</a:t>
            </a:r>
            <a:endParaRPr b="0" lang="en-US" sz="2200" spc="-1" strike="noStrike">
              <a:solidFill>
                <a:srgbClr val="000000"/>
              </a:solidFill>
              <a:latin typeface="Calibri"/>
            </a:endParaRPr>
          </a:p>
          <a:p>
            <a:pPr lvl="1" marL="914400" indent="-456840">
              <a:lnSpc>
                <a:spcPct val="100000"/>
              </a:lnSpc>
              <a:spcBef>
                <a:spcPts val="439"/>
              </a:spcBef>
              <a:buClr>
                <a:srgbClr val="000000"/>
              </a:buClr>
              <a:buFont typeface="Arial"/>
              <a:buChar char="•"/>
            </a:pPr>
            <a:r>
              <a:rPr b="0" lang="en-US" sz="2200" spc="-1" strike="noStrike">
                <a:solidFill>
                  <a:srgbClr val="000000"/>
                </a:solidFill>
                <a:latin typeface="Times New Roman"/>
              </a:rPr>
              <a:t>speed, the amount of ROM and RAM, the number of I/O ports and timers, size, packaging, power consumption</a:t>
            </a:r>
            <a:endParaRPr b="0" lang="en-US" sz="2200" spc="-1" strike="noStrike">
              <a:solidFill>
                <a:srgbClr val="000000"/>
              </a:solidFill>
              <a:latin typeface="Calibri"/>
            </a:endParaRPr>
          </a:p>
          <a:p>
            <a:pPr lvl="1" marL="914400" indent="-456840">
              <a:lnSpc>
                <a:spcPct val="100000"/>
              </a:lnSpc>
              <a:spcBef>
                <a:spcPts val="439"/>
              </a:spcBef>
              <a:buClr>
                <a:srgbClr val="000000"/>
              </a:buClr>
              <a:buFont typeface="Arial"/>
              <a:buChar char="•"/>
            </a:pPr>
            <a:r>
              <a:rPr b="0" lang="en-US" sz="2200" spc="-1" strike="noStrike">
                <a:solidFill>
                  <a:srgbClr val="000000"/>
                </a:solidFill>
                <a:latin typeface="Times New Roman"/>
              </a:rPr>
              <a:t>easy to upgrade</a:t>
            </a:r>
            <a:endParaRPr b="0" lang="en-US" sz="2200" spc="-1" strike="noStrike">
              <a:solidFill>
                <a:srgbClr val="000000"/>
              </a:solidFill>
              <a:latin typeface="Calibri"/>
            </a:endParaRPr>
          </a:p>
          <a:p>
            <a:pPr lvl="1" marL="914400" indent="-456840">
              <a:lnSpc>
                <a:spcPct val="100000"/>
              </a:lnSpc>
              <a:spcBef>
                <a:spcPts val="439"/>
              </a:spcBef>
              <a:buClr>
                <a:srgbClr val="000000"/>
              </a:buClr>
              <a:buFont typeface="Arial"/>
              <a:buChar char="•"/>
            </a:pPr>
            <a:r>
              <a:rPr b="0" lang="en-US" sz="2200" spc="-1" strike="noStrike">
                <a:solidFill>
                  <a:srgbClr val="000000"/>
                </a:solidFill>
                <a:latin typeface="Times New Roman"/>
              </a:rPr>
              <a:t>cost per unit</a:t>
            </a:r>
            <a:endParaRPr b="0" lang="en-US" sz="2200" spc="-1" strike="noStrike">
              <a:solidFill>
                <a:srgbClr val="000000"/>
              </a:solidFill>
              <a:latin typeface="Calibri"/>
            </a:endParaRPr>
          </a:p>
          <a:p>
            <a:pPr marL="533520" indent="-533160">
              <a:lnSpc>
                <a:spcPct val="100000"/>
              </a:lnSpc>
              <a:spcBef>
                <a:spcPts val="439"/>
              </a:spcBef>
              <a:buClr>
                <a:srgbClr val="000000"/>
              </a:buClr>
              <a:buFont typeface="Arial"/>
              <a:buAutoNum type="arabicPeriod"/>
            </a:pPr>
            <a:r>
              <a:rPr b="0" lang="en-US" sz="2200" spc="-1" strike="noStrike">
                <a:solidFill>
                  <a:srgbClr val="000000"/>
                </a:solidFill>
                <a:latin typeface="Times New Roman"/>
              </a:rPr>
              <a:t>Availability of software development tools</a:t>
            </a:r>
            <a:endParaRPr b="0" lang="en-US" sz="2200" spc="-1" strike="noStrike">
              <a:solidFill>
                <a:srgbClr val="000000"/>
              </a:solidFill>
              <a:latin typeface="Calibri"/>
            </a:endParaRPr>
          </a:p>
          <a:p>
            <a:pPr lvl="1" marL="914400" indent="-456840">
              <a:lnSpc>
                <a:spcPct val="100000"/>
              </a:lnSpc>
              <a:spcBef>
                <a:spcPts val="439"/>
              </a:spcBef>
              <a:buClr>
                <a:srgbClr val="000000"/>
              </a:buClr>
              <a:buFont typeface="Arial"/>
              <a:buChar char="•"/>
            </a:pPr>
            <a:r>
              <a:rPr b="0" lang="en-US" sz="2200" spc="-1" strike="noStrike">
                <a:solidFill>
                  <a:srgbClr val="000000"/>
                </a:solidFill>
                <a:latin typeface="Times New Roman"/>
              </a:rPr>
              <a:t>assemblers, debuggers, C compilers, emulator, simulator, technical support</a:t>
            </a:r>
            <a:endParaRPr b="0" lang="en-US" sz="2200" spc="-1" strike="noStrike">
              <a:solidFill>
                <a:srgbClr val="000000"/>
              </a:solidFill>
              <a:latin typeface="Calibri"/>
            </a:endParaRPr>
          </a:p>
          <a:p>
            <a:pPr marL="533520" indent="-533160">
              <a:lnSpc>
                <a:spcPct val="100000"/>
              </a:lnSpc>
              <a:spcBef>
                <a:spcPts val="439"/>
              </a:spcBef>
              <a:buClr>
                <a:srgbClr val="000000"/>
              </a:buClr>
              <a:buFont typeface="Arial"/>
              <a:buAutoNum type="arabicPeriod"/>
            </a:pPr>
            <a:r>
              <a:rPr b="0" lang="en-US" sz="2200" spc="-1" strike="noStrike">
                <a:solidFill>
                  <a:srgbClr val="000000"/>
                </a:solidFill>
                <a:latin typeface="Times New Roman"/>
              </a:rPr>
              <a:t>Wide availability and reliable sources of the microcontrollers.</a:t>
            </a:r>
            <a:endParaRPr b="0" lang="en-US" sz="2200" spc="-1" strike="noStrike">
              <a:solidFill>
                <a:srgbClr val="000000"/>
              </a:solidFill>
              <a:latin typeface="Calibri"/>
            </a:endParaRPr>
          </a:p>
        </p:txBody>
      </p:sp>
      <p:sp>
        <p:nvSpPr>
          <p:cNvPr id="200" name="CustomShape 2"/>
          <p:cNvSpPr/>
          <p:nvPr/>
        </p:nvSpPr>
        <p:spPr>
          <a:xfrm>
            <a:off x="684360" y="549360"/>
            <a:ext cx="7240320" cy="547200"/>
          </a:xfrm>
          <a:prstGeom prst="rect">
            <a:avLst/>
          </a:prstGeom>
          <a:noFill/>
          <a:ln w="12600">
            <a:noFill/>
          </a:ln>
        </p:spPr>
        <p:style>
          <a:lnRef idx="0"/>
          <a:fillRef idx="0"/>
          <a:effectRef idx="0"/>
          <a:fontRef idx="minor"/>
        </p:style>
        <p:txBody>
          <a:bodyPr lIns="90000" rIns="90000" tIns="45000" bIns="45000"/>
          <a:p>
            <a:pPr algn="ctr">
              <a:lnSpc>
                <a:spcPct val="100000"/>
              </a:lnSpc>
            </a:pPr>
            <a:r>
              <a:rPr b="0" lang="en-IN" sz="3000" spc="-1" strike="noStrike">
                <a:solidFill>
                  <a:srgbClr val="000000"/>
                </a:solidFill>
                <a:latin typeface="Times New Roman"/>
              </a:rPr>
              <a:t>Three criteria in Choosing a Microcontroller</a:t>
            </a:r>
            <a:endParaRPr b="0" lang="en-IN" sz="3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2800" spc="-1" strike="noStrike">
                <a:solidFill>
                  <a:srgbClr val="231e20"/>
                </a:solidFill>
                <a:latin typeface="Times New Roman"/>
                <a:ea typeface="Calibri"/>
              </a:rPr>
              <a:t>TYPES OF MICROCONTROLLERS </a:t>
            </a:r>
            <a:endParaRPr b="0" lang="en-US" sz="2800" spc="-1" strike="noStrike">
              <a:solidFill>
                <a:srgbClr val="000000"/>
              </a:solidFill>
              <a:latin typeface="Arial"/>
            </a:endParaRPr>
          </a:p>
        </p:txBody>
      </p:sp>
      <p:sp>
        <p:nvSpPr>
          <p:cNvPr id="202" name="CustomShape 2"/>
          <p:cNvSpPr/>
          <p:nvPr/>
        </p:nvSpPr>
        <p:spPr>
          <a:xfrm>
            <a:off x="457200" y="1761480"/>
            <a:ext cx="7924320" cy="1797120"/>
          </a:xfrm>
          <a:prstGeom prst="rect">
            <a:avLst/>
          </a:prstGeom>
          <a:noFill/>
          <a:ln w="9360">
            <a:noFill/>
          </a:ln>
        </p:spPr>
        <p:style>
          <a:lnRef idx="0"/>
          <a:fillRef idx="0"/>
          <a:effectRef idx="0"/>
          <a:fontRef idx="minor"/>
        </p:style>
        <p:txBody>
          <a:bodyPr lIns="90000" rIns="90000" tIns="45000" bIns="45000" anchor="ctr"/>
          <a:p>
            <a:pPr algn="just">
              <a:lnSpc>
                <a:spcPct val="100000"/>
              </a:lnSpc>
            </a:pPr>
            <a:endParaRPr b="0" lang="en-IN" sz="1800" spc="-1" strike="noStrike">
              <a:latin typeface="Arial"/>
            </a:endParaRPr>
          </a:p>
          <a:p>
            <a:pPr algn="just">
              <a:lnSpc>
                <a:spcPct val="100000"/>
              </a:lnSpc>
            </a:pPr>
            <a:r>
              <a:rPr b="0" lang="en-IN" sz="2800" spc="-1" strike="noStrike">
                <a:solidFill>
                  <a:srgbClr val="231e20"/>
                </a:solidFill>
                <a:latin typeface="Times New Roman"/>
                <a:ea typeface="Calibri"/>
              </a:rPr>
              <a:t>Microcontrollers can be classified on the basis of internal bus width, architecture, memory and   instruction set </a:t>
            </a:r>
            <a:endParaRPr b="0" lang="en-IN" sz="2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Types of Microcontrollers</a:t>
            </a:r>
            <a:endParaRPr b="0" lang="en-US" sz="4400" spc="-1" strike="noStrike">
              <a:solidFill>
                <a:srgbClr val="000000"/>
              </a:solidFill>
              <a:latin typeface="Arial"/>
            </a:endParaRPr>
          </a:p>
        </p:txBody>
      </p:sp>
      <p:pic>
        <p:nvPicPr>
          <p:cNvPr id="204" name="Content Placeholder 3" descr=""/>
          <p:cNvPicPr/>
          <p:nvPr/>
        </p:nvPicPr>
        <p:blipFill>
          <a:blip r:embed="rId1"/>
          <a:srcRect l="-13305" t="0" r="-13305" b="0"/>
          <a:stretch/>
        </p:blipFill>
        <p:spPr>
          <a:xfrm>
            <a:off x="457200" y="1620720"/>
            <a:ext cx="8229240" cy="4525560"/>
          </a:xfrm>
          <a:prstGeom prst="rect">
            <a:avLst/>
          </a:prstGeom>
          <a:ln w="9360">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CLASSIFICATION BASED ON NO OF BITS</a:t>
            </a:r>
            <a:endParaRPr b="0" lang="en-US" sz="4400" spc="-1" strike="noStrike">
              <a:solidFill>
                <a:srgbClr val="000000"/>
              </a:solidFill>
              <a:latin typeface="Arial"/>
            </a:endParaRPr>
          </a:p>
        </p:txBody>
      </p:sp>
      <p:sp>
        <p:nvSpPr>
          <p:cNvPr id="206" name="TextShape 2"/>
          <p:cNvSpPr txBox="1"/>
          <p:nvPr/>
        </p:nvSpPr>
        <p:spPr>
          <a:xfrm>
            <a:off x="457200" y="1600200"/>
            <a:ext cx="8229240" cy="4525560"/>
          </a:xfrm>
          <a:prstGeom prst="rect">
            <a:avLst/>
          </a:prstGeom>
          <a:noFill/>
          <a:ln w="9360">
            <a:noFill/>
          </a:ln>
        </p:spPr>
        <p:txBody>
          <a:bodyPr/>
          <a:p>
            <a:pPr marL="343080" indent="-342720" algn="just">
              <a:lnSpc>
                <a:spcPct val="100000"/>
              </a:lnSpc>
              <a:spcBef>
                <a:spcPts val="641"/>
              </a:spcBef>
              <a:buClr>
                <a:srgbClr val="231e20"/>
              </a:buClr>
              <a:buFont typeface="Arial"/>
              <a:buChar char="•"/>
            </a:pPr>
            <a:r>
              <a:rPr b="0" lang="en-US" sz="3200" spc="-1" strike="noStrike">
                <a:solidFill>
                  <a:srgbClr val="231e20"/>
                </a:solidFill>
                <a:latin typeface="Times New Roman"/>
                <a:ea typeface="Calibri"/>
              </a:rPr>
              <a:t>4-bit</a:t>
            </a:r>
            <a:endParaRPr b="0" lang="en-US" sz="3200" spc="-1" strike="noStrike">
              <a:solidFill>
                <a:srgbClr val="000000"/>
              </a:solidFill>
              <a:latin typeface="Calibri"/>
            </a:endParaRPr>
          </a:p>
          <a:p>
            <a:pPr marL="343080" indent="-342720" algn="just">
              <a:lnSpc>
                <a:spcPct val="100000"/>
              </a:lnSpc>
              <a:spcBef>
                <a:spcPts val="641"/>
              </a:spcBef>
              <a:buClr>
                <a:srgbClr val="231e20"/>
              </a:buClr>
              <a:buFont typeface="Arial"/>
              <a:buChar char="•"/>
            </a:pPr>
            <a:r>
              <a:rPr b="0" lang="en-US" sz="3200" spc="-1" strike="noStrike">
                <a:solidFill>
                  <a:srgbClr val="231e20"/>
                </a:solidFill>
                <a:latin typeface="Times New Roman"/>
                <a:ea typeface="Calibri"/>
              </a:rPr>
              <a:t>8-bit</a:t>
            </a:r>
            <a:endParaRPr b="0" lang="en-US" sz="3200" spc="-1" strike="noStrike">
              <a:solidFill>
                <a:srgbClr val="000000"/>
              </a:solidFill>
              <a:latin typeface="Calibri"/>
            </a:endParaRPr>
          </a:p>
          <a:p>
            <a:pPr marL="343080" indent="-342720" algn="just">
              <a:lnSpc>
                <a:spcPct val="100000"/>
              </a:lnSpc>
              <a:spcBef>
                <a:spcPts val="641"/>
              </a:spcBef>
              <a:buClr>
                <a:srgbClr val="231e20"/>
              </a:buClr>
              <a:buFont typeface="Arial"/>
              <a:buChar char="•"/>
            </a:pPr>
            <a:r>
              <a:rPr b="0" lang="en-US" sz="3200" spc="-1" strike="noStrike">
                <a:solidFill>
                  <a:srgbClr val="231e20"/>
                </a:solidFill>
                <a:latin typeface="Times New Roman"/>
                <a:ea typeface="Calibri"/>
              </a:rPr>
              <a:t>16-bit </a:t>
            </a:r>
            <a:endParaRPr b="0" lang="en-US" sz="3200" spc="-1" strike="noStrike">
              <a:solidFill>
                <a:srgbClr val="000000"/>
              </a:solidFill>
              <a:latin typeface="Calibri"/>
            </a:endParaRPr>
          </a:p>
          <a:p>
            <a:pPr marL="343080" indent="-342720" algn="just">
              <a:lnSpc>
                <a:spcPct val="100000"/>
              </a:lnSpc>
              <a:spcBef>
                <a:spcPts val="641"/>
              </a:spcBef>
              <a:buClr>
                <a:srgbClr val="231e20"/>
              </a:buClr>
              <a:buFont typeface="Arial"/>
              <a:buChar char="•"/>
            </a:pPr>
            <a:r>
              <a:rPr b="0" lang="en-US" sz="3200" spc="-1" strike="noStrike">
                <a:solidFill>
                  <a:srgbClr val="231e20"/>
                </a:solidFill>
                <a:latin typeface="Times New Roman"/>
                <a:ea typeface="Calibri"/>
              </a:rPr>
              <a:t>32-bit</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228600" y="685800"/>
            <a:ext cx="8534160" cy="6004080"/>
          </a:xfrm>
          <a:prstGeom prst="rect">
            <a:avLst/>
          </a:prstGeom>
          <a:noFill/>
          <a:ln w="9360">
            <a:noFill/>
          </a:ln>
        </p:spPr>
        <p:style>
          <a:lnRef idx="0"/>
          <a:fillRef idx="0"/>
          <a:effectRef idx="0"/>
          <a:fontRef idx="minor"/>
        </p:style>
        <p:txBody>
          <a:bodyPr lIns="90000" rIns="90000" tIns="45000" bIns="45000"/>
          <a:p>
            <a:pPr>
              <a:lnSpc>
                <a:spcPct val="100000"/>
              </a:lnSpc>
            </a:pPr>
            <a:r>
              <a:rPr b="1" lang="en-IN" sz="2800" spc="-1" strike="noStrike" u="sng">
                <a:solidFill>
                  <a:srgbClr val="000000"/>
                </a:solidFill>
                <a:uFillTx/>
                <a:latin typeface="Arial"/>
              </a:rPr>
              <a:t>Classification According to Memory Devices</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IN" sz="1800" spc="-1" strike="noStrike">
                <a:solidFill>
                  <a:srgbClr val="000000"/>
                </a:solidFill>
                <a:latin typeface="Arial"/>
              </a:rPr>
              <a:t>The memory devices are divided into two types, they are</a:t>
            </a:r>
            <a:endParaRPr b="0" lang="en-IN" sz="1800" spc="-1" strike="noStrike">
              <a:latin typeface="Arial"/>
            </a:endParaRPr>
          </a:p>
          <a:p>
            <a:pPr lvl="1" marL="457200" indent="-216000">
              <a:lnSpc>
                <a:spcPct val="100000"/>
              </a:lnSpc>
              <a:buClr>
                <a:srgbClr val="000000"/>
              </a:buClr>
              <a:buFont typeface="Arial"/>
              <a:buChar char="•"/>
            </a:pPr>
            <a:r>
              <a:rPr b="0" lang="en-IN" sz="1800" spc="-1" strike="noStrike">
                <a:solidFill>
                  <a:srgbClr val="000000"/>
                </a:solidFill>
                <a:latin typeface="Arial"/>
              </a:rPr>
              <a:t>Embedded memory microcontroller</a:t>
            </a:r>
            <a:endParaRPr b="0" lang="en-IN" sz="1800" spc="-1" strike="noStrike">
              <a:latin typeface="Arial"/>
            </a:endParaRPr>
          </a:p>
          <a:p>
            <a:pPr lvl="1" marL="457200" indent="-216000">
              <a:lnSpc>
                <a:spcPct val="100000"/>
              </a:lnSpc>
              <a:buClr>
                <a:srgbClr val="000000"/>
              </a:buClr>
              <a:buFont typeface="Arial"/>
              <a:buChar char="•"/>
            </a:pPr>
            <a:r>
              <a:rPr b="0" lang="en-IN" sz="1800" spc="-1" strike="noStrike">
                <a:solidFill>
                  <a:srgbClr val="000000"/>
                </a:solidFill>
                <a:latin typeface="Arial"/>
              </a:rPr>
              <a:t>External memory microcontroller</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2000" spc="-1" strike="noStrike">
                <a:solidFill>
                  <a:srgbClr val="000000"/>
                </a:solidFill>
                <a:latin typeface="Arial"/>
              </a:rPr>
              <a:t>Embedded memory microcontroller</a:t>
            </a:r>
            <a:r>
              <a:rPr b="0" lang="en-IN" sz="2000" spc="-1" strike="noStrike">
                <a:solidFill>
                  <a:srgbClr val="000000"/>
                </a:solidFill>
                <a:latin typeface="Arial"/>
              </a:rPr>
              <a:t>: </a:t>
            </a:r>
            <a:endParaRPr b="0" lang="en-IN" sz="2000" spc="-1" strike="noStrike">
              <a:latin typeface="Arial"/>
            </a:endParaRPr>
          </a:p>
          <a:p>
            <a:pPr>
              <a:lnSpc>
                <a:spcPct val="100000"/>
              </a:lnSpc>
            </a:pPr>
            <a:r>
              <a:rPr b="0" lang="en-IN" sz="2000" spc="-1" strike="noStrike">
                <a:solidFill>
                  <a:srgbClr val="000000"/>
                </a:solidFill>
                <a:latin typeface="Arial"/>
              </a:rPr>
              <a:t>	</a:t>
            </a:r>
            <a:r>
              <a:rPr b="0" lang="en-IN" sz="2000" spc="-1" strike="noStrike">
                <a:solidFill>
                  <a:srgbClr val="000000"/>
                </a:solidFill>
                <a:latin typeface="Arial"/>
              </a:rPr>
              <a:t>When an embedded system has a microcontroller unit that has all the functional blocks available on a chip is called an embedded microcontroller. </a:t>
            </a:r>
            <a:r>
              <a:rPr b="0" lang="en-IN" sz="2000" spc="-1" strike="noStrike">
                <a:solidFill>
                  <a:srgbClr val="000000"/>
                </a:solidFill>
                <a:latin typeface="Arial"/>
              </a:rPr>
              <a:t>	</a:t>
            </a:r>
            <a:endParaRPr b="0" lang="en-IN" sz="2000" spc="-1" strike="noStrike">
              <a:latin typeface="Arial"/>
            </a:endParaRPr>
          </a:p>
          <a:p>
            <a:pPr>
              <a:lnSpc>
                <a:spcPct val="100000"/>
              </a:lnSpc>
            </a:pPr>
            <a:r>
              <a:rPr b="0" lang="en-IN" sz="2000" spc="-1" strike="noStrike">
                <a:solidFill>
                  <a:srgbClr val="000000"/>
                </a:solidFill>
                <a:latin typeface="Arial"/>
              </a:rPr>
              <a:t>For example, 8051 having program &amp; data memory, I/O ports, serial communication, counters and timers and interrupts on the chip is an embedded microcontroller.</a:t>
            </a:r>
            <a:endParaRPr b="0" lang="en-IN" sz="2000" spc="-1" strike="noStrike">
              <a:latin typeface="Arial"/>
            </a:endParaRPr>
          </a:p>
          <a:p>
            <a:pPr>
              <a:lnSpc>
                <a:spcPct val="100000"/>
              </a:lnSpc>
            </a:pPr>
            <a:r>
              <a:rPr b="1" lang="en-IN" sz="2000" spc="-1" strike="noStrike">
                <a:solidFill>
                  <a:srgbClr val="000000"/>
                </a:solidFill>
                <a:latin typeface="Arial"/>
              </a:rPr>
              <a:t>External Memory Microcontroller</a:t>
            </a:r>
            <a:r>
              <a:rPr b="0" lang="en-IN" sz="2000" spc="-1" strike="noStrike">
                <a:solidFill>
                  <a:srgbClr val="000000"/>
                </a:solidFill>
                <a:latin typeface="Arial"/>
              </a:rPr>
              <a:t>: </a:t>
            </a:r>
            <a:endParaRPr b="0" lang="en-IN" sz="2000" spc="-1" strike="noStrike">
              <a:latin typeface="Arial"/>
            </a:endParaRPr>
          </a:p>
          <a:p>
            <a:pPr>
              <a:lnSpc>
                <a:spcPct val="100000"/>
              </a:lnSpc>
            </a:pPr>
            <a:r>
              <a:rPr b="0" lang="en-IN" sz="2000" spc="-1" strike="noStrike">
                <a:solidFill>
                  <a:srgbClr val="000000"/>
                </a:solidFill>
                <a:latin typeface="Arial"/>
              </a:rPr>
              <a:t>	</a:t>
            </a:r>
            <a:r>
              <a:rPr b="0" lang="en-IN" sz="2000" spc="-1" strike="noStrike">
                <a:solidFill>
                  <a:srgbClr val="000000"/>
                </a:solidFill>
                <a:latin typeface="Arial"/>
              </a:rPr>
              <a:t>When an embedded system has a microcontroller unit that has not all the functional blocks available on a chip is called an external memory microcontroller. </a:t>
            </a:r>
            <a:endParaRPr b="0" lang="en-IN" sz="2000" spc="-1" strike="noStrike">
              <a:latin typeface="Arial"/>
            </a:endParaRPr>
          </a:p>
          <a:p>
            <a:pPr>
              <a:lnSpc>
                <a:spcPct val="100000"/>
              </a:lnSpc>
            </a:pPr>
            <a:r>
              <a:rPr b="0" lang="en-IN" sz="2000" spc="-1" strike="noStrike">
                <a:solidFill>
                  <a:srgbClr val="000000"/>
                </a:solidFill>
                <a:latin typeface="Arial"/>
              </a:rPr>
              <a:t>For example, 8031 has no program memory on the chip is an external memory microcontroller.</a:t>
            </a:r>
            <a:endParaRPr b="0" lang="en-IN" sz="2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457200" y="304920"/>
            <a:ext cx="8229240" cy="1142640"/>
          </a:xfrm>
          <a:prstGeom prst="rect">
            <a:avLst/>
          </a:prstGeom>
          <a:noFill/>
          <a:ln w="9360">
            <a:noFill/>
          </a:ln>
        </p:spPr>
        <p:txBody>
          <a:bodyPr anchor="ctr"/>
          <a:p>
            <a:pPr algn="ctr">
              <a:lnSpc>
                <a:spcPct val="100000"/>
              </a:lnSpc>
            </a:pPr>
            <a:r>
              <a:rPr b="0" lang="en-US" sz="4400" spc="-1" strike="noStrike">
                <a:solidFill>
                  <a:srgbClr val="ff0000"/>
                </a:solidFill>
                <a:latin typeface="Calibri"/>
              </a:rPr>
              <a:t>TYPES OF MICROCONTROLLER</a:t>
            </a:r>
            <a:endParaRPr b="0" lang="en-US" sz="4400" spc="-1" strike="noStrike">
              <a:solidFill>
                <a:srgbClr val="000000"/>
              </a:solidFill>
              <a:latin typeface="Arial"/>
            </a:endParaRPr>
          </a:p>
        </p:txBody>
      </p:sp>
      <p:grpSp>
        <p:nvGrpSpPr>
          <p:cNvPr id="209" name="Group 2"/>
          <p:cNvGrpSpPr/>
          <p:nvPr/>
        </p:nvGrpSpPr>
        <p:grpSpPr>
          <a:xfrm>
            <a:off x="0" y="0"/>
            <a:ext cx="36000" cy="36000"/>
            <a:chOff x="0" y="0"/>
            <a:chExt cx="36000" cy="36000"/>
          </a:xfrm>
        </p:grpSpPr>
      </p:grpSp>
    </p:spTree>
  </p:cSld>
  <p:timing>
    <p:tnLst>
      <p:par>
        <p:cTn id="37" dur="indefinite" restart="never" nodeType="tmRoot">
          <p:childTnLst>
            <p:seq>
              <p:cTn id="38" dur="indefinite" nodeType="mainSeq">
                <p:childTnLst>
                  <p:par>
                    <p:cTn id="39" fill="hold">
                      <p:stCondLst>
                        <p:cond delay="0"/>
                      </p:stCondLst>
                      <p:childTnLst>
                        <p:par>
                          <p:cTn id="40" fill="hold">
                            <p:stCondLst>
                              <p:cond delay="0"/>
                            </p:stCondLst>
                            <p:childTnLst>
                              <p:par>
                                <p:cTn id="41" nodeType="afterEffect" fill="hold" presetClass="entr" presetID="10">
                                  <p:stCondLst>
                                    <p:cond delay="0"/>
                                  </p:stCondLst>
                                  <p:childTnLst>
                                    <p:set>
                                      <p:cBhvr>
                                        <p:cTn id="42" dur="1" fill="hold">
                                          <p:stCondLst>
                                            <p:cond delay="0"/>
                                          </p:stCondLst>
                                        </p:cTn>
                                        <p:tgtEl>
                                          <p:spTgt spid="209"/>
                                        </p:tgtEl>
                                        <p:attrNameLst>
                                          <p:attrName>style.visibility</p:attrName>
                                        </p:attrNameLst>
                                      </p:cBhvr>
                                      <p:to>
                                        <p:strVal val="visible"/>
                                      </p:to>
                                    </p:set>
                                    <p:animEffect filter="fade" transition="in">
                                      <p:cBhvr additive="repl">
                                        <p:cTn id="43" dur="1000"/>
                                        <p:tgtEl>
                                          <p:spTgt spid="209"/>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0">
                                  <p:stCondLst>
                                    <p:cond delay="0"/>
                                  </p:stCondLst>
                                  <p:childTnLst>
                                    <p:set>
                                      <p:cBhvr>
                                        <p:cTn id="47" dur="1" fill="hold">
                                          <p:stCondLst>
                                            <p:cond delay="0"/>
                                          </p:stCondLst>
                                        </p:cTn>
                                        <p:tgtEl>
                                          <p:spTgt spid="209"/>
                                        </p:tgtEl>
                                        <p:attrNameLst>
                                          <p:attrName>style.visibility</p:attrName>
                                        </p:attrNameLst>
                                      </p:cBhvr>
                                      <p:to>
                                        <p:strVal val="visible"/>
                                      </p:to>
                                    </p:set>
                                    <p:animEffect filter="fade" transition="in">
                                      <p:cBhvr additive="repl">
                                        <p:cTn id="48" dur="1000"/>
                                        <p:tgtEl>
                                          <p:spTgt spid="209"/>
                                        </p:tgtEl>
                                      </p:cBhvr>
                                    </p:animEffect>
                                  </p:childTnLst>
                                </p:cTn>
                              </p:par>
                              <p:par>
                                <p:cTn id="49" nodeType="withEffect" fill="hold" presetClass="entr" presetID="10">
                                  <p:stCondLst>
                                    <p:cond delay="0"/>
                                  </p:stCondLst>
                                  <p:childTnLst>
                                    <p:set>
                                      <p:cBhvr>
                                        <p:cTn id="50" dur="1" fill="hold">
                                          <p:stCondLst>
                                            <p:cond delay="0"/>
                                          </p:stCondLst>
                                        </p:cTn>
                                        <p:tgtEl>
                                          <p:spTgt spid="209"/>
                                        </p:tgtEl>
                                        <p:attrNameLst>
                                          <p:attrName>style.visibility</p:attrName>
                                        </p:attrNameLst>
                                      </p:cBhvr>
                                      <p:to>
                                        <p:strVal val="visible"/>
                                      </p:to>
                                    </p:set>
                                    <p:animEffect filter="fade" transition="in">
                                      <p:cBhvr additive="repl">
                                        <p:cTn id="51" dur="500"/>
                                        <p:tgtEl>
                                          <p:spTgt spid="209"/>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0">
                                  <p:stCondLst>
                                    <p:cond delay="0"/>
                                  </p:stCondLst>
                                  <p:childTnLst>
                                    <p:set>
                                      <p:cBhvr>
                                        <p:cTn id="55" dur="1" fill="hold">
                                          <p:stCondLst>
                                            <p:cond delay="0"/>
                                          </p:stCondLst>
                                        </p:cTn>
                                        <p:tgtEl>
                                          <p:spTgt spid="209"/>
                                        </p:tgtEl>
                                        <p:attrNameLst>
                                          <p:attrName>style.visibility</p:attrName>
                                        </p:attrNameLst>
                                      </p:cBhvr>
                                      <p:to>
                                        <p:strVal val="visible"/>
                                      </p:to>
                                    </p:set>
                                    <p:animEffect filter="fade" transition="in">
                                      <p:cBhvr additive="repl">
                                        <p:cTn id="56" dur="1000"/>
                                        <p:tgtEl>
                                          <p:spTgt spid="209"/>
                                        </p:tgtEl>
                                      </p:cBhvr>
                                    </p:animEffect>
                                  </p:childTnLst>
                                </p:cTn>
                              </p:par>
                              <p:par>
                                <p:cTn id="57" nodeType="withEffect" fill="hold" presetClass="entr" presetID="10">
                                  <p:stCondLst>
                                    <p:cond delay="0"/>
                                  </p:stCondLst>
                                  <p:childTnLst>
                                    <p:set>
                                      <p:cBhvr>
                                        <p:cTn id="58" dur="1" fill="hold">
                                          <p:stCondLst>
                                            <p:cond delay="0"/>
                                          </p:stCondLst>
                                        </p:cTn>
                                        <p:tgtEl>
                                          <p:spTgt spid="209"/>
                                        </p:tgtEl>
                                        <p:attrNameLst>
                                          <p:attrName>style.visibility</p:attrName>
                                        </p:attrNameLst>
                                      </p:cBhvr>
                                      <p:to>
                                        <p:strVal val="visible"/>
                                      </p:to>
                                    </p:set>
                                    <p:animEffect filter="fade" transition="in">
                                      <p:cBhvr additive="repl">
                                        <p:cTn id="59" dur="1000"/>
                                        <p:tgtEl>
                                          <p:spTgt spid="209"/>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0">
                                  <p:stCondLst>
                                    <p:cond delay="0"/>
                                  </p:stCondLst>
                                  <p:childTnLst>
                                    <p:set>
                                      <p:cBhvr>
                                        <p:cTn id="63" dur="1" fill="hold">
                                          <p:stCondLst>
                                            <p:cond delay="0"/>
                                          </p:stCondLst>
                                        </p:cTn>
                                        <p:tgtEl>
                                          <p:spTgt spid="209"/>
                                        </p:tgtEl>
                                        <p:attrNameLst>
                                          <p:attrName>style.visibility</p:attrName>
                                        </p:attrNameLst>
                                      </p:cBhvr>
                                      <p:to>
                                        <p:strVal val="visible"/>
                                      </p:to>
                                    </p:set>
                                    <p:animEffect filter="fade" transition="in">
                                      <p:cBhvr additive="repl">
                                        <p:cTn id="64" dur="1000"/>
                                        <p:tgtEl>
                                          <p:spTgt spid="209"/>
                                        </p:tgtEl>
                                      </p:cBhvr>
                                    </p:animEffect>
                                  </p:childTnLst>
                                </p:cTn>
                              </p:par>
                              <p:par>
                                <p:cTn id="65" nodeType="withEffect" fill="hold" presetClass="entr" presetID="10">
                                  <p:stCondLst>
                                    <p:cond delay="0"/>
                                  </p:stCondLst>
                                  <p:childTnLst>
                                    <p:set>
                                      <p:cBhvr>
                                        <p:cTn id="66" dur="1" fill="hold">
                                          <p:stCondLst>
                                            <p:cond delay="0"/>
                                          </p:stCondLst>
                                        </p:cTn>
                                        <p:tgtEl>
                                          <p:spTgt spid="209"/>
                                        </p:tgtEl>
                                        <p:attrNameLst>
                                          <p:attrName>style.visibility</p:attrName>
                                        </p:attrNameLst>
                                      </p:cBhvr>
                                      <p:to>
                                        <p:strVal val="visible"/>
                                      </p:to>
                                    </p:set>
                                    <p:animEffect filter="fade" transition="in">
                                      <p:cBhvr additive="repl">
                                        <p:cTn id="67" dur="1000"/>
                                        <p:tgtEl>
                                          <p:spTgt spid="209"/>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209"/>
                                        </p:tgtEl>
                                        <p:attrNameLst>
                                          <p:attrName>style.visibility</p:attrName>
                                        </p:attrNameLst>
                                      </p:cBhvr>
                                      <p:to>
                                        <p:strVal val="visible"/>
                                      </p:to>
                                    </p:set>
                                    <p:animEffect filter="fade" transition="in">
                                      <p:cBhvr additive="repl">
                                        <p:cTn id="72" dur="1000"/>
                                        <p:tgtEl>
                                          <p:spTgt spid="209"/>
                                        </p:tgtEl>
                                      </p:cBhvr>
                                    </p:animEffect>
                                  </p:childTnLst>
                                </p:cTn>
                              </p:par>
                              <p:par>
                                <p:cTn id="73" nodeType="withEffect" fill="hold" presetClass="entr" presetID="10">
                                  <p:stCondLst>
                                    <p:cond delay="0"/>
                                  </p:stCondLst>
                                  <p:childTnLst>
                                    <p:set>
                                      <p:cBhvr>
                                        <p:cTn id="74" dur="1" fill="hold">
                                          <p:stCondLst>
                                            <p:cond delay="0"/>
                                          </p:stCondLst>
                                        </p:cTn>
                                        <p:tgtEl>
                                          <p:spTgt spid="209"/>
                                        </p:tgtEl>
                                        <p:attrNameLst>
                                          <p:attrName>style.visibility</p:attrName>
                                        </p:attrNameLst>
                                      </p:cBhvr>
                                      <p:to>
                                        <p:strVal val="visible"/>
                                      </p:to>
                                    </p:set>
                                    <p:animEffect filter="fade" transition="in">
                                      <p:cBhvr additive="repl">
                                        <p:cTn id="75" dur="1000"/>
                                        <p:tgtEl>
                                          <p:spTgt spid="20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Mic</a:t>
            </a:r>
            <a:r>
              <a:rPr b="0" lang="en-US" sz="4400" spc="-1" strike="noStrike">
                <a:solidFill>
                  <a:srgbClr val="000000"/>
                </a:solidFill>
                <a:latin typeface="Calibri"/>
              </a:rPr>
              <a:t>roc</a:t>
            </a:r>
            <a:r>
              <a:rPr b="0" lang="en-US" sz="4400" spc="-1" strike="noStrike">
                <a:solidFill>
                  <a:srgbClr val="000000"/>
                </a:solidFill>
                <a:latin typeface="Calibri"/>
              </a:rPr>
              <a:t>ont</a:t>
            </a:r>
            <a:r>
              <a:rPr b="0" lang="en-US" sz="4400" spc="-1" strike="noStrike">
                <a:solidFill>
                  <a:srgbClr val="000000"/>
                </a:solidFill>
                <a:latin typeface="Calibri"/>
              </a:rPr>
              <a:t>roll</a:t>
            </a:r>
            <a:r>
              <a:rPr b="0" lang="en-US" sz="4400" spc="-1" strike="noStrike">
                <a:solidFill>
                  <a:srgbClr val="000000"/>
                </a:solidFill>
                <a:latin typeface="Calibri"/>
              </a:rPr>
              <a:t>er</a:t>
            </a:r>
            <a:endParaRPr b="0" lang="en-US" sz="4400" spc="-1" strike="noStrike">
              <a:solidFill>
                <a:srgbClr val="000000"/>
              </a:solidFill>
              <a:latin typeface="Arial"/>
            </a:endParaRPr>
          </a:p>
        </p:txBody>
      </p:sp>
      <p:sp>
        <p:nvSpPr>
          <p:cNvPr id="131" name="TextShape 2"/>
          <p:cNvSpPr txBox="1"/>
          <p:nvPr/>
        </p:nvSpPr>
        <p:spPr>
          <a:xfrm>
            <a:off x="457200" y="1600200"/>
            <a:ext cx="8229240" cy="4525560"/>
          </a:xfrm>
          <a:prstGeom prst="rect">
            <a:avLst/>
          </a:prstGeom>
          <a:noFill/>
          <a:ln w="9360">
            <a:noFill/>
          </a:ln>
        </p:spPr>
        <p:txBody>
          <a:bodyPr/>
          <a:p>
            <a:pPr marL="343080" indent="-342720" algn="just">
              <a:lnSpc>
                <a:spcPct val="100000"/>
              </a:lnSpc>
              <a:spcBef>
                <a:spcPts val="641"/>
              </a:spcBef>
              <a:buClr>
                <a:srgbClr val="000000"/>
              </a:buClr>
              <a:buFont typeface="Arial"/>
              <a:buChar char="•"/>
            </a:pPr>
            <a:r>
              <a:rPr b="0" lang="en-US" sz="3200" spc="-1" strike="noStrike">
                <a:solidFill>
                  <a:srgbClr val="000000"/>
                </a:solidFill>
                <a:latin typeface="Calibri"/>
              </a:rPr>
              <a:t>A microcontroller (MCU) is a small computer on a single integrated circuit consisting of a relatively simple central processing unit (CPU) combined with peripheral devices such as memories, I/O devices, and timers.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ffffff"/>
                </a:solidFill>
                <a:latin typeface="Calibri"/>
              </a:rPr>
              <a:t>TYPES OF MICROCONTROLLER</a:t>
            </a:r>
            <a:endParaRPr b="0" lang="en-US" sz="4400" spc="-1" strike="noStrike">
              <a:solidFill>
                <a:srgbClr val="000000"/>
              </a:solidFill>
              <a:latin typeface="Arial"/>
            </a:endParaRPr>
          </a:p>
        </p:txBody>
      </p:sp>
      <p:grpSp>
        <p:nvGrpSpPr>
          <p:cNvPr id="211" name="Group 2"/>
          <p:cNvGrpSpPr/>
          <p:nvPr/>
        </p:nvGrpSpPr>
        <p:grpSpPr>
          <a:xfrm>
            <a:off x="0" y="0"/>
            <a:ext cx="36000" cy="36000"/>
            <a:chOff x="0" y="0"/>
            <a:chExt cx="36000" cy="36000"/>
          </a:xfrm>
        </p:grpSpPr>
      </p:grpSp>
    </p:spTree>
  </p:cSld>
  <p:timing>
    <p:tnLst>
      <p:par>
        <p:cTn id="76" dur="indefinite" restart="never" nodeType="tmRoot">
          <p:childTnLst>
            <p:seq>
              <p:cTn id="77" dur="indefinite" nodeType="mainSeq">
                <p:childTnLst>
                  <p:par>
                    <p:cTn id="78" fill="hold">
                      <p:stCondLst>
                        <p:cond delay="indefinite"/>
                      </p:stCondLst>
                      <p:childTnLst>
                        <p:par>
                          <p:cTn id="79" fill="hold">
                            <p:stCondLst>
                              <p:cond delay="0"/>
                            </p:stCondLst>
                            <p:childTnLst>
                              <p:par>
                                <p:cTn id="80" nodeType="clickEffect" fill="hold" presetClass="entr" presetID="10">
                                  <p:stCondLst>
                                    <p:cond delay="0"/>
                                  </p:stCondLst>
                                  <p:childTnLst>
                                    <p:set>
                                      <p:cBhvr>
                                        <p:cTn id="81" dur="1" fill="hold">
                                          <p:stCondLst>
                                            <p:cond delay="0"/>
                                          </p:stCondLst>
                                        </p:cTn>
                                        <p:tgtEl>
                                          <p:spTgt spid="211"/>
                                        </p:tgtEl>
                                        <p:attrNameLst>
                                          <p:attrName>style.visibility</p:attrName>
                                        </p:attrNameLst>
                                      </p:cBhvr>
                                      <p:to>
                                        <p:strVal val="visible"/>
                                      </p:to>
                                    </p:set>
                                    <p:animEffect filter="fade" transition="in">
                                      <p:cBhvr additive="repl">
                                        <p:cTn id="82" dur="500"/>
                                        <p:tgtEl>
                                          <p:spTgt spid="211"/>
                                        </p:tgtEl>
                                      </p:cBhvr>
                                    </p:animEffec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0">
                                  <p:stCondLst>
                                    <p:cond delay="0"/>
                                  </p:stCondLst>
                                  <p:childTnLst>
                                    <p:set>
                                      <p:cBhvr>
                                        <p:cTn id="86" dur="1" fill="hold">
                                          <p:stCondLst>
                                            <p:cond delay="0"/>
                                          </p:stCondLst>
                                        </p:cTn>
                                        <p:tgtEl>
                                          <p:spTgt spid="211"/>
                                        </p:tgtEl>
                                        <p:attrNameLst>
                                          <p:attrName>style.visibility</p:attrName>
                                        </p:attrNameLst>
                                      </p:cBhvr>
                                      <p:to>
                                        <p:strVal val="visible"/>
                                      </p:to>
                                    </p:set>
                                    <p:animEffect filter="fade" transition="in">
                                      <p:cBhvr additive="repl">
                                        <p:cTn id="87" dur="500"/>
                                        <p:tgtEl>
                                          <p:spTgt spid="211"/>
                                        </p:tgtEl>
                                      </p:cBhvr>
                                    </p:animEffect>
                                  </p:childTnLst>
                                </p:cTn>
                              </p:par>
                              <p:par>
                                <p:cTn id="88" nodeType="withEffect" fill="hold" presetClass="entr" presetID="10">
                                  <p:stCondLst>
                                    <p:cond delay="0"/>
                                  </p:stCondLst>
                                  <p:childTnLst>
                                    <p:set>
                                      <p:cBhvr>
                                        <p:cTn id="89" dur="1" fill="hold">
                                          <p:stCondLst>
                                            <p:cond delay="0"/>
                                          </p:stCondLst>
                                        </p:cTn>
                                        <p:tgtEl>
                                          <p:spTgt spid="211"/>
                                        </p:tgtEl>
                                        <p:attrNameLst>
                                          <p:attrName>style.visibility</p:attrName>
                                        </p:attrNameLst>
                                      </p:cBhvr>
                                      <p:to>
                                        <p:strVal val="visible"/>
                                      </p:to>
                                    </p:set>
                                    <p:animEffect filter="fade" transition="in">
                                      <p:cBhvr additive="repl">
                                        <p:cTn id="90" dur="500"/>
                                        <p:tgtEl>
                                          <p:spTgt spid="211"/>
                                        </p:tgtEl>
                                      </p:cBhvr>
                                    </p:animEffec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0">
                                  <p:stCondLst>
                                    <p:cond delay="0"/>
                                  </p:stCondLst>
                                  <p:childTnLst>
                                    <p:set>
                                      <p:cBhvr>
                                        <p:cTn id="94" dur="1" fill="hold">
                                          <p:stCondLst>
                                            <p:cond delay="0"/>
                                          </p:stCondLst>
                                        </p:cTn>
                                        <p:tgtEl>
                                          <p:spTgt spid="211"/>
                                        </p:tgtEl>
                                        <p:attrNameLst>
                                          <p:attrName>style.visibility</p:attrName>
                                        </p:attrNameLst>
                                      </p:cBhvr>
                                      <p:to>
                                        <p:strVal val="visible"/>
                                      </p:to>
                                    </p:set>
                                    <p:animEffect filter="fade" transition="in">
                                      <p:cBhvr additive="repl">
                                        <p:cTn id="95" dur="500"/>
                                        <p:tgtEl>
                                          <p:spTgt spid="211"/>
                                        </p:tgtEl>
                                      </p:cBhvr>
                                    </p:animEffect>
                                  </p:childTnLst>
                                </p:cTn>
                              </p:par>
                              <p:par>
                                <p:cTn id="96" nodeType="withEffect" fill="hold" presetClass="entr" presetID="10">
                                  <p:stCondLst>
                                    <p:cond delay="0"/>
                                  </p:stCondLst>
                                  <p:childTnLst>
                                    <p:set>
                                      <p:cBhvr>
                                        <p:cTn id="97" dur="1" fill="hold">
                                          <p:stCondLst>
                                            <p:cond delay="0"/>
                                          </p:stCondLst>
                                        </p:cTn>
                                        <p:tgtEl>
                                          <p:spTgt spid="211"/>
                                        </p:tgtEl>
                                        <p:attrNameLst>
                                          <p:attrName>style.visibility</p:attrName>
                                        </p:attrNameLst>
                                      </p:cBhvr>
                                      <p:to>
                                        <p:strVal val="visible"/>
                                      </p:to>
                                    </p:set>
                                    <p:animEffect filter="fade" transition="in">
                                      <p:cBhvr additive="repl">
                                        <p:cTn id="98" dur="500"/>
                                        <p:tgtEl>
                                          <p:spTgt spid="21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054080" y="471600"/>
            <a:ext cx="6413040" cy="488160"/>
          </a:xfrm>
          <a:prstGeom prst="rect">
            <a:avLst/>
          </a:prstGeom>
          <a:noFill/>
          <a:ln>
            <a:noFill/>
          </a:ln>
        </p:spPr>
        <p:style>
          <a:lnRef idx="0"/>
          <a:fillRef idx="0"/>
          <a:effectRef idx="0"/>
          <a:fontRef idx="minor"/>
        </p:style>
        <p:txBody>
          <a:bodyPr lIns="0" rIns="0" tIns="0" bIns="0" anchor="ctr"/>
          <a:p>
            <a:pPr marL="12600" algn="ctr">
              <a:lnSpc>
                <a:spcPct val="100000"/>
              </a:lnSpc>
            </a:pPr>
            <a:r>
              <a:rPr b="0" lang="en-IN" sz="3200" spc="4" strike="noStrike">
                <a:solidFill>
                  <a:srgbClr val="000000"/>
                </a:solidFill>
                <a:latin typeface="Calibri"/>
              </a:rPr>
              <a:t>von </a:t>
            </a:r>
            <a:r>
              <a:rPr b="0" lang="en-IN" sz="3200" spc="9" strike="noStrike">
                <a:solidFill>
                  <a:srgbClr val="000000"/>
                </a:solidFill>
                <a:latin typeface="Calibri"/>
              </a:rPr>
              <a:t>Neumann </a:t>
            </a:r>
            <a:r>
              <a:rPr b="0" lang="en-IN" sz="3200" spc="4" strike="noStrike">
                <a:solidFill>
                  <a:srgbClr val="000000"/>
                </a:solidFill>
                <a:latin typeface="Calibri"/>
              </a:rPr>
              <a:t>/ </a:t>
            </a:r>
            <a:r>
              <a:rPr b="0" lang="en-IN" sz="3200" spc="-1" strike="noStrike">
                <a:solidFill>
                  <a:srgbClr val="000000"/>
                </a:solidFill>
                <a:latin typeface="Calibri"/>
              </a:rPr>
              <a:t>Harvard</a:t>
            </a:r>
            <a:r>
              <a:rPr b="0" lang="en-IN" sz="3200" spc="-69" strike="noStrike">
                <a:solidFill>
                  <a:srgbClr val="000000"/>
                </a:solidFill>
                <a:latin typeface="Calibri"/>
              </a:rPr>
              <a:t> </a:t>
            </a:r>
            <a:r>
              <a:rPr b="0" lang="en-IN" sz="3200" spc="-1" strike="noStrike">
                <a:solidFill>
                  <a:srgbClr val="000000"/>
                </a:solidFill>
                <a:latin typeface="Calibri"/>
              </a:rPr>
              <a:t>Arch.</a:t>
            </a:r>
            <a:endParaRPr b="0" lang="en-IN" sz="3200" spc="-1" strike="noStrike">
              <a:latin typeface="Arial"/>
            </a:endParaRPr>
          </a:p>
        </p:txBody>
      </p:sp>
      <p:sp>
        <p:nvSpPr>
          <p:cNvPr id="213" name="CustomShape 2"/>
          <p:cNvSpPr/>
          <p:nvPr/>
        </p:nvSpPr>
        <p:spPr>
          <a:xfrm>
            <a:off x="838080" y="1295280"/>
            <a:ext cx="7695720" cy="5028840"/>
          </a:xfrm>
          <a:prstGeom prst="rect">
            <a:avLst/>
          </a:prstGeom>
          <a:blipFill rotWithShape="0">
            <a:blip r:embed="rId1"/>
            <a:stretch>
              <a:fillRect/>
            </a:stretch>
          </a:blipFill>
          <a:ln w="9360">
            <a:noFill/>
          </a:ln>
        </p:spPr>
        <p:style>
          <a:lnRef idx="0"/>
          <a:fillRef idx="0"/>
          <a:effectRef idx="0"/>
          <a:fontRef idx="minor"/>
        </p:style>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a:noFill/>
          <a:ln w="9360">
            <a:noFill/>
          </a:ln>
        </p:spPr>
        <p:txBody>
          <a:bodyPr anchor="ctr"/>
          <a:p>
            <a:pPr algn="ctr">
              <a:lnSpc>
                <a:spcPct val="100000"/>
              </a:lnSpc>
            </a:pPr>
            <a:r>
              <a:rPr b="1" lang="en-US" sz="3600" spc="-1" strike="noStrike">
                <a:solidFill>
                  <a:srgbClr val="000000"/>
                </a:solidFill>
                <a:latin typeface="Calibri"/>
              </a:rPr>
              <a:t>Classification According to Instruction Set</a:t>
            </a:r>
            <a:br/>
            <a:endParaRPr b="0" lang="en-US" sz="3600" spc="-1" strike="noStrike">
              <a:solidFill>
                <a:srgbClr val="000000"/>
              </a:solidFill>
              <a:latin typeface="Arial"/>
            </a:endParaRPr>
          </a:p>
        </p:txBody>
      </p:sp>
      <p:sp>
        <p:nvSpPr>
          <p:cNvPr id="215"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RISC</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CISC</a:t>
            </a:r>
            <a:endParaRPr b="0" lang="en-US" sz="3200" spc="-1" strike="noStrike">
              <a:solidFill>
                <a:srgbClr val="000000"/>
              </a:solidFill>
              <a:latin typeface="Calibri"/>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CISC vs. RISC</a:t>
            </a:r>
            <a:endParaRPr b="0" lang="en-US" sz="4400" spc="-1" strike="noStrike">
              <a:solidFill>
                <a:srgbClr val="000000"/>
              </a:solidFill>
              <a:latin typeface="Arial"/>
            </a:endParaRPr>
          </a:p>
        </p:txBody>
      </p:sp>
      <p:sp>
        <p:nvSpPr>
          <p:cNvPr id="217"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RISC – Reduced Instruction Set Computers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CISC – Complex Instruction Set Computers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Different architectures for doing the same operations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Suppose you wanted to multiply two numbers in memory locations </a:t>
            </a:r>
            <a:r>
              <a:rPr b="0" i="1" lang="en-US" sz="2400" spc="-1" strike="noStrike">
                <a:solidFill>
                  <a:srgbClr val="000000"/>
                </a:solidFill>
                <a:latin typeface="Calibri"/>
              </a:rPr>
              <a:t>mem0 </a:t>
            </a:r>
            <a:r>
              <a:rPr b="0" lang="en-US" sz="2400" spc="-1" strike="noStrike">
                <a:solidFill>
                  <a:srgbClr val="000000"/>
                </a:solidFill>
                <a:latin typeface="Calibri"/>
              </a:rPr>
              <a:t>&amp; </a:t>
            </a:r>
            <a:r>
              <a:rPr b="0" i="1" lang="en-US" sz="2400" spc="-1" strike="noStrike">
                <a:solidFill>
                  <a:srgbClr val="000000"/>
                </a:solidFill>
                <a:latin typeface="Calibri"/>
              </a:rPr>
              <a:t>mem1 </a:t>
            </a:r>
            <a:r>
              <a:rPr b="0" lang="en-US" sz="2400" spc="-1" strike="noStrike">
                <a:solidFill>
                  <a:srgbClr val="000000"/>
                </a:solidFill>
                <a:latin typeface="Calibri"/>
              </a:rPr>
              <a:t>and store the results back in </a:t>
            </a:r>
            <a:r>
              <a:rPr b="0" i="1" lang="en-US" sz="2400" spc="-1" strike="noStrike">
                <a:solidFill>
                  <a:srgbClr val="000000"/>
                </a:solidFill>
                <a:latin typeface="Calibri"/>
              </a:rPr>
              <a:t>mem0 </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Same result but the complexity of operations and the number of steps used in the two cases differ </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
        <p:nvSpPr>
          <p:cNvPr id="218" name="TextShape 3"/>
          <p:cNvSpPr txBox="1"/>
          <p:nvPr/>
        </p:nvSpPr>
        <p:spPr>
          <a:xfrm>
            <a:off x="457200" y="6356520"/>
            <a:ext cx="2133360" cy="364680"/>
          </a:xfrm>
          <a:prstGeom prst="rect">
            <a:avLst/>
          </a:prstGeom>
          <a:noFill/>
          <a:ln>
            <a:noFill/>
          </a:ln>
        </p:spPr>
        <p:txBody>
          <a:bodyPr anchor="ctr"/>
          <a:p>
            <a:pPr>
              <a:lnSpc>
                <a:spcPct val="100000"/>
              </a:lnSpc>
            </a:pPr>
            <a:fld id="{4A8DC46B-1BB4-4A41-9235-AF853C15864F}"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19" name="Picture 4" descr=""/>
          <p:cNvPicPr/>
          <p:nvPr/>
        </p:nvPicPr>
        <p:blipFill>
          <a:blip r:embed="rId1"/>
          <a:stretch/>
        </p:blipFill>
        <p:spPr>
          <a:xfrm>
            <a:off x="1816200" y="4700520"/>
            <a:ext cx="5289120" cy="1655280"/>
          </a:xfrm>
          <a:prstGeom prst="rect">
            <a:avLst/>
          </a:prstGeom>
          <a:ln w="9360">
            <a:noFill/>
          </a:ln>
        </p:spPr>
      </p:pic>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CISC vs. RISC (1)</a:t>
            </a:r>
            <a:endParaRPr b="0" lang="en-US" sz="4400" spc="-1" strike="noStrike">
              <a:solidFill>
                <a:srgbClr val="000000"/>
              </a:solidFill>
              <a:latin typeface="Arial"/>
            </a:endParaRPr>
          </a:p>
        </p:txBody>
      </p:sp>
      <p:sp>
        <p:nvSpPr>
          <p:cNvPr id="221" name="TextShape 2"/>
          <p:cNvSpPr txBox="1"/>
          <p:nvPr/>
        </p:nvSpPr>
        <p:spPr>
          <a:xfrm>
            <a:off x="457200" y="6356520"/>
            <a:ext cx="2133360" cy="364680"/>
          </a:xfrm>
          <a:prstGeom prst="rect">
            <a:avLst/>
          </a:prstGeom>
          <a:noFill/>
          <a:ln>
            <a:noFill/>
          </a:ln>
        </p:spPr>
        <p:txBody>
          <a:bodyPr anchor="ctr"/>
          <a:p>
            <a:pPr>
              <a:lnSpc>
                <a:spcPct val="100000"/>
              </a:lnSpc>
            </a:pPr>
            <a:fld id="{D5932DD8-8189-4D43-8C3F-BE9860A38E62}" type="slidenum">
              <a:rPr b="0" lang="en-IN" sz="1200" spc="-1" strike="noStrike">
                <a:solidFill>
                  <a:srgbClr val="8b8b8b"/>
                </a:solidFill>
                <a:latin typeface="Calibri"/>
              </a:rPr>
              <a:t>&lt;number&gt;</a:t>
            </a:fld>
            <a:endParaRPr b="0" lang="en-IN" sz="1200" spc="-1" strike="noStrike">
              <a:latin typeface="Times New Roman"/>
            </a:endParaRPr>
          </a:p>
        </p:txBody>
      </p:sp>
      <p:graphicFrame>
        <p:nvGraphicFramePr>
          <p:cNvPr id="222" name="Table 3"/>
          <p:cNvGraphicFramePr/>
          <p:nvPr/>
        </p:nvGraphicFramePr>
        <p:xfrm>
          <a:off x="841320" y="1428840"/>
          <a:ext cx="7060680" cy="4154040"/>
        </p:xfrm>
        <a:graphic>
          <a:graphicData uri="http://schemas.openxmlformats.org/drawingml/2006/table">
            <a:tbl>
              <a:tblPr/>
              <a:tblGrid>
                <a:gridCol w="3530520"/>
                <a:gridCol w="3530520"/>
              </a:tblGrid>
              <a:tr h="791640">
                <a:tc>
                  <a:txBody>
                    <a:bodyPr tIns="45360" bIns="45360" anchor="ctr"/>
                    <a:p>
                      <a:pPr>
                        <a:lnSpc>
                          <a:spcPct val="100000"/>
                        </a:lnSpc>
                      </a:pPr>
                      <a:r>
                        <a:rPr b="0" lang="en-IN" sz="2400" spc="-1" strike="noStrike">
                          <a:solidFill>
                            <a:srgbClr val="000000"/>
                          </a:solidFill>
                          <a:latin typeface="Calibri"/>
                        </a:rPr>
                        <a:t>CISC </a:t>
                      </a:r>
                      <a:endParaRPr b="0" lang="en-IN" sz="2400" spc="-1" strike="noStrike">
                        <a:latin typeface="Arial"/>
                      </a:endParaRPr>
                    </a:p>
                  </a:txBody>
                  <a:tcPr marL="91440" marR="91440">
                    <a:noFill/>
                  </a:tcPr>
                </a:tc>
                <a:tc>
                  <a:txBody>
                    <a:bodyPr tIns="45360" bIns="45360" anchor="ctr"/>
                    <a:p>
                      <a:pPr>
                        <a:lnSpc>
                          <a:spcPct val="100000"/>
                        </a:lnSpc>
                      </a:pPr>
                      <a:r>
                        <a:rPr b="0" lang="en-IN" sz="2400" spc="-1" strike="noStrike">
                          <a:solidFill>
                            <a:srgbClr val="000000"/>
                          </a:solidFill>
                          <a:latin typeface="Calibri"/>
                        </a:rPr>
                        <a:t>RISC </a:t>
                      </a:r>
                      <a:endParaRPr b="0" lang="en-IN" sz="2400" spc="-1" strike="noStrike">
                        <a:latin typeface="Arial"/>
                      </a:endParaRPr>
                    </a:p>
                  </a:txBody>
                  <a:tcPr marL="91440" marR="91440">
                    <a:noFill/>
                  </a:tcPr>
                </a:tc>
              </a:tr>
              <a:tr h="791640">
                <a:tc>
                  <a:txBody>
                    <a:bodyPr tIns="45360" bIns="45360" anchor="ctr"/>
                    <a:p>
                      <a:pPr>
                        <a:lnSpc>
                          <a:spcPct val="100000"/>
                        </a:lnSpc>
                      </a:pPr>
                      <a:r>
                        <a:rPr b="0" lang="en-IN" sz="1800" spc="-1" strike="noStrike">
                          <a:solidFill>
                            <a:srgbClr val="000000"/>
                          </a:solidFill>
                          <a:latin typeface="Calibri"/>
                        </a:rPr>
                        <a:t>Example – Intel x86 chips </a:t>
                      </a:r>
                      <a:endParaRPr b="0" lang="en-IN" sz="1800" spc="-1" strike="noStrike">
                        <a:latin typeface="Arial"/>
                      </a:endParaRPr>
                    </a:p>
                  </a:txBody>
                  <a:tcPr marL="91440" marR="91440">
                    <a:noFill/>
                  </a:tcPr>
                </a:tc>
                <a:tc>
                  <a:txBody>
                    <a:bodyPr tIns="45360" bIns="45360" anchor="ctr"/>
                    <a:p>
                      <a:pPr>
                        <a:lnSpc>
                          <a:spcPct val="100000"/>
                        </a:lnSpc>
                      </a:pPr>
                      <a:r>
                        <a:rPr b="0" lang="en-IN" sz="1800" spc="-1" strike="noStrike">
                          <a:solidFill>
                            <a:srgbClr val="000000"/>
                          </a:solidFill>
                          <a:latin typeface="Calibri"/>
                        </a:rPr>
                        <a:t>Examples – SPARC, PowerPC, ARM </a:t>
                      </a:r>
                      <a:endParaRPr b="0" lang="en-IN" sz="1800" spc="-1" strike="noStrike">
                        <a:latin typeface="Arial"/>
                      </a:endParaRPr>
                    </a:p>
                  </a:txBody>
                  <a:tcPr marL="91440" marR="91440">
                    <a:noFill/>
                  </a:tcPr>
                </a:tc>
              </a:tr>
              <a:tr h="791640">
                <a:tc>
                  <a:txBody>
                    <a:bodyPr tIns="45360" bIns="45360" anchor="ctr"/>
                    <a:p>
                      <a:pPr>
                        <a:lnSpc>
                          <a:spcPct val="100000"/>
                        </a:lnSpc>
                      </a:pPr>
                      <a:r>
                        <a:rPr b="0" lang="en-IN" sz="1800" spc="-1" strike="noStrike">
                          <a:solidFill>
                            <a:srgbClr val="000000"/>
                          </a:solidFill>
                          <a:latin typeface="Calibri"/>
                        </a:rPr>
                        <a:t>Large number of instructions</a:t>
                      </a:r>
                      <a:endParaRPr b="0" lang="en-IN" sz="1800" spc="-1" strike="noStrike">
                        <a:latin typeface="Arial"/>
                      </a:endParaRPr>
                    </a:p>
                  </a:txBody>
                  <a:tcPr marL="91440" marR="91440">
                    <a:noFill/>
                  </a:tcPr>
                </a:tc>
                <a:tc>
                  <a:txBody>
                    <a:bodyPr tIns="45360" bIns="45360" anchor="ctr"/>
                    <a:p>
                      <a:pPr>
                        <a:lnSpc>
                          <a:spcPct val="100000"/>
                        </a:lnSpc>
                      </a:pPr>
                      <a:r>
                        <a:rPr b="0" lang="en-IN" sz="1800" spc="-1" strike="noStrike">
                          <a:solidFill>
                            <a:srgbClr val="000000"/>
                          </a:solidFill>
                          <a:latin typeface="Calibri"/>
                        </a:rPr>
                        <a:t>Few instructions, typically less than 100 </a:t>
                      </a:r>
                      <a:endParaRPr b="0" lang="en-IN" sz="1800" spc="-1" strike="noStrike">
                        <a:latin typeface="Arial"/>
                      </a:endParaRPr>
                    </a:p>
                  </a:txBody>
                  <a:tcPr marL="91440" marR="91440">
                    <a:noFill/>
                  </a:tcPr>
                </a:tc>
              </a:tr>
              <a:tr h="893160">
                <a:tc>
                  <a:txBody>
                    <a:bodyPr tIns="45360" bIns="45360" anchor="ctr"/>
                    <a:p>
                      <a:pPr>
                        <a:lnSpc>
                          <a:spcPct val="100000"/>
                        </a:lnSpc>
                      </a:pPr>
                      <a:r>
                        <a:rPr b="0" lang="en-IN" sz="1800" spc="-1" strike="noStrike">
                          <a:solidFill>
                            <a:srgbClr val="000000"/>
                          </a:solidFill>
                          <a:latin typeface="Calibri"/>
                        </a:rPr>
                        <a:t>Variable-length instructions, instructions can range from 1-15 bytes </a:t>
                      </a:r>
                      <a:endParaRPr b="0" lang="en-IN" sz="1800" spc="-1" strike="noStrike">
                        <a:latin typeface="Arial"/>
                      </a:endParaRPr>
                    </a:p>
                  </a:txBody>
                  <a:tcPr marL="91440" marR="91440">
                    <a:noFill/>
                  </a:tcPr>
                </a:tc>
                <a:tc>
                  <a:txBody>
                    <a:bodyPr tIns="45360" bIns="45360" anchor="ctr"/>
                    <a:p>
                      <a:pPr>
                        <a:lnSpc>
                          <a:spcPct val="100000"/>
                        </a:lnSpc>
                      </a:pPr>
                      <a:r>
                        <a:rPr b="0" lang="en-IN" sz="1800" spc="-1" strike="noStrike">
                          <a:solidFill>
                            <a:srgbClr val="000000"/>
                          </a:solidFill>
                          <a:latin typeface="Calibri"/>
                        </a:rPr>
                        <a:t>Fixed-length instructions, all instructions have the same number of bytes </a:t>
                      </a:r>
                      <a:endParaRPr b="0" lang="en-IN" sz="1800" spc="-1" strike="noStrike">
                        <a:latin typeface="Arial"/>
                      </a:endParaRPr>
                    </a:p>
                  </a:txBody>
                  <a:tcPr marL="91440" marR="91440">
                    <a:noFill/>
                  </a:tcPr>
                </a:tc>
              </a:tr>
              <a:tr h="887040">
                <a:tc>
                  <a:txBody>
                    <a:bodyPr tIns="45360" bIns="45360" anchor="ctr"/>
                    <a:p>
                      <a:pPr>
                        <a:lnSpc>
                          <a:spcPct val="100000"/>
                        </a:lnSpc>
                      </a:pPr>
                      <a:r>
                        <a:rPr b="0" lang="en-IN" sz="1800" spc="-1" strike="noStrike">
                          <a:solidFill>
                            <a:srgbClr val="000000"/>
                          </a:solidFill>
                          <a:latin typeface="Calibri"/>
                        </a:rPr>
                        <a:t>Some instructions can have long execution times</a:t>
                      </a:r>
                      <a:endParaRPr b="0" lang="en-IN" sz="1800" spc="-1" strike="noStrike">
                        <a:latin typeface="Arial"/>
                      </a:endParaRPr>
                    </a:p>
                  </a:txBody>
                  <a:tcPr marL="91440" marR="91440">
                    <a:noFill/>
                  </a:tcPr>
                </a:tc>
                <a:tc>
                  <a:txBody>
                    <a:bodyPr tIns="45360" bIns="45360" anchor="ctr"/>
                    <a:p>
                      <a:pPr>
                        <a:lnSpc>
                          <a:spcPct val="100000"/>
                        </a:lnSpc>
                      </a:pPr>
                      <a:r>
                        <a:rPr b="0" lang="en-IN" sz="1800" spc="-1" strike="noStrike">
                          <a:solidFill>
                            <a:srgbClr val="000000"/>
                          </a:solidFill>
                          <a:latin typeface="Calibri"/>
                        </a:rPr>
                        <a:t>No instruction with a long execution times execution time </a:t>
                      </a:r>
                      <a:endParaRPr b="0" lang="en-IN" sz="1800" spc="-1" strike="noStrike">
                        <a:latin typeface="Arial"/>
                      </a:endParaRPr>
                    </a:p>
                  </a:txBody>
                  <a:tcPr marL="91440" marR="91440">
                    <a:noFill/>
                  </a:tcPr>
                </a:tc>
              </a:tr>
            </a:tbl>
          </a:graphicData>
        </a:graphic>
      </p:graphicFrame>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57200" y="274680"/>
            <a:ext cx="8229240" cy="563040"/>
          </a:xfrm>
          <a:prstGeom prst="rect">
            <a:avLst/>
          </a:prstGeom>
          <a:noFill/>
          <a:ln w="9360">
            <a:noFill/>
          </a:ln>
        </p:spPr>
        <p:txBody>
          <a:bodyPr anchor="ctr">
            <a:normAutofit/>
          </a:bodyPr>
          <a:p>
            <a:pPr algn="ctr">
              <a:lnSpc>
                <a:spcPct val="100000"/>
              </a:lnSpc>
            </a:pPr>
            <a:r>
              <a:rPr b="0" lang="en-US" sz="4400" spc="-1" strike="noStrike">
                <a:solidFill>
                  <a:srgbClr val="000000"/>
                </a:solidFill>
                <a:latin typeface="Calibri"/>
              </a:rPr>
              <a:t>CISC vs. RISC (2)</a:t>
            </a:r>
            <a:endParaRPr b="0" lang="en-US" sz="4400" spc="-1" strike="noStrike">
              <a:solidFill>
                <a:srgbClr val="000000"/>
              </a:solidFill>
              <a:latin typeface="Arial"/>
            </a:endParaRPr>
          </a:p>
        </p:txBody>
      </p:sp>
      <p:sp>
        <p:nvSpPr>
          <p:cNvPr id="224" name="TextShape 2"/>
          <p:cNvSpPr txBox="1"/>
          <p:nvPr/>
        </p:nvSpPr>
        <p:spPr>
          <a:xfrm>
            <a:off x="457200" y="6356520"/>
            <a:ext cx="2133360" cy="364680"/>
          </a:xfrm>
          <a:prstGeom prst="rect">
            <a:avLst/>
          </a:prstGeom>
          <a:noFill/>
          <a:ln>
            <a:noFill/>
          </a:ln>
        </p:spPr>
        <p:txBody>
          <a:bodyPr anchor="ctr"/>
          <a:p>
            <a:pPr>
              <a:lnSpc>
                <a:spcPct val="100000"/>
              </a:lnSpc>
            </a:pPr>
            <a:fld id="{3C3FC563-84CD-464E-AC18-A076A21BD2AC}" type="slidenum">
              <a:rPr b="0" lang="en-IN" sz="1200" spc="-1" strike="noStrike">
                <a:solidFill>
                  <a:srgbClr val="8b8b8b"/>
                </a:solidFill>
                <a:latin typeface="Calibri"/>
              </a:rPr>
              <a:t>&lt;number&gt;</a:t>
            </a:fld>
            <a:endParaRPr b="0" lang="en-IN" sz="1200" spc="-1" strike="noStrike">
              <a:latin typeface="Times New Roman"/>
            </a:endParaRPr>
          </a:p>
        </p:txBody>
      </p:sp>
      <p:graphicFrame>
        <p:nvGraphicFramePr>
          <p:cNvPr id="225" name="Table 3"/>
          <p:cNvGraphicFramePr/>
          <p:nvPr/>
        </p:nvGraphicFramePr>
        <p:xfrm>
          <a:off x="914400" y="952560"/>
          <a:ext cx="7060680" cy="4098960"/>
        </p:xfrm>
        <a:graphic>
          <a:graphicData uri="http://schemas.openxmlformats.org/drawingml/2006/table">
            <a:tbl>
              <a:tblPr/>
              <a:tblGrid>
                <a:gridCol w="3530520"/>
                <a:gridCol w="3530520"/>
              </a:tblGrid>
              <a:tr h="750600">
                <a:tc>
                  <a:txBody>
                    <a:bodyPr anchor="ctr"/>
                    <a:p>
                      <a:pPr>
                        <a:lnSpc>
                          <a:spcPct val="100000"/>
                        </a:lnSpc>
                      </a:pPr>
                      <a:r>
                        <a:rPr b="0" lang="en-IN" sz="2400" spc="-1" strike="noStrike">
                          <a:solidFill>
                            <a:srgbClr val="000000"/>
                          </a:solidFill>
                          <a:latin typeface="Calibri"/>
                        </a:rPr>
                        <a:t>CISC </a:t>
                      </a:r>
                      <a:endParaRPr b="0" lang="en-IN" sz="2400" spc="-1" strike="noStrike">
                        <a:latin typeface="Arial"/>
                      </a:endParaRPr>
                    </a:p>
                  </a:txBody>
                  <a:tcPr marL="91440" marR="91440">
                    <a:noFill/>
                  </a:tcPr>
                </a:tc>
                <a:tc>
                  <a:txBody>
                    <a:bodyPr anchor="ctr"/>
                    <a:p>
                      <a:pPr>
                        <a:lnSpc>
                          <a:spcPct val="100000"/>
                        </a:lnSpc>
                      </a:pPr>
                      <a:r>
                        <a:rPr b="0" lang="en-IN" sz="2400" spc="-1" strike="noStrike">
                          <a:solidFill>
                            <a:srgbClr val="000000"/>
                          </a:solidFill>
                          <a:latin typeface="Calibri"/>
                        </a:rPr>
                        <a:t>RISC </a:t>
                      </a:r>
                      <a:endParaRPr b="0" lang="en-IN" sz="2400" spc="-1" strike="noStrike">
                        <a:latin typeface="Arial"/>
                      </a:endParaRPr>
                    </a:p>
                  </a:txBody>
                  <a:tcPr marL="91440" marR="91440">
                    <a:noFill/>
                  </a:tcPr>
                </a:tc>
              </a:tr>
              <a:tr h="1674360">
                <a:tc>
                  <a:txBody>
                    <a:bodyPr/>
                    <a:p>
                      <a:pPr>
                        <a:lnSpc>
                          <a:spcPct val="100000"/>
                        </a:lnSpc>
                      </a:pPr>
                      <a:r>
                        <a:rPr b="0" lang="en-IN" sz="1800" spc="-1" strike="noStrike">
                          <a:solidFill>
                            <a:srgbClr val="000000"/>
                          </a:solidFill>
                          <a:latin typeface="Calibri"/>
                        </a:rPr>
                        <a:t>Arithmetic and logical operations can be applied to memory and register operands </a:t>
                      </a:r>
                      <a:endParaRPr b="0" lang="en-IN" sz="1800" spc="-1" strike="noStrike">
                        <a:latin typeface="Arial"/>
                      </a:endParaRPr>
                    </a:p>
                  </a:txBody>
                  <a:tcPr marL="91440" marR="91440">
                    <a:noFill/>
                  </a:tcPr>
                </a:tc>
                <a:tc>
                  <a:txBody>
                    <a:bodyPr/>
                    <a:p>
                      <a:pPr>
                        <a:lnSpc>
                          <a:spcPct val="100000"/>
                        </a:lnSpc>
                      </a:pPr>
                      <a:r>
                        <a:rPr b="0" lang="en-IN" sz="1800" spc="-1" strike="noStrike">
                          <a:solidFill>
                            <a:srgbClr val="000000"/>
                          </a:solidFill>
                          <a:latin typeface="Calibri"/>
                        </a:rPr>
                        <a:t>Arithmetic and logical operations only use register operands </a:t>
                      </a:r>
                      <a:endParaRPr b="0" lang="en-IN" sz="1800" spc="-1" strike="noStrike">
                        <a:latin typeface="Arial"/>
                      </a:endParaRPr>
                    </a:p>
                    <a:p>
                      <a:pPr>
                        <a:lnSpc>
                          <a:spcPct val="100000"/>
                        </a:lnSpc>
                      </a:pPr>
                      <a:r>
                        <a:rPr b="0" lang="en-IN" sz="1800" spc="-1" strike="noStrike">
                          <a:solidFill>
                            <a:srgbClr val="000000"/>
                          </a:solidFill>
                          <a:latin typeface="Calibri"/>
                        </a:rPr>
                        <a:t>     •  </a:t>
                      </a:r>
                      <a:r>
                        <a:rPr b="0" lang="en-IN" sz="1800" spc="-1" strike="noStrike">
                          <a:solidFill>
                            <a:srgbClr val="000000"/>
                          </a:solidFill>
                          <a:latin typeface="Calibri"/>
                        </a:rPr>
                        <a:t>Memory contents have to be       </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loaded into registers first </a:t>
                      </a:r>
                      <a:endParaRPr b="0" lang="en-IN" sz="1800" spc="-1" strike="noStrike">
                        <a:latin typeface="Arial"/>
                      </a:endParaRPr>
                    </a:p>
                    <a:p>
                      <a:pPr>
                        <a:lnSpc>
                          <a:spcPct val="100000"/>
                        </a:lnSpc>
                      </a:pPr>
                      <a:r>
                        <a:rPr b="0" lang="en-IN" sz="1800" spc="-1" strike="noStrike">
                          <a:solidFill>
                            <a:srgbClr val="000000"/>
                          </a:solidFill>
                          <a:latin typeface="Calibri"/>
                        </a:rPr>
                        <a:t>     •  </a:t>
                      </a:r>
                      <a:r>
                        <a:rPr b="0" lang="en-IN" sz="1800" spc="-1" strike="noStrike">
                          <a:solidFill>
                            <a:srgbClr val="000000"/>
                          </a:solidFill>
                          <a:latin typeface="Calibri"/>
                        </a:rPr>
                        <a:t>Referred to as load/store     </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architecture </a:t>
                      </a:r>
                      <a:endParaRPr b="0" lang="en-IN" sz="1800" spc="-1" strike="noStrike">
                        <a:latin typeface="Arial"/>
                      </a:endParaRPr>
                    </a:p>
                  </a:txBody>
                  <a:tcPr marL="91440" marR="91440">
                    <a:noFill/>
                  </a:tcPr>
                </a:tc>
              </a:tr>
              <a:tr h="1674360">
                <a:tc>
                  <a:txBody>
                    <a:bodyPr/>
                    <a:p>
                      <a:pPr>
                        <a:lnSpc>
                          <a:spcPct val="100000"/>
                        </a:lnSpc>
                      </a:pPr>
                      <a:r>
                        <a:rPr b="0" lang="en-IN" sz="1800" spc="-1" strike="noStrike">
                          <a:solidFill>
                            <a:srgbClr val="000000"/>
                          </a:solidFill>
                          <a:latin typeface="Calibri"/>
                        </a:rPr>
                        <a:t>Stack-intensive procedure linkage </a:t>
                      </a:r>
                      <a:endParaRPr b="0" lang="en-IN" sz="1800" spc="-1" strike="noStrike">
                        <a:latin typeface="Arial"/>
                      </a:endParaRPr>
                    </a:p>
                    <a:p>
                      <a:pPr>
                        <a:lnSpc>
                          <a:spcPct val="100000"/>
                        </a:lnSpc>
                      </a:pPr>
                      <a:r>
                        <a:rPr b="0" lang="en-IN" sz="1800" spc="-1" strike="noStrike">
                          <a:solidFill>
                            <a:srgbClr val="000000"/>
                          </a:solidFill>
                          <a:latin typeface="Calibri"/>
                        </a:rPr>
                        <a:t>     • </a:t>
                      </a:r>
                      <a:r>
                        <a:rPr b="0" lang="en-IN" sz="1800" spc="-1" strike="noStrike">
                          <a:solidFill>
                            <a:srgbClr val="000000"/>
                          </a:solidFill>
                          <a:latin typeface="Calibri"/>
                        </a:rPr>
                        <a:t>Stack is used for procedure  </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arguments and return values </a:t>
                      </a:r>
                      <a:endParaRPr b="0" lang="en-IN" sz="1800" spc="-1" strike="noStrike">
                        <a:latin typeface="Arial"/>
                      </a:endParaRPr>
                    </a:p>
                  </a:txBody>
                  <a:tcPr marL="91440" marR="91440">
                    <a:noFill/>
                  </a:tcPr>
                </a:tc>
                <a:tc>
                  <a:txBody>
                    <a:bodyPr/>
                    <a:p>
                      <a:pPr>
                        <a:lnSpc>
                          <a:spcPct val="100000"/>
                        </a:lnSpc>
                      </a:pPr>
                      <a:r>
                        <a:rPr b="0" lang="en-IN" sz="1800" spc="-1" strike="noStrike">
                          <a:solidFill>
                            <a:srgbClr val="000000"/>
                          </a:solidFill>
                          <a:latin typeface="Calibri"/>
                        </a:rPr>
                        <a:t>Register-intensive procedure linkage </a:t>
                      </a:r>
                      <a:endParaRPr b="0" lang="en-IN" sz="1800" spc="-1" strike="noStrike">
                        <a:latin typeface="Arial"/>
                      </a:endParaRPr>
                    </a:p>
                    <a:p>
                      <a:pPr>
                        <a:lnSpc>
                          <a:spcPct val="100000"/>
                        </a:lnSpc>
                      </a:pPr>
                      <a:r>
                        <a:rPr b="0" lang="en-IN" sz="1800" spc="-1" strike="noStrike">
                          <a:solidFill>
                            <a:srgbClr val="000000"/>
                          </a:solidFill>
                          <a:latin typeface="Calibri"/>
                        </a:rPr>
                        <a:t>     • </a:t>
                      </a:r>
                      <a:r>
                        <a:rPr b="0" lang="en-IN" sz="1800" spc="-1" strike="noStrike">
                          <a:solidFill>
                            <a:srgbClr val="000000"/>
                          </a:solidFill>
                          <a:latin typeface="Calibri"/>
                        </a:rPr>
                        <a:t>Registers used for procedure </a:t>
                      </a:r>
                      <a:endParaRPr b="0" lang="en-IN"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arguments and return values </a:t>
                      </a: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txBody>
                  <a:tcPr marL="91440" marR="91440">
                    <a:noFill/>
                  </a:tcPr>
                </a:tc>
              </a:tr>
            </a:tbl>
          </a:graphicData>
        </a:graphic>
      </p:graphicFrame>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685800" y="1859040"/>
            <a:ext cx="7772040" cy="3016440"/>
          </a:xfrm>
          <a:prstGeom prst="rect">
            <a:avLst/>
          </a:prstGeom>
          <a:noFill/>
          <a:ln w="9360">
            <a:noFill/>
          </a:ln>
        </p:spPr>
        <p:style>
          <a:lnRef idx="0"/>
          <a:fillRef idx="0"/>
          <a:effectRef idx="0"/>
          <a:fontRef idx="minor"/>
        </p:style>
        <p:txBody>
          <a:bodyPr lIns="90000" rIns="90000" tIns="45000" bIns="45000"/>
          <a:p>
            <a:pPr>
              <a:lnSpc>
                <a:spcPct val="100000"/>
              </a:lnSpc>
            </a:pPr>
            <a:r>
              <a:rPr b="1" lang="en-IN" sz="2400" spc="-1" strike="noStrike">
                <a:solidFill>
                  <a:srgbClr val="000000"/>
                </a:solidFill>
                <a:latin typeface="Arial"/>
              </a:rPr>
              <a:t>Difference between 8051 and AVR Controllers:</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000000"/>
                </a:solidFill>
                <a:latin typeface="Arial"/>
              </a:rPr>
              <a:t>8051s are 8-bit controllers based on CISC architecture, AVRs are 8-bit controllers based on RISC architecture</a:t>
            </a:r>
            <a:endParaRPr b="0" lang="en-IN" sz="2400" spc="-1" strike="noStrike">
              <a:latin typeface="Arial"/>
            </a:endParaRPr>
          </a:p>
          <a:p>
            <a:pPr>
              <a:lnSpc>
                <a:spcPct val="100000"/>
              </a:lnSpc>
            </a:pPr>
            <a:r>
              <a:rPr b="0" lang="en-IN" sz="2400" spc="-1" strike="noStrike">
                <a:solidFill>
                  <a:srgbClr val="000000"/>
                </a:solidFill>
                <a:latin typeface="Arial"/>
              </a:rPr>
              <a:t>8051 consumes more power than AVR microcontroller</a:t>
            </a:r>
            <a:endParaRPr b="0" lang="en-IN" sz="2400" spc="-1" strike="noStrike">
              <a:latin typeface="Arial"/>
            </a:endParaRPr>
          </a:p>
          <a:p>
            <a:pPr>
              <a:lnSpc>
                <a:spcPct val="100000"/>
              </a:lnSpc>
            </a:pPr>
            <a:r>
              <a:rPr b="0" lang="en-IN" sz="2400" spc="-1" strike="noStrike">
                <a:solidFill>
                  <a:srgbClr val="000000"/>
                </a:solidFill>
                <a:latin typeface="Arial"/>
              </a:rPr>
              <a:t>In 8051, we can program easily than the AVR microcontroller</a:t>
            </a:r>
            <a:endParaRPr b="0" lang="en-IN" sz="2400" spc="-1" strike="noStrike">
              <a:latin typeface="Arial"/>
            </a:endParaRPr>
          </a:p>
          <a:p>
            <a:pPr>
              <a:lnSpc>
                <a:spcPct val="100000"/>
              </a:lnSpc>
            </a:pPr>
            <a:r>
              <a:rPr b="0" lang="en-IN" sz="2400" spc="-1" strike="noStrike">
                <a:solidFill>
                  <a:srgbClr val="000000"/>
                </a:solidFill>
                <a:latin typeface="Arial"/>
              </a:rPr>
              <a:t>The speed of AVR is more than the 8051 microcontroller</a:t>
            </a:r>
            <a:endParaRPr b="0" lang="en-IN" sz="24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685800" y="380880"/>
            <a:ext cx="7772040" cy="609120"/>
          </a:xfrm>
          <a:prstGeom prst="rect">
            <a:avLst/>
          </a:prstGeom>
          <a:noFill/>
          <a:ln w="9360">
            <a:noFill/>
          </a:ln>
        </p:spPr>
        <p:txBody>
          <a:bodyPr>
            <a:normAutofit/>
          </a:bodyPr>
          <a:p>
            <a:pPr algn="ctr">
              <a:lnSpc>
                <a:spcPct val="100000"/>
              </a:lnSpc>
            </a:pPr>
            <a:r>
              <a:rPr b="0" lang="en-US" sz="3000" spc="-1" strike="noStrike">
                <a:solidFill>
                  <a:srgbClr val="c0504d"/>
                </a:solidFill>
                <a:latin typeface="Comic Sans MS"/>
              </a:rPr>
              <a:t>Comparison some of the 8051 Family Members</a:t>
            </a:r>
            <a:endParaRPr b="0" lang="en-US" sz="3000" spc="-1" strike="noStrike">
              <a:solidFill>
                <a:srgbClr val="000000"/>
              </a:solidFill>
              <a:latin typeface="Arial"/>
            </a:endParaRPr>
          </a:p>
        </p:txBody>
      </p:sp>
      <p:graphicFrame>
        <p:nvGraphicFramePr>
          <p:cNvPr id="228" name="Table 2"/>
          <p:cNvGraphicFramePr/>
          <p:nvPr/>
        </p:nvGraphicFramePr>
        <p:xfrm>
          <a:off x="1763640" y="1557360"/>
          <a:ext cx="4655880" cy="2927160"/>
        </p:xfrm>
        <a:graphic>
          <a:graphicData uri="http://schemas.openxmlformats.org/drawingml/2006/table">
            <a:tbl>
              <a:tblPr/>
              <a:tblGrid>
                <a:gridCol w="1312560"/>
                <a:gridCol w="1112760"/>
                <a:gridCol w="1117440"/>
                <a:gridCol w="1113120"/>
              </a:tblGrid>
              <a:tr h="361800">
                <a:tc>
                  <a:tcPr marL="91440" marR="91440">
                    <a:lnL w="28080">
                      <a:solidFill>
                        <a:srgbClr val="000000"/>
                      </a:solidFill>
                    </a:lnL>
                    <a:lnR w="12240">
                      <a:solidFill>
                        <a:srgbClr val="000000"/>
                      </a:solidFill>
                    </a:lnR>
                    <a:lnT w="28080">
                      <a:solidFill>
                        <a:srgbClr val="000000"/>
                      </a:solidFill>
                    </a:lnT>
                    <a:lnB w="12240">
                      <a:solidFill>
                        <a:srgbClr val="000000"/>
                      </a:solidFill>
                    </a:lnB>
                    <a:solidFill>
                      <a:srgbClr val="ffcc66"/>
                    </a:solidFill>
                  </a:tcPr>
                </a:tc>
                <a:tc>
                  <a:txBody>
                    <a:bodyPr/>
                    <a:p>
                      <a:pPr algn="ctr">
                        <a:lnSpc>
                          <a:spcPct val="100000"/>
                        </a:lnSpc>
                        <a:spcBef>
                          <a:spcPts val="360"/>
                        </a:spcBef>
                      </a:pPr>
                      <a:r>
                        <a:rPr b="0" lang="en-IN" sz="1800" spc="-1" strike="noStrike">
                          <a:solidFill>
                            <a:srgbClr val="000000"/>
                          </a:solidFill>
                          <a:latin typeface="Comic Sans MS"/>
                        </a:rPr>
                        <a:t>ROM</a:t>
                      </a:r>
                      <a:endParaRPr b="0" lang="en-IN" sz="18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ffcc66"/>
                    </a:solidFill>
                  </a:tcPr>
                </a:tc>
                <a:tc>
                  <a:txBody>
                    <a:bodyPr/>
                    <a:p>
                      <a:pPr algn="ctr">
                        <a:lnSpc>
                          <a:spcPct val="100000"/>
                        </a:lnSpc>
                        <a:spcBef>
                          <a:spcPts val="360"/>
                        </a:spcBef>
                      </a:pPr>
                      <a:r>
                        <a:rPr b="0" lang="en-IN" sz="1800" spc="-1" strike="noStrike">
                          <a:solidFill>
                            <a:srgbClr val="000000"/>
                          </a:solidFill>
                          <a:latin typeface="Comic Sans MS"/>
                        </a:rPr>
                        <a:t>RAM</a:t>
                      </a:r>
                      <a:endParaRPr b="0" lang="en-IN" sz="18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solidFill>
                      <a:srgbClr val="ffcc66"/>
                    </a:solidFill>
                  </a:tcPr>
                </a:tc>
                <a:tc>
                  <a:txBody>
                    <a:bodyPr/>
                    <a:p>
                      <a:pPr algn="ctr">
                        <a:lnSpc>
                          <a:spcPct val="100000"/>
                        </a:lnSpc>
                        <a:spcBef>
                          <a:spcPts val="360"/>
                        </a:spcBef>
                      </a:pPr>
                      <a:r>
                        <a:rPr b="0" lang="en-IN" sz="1800" spc="-1" strike="noStrike">
                          <a:solidFill>
                            <a:srgbClr val="000000"/>
                          </a:solidFill>
                          <a:latin typeface="Comic Sans MS"/>
                        </a:rPr>
                        <a:t>Timer</a:t>
                      </a:r>
                      <a:endParaRPr b="0" lang="en-IN" sz="18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solidFill>
                      <a:srgbClr val="ffcc66"/>
                    </a:solidFill>
                  </a:tcPr>
                </a:tc>
              </a:tr>
              <a:tr h="360360">
                <a:tc>
                  <a:txBody>
                    <a:bodyPr/>
                    <a:p>
                      <a:pPr>
                        <a:lnSpc>
                          <a:spcPct val="100000"/>
                        </a:lnSpc>
                        <a:spcBef>
                          <a:spcPts val="320"/>
                        </a:spcBef>
                      </a:pPr>
                      <a:r>
                        <a:rPr b="0" lang="en-IN" sz="1600" spc="-1" strike="noStrike">
                          <a:solidFill>
                            <a:srgbClr val="000000"/>
                          </a:solidFill>
                          <a:latin typeface="Comic Sans MS"/>
                        </a:rPr>
                        <a:t>8051</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ffff"/>
                    </a:solidFill>
                  </a:tcPr>
                </a:tc>
                <a:tc>
                  <a:txBody>
                    <a:bodyPr/>
                    <a:p>
                      <a:pPr algn="ctr">
                        <a:lnSpc>
                          <a:spcPct val="100000"/>
                        </a:lnSpc>
                        <a:spcBef>
                          <a:spcPts val="320"/>
                        </a:spcBef>
                      </a:pPr>
                      <a:r>
                        <a:rPr b="0" lang="en-IN" sz="1600" spc="-1" strike="noStrike">
                          <a:solidFill>
                            <a:srgbClr val="996633"/>
                          </a:solidFill>
                          <a:latin typeface="Comic Sans MS"/>
                        </a:rPr>
                        <a:t>4k</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128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2</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1800">
                <a:tc>
                  <a:txBody>
                    <a:bodyPr/>
                    <a:p>
                      <a:pPr>
                        <a:lnSpc>
                          <a:spcPct val="100000"/>
                        </a:lnSpc>
                        <a:spcBef>
                          <a:spcPts val="320"/>
                        </a:spcBef>
                      </a:pPr>
                      <a:r>
                        <a:rPr b="0" lang="en-IN" sz="1600" spc="-1" strike="noStrike">
                          <a:solidFill>
                            <a:srgbClr val="000000"/>
                          </a:solidFill>
                          <a:latin typeface="Comic Sans MS"/>
                        </a:rPr>
                        <a:t>8031</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ffff"/>
                    </a:solidFill>
                  </a:tcPr>
                </a:tc>
                <a:tc>
                  <a:txBody>
                    <a:bodyPr/>
                    <a:p>
                      <a:pPr algn="ctr">
                        <a:lnSpc>
                          <a:spcPct val="100000"/>
                        </a:lnSpc>
                        <a:spcBef>
                          <a:spcPts val="320"/>
                        </a:spcBef>
                      </a:pPr>
                      <a:r>
                        <a:rPr b="0" lang="en-IN" sz="1600" spc="-1" strike="noStrike">
                          <a:solidFill>
                            <a:srgbClr val="996633"/>
                          </a:solidFill>
                          <a:latin typeface="Comic Sans MS"/>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128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2</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61240">
                <a:tc>
                  <a:txBody>
                    <a:bodyPr/>
                    <a:p>
                      <a:pPr>
                        <a:lnSpc>
                          <a:spcPct val="100000"/>
                        </a:lnSpc>
                        <a:spcBef>
                          <a:spcPts val="320"/>
                        </a:spcBef>
                      </a:pPr>
                      <a:r>
                        <a:rPr b="0" lang="en-IN" sz="1600" spc="-1" strike="noStrike">
                          <a:solidFill>
                            <a:srgbClr val="000000"/>
                          </a:solidFill>
                          <a:latin typeface="Comic Sans MS"/>
                        </a:rPr>
                        <a:t>8751</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ffff"/>
                    </a:solidFill>
                  </a:tcPr>
                </a:tc>
                <a:tc>
                  <a:txBody>
                    <a:bodyPr/>
                    <a:p>
                      <a:pPr algn="ctr">
                        <a:lnSpc>
                          <a:spcPct val="100000"/>
                        </a:lnSpc>
                        <a:spcBef>
                          <a:spcPts val="320"/>
                        </a:spcBef>
                      </a:pPr>
                      <a:r>
                        <a:rPr b="0" lang="en-IN" sz="1600" spc="-1" strike="noStrike">
                          <a:solidFill>
                            <a:srgbClr val="996633"/>
                          </a:solidFill>
                          <a:latin typeface="Comic Sans MS"/>
                        </a:rPr>
                        <a:t>4k eprom</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128</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2</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1800">
                <a:tc>
                  <a:txBody>
                    <a:bodyPr/>
                    <a:p>
                      <a:pPr>
                        <a:lnSpc>
                          <a:spcPct val="100000"/>
                        </a:lnSpc>
                        <a:spcBef>
                          <a:spcPts val="320"/>
                        </a:spcBef>
                      </a:pPr>
                      <a:r>
                        <a:rPr b="0" lang="en-IN" sz="1600" spc="-1" strike="noStrike">
                          <a:solidFill>
                            <a:srgbClr val="000000"/>
                          </a:solidFill>
                          <a:latin typeface="Comic Sans MS"/>
                        </a:rPr>
                        <a:t>8052</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ffff"/>
                    </a:solidFill>
                  </a:tcPr>
                </a:tc>
                <a:tc>
                  <a:txBody>
                    <a:bodyPr/>
                    <a:p>
                      <a:pPr algn="ctr">
                        <a:lnSpc>
                          <a:spcPct val="100000"/>
                        </a:lnSpc>
                        <a:spcBef>
                          <a:spcPts val="320"/>
                        </a:spcBef>
                      </a:pPr>
                      <a:r>
                        <a:rPr b="0" lang="en-IN" sz="1600" spc="-1" strike="noStrike">
                          <a:solidFill>
                            <a:srgbClr val="996633"/>
                          </a:solidFill>
                          <a:latin typeface="Comic Sans MS"/>
                        </a:rPr>
                        <a:t>8krom</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256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3</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60360">
                <a:tc>
                  <a:txBody>
                    <a:bodyPr/>
                    <a:p>
                      <a:pPr>
                        <a:lnSpc>
                          <a:spcPct val="100000"/>
                        </a:lnSpc>
                        <a:spcBef>
                          <a:spcPts val="320"/>
                        </a:spcBef>
                      </a:pPr>
                      <a:r>
                        <a:rPr b="0" lang="en-IN" sz="1600" spc="-1" strike="noStrike">
                          <a:solidFill>
                            <a:srgbClr val="000000"/>
                          </a:solidFill>
                          <a:latin typeface="Comic Sans MS"/>
                        </a:rPr>
                        <a:t>8032</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solidFill>
                      <a:srgbClr val="00ffff"/>
                    </a:solidFill>
                  </a:tcPr>
                </a:tc>
                <a:tc>
                  <a:txBody>
                    <a:bodyPr/>
                    <a:p>
                      <a:pPr algn="ctr">
                        <a:lnSpc>
                          <a:spcPct val="100000"/>
                        </a:lnSpc>
                        <a:spcBef>
                          <a:spcPts val="320"/>
                        </a:spcBef>
                      </a:pPr>
                      <a:r>
                        <a:rPr b="0" lang="en-IN" sz="1600" spc="-1" strike="noStrike">
                          <a:solidFill>
                            <a:srgbClr val="996633"/>
                          </a:solidFill>
                          <a:latin typeface="Comic Sans MS"/>
                        </a:rPr>
                        <a:t>-</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256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3</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561240">
                <a:tc>
                  <a:txBody>
                    <a:bodyPr/>
                    <a:p>
                      <a:pPr>
                        <a:lnSpc>
                          <a:spcPct val="100000"/>
                        </a:lnSpc>
                        <a:spcBef>
                          <a:spcPts val="320"/>
                        </a:spcBef>
                      </a:pPr>
                      <a:r>
                        <a:rPr b="0" lang="en-IN" sz="1600" spc="-1" strike="noStrike">
                          <a:solidFill>
                            <a:srgbClr val="000000"/>
                          </a:solidFill>
                          <a:latin typeface="Comic Sans MS"/>
                        </a:rPr>
                        <a:t>8752</a:t>
                      </a:r>
                      <a:endParaRPr b="0" lang="en-IN" sz="16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solidFill>
                      <a:srgbClr val="00ffff"/>
                    </a:solidFill>
                  </a:tcPr>
                </a:tc>
                <a:tc>
                  <a:txBody>
                    <a:bodyPr/>
                    <a:p>
                      <a:pPr algn="ctr">
                        <a:lnSpc>
                          <a:spcPct val="100000"/>
                        </a:lnSpc>
                        <a:spcBef>
                          <a:spcPts val="320"/>
                        </a:spcBef>
                      </a:pPr>
                      <a:r>
                        <a:rPr b="0" lang="en-IN" sz="1600" spc="-1" strike="noStrike">
                          <a:solidFill>
                            <a:srgbClr val="996633"/>
                          </a:solidFill>
                          <a:latin typeface="Comic Sans MS"/>
                        </a:rPr>
                        <a:t>8k eprom</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256</a:t>
                      </a:r>
                      <a:endParaRPr b="0" lang="en-IN" sz="16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gn="ctr">
                        <a:lnSpc>
                          <a:spcPct val="100000"/>
                        </a:lnSpc>
                        <a:spcBef>
                          <a:spcPts val="320"/>
                        </a:spcBef>
                      </a:pPr>
                      <a:r>
                        <a:rPr b="0" lang="en-IN" sz="1600" spc="-1" strike="noStrike">
                          <a:solidFill>
                            <a:srgbClr val="996633"/>
                          </a:solidFill>
                          <a:latin typeface="Comic Sans MS"/>
                        </a:rPr>
                        <a:t>3</a:t>
                      </a:r>
                      <a:endParaRPr b="0" lang="en-IN" sz="16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Applications</a:t>
            </a:r>
            <a:endParaRPr b="0" lang="en-US" sz="4400" spc="-1" strike="noStrike">
              <a:solidFill>
                <a:srgbClr val="000000"/>
              </a:solidFill>
              <a:latin typeface="Arial"/>
            </a:endParaRPr>
          </a:p>
        </p:txBody>
      </p:sp>
      <p:sp>
        <p:nvSpPr>
          <p:cNvPr id="230" name="TextShape 2"/>
          <p:cNvSpPr txBox="1"/>
          <p:nvPr/>
        </p:nvSpPr>
        <p:spPr>
          <a:xfrm>
            <a:off x="457200" y="1371600"/>
            <a:ext cx="8222760" cy="4747680"/>
          </a:xfrm>
          <a:prstGeom prst="rect">
            <a:avLst/>
          </a:prstGeom>
          <a:noFill/>
          <a:ln w="9360">
            <a:noFill/>
          </a:ln>
        </p:spPr>
        <p:txBody>
          <a:bodyPr>
            <a:normAutofit/>
          </a:bodyPr>
          <a:p>
            <a:pPr marL="34308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Home</a:t>
            </a:r>
            <a:endParaRPr b="0" lang="en-US" sz="2400" spc="-1" strike="noStrike">
              <a:solidFill>
                <a:srgbClr val="000000"/>
              </a:solidFill>
              <a:latin typeface="Calibri"/>
            </a:endParaRPr>
          </a:p>
          <a:p>
            <a:pPr lvl="1" marL="627120" indent="-339480">
              <a:lnSpc>
                <a:spcPct val="100000"/>
              </a:lnSpc>
              <a:spcBef>
                <a:spcPts val="400"/>
              </a:spcBef>
              <a:buClr>
                <a:srgbClr val="000000"/>
              </a:buClr>
              <a:buFont typeface="Wingdings" charset="2"/>
              <a:buChar char=""/>
            </a:pPr>
            <a:r>
              <a:rPr b="0" lang="en-US" sz="2000" spc="-1" strike="noStrike">
                <a:solidFill>
                  <a:srgbClr val="000000"/>
                </a:solidFill>
                <a:latin typeface="Calibri"/>
              </a:rPr>
              <a:t>Appliances, intercom, telephones, security systems, garage door openers, answering machines, fax machines, TVs, cable TV tuner, VCR, camcorder, remote controls, video games, cellular phones, musical instruments, sewing machines, lighting control, paging, camera, pinball machines, toys, exercise equipment.</a:t>
            </a:r>
            <a:endParaRPr b="0" lang="en-US" sz="2000" spc="-1" strike="noStrike">
              <a:solidFill>
                <a:srgbClr val="000000"/>
              </a:solidFill>
              <a:latin typeface="Calibri"/>
            </a:endParaRPr>
          </a:p>
          <a:p>
            <a:pPr marL="17928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Office</a:t>
            </a:r>
            <a:endParaRPr b="0" lang="en-US" sz="2400" spc="-1" strike="noStrike">
              <a:solidFill>
                <a:srgbClr val="000000"/>
              </a:solidFill>
              <a:latin typeface="Calibri"/>
            </a:endParaRPr>
          </a:p>
          <a:p>
            <a:pPr lvl="1" marL="636480" indent="-342720">
              <a:lnSpc>
                <a:spcPct val="100000"/>
              </a:lnSpc>
              <a:spcBef>
                <a:spcPts val="400"/>
              </a:spcBef>
              <a:buClr>
                <a:srgbClr val="000000"/>
              </a:buClr>
              <a:buFont typeface="Wingdings" charset="2"/>
              <a:buChar char=""/>
            </a:pPr>
            <a:r>
              <a:rPr b="0" lang="en-US" sz="2000" spc="-1" strike="noStrike">
                <a:solidFill>
                  <a:srgbClr val="000000"/>
                </a:solidFill>
                <a:latin typeface="Calibri"/>
              </a:rPr>
              <a:t>Telephones, security systems, fax machines, microwave, copier, laser printer, color printer, paging.</a:t>
            </a:r>
            <a:endParaRPr b="0" lang="en-US" sz="2000" spc="-1" strike="noStrike">
              <a:solidFill>
                <a:srgbClr val="000000"/>
              </a:solidFill>
              <a:latin typeface="Calibri"/>
            </a:endParaRPr>
          </a:p>
          <a:p>
            <a:pPr marL="236520" indent="-342720">
              <a:lnSpc>
                <a:spcPct val="100000"/>
              </a:lnSpc>
              <a:spcBef>
                <a:spcPts val="479"/>
              </a:spcBef>
              <a:buClr>
                <a:srgbClr val="000000"/>
              </a:buClr>
              <a:buFont typeface="Wingdings" charset="2"/>
              <a:buChar char=""/>
            </a:pPr>
            <a:r>
              <a:rPr b="0" lang="en-US" sz="2400" spc="-1" strike="noStrike">
                <a:solidFill>
                  <a:srgbClr val="000000"/>
                </a:solidFill>
                <a:latin typeface="Calibri"/>
              </a:rPr>
              <a:t>Auto</a:t>
            </a:r>
            <a:endParaRPr b="0" lang="en-US" sz="2400" spc="-1" strike="noStrike">
              <a:solidFill>
                <a:srgbClr val="000000"/>
              </a:solidFill>
              <a:latin typeface="Calibri"/>
            </a:endParaRPr>
          </a:p>
          <a:p>
            <a:pPr lvl="1" marL="693720" indent="-342720">
              <a:lnSpc>
                <a:spcPct val="100000"/>
              </a:lnSpc>
              <a:spcBef>
                <a:spcPts val="400"/>
              </a:spcBef>
              <a:buClr>
                <a:srgbClr val="000000"/>
              </a:buClr>
              <a:buFont typeface="Wingdings" charset="2"/>
              <a:buChar char=""/>
            </a:pPr>
            <a:r>
              <a:rPr b="0" lang="en-US" sz="2000" spc="-1" strike="noStrike">
                <a:solidFill>
                  <a:srgbClr val="000000"/>
                </a:solidFill>
                <a:latin typeface="Calibri"/>
              </a:rPr>
              <a:t>Navigation system, engine control, air bag, ABS, instrumentation, security system, transmission control, entertainment, climate control, cellular phone, keyless entry.</a:t>
            </a:r>
            <a:endParaRPr b="0" lang="en-US" sz="2000" spc="-1" strike="noStrike">
              <a:solidFill>
                <a:srgbClr val="000000"/>
              </a:solidFill>
              <a:latin typeface="Calibri"/>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Definition of Embedded Systems</a:t>
            </a:r>
            <a:endParaRPr b="0" lang="en-US" sz="4400" spc="-1" strike="noStrike">
              <a:solidFill>
                <a:srgbClr val="000000"/>
              </a:solidFill>
              <a:latin typeface="Arial"/>
            </a:endParaRPr>
          </a:p>
        </p:txBody>
      </p:sp>
      <p:sp>
        <p:nvSpPr>
          <p:cNvPr id="232"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720"/>
              </a:spcBef>
              <a:buClr>
                <a:srgbClr val="000000"/>
              </a:buClr>
              <a:buFont typeface="Arial"/>
              <a:buChar char="•"/>
            </a:pPr>
            <a:r>
              <a:rPr b="1" lang="en-US" sz="3600" spc="-1" strike="noStrike">
                <a:solidFill>
                  <a:srgbClr val="000000"/>
                </a:solidFill>
                <a:latin typeface="Calibri"/>
                <a:ea typeface="굴림"/>
              </a:rPr>
              <a:t>Embedded system</a:t>
            </a:r>
            <a:r>
              <a:rPr b="0" lang="en-US" sz="3600" spc="-1" strike="noStrike">
                <a:solidFill>
                  <a:srgbClr val="000000"/>
                </a:solidFill>
                <a:latin typeface="Calibri"/>
                <a:ea typeface="굴림"/>
              </a:rPr>
              <a:t>: is a system whose principal function is not computational, but which is controlled by a computer embedded within it.</a:t>
            </a:r>
            <a:endParaRPr b="0" lang="en-US" sz="3600" spc="-1" strike="noStrike">
              <a:solidFill>
                <a:srgbClr val="000000"/>
              </a:solidFill>
              <a:latin typeface="Calibri"/>
            </a:endParaRPr>
          </a:p>
        </p:txBody>
      </p:sp>
      <p:sp>
        <p:nvSpPr>
          <p:cNvPr id="233"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Dr. Gheith Abandah</a:t>
            </a:r>
            <a:endParaRPr b="0" lang="en-IN" sz="1200" spc="-1" strike="noStrike">
              <a:latin typeface="Times New Roman"/>
            </a:endParaRPr>
          </a:p>
        </p:txBody>
      </p:sp>
      <p:sp>
        <p:nvSpPr>
          <p:cNvPr id="234" name="TextShape 4"/>
          <p:cNvSpPr txBox="1"/>
          <p:nvPr/>
        </p:nvSpPr>
        <p:spPr>
          <a:xfrm>
            <a:off x="6553080" y="6356520"/>
            <a:ext cx="2133360" cy="364680"/>
          </a:xfrm>
          <a:prstGeom prst="rect">
            <a:avLst/>
          </a:prstGeom>
          <a:noFill/>
          <a:ln>
            <a:noFill/>
          </a:ln>
        </p:spPr>
        <p:txBody>
          <a:bodyPr anchor="ctr"/>
          <a:p>
            <a:pPr algn="r">
              <a:lnSpc>
                <a:spcPct val="100000"/>
              </a:lnSpc>
            </a:pPr>
            <a:fld id="{667AB32E-982C-494E-9019-29877EEDBBE5}"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Die shot of a microcontroller</a:t>
            </a:r>
            <a:endParaRPr b="0" lang="en-US" sz="4400" spc="-1" strike="noStrike">
              <a:solidFill>
                <a:srgbClr val="000000"/>
              </a:solidFill>
              <a:latin typeface="Arial"/>
            </a:endParaRPr>
          </a:p>
        </p:txBody>
      </p:sp>
      <p:pic>
        <p:nvPicPr>
          <p:cNvPr id="133" name="Picture 2" descr=""/>
          <p:cNvPicPr/>
          <p:nvPr/>
        </p:nvPicPr>
        <p:blipFill>
          <a:blip r:embed="rId1"/>
          <a:stretch/>
        </p:blipFill>
        <p:spPr>
          <a:xfrm>
            <a:off x="2394000" y="1565280"/>
            <a:ext cx="4647960" cy="4723920"/>
          </a:xfrm>
          <a:prstGeom prst="rect">
            <a:avLst/>
          </a:prstGeom>
          <a:ln w="9360">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Examples: Refrigerator</a:t>
            </a:r>
            <a:endParaRPr b="0" lang="en-US" sz="4400" spc="-1" strike="noStrike">
              <a:solidFill>
                <a:srgbClr val="000000"/>
              </a:solidFill>
              <a:latin typeface="Arial"/>
            </a:endParaRPr>
          </a:p>
        </p:txBody>
      </p:sp>
      <p:sp>
        <p:nvSpPr>
          <p:cNvPr id="236"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sp>
        <p:nvSpPr>
          <p:cNvPr id="237" name="TextShape 3"/>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Dr. Gheith Abandah</a:t>
            </a:r>
            <a:endParaRPr b="0" lang="en-IN" sz="1200" spc="-1" strike="noStrike">
              <a:latin typeface="Times New Roman"/>
            </a:endParaRPr>
          </a:p>
        </p:txBody>
      </p:sp>
      <p:sp>
        <p:nvSpPr>
          <p:cNvPr id="238" name="TextShape 4"/>
          <p:cNvSpPr txBox="1"/>
          <p:nvPr/>
        </p:nvSpPr>
        <p:spPr>
          <a:xfrm>
            <a:off x="6553080" y="6356520"/>
            <a:ext cx="2133360" cy="364680"/>
          </a:xfrm>
          <a:prstGeom prst="rect">
            <a:avLst/>
          </a:prstGeom>
          <a:noFill/>
          <a:ln>
            <a:noFill/>
          </a:ln>
        </p:spPr>
        <p:txBody>
          <a:bodyPr anchor="ctr"/>
          <a:p>
            <a:pPr algn="r">
              <a:lnSpc>
                <a:spcPct val="100000"/>
              </a:lnSpc>
            </a:pPr>
            <a:fld id="{3B6A93C7-30CD-419B-BA12-2D919D573155}" type="slidenum">
              <a:rPr b="0" lang="en-IN" sz="1200" spc="-1" strike="noStrike">
                <a:solidFill>
                  <a:srgbClr val="8b8b8b"/>
                </a:solidFill>
                <a:latin typeface="Calibri"/>
              </a:rPr>
              <a:t>&lt;number&gt;</a:t>
            </a:fld>
            <a:endParaRPr b="0" lang="en-IN" sz="1200" spc="-1" strike="noStrike">
              <a:latin typeface="Times New Roman"/>
            </a:endParaRPr>
          </a:p>
        </p:txBody>
      </p:sp>
      <p:pic>
        <p:nvPicPr>
          <p:cNvPr id="239" name="Picture 2" descr=""/>
          <p:cNvPicPr/>
          <p:nvPr/>
        </p:nvPicPr>
        <p:blipFill>
          <a:blip r:embed="rId1"/>
          <a:stretch/>
        </p:blipFill>
        <p:spPr>
          <a:xfrm>
            <a:off x="457200" y="2209680"/>
            <a:ext cx="8229240" cy="3395160"/>
          </a:xfrm>
          <a:prstGeom prst="rect">
            <a:avLst/>
          </a:prstGeom>
          <a:ln w="9360">
            <a:noFill/>
          </a:ln>
        </p:spPr>
      </p:pic>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Examples: Car Door</a:t>
            </a:r>
            <a:endParaRPr b="0" lang="en-US" sz="4400" spc="-1" strike="noStrike">
              <a:solidFill>
                <a:srgbClr val="000000"/>
              </a:solidFill>
              <a:latin typeface="Arial"/>
            </a:endParaRPr>
          </a:p>
        </p:txBody>
      </p:sp>
      <p:pic>
        <p:nvPicPr>
          <p:cNvPr id="241" name="Picture 2" descr=""/>
          <p:cNvPicPr/>
          <p:nvPr/>
        </p:nvPicPr>
        <p:blipFill>
          <a:blip r:embed="rId1"/>
          <a:stretch/>
        </p:blipFill>
        <p:spPr>
          <a:xfrm>
            <a:off x="457200" y="1800360"/>
            <a:ext cx="8229240" cy="4125600"/>
          </a:xfrm>
          <a:prstGeom prst="rect">
            <a:avLst/>
          </a:prstGeom>
          <a:ln w="9360">
            <a:noFill/>
          </a:ln>
        </p:spPr>
      </p:pic>
      <p:sp>
        <p:nvSpPr>
          <p:cNvPr id="242" name="TextShape 2"/>
          <p:cNvSpPr txBox="1"/>
          <p:nvPr/>
        </p:nvSpPr>
        <p:spPr>
          <a:xfrm>
            <a:off x="3124080" y="6356520"/>
            <a:ext cx="2895120" cy="364680"/>
          </a:xfrm>
          <a:prstGeom prst="rect">
            <a:avLst/>
          </a:prstGeom>
          <a:noFill/>
          <a:ln>
            <a:noFill/>
          </a:ln>
        </p:spPr>
        <p:txBody>
          <a:bodyPr anchor="ctr"/>
          <a:p>
            <a:pPr algn="ctr">
              <a:lnSpc>
                <a:spcPct val="100000"/>
              </a:lnSpc>
            </a:pPr>
            <a:r>
              <a:rPr b="0" lang="en-IN" sz="1200" spc="-1" strike="noStrike">
                <a:solidFill>
                  <a:srgbClr val="8b8b8b"/>
                </a:solidFill>
                <a:latin typeface="Calibri"/>
              </a:rPr>
              <a:t>Dr. Gheith Abandah</a:t>
            </a:r>
            <a:endParaRPr b="0" lang="en-IN" sz="1200" spc="-1" strike="noStrike">
              <a:latin typeface="Times New Roman"/>
            </a:endParaRPr>
          </a:p>
        </p:txBody>
      </p:sp>
      <p:sp>
        <p:nvSpPr>
          <p:cNvPr id="243" name="TextShape 3"/>
          <p:cNvSpPr txBox="1"/>
          <p:nvPr/>
        </p:nvSpPr>
        <p:spPr>
          <a:xfrm>
            <a:off x="6553080" y="6356520"/>
            <a:ext cx="2133360" cy="364680"/>
          </a:xfrm>
          <a:prstGeom prst="rect">
            <a:avLst/>
          </a:prstGeom>
          <a:noFill/>
          <a:ln>
            <a:noFill/>
          </a:ln>
        </p:spPr>
        <p:txBody>
          <a:bodyPr anchor="ctr"/>
          <a:p>
            <a:pPr algn="r">
              <a:lnSpc>
                <a:spcPct val="100000"/>
              </a:lnSpc>
            </a:pPr>
            <a:fld id="{ED5DE102-316D-4DC3-BB53-3A8C14433967}" type="slidenum">
              <a:rPr b="0" lang="en-IN" sz="1200" spc="-1" strike="noStrike">
                <a:solidFill>
                  <a:srgbClr val="8b8b8b"/>
                </a:solidFill>
                <a:latin typeface="Calibri"/>
              </a:rPr>
              <a:t>&lt;number&gt;</a:t>
            </a:fld>
            <a:endParaRPr b="0" lang="en-IN" sz="1200" spc="-1" strike="noStrike">
              <a:latin typeface="Times New Roman"/>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609480" y="228600"/>
            <a:ext cx="8152920" cy="990360"/>
          </a:xfrm>
          <a:prstGeom prst="rect">
            <a:avLst/>
          </a:prstGeom>
          <a:noFill/>
          <a:ln w="9360">
            <a:noFill/>
          </a:ln>
        </p:spPr>
        <p:txBody>
          <a:bodyPr anchor="ctr">
            <a:normAutofit/>
          </a:bodyPr>
          <a:p>
            <a:pPr algn="ctr">
              <a:lnSpc>
                <a:spcPct val="100000"/>
              </a:lnSpc>
            </a:pPr>
            <a:r>
              <a:rPr b="0" lang="en-US" sz="4400" spc="-1" strike="noStrike">
                <a:solidFill>
                  <a:srgbClr val="10243e"/>
                </a:solidFill>
                <a:latin typeface="Calibri"/>
              </a:rPr>
              <a:t>Working with microcontroller </a:t>
            </a:r>
            <a:endParaRPr b="0" lang="en-US" sz="4400" spc="-1" strike="noStrike">
              <a:solidFill>
                <a:srgbClr val="000000"/>
              </a:solidFill>
              <a:latin typeface="Arial"/>
            </a:endParaRPr>
          </a:p>
        </p:txBody>
      </p:sp>
      <p:grpSp>
        <p:nvGrpSpPr>
          <p:cNvPr id="245" name="Group 2"/>
          <p:cNvGrpSpPr/>
          <p:nvPr/>
        </p:nvGrpSpPr>
        <p:grpSpPr>
          <a:xfrm>
            <a:off x="0" y="0"/>
            <a:ext cx="36000" cy="36000"/>
            <a:chOff x="0" y="0"/>
            <a:chExt cx="36000" cy="36000"/>
          </a:xfrm>
        </p:grpSpPr>
      </p:grpSp>
      <p:sp>
        <p:nvSpPr>
          <p:cNvPr id="246" name="CustomShape 3"/>
          <p:cNvSpPr/>
          <p:nvPr/>
        </p:nvSpPr>
        <p:spPr>
          <a:xfrm>
            <a:off x="317880" y="2819520"/>
            <a:ext cx="656640" cy="9133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IN" sz="5400" spc="-1" strike="noStrike">
                <a:solidFill>
                  <a:srgbClr val="ff0000"/>
                </a:solidFill>
                <a:latin typeface="Calibri"/>
              </a:rPr>
              <a:t>1</a:t>
            </a:r>
            <a:endParaRPr b="0" lang="en-IN" sz="5400" spc="-1" strike="noStrike">
              <a:latin typeface="Arial"/>
            </a:endParaRPr>
          </a:p>
        </p:txBody>
      </p:sp>
      <p:sp>
        <p:nvSpPr>
          <p:cNvPr id="247" name="CustomShape 4"/>
          <p:cNvSpPr/>
          <p:nvPr/>
        </p:nvSpPr>
        <p:spPr>
          <a:xfrm>
            <a:off x="775080" y="4038480"/>
            <a:ext cx="656640" cy="9133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IN" sz="5400" spc="-1" strike="noStrike">
                <a:solidFill>
                  <a:srgbClr val="ff0000"/>
                </a:solidFill>
                <a:latin typeface="Calibri"/>
              </a:rPr>
              <a:t>2</a:t>
            </a:r>
            <a:endParaRPr b="0" lang="en-IN" sz="5400" spc="-1" strike="noStrike">
              <a:latin typeface="Arial"/>
            </a:endParaRPr>
          </a:p>
        </p:txBody>
      </p:sp>
      <p:sp>
        <p:nvSpPr>
          <p:cNvPr id="248" name="CustomShape 5"/>
          <p:cNvSpPr/>
          <p:nvPr/>
        </p:nvSpPr>
        <p:spPr>
          <a:xfrm>
            <a:off x="1308600" y="5257800"/>
            <a:ext cx="656640" cy="913320"/>
          </a:xfrm>
          <a:prstGeom prst="rect">
            <a:avLst/>
          </a:prstGeom>
          <a:noFill/>
          <a:ln>
            <a:noFill/>
          </a:ln>
        </p:spPr>
        <p:style>
          <a:lnRef idx="0"/>
          <a:fillRef idx="0"/>
          <a:effectRef idx="0"/>
          <a:fontRef idx="minor"/>
        </p:style>
        <p:txBody>
          <a:bodyPr wrap="none" lIns="90000" rIns="90000" tIns="45000" bIns="45000"/>
          <a:p>
            <a:pPr algn="ctr">
              <a:lnSpc>
                <a:spcPct val="100000"/>
              </a:lnSpc>
            </a:pPr>
            <a:r>
              <a:rPr b="1" lang="en-IN" sz="5400" spc="-1" strike="noStrike">
                <a:solidFill>
                  <a:srgbClr val="ff0000"/>
                </a:solidFill>
                <a:latin typeface="Calibri"/>
              </a:rPr>
              <a:t>3</a:t>
            </a:r>
            <a:endParaRPr b="0" lang="en-IN" sz="5400" spc="-1" strike="noStrike">
              <a:latin typeface="Arial"/>
            </a:endParaRPr>
          </a:p>
        </p:txBody>
      </p:sp>
    </p:spTree>
  </p:cSld>
  <p:transition spd="slow">
    <p:fade/>
  </p:transition>
  <p:timing>
    <p:tnLst>
      <p:par>
        <p:cTn id="121" dur="indefinite" restart="never" nodeType="tmRoot">
          <p:childTnLst>
            <p:seq>
              <p:cTn id="122" dur="indefinite" nodeType="mainSeq">
                <p:childTnLst>
                  <p:par>
                    <p:cTn id="123" nodeType="clickEffect" fill="hold">
                      <p:stCondLst>
                        <p:cond delay="0"/>
                      </p:stCondLst>
                      <p:childTnLst>
                        <p:par>
                          <p:cTn id="124" nodeType="withEffect" fill="hold">
                            <p:stCondLst>
                              <p:cond delay="0"/>
                            </p:stCondLst>
                            <p:childTnLst>
                              <p:par>
                                <p:cTn id="125" nodeType="withEffect" fill="hold" presetClass="entr" presetID="16" presetSubtype="21">
                                  <p:stCondLst>
                                    <p:cond delay="0"/>
                                  </p:stCondLst>
                                  <p:childTnLst>
                                    <p:set>
                                      <p:cBhvr>
                                        <p:cTn id="126" dur="1" fill="hold">
                                          <p:stCondLst>
                                            <p:cond delay="0"/>
                                          </p:stCondLst>
                                        </p:cTn>
                                        <p:tgtEl>
                                          <p:spTgt spid="246"/>
                                        </p:tgtEl>
                                        <p:attrNameLst>
                                          <p:attrName>style.visibility</p:attrName>
                                        </p:attrNameLst>
                                      </p:cBhvr>
                                      <p:to>
                                        <p:strVal val="visible"/>
                                      </p:to>
                                    </p:set>
                                    <p:animEffect filter="barn(inVertical)" transition="in">
                                      <p:cBhvr additive="repl">
                                        <p:cTn id="127" dur="500"/>
                                        <p:tgtEl>
                                          <p:spTgt spid="246"/>
                                        </p:tgtEl>
                                      </p:cBhvr>
                                    </p:animEffect>
                                  </p:childTnLst>
                                </p:cTn>
                              </p:par>
                              <p:par>
                                <p:cTn id="128" nodeType="withEffect" fill="hold" presetClass="entr" presetID="16" presetSubtype="21">
                                  <p:stCondLst>
                                    <p:cond delay="0"/>
                                  </p:stCondLst>
                                  <p:childTnLst>
                                    <p:set>
                                      <p:cBhvr>
                                        <p:cTn id="129" dur="1" fill="hold">
                                          <p:stCondLst>
                                            <p:cond delay="0"/>
                                          </p:stCondLst>
                                        </p:cTn>
                                        <p:tgtEl>
                                          <p:spTgt spid="247"/>
                                        </p:tgtEl>
                                        <p:attrNameLst>
                                          <p:attrName>style.visibility</p:attrName>
                                        </p:attrNameLst>
                                      </p:cBhvr>
                                      <p:to>
                                        <p:strVal val="visible"/>
                                      </p:to>
                                    </p:set>
                                    <p:animEffect filter="barn(inVertical)" transition="in">
                                      <p:cBhvr additive="repl">
                                        <p:cTn id="130" dur="500"/>
                                        <p:tgtEl>
                                          <p:spTgt spid="247"/>
                                        </p:tgtEl>
                                      </p:cBhvr>
                                    </p:animEffect>
                                  </p:childTnLst>
                                </p:cTn>
                              </p:par>
                              <p:par>
                                <p:cTn id="131" nodeType="withEffect" fill="hold" presetClass="entr" presetID="16" presetSubtype="21">
                                  <p:stCondLst>
                                    <p:cond delay="0"/>
                                  </p:stCondLst>
                                  <p:childTnLst>
                                    <p:set>
                                      <p:cBhvr>
                                        <p:cTn id="132" dur="1" fill="hold">
                                          <p:stCondLst>
                                            <p:cond delay="0"/>
                                          </p:stCondLst>
                                        </p:cTn>
                                        <p:tgtEl>
                                          <p:spTgt spid="248"/>
                                        </p:tgtEl>
                                        <p:attrNameLst>
                                          <p:attrName>style.visibility</p:attrName>
                                        </p:attrNameLst>
                                      </p:cBhvr>
                                      <p:to>
                                        <p:strVal val="visible"/>
                                      </p:to>
                                    </p:set>
                                    <p:animEffect filter="barn(inVertical)" transition="in">
                                      <p:cBhvr additive="repl">
                                        <p:cTn id="133" dur="500"/>
                                        <p:tgtEl>
                                          <p:spTgt spid="24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57200" y="457200"/>
            <a:ext cx="8229240" cy="1142640"/>
          </a:xfrm>
          <a:prstGeom prst="rect">
            <a:avLst/>
          </a:prstGeom>
          <a:noFill/>
          <a:ln w="9360">
            <a:noFill/>
          </a:ln>
        </p:spPr>
        <p:txBody>
          <a:bodyPr anchor="ctr">
            <a:normAutofit/>
          </a:bodyPr>
          <a:p>
            <a:pPr algn="ctr">
              <a:lnSpc>
                <a:spcPct val="100000"/>
              </a:lnSpc>
            </a:pPr>
            <a:r>
              <a:rPr b="0" lang="en-US" sz="4400" spc="-1" strike="noStrike">
                <a:solidFill>
                  <a:srgbClr val="ff0000"/>
                </a:solidFill>
                <a:latin typeface="Calibri"/>
              </a:rPr>
              <a:t>Burning the program in a Microcontroller </a:t>
            </a:r>
            <a:endParaRPr b="0" lang="en-US" sz="4400" spc="-1" strike="noStrike">
              <a:solidFill>
                <a:srgbClr val="000000"/>
              </a:solidFill>
              <a:latin typeface="Arial"/>
            </a:endParaRPr>
          </a:p>
        </p:txBody>
      </p:sp>
      <p:pic>
        <p:nvPicPr>
          <p:cNvPr id="250" name="Content Placeholder 6" descr=""/>
          <p:cNvPicPr/>
          <p:nvPr/>
        </p:nvPicPr>
        <p:blipFill>
          <a:blip r:embed="rId1"/>
          <a:stretch/>
        </p:blipFill>
        <p:spPr>
          <a:xfrm>
            <a:off x="5410080" y="2286000"/>
            <a:ext cx="3733560" cy="1599840"/>
          </a:xfrm>
          <a:prstGeom prst="rect">
            <a:avLst/>
          </a:prstGeom>
          <a:ln w="9360">
            <a:noFill/>
          </a:ln>
        </p:spPr>
      </p:pic>
      <p:pic>
        <p:nvPicPr>
          <p:cNvPr id="251" name="Picture 4" descr=""/>
          <p:cNvPicPr/>
          <p:nvPr/>
        </p:nvPicPr>
        <p:blipFill>
          <a:blip r:embed="rId2"/>
          <a:stretch/>
        </p:blipFill>
        <p:spPr>
          <a:xfrm>
            <a:off x="228600" y="1676520"/>
            <a:ext cx="4571640" cy="3276360"/>
          </a:xfrm>
          <a:prstGeom prst="rect">
            <a:avLst/>
          </a:prstGeom>
          <a:ln w="9360">
            <a:noFill/>
          </a:ln>
        </p:spPr>
      </p:pic>
      <p:sp>
        <p:nvSpPr>
          <p:cNvPr id="252" name="CustomShape 2"/>
          <p:cNvSpPr/>
          <p:nvPr/>
        </p:nvSpPr>
        <p:spPr>
          <a:xfrm>
            <a:off x="228600" y="5105520"/>
            <a:ext cx="4827240" cy="577800"/>
          </a:xfrm>
          <a:prstGeom prst="rect">
            <a:avLst/>
          </a:prstGeom>
          <a:noFill/>
          <a:ln w="9360">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rPr>
              <a:t>Programmer tool</a:t>
            </a:r>
            <a:endParaRPr b="0" lang="en-IN" sz="3200" spc="-1" strike="noStrike">
              <a:latin typeface="Arial"/>
            </a:endParaRPr>
          </a:p>
        </p:txBody>
      </p:sp>
      <p:sp>
        <p:nvSpPr>
          <p:cNvPr id="253" name="CustomShape 3"/>
          <p:cNvSpPr/>
          <p:nvPr/>
        </p:nvSpPr>
        <p:spPr>
          <a:xfrm>
            <a:off x="5486400" y="4267080"/>
            <a:ext cx="3200040" cy="2526840"/>
          </a:xfrm>
          <a:prstGeom prst="rect">
            <a:avLst/>
          </a:prstGeom>
          <a:noFill/>
          <a:ln w="9360">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Calibri"/>
              </a:rPr>
              <a:t>A microcontroller programming software</a:t>
            </a:r>
            <a:endParaRPr b="0" lang="en-IN" sz="3200" spc="-1" strike="noStrike">
              <a:latin typeface="Arial"/>
            </a:endParaRPr>
          </a:p>
        </p:txBody>
      </p:sp>
    </p:spTree>
  </p:cSld>
  <p:transition spd="slow">
    <p:fade/>
  </p:transition>
  <p:timing>
    <p:tnLst>
      <p:par>
        <p:cTn id="134" dur="indefinite" restart="never" nodeType="tmRoot">
          <p:childTnLst>
            <p:seq>
              <p:cTn id="135" dur="indefinite" nodeType="mainSeq">
                <p:childTnLst>
                  <p:par>
                    <p:cTn id="136" nodeType="clickEffect" fill="hold">
                      <p:stCondLst>
                        <p:cond delay="0"/>
                      </p:stCondLst>
                      <p:childTnLst>
                        <p:par>
                          <p:cTn id="137" nodeType="withEffect" fill="hold">
                            <p:stCondLst>
                              <p:cond delay="0"/>
                            </p:stCondLst>
                            <p:childTnLst>
                              <p:par>
                                <p:cTn id="138" nodeType="withEffect" fill="hold" presetClass="entr" presetID="10">
                                  <p:stCondLst>
                                    <p:cond delay="0"/>
                                  </p:stCondLst>
                                  <p:childTnLst>
                                    <p:set>
                                      <p:cBhvr>
                                        <p:cTn id="139" dur="1" fill="hold">
                                          <p:stCondLst>
                                            <p:cond delay="0"/>
                                          </p:stCondLst>
                                        </p:cTn>
                                        <p:tgtEl>
                                          <p:spTgt spid="251"/>
                                        </p:tgtEl>
                                        <p:attrNameLst>
                                          <p:attrName>style.visibility</p:attrName>
                                        </p:attrNameLst>
                                      </p:cBhvr>
                                      <p:to>
                                        <p:strVal val="visible"/>
                                      </p:to>
                                    </p:set>
                                    <p:animEffect filter="fade" transition="in">
                                      <p:cBhvr additive="repl">
                                        <p:cTn id="140" dur="500"/>
                                        <p:tgtEl>
                                          <p:spTgt spid="251"/>
                                        </p:tgtEl>
                                      </p:cBhvr>
                                    </p:animEffect>
                                  </p:childTnLst>
                                </p:cTn>
                              </p:par>
                            </p:childTnLst>
                          </p:cTn>
                        </p:par>
                        <p:par>
                          <p:cTn id="141" nodeType="afterEffect" fill="hold">
                            <p:stCondLst>
                              <p:cond delay="500"/>
                            </p:stCondLst>
                            <p:childTnLst>
                              <p:par>
                                <p:cTn id="142" nodeType="afterEffect" fill="hold" presetClass="entr" presetID="4" presetSubtype="16">
                                  <p:stCondLst>
                                    <p:cond delay="0"/>
                                  </p:stCondLst>
                                  <p:childTnLst>
                                    <p:set>
                                      <p:cBhvr>
                                        <p:cTn id="143" dur="1" fill="hold">
                                          <p:stCondLst>
                                            <p:cond delay="0"/>
                                          </p:stCondLst>
                                        </p:cTn>
                                        <p:tgtEl>
                                          <p:spTgt spid="252"/>
                                        </p:tgtEl>
                                        <p:attrNameLst>
                                          <p:attrName>style.visibility</p:attrName>
                                        </p:attrNameLst>
                                      </p:cBhvr>
                                      <p:to>
                                        <p:strVal val="visible"/>
                                      </p:to>
                                    </p:set>
                                    <p:animEffect filter="box(in)" transition="in">
                                      <p:cBhvr additive="repl">
                                        <p:cTn id="144" dur="500"/>
                                        <p:tgtEl>
                                          <p:spTgt spid="252"/>
                                        </p:tgtEl>
                                      </p:cBhvr>
                                    </p:animEffect>
                                  </p:childTnLst>
                                </p:cTn>
                              </p:par>
                            </p:childTnLst>
                          </p:cTn>
                        </p:par>
                        <p:par>
                          <p:cTn id="145" nodeType="afterEffect" fill="hold">
                            <p:stCondLst>
                              <p:cond delay="1000"/>
                            </p:stCondLst>
                            <p:childTnLst>
                              <p:par>
                                <p:cTn id="146" nodeType="afterEffect" fill="hold" presetClass="entr" presetID="4" presetSubtype="16">
                                  <p:stCondLst>
                                    <p:cond delay="0"/>
                                  </p:stCondLst>
                                  <p:childTnLst>
                                    <p:set>
                                      <p:cBhvr>
                                        <p:cTn id="147" dur="1" fill="hold">
                                          <p:stCondLst>
                                            <p:cond delay="0"/>
                                          </p:stCondLst>
                                        </p:cTn>
                                        <p:tgtEl>
                                          <p:spTgt spid="250"/>
                                        </p:tgtEl>
                                        <p:attrNameLst>
                                          <p:attrName>style.visibility</p:attrName>
                                        </p:attrNameLst>
                                      </p:cBhvr>
                                      <p:to>
                                        <p:strVal val="visible"/>
                                      </p:to>
                                    </p:set>
                                    <p:animEffect filter="box(in)" transition="in">
                                      <p:cBhvr additive="repl">
                                        <p:cTn id="148" dur="500"/>
                                        <p:tgtEl>
                                          <p:spTgt spid="250"/>
                                        </p:tgtEl>
                                      </p:cBhvr>
                                    </p:animEffect>
                                  </p:childTnLst>
                                </p:cTn>
                              </p:par>
                            </p:childTnLst>
                          </p:cTn>
                        </p:par>
                        <p:par>
                          <p:cTn id="149" nodeType="afterEffect" fill="hold">
                            <p:stCondLst>
                              <p:cond delay="1500"/>
                            </p:stCondLst>
                            <p:childTnLst>
                              <p:par>
                                <p:cTn id="150" nodeType="afterEffect" fill="hold" presetClass="entr" presetID="5" presetSubtype="10">
                                  <p:stCondLst>
                                    <p:cond delay="0"/>
                                  </p:stCondLst>
                                  <p:childTnLst>
                                    <p:set>
                                      <p:cBhvr>
                                        <p:cTn id="151" dur="1" fill="hold">
                                          <p:stCondLst>
                                            <p:cond delay="0"/>
                                          </p:stCondLst>
                                        </p:cTn>
                                        <p:tgtEl>
                                          <p:spTgt spid="253"/>
                                        </p:tgtEl>
                                        <p:attrNameLst>
                                          <p:attrName>style.visibility</p:attrName>
                                        </p:attrNameLst>
                                      </p:cBhvr>
                                      <p:to>
                                        <p:strVal val="visible"/>
                                      </p:to>
                                    </p:set>
                                    <p:animEffect filter="checkerboard(across)" transition="in">
                                      <p:cBhvr additive="repl">
                                        <p:cTn id="152" dur="500"/>
                                        <p:tgtEl>
                                          <p:spTgt spid="25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457200" y="274680"/>
            <a:ext cx="8229240" cy="1142640"/>
          </a:xfrm>
          <a:prstGeom prst="rect">
            <a:avLst/>
          </a:prstGeom>
          <a:noFill/>
          <a:ln w="9360">
            <a:noFill/>
          </a:ln>
        </p:spPr>
        <p:txBody>
          <a:bodyPr anchor="ctr">
            <a:normAutofit/>
          </a:bodyPr>
          <a:p>
            <a:pPr algn="ctr">
              <a:lnSpc>
                <a:spcPct val="100000"/>
              </a:lnSpc>
            </a:pPr>
            <a:r>
              <a:rPr b="0" lang="en-US" sz="4400" spc="-1" strike="noStrike">
                <a:solidFill>
                  <a:srgbClr val="ff0000"/>
                </a:solidFill>
                <a:latin typeface="Calibri"/>
              </a:rPr>
              <a:t>Microcontroller – part and parcel of AI</a:t>
            </a:r>
            <a:endParaRPr b="0" lang="en-US" sz="4400" spc="-1" strike="noStrike">
              <a:solidFill>
                <a:srgbClr val="000000"/>
              </a:solidFill>
              <a:latin typeface="Arial"/>
            </a:endParaRPr>
          </a:p>
        </p:txBody>
      </p:sp>
      <p:sp>
        <p:nvSpPr>
          <p:cNvPr id="255"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56" name="Picture 4" descr=""/>
          <p:cNvPicPr/>
          <p:nvPr/>
        </p:nvPicPr>
        <p:blipFill>
          <a:blip r:embed="rId1"/>
          <a:stretch/>
        </p:blipFill>
        <p:spPr>
          <a:xfrm>
            <a:off x="533520" y="1905120"/>
            <a:ext cx="6324120" cy="4142880"/>
          </a:xfrm>
          <a:prstGeom prst="rect">
            <a:avLst/>
          </a:prstGeom>
          <a:ln w="9360">
            <a:noFill/>
          </a:ln>
        </p:spPr>
      </p:pic>
    </p:spTree>
  </p:cSld>
  <p:transition spd="slow">
    <p:checker dir="horz"/>
  </p:transition>
  <p:timing>
    <p:tnLst>
      <p:par>
        <p:cTn id="153" dur="indefinite" restart="never" nodeType="tmRoot">
          <p:childTnLst>
            <p:seq>
              <p:cTn id="154" dur="indefinite" nodeType="mainSeq">
                <p:childTnLst>
                  <p:par>
                    <p:cTn id="155" nodeType="clickEffect" fill="hold">
                      <p:stCondLst>
                        <p:cond delay="0"/>
                      </p:stCondLst>
                      <p:childTnLst>
                        <p:par>
                          <p:cTn id="156" nodeType="withEffect" fill="hold">
                            <p:stCondLst>
                              <p:cond delay="0"/>
                            </p:stCondLst>
                            <p:childTnLst>
                              <p:par>
                                <p:cTn id="157" nodeType="withEffect" fill="hold" presetClass="entr" presetID="19" presetSubtype="10">
                                  <p:stCondLst>
                                    <p:cond delay="0"/>
                                  </p:stCondLst>
                                  <p:childTnLst>
                                    <p:set>
                                      <p:cBhvr>
                                        <p:cTn id="158" dur="1" fill="hold">
                                          <p:stCondLst>
                                            <p:cond delay="0"/>
                                          </p:stCondLst>
                                        </p:cTn>
                                        <p:tgtEl>
                                          <p:spTgt spid="256"/>
                                        </p:tgtEl>
                                        <p:attrNameLst>
                                          <p:attrName>style.visibility</p:attrName>
                                        </p:attrNameLst>
                                      </p:cBhvr>
                                      <p:to>
                                        <p:strVal val="visible"/>
                                      </p:to>
                                    </p:set>
                                    <p:anim calcmode="lin" valueType="num">
                                      <p:cBhvr additive="repl">
                                        <p:cTn id="159" dur="5000" fill="hold"/>
                                        <p:tgtEl>
                                          <p:spTgt spid="256"/>
                                        </p:tgtEl>
                                        <p:attrNameLst>
                                          <p:attrName>ppt_w</p:attrName>
                                        </p:attrNameLst>
                                      </p:cBhvr>
                                      <p:tavLst>
                                        <p:tav tm="0">
                                          <p:val>
                                            <p:fltVal val="0"/>
                                          </p:val>
                                        </p:tav>
                                        <p:tav tm="100000">
                                          <p:val>
                                            <p:fltVal val="1"/>
                                          </p:val>
                                        </p:tav>
                                      </p:tavLst>
                                    </p:anim>
                                    <p:anim calcmode="lin" valueType="num">
                                      <p:cBhvr additive="repl">
                                        <p:cTn id="160" dur="5000" fill="hold"/>
                                        <p:tgtEl>
                                          <p:spTgt spid="256"/>
                                        </p:tgtEl>
                                        <p:attrNameLst>
                                          <p:attrName>ppt_h</p:attrName>
                                        </p:attrNameLst>
                                      </p:cBhvr>
                                      <p:tavLst>
                                        <p:tav tm="0">
                                          <p:val>
                                            <p:strVal val="#ppt_h"/>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ff0000"/>
                </a:solidFill>
                <a:latin typeface="Calibri"/>
              </a:rPr>
              <a:t>Part and parcel of robotic projects</a:t>
            </a:r>
            <a:endParaRPr b="0" lang="en-US" sz="4400" spc="-1" strike="noStrike">
              <a:solidFill>
                <a:srgbClr val="000000"/>
              </a:solidFill>
              <a:latin typeface="Arial"/>
            </a:endParaRPr>
          </a:p>
        </p:txBody>
      </p:sp>
      <p:sp>
        <p:nvSpPr>
          <p:cNvPr id="258"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59" name="simple line following robot.mp4" descr=""/>
          <p:cNvPicPr/>
          <p:nvPr/>
        </p:nvPicPr>
        <p:blipFill>
          <a:blip r:embed="rId1"/>
          <a:stretch/>
        </p:blipFill>
        <p:spPr>
          <a:xfrm>
            <a:off x="304920" y="1828800"/>
            <a:ext cx="8457840" cy="4723920"/>
          </a:xfrm>
          <a:prstGeom prst="rect">
            <a:avLst/>
          </a:prstGeom>
          <a:ln w="9360">
            <a:noFill/>
          </a:ln>
        </p:spPr>
      </p:pic>
    </p:spTree>
  </p:cSld>
  <p:transition spd="slow">
    <p:fade/>
  </p:transition>
  <p:timing>
    <p:tnLst>
      <p:par>
        <p:cTn id="161" dur="indefinite" restart="never" nodeType="tmRoot">
          <p:childTnLst>
            <p:seq>
              <p:cTn id="162" dur="indefinite" nodeType="mainSeq">
                <p:childTnLst>
                  <p:par>
                    <p:cTn id="163" nodeType="clickEffect" fill="hold">
                      <p:stCondLst>
                        <p:cond delay="0"/>
                      </p:stCondLst>
                      <p:childTnLst>
                        <p:par>
                          <p:cTn id="164" nodeType="withEffect" fill="hold">
                            <p:stCondLst>
                              <p:cond delay="0"/>
                            </p:stCondLst>
                            <p:childTnLst>
                              <p:par>
                                <p:cTn id="165" nodeType="withEffect" fill="hold" presetClass="mediacall">
                                  <p:stCondLst>
                                    <p:cond delay="0"/>
                                  </p:stCondLst>
                                  <p:childTnLst>
                                    <p:cmd type="call">
                                      <p:cBhvr>
                                        <p:cTn id="166" dur="27584" fill="hold"/>
                                        <p:tgtEl>
                                          <p:spTgt spid="259"/>
                                        </p:tgtEl>
                                      </p:cBhvr>
                                    </p:cmd>
                                  </p:childTnLst>
                                </p:cTn>
                              </p:par>
                            </p:childTnLst>
                          </p:cTn>
                        </p:par>
                      </p:childTnLst>
                    </p:cTn>
                  </p:par>
                </p:childTnLst>
              </p:cTn>
              <p:prevCondLst>
                <p:cond delay="0" evt="onPrev">
                  <p:tgtEl>
                    <p:sldTgt/>
                  </p:tgtEl>
                </p:cond>
              </p:prevCondLst>
              <p:nextCondLst>
                <p:cond delay="0" evt="onNext">
                  <p:tgtEl>
                    <p:sldTgt/>
                  </p:tgtEl>
                </p:cond>
              </p:nextCondLst>
            </p:seq>
            <p:seq>
              <p:cTn id="167" restart="whenNotActive" nodeType="interactiveSeq" fill="hold">
                <p:childTnLst>
                  <p:par>
                    <p:cTn id="168" nodeType="clickEffect" fill="hold">
                      <p:childTnLst>
                        <p:par>
                          <p:cTn id="169" nodeType="withEffect" fill="hold">
                            <p:stCondLst>
                              <p:cond delay="0"/>
                            </p:stCondLst>
                            <p:childTnLst>
                              <p:par>
                                <p:cTn id="170" nodeType="clickEffect" fill="hold" presetClass="mediacall">
                                  <p:stCondLst>
                                    <p:cond delay="0"/>
                                  </p:stCondLst>
                                  <p:childTnLst>
                                    <p:cmd type="call" cmd="togglePause">
                                      <p:cBhvr>
                                        <p:cTn id="171" dur="1" fill="hold"/>
                                        <p:tgtEl>
                                          <p:spTgt spid="259"/>
                                        </p:tgtEl>
                                      </p:cBhvr>
                                    </p:cmd>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w="9360">
            <a:noFill/>
          </a:ln>
        </p:spPr>
        <p:txBody>
          <a:bodyPr anchor="ctr">
            <a:normAutofit/>
          </a:bodyPr>
          <a:p>
            <a:pPr algn="ctr">
              <a:lnSpc>
                <a:spcPct val="100000"/>
              </a:lnSpc>
            </a:pPr>
            <a:r>
              <a:rPr b="0" lang="en-US" sz="4400" spc="-1" strike="noStrike">
                <a:solidFill>
                  <a:srgbClr val="ff0000"/>
                </a:solidFill>
                <a:latin typeface="Calibri"/>
              </a:rPr>
              <a:t>Uses in automobile engine control system </a:t>
            </a:r>
            <a:endParaRPr b="0" lang="en-US" sz="4400" spc="-1" strike="noStrike">
              <a:solidFill>
                <a:srgbClr val="000000"/>
              </a:solidFill>
              <a:latin typeface="Arial"/>
            </a:endParaRPr>
          </a:p>
        </p:txBody>
      </p:sp>
      <p:sp>
        <p:nvSpPr>
          <p:cNvPr id="261" name="TextShape 2"/>
          <p:cNvSpPr txBox="1"/>
          <p:nvPr/>
        </p:nvSpPr>
        <p:spPr>
          <a:xfrm>
            <a:off x="457200" y="1600200"/>
            <a:ext cx="8229240" cy="4525560"/>
          </a:xfrm>
          <a:prstGeom prst="rect">
            <a:avLst/>
          </a:prstGeom>
          <a:noFill/>
          <a:ln w="9360">
            <a:noFill/>
          </a:ln>
        </p:spPr>
        <p:txBody>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solidFill>
                <a:srgbClr val="000000"/>
              </a:solidFill>
              <a:latin typeface="Calibri"/>
            </a:endParaRPr>
          </a:p>
        </p:txBody>
      </p:sp>
      <p:pic>
        <p:nvPicPr>
          <p:cNvPr id="262" name="Picture 5" descr=""/>
          <p:cNvPicPr/>
          <p:nvPr/>
        </p:nvPicPr>
        <p:blipFill>
          <a:blip r:embed="rId1"/>
          <a:stretch/>
        </p:blipFill>
        <p:spPr>
          <a:xfrm>
            <a:off x="1143000" y="1905120"/>
            <a:ext cx="7162560" cy="4266720"/>
          </a:xfrm>
          <a:prstGeom prst="rect">
            <a:avLst/>
          </a:prstGeom>
          <a:ln w="9360">
            <a:noFill/>
          </a:ln>
        </p:spPr>
      </p:pic>
    </p:spTree>
  </p:cSld>
  <p:timing>
    <p:tnLst>
      <p:par>
        <p:cTn id="172" dur="indefinite" restart="never" nodeType="tmRoot">
          <p:childTnLst>
            <p:seq>
              <p:cTn id="173"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ff0000"/>
                </a:solidFill>
                <a:latin typeface="Calibri"/>
              </a:rPr>
              <a:t>Microcontrollers in medical devices</a:t>
            </a:r>
            <a:endParaRPr b="0" lang="en-US" sz="4400" spc="-1" strike="noStrike">
              <a:solidFill>
                <a:srgbClr val="000000"/>
              </a:solidFill>
              <a:latin typeface="Arial"/>
            </a:endParaRPr>
          </a:p>
        </p:txBody>
      </p:sp>
      <p:sp>
        <p:nvSpPr>
          <p:cNvPr id="264" name="TextShape 2"/>
          <p:cNvSpPr txBox="1"/>
          <p:nvPr/>
        </p:nvSpPr>
        <p:spPr>
          <a:xfrm>
            <a:off x="457200" y="1600200"/>
            <a:ext cx="8229240" cy="4525560"/>
          </a:xfrm>
          <a:prstGeom prst="rect">
            <a:avLst/>
          </a:prstGeom>
          <a:noFill/>
          <a:ln w="9360">
            <a:noFill/>
          </a:ln>
        </p:spPr>
        <p:txBody>
          <a:bodyPr>
            <a:normAutofit/>
          </a:bodyPr>
          <a:p>
            <a:pPr>
              <a:lnSpc>
                <a:spcPct val="100000"/>
              </a:lnSpc>
              <a:spcBef>
                <a:spcPts val="641"/>
              </a:spcBef>
            </a:pPr>
            <a:endParaRPr b="0" lang="en-US" sz="3200" spc="-1" strike="noStrike">
              <a:solidFill>
                <a:srgbClr val="000000"/>
              </a:solidFill>
              <a:latin typeface="Calibri"/>
            </a:endParaRPr>
          </a:p>
          <a:p>
            <a:pPr marL="137160">
              <a:lnSpc>
                <a:spcPct val="100000"/>
              </a:lnSpc>
              <a:spcBef>
                <a:spcPts val="641"/>
              </a:spcBef>
            </a:pPr>
            <a:r>
              <a:rPr b="0" lang="en-US" sz="3200" spc="-1" strike="noStrike">
                <a:solidFill>
                  <a:srgbClr val="000000"/>
                </a:solidFill>
                <a:latin typeface="Calibri"/>
              </a:rPr>
              <a:t> </a:t>
            </a:r>
            <a:endParaRPr b="0" lang="en-US" sz="3200" spc="-1" strike="noStrike">
              <a:solidFill>
                <a:srgbClr val="000000"/>
              </a:solidFill>
              <a:latin typeface="Calibri"/>
            </a:endParaRPr>
          </a:p>
        </p:txBody>
      </p:sp>
      <p:pic>
        <p:nvPicPr>
          <p:cNvPr id="265" name="Picture 3" descr=""/>
          <p:cNvPicPr/>
          <p:nvPr/>
        </p:nvPicPr>
        <p:blipFill>
          <a:blip r:embed="rId1"/>
          <a:stretch/>
        </p:blipFill>
        <p:spPr>
          <a:xfrm>
            <a:off x="609480" y="1981080"/>
            <a:ext cx="3018960" cy="3314520"/>
          </a:xfrm>
          <a:prstGeom prst="rect">
            <a:avLst/>
          </a:prstGeom>
          <a:ln w="9360">
            <a:noFill/>
          </a:ln>
        </p:spPr>
      </p:pic>
      <p:pic>
        <p:nvPicPr>
          <p:cNvPr id="266" name="Picture 4" descr=""/>
          <p:cNvPicPr/>
          <p:nvPr/>
        </p:nvPicPr>
        <p:blipFill>
          <a:blip r:embed="rId2"/>
          <a:stretch/>
        </p:blipFill>
        <p:spPr>
          <a:xfrm>
            <a:off x="3962520" y="1143000"/>
            <a:ext cx="4876560" cy="5181120"/>
          </a:xfrm>
          <a:prstGeom prst="rect">
            <a:avLst/>
          </a:prstGeom>
          <a:ln w="9360">
            <a:noFill/>
          </a:ln>
        </p:spPr>
      </p:pic>
    </p:spTree>
  </p:cSld>
  <p:timing>
    <p:tnLst>
      <p:par>
        <p:cTn id="174" dur="indefinite" restart="never" nodeType="tmRoot">
          <p:childTnLst>
            <p:seq>
              <p:cTn id="175"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ff0000"/>
                </a:solidFill>
                <a:latin typeface="Calibri"/>
              </a:rPr>
              <a:t>Microcontrollers in power systrem</a:t>
            </a:r>
            <a:endParaRPr b="0" lang="en-US" sz="4400" spc="-1" strike="noStrike">
              <a:solidFill>
                <a:srgbClr val="000000"/>
              </a:solidFill>
              <a:latin typeface="Arial"/>
            </a:endParaRPr>
          </a:p>
        </p:txBody>
      </p:sp>
      <p:sp>
        <p:nvSpPr>
          <p:cNvPr id="268" name="TextShape 2"/>
          <p:cNvSpPr txBox="1"/>
          <p:nvPr/>
        </p:nvSpPr>
        <p:spPr>
          <a:xfrm>
            <a:off x="457200" y="1600200"/>
            <a:ext cx="8229240" cy="4525560"/>
          </a:xfrm>
          <a:prstGeom prst="rect">
            <a:avLst/>
          </a:prstGeom>
          <a:noFill/>
          <a:ln w="9360">
            <a:noFill/>
          </a:ln>
        </p:spPr>
        <p:txBody>
          <a:bodyPr/>
          <a:p>
            <a:endParaRPr b="0" lang="en-US" sz="3200" spc="-1" strike="noStrike">
              <a:solidFill>
                <a:srgbClr val="000000"/>
              </a:solidFill>
              <a:latin typeface="Calibri"/>
            </a:endParaRPr>
          </a:p>
        </p:txBody>
      </p:sp>
      <p:pic>
        <p:nvPicPr>
          <p:cNvPr id="269" name="Picture 3" descr=""/>
          <p:cNvPicPr/>
          <p:nvPr/>
        </p:nvPicPr>
        <p:blipFill>
          <a:blip r:embed="rId1"/>
          <a:stretch/>
        </p:blipFill>
        <p:spPr>
          <a:xfrm>
            <a:off x="838080" y="2286000"/>
            <a:ext cx="7314840" cy="2742840"/>
          </a:xfrm>
          <a:prstGeom prst="rect">
            <a:avLst/>
          </a:prstGeom>
          <a:ln w="9360">
            <a:noFill/>
          </a:ln>
        </p:spPr>
      </p:pic>
    </p:spTree>
  </p:cSld>
  <p:timing>
    <p:tnLst>
      <p:par>
        <p:cTn id="176" dur="indefinite" restart="never" nodeType="tmRoot">
          <p:childTnLst>
            <p:seq>
              <p:cTn id="177" dur="indefinite" nodeType="mainSeq">
                <p:childTnLst>
                  <p:par>
                    <p:cTn id="178" nodeType="clickEffect" fill="hold">
                      <p:stCondLst>
                        <p:cond delay="0"/>
                      </p:stCondLst>
                      <p:childTnLst>
                        <p:par>
                          <p:cTn id="179" nodeType="withEffect" fill="hold">
                            <p:stCondLst>
                              <p:cond delay="0"/>
                            </p:stCondLst>
                            <p:childTnLst>
                              <p:par>
                                <p:cTn id="180" nodeType="withEffect" fill="hold" presetClass="entr" presetID="21" presetSubtype="1">
                                  <p:stCondLst>
                                    <p:cond delay="0"/>
                                  </p:stCondLst>
                                  <p:childTnLst>
                                    <p:set>
                                      <p:cBhvr>
                                        <p:cTn id="181" dur="1" fill="hold">
                                          <p:stCondLst>
                                            <p:cond delay="0"/>
                                          </p:stCondLst>
                                        </p:cTn>
                                        <p:tgtEl>
                                          <p:spTgt spid="269"/>
                                        </p:tgtEl>
                                        <p:attrNameLst>
                                          <p:attrName>style.visibility</p:attrName>
                                        </p:attrNameLst>
                                      </p:cBhvr>
                                      <p:to>
                                        <p:strVal val="visible"/>
                                      </p:to>
                                    </p:set>
                                    <p:animEffect filter="wheel(1)" transition="in">
                                      <p:cBhvr additive="repl">
                                        <p:cTn id="182" dur="2000"/>
                                        <p:tgtEl>
                                          <p:spTgt spid="26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324000" y="692280"/>
            <a:ext cx="8640360" cy="1294920"/>
          </a:xfrm>
          <a:prstGeom prst="rect">
            <a:avLst/>
          </a:prstGeom>
          <a:noFill/>
          <a:ln w="9360">
            <a:noFill/>
          </a:ln>
        </p:spPr>
        <p:txBody>
          <a:bodyPr anchor="ctr">
            <a:normAutofit/>
          </a:bodyPr>
          <a:p>
            <a:pPr algn="ctr">
              <a:lnSpc>
                <a:spcPct val="100000"/>
              </a:lnSpc>
            </a:pPr>
            <a:r>
              <a:rPr b="0" lang="en-US" sz="4000" spc="-1" strike="noStrike">
                <a:solidFill>
                  <a:srgbClr val="000000"/>
                </a:solidFill>
                <a:latin typeface="Calibri"/>
              </a:rPr>
              <a:t>Why do  we need to learn Microprocessors/controllers?</a:t>
            </a:r>
            <a:br/>
            <a:endParaRPr b="0" lang="en-US" sz="4000" spc="-1" strike="noStrike">
              <a:solidFill>
                <a:srgbClr val="000000"/>
              </a:solidFill>
              <a:latin typeface="Arial"/>
            </a:endParaRPr>
          </a:p>
        </p:txBody>
      </p:sp>
      <p:sp>
        <p:nvSpPr>
          <p:cNvPr id="135" name="TextShape 2"/>
          <p:cNvSpPr txBox="1"/>
          <p:nvPr/>
        </p:nvSpPr>
        <p:spPr>
          <a:xfrm>
            <a:off x="301680" y="2133720"/>
            <a:ext cx="7941960" cy="3965040"/>
          </a:xfrm>
          <a:prstGeom prst="rect">
            <a:avLst/>
          </a:prstGeom>
          <a:noFill/>
          <a:ln w="9360">
            <a:noFill/>
          </a:ln>
        </p:spPr>
        <p:txBody>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The microprocessor is the core of computer systems.</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Nowadays many communication, digital entertainment, portable devices, are controlled by them.</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A designer should know what types of components he needs, ways to reduce production costs and product reliable.</a:t>
            </a:r>
            <a:endParaRPr b="0" lang="en-US" sz="3200" spc="-1" strike="noStrike">
              <a:solidFill>
                <a:srgbClr val="000000"/>
              </a:solidFill>
              <a:latin typeface="Calibri"/>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457200" y="274680"/>
            <a:ext cx="8229240" cy="1142640"/>
          </a:xfrm>
          <a:prstGeom prst="rect">
            <a:avLst/>
          </a:prstGeom>
          <a:noFill/>
          <a:ln w="9360">
            <a:noFill/>
          </a:ln>
        </p:spPr>
        <p:txBody>
          <a:bodyPr anchor="ctr">
            <a:normAutofit/>
          </a:bodyPr>
          <a:p>
            <a:pPr algn="ctr">
              <a:lnSpc>
                <a:spcPct val="100000"/>
              </a:lnSpc>
            </a:pPr>
            <a:r>
              <a:rPr b="0" lang="en-US" sz="4000" spc="-1" strike="noStrike">
                <a:solidFill>
                  <a:srgbClr val="000000"/>
                </a:solidFill>
                <a:latin typeface="Calibri"/>
              </a:rPr>
              <a:t>The necessary tools for a microprocessor/controller</a:t>
            </a:r>
            <a:endParaRPr b="0" lang="en-US" sz="4000" spc="-1" strike="noStrike">
              <a:solidFill>
                <a:srgbClr val="000000"/>
              </a:solidFill>
              <a:latin typeface="Arial"/>
            </a:endParaRPr>
          </a:p>
        </p:txBody>
      </p:sp>
      <p:sp>
        <p:nvSpPr>
          <p:cNvPr id="137" name="TextShape 2"/>
          <p:cNvSpPr txBox="1"/>
          <p:nvPr/>
        </p:nvSpPr>
        <p:spPr>
          <a:xfrm>
            <a:off x="457200" y="1600200"/>
            <a:ext cx="8229240" cy="4525560"/>
          </a:xfrm>
          <a:prstGeom prst="rect">
            <a:avLst/>
          </a:prstGeom>
          <a:noFill/>
          <a:ln w="9360">
            <a:noFill/>
          </a:ln>
        </p:spPr>
        <p:txBody>
          <a:bodyPr/>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CPU: Central Processing Unit</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I/O: Input /Output</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Bus: Address bus &amp; Data bus</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Memory: RAM &amp; ROM</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Timer</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Interrupt</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Serial Port</a:t>
            </a:r>
            <a:endParaRPr b="0" lang="en-US" sz="3200" spc="-1" strike="noStrike">
              <a:solidFill>
                <a:srgbClr val="000000"/>
              </a:solidFill>
              <a:latin typeface="Calibri"/>
            </a:endParaRPr>
          </a:p>
          <a:p>
            <a:pPr marL="343080" indent="-342720">
              <a:lnSpc>
                <a:spcPct val="90000"/>
              </a:lnSpc>
              <a:spcBef>
                <a:spcPts val="641"/>
              </a:spcBef>
              <a:buClr>
                <a:srgbClr val="000000"/>
              </a:buClr>
              <a:buFont typeface="Arial"/>
              <a:buChar char="•"/>
            </a:pPr>
            <a:r>
              <a:rPr b="0" lang="en-US" sz="3200" spc="-1" strike="noStrike">
                <a:solidFill>
                  <a:srgbClr val="000000"/>
                </a:solidFill>
                <a:latin typeface="Calibri"/>
              </a:rPr>
              <a:t>Parallel Port</a:t>
            </a:r>
            <a:endParaRPr b="0" lang="en-US" sz="3200" spc="-1" strike="noStrike">
              <a:solidFill>
                <a:srgbClr val="000000"/>
              </a:solidFill>
              <a:latin typeface="Calibri"/>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w="9360">
            <a:noFill/>
          </a:ln>
        </p:spPr>
        <p:txBody>
          <a:bodyPr anchor="ctr"/>
          <a:p>
            <a:pPr algn="ctr">
              <a:lnSpc>
                <a:spcPct val="100000"/>
              </a:lnSpc>
            </a:pPr>
            <a:r>
              <a:rPr b="0" lang="en-US" sz="4400" spc="-1" strike="noStrike">
                <a:solidFill>
                  <a:srgbClr val="000000"/>
                </a:solidFill>
                <a:latin typeface="Calibri"/>
              </a:rPr>
              <a:t>Microcontroller VS Microprocessor</a:t>
            </a:r>
            <a:endParaRPr b="0" lang="en-US" sz="4400" spc="-1" strike="noStrike">
              <a:solidFill>
                <a:srgbClr val="000000"/>
              </a:solidFill>
              <a:latin typeface="Arial"/>
            </a:endParaRPr>
          </a:p>
        </p:txBody>
      </p:sp>
      <p:pic>
        <p:nvPicPr>
          <p:cNvPr id="139" name="Content Placeholder 6" descr=""/>
          <p:cNvPicPr/>
          <p:nvPr/>
        </p:nvPicPr>
        <p:blipFill>
          <a:blip r:embed="rId1"/>
          <a:srcRect l="-19291" t="0" r="-19291" b="0"/>
          <a:stretch/>
        </p:blipFill>
        <p:spPr>
          <a:xfrm>
            <a:off x="457200" y="1600200"/>
            <a:ext cx="8229240" cy="4525560"/>
          </a:xfrm>
          <a:prstGeom prst="rect">
            <a:avLst/>
          </a:prstGeom>
          <a:ln w="9360">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600200" y="3505320"/>
            <a:ext cx="1142640" cy="1980720"/>
          </a:xfrm>
          <a:prstGeom prst="rect">
            <a:avLst/>
          </a:prstGeom>
          <a:solidFill>
            <a:schemeClr val="accent1"/>
          </a:solidFill>
          <a:ln w="9360">
            <a:solidFill>
              <a:schemeClr val="tx1"/>
            </a:solidFill>
            <a:miter/>
          </a:ln>
        </p:spPr>
        <p:style>
          <a:lnRef idx="0"/>
          <a:fillRef idx="0"/>
          <a:effectRef idx="0"/>
          <a:fontRef idx="minor"/>
        </p:style>
      </p:sp>
      <p:sp>
        <p:nvSpPr>
          <p:cNvPr id="141" name="CustomShape 2"/>
          <p:cNvSpPr/>
          <p:nvPr/>
        </p:nvSpPr>
        <p:spPr>
          <a:xfrm>
            <a:off x="1600200" y="3581280"/>
            <a:ext cx="1294920" cy="15382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CPU</a:t>
            </a:r>
            <a:endParaRPr b="0" lang="en-IN" sz="1800" spc="-1" strike="noStrike">
              <a:latin typeface="Arial"/>
            </a:endParaRPr>
          </a:p>
          <a:p>
            <a:pPr>
              <a:lnSpc>
                <a:spcPct val="100000"/>
              </a:lnSpc>
              <a:spcBef>
                <a:spcPts val="601"/>
              </a:spcBef>
            </a:pPr>
            <a:r>
              <a:rPr b="0" lang="en-IN" sz="1800" spc="-1" strike="noStrike">
                <a:solidFill>
                  <a:srgbClr val="000000"/>
                </a:solidFill>
                <a:latin typeface="Times New Roman"/>
              </a:rPr>
              <a:t>General-Purpose Micro-processor</a:t>
            </a:r>
            <a:endParaRPr b="0" lang="en-IN" sz="1800" spc="-1" strike="noStrike">
              <a:latin typeface="Arial"/>
            </a:endParaRPr>
          </a:p>
        </p:txBody>
      </p:sp>
      <p:sp>
        <p:nvSpPr>
          <p:cNvPr id="142" name="CustomShape 3"/>
          <p:cNvSpPr/>
          <p:nvPr/>
        </p:nvSpPr>
        <p:spPr>
          <a:xfrm>
            <a:off x="3200400" y="4114800"/>
            <a:ext cx="685440" cy="837720"/>
          </a:xfrm>
          <a:prstGeom prst="rect">
            <a:avLst/>
          </a:prstGeom>
          <a:solidFill>
            <a:srgbClr val="cc99ff"/>
          </a:solidFill>
          <a:ln w="9360">
            <a:solidFill>
              <a:schemeClr val="tx1"/>
            </a:solidFill>
            <a:miter/>
          </a:ln>
        </p:spPr>
        <p:style>
          <a:lnRef idx="0"/>
          <a:fillRef idx="0"/>
          <a:effectRef idx="0"/>
          <a:fontRef idx="minor"/>
        </p:style>
      </p:sp>
      <p:sp>
        <p:nvSpPr>
          <p:cNvPr id="143" name="CustomShape 4"/>
          <p:cNvSpPr/>
          <p:nvPr/>
        </p:nvSpPr>
        <p:spPr>
          <a:xfrm>
            <a:off x="3200400" y="4343400"/>
            <a:ext cx="837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RAM</a:t>
            </a:r>
            <a:endParaRPr b="0" lang="en-IN" sz="1800" spc="-1" strike="noStrike">
              <a:latin typeface="Arial"/>
            </a:endParaRPr>
          </a:p>
        </p:txBody>
      </p:sp>
      <p:sp>
        <p:nvSpPr>
          <p:cNvPr id="144" name="CustomShape 5"/>
          <p:cNvSpPr/>
          <p:nvPr/>
        </p:nvSpPr>
        <p:spPr>
          <a:xfrm>
            <a:off x="4229280" y="4114800"/>
            <a:ext cx="685440" cy="837720"/>
          </a:xfrm>
          <a:prstGeom prst="rect">
            <a:avLst/>
          </a:prstGeom>
          <a:solidFill>
            <a:srgbClr val="cc99ff"/>
          </a:solidFill>
          <a:ln w="9360">
            <a:solidFill>
              <a:schemeClr val="tx1"/>
            </a:solidFill>
            <a:miter/>
          </a:ln>
        </p:spPr>
        <p:style>
          <a:lnRef idx="0"/>
          <a:fillRef idx="0"/>
          <a:effectRef idx="0"/>
          <a:fontRef idx="minor"/>
        </p:style>
      </p:sp>
      <p:sp>
        <p:nvSpPr>
          <p:cNvPr id="145" name="CustomShape 6"/>
          <p:cNvSpPr/>
          <p:nvPr/>
        </p:nvSpPr>
        <p:spPr>
          <a:xfrm>
            <a:off x="4229280" y="4343400"/>
            <a:ext cx="837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ROM</a:t>
            </a:r>
            <a:endParaRPr b="0" lang="en-IN" sz="1800" spc="-1" strike="noStrike">
              <a:latin typeface="Arial"/>
            </a:endParaRPr>
          </a:p>
        </p:txBody>
      </p:sp>
      <p:sp>
        <p:nvSpPr>
          <p:cNvPr id="146" name="CustomShape 7"/>
          <p:cNvSpPr/>
          <p:nvPr/>
        </p:nvSpPr>
        <p:spPr>
          <a:xfrm>
            <a:off x="5334120" y="4114800"/>
            <a:ext cx="685440" cy="837720"/>
          </a:xfrm>
          <a:prstGeom prst="rect">
            <a:avLst/>
          </a:prstGeom>
          <a:solidFill>
            <a:srgbClr val="cc99ff"/>
          </a:solidFill>
          <a:ln w="9360">
            <a:solidFill>
              <a:schemeClr val="tx1"/>
            </a:solidFill>
            <a:miter/>
          </a:ln>
        </p:spPr>
        <p:style>
          <a:lnRef idx="0"/>
          <a:fillRef idx="0"/>
          <a:effectRef idx="0"/>
          <a:fontRef idx="minor"/>
        </p:style>
      </p:sp>
      <p:sp>
        <p:nvSpPr>
          <p:cNvPr id="147" name="CustomShape 8"/>
          <p:cNvSpPr/>
          <p:nvPr/>
        </p:nvSpPr>
        <p:spPr>
          <a:xfrm>
            <a:off x="5334120" y="4267080"/>
            <a:ext cx="83772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I/O Port</a:t>
            </a:r>
            <a:endParaRPr b="0" lang="en-IN" sz="1800" spc="-1" strike="noStrike">
              <a:latin typeface="Arial"/>
            </a:endParaRPr>
          </a:p>
        </p:txBody>
      </p:sp>
      <p:sp>
        <p:nvSpPr>
          <p:cNvPr id="148" name="CustomShape 9"/>
          <p:cNvSpPr/>
          <p:nvPr/>
        </p:nvSpPr>
        <p:spPr>
          <a:xfrm>
            <a:off x="6400800" y="4114800"/>
            <a:ext cx="761760" cy="837720"/>
          </a:xfrm>
          <a:prstGeom prst="rect">
            <a:avLst/>
          </a:prstGeom>
          <a:solidFill>
            <a:srgbClr val="cc99ff"/>
          </a:solidFill>
          <a:ln w="9360">
            <a:solidFill>
              <a:schemeClr val="tx1"/>
            </a:solidFill>
            <a:miter/>
          </a:ln>
        </p:spPr>
        <p:style>
          <a:lnRef idx="0"/>
          <a:fillRef idx="0"/>
          <a:effectRef idx="0"/>
          <a:fontRef idx="minor"/>
        </p:style>
      </p:sp>
      <p:sp>
        <p:nvSpPr>
          <p:cNvPr id="149" name="CustomShape 10"/>
          <p:cNvSpPr/>
          <p:nvPr/>
        </p:nvSpPr>
        <p:spPr>
          <a:xfrm>
            <a:off x="6400800" y="4343400"/>
            <a:ext cx="837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Timer</a:t>
            </a:r>
            <a:endParaRPr b="0" lang="en-IN" sz="1800" spc="-1" strike="noStrike">
              <a:latin typeface="Arial"/>
            </a:endParaRPr>
          </a:p>
        </p:txBody>
      </p:sp>
      <p:sp>
        <p:nvSpPr>
          <p:cNvPr id="150" name="CustomShape 11"/>
          <p:cNvSpPr/>
          <p:nvPr/>
        </p:nvSpPr>
        <p:spPr>
          <a:xfrm>
            <a:off x="7467480" y="4114800"/>
            <a:ext cx="837720" cy="837720"/>
          </a:xfrm>
          <a:prstGeom prst="rect">
            <a:avLst/>
          </a:prstGeom>
          <a:solidFill>
            <a:srgbClr val="cc99ff"/>
          </a:solidFill>
          <a:ln w="9360">
            <a:solidFill>
              <a:schemeClr val="tx1"/>
            </a:solidFill>
            <a:miter/>
          </a:ln>
        </p:spPr>
        <p:style>
          <a:lnRef idx="0"/>
          <a:fillRef idx="0"/>
          <a:effectRef idx="0"/>
          <a:fontRef idx="minor"/>
        </p:style>
      </p:sp>
      <p:sp>
        <p:nvSpPr>
          <p:cNvPr id="151" name="CustomShape 12"/>
          <p:cNvSpPr/>
          <p:nvPr/>
        </p:nvSpPr>
        <p:spPr>
          <a:xfrm>
            <a:off x="7451640" y="4149720"/>
            <a:ext cx="837720" cy="913320"/>
          </a:xfrm>
          <a:prstGeom prst="rect">
            <a:avLst/>
          </a:prstGeom>
          <a:solidFill>
            <a:srgbClr val="cc99ff"/>
          </a:solid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Serial COM Port</a:t>
            </a:r>
            <a:endParaRPr b="0" lang="en-IN" sz="1800" spc="-1" strike="noStrike">
              <a:latin typeface="Arial"/>
            </a:endParaRPr>
          </a:p>
        </p:txBody>
      </p:sp>
      <p:sp>
        <p:nvSpPr>
          <p:cNvPr id="152" name="Line 13"/>
          <p:cNvSpPr/>
          <p:nvPr/>
        </p:nvSpPr>
        <p:spPr>
          <a:xfrm>
            <a:off x="2743200" y="5181480"/>
            <a:ext cx="5105160" cy="360"/>
          </a:xfrm>
          <a:prstGeom prst="line">
            <a:avLst/>
          </a:prstGeom>
          <a:ln w="9360">
            <a:solidFill>
              <a:schemeClr val="tx1"/>
            </a:solidFill>
            <a:round/>
          </a:ln>
        </p:spPr>
        <p:style>
          <a:lnRef idx="0"/>
          <a:fillRef idx="0"/>
          <a:effectRef idx="0"/>
          <a:fontRef idx="minor"/>
        </p:style>
      </p:sp>
      <p:sp>
        <p:nvSpPr>
          <p:cNvPr id="153" name="Line 14"/>
          <p:cNvSpPr/>
          <p:nvPr/>
        </p:nvSpPr>
        <p:spPr>
          <a:xfrm>
            <a:off x="3581280" y="4952880"/>
            <a:ext cx="360" cy="228600"/>
          </a:xfrm>
          <a:prstGeom prst="line">
            <a:avLst/>
          </a:prstGeom>
          <a:ln w="9360">
            <a:solidFill>
              <a:schemeClr val="tx1"/>
            </a:solidFill>
            <a:round/>
          </a:ln>
        </p:spPr>
        <p:style>
          <a:lnRef idx="0"/>
          <a:fillRef idx="0"/>
          <a:effectRef idx="0"/>
          <a:fontRef idx="minor"/>
        </p:style>
      </p:sp>
      <p:sp>
        <p:nvSpPr>
          <p:cNvPr id="154" name="Line 15"/>
          <p:cNvSpPr/>
          <p:nvPr/>
        </p:nvSpPr>
        <p:spPr>
          <a:xfrm>
            <a:off x="4572000" y="4952880"/>
            <a:ext cx="360" cy="228600"/>
          </a:xfrm>
          <a:prstGeom prst="line">
            <a:avLst/>
          </a:prstGeom>
          <a:ln w="9360">
            <a:solidFill>
              <a:schemeClr val="tx1"/>
            </a:solidFill>
            <a:round/>
          </a:ln>
        </p:spPr>
        <p:style>
          <a:lnRef idx="0"/>
          <a:fillRef idx="0"/>
          <a:effectRef idx="0"/>
          <a:fontRef idx="minor"/>
        </p:style>
      </p:sp>
      <p:sp>
        <p:nvSpPr>
          <p:cNvPr id="155" name="Line 16"/>
          <p:cNvSpPr/>
          <p:nvPr/>
        </p:nvSpPr>
        <p:spPr>
          <a:xfrm>
            <a:off x="3581280" y="3886200"/>
            <a:ext cx="360" cy="228600"/>
          </a:xfrm>
          <a:prstGeom prst="line">
            <a:avLst/>
          </a:prstGeom>
          <a:ln w="9360">
            <a:solidFill>
              <a:schemeClr val="tx1"/>
            </a:solidFill>
            <a:round/>
          </a:ln>
        </p:spPr>
        <p:style>
          <a:lnRef idx="0"/>
          <a:fillRef idx="0"/>
          <a:effectRef idx="0"/>
          <a:fontRef idx="minor"/>
        </p:style>
      </p:sp>
      <p:sp>
        <p:nvSpPr>
          <p:cNvPr id="156" name="Line 17"/>
          <p:cNvSpPr/>
          <p:nvPr/>
        </p:nvSpPr>
        <p:spPr>
          <a:xfrm>
            <a:off x="4572000" y="3886200"/>
            <a:ext cx="360" cy="228600"/>
          </a:xfrm>
          <a:prstGeom prst="line">
            <a:avLst/>
          </a:prstGeom>
          <a:ln w="9360">
            <a:solidFill>
              <a:schemeClr val="tx1"/>
            </a:solidFill>
            <a:round/>
          </a:ln>
        </p:spPr>
        <p:style>
          <a:lnRef idx="0"/>
          <a:fillRef idx="0"/>
          <a:effectRef idx="0"/>
          <a:fontRef idx="minor"/>
        </p:style>
      </p:sp>
      <p:sp>
        <p:nvSpPr>
          <p:cNvPr id="157" name="Line 18"/>
          <p:cNvSpPr/>
          <p:nvPr/>
        </p:nvSpPr>
        <p:spPr>
          <a:xfrm>
            <a:off x="5715000" y="4952880"/>
            <a:ext cx="360" cy="228600"/>
          </a:xfrm>
          <a:prstGeom prst="line">
            <a:avLst/>
          </a:prstGeom>
          <a:ln w="9360">
            <a:solidFill>
              <a:schemeClr val="tx1"/>
            </a:solidFill>
            <a:round/>
          </a:ln>
        </p:spPr>
        <p:style>
          <a:lnRef idx="0"/>
          <a:fillRef idx="0"/>
          <a:effectRef idx="0"/>
          <a:fontRef idx="minor"/>
        </p:style>
      </p:sp>
      <p:sp>
        <p:nvSpPr>
          <p:cNvPr id="158" name="Line 19"/>
          <p:cNvSpPr/>
          <p:nvPr/>
        </p:nvSpPr>
        <p:spPr>
          <a:xfrm>
            <a:off x="5715000" y="3886200"/>
            <a:ext cx="360" cy="228600"/>
          </a:xfrm>
          <a:prstGeom prst="line">
            <a:avLst/>
          </a:prstGeom>
          <a:ln w="9360">
            <a:solidFill>
              <a:schemeClr val="tx1"/>
            </a:solidFill>
            <a:round/>
          </a:ln>
        </p:spPr>
        <p:style>
          <a:lnRef idx="0"/>
          <a:fillRef idx="0"/>
          <a:effectRef idx="0"/>
          <a:fontRef idx="minor"/>
        </p:style>
      </p:sp>
      <p:sp>
        <p:nvSpPr>
          <p:cNvPr id="159" name="Line 20"/>
          <p:cNvSpPr/>
          <p:nvPr/>
        </p:nvSpPr>
        <p:spPr>
          <a:xfrm>
            <a:off x="6781680" y="4952880"/>
            <a:ext cx="360" cy="228600"/>
          </a:xfrm>
          <a:prstGeom prst="line">
            <a:avLst/>
          </a:prstGeom>
          <a:ln w="9360">
            <a:solidFill>
              <a:schemeClr val="tx1"/>
            </a:solidFill>
            <a:round/>
          </a:ln>
        </p:spPr>
        <p:style>
          <a:lnRef idx="0"/>
          <a:fillRef idx="0"/>
          <a:effectRef idx="0"/>
          <a:fontRef idx="minor"/>
        </p:style>
      </p:sp>
      <p:sp>
        <p:nvSpPr>
          <p:cNvPr id="160" name="Line 21"/>
          <p:cNvSpPr/>
          <p:nvPr/>
        </p:nvSpPr>
        <p:spPr>
          <a:xfrm flipH="1">
            <a:off x="6732360" y="3886200"/>
            <a:ext cx="49320" cy="263520"/>
          </a:xfrm>
          <a:prstGeom prst="line">
            <a:avLst/>
          </a:prstGeom>
          <a:ln w="9360">
            <a:solidFill>
              <a:schemeClr val="tx1"/>
            </a:solidFill>
            <a:round/>
          </a:ln>
        </p:spPr>
        <p:style>
          <a:lnRef idx="0"/>
          <a:fillRef idx="0"/>
          <a:effectRef idx="0"/>
          <a:fontRef idx="minor"/>
        </p:style>
      </p:sp>
      <p:sp>
        <p:nvSpPr>
          <p:cNvPr id="161" name="Line 22"/>
          <p:cNvSpPr/>
          <p:nvPr/>
        </p:nvSpPr>
        <p:spPr>
          <a:xfrm>
            <a:off x="7848360" y="3886200"/>
            <a:ext cx="360" cy="228600"/>
          </a:xfrm>
          <a:prstGeom prst="line">
            <a:avLst/>
          </a:prstGeom>
          <a:ln w="9360">
            <a:solidFill>
              <a:schemeClr val="tx1"/>
            </a:solidFill>
            <a:round/>
          </a:ln>
        </p:spPr>
        <p:style>
          <a:lnRef idx="0"/>
          <a:fillRef idx="0"/>
          <a:effectRef idx="0"/>
          <a:fontRef idx="minor"/>
        </p:style>
      </p:sp>
      <p:sp>
        <p:nvSpPr>
          <p:cNvPr id="162" name="Line 23"/>
          <p:cNvSpPr/>
          <p:nvPr/>
        </p:nvSpPr>
        <p:spPr>
          <a:xfrm>
            <a:off x="7848360" y="4952880"/>
            <a:ext cx="360" cy="228600"/>
          </a:xfrm>
          <a:prstGeom prst="line">
            <a:avLst/>
          </a:prstGeom>
          <a:ln w="9360">
            <a:solidFill>
              <a:schemeClr val="tx1"/>
            </a:solidFill>
            <a:round/>
          </a:ln>
        </p:spPr>
        <p:style>
          <a:lnRef idx="0"/>
          <a:fillRef idx="0"/>
          <a:effectRef idx="0"/>
          <a:fontRef idx="minor"/>
        </p:style>
      </p:sp>
      <p:sp>
        <p:nvSpPr>
          <p:cNvPr id="163" name="Line 24"/>
          <p:cNvSpPr/>
          <p:nvPr/>
        </p:nvSpPr>
        <p:spPr>
          <a:xfrm>
            <a:off x="2743200" y="3886200"/>
            <a:ext cx="5105160" cy="360"/>
          </a:xfrm>
          <a:prstGeom prst="line">
            <a:avLst/>
          </a:prstGeom>
          <a:ln w="9360">
            <a:solidFill>
              <a:schemeClr val="tx1"/>
            </a:solidFill>
            <a:round/>
          </a:ln>
        </p:spPr>
        <p:style>
          <a:lnRef idx="0"/>
          <a:fillRef idx="0"/>
          <a:effectRef idx="0"/>
          <a:fontRef idx="minor"/>
        </p:style>
      </p:sp>
      <p:sp>
        <p:nvSpPr>
          <p:cNvPr id="164" name="CustomShape 25"/>
          <p:cNvSpPr/>
          <p:nvPr/>
        </p:nvSpPr>
        <p:spPr>
          <a:xfrm>
            <a:off x="3048120" y="3429000"/>
            <a:ext cx="121896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Data Bus</a:t>
            </a:r>
            <a:endParaRPr b="0" lang="en-IN" sz="1800" spc="-1" strike="noStrike">
              <a:latin typeface="Arial"/>
            </a:endParaRPr>
          </a:p>
        </p:txBody>
      </p:sp>
      <p:sp>
        <p:nvSpPr>
          <p:cNvPr id="165" name="CustomShape 26"/>
          <p:cNvSpPr/>
          <p:nvPr/>
        </p:nvSpPr>
        <p:spPr>
          <a:xfrm>
            <a:off x="3124080" y="5257800"/>
            <a:ext cx="18284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Address Bus</a:t>
            </a:r>
            <a:endParaRPr b="0" lang="en-IN" sz="1800" spc="-1" strike="noStrike">
              <a:latin typeface="Arial"/>
            </a:endParaRPr>
          </a:p>
        </p:txBody>
      </p:sp>
      <p:sp>
        <p:nvSpPr>
          <p:cNvPr id="166" name="CustomShape 27"/>
          <p:cNvSpPr/>
          <p:nvPr/>
        </p:nvSpPr>
        <p:spPr>
          <a:xfrm>
            <a:off x="1619280" y="5734080"/>
            <a:ext cx="64004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IN" sz="1800" spc="-1" strike="noStrike">
                <a:solidFill>
                  <a:srgbClr val="000000"/>
                </a:solidFill>
                <a:latin typeface="Times New Roman"/>
              </a:rPr>
              <a:t>General-Purpose Microprocessor System</a:t>
            </a:r>
            <a:endParaRPr b="0" lang="en-IN" sz="1800" spc="-1" strike="noStrike">
              <a:latin typeface="Arial"/>
            </a:endParaRPr>
          </a:p>
        </p:txBody>
      </p:sp>
      <p:sp>
        <p:nvSpPr>
          <p:cNvPr id="167" name="TextShape 28"/>
          <p:cNvSpPr txBox="1"/>
          <p:nvPr/>
        </p:nvSpPr>
        <p:spPr>
          <a:xfrm>
            <a:off x="900000" y="228600"/>
            <a:ext cx="6911640" cy="607680"/>
          </a:xfrm>
          <a:prstGeom prst="rect">
            <a:avLst/>
          </a:prstGeom>
          <a:noFill/>
          <a:ln w="9360">
            <a:noFill/>
          </a:ln>
        </p:spPr>
        <p:txBody>
          <a:bodyPr anchor="ctr">
            <a:normAutofit/>
          </a:bodyPr>
          <a:p>
            <a:pPr algn="ctr">
              <a:lnSpc>
                <a:spcPct val="100000"/>
              </a:lnSpc>
            </a:pPr>
            <a:r>
              <a:rPr b="0" lang="en-US" sz="4000" spc="-1" strike="noStrike">
                <a:solidFill>
                  <a:srgbClr val="000000"/>
                </a:solidFill>
                <a:latin typeface="Calibri"/>
              </a:rPr>
              <a:t>Microprocessors:</a:t>
            </a:r>
            <a:endParaRPr b="0" lang="en-US" sz="4000" spc="-1" strike="noStrike">
              <a:solidFill>
                <a:srgbClr val="000000"/>
              </a:solidFill>
              <a:latin typeface="Arial"/>
            </a:endParaRPr>
          </a:p>
        </p:txBody>
      </p:sp>
      <p:sp>
        <p:nvSpPr>
          <p:cNvPr id="168" name="TextShape 29"/>
          <p:cNvSpPr txBox="1"/>
          <p:nvPr/>
        </p:nvSpPr>
        <p:spPr>
          <a:xfrm>
            <a:off x="0" y="1676520"/>
            <a:ext cx="8540280" cy="1563480"/>
          </a:xfrm>
          <a:prstGeom prst="rect">
            <a:avLst/>
          </a:prstGeom>
          <a:noFill/>
          <a:ln w="9360">
            <a:noFill/>
          </a:ln>
        </p:spPr>
        <p:txBody>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CPU for Computers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No RAM, ROM, I/O on CPU chip itself</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Times New Roman"/>
              </a:rPr>
              <a:t>Example</a:t>
            </a:r>
            <a:r>
              <a:rPr b="0" lang="en-US" sz="2000" spc="-1" strike="noStrike">
                <a:solidFill>
                  <a:srgbClr val="000000"/>
                </a:solidFill>
                <a:latin typeface="Times New Roman"/>
              </a:rPr>
              <a:t>：</a:t>
            </a:r>
            <a:r>
              <a:rPr b="0" lang="en-US" sz="2000" spc="-1" strike="noStrike">
                <a:solidFill>
                  <a:srgbClr val="000000"/>
                </a:solidFill>
                <a:latin typeface="Times New Roman"/>
              </a:rPr>
              <a:t>Intel’s x86, Motorola’s 680x0</a:t>
            </a:r>
            <a:endParaRPr b="0" lang="en-US" sz="2000" spc="-1" strike="noStrike">
              <a:solidFill>
                <a:srgbClr val="000000"/>
              </a:solidFill>
              <a:latin typeface="Calibri"/>
            </a:endParaRPr>
          </a:p>
        </p:txBody>
      </p:sp>
      <p:sp>
        <p:nvSpPr>
          <p:cNvPr id="169" name="CustomShape 30"/>
          <p:cNvSpPr/>
          <p:nvPr/>
        </p:nvSpPr>
        <p:spPr>
          <a:xfrm>
            <a:off x="5219640" y="3284640"/>
            <a:ext cx="341928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IN" sz="1800" spc="-1" strike="noStrike">
                <a:solidFill>
                  <a:srgbClr val="000000"/>
                </a:solidFill>
                <a:latin typeface="Times New Roman"/>
              </a:rPr>
              <a:t>Many chips on mother’s board</a:t>
            </a:r>
            <a:endParaRPr b="0" lang="en-IN" sz="1800" spc="-1" strike="noStrike">
              <a:latin typeface="Arial"/>
            </a:endParaRPr>
          </a:p>
        </p:txBody>
      </p:sp>
      <p:sp>
        <p:nvSpPr>
          <p:cNvPr id="170" name="CustomShape 31"/>
          <p:cNvSpPr/>
          <p:nvPr/>
        </p:nvSpPr>
        <p:spPr>
          <a:xfrm>
            <a:off x="690120" y="833400"/>
            <a:ext cx="5159880" cy="547200"/>
          </a:xfrm>
          <a:prstGeom prst="rect">
            <a:avLst/>
          </a:prstGeom>
          <a:noFill/>
          <a:ln w="12600">
            <a:noFill/>
          </a:ln>
        </p:spPr>
        <p:style>
          <a:lnRef idx="0"/>
          <a:fillRef idx="0"/>
          <a:effectRef idx="0"/>
          <a:fontRef idx="minor"/>
        </p:style>
        <p:txBody>
          <a:bodyPr wrap="none" lIns="90000" rIns="90000" tIns="45000" bIns="45000"/>
          <a:p>
            <a:pPr>
              <a:lnSpc>
                <a:spcPct val="100000"/>
              </a:lnSpc>
            </a:pPr>
            <a:r>
              <a:rPr b="0" lang="en-IN" sz="3000" spc="-1" strike="noStrike">
                <a:solidFill>
                  <a:srgbClr val="000000"/>
                </a:solidFill>
                <a:latin typeface="Times New Roman"/>
              </a:rPr>
              <a:t>General-purpose microprocessor</a:t>
            </a:r>
            <a:endParaRPr b="0" lang="en-IN" sz="3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2362320" y="3962520"/>
            <a:ext cx="761760" cy="837720"/>
          </a:xfrm>
          <a:prstGeom prst="rect">
            <a:avLst/>
          </a:prstGeom>
          <a:solidFill>
            <a:schemeClr val="accent1"/>
          </a:solidFill>
          <a:ln w="9360">
            <a:solidFill>
              <a:schemeClr val="tx1"/>
            </a:solidFill>
            <a:miter/>
          </a:ln>
        </p:spPr>
        <p:style>
          <a:lnRef idx="0"/>
          <a:fillRef idx="0"/>
          <a:effectRef idx="0"/>
          <a:fontRef idx="minor"/>
        </p:style>
      </p:sp>
      <p:sp>
        <p:nvSpPr>
          <p:cNvPr id="172" name="CustomShape 2"/>
          <p:cNvSpPr/>
          <p:nvPr/>
        </p:nvSpPr>
        <p:spPr>
          <a:xfrm>
            <a:off x="2362320" y="4191120"/>
            <a:ext cx="9140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 </a:t>
            </a:r>
            <a:r>
              <a:rPr b="1" lang="en-IN" sz="1800" spc="-1" strike="noStrike">
                <a:solidFill>
                  <a:srgbClr val="000000"/>
                </a:solidFill>
                <a:latin typeface="Times New Roman"/>
              </a:rPr>
              <a:t>RAM</a:t>
            </a:r>
            <a:endParaRPr b="0" lang="en-IN" sz="1800" spc="-1" strike="noStrike">
              <a:latin typeface="Arial"/>
            </a:endParaRPr>
          </a:p>
        </p:txBody>
      </p:sp>
      <p:sp>
        <p:nvSpPr>
          <p:cNvPr id="173" name="CustomShape 3"/>
          <p:cNvSpPr/>
          <p:nvPr/>
        </p:nvSpPr>
        <p:spPr>
          <a:xfrm>
            <a:off x="3124080" y="3962520"/>
            <a:ext cx="837720" cy="837720"/>
          </a:xfrm>
          <a:prstGeom prst="rect">
            <a:avLst/>
          </a:prstGeom>
          <a:solidFill>
            <a:schemeClr val="accent1"/>
          </a:solidFill>
          <a:ln w="9360">
            <a:solidFill>
              <a:schemeClr val="tx1"/>
            </a:solidFill>
            <a:miter/>
          </a:ln>
        </p:spPr>
        <p:style>
          <a:lnRef idx="0"/>
          <a:fillRef idx="0"/>
          <a:effectRef idx="0"/>
          <a:fontRef idx="minor"/>
        </p:style>
      </p:sp>
      <p:sp>
        <p:nvSpPr>
          <p:cNvPr id="174" name="CustomShape 4"/>
          <p:cNvSpPr/>
          <p:nvPr/>
        </p:nvSpPr>
        <p:spPr>
          <a:xfrm>
            <a:off x="3124080" y="4191120"/>
            <a:ext cx="837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 </a:t>
            </a:r>
            <a:r>
              <a:rPr b="1" lang="en-IN" sz="1800" spc="-1" strike="noStrike">
                <a:solidFill>
                  <a:srgbClr val="000000"/>
                </a:solidFill>
                <a:latin typeface="Times New Roman"/>
              </a:rPr>
              <a:t>ROM</a:t>
            </a:r>
            <a:endParaRPr b="0" lang="en-IN" sz="1800" spc="-1" strike="noStrike">
              <a:latin typeface="Arial"/>
            </a:endParaRPr>
          </a:p>
        </p:txBody>
      </p:sp>
      <p:sp>
        <p:nvSpPr>
          <p:cNvPr id="175" name="CustomShape 5"/>
          <p:cNvSpPr/>
          <p:nvPr/>
        </p:nvSpPr>
        <p:spPr>
          <a:xfrm>
            <a:off x="1676520" y="4800600"/>
            <a:ext cx="685440" cy="837720"/>
          </a:xfrm>
          <a:prstGeom prst="rect">
            <a:avLst/>
          </a:prstGeom>
          <a:solidFill>
            <a:schemeClr val="accent1"/>
          </a:solidFill>
          <a:ln w="9360">
            <a:solidFill>
              <a:schemeClr val="tx1"/>
            </a:solidFill>
            <a:miter/>
          </a:ln>
        </p:spPr>
        <p:style>
          <a:lnRef idx="0"/>
          <a:fillRef idx="0"/>
          <a:effectRef idx="0"/>
          <a:fontRef idx="minor"/>
        </p:style>
      </p:sp>
      <p:sp>
        <p:nvSpPr>
          <p:cNvPr id="176" name="CustomShape 6"/>
          <p:cNvSpPr/>
          <p:nvPr/>
        </p:nvSpPr>
        <p:spPr>
          <a:xfrm>
            <a:off x="1676520" y="4952880"/>
            <a:ext cx="837720" cy="63900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I/O Port</a:t>
            </a:r>
            <a:endParaRPr b="0" lang="en-IN" sz="1800" spc="-1" strike="noStrike">
              <a:latin typeface="Arial"/>
            </a:endParaRPr>
          </a:p>
        </p:txBody>
      </p:sp>
      <p:sp>
        <p:nvSpPr>
          <p:cNvPr id="177" name="CustomShape 7"/>
          <p:cNvSpPr/>
          <p:nvPr/>
        </p:nvSpPr>
        <p:spPr>
          <a:xfrm>
            <a:off x="2362320" y="4800600"/>
            <a:ext cx="761760" cy="837720"/>
          </a:xfrm>
          <a:prstGeom prst="rect">
            <a:avLst/>
          </a:prstGeom>
          <a:solidFill>
            <a:schemeClr val="accent1"/>
          </a:solidFill>
          <a:ln w="9360">
            <a:solidFill>
              <a:schemeClr val="tx1"/>
            </a:solidFill>
            <a:miter/>
          </a:ln>
        </p:spPr>
        <p:style>
          <a:lnRef idx="0"/>
          <a:fillRef idx="0"/>
          <a:effectRef idx="0"/>
          <a:fontRef idx="minor"/>
        </p:style>
      </p:sp>
      <p:sp>
        <p:nvSpPr>
          <p:cNvPr id="178" name="CustomShape 8"/>
          <p:cNvSpPr/>
          <p:nvPr/>
        </p:nvSpPr>
        <p:spPr>
          <a:xfrm>
            <a:off x="2362320" y="5029200"/>
            <a:ext cx="83772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Timer</a:t>
            </a:r>
            <a:endParaRPr b="0" lang="en-IN" sz="1800" spc="-1" strike="noStrike">
              <a:latin typeface="Arial"/>
            </a:endParaRPr>
          </a:p>
        </p:txBody>
      </p:sp>
      <p:sp>
        <p:nvSpPr>
          <p:cNvPr id="179" name="CustomShape 9"/>
          <p:cNvSpPr/>
          <p:nvPr/>
        </p:nvSpPr>
        <p:spPr>
          <a:xfrm>
            <a:off x="3124080" y="4800600"/>
            <a:ext cx="837720" cy="837720"/>
          </a:xfrm>
          <a:prstGeom prst="rect">
            <a:avLst/>
          </a:prstGeom>
          <a:solidFill>
            <a:schemeClr val="accent1"/>
          </a:solidFill>
          <a:ln w="9360">
            <a:solidFill>
              <a:schemeClr val="tx1"/>
            </a:solidFill>
            <a:miter/>
          </a:ln>
        </p:spPr>
        <p:style>
          <a:lnRef idx="0"/>
          <a:fillRef idx="0"/>
          <a:effectRef idx="0"/>
          <a:fontRef idx="minor"/>
        </p:style>
      </p:sp>
      <p:sp>
        <p:nvSpPr>
          <p:cNvPr id="180" name="CustomShape 10"/>
          <p:cNvSpPr/>
          <p:nvPr/>
        </p:nvSpPr>
        <p:spPr>
          <a:xfrm>
            <a:off x="3124080" y="4800600"/>
            <a:ext cx="837720" cy="91332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Serial COM Port</a:t>
            </a:r>
            <a:endParaRPr b="0" lang="en-IN" sz="1800" spc="-1" strike="noStrike">
              <a:latin typeface="Arial"/>
            </a:endParaRPr>
          </a:p>
        </p:txBody>
      </p:sp>
      <p:sp>
        <p:nvSpPr>
          <p:cNvPr id="181" name="CustomShape 11"/>
          <p:cNvSpPr/>
          <p:nvPr/>
        </p:nvSpPr>
        <p:spPr>
          <a:xfrm>
            <a:off x="4427640" y="5516640"/>
            <a:ext cx="225540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0" lang="en-IN" sz="1800" spc="-1" strike="noStrike">
                <a:solidFill>
                  <a:srgbClr val="000000"/>
                </a:solidFill>
                <a:latin typeface="Times New Roman"/>
              </a:rPr>
              <a:t>Microcontroller</a:t>
            </a:r>
            <a:endParaRPr b="0" lang="en-IN" sz="1800" spc="-1" strike="noStrike">
              <a:latin typeface="Arial"/>
            </a:endParaRPr>
          </a:p>
        </p:txBody>
      </p:sp>
      <p:sp>
        <p:nvSpPr>
          <p:cNvPr id="182" name="CustomShape 12"/>
          <p:cNvSpPr/>
          <p:nvPr/>
        </p:nvSpPr>
        <p:spPr>
          <a:xfrm>
            <a:off x="1676520" y="3962520"/>
            <a:ext cx="685440" cy="837720"/>
          </a:xfrm>
          <a:prstGeom prst="rect">
            <a:avLst/>
          </a:prstGeom>
          <a:solidFill>
            <a:schemeClr val="accent1"/>
          </a:solidFill>
          <a:ln w="9360">
            <a:solidFill>
              <a:schemeClr val="tx1"/>
            </a:solidFill>
            <a:miter/>
          </a:ln>
        </p:spPr>
        <p:style>
          <a:lnRef idx="0"/>
          <a:fillRef idx="0"/>
          <a:effectRef idx="0"/>
          <a:fontRef idx="minor"/>
        </p:style>
      </p:sp>
      <p:sp>
        <p:nvSpPr>
          <p:cNvPr id="183" name="CustomShape 13"/>
          <p:cNvSpPr/>
          <p:nvPr/>
        </p:nvSpPr>
        <p:spPr>
          <a:xfrm>
            <a:off x="1676520" y="4191120"/>
            <a:ext cx="685440" cy="364680"/>
          </a:xfrm>
          <a:prstGeom prst="rect">
            <a:avLst/>
          </a:prstGeom>
          <a:noFill/>
          <a:ln w="9360">
            <a:noFill/>
          </a:ln>
        </p:spPr>
        <p:style>
          <a:lnRef idx="0"/>
          <a:fillRef idx="0"/>
          <a:effectRef idx="0"/>
          <a:fontRef idx="minor"/>
        </p:style>
        <p:txBody>
          <a:bodyPr lIns="90000" rIns="90000" tIns="45000" bIns="45000"/>
          <a:p>
            <a:pPr>
              <a:lnSpc>
                <a:spcPct val="100000"/>
              </a:lnSpc>
              <a:spcBef>
                <a:spcPts val="601"/>
              </a:spcBef>
            </a:pPr>
            <a:r>
              <a:rPr b="1" lang="en-IN" sz="1800" spc="-1" strike="noStrike">
                <a:solidFill>
                  <a:srgbClr val="000000"/>
                </a:solidFill>
                <a:latin typeface="Times New Roman"/>
              </a:rPr>
              <a:t>CPU</a:t>
            </a:r>
            <a:endParaRPr b="0" lang="en-IN" sz="1800" spc="-1" strike="noStrike">
              <a:latin typeface="Arial"/>
            </a:endParaRPr>
          </a:p>
        </p:txBody>
      </p:sp>
      <p:sp>
        <p:nvSpPr>
          <p:cNvPr id="184" name="TextShape 14"/>
          <p:cNvSpPr txBox="1"/>
          <p:nvPr/>
        </p:nvSpPr>
        <p:spPr>
          <a:xfrm>
            <a:off x="395280" y="1916280"/>
            <a:ext cx="8218080" cy="1252080"/>
          </a:xfrm>
          <a:prstGeom prst="rect">
            <a:avLst/>
          </a:prstGeom>
          <a:noFill/>
          <a:ln w="9360">
            <a:noFill/>
          </a:ln>
        </p:spPr>
        <p:txBody>
          <a:bodyPr/>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A smaller computer</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On-chip RAM, ROM, I/O ports...</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Example</a:t>
            </a:r>
            <a:r>
              <a:rPr b="0" lang="en-US" sz="2200" spc="-1" strike="noStrike">
                <a:solidFill>
                  <a:srgbClr val="000000"/>
                </a:solidFill>
                <a:latin typeface="Times New Roman"/>
              </a:rPr>
              <a:t>：</a:t>
            </a:r>
            <a:r>
              <a:rPr b="0" lang="en-US" sz="2200" spc="-1" strike="noStrike">
                <a:solidFill>
                  <a:srgbClr val="000000"/>
                </a:solidFill>
                <a:latin typeface="Times New Roman"/>
              </a:rPr>
              <a:t>Motorola’s 6811, Intel’s 8051, Zilog’s Z8 and PIC 16X</a:t>
            </a:r>
            <a:endParaRPr b="0" lang="en-US" sz="2200" spc="-1" strike="noStrike">
              <a:solidFill>
                <a:srgbClr val="000000"/>
              </a:solidFill>
              <a:latin typeface="Calibri"/>
            </a:endParaRPr>
          </a:p>
        </p:txBody>
      </p:sp>
      <p:sp>
        <p:nvSpPr>
          <p:cNvPr id="185" name="Line 15"/>
          <p:cNvSpPr/>
          <p:nvPr/>
        </p:nvSpPr>
        <p:spPr>
          <a:xfrm flipH="1">
            <a:off x="4267080" y="4724280"/>
            <a:ext cx="838080" cy="360"/>
          </a:xfrm>
          <a:prstGeom prst="line">
            <a:avLst/>
          </a:prstGeom>
          <a:ln w="9360">
            <a:solidFill>
              <a:schemeClr val="tx1"/>
            </a:solidFill>
            <a:round/>
            <a:tailEnd len="med" type="triangle" w="med"/>
          </a:ln>
        </p:spPr>
        <p:style>
          <a:lnRef idx="0"/>
          <a:fillRef idx="0"/>
          <a:effectRef idx="0"/>
          <a:fontRef idx="minor"/>
        </p:style>
      </p:sp>
      <p:sp>
        <p:nvSpPr>
          <p:cNvPr id="186" name="CustomShape 16"/>
          <p:cNvSpPr/>
          <p:nvPr/>
        </p:nvSpPr>
        <p:spPr>
          <a:xfrm>
            <a:off x="5257800" y="4495680"/>
            <a:ext cx="2133360" cy="456120"/>
          </a:xfrm>
          <a:prstGeom prst="rect">
            <a:avLst/>
          </a:prstGeom>
          <a:noFill/>
          <a:ln w="9360">
            <a:noFill/>
          </a:ln>
        </p:spPr>
        <p:style>
          <a:lnRef idx="0"/>
          <a:fillRef idx="0"/>
          <a:effectRef idx="0"/>
          <a:fontRef idx="minor"/>
        </p:style>
        <p:txBody>
          <a:bodyPr lIns="90000" rIns="90000" tIns="45000" bIns="45000"/>
          <a:p>
            <a:pPr>
              <a:lnSpc>
                <a:spcPct val="100000"/>
              </a:lnSpc>
              <a:spcBef>
                <a:spcPts val="1199"/>
              </a:spcBef>
            </a:pPr>
            <a:r>
              <a:rPr b="0" lang="en-IN" sz="2400" spc="-1" strike="noStrike">
                <a:solidFill>
                  <a:srgbClr val="000000"/>
                </a:solidFill>
                <a:latin typeface="Times New Roman"/>
              </a:rPr>
              <a:t>A single chip</a:t>
            </a:r>
            <a:endParaRPr b="0" lang="en-IN" sz="2400" spc="-1" strike="noStrike">
              <a:latin typeface="Arial"/>
            </a:endParaRPr>
          </a:p>
        </p:txBody>
      </p:sp>
      <p:sp>
        <p:nvSpPr>
          <p:cNvPr id="187" name="CustomShape 17"/>
          <p:cNvSpPr/>
          <p:nvPr/>
        </p:nvSpPr>
        <p:spPr>
          <a:xfrm>
            <a:off x="1523880" y="3886200"/>
            <a:ext cx="2590560" cy="1828440"/>
          </a:xfrm>
          <a:prstGeom prst="rect">
            <a:avLst/>
          </a:prstGeom>
          <a:noFill/>
          <a:ln w="9360">
            <a:solidFill>
              <a:schemeClr val="tx1"/>
            </a:solidFill>
            <a:miter/>
          </a:ln>
        </p:spPr>
        <p:style>
          <a:lnRef idx="0"/>
          <a:fillRef idx="0"/>
          <a:effectRef idx="0"/>
          <a:fontRef idx="minor"/>
        </p:style>
      </p:sp>
      <p:sp>
        <p:nvSpPr>
          <p:cNvPr id="188" name="CustomShape 18"/>
          <p:cNvSpPr/>
          <p:nvPr/>
        </p:nvSpPr>
        <p:spPr>
          <a:xfrm>
            <a:off x="612360" y="836640"/>
            <a:ext cx="3669480" cy="699840"/>
          </a:xfrm>
          <a:prstGeom prst="rect">
            <a:avLst/>
          </a:prstGeom>
          <a:noFill/>
          <a:ln w="12600">
            <a:noFill/>
          </a:ln>
        </p:spPr>
        <p:style>
          <a:lnRef idx="0"/>
          <a:fillRef idx="0"/>
          <a:effectRef idx="0"/>
          <a:fontRef idx="minor"/>
        </p:style>
        <p:txBody>
          <a:bodyPr wrap="none" lIns="90000" rIns="90000" tIns="45000" bIns="45000"/>
          <a:p>
            <a:pPr>
              <a:lnSpc>
                <a:spcPct val="100000"/>
              </a:lnSpc>
            </a:pPr>
            <a:r>
              <a:rPr b="0" lang="en-IN" sz="4000" spc="-1" strike="noStrike">
                <a:solidFill>
                  <a:srgbClr val="000000"/>
                </a:solidFill>
                <a:latin typeface="Times New Roman"/>
              </a:rPr>
              <a:t>Microcontroller :</a:t>
            </a:r>
            <a:endParaRPr b="0" lang="en-IN" sz="4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395280" y="1773360"/>
            <a:ext cx="4043160" cy="3916080"/>
          </a:xfrm>
          <a:prstGeom prst="rect">
            <a:avLst/>
          </a:prstGeom>
          <a:noFill/>
          <a:ln w="9360">
            <a:noFill/>
          </a:ln>
        </p:spPr>
        <p:txBody>
          <a:bodyPr/>
          <a:p>
            <a:pPr marL="343080" indent="-342720">
              <a:lnSpc>
                <a:spcPct val="100000"/>
              </a:lnSpc>
              <a:spcBef>
                <a:spcPts val="439"/>
              </a:spcBef>
            </a:pPr>
            <a:r>
              <a:rPr b="1" lang="en-US" sz="2200" spc="-1" strike="noStrike">
                <a:solidFill>
                  <a:srgbClr val="000000"/>
                </a:solidFill>
                <a:latin typeface="Times New Roman"/>
              </a:rPr>
              <a:t>Microprocessor</a:t>
            </a:r>
            <a:r>
              <a:rPr b="0" lang="en-US" sz="2200" spc="-1" strike="noStrike">
                <a:solidFill>
                  <a:srgbClr val="000000"/>
                </a:solidFill>
                <a:latin typeface="Times New Roman"/>
              </a:rPr>
              <a:t> </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CPU is stand-alone,  RAM, ROM, I/O, timer are separate</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Designer can decide on the  amount of ROM, RAM and I/O ports.</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expensive</a:t>
            </a:r>
            <a:endParaRPr b="0" lang="en-US" sz="2200" spc="-1" strike="noStrike">
              <a:solidFill>
                <a:srgbClr val="000000"/>
              </a:solidFill>
              <a:latin typeface="Calibri"/>
            </a:endParaRPr>
          </a:p>
          <a:p>
            <a:pPr marL="343080" indent="-342720">
              <a:lnSpc>
                <a:spcPct val="100000"/>
              </a:lnSpc>
              <a:spcBef>
                <a:spcPts val="439"/>
              </a:spcBef>
              <a:buClr>
                <a:srgbClr val="000000"/>
              </a:buClr>
              <a:buFont typeface="Arial"/>
              <a:buChar char="•"/>
            </a:pPr>
            <a:r>
              <a:rPr b="0" lang="en-US" sz="2200" spc="-1" strike="noStrike">
                <a:solidFill>
                  <a:srgbClr val="000000"/>
                </a:solidFill>
                <a:latin typeface="Times New Roman"/>
              </a:rPr>
              <a:t>general-purpose</a:t>
            </a:r>
            <a:endParaRPr b="0" lang="en-US" sz="2200" spc="-1" strike="noStrike">
              <a:solidFill>
                <a:srgbClr val="000000"/>
              </a:solidFill>
              <a:latin typeface="Calibri"/>
            </a:endParaRPr>
          </a:p>
          <a:p>
            <a:pPr>
              <a:lnSpc>
                <a:spcPct val="100000"/>
              </a:lnSpc>
              <a:spcBef>
                <a:spcPts val="439"/>
              </a:spcBef>
            </a:pPr>
            <a:endParaRPr b="0" lang="en-US" sz="2200" spc="-1" strike="noStrike">
              <a:solidFill>
                <a:srgbClr val="000000"/>
              </a:solidFill>
              <a:latin typeface="Calibri"/>
            </a:endParaRPr>
          </a:p>
        </p:txBody>
      </p:sp>
      <p:sp>
        <p:nvSpPr>
          <p:cNvPr id="190" name="CustomShape 2"/>
          <p:cNvSpPr/>
          <p:nvPr/>
        </p:nvSpPr>
        <p:spPr>
          <a:xfrm>
            <a:off x="4643280" y="1773360"/>
            <a:ext cx="3960360" cy="3773160"/>
          </a:xfrm>
          <a:prstGeom prst="rect">
            <a:avLst/>
          </a:prstGeom>
          <a:noFill/>
          <a:ln w="9360">
            <a:noFill/>
          </a:ln>
        </p:spPr>
        <p:style>
          <a:lnRef idx="0"/>
          <a:fillRef idx="0"/>
          <a:effectRef idx="0"/>
          <a:fontRef idx="minor"/>
        </p:style>
        <p:txBody>
          <a:bodyPr lIns="90000" rIns="90000" tIns="45000" bIns="45000"/>
          <a:p>
            <a:pPr marL="343080" indent="-342720">
              <a:lnSpc>
                <a:spcPct val="100000"/>
              </a:lnSpc>
              <a:spcBef>
                <a:spcPts val="439"/>
              </a:spcBef>
            </a:pPr>
            <a:r>
              <a:rPr b="1" lang="en-IN" sz="2200" spc="-1" strike="noStrike">
                <a:solidFill>
                  <a:srgbClr val="000000"/>
                </a:solidFill>
                <a:latin typeface="Times New Roman"/>
                <a:ea typeface="DFKai-SB"/>
              </a:rPr>
              <a:t>Microcontroller</a:t>
            </a:r>
            <a:endParaRPr b="0" lang="en-IN" sz="2200" spc="-1" strike="noStrike">
              <a:latin typeface="Arial"/>
            </a:endParaRPr>
          </a:p>
          <a:p>
            <a:pPr marL="343080" indent="-342720">
              <a:lnSpc>
                <a:spcPct val="100000"/>
              </a:lnSpc>
              <a:spcBef>
                <a:spcPts val="439"/>
              </a:spcBef>
              <a:buClr>
                <a:srgbClr val="000000"/>
              </a:buClr>
              <a:buFont typeface="Symbol" charset="2"/>
              <a:buChar char=""/>
            </a:pPr>
            <a:r>
              <a:rPr b="0" lang="en-IN" sz="2200" spc="-1" strike="noStrike">
                <a:solidFill>
                  <a:srgbClr val="000000"/>
                </a:solidFill>
                <a:latin typeface="Times New Roman"/>
                <a:ea typeface="DFKai-SB"/>
              </a:rPr>
              <a:t>CPU, RAM, ROM, I/O and timer are all on a single chip.</a:t>
            </a:r>
            <a:endParaRPr b="0" lang="en-IN" sz="2200" spc="-1" strike="noStrike">
              <a:latin typeface="Arial"/>
            </a:endParaRPr>
          </a:p>
          <a:p>
            <a:pPr marL="343080" indent="-342720">
              <a:lnSpc>
                <a:spcPct val="100000"/>
              </a:lnSpc>
              <a:spcBef>
                <a:spcPts val="439"/>
              </a:spcBef>
              <a:buClr>
                <a:srgbClr val="000000"/>
              </a:buClr>
              <a:buFont typeface="Symbol" charset="2"/>
              <a:buChar char=""/>
            </a:pPr>
            <a:r>
              <a:rPr b="0" lang="en-IN" sz="2200" spc="-1" strike="noStrike">
                <a:solidFill>
                  <a:srgbClr val="000000"/>
                </a:solidFill>
                <a:latin typeface="Times New Roman"/>
                <a:ea typeface="DFKai-SB"/>
              </a:rPr>
              <a:t>Fix amount of on-chip ROM, RAM, I/O ports</a:t>
            </a:r>
            <a:endParaRPr b="0" lang="en-IN" sz="2200" spc="-1" strike="noStrike">
              <a:latin typeface="Arial"/>
            </a:endParaRPr>
          </a:p>
          <a:p>
            <a:pPr marL="343080" indent="-342720">
              <a:lnSpc>
                <a:spcPct val="100000"/>
              </a:lnSpc>
              <a:spcBef>
                <a:spcPts val="439"/>
              </a:spcBef>
              <a:buClr>
                <a:srgbClr val="000000"/>
              </a:buClr>
              <a:buFont typeface="Symbol" charset="2"/>
              <a:buChar char=""/>
            </a:pPr>
            <a:r>
              <a:rPr b="0" lang="en-IN" sz="2200" spc="-1" strike="noStrike">
                <a:solidFill>
                  <a:srgbClr val="000000"/>
                </a:solidFill>
                <a:latin typeface="Times New Roman"/>
                <a:ea typeface="DFKai-SB"/>
              </a:rPr>
              <a:t>for applications in which cost, power and space are critical</a:t>
            </a:r>
            <a:endParaRPr b="0" lang="en-IN" sz="2200" spc="-1" strike="noStrike">
              <a:latin typeface="Arial"/>
            </a:endParaRPr>
          </a:p>
          <a:p>
            <a:pPr marL="343080" indent="-342720">
              <a:lnSpc>
                <a:spcPct val="100000"/>
              </a:lnSpc>
              <a:spcBef>
                <a:spcPts val="439"/>
              </a:spcBef>
              <a:buClr>
                <a:srgbClr val="000000"/>
              </a:buClr>
              <a:buFont typeface="Symbol" charset="2"/>
              <a:buChar char=""/>
            </a:pPr>
            <a:r>
              <a:rPr b="0" lang="en-IN" sz="2200" spc="-1" strike="noStrike">
                <a:solidFill>
                  <a:srgbClr val="000000"/>
                </a:solidFill>
                <a:latin typeface="Times New Roman"/>
                <a:ea typeface="DFKai-SB"/>
              </a:rPr>
              <a:t>single-purpose</a:t>
            </a:r>
            <a:endParaRPr b="0" lang="en-IN" sz="2200" spc="-1" strike="noStrike">
              <a:latin typeface="Arial"/>
            </a:endParaRPr>
          </a:p>
        </p:txBody>
      </p:sp>
      <p:sp>
        <p:nvSpPr>
          <p:cNvPr id="191" name="CustomShape 3"/>
          <p:cNvSpPr/>
          <p:nvPr/>
        </p:nvSpPr>
        <p:spPr>
          <a:xfrm>
            <a:off x="397440" y="642960"/>
            <a:ext cx="7424640" cy="699840"/>
          </a:xfrm>
          <a:prstGeom prst="rect">
            <a:avLst/>
          </a:prstGeom>
          <a:noFill/>
          <a:ln w="12600">
            <a:noFill/>
          </a:ln>
        </p:spPr>
        <p:style>
          <a:lnRef idx="0"/>
          <a:fillRef idx="0"/>
          <a:effectRef idx="0"/>
          <a:fontRef idx="minor"/>
        </p:style>
        <p:txBody>
          <a:bodyPr wrap="none" lIns="90000" rIns="90000" tIns="45000" bIns="45000"/>
          <a:p>
            <a:pPr>
              <a:lnSpc>
                <a:spcPct val="100000"/>
              </a:lnSpc>
            </a:pPr>
            <a:r>
              <a:rPr b="0" lang="en-IN" sz="4000" spc="-1" strike="noStrike">
                <a:solidFill>
                  <a:srgbClr val="000000"/>
                </a:solidFill>
                <a:latin typeface="Times New Roman"/>
              </a:rPr>
              <a:t>Microprocessor vs. Microcontroller</a:t>
            </a:r>
            <a:endParaRPr b="0" lang="en-IN" sz="4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306</TotalTime>
  <Application>LibreOffice/6.0.6.2$Linux_X86_64 LibreOffice_project/00m0$Build-2</Application>
  <Words>1524</Words>
  <Paragraphs>262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2017-08-23T01:53:23Z</dcterms:created>
  <dc:creator>ABHI</dc:creator>
  <dc:description/>
  <dc:language>en-IN</dc:language>
  <cp:lastModifiedBy/>
  <dcterms:modified xsi:type="dcterms:W3CDTF">2018-10-23T21:22:36Z</dcterms:modified>
  <cp:revision>27</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1</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38</vt:i4>
  </property>
</Properties>
</file>