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80" r:id="rId7"/>
    <p:sldId id="260" r:id="rId8"/>
    <p:sldId id="261" r:id="rId9"/>
    <p:sldId id="262" r:id="rId10"/>
    <p:sldId id="264" r:id="rId11"/>
    <p:sldId id="263" r:id="rId12"/>
    <p:sldId id="265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274" r:id="rId21"/>
    <p:sldId id="276" r:id="rId22"/>
    <p:sldId id="300" r:id="rId23"/>
    <p:sldId id="275" r:id="rId24"/>
    <p:sldId id="278" r:id="rId25"/>
    <p:sldId id="279" r:id="rId26"/>
    <p:sldId id="277" r:id="rId27"/>
    <p:sldId id="281" r:id="rId28"/>
    <p:sldId id="282" r:id="rId29"/>
    <p:sldId id="284" r:id="rId30"/>
    <p:sldId id="283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6" d="100"/>
          <a:sy n="106" d="100"/>
        </p:scale>
        <p:origin x="-10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CB3C-6887-495A-A3AE-18ECC9BEE63A}" type="datetimeFigureOut">
              <a:rPr lang="en-US" smtClean="0"/>
              <a:pPr/>
              <a:t>11/11/2019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D79D-F3EC-4E49-B594-AFCE886A246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CB3C-6887-495A-A3AE-18ECC9BEE63A}" type="datetimeFigureOut">
              <a:rPr lang="en-US" smtClean="0"/>
              <a:pPr/>
              <a:t>11/11/2019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D79D-F3EC-4E49-B594-AFCE886A246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CB3C-6887-495A-A3AE-18ECC9BEE63A}" type="datetimeFigureOut">
              <a:rPr lang="en-US" smtClean="0"/>
              <a:pPr/>
              <a:t>11/11/2019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D79D-F3EC-4E49-B594-AFCE886A246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CB3C-6887-495A-A3AE-18ECC9BEE63A}" type="datetimeFigureOut">
              <a:rPr lang="en-US" smtClean="0"/>
              <a:pPr/>
              <a:t>11/11/2019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D79D-F3EC-4E49-B594-AFCE886A246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CB3C-6887-495A-A3AE-18ECC9BEE63A}" type="datetimeFigureOut">
              <a:rPr lang="en-US" smtClean="0"/>
              <a:pPr/>
              <a:t>11/11/2019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D79D-F3EC-4E49-B594-AFCE886A246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CB3C-6887-495A-A3AE-18ECC9BEE63A}" type="datetimeFigureOut">
              <a:rPr lang="en-US" smtClean="0"/>
              <a:pPr/>
              <a:t>11/11/2019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D79D-F3EC-4E49-B594-AFCE886A246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CB3C-6887-495A-A3AE-18ECC9BEE63A}" type="datetimeFigureOut">
              <a:rPr lang="en-US" smtClean="0"/>
              <a:pPr/>
              <a:t>11/11/2019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D79D-F3EC-4E49-B594-AFCE886A246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CB3C-6887-495A-A3AE-18ECC9BEE63A}" type="datetimeFigureOut">
              <a:rPr lang="en-US" smtClean="0"/>
              <a:pPr/>
              <a:t>11/11/2019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D79D-F3EC-4E49-B594-AFCE886A246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CB3C-6887-495A-A3AE-18ECC9BEE63A}" type="datetimeFigureOut">
              <a:rPr lang="en-US" smtClean="0"/>
              <a:pPr/>
              <a:t>11/11/2019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D79D-F3EC-4E49-B594-AFCE886A246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CB3C-6887-495A-A3AE-18ECC9BEE63A}" type="datetimeFigureOut">
              <a:rPr lang="en-US" smtClean="0"/>
              <a:pPr/>
              <a:t>11/11/2019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D79D-F3EC-4E49-B594-AFCE886A246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CB3C-6887-495A-A3AE-18ECC9BEE63A}" type="datetimeFigureOut">
              <a:rPr lang="en-US" smtClean="0"/>
              <a:pPr/>
              <a:t>11/11/2019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D79D-F3EC-4E49-B594-AFCE886A246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9CB3C-6887-495A-A3AE-18ECC9BEE63A}" type="datetimeFigureOut">
              <a:rPr lang="en-US" smtClean="0"/>
              <a:pPr/>
              <a:t>11/11/2019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8D79D-F3EC-4E49-B594-AFCE886A246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MODULE V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Enterprise JavaBeans 	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Distributed Programming 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714488"/>
            <a:ext cx="5987552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714744" y="1500174"/>
            <a:ext cx="1643074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Marshalling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rot="5400000">
            <a:off x="3518290" y="1982381"/>
            <a:ext cx="1000132" cy="10358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857884" y="4572008"/>
            <a:ext cx="1643074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Un marshalling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stCxn id="12" idx="0"/>
          </p:cNvCxnSpPr>
          <p:nvPr/>
        </p:nvCxnSpPr>
        <p:spPr>
          <a:xfrm rot="16200000" flipV="1">
            <a:off x="5947182" y="3839768"/>
            <a:ext cx="857256" cy="607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928794" y="4572008"/>
            <a:ext cx="1643074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bg1"/>
                </a:solidFill>
              </a:rPr>
              <a:t>Commn</a:t>
            </a:r>
            <a:r>
              <a:rPr lang="en-IN" dirty="0" smtClean="0">
                <a:solidFill>
                  <a:schemeClr val="bg1"/>
                </a:solidFill>
              </a:rPr>
              <a:t> Channel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>
            <a:stCxn id="15" idx="0"/>
          </p:cNvCxnSpPr>
          <p:nvPr/>
        </p:nvCxnSpPr>
        <p:spPr>
          <a:xfrm rot="5400000" flipH="1" flipV="1">
            <a:off x="3125380" y="3125389"/>
            <a:ext cx="1071570" cy="1821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Distributed Programming 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IN" dirty="0" smtClean="0"/>
              <a:t>In a distributed framework, the client calls a business method on a stub as if it were the real object. </a:t>
            </a:r>
          </a:p>
          <a:p>
            <a:pPr algn="just"/>
            <a:r>
              <a:rPr lang="en-IN" dirty="0" smtClean="0"/>
              <a:t>The stub then communicates this request to a </a:t>
            </a:r>
            <a:r>
              <a:rPr lang="en-IN" b="1" i="1" dirty="0" smtClean="0"/>
              <a:t>tie</a:t>
            </a:r>
            <a:r>
              <a:rPr lang="en-IN" i="1" dirty="0" smtClean="0"/>
              <a:t>. The </a:t>
            </a:r>
            <a:r>
              <a:rPr lang="en-IN" b="1" i="1" dirty="0" smtClean="0"/>
              <a:t>tie</a:t>
            </a:r>
            <a:r>
              <a:rPr lang="en-IN" i="1" dirty="0" smtClean="0"/>
              <a:t> calls the </a:t>
            </a:r>
            <a:r>
              <a:rPr lang="en-IN" b="1" i="1" dirty="0" smtClean="0"/>
              <a:t>method</a:t>
            </a:r>
            <a:r>
              <a:rPr lang="en-IN" i="1" dirty="0" smtClean="0"/>
              <a:t> on </a:t>
            </a:r>
            <a:r>
              <a:rPr lang="en-IN" dirty="0" smtClean="0"/>
              <a:t>the real business object. </a:t>
            </a:r>
          </a:p>
          <a:p>
            <a:pPr algn="just"/>
            <a:r>
              <a:rPr lang="en-IN" dirty="0" smtClean="0"/>
              <a:t>The result is returned to the stub and the client</a:t>
            </a:r>
          </a:p>
          <a:p>
            <a:pPr algn="just"/>
            <a:r>
              <a:rPr lang="en-IN" dirty="0"/>
              <a:t>A </a:t>
            </a:r>
            <a:r>
              <a:rPr lang="en-IN" b="1" dirty="0"/>
              <a:t>stub</a:t>
            </a:r>
            <a:r>
              <a:rPr lang="en-IN" dirty="0"/>
              <a:t> is also known as a </a:t>
            </a:r>
            <a:r>
              <a:rPr lang="en-IN" b="1" dirty="0"/>
              <a:t>proxy</a:t>
            </a:r>
            <a:r>
              <a:rPr lang="en-IN" dirty="0"/>
              <a:t> or a </a:t>
            </a:r>
            <a:r>
              <a:rPr lang="en-IN" b="1" dirty="0"/>
              <a:t>surrogate</a:t>
            </a:r>
            <a:r>
              <a:rPr lang="en-IN" dirty="0"/>
              <a:t>, and a </a:t>
            </a:r>
            <a:r>
              <a:rPr lang="en-IN" b="1" dirty="0"/>
              <a:t>tie</a:t>
            </a:r>
            <a:r>
              <a:rPr lang="en-IN" dirty="0"/>
              <a:t> is also known as a </a:t>
            </a:r>
            <a:r>
              <a:rPr lang="en-IN" b="1" dirty="0"/>
              <a:t>skeleton</a:t>
            </a:r>
            <a:r>
              <a:rPr lang="en-IN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EJB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Benefits</a:t>
            </a:r>
          </a:p>
          <a:p>
            <a:pPr lvl="1" algn="just"/>
            <a:r>
              <a:rPr lang="en-IN" dirty="0"/>
              <a:t>EJB components are </a:t>
            </a:r>
            <a:r>
              <a:rPr lang="en-IN" b="1" dirty="0"/>
              <a:t>server-side </a:t>
            </a:r>
            <a:r>
              <a:rPr lang="en-IN" b="1" dirty="0" smtClean="0"/>
              <a:t>components </a:t>
            </a:r>
            <a:r>
              <a:rPr lang="en-IN" dirty="0" smtClean="0"/>
              <a:t>written </a:t>
            </a:r>
            <a:r>
              <a:rPr lang="en-IN" dirty="0"/>
              <a:t>entirely with the </a:t>
            </a:r>
            <a:r>
              <a:rPr lang="en-IN" b="1" dirty="0"/>
              <a:t>Java </a:t>
            </a:r>
            <a:r>
              <a:rPr lang="en-IN" b="1" dirty="0" smtClean="0"/>
              <a:t>programming  </a:t>
            </a:r>
            <a:r>
              <a:rPr lang="en-IN" dirty="0" smtClean="0"/>
              <a:t>language</a:t>
            </a:r>
            <a:r>
              <a:rPr lang="en-IN" dirty="0"/>
              <a:t>; therefore, applications based on EJB components are </a:t>
            </a:r>
            <a:r>
              <a:rPr lang="en-IN" b="1" dirty="0"/>
              <a:t>not </a:t>
            </a:r>
            <a:r>
              <a:rPr lang="en-IN" b="1" dirty="0" smtClean="0"/>
              <a:t>only platform </a:t>
            </a:r>
            <a:r>
              <a:rPr lang="en-IN" b="1" dirty="0"/>
              <a:t>independent but also middleware </a:t>
            </a:r>
            <a:r>
              <a:rPr lang="en-IN" b="1" dirty="0" smtClean="0"/>
              <a:t>independen</a:t>
            </a:r>
            <a:r>
              <a:rPr lang="en-IN" dirty="0" smtClean="0"/>
              <a:t>t</a:t>
            </a:r>
          </a:p>
          <a:p>
            <a:pPr lvl="1" algn="just"/>
            <a:r>
              <a:rPr lang="en-IN" dirty="0"/>
              <a:t>EJB components </a:t>
            </a:r>
            <a:r>
              <a:rPr lang="en-IN" b="1" dirty="0"/>
              <a:t>contain business logic</a:t>
            </a:r>
            <a:r>
              <a:rPr lang="en-IN" dirty="0"/>
              <a:t> </a:t>
            </a:r>
            <a:r>
              <a:rPr lang="en-IN" b="1" dirty="0"/>
              <a:t>only</a:t>
            </a:r>
            <a:r>
              <a:rPr lang="en-IN" dirty="0"/>
              <a:t>, giving developers freedom </a:t>
            </a:r>
            <a:r>
              <a:rPr lang="en-IN" dirty="0" smtClean="0"/>
              <a:t>from maintaining </a:t>
            </a:r>
            <a:r>
              <a:rPr lang="en-IN" dirty="0"/>
              <a:t>system-level code that would be integrated with their business logic.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EJB Framework 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IN" dirty="0"/>
              <a:t>EJB architecture is </a:t>
            </a:r>
            <a:r>
              <a:rPr lang="en-IN" b="1" dirty="0" smtClean="0"/>
              <a:t>transactional</a:t>
            </a:r>
            <a:r>
              <a:rPr lang="en-IN" b="1" dirty="0"/>
              <a:t>, distributed, portable, multitier, </a:t>
            </a:r>
            <a:r>
              <a:rPr lang="en-IN" b="1" dirty="0" smtClean="0"/>
              <a:t>scalable, and </a:t>
            </a:r>
            <a:r>
              <a:rPr lang="en-IN" b="1" dirty="0"/>
              <a:t>secure</a:t>
            </a:r>
            <a:r>
              <a:rPr lang="en-IN" dirty="0"/>
              <a:t>.</a:t>
            </a:r>
          </a:p>
          <a:p>
            <a:pPr lvl="1" algn="just"/>
            <a:r>
              <a:rPr lang="en-IN" dirty="0" smtClean="0"/>
              <a:t>Components </a:t>
            </a:r>
            <a:r>
              <a:rPr lang="en-IN" dirty="0"/>
              <a:t>are declaratively </a:t>
            </a:r>
            <a:r>
              <a:rPr lang="en-IN" dirty="0" smtClean="0"/>
              <a:t>customized:  Customizable </a:t>
            </a:r>
            <a:r>
              <a:rPr lang="en-IN" dirty="0"/>
              <a:t>traits include </a:t>
            </a:r>
            <a:r>
              <a:rPr lang="en-IN" b="1" dirty="0" smtClean="0"/>
              <a:t>transactional behaviour</a:t>
            </a:r>
            <a:r>
              <a:rPr lang="en-IN" b="1" dirty="0"/>
              <a:t>, security features, life cycle, state management, and persistence.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Distributed Programming with EJB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357298"/>
            <a:ext cx="6286544" cy="491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Containers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The application server provides a </a:t>
            </a:r>
            <a:r>
              <a:rPr lang="en-IN" b="1" dirty="0"/>
              <a:t>container</a:t>
            </a:r>
            <a:r>
              <a:rPr lang="en-IN" dirty="0"/>
              <a:t> that supports services for components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A container </a:t>
            </a:r>
            <a:r>
              <a:rPr lang="en-IN" dirty="0"/>
              <a:t>is an entity that provides life cycle management, security, deployment, </a:t>
            </a:r>
            <a:r>
              <a:rPr lang="en-IN" dirty="0" smtClean="0"/>
              <a:t>and runtime </a:t>
            </a:r>
            <a:r>
              <a:rPr lang="en-IN" dirty="0"/>
              <a:t>services to components. </a:t>
            </a:r>
            <a:endParaRPr lang="en-IN" dirty="0" smtClean="0"/>
          </a:p>
          <a:p>
            <a:pPr algn="just"/>
            <a:r>
              <a:rPr lang="en-IN" dirty="0" smtClean="0"/>
              <a:t>Each </a:t>
            </a:r>
            <a:r>
              <a:rPr lang="en-IN" dirty="0"/>
              <a:t>container type (including EJB, Web, JSP, </a:t>
            </a:r>
            <a:r>
              <a:rPr lang="en-IN" dirty="0" smtClean="0"/>
              <a:t>Servlet, Applet</a:t>
            </a:r>
            <a:r>
              <a:rPr lang="en-IN" dirty="0"/>
              <a:t>, and Application Client) provides component-specific services as well.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EJB Container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00200"/>
            <a:ext cx="8472518" cy="4525963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Bean life cycle management and instance </a:t>
            </a:r>
            <a:r>
              <a:rPr lang="en-IN" dirty="0" smtClean="0"/>
              <a:t>pooling : </a:t>
            </a:r>
          </a:p>
          <a:p>
            <a:pPr lvl="1"/>
            <a:r>
              <a:rPr lang="en-IN" dirty="0" smtClean="0"/>
              <a:t>These </a:t>
            </a:r>
            <a:r>
              <a:rPr lang="en-IN" dirty="0"/>
              <a:t>services include </a:t>
            </a:r>
            <a:r>
              <a:rPr lang="en-IN" dirty="0" smtClean="0"/>
              <a:t>creation, activation</a:t>
            </a:r>
            <a:r>
              <a:rPr lang="en-IN" dirty="0"/>
              <a:t>, passivity, and destruction</a:t>
            </a:r>
            <a:r>
              <a:rPr lang="en-IN" dirty="0" smtClean="0"/>
              <a:t>.</a:t>
            </a:r>
          </a:p>
          <a:p>
            <a:r>
              <a:rPr lang="en-IN" dirty="0"/>
              <a:t>State </a:t>
            </a:r>
            <a:r>
              <a:rPr lang="en-IN" dirty="0" smtClean="0"/>
              <a:t>management : </a:t>
            </a:r>
          </a:p>
          <a:p>
            <a:pPr lvl="1"/>
            <a:r>
              <a:rPr lang="en-IN" dirty="0" smtClean="0"/>
              <a:t>Individual </a:t>
            </a:r>
            <a:r>
              <a:rPr lang="en-IN" dirty="0"/>
              <a:t>EJBs do not need to explicitly save or restore </a:t>
            </a:r>
            <a:r>
              <a:rPr lang="en-IN" dirty="0" smtClean="0"/>
              <a:t>the conversational </a:t>
            </a:r>
            <a:r>
              <a:rPr lang="en-IN" dirty="0"/>
              <a:t>object state between method calls</a:t>
            </a:r>
            <a:r>
              <a:rPr lang="en-IN" dirty="0" smtClean="0"/>
              <a:t>.</a:t>
            </a:r>
          </a:p>
          <a:p>
            <a:r>
              <a:rPr lang="en-IN" dirty="0"/>
              <a:t>Bean transaction </a:t>
            </a:r>
            <a:r>
              <a:rPr lang="en-IN" dirty="0" smtClean="0"/>
              <a:t>management : </a:t>
            </a:r>
          </a:p>
          <a:p>
            <a:pPr lvl="1"/>
            <a:r>
              <a:rPr lang="en-IN" dirty="0"/>
              <a:t>The EJB container can automatically manage the start, </a:t>
            </a:r>
            <a:r>
              <a:rPr lang="en-IN" dirty="0" smtClean="0"/>
              <a:t>the </a:t>
            </a:r>
            <a:r>
              <a:rPr lang="en-IN" dirty="0" err="1" smtClean="0"/>
              <a:t>enrollment</a:t>
            </a:r>
            <a:r>
              <a:rPr lang="en-IN" dirty="0"/>
              <a:t>, the commitment, and the rollback of transactions on behalf of the EJB.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EJB Container 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Security constraint </a:t>
            </a:r>
            <a:r>
              <a:rPr lang="en-IN" dirty="0" smtClean="0"/>
              <a:t>enforcement</a:t>
            </a:r>
          </a:p>
          <a:p>
            <a:pPr lvl="1"/>
            <a:r>
              <a:rPr lang="en-IN" dirty="0"/>
              <a:t>The EJB container automatically performs all </a:t>
            </a:r>
            <a:r>
              <a:rPr lang="en-IN" dirty="0" smtClean="0"/>
              <a:t>security checking </a:t>
            </a:r>
            <a:r>
              <a:rPr lang="en-IN" dirty="0"/>
              <a:t>on behalf of the EJB</a:t>
            </a:r>
            <a:r>
              <a:rPr lang="en-IN" dirty="0" smtClean="0"/>
              <a:t>.</a:t>
            </a:r>
          </a:p>
          <a:p>
            <a:r>
              <a:rPr lang="en-IN" dirty="0"/>
              <a:t>Distributed remote </a:t>
            </a:r>
            <a:r>
              <a:rPr lang="en-IN" dirty="0" smtClean="0"/>
              <a:t>access:</a:t>
            </a:r>
          </a:p>
          <a:p>
            <a:pPr lvl="1"/>
            <a:r>
              <a:rPr lang="en-IN" dirty="0" smtClean="0"/>
              <a:t>Uses </a:t>
            </a:r>
            <a:r>
              <a:rPr lang="en-IN" dirty="0"/>
              <a:t>Remote Method Invocation (RMI)</a:t>
            </a:r>
          </a:p>
          <a:p>
            <a:pPr lvl="1"/>
            <a:r>
              <a:rPr lang="sv-SE" dirty="0" smtClean="0"/>
              <a:t>Internet </a:t>
            </a:r>
            <a:r>
              <a:rPr lang="sv-SE" dirty="0"/>
              <a:t>InterORB Protocol (IIOP</a:t>
            </a:r>
            <a:r>
              <a:rPr lang="sv-SE" dirty="0" smtClean="0"/>
              <a:t>).</a:t>
            </a:r>
          </a:p>
          <a:p>
            <a:r>
              <a:rPr lang="en-IN" dirty="0"/>
              <a:t>Container-managed persistence (</a:t>
            </a:r>
            <a:r>
              <a:rPr lang="en-IN" dirty="0" smtClean="0"/>
              <a:t>CMP)</a:t>
            </a:r>
          </a:p>
          <a:p>
            <a:pPr lvl="1"/>
            <a:r>
              <a:rPr lang="en-IN" dirty="0" smtClean="0"/>
              <a:t>EJBs </a:t>
            </a:r>
            <a:r>
              <a:rPr lang="en-IN" dirty="0"/>
              <a:t>do not need to explicitly retrieve </a:t>
            </a:r>
            <a:r>
              <a:rPr lang="en-IN" dirty="0" smtClean="0"/>
              <a:t>or store </a:t>
            </a:r>
            <a:r>
              <a:rPr lang="en-IN" dirty="0"/>
              <a:t>persistent object data from a database. </a:t>
            </a:r>
            <a:endParaRPr lang="en-IN" dirty="0" smtClean="0"/>
          </a:p>
          <a:p>
            <a:pPr lvl="1"/>
            <a:r>
              <a:rPr lang="en-IN" dirty="0" smtClean="0"/>
              <a:t>The </a:t>
            </a:r>
            <a:r>
              <a:rPr lang="en-IN" dirty="0"/>
              <a:t>EJB container can </a:t>
            </a:r>
            <a:r>
              <a:rPr lang="en-IN" dirty="0" smtClean="0"/>
              <a:t>automatically manage </a:t>
            </a:r>
            <a:r>
              <a:rPr lang="en-IN" dirty="0"/>
              <a:t>persistent data on behalf of the EJB</a:t>
            </a:r>
            <a:r>
              <a:rPr lang="en-IN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EJB Container 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Generated remote stubs</a:t>
            </a:r>
          </a:p>
          <a:p>
            <a:pPr lvl="1"/>
            <a:r>
              <a:rPr lang="en-IN" dirty="0" smtClean="0"/>
              <a:t>The container will create remote stubs for wrappers such as RMI and CORBA</a:t>
            </a:r>
          </a:p>
          <a:p>
            <a:r>
              <a:rPr lang="en-IN" b="1" dirty="0"/>
              <a:t>Additional </a:t>
            </a:r>
            <a:r>
              <a:rPr lang="en-IN" b="1" dirty="0" smtClean="0"/>
              <a:t>Functionality</a:t>
            </a:r>
          </a:p>
          <a:p>
            <a:pPr lvl="1"/>
            <a:r>
              <a:rPr lang="en-IN" dirty="0"/>
              <a:t>provides an environment that supports the execution of </a:t>
            </a:r>
            <a:r>
              <a:rPr lang="en-IN" dirty="0" smtClean="0"/>
              <a:t>applications developed </a:t>
            </a:r>
            <a:r>
              <a:rPr lang="en-IN" dirty="0"/>
              <a:t>using EJB architecture, </a:t>
            </a:r>
            <a:endParaRPr lang="en-IN" dirty="0" smtClean="0"/>
          </a:p>
          <a:p>
            <a:pPr lvl="1"/>
            <a:r>
              <a:rPr lang="en-IN" dirty="0" smtClean="0"/>
              <a:t>managing </a:t>
            </a:r>
            <a:r>
              <a:rPr lang="en-IN" dirty="0"/>
              <a:t>and coordinating allocation of resources </a:t>
            </a:r>
            <a:r>
              <a:rPr lang="en-IN" dirty="0" smtClean="0"/>
              <a:t>to the </a:t>
            </a:r>
            <a:r>
              <a:rPr lang="en-IN" dirty="0"/>
              <a:t>applications</a:t>
            </a:r>
            <a:r>
              <a:rPr lang="en-IN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EJB Container 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2" indent="-342900"/>
            <a:r>
              <a:rPr lang="en-IN" dirty="0" smtClean="0"/>
              <a:t>responsible for registering the object</a:t>
            </a:r>
          </a:p>
          <a:p>
            <a:pPr marL="742950" lvl="2" indent="-342900"/>
            <a:r>
              <a:rPr lang="en-IN" dirty="0" smtClean="0"/>
              <a:t> providing a Remote interface for the object</a:t>
            </a:r>
          </a:p>
          <a:p>
            <a:pPr marL="742950" lvl="2" indent="-342900"/>
            <a:r>
              <a:rPr lang="en-IN" dirty="0" smtClean="0"/>
              <a:t>creating and destroying object instances</a:t>
            </a:r>
          </a:p>
          <a:p>
            <a:pPr marL="742950" lvl="2" indent="-342900"/>
            <a:r>
              <a:rPr lang="en-IN" dirty="0" smtClean="0"/>
              <a:t> checking security for the object</a:t>
            </a:r>
          </a:p>
          <a:p>
            <a:pPr marL="742950" lvl="2" indent="-342900"/>
            <a:r>
              <a:rPr lang="en-IN" dirty="0" smtClean="0"/>
              <a:t> managing the active state for the object</a:t>
            </a:r>
          </a:p>
          <a:p>
            <a:pPr marL="742950" lvl="2" indent="-342900"/>
            <a:r>
              <a:rPr lang="en-IN" dirty="0" smtClean="0"/>
              <a:t>coordinating distributed transactions.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Overview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Enterprise JavaBeans (EJB) specification is an industry initiative </a:t>
            </a:r>
            <a:r>
              <a:rPr lang="en-IN" dirty="0" smtClean="0"/>
              <a:t>lead </a:t>
            </a:r>
            <a:r>
              <a:rPr lang="en-IN" dirty="0"/>
              <a:t>and driven </a:t>
            </a:r>
            <a:r>
              <a:rPr lang="en-IN" dirty="0" smtClean="0"/>
              <a:t>by Sun Microsystems</a:t>
            </a:r>
          </a:p>
          <a:p>
            <a:pPr algn="just"/>
            <a:r>
              <a:rPr lang="en-IN" dirty="0"/>
              <a:t>The term </a:t>
            </a:r>
            <a:r>
              <a:rPr lang="en-IN" b="1" i="1" dirty="0"/>
              <a:t>Enterprise</a:t>
            </a:r>
            <a:r>
              <a:rPr lang="en-IN" i="1" dirty="0"/>
              <a:t> implies that </a:t>
            </a:r>
            <a:r>
              <a:rPr lang="en-IN" i="1" dirty="0" smtClean="0"/>
              <a:t>the </a:t>
            </a:r>
            <a:r>
              <a:rPr lang="en-IN" b="1" i="1" dirty="0" smtClean="0"/>
              <a:t>application</a:t>
            </a:r>
            <a:r>
              <a:rPr lang="en-IN" i="1" dirty="0" smtClean="0"/>
              <a:t> </a:t>
            </a:r>
            <a:r>
              <a:rPr lang="en-IN" i="1" dirty="0"/>
              <a:t>will be </a:t>
            </a:r>
            <a:r>
              <a:rPr lang="en-IN" b="1" i="1" dirty="0"/>
              <a:t>scalable, available, </a:t>
            </a:r>
            <a:r>
              <a:rPr lang="en-IN" b="1" i="1" dirty="0" smtClean="0"/>
              <a:t>reliable, </a:t>
            </a:r>
            <a:r>
              <a:rPr lang="en-IN" b="1" dirty="0" smtClean="0"/>
              <a:t>secure</a:t>
            </a:r>
            <a:r>
              <a:rPr lang="en-IN" b="1" dirty="0"/>
              <a:t>, transactional, and </a:t>
            </a:r>
            <a:r>
              <a:rPr lang="en-IN" b="1" dirty="0" smtClean="0"/>
              <a:t>distributed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Container Location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Any </a:t>
            </a:r>
            <a:r>
              <a:rPr lang="en-IN" dirty="0"/>
              <a:t>number of EJB classes can be installed in a single EJB container.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particular </a:t>
            </a:r>
            <a:r>
              <a:rPr lang="en-IN" dirty="0" smtClean="0"/>
              <a:t>class of </a:t>
            </a:r>
            <a:r>
              <a:rPr lang="en-IN" dirty="0"/>
              <a:t>EJB is assigned to one and only one EJB </a:t>
            </a:r>
            <a:r>
              <a:rPr lang="en-IN" dirty="0" smtClean="0"/>
              <a:t>container</a:t>
            </a:r>
          </a:p>
          <a:p>
            <a:r>
              <a:rPr lang="en-IN" dirty="0" smtClean="0"/>
              <a:t>a </a:t>
            </a:r>
            <a:r>
              <a:rPr lang="en-IN" dirty="0"/>
              <a:t>container may not </a:t>
            </a:r>
            <a:r>
              <a:rPr lang="en-IN" dirty="0" smtClean="0"/>
              <a:t>necessarily represent </a:t>
            </a:r>
            <a:r>
              <a:rPr lang="en-IN" dirty="0"/>
              <a:t>a physical location</a:t>
            </a:r>
            <a:r>
              <a:rPr lang="en-IN" dirty="0" smtClean="0"/>
              <a:t>.</a:t>
            </a:r>
          </a:p>
          <a:p>
            <a:r>
              <a:rPr lang="en-IN" dirty="0"/>
              <a:t>it could be </a:t>
            </a:r>
            <a:r>
              <a:rPr lang="en-IN" dirty="0" smtClean="0"/>
              <a:t>implemented as </a:t>
            </a:r>
            <a:r>
              <a:rPr lang="en-IN" dirty="0"/>
              <a:t>a logical entity that can be replicated and distributed across any number </a:t>
            </a:r>
            <a:r>
              <a:rPr lang="en-IN" dirty="0" smtClean="0"/>
              <a:t>of systems </a:t>
            </a:r>
            <a:r>
              <a:rPr lang="en-IN" dirty="0"/>
              <a:t>and processes.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EJB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Message driven beans</a:t>
            </a:r>
          </a:p>
          <a:p>
            <a:r>
              <a:rPr lang="en-IN" dirty="0" smtClean="0"/>
              <a:t>Entity beans</a:t>
            </a:r>
          </a:p>
          <a:p>
            <a:r>
              <a:rPr lang="en-IN" dirty="0" smtClean="0"/>
              <a:t>Session beans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Assignment II    Date :</a:t>
            </a:r>
            <a:r>
              <a:rPr lang="en-IN" smtClean="0"/>
              <a:t>15/11/19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a-DK" dirty="0" smtClean="0"/>
              <a:t>Explain the exception handling in JSP;</a:t>
            </a:r>
          </a:p>
          <a:p>
            <a:pPr lvl="1"/>
            <a:r>
              <a:rPr lang="da-DK" dirty="0" smtClean="0"/>
              <a:t>Using JSTL Tags for Error Page</a:t>
            </a:r>
          </a:p>
          <a:p>
            <a:pPr lvl="1"/>
            <a:r>
              <a:rPr lang="en-IN" dirty="0" smtClean="0"/>
              <a:t>Using Try...Catch Block</a:t>
            </a:r>
          </a:p>
          <a:p>
            <a:pPr algn="just"/>
            <a:r>
              <a:rPr lang="en-IN" dirty="0" smtClean="0"/>
              <a:t>With a neat diagram explain the lifecycle of </a:t>
            </a:r>
            <a:r>
              <a:rPr lang="en-IN" smtClean="0"/>
              <a:t>EJB </a:t>
            </a:r>
          </a:p>
          <a:p>
            <a:pPr algn="just"/>
            <a:r>
              <a:rPr lang="en-IN" dirty="0" smtClean="0"/>
              <a:t>Explain CORBA with a diagram</a:t>
            </a:r>
          </a:p>
          <a:p>
            <a:pPr algn="just"/>
            <a:r>
              <a:rPr lang="en-IN" dirty="0" smtClean="0"/>
              <a:t>Explain RMI with a diagram</a:t>
            </a:r>
          </a:p>
          <a:p>
            <a:pPr algn="just"/>
            <a:r>
              <a:rPr lang="en-IN" dirty="0" smtClean="0"/>
              <a:t>Transaction management</a:t>
            </a:r>
          </a:p>
          <a:p>
            <a:pPr algn="just"/>
            <a:r>
              <a:rPr lang="en-IN" dirty="0" smtClean="0"/>
              <a:t>Security deployment	</a:t>
            </a:r>
          </a:p>
          <a:p>
            <a:pPr algn="just"/>
            <a:endParaRPr lang="en-IN" dirty="0" smtClean="0"/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Session and Entity Beans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EJB specification supports both transient and persistent objects. </a:t>
            </a:r>
            <a:r>
              <a:rPr lang="en-IN" b="1" dirty="0"/>
              <a:t>A transient object </a:t>
            </a:r>
            <a:r>
              <a:rPr lang="en-IN" dirty="0" smtClean="0"/>
              <a:t>is referred </a:t>
            </a:r>
            <a:r>
              <a:rPr lang="en-IN" dirty="0"/>
              <a:t>to as a </a:t>
            </a:r>
            <a:r>
              <a:rPr lang="en-IN" b="1" i="1" dirty="0"/>
              <a:t>session bean</a:t>
            </a:r>
            <a:r>
              <a:rPr lang="en-IN" i="1" dirty="0"/>
              <a:t>, and a </a:t>
            </a:r>
            <a:r>
              <a:rPr lang="en-IN" b="1" i="1" dirty="0"/>
              <a:t>persistent object </a:t>
            </a:r>
            <a:r>
              <a:rPr lang="en-IN" i="1" dirty="0"/>
              <a:t>is known as an </a:t>
            </a:r>
            <a:r>
              <a:rPr lang="en-IN" b="1" i="1" dirty="0"/>
              <a:t>entity bean</a:t>
            </a:r>
            <a:r>
              <a:rPr lang="en-IN" i="1" dirty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Message Driven Bean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Useful for passing messages to one server to another server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Session bean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Useful for maintain sessions</a:t>
            </a:r>
          </a:p>
          <a:p>
            <a:r>
              <a:rPr lang="en-IN" dirty="0"/>
              <a:t>A session bean is an EJB that is created by a client and usually exists only for the </a:t>
            </a:r>
            <a:r>
              <a:rPr lang="en-IN" dirty="0" smtClean="0"/>
              <a:t>duration of </a:t>
            </a:r>
            <a:r>
              <a:rPr lang="en-IN" dirty="0"/>
              <a:t>a single client-server </a:t>
            </a:r>
            <a:r>
              <a:rPr lang="en-IN" dirty="0" smtClean="0"/>
              <a:t>session</a:t>
            </a:r>
          </a:p>
          <a:p>
            <a:r>
              <a:rPr lang="en-IN" dirty="0"/>
              <a:t>A session bean usually performs operations such </a:t>
            </a:r>
            <a:r>
              <a:rPr lang="en-IN" dirty="0" smtClean="0"/>
              <a:t>as calculations </a:t>
            </a:r>
            <a:r>
              <a:rPr lang="en-IN" dirty="0"/>
              <a:t>or database access on behalf of the </a:t>
            </a:r>
            <a:r>
              <a:rPr lang="en-IN" dirty="0" smtClean="0"/>
              <a:t>client</a:t>
            </a:r>
          </a:p>
          <a:p>
            <a:r>
              <a:rPr lang="en-IN" dirty="0"/>
              <a:t>it is not recoverable if a system crash occurs.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Entity beans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An entity bean is an object representation of persistent data maintained in a </a:t>
            </a:r>
            <a:r>
              <a:rPr lang="en-IN" dirty="0" smtClean="0"/>
              <a:t>permanent data </a:t>
            </a:r>
            <a:r>
              <a:rPr lang="en-IN" dirty="0"/>
              <a:t>store such as a database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Entity </a:t>
            </a:r>
            <a:r>
              <a:rPr lang="en-IN" dirty="0"/>
              <a:t>beans represent specific data </a:t>
            </a:r>
            <a:r>
              <a:rPr lang="en-IN" dirty="0" smtClean="0"/>
              <a:t>or collections </a:t>
            </a:r>
            <a:r>
              <a:rPr lang="en-IN" dirty="0"/>
              <a:t>of data, such as a row in </a:t>
            </a:r>
            <a:r>
              <a:rPr lang="en-IN" dirty="0" smtClean="0"/>
              <a:t>a relational database.</a:t>
            </a:r>
          </a:p>
          <a:p>
            <a:r>
              <a:rPr lang="en-IN" dirty="0"/>
              <a:t>An entity bean can be created in two ways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by </a:t>
            </a:r>
            <a:r>
              <a:rPr lang="en-IN" dirty="0"/>
              <a:t>direct action of the client in which </a:t>
            </a:r>
            <a:r>
              <a:rPr lang="en-IN" dirty="0" smtClean="0"/>
              <a:t>a </a:t>
            </a:r>
            <a:r>
              <a:rPr lang="en-IN" b="1" dirty="0" smtClean="0"/>
              <a:t>create </a:t>
            </a:r>
            <a:r>
              <a:rPr lang="en-IN" b="1" dirty="0"/>
              <a:t>method </a:t>
            </a:r>
            <a:r>
              <a:rPr lang="en-IN" dirty="0"/>
              <a:t>is called on the </a:t>
            </a:r>
            <a:r>
              <a:rPr lang="en-IN" b="1" dirty="0"/>
              <a:t>bean’s Home </a:t>
            </a:r>
            <a:r>
              <a:rPr lang="en-IN" b="1" dirty="0" smtClean="0"/>
              <a:t>interface</a:t>
            </a:r>
          </a:p>
          <a:p>
            <a:pPr lvl="1"/>
            <a:r>
              <a:rPr lang="en-IN" dirty="0" smtClean="0"/>
              <a:t>by </a:t>
            </a:r>
            <a:r>
              <a:rPr lang="en-IN" dirty="0"/>
              <a:t>some other action </a:t>
            </a:r>
            <a:r>
              <a:rPr lang="en-IN" dirty="0" smtClean="0"/>
              <a:t>that adds </a:t>
            </a:r>
            <a:r>
              <a:rPr lang="en-IN" dirty="0"/>
              <a:t>data to the database that the bean type represents.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Entity beans 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dirty="0"/>
              <a:t>An entity bean can implement either </a:t>
            </a:r>
            <a:r>
              <a:rPr lang="en-IN" b="1" dirty="0"/>
              <a:t>bean-managed or container-managed persistence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In the </a:t>
            </a:r>
            <a:r>
              <a:rPr lang="en-IN" dirty="0"/>
              <a:t>case of bean-managed persistence, the implementer of an entity bean stores </a:t>
            </a:r>
            <a:r>
              <a:rPr lang="en-IN" dirty="0" smtClean="0"/>
              <a:t>and retrieves </a:t>
            </a:r>
            <a:r>
              <a:rPr lang="en-IN" dirty="0"/>
              <a:t>the information managed by the bean through direct database calls. </a:t>
            </a:r>
            <a:endParaRPr lang="en-IN" dirty="0" smtClean="0"/>
          </a:p>
          <a:p>
            <a:pPr algn="just"/>
            <a:r>
              <a:rPr lang="en-IN" dirty="0" smtClean="0"/>
              <a:t>The bean may </a:t>
            </a:r>
            <a:r>
              <a:rPr lang="en-IN" dirty="0"/>
              <a:t>utilize either JDBC or SQLJ for this method. </a:t>
            </a:r>
            <a:endParaRPr lang="en-IN" dirty="0" smtClean="0"/>
          </a:p>
          <a:p>
            <a:pPr algn="just"/>
            <a:r>
              <a:rPr lang="en-IN" dirty="0" smtClean="0"/>
              <a:t>A </a:t>
            </a:r>
            <a:r>
              <a:rPr lang="en-IN" dirty="0"/>
              <a:t>disadvantage to this approach is </a:t>
            </a:r>
            <a:r>
              <a:rPr lang="en-IN" dirty="0" smtClean="0"/>
              <a:t>that it </a:t>
            </a:r>
            <a:r>
              <a:rPr lang="en-IN" dirty="0"/>
              <a:t>makes it harder to adapt bean-managed persistence </a:t>
            </a:r>
            <a:r>
              <a:rPr lang="en-IN" dirty="0" smtClean="0"/>
              <a:t>to alternate </a:t>
            </a:r>
            <a:r>
              <a:rPr lang="en-IN" dirty="0"/>
              <a:t>data sources.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Entity beans 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 the case of container-managed persistence, the container provider may </a:t>
            </a:r>
            <a:r>
              <a:rPr lang="en-IN" dirty="0" smtClean="0"/>
              <a:t>implement access </a:t>
            </a:r>
            <a:r>
              <a:rPr lang="en-IN" dirty="0"/>
              <a:t>to the database using standard APIs.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container provider can offer tools to </a:t>
            </a:r>
            <a:r>
              <a:rPr lang="en-IN" dirty="0" smtClean="0"/>
              <a:t>map instance </a:t>
            </a:r>
            <a:r>
              <a:rPr lang="en-IN" dirty="0"/>
              <a:t>variables of an entity bean to calls to an underlying database. </a:t>
            </a:r>
            <a:endParaRPr lang="en-IN" dirty="0" smtClean="0"/>
          </a:p>
          <a:p>
            <a:r>
              <a:rPr lang="en-IN" dirty="0" smtClean="0"/>
              <a:t>This approach makes </a:t>
            </a:r>
            <a:r>
              <a:rPr lang="en-IN" dirty="0"/>
              <a:t>it easier to use Entity Beans with different databases.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Encapsulating Entity Beans with Session Beans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857364"/>
            <a:ext cx="8375787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Overview 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Part of the J2EE specification</a:t>
            </a:r>
          </a:p>
          <a:p>
            <a:r>
              <a:rPr lang="en-IN" dirty="0" smtClean="0"/>
              <a:t>Contains the application’s business logic and live business data</a:t>
            </a:r>
          </a:p>
          <a:p>
            <a:r>
              <a:rPr lang="en-IN" dirty="0" smtClean="0"/>
              <a:t>Provides </a:t>
            </a:r>
            <a:r>
              <a:rPr lang="en-IN" b="1" dirty="0" smtClean="0"/>
              <a:t>distributed, object-oriented and component based </a:t>
            </a:r>
            <a:r>
              <a:rPr lang="en-IN" dirty="0" smtClean="0"/>
              <a:t>architecture.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Encapsulating Entity Beans with Session </a:t>
            </a:r>
            <a:r>
              <a:rPr lang="en-IN" b="1" dirty="0" smtClean="0"/>
              <a:t>Beans 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Encapsulating an entity bean inside a session bean is usually a good design choice </a:t>
            </a:r>
            <a:r>
              <a:rPr lang="en-IN" dirty="0" smtClean="0"/>
              <a:t>for several </a:t>
            </a:r>
            <a:r>
              <a:rPr lang="en-IN" dirty="0"/>
              <a:t>reasons: </a:t>
            </a:r>
            <a:endParaRPr lang="en-IN" dirty="0" smtClean="0"/>
          </a:p>
          <a:p>
            <a:pPr lvl="1"/>
            <a:r>
              <a:rPr lang="en-IN" dirty="0"/>
              <a:t>I</a:t>
            </a:r>
            <a:r>
              <a:rPr lang="en-IN" dirty="0" smtClean="0"/>
              <a:t>t </a:t>
            </a:r>
            <a:r>
              <a:rPr lang="en-IN" dirty="0"/>
              <a:t>will prevent a remote client from starting a transaction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It </a:t>
            </a:r>
            <a:r>
              <a:rPr lang="en-IN" dirty="0"/>
              <a:t>will eliminate direct exposure of the entity beans to remote clients. </a:t>
            </a:r>
            <a:endParaRPr lang="en-IN" dirty="0" smtClean="0"/>
          </a:p>
          <a:p>
            <a:pPr lvl="1"/>
            <a:r>
              <a:rPr lang="en-IN" dirty="0" smtClean="0"/>
              <a:t>It allows entity </a:t>
            </a:r>
            <a:r>
              <a:rPr lang="en-IN" dirty="0"/>
              <a:t>beans to be more reusable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Attributes of a Bean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/>
              <a:t>There are two choices that can be made for a “state” attribute of a bean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Beans can </a:t>
            </a:r>
            <a:r>
              <a:rPr lang="en-IN" dirty="0" smtClean="0"/>
              <a:t>either be </a:t>
            </a:r>
            <a:r>
              <a:rPr lang="en-IN" dirty="0" err="1"/>
              <a:t>stateful</a:t>
            </a:r>
            <a:r>
              <a:rPr lang="en-IN" dirty="0"/>
              <a:t> or stateless</a:t>
            </a:r>
            <a:r>
              <a:rPr lang="en-IN" dirty="0" smtClean="0"/>
              <a:t>.</a:t>
            </a:r>
          </a:p>
          <a:p>
            <a:pPr lvl="1" algn="just"/>
            <a:r>
              <a:rPr lang="en-IN" dirty="0" smtClean="0"/>
              <a:t>With </a:t>
            </a:r>
            <a:r>
              <a:rPr lang="en-IN" b="1" dirty="0" err="1" smtClean="0"/>
              <a:t>stateful</a:t>
            </a:r>
            <a:r>
              <a:rPr lang="en-IN" dirty="0" smtClean="0"/>
              <a:t> beans, the </a:t>
            </a:r>
            <a:r>
              <a:rPr lang="en-IN" b="1" dirty="0" smtClean="0"/>
              <a:t>EJB container saves internal bean data during and in between </a:t>
            </a:r>
            <a:r>
              <a:rPr lang="en-IN" dirty="0" smtClean="0"/>
              <a:t>method calls on the client’s behalf</a:t>
            </a:r>
          </a:p>
          <a:p>
            <a:pPr lvl="1" algn="just"/>
            <a:r>
              <a:rPr lang="en-IN" dirty="0"/>
              <a:t>With </a:t>
            </a:r>
            <a:r>
              <a:rPr lang="en-IN" b="1" dirty="0"/>
              <a:t>stateless</a:t>
            </a:r>
            <a:r>
              <a:rPr lang="en-IN" dirty="0"/>
              <a:t> beans, </a:t>
            </a:r>
            <a:r>
              <a:rPr lang="en-IN" dirty="0" smtClean="0"/>
              <a:t>the </a:t>
            </a:r>
            <a:r>
              <a:rPr lang="en-IN" b="1" dirty="0" smtClean="0"/>
              <a:t>clients </a:t>
            </a:r>
            <a:r>
              <a:rPr lang="en-IN" b="1" dirty="0"/>
              <a:t>may call any available instance</a:t>
            </a:r>
            <a:r>
              <a:rPr lang="en-IN" dirty="0"/>
              <a:t> of an instantiated bean for as long as the </a:t>
            </a:r>
            <a:r>
              <a:rPr lang="en-IN" dirty="0" smtClean="0"/>
              <a:t>EJB container </a:t>
            </a:r>
            <a:r>
              <a:rPr lang="en-IN" dirty="0"/>
              <a:t>has the ability to pool stateless beans.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Stateless Beans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dirty="0"/>
              <a:t>A session bean represents work performed by a single </a:t>
            </a:r>
            <a:r>
              <a:rPr lang="en-IN" dirty="0" smtClean="0"/>
              <a:t>client</a:t>
            </a:r>
          </a:p>
          <a:p>
            <a:pPr algn="just"/>
            <a:r>
              <a:rPr lang="en-IN" dirty="0"/>
              <a:t>That work can be </a:t>
            </a:r>
            <a:r>
              <a:rPr lang="en-IN" dirty="0" smtClean="0"/>
              <a:t>performed within </a:t>
            </a:r>
            <a:r>
              <a:rPr lang="en-IN" dirty="0"/>
              <a:t>a single method invocation, or it may span across multiple method invocations.</a:t>
            </a:r>
          </a:p>
          <a:p>
            <a:pPr algn="just"/>
            <a:r>
              <a:rPr lang="en-IN" dirty="0"/>
              <a:t>If the work spans multiple methods, the object must maintain the user’s </a:t>
            </a:r>
            <a:r>
              <a:rPr lang="en-IN" dirty="0" smtClean="0"/>
              <a:t>object state </a:t>
            </a:r>
            <a:r>
              <a:rPr lang="en-IN" dirty="0"/>
              <a:t>between method calls.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/>
              <a:t>state management options for session beans are </a:t>
            </a:r>
            <a:r>
              <a:rPr lang="en-IN" dirty="0" smtClean="0"/>
              <a:t>defined in </a:t>
            </a:r>
            <a:r>
              <a:rPr lang="en-IN" dirty="0"/>
              <a:t>the </a:t>
            </a:r>
            <a:r>
              <a:rPr lang="en-IN" b="1" dirty="0" err="1"/>
              <a:t>StateManagementType</a:t>
            </a:r>
            <a:r>
              <a:rPr lang="en-IN" dirty="0"/>
              <a:t> attribute in the </a:t>
            </a:r>
            <a:r>
              <a:rPr lang="en-IN" b="1" dirty="0" err="1"/>
              <a:t>DeploymentDescriptor</a:t>
            </a:r>
            <a:r>
              <a:rPr lang="en-IN" dirty="0"/>
              <a:t> 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Stateless Beans 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S</a:t>
            </a:r>
            <a:r>
              <a:rPr lang="en-IN" dirty="0" smtClean="0"/>
              <a:t>tateless </a:t>
            </a:r>
            <a:r>
              <a:rPr lang="en-IN" dirty="0"/>
              <a:t>beans are intended to perform individual operations </a:t>
            </a:r>
            <a:r>
              <a:rPr lang="en-IN" dirty="0" smtClean="0"/>
              <a:t>automatically and </a:t>
            </a:r>
            <a:r>
              <a:rPr lang="en-IN" dirty="0"/>
              <a:t>don’t maintain state across method invocations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 </a:t>
            </a:r>
            <a:r>
              <a:rPr lang="en-IN" dirty="0"/>
              <a:t>They’re also amorphous, in that </a:t>
            </a:r>
            <a:r>
              <a:rPr lang="en-IN" dirty="0" smtClean="0"/>
              <a:t>any client </a:t>
            </a:r>
            <a:r>
              <a:rPr lang="en-IN" dirty="0"/>
              <a:t>can use any instance of a stateless bean at any time at the container’s discretion.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Stateful Beans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Stateful session beans maintain state both within and between transactions. </a:t>
            </a:r>
            <a:endParaRPr lang="en-IN" dirty="0" smtClean="0"/>
          </a:p>
          <a:p>
            <a:pPr algn="just"/>
            <a:r>
              <a:rPr lang="en-IN" dirty="0" smtClean="0"/>
              <a:t>Each </a:t>
            </a:r>
            <a:r>
              <a:rPr lang="en-IN" dirty="0" err="1" smtClean="0"/>
              <a:t>stateful</a:t>
            </a:r>
            <a:r>
              <a:rPr lang="en-IN" dirty="0" smtClean="0"/>
              <a:t> session </a:t>
            </a:r>
            <a:r>
              <a:rPr lang="en-IN" dirty="0"/>
              <a:t>bean is associated with a specific client. </a:t>
            </a:r>
            <a:endParaRPr lang="en-IN" dirty="0" smtClean="0"/>
          </a:p>
          <a:p>
            <a:pPr algn="just"/>
            <a:r>
              <a:rPr lang="en-IN" dirty="0" smtClean="0"/>
              <a:t>Containers </a:t>
            </a:r>
            <a:r>
              <a:rPr lang="en-IN" dirty="0"/>
              <a:t>are able to save and retrieve </a:t>
            </a:r>
            <a:r>
              <a:rPr lang="en-IN" dirty="0" smtClean="0"/>
              <a:t>a bean’s </a:t>
            </a:r>
            <a:r>
              <a:rPr lang="en-IN" dirty="0"/>
              <a:t>state automatically while managing instance pools of </a:t>
            </a:r>
            <a:r>
              <a:rPr lang="en-IN" dirty="0" err="1"/>
              <a:t>stateful</a:t>
            </a:r>
            <a:r>
              <a:rPr lang="en-IN" dirty="0"/>
              <a:t> session beans.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Stateful Beans 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/>
              <a:t>Stateful session beans maintain data consistency by updating their fields each time </a:t>
            </a:r>
            <a:r>
              <a:rPr lang="en-IN" dirty="0" smtClean="0"/>
              <a:t>a transaction </a:t>
            </a:r>
            <a:r>
              <a:rPr lang="en-IN" dirty="0"/>
              <a:t>is committed. </a:t>
            </a:r>
            <a:endParaRPr lang="en-IN" dirty="0" smtClean="0"/>
          </a:p>
          <a:p>
            <a:pPr algn="just"/>
            <a:r>
              <a:rPr lang="en-IN" dirty="0" smtClean="0"/>
              <a:t>To </a:t>
            </a:r>
            <a:r>
              <a:rPr lang="en-IN" dirty="0"/>
              <a:t>keep informed of changes in transaction status, a </a:t>
            </a:r>
            <a:r>
              <a:rPr lang="en-IN" dirty="0" err="1" smtClean="0"/>
              <a:t>stateful</a:t>
            </a:r>
            <a:r>
              <a:rPr lang="en-IN" dirty="0" smtClean="0"/>
              <a:t> session </a:t>
            </a:r>
            <a:r>
              <a:rPr lang="en-IN" dirty="0"/>
              <a:t>bean implements the </a:t>
            </a:r>
            <a:r>
              <a:rPr lang="en-IN" b="1" dirty="0" err="1"/>
              <a:t>SessionSynchronization</a:t>
            </a:r>
            <a:r>
              <a:rPr lang="en-IN" dirty="0"/>
              <a:t> interface.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/>
              <a:t>container </a:t>
            </a:r>
            <a:r>
              <a:rPr lang="en-IN" dirty="0" smtClean="0"/>
              <a:t>calls methods </a:t>
            </a:r>
            <a:r>
              <a:rPr lang="en-IN" dirty="0"/>
              <a:t>of this interface while it initiates and completes transactions involving the bean.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Parts of a Bean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 err="1" smtClean="0"/>
              <a:t>EJBHome</a:t>
            </a:r>
            <a:r>
              <a:rPr lang="en-IN" b="1" dirty="0" smtClean="0"/>
              <a:t> Object : </a:t>
            </a:r>
          </a:p>
          <a:p>
            <a:pPr lvl="1"/>
            <a:r>
              <a:rPr lang="en-IN" dirty="0" smtClean="0"/>
              <a:t>object </a:t>
            </a:r>
            <a:r>
              <a:rPr lang="en-IN" dirty="0"/>
              <a:t>that provides the life cycle operations (create, </a:t>
            </a:r>
            <a:r>
              <a:rPr lang="en-IN" dirty="0" err="1" smtClean="0"/>
              <a:t>remove,find</a:t>
            </a:r>
            <a:r>
              <a:rPr lang="en-IN" dirty="0"/>
              <a:t>) for an </a:t>
            </a:r>
            <a:r>
              <a:rPr lang="en-IN" dirty="0" smtClean="0"/>
              <a:t>EJB</a:t>
            </a:r>
          </a:p>
          <a:p>
            <a:pPr lvl="1"/>
            <a:r>
              <a:rPr lang="en-IN" dirty="0"/>
              <a:t>The container’s deployment tools generate the class for the </a:t>
            </a:r>
            <a:r>
              <a:rPr lang="en-IN" dirty="0" err="1"/>
              <a:t>EJBHome</a:t>
            </a:r>
            <a:r>
              <a:rPr lang="en-IN" dirty="0"/>
              <a:t> object.</a:t>
            </a:r>
            <a:endParaRPr lang="en-IN" b="1" dirty="0"/>
          </a:p>
          <a:p>
            <a:r>
              <a:rPr lang="en-IN" b="1" dirty="0" smtClean="0"/>
              <a:t>Home Interface:</a:t>
            </a:r>
          </a:p>
          <a:p>
            <a:pPr lvl="1"/>
            <a:r>
              <a:rPr lang="en-IN" dirty="0"/>
              <a:t>The </a:t>
            </a:r>
            <a:r>
              <a:rPr lang="en-IN" dirty="0" err="1"/>
              <a:t>EJBHome</a:t>
            </a:r>
            <a:r>
              <a:rPr lang="en-IN" dirty="0"/>
              <a:t> object implements the EJB’s Home </a:t>
            </a:r>
            <a:r>
              <a:rPr lang="en-IN" dirty="0" smtClean="0"/>
              <a:t>interface</a:t>
            </a:r>
          </a:p>
          <a:p>
            <a:pPr lvl="1"/>
            <a:r>
              <a:rPr lang="en-IN" dirty="0"/>
              <a:t>provides access to the bean’s life cycle services and can be </a:t>
            </a:r>
            <a:r>
              <a:rPr lang="en-IN" dirty="0" smtClean="0"/>
              <a:t>utilized by </a:t>
            </a:r>
            <a:r>
              <a:rPr lang="en-IN" dirty="0"/>
              <a:t>a client to create or destroy bean instances.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Parts of a Bean 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EJBObject </a:t>
            </a:r>
            <a:r>
              <a:rPr lang="en-IN" b="1" dirty="0" smtClean="0"/>
              <a:t>Interface: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EJBObject interface provides access to the business methods within the EJB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EJBObject:</a:t>
            </a:r>
          </a:p>
          <a:p>
            <a:pPr lvl="1"/>
            <a:r>
              <a:rPr lang="en-IN" dirty="0"/>
              <a:t>EJBObject represents a client view of the EJB</a:t>
            </a:r>
            <a:r>
              <a:rPr lang="en-IN" dirty="0" smtClean="0"/>
              <a:t>.</a:t>
            </a:r>
          </a:p>
          <a:p>
            <a:pPr lvl="1" algn="just"/>
            <a:r>
              <a:rPr lang="en-IN" dirty="0"/>
              <a:t>The EJBObject exposes all of </a:t>
            </a:r>
            <a:r>
              <a:rPr lang="en-IN" dirty="0" smtClean="0"/>
              <a:t>the application related </a:t>
            </a:r>
            <a:r>
              <a:rPr lang="en-IN" dirty="0"/>
              <a:t>interfaces for the object, but not the interfaces that allow the EJB </a:t>
            </a:r>
            <a:r>
              <a:rPr lang="en-IN" dirty="0" smtClean="0"/>
              <a:t>container to </a:t>
            </a:r>
            <a:r>
              <a:rPr lang="en-IN" dirty="0"/>
              <a:t>manage and control the 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Parts of a Bean 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b="1" dirty="0"/>
              <a:t>Deployment </a:t>
            </a:r>
            <a:r>
              <a:rPr lang="en-IN" b="1" dirty="0" smtClean="0"/>
              <a:t>Descriptor:</a:t>
            </a:r>
          </a:p>
          <a:p>
            <a:pPr lvl="1"/>
            <a:r>
              <a:rPr lang="en-IN" dirty="0"/>
              <a:t>The deployment descriptor is an XML file provided with each module and </a:t>
            </a:r>
            <a:r>
              <a:rPr lang="en-IN" dirty="0" smtClean="0"/>
              <a:t>application that </a:t>
            </a:r>
            <a:r>
              <a:rPr lang="en-IN" dirty="0"/>
              <a:t>describes how the parts of a J2EE application should be deployed. </a:t>
            </a:r>
            <a:endParaRPr lang="en-IN" dirty="0" smtClean="0"/>
          </a:p>
          <a:p>
            <a:pPr lvl="1"/>
            <a:r>
              <a:rPr lang="en-IN" dirty="0" smtClean="0"/>
              <a:t>The deployment descriptor </a:t>
            </a:r>
            <a:r>
              <a:rPr lang="en-IN" dirty="0"/>
              <a:t>configures specific container options in your deployment tool of choice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The rules associated with the EJB governing life cycle, transactions, security, and </a:t>
            </a:r>
            <a:r>
              <a:rPr lang="en-IN" dirty="0" smtClean="0"/>
              <a:t>persistence are </a:t>
            </a:r>
            <a:r>
              <a:rPr lang="en-IN" dirty="0"/>
              <a:t>defined in an associated XML deployment descriptor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err="1" smtClean="0"/>
              <a:t>SessionContext</a:t>
            </a:r>
            <a:r>
              <a:rPr lang="en-IN" b="1" dirty="0" smtClean="0"/>
              <a:t> and </a:t>
            </a:r>
            <a:r>
              <a:rPr lang="en-IN" b="1" dirty="0" err="1" smtClean="0"/>
              <a:t>EntityContext</a:t>
            </a:r>
            <a:r>
              <a:rPr lang="en-IN" b="1" dirty="0" smtClean="0"/>
              <a:t> 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For </a:t>
            </a:r>
            <a:r>
              <a:rPr lang="en-IN" dirty="0"/>
              <a:t>each active EJB instance, the EJB container generates an instance context object </a:t>
            </a:r>
            <a:r>
              <a:rPr lang="en-IN" dirty="0" smtClean="0"/>
              <a:t>to maintain </a:t>
            </a:r>
            <a:r>
              <a:rPr lang="en-IN" dirty="0"/>
              <a:t>information about the </a:t>
            </a:r>
            <a:r>
              <a:rPr lang="en-IN" b="1" dirty="0"/>
              <a:t>management rules and the current state of the instance</a:t>
            </a:r>
            <a:r>
              <a:rPr lang="en-IN" dirty="0"/>
              <a:t>. </a:t>
            </a:r>
            <a:endParaRPr lang="en-IN" dirty="0" smtClean="0"/>
          </a:p>
          <a:p>
            <a:pPr algn="just"/>
            <a:r>
              <a:rPr lang="en-IN" dirty="0" smtClean="0"/>
              <a:t>A session </a:t>
            </a:r>
            <a:r>
              <a:rPr lang="en-IN" dirty="0"/>
              <a:t>bean uses a </a:t>
            </a:r>
            <a:r>
              <a:rPr lang="en-IN" b="1" dirty="0" err="1"/>
              <a:t>SessionContext</a:t>
            </a:r>
            <a:r>
              <a:rPr lang="en-IN" dirty="0"/>
              <a:t> object, while an entity bean uses an </a:t>
            </a:r>
            <a:r>
              <a:rPr lang="en-IN" b="1" dirty="0" err="1" smtClean="0"/>
              <a:t>EntityContext</a:t>
            </a:r>
            <a:r>
              <a:rPr lang="en-IN" dirty="0" smtClean="0"/>
              <a:t> object</a:t>
            </a:r>
            <a:r>
              <a:rPr lang="en-IN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Overview 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In order to provide these types of features, an Enterprise application requires access to a variety of infrastructure services</a:t>
            </a:r>
          </a:p>
          <a:p>
            <a:pPr lvl="1"/>
            <a:r>
              <a:rPr lang="en-IN" dirty="0" smtClean="0"/>
              <a:t>Distributed communication services</a:t>
            </a:r>
          </a:p>
          <a:p>
            <a:pPr lvl="1"/>
            <a:r>
              <a:rPr lang="en-IN" dirty="0" smtClean="0"/>
              <a:t>Naming and directory services</a:t>
            </a:r>
          </a:p>
          <a:p>
            <a:pPr lvl="1"/>
            <a:r>
              <a:rPr lang="en-IN" dirty="0" smtClean="0"/>
              <a:t>Transaction services</a:t>
            </a:r>
          </a:p>
          <a:p>
            <a:pPr lvl="1"/>
            <a:r>
              <a:rPr lang="en-IN" dirty="0"/>
              <a:t>M</a:t>
            </a:r>
            <a:r>
              <a:rPr lang="en-IN" dirty="0" smtClean="0"/>
              <a:t>essaging services, </a:t>
            </a:r>
          </a:p>
          <a:p>
            <a:pPr lvl="1"/>
            <a:r>
              <a:rPr lang="en-IN" dirty="0"/>
              <a:t>D</a:t>
            </a:r>
            <a:r>
              <a:rPr lang="en-IN" dirty="0" smtClean="0"/>
              <a:t>ata access and persistence services</a:t>
            </a:r>
          </a:p>
          <a:p>
            <a:pPr lvl="1"/>
            <a:r>
              <a:rPr lang="en-IN" dirty="0"/>
              <a:t>R</a:t>
            </a:r>
            <a:r>
              <a:rPr lang="en-IN" dirty="0" smtClean="0"/>
              <a:t>esource-sharing services</a:t>
            </a:r>
            <a:endParaRPr lang="en-IN" b="1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Container-Managed Persistence</a:t>
            </a:r>
            <a:br>
              <a:rPr lang="en-IN" b="1" dirty="0"/>
            </a:br>
            <a:r>
              <a:rPr lang="en-IN" b="1" dirty="0"/>
              <a:t>(CMP) and Bean-Managed</a:t>
            </a:r>
            <a:br>
              <a:rPr lang="en-IN" b="1" dirty="0"/>
            </a:br>
            <a:r>
              <a:rPr lang="en-IN" b="1" dirty="0"/>
              <a:t>Persistence (BMP)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There are two ways that bean persistence can be managed.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/>
              <a:t>first method is to let </a:t>
            </a:r>
            <a:r>
              <a:rPr lang="en-IN" dirty="0" smtClean="0"/>
              <a:t>the container manage </a:t>
            </a:r>
            <a:r>
              <a:rPr lang="en-IN" dirty="0"/>
              <a:t>the persistence of the bean. This method is called </a:t>
            </a:r>
            <a:r>
              <a:rPr lang="en-IN" dirty="0" smtClean="0"/>
              <a:t>container managed persistence </a:t>
            </a:r>
            <a:r>
              <a:rPr lang="en-IN" dirty="0"/>
              <a:t>(CMP).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/>
              <a:t>second method for managing persistence is called </a:t>
            </a:r>
            <a:r>
              <a:rPr lang="en-IN" dirty="0" smtClean="0"/>
              <a:t>bean-managed persistence </a:t>
            </a:r>
            <a:r>
              <a:rPr lang="en-IN" dirty="0"/>
              <a:t>(BMP</a:t>
            </a:r>
            <a:r>
              <a:rPr lang="en-IN" dirty="0" smtClean="0"/>
              <a:t>).</a:t>
            </a:r>
          </a:p>
          <a:p>
            <a:pPr algn="just"/>
            <a:r>
              <a:rPr lang="en-IN" dirty="0"/>
              <a:t>This method requires that the </a:t>
            </a:r>
            <a:r>
              <a:rPr lang="en-IN" dirty="0" smtClean="0"/>
              <a:t>developer implement </a:t>
            </a:r>
            <a:r>
              <a:rPr lang="en-IN" dirty="0"/>
              <a:t>the </a:t>
            </a:r>
            <a:r>
              <a:rPr lang="en-IN" dirty="0" smtClean="0"/>
              <a:t>interaction code </a:t>
            </a:r>
            <a:r>
              <a:rPr lang="en-IN" dirty="0"/>
              <a:t>between the EJB and the persistence engine.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Bean-Managed Persistence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IN" dirty="0"/>
              <a:t>This is a complex and intricate task.</a:t>
            </a:r>
          </a:p>
          <a:p>
            <a:pPr algn="just"/>
            <a:r>
              <a:rPr lang="en-IN" dirty="0"/>
              <a:t>Thus, this mode must not be seen as a general development model, but more as a </a:t>
            </a:r>
            <a:r>
              <a:rPr lang="en-IN" dirty="0" smtClean="0"/>
              <a:t>means to </a:t>
            </a:r>
            <a:r>
              <a:rPr lang="en-IN" dirty="0"/>
              <a:t>implement a low-level persistence mechanism if </a:t>
            </a:r>
            <a:r>
              <a:rPr lang="en-IN" dirty="0" smtClean="0"/>
              <a:t>necessary</a:t>
            </a:r>
          </a:p>
          <a:p>
            <a:pPr algn="just"/>
            <a:r>
              <a:rPr lang="en-IN" dirty="0"/>
              <a:t>When using bean-managed </a:t>
            </a:r>
            <a:r>
              <a:rPr lang="en-IN" dirty="0" smtClean="0"/>
              <a:t>persistence (BMP</a:t>
            </a:r>
            <a:r>
              <a:rPr lang="en-IN" dirty="0"/>
              <a:t>), it is the bean that is responsible for </a:t>
            </a:r>
            <a:r>
              <a:rPr lang="en-IN" dirty="0" smtClean="0"/>
              <a:t>storing and </a:t>
            </a:r>
            <a:r>
              <a:rPr lang="en-IN" dirty="0"/>
              <a:t>retrieving its persisted data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In BMP mode, the EJB must implement persistence. To do this, methods such </a:t>
            </a:r>
            <a:r>
              <a:rPr lang="en-IN" dirty="0" smtClean="0"/>
              <a:t>as </a:t>
            </a:r>
            <a:r>
              <a:rPr lang="en-IN" b="1" dirty="0" err="1" smtClean="0"/>
              <a:t>ejbStore</a:t>
            </a:r>
            <a:r>
              <a:rPr lang="en-IN" dirty="0" smtClean="0"/>
              <a:t> </a:t>
            </a:r>
            <a:r>
              <a:rPr lang="en-IN" dirty="0"/>
              <a:t>and </a:t>
            </a:r>
            <a:r>
              <a:rPr lang="en-IN" b="1" dirty="0" err="1"/>
              <a:t>ejbLoad</a:t>
            </a:r>
            <a:r>
              <a:rPr lang="en-IN" dirty="0"/>
              <a:t> must be created and used, and communication with SQL </a:t>
            </a:r>
            <a:r>
              <a:rPr lang="en-IN" dirty="0" smtClean="0"/>
              <a:t>databases must </a:t>
            </a:r>
            <a:r>
              <a:rPr lang="en-IN" dirty="0"/>
              <a:t>be implemented manually using JDBC.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Container-Managed Persistence (CMP)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In container-managed persistence, entity bean data is maintained automatically by </a:t>
            </a:r>
            <a:r>
              <a:rPr lang="en-IN" dirty="0" smtClean="0"/>
              <a:t>the container </a:t>
            </a:r>
            <a:r>
              <a:rPr lang="en-IN" dirty="0"/>
              <a:t>that uses the mechanism of its choosing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For example, a container </a:t>
            </a:r>
            <a:r>
              <a:rPr lang="en-IN" dirty="0" smtClean="0"/>
              <a:t>implemented on </a:t>
            </a:r>
            <a:r>
              <a:rPr lang="en-IN" dirty="0"/>
              <a:t>top of a Relational Database Management System (RDBMS) may manage </a:t>
            </a:r>
            <a:r>
              <a:rPr lang="en-IN" dirty="0" smtClean="0"/>
              <a:t>persistence by </a:t>
            </a:r>
            <a:r>
              <a:rPr lang="en-IN" dirty="0"/>
              <a:t>storing each bean’s data as a row in a table.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Persistence Manager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A persistence manager is used to separate the </a:t>
            </a:r>
            <a:r>
              <a:rPr lang="en-IN" b="1" dirty="0"/>
              <a:t>management of bean relationships </a:t>
            </a:r>
            <a:r>
              <a:rPr lang="en-IN" dirty="0"/>
              <a:t>from </a:t>
            </a:r>
            <a:r>
              <a:rPr lang="en-IN" dirty="0" smtClean="0"/>
              <a:t>the container</a:t>
            </a:r>
          </a:p>
          <a:p>
            <a:pPr algn="just"/>
            <a:r>
              <a:rPr lang="en-IN" dirty="0"/>
              <a:t>With this separation, a </a:t>
            </a:r>
            <a:r>
              <a:rPr lang="en-IN" b="1" dirty="0"/>
              <a:t>container</a:t>
            </a:r>
            <a:r>
              <a:rPr lang="en-IN" dirty="0"/>
              <a:t> has the responsibility for </a:t>
            </a:r>
            <a:r>
              <a:rPr lang="en-IN" b="1" dirty="0"/>
              <a:t>managing </a:t>
            </a:r>
            <a:r>
              <a:rPr lang="en-IN" b="1" dirty="0" smtClean="0"/>
              <a:t>security, transactions</a:t>
            </a:r>
            <a:r>
              <a:rPr lang="en-IN" b="1" dirty="0"/>
              <a:t>, and so on</a:t>
            </a:r>
            <a:r>
              <a:rPr lang="en-IN" dirty="0"/>
              <a:t>, while the </a:t>
            </a:r>
            <a:r>
              <a:rPr lang="en-IN" b="1" dirty="0"/>
              <a:t>persistence manager</a:t>
            </a:r>
            <a:r>
              <a:rPr lang="en-IN" dirty="0"/>
              <a:t> is able to </a:t>
            </a:r>
            <a:r>
              <a:rPr lang="en-IN" b="1" dirty="0"/>
              <a:t>manage different </a:t>
            </a:r>
            <a:r>
              <a:rPr lang="en-IN" b="1" dirty="0" smtClean="0"/>
              <a:t>databases via </a:t>
            </a:r>
            <a:r>
              <a:rPr lang="en-IN" b="1" dirty="0"/>
              <a:t>different containers</a:t>
            </a:r>
            <a:r>
              <a:rPr lang="en-IN" b="1" dirty="0" smtClean="0"/>
              <a:t>.</a:t>
            </a:r>
          </a:p>
          <a:p>
            <a:pPr algn="just"/>
            <a:r>
              <a:rPr lang="en-IN" dirty="0"/>
              <a:t>Using this architecture allows entity beans </a:t>
            </a:r>
            <a:r>
              <a:rPr lang="en-IN" dirty="0" smtClean="0"/>
              <a:t>to become more portable </a:t>
            </a:r>
            <a:r>
              <a:rPr lang="en-IN" dirty="0"/>
              <a:t>across EJB vendors.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Persistence Manager 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Entity beans are mapped to the database using a bean-persistence manager </a:t>
            </a:r>
            <a:r>
              <a:rPr lang="en-IN" b="1" dirty="0" smtClean="0"/>
              <a:t>contract</a:t>
            </a:r>
            <a:r>
              <a:rPr lang="en-IN" dirty="0" smtClean="0"/>
              <a:t> called </a:t>
            </a:r>
            <a:r>
              <a:rPr lang="en-IN" dirty="0"/>
              <a:t>the </a:t>
            </a:r>
            <a:r>
              <a:rPr lang="en-IN" b="1" dirty="0"/>
              <a:t>abstract persistence schema</a:t>
            </a:r>
            <a:r>
              <a:rPr lang="en-IN" dirty="0"/>
              <a:t>. The persistence manager is responsible </a:t>
            </a:r>
            <a:r>
              <a:rPr lang="en-IN" dirty="0" smtClean="0"/>
              <a:t>for implementing and </a:t>
            </a:r>
            <a:r>
              <a:rPr lang="en-IN" dirty="0"/>
              <a:t>executing find methods based on Enterprise JavaBeans Query </a:t>
            </a:r>
            <a:r>
              <a:rPr lang="en-IN" dirty="0" smtClean="0"/>
              <a:t>Language (EJB </a:t>
            </a:r>
            <a:r>
              <a:rPr lang="en-IN" i="1" dirty="0"/>
              <a:t>QL).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The Contract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IN" dirty="0"/>
              <a:t>A </a:t>
            </a:r>
            <a:r>
              <a:rPr lang="en-IN" b="1" dirty="0"/>
              <a:t>contract</a:t>
            </a:r>
            <a:r>
              <a:rPr lang="en-IN" dirty="0"/>
              <a:t> between the </a:t>
            </a:r>
            <a:r>
              <a:rPr lang="en-IN" b="1" dirty="0"/>
              <a:t>CMP entity bean </a:t>
            </a:r>
            <a:r>
              <a:rPr lang="en-IN" dirty="0"/>
              <a:t>and </a:t>
            </a:r>
            <a:r>
              <a:rPr lang="en-IN" b="1" dirty="0"/>
              <a:t>persistence manager </a:t>
            </a:r>
            <a:r>
              <a:rPr lang="en-IN" dirty="0"/>
              <a:t>allows for </a:t>
            </a:r>
            <a:r>
              <a:rPr lang="en-IN" dirty="0" smtClean="0"/>
              <a:t>defining complex </a:t>
            </a:r>
            <a:r>
              <a:rPr lang="en-IN" dirty="0"/>
              <a:t>and portable </a:t>
            </a:r>
            <a:r>
              <a:rPr lang="en-IN" b="1" dirty="0"/>
              <a:t>bean-to-bean, bean-to-dependent, and even </a:t>
            </a:r>
            <a:r>
              <a:rPr lang="en-IN" b="1" dirty="0" smtClean="0"/>
              <a:t>dependent-to dependent object </a:t>
            </a:r>
            <a:r>
              <a:rPr lang="en-IN" dirty="0"/>
              <a:t>relationships within an entity bean. </a:t>
            </a:r>
            <a:endParaRPr lang="en-IN" dirty="0" smtClean="0"/>
          </a:p>
          <a:p>
            <a:pPr algn="just"/>
            <a:r>
              <a:rPr lang="en-IN" dirty="0" smtClean="0"/>
              <a:t>In </a:t>
            </a:r>
            <a:r>
              <a:rPr lang="en-IN" dirty="0"/>
              <a:t>order for the persistence </a:t>
            </a:r>
            <a:r>
              <a:rPr lang="en-IN" dirty="0" smtClean="0"/>
              <a:t>manager to </a:t>
            </a:r>
            <a:r>
              <a:rPr lang="en-IN" dirty="0"/>
              <a:t>be separated from the container, a </a:t>
            </a:r>
            <a:r>
              <a:rPr lang="en-IN" b="1" dirty="0"/>
              <a:t>contract</a:t>
            </a:r>
            <a:r>
              <a:rPr lang="en-IN" dirty="0"/>
              <a:t> between the </a:t>
            </a:r>
            <a:r>
              <a:rPr lang="en-IN" b="1" dirty="0"/>
              <a:t>bean and the persistence </a:t>
            </a:r>
            <a:r>
              <a:rPr lang="en-IN" b="1" dirty="0" smtClean="0"/>
              <a:t>manager </a:t>
            </a:r>
            <a:r>
              <a:rPr lang="en-IN" dirty="0" smtClean="0"/>
              <a:t>is </a:t>
            </a:r>
            <a:r>
              <a:rPr lang="en-IN" dirty="0"/>
              <a:t>defined.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Overview 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These infrastructure services are often implemented on different platforms using a </a:t>
            </a:r>
            <a:r>
              <a:rPr lang="en-IN" dirty="0" smtClean="0"/>
              <a:t>variety of </a:t>
            </a:r>
            <a:r>
              <a:rPr lang="en-IN" dirty="0"/>
              <a:t>products and </a:t>
            </a:r>
            <a:r>
              <a:rPr lang="en-IN" dirty="0" smtClean="0"/>
              <a:t>technologies</a:t>
            </a:r>
            <a:endParaRPr lang="en-IN" dirty="0"/>
          </a:p>
          <a:p>
            <a:pPr algn="just"/>
            <a:r>
              <a:rPr lang="en-IN" dirty="0" smtClean="0"/>
              <a:t>Building </a:t>
            </a:r>
            <a:r>
              <a:rPr lang="en-IN" dirty="0"/>
              <a:t>portable enterprise-class application </a:t>
            </a:r>
            <a:r>
              <a:rPr lang="en-IN" dirty="0" smtClean="0"/>
              <a:t>systems can </a:t>
            </a:r>
            <a:r>
              <a:rPr lang="en-IN" dirty="0"/>
              <a:t>be very difficult.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/>
              <a:t>J2EE APIs provide a common interface that supply </a:t>
            </a:r>
            <a:r>
              <a:rPr lang="en-IN" dirty="0" smtClean="0"/>
              <a:t>easy access </a:t>
            </a:r>
            <a:r>
              <a:rPr lang="en-IN" dirty="0"/>
              <a:t>to these underlying infrastructure 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algn="ctr"/>
            <a:endParaRPr lang="en-IN" sz="1800" dirty="0"/>
          </a:p>
        </p:txBody>
      </p:sp>
      <p:sp>
        <p:nvSpPr>
          <p:cNvPr id="4" name="Rectangle 3"/>
          <p:cNvSpPr/>
          <p:nvPr/>
        </p:nvSpPr>
        <p:spPr>
          <a:xfrm>
            <a:off x="857224" y="1785926"/>
            <a:ext cx="1571636" cy="78581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Client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43174" y="2857496"/>
            <a:ext cx="1571636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Web 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214810" y="3929066"/>
            <a:ext cx="1571636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EJB Server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72198" y="5143512"/>
            <a:ext cx="1571636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App Server(DB)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5" idx="0"/>
          </p:cNvCxnSpPr>
          <p:nvPr/>
        </p:nvCxnSpPr>
        <p:spPr>
          <a:xfrm>
            <a:off x="2428860" y="2178835"/>
            <a:ext cx="1000132" cy="678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0"/>
          </p:cNvCxnSpPr>
          <p:nvPr/>
        </p:nvCxnSpPr>
        <p:spPr>
          <a:xfrm>
            <a:off x="4214810" y="3250405"/>
            <a:ext cx="785818" cy="678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0"/>
          </p:cNvCxnSpPr>
          <p:nvPr/>
        </p:nvCxnSpPr>
        <p:spPr>
          <a:xfrm>
            <a:off x="5786446" y="4321975"/>
            <a:ext cx="1071570" cy="821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72000" y="3357562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Container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Benefits of EJB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Reusable application </a:t>
            </a:r>
            <a:r>
              <a:rPr lang="en-IN" dirty="0" smtClean="0"/>
              <a:t>components :</a:t>
            </a:r>
          </a:p>
          <a:p>
            <a:pPr lvl="1"/>
            <a:r>
              <a:rPr lang="en-IN" dirty="0" smtClean="0"/>
              <a:t>component </a:t>
            </a:r>
            <a:r>
              <a:rPr lang="en-IN" dirty="0"/>
              <a:t>reuse and outsourcing,</a:t>
            </a:r>
          </a:p>
          <a:p>
            <a:pPr lvl="1"/>
            <a:r>
              <a:rPr lang="en-IN" dirty="0"/>
              <a:t>declarative customization </a:t>
            </a:r>
            <a:endParaRPr lang="en-IN" dirty="0" smtClean="0"/>
          </a:p>
          <a:p>
            <a:pPr lvl="1"/>
            <a:r>
              <a:rPr lang="en-IN" dirty="0" smtClean="0"/>
              <a:t>ability for the developer to focus on business logic only.</a:t>
            </a:r>
          </a:p>
          <a:p>
            <a:r>
              <a:rPr lang="en-IN" dirty="0" smtClean="0"/>
              <a:t>Portability : </a:t>
            </a:r>
          </a:p>
          <a:p>
            <a:pPr lvl="1"/>
            <a:r>
              <a:rPr lang="en-IN" dirty="0"/>
              <a:t>can be run on </a:t>
            </a:r>
            <a:r>
              <a:rPr lang="en-IN" dirty="0" smtClean="0"/>
              <a:t>any vendor’s </a:t>
            </a:r>
            <a:r>
              <a:rPr lang="en-IN" dirty="0"/>
              <a:t>application server</a:t>
            </a:r>
            <a:r>
              <a:rPr lang="en-IN" dirty="0" smtClean="0"/>
              <a:t>.</a:t>
            </a:r>
          </a:p>
          <a:p>
            <a:r>
              <a:rPr lang="en-IN" dirty="0"/>
              <a:t>Broad industry </a:t>
            </a:r>
            <a:r>
              <a:rPr lang="en-IN" dirty="0" smtClean="0"/>
              <a:t>adoption:</a:t>
            </a:r>
          </a:p>
          <a:p>
            <a:pPr lvl="1"/>
            <a:r>
              <a:rPr lang="en-IN" dirty="0" smtClean="0"/>
              <a:t>Wider </a:t>
            </a:r>
            <a:r>
              <a:rPr lang="en-IN" dirty="0"/>
              <a:t>selection of vendor tools and 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Benefits of EJB 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Application </a:t>
            </a:r>
            <a:r>
              <a:rPr lang="en-IN" dirty="0" smtClean="0"/>
              <a:t>portability</a:t>
            </a:r>
          </a:p>
          <a:p>
            <a:pPr lvl="1"/>
            <a:r>
              <a:rPr lang="en-IN" dirty="0" smtClean="0"/>
              <a:t>Code </a:t>
            </a:r>
            <a:r>
              <a:rPr lang="en-IN" dirty="0"/>
              <a:t>is more than just platform independent; it is </a:t>
            </a:r>
            <a:r>
              <a:rPr lang="en-IN" dirty="0" smtClean="0"/>
              <a:t>also middleware </a:t>
            </a:r>
            <a:r>
              <a:rPr lang="en-IN" dirty="0"/>
              <a:t>independent</a:t>
            </a:r>
            <a:r>
              <a:rPr lang="en-IN" dirty="0" smtClean="0"/>
              <a:t>.</a:t>
            </a:r>
          </a:p>
          <a:p>
            <a:r>
              <a:rPr lang="en-IN" dirty="0"/>
              <a:t>No vendor </a:t>
            </a:r>
            <a:r>
              <a:rPr lang="en-IN" dirty="0" smtClean="0"/>
              <a:t>lock-in</a:t>
            </a:r>
          </a:p>
          <a:p>
            <a:pPr lvl="1"/>
            <a:r>
              <a:rPr lang="en-IN" dirty="0"/>
              <a:t>A</a:t>
            </a:r>
            <a:r>
              <a:rPr lang="en-IN" dirty="0" smtClean="0"/>
              <a:t>rchitecture </a:t>
            </a:r>
            <a:r>
              <a:rPr lang="en-IN" dirty="0"/>
              <a:t>decisions are made at deployment, not at </a:t>
            </a:r>
            <a:r>
              <a:rPr lang="en-IN" dirty="0" smtClean="0"/>
              <a:t>development</a:t>
            </a:r>
          </a:p>
          <a:p>
            <a:r>
              <a:rPr lang="en-IN" dirty="0"/>
              <a:t>Protection of IT </a:t>
            </a:r>
            <a:r>
              <a:rPr lang="en-IN" dirty="0" smtClean="0"/>
              <a:t>investment</a:t>
            </a:r>
          </a:p>
          <a:p>
            <a:pPr lvl="1"/>
            <a:r>
              <a:rPr lang="en-IN" dirty="0"/>
              <a:t>W</a:t>
            </a:r>
            <a:r>
              <a:rPr lang="en-IN" dirty="0" smtClean="0"/>
              <a:t>raps </a:t>
            </a:r>
            <a:r>
              <a:rPr lang="en-IN" dirty="0"/>
              <a:t>and integrates with the existing </a:t>
            </a:r>
            <a:r>
              <a:rPr lang="en-IN" dirty="0" smtClean="0"/>
              <a:t>infrastructure, application</a:t>
            </a:r>
            <a:r>
              <a:rPr lang="en-IN" dirty="0"/>
              <a:t>, and data stores;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Distributed Programming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IN" dirty="0" smtClean="0"/>
              <a:t>Client </a:t>
            </a:r>
            <a:r>
              <a:rPr lang="en-IN" dirty="0"/>
              <a:t>makes a call to what appears to be </a:t>
            </a:r>
            <a:r>
              <a:rPr lang="en-IN" dirty="0" smtClean="0"/>
              <a:t>the interface </a:t>
            </a:r>
            <a:r>
              <a:rPr lang="en-IN" dirty="0"/>
              <a:t>of a business object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What it actually calls is a </a:t>
            </a:r>
            <a:r>
              <a:rPr lang="en-IN" b="1" i="1" dirty="0"/>
              <a:t>stub</a:t>
            </a:r>
            <a:r>
              <a:rPr lang="en-IN" i="1" dirty="0"/>
              <a:t> </a:t>
            </a:r>
            <a:r>
              <a:rPr lang="en-IN" b="1" i="1" dirty="0"/>
              <a:t>that mimics the interface</a:t>
            </a:r>
            <a:r>
              <a:rPr lang="en-IN" i="1" dirty="0"/>
              <a:t> </a:t>
            </a:r>
            <a:r>
              <a:rPr lang="en-IN" i="1" dirty="0" smtClean="0"/>
              <a:t>of </a:t>
            </a:r>
            <a:r>
              <a:rPr lang="en-IN" dirty="0" smtClean="0"/>
              <a:t>that </a:t>
            </a:r>
            <a:r>
              <a:rPr lang="en-IN" dirty="0"/>
              <a:t>business object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This layer between clients and business objects is added because </a:t>
            </a:r>
            <a:r>
              <a:rPr lang="en-IN" dirty="0" smtClean="0"/>
              <a:t>it is </a:t>
            </a:r>
            <a:r>
              <a:rPr lang="en-IN" dirty="0"/>
              <a:t>more practical to place stubs in the </a:t>
            </a:r>
            <a:r>
              <a:rPr lang="en-IN" b="1" dirty="0"/>
              <a:t>remote and </a:t>
            </a:r>
            <a:r>
              <a:rPr lang="en-IN" b="1" i="1" dirty="0"/>
              <a:t>distributed locations of clients than it </a:t>
            </a:r>
            <a:r>
              <a:rPr lang="en-IN" b="1" i="1" dirty="0" smtClean="0"/>
              <a:t>is </a:t>
            </a:r>
            <a:r>
              <a:rPr lang="en-IN" dirty="0" smtClean="0"/>
              <a:t>to </a:t>
            </a:r>
            <a:r>
              <a:rPr lang="en-IN" dirty="0"/>
              <a:t>place complete copies in the location of business objects.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2245</Words>
  <Application>Microsoft Office PowerPoint</Application>
  <PresentationFormat>On-screen Show (4:3)</PresentationFormat>
  <Paragraphs>209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MODULE V</vt:lpstr>
      <vt:lpstr>Overview </vt:lpstr>
      <vt:lpstr>Overview ...</vt:lpstr>
      <vt:lpstr>Overview ...</vt:lpstr>
      <vt:lpstr>Overview ...</vt:lpstr>
      <vt:lpstr>Architecture</vt:lpstr>
      <vt:lpstr>Benefits of EJB</vt:lpstr>
      <vt:lpstr>Benefits of EJB ...</vt:lpstr>
      <vt:lpstr>Distributed Programming</vt:lpstr>
      <vt:lpstr>Distributed Programming ...</vt:lpstr>
      <vt:lpstr>Distributed Programming ...</vt:lpstr>
      <vt:lpstr>EJB Framework</vt:lpstr>
      <vt:lpstr>EJB Framework ...</vt:lpstr>
      <vt:lpstr>Distributed Programming with EJB</vt:lpstr>
      <vt:lpstr>Containers</vt:lpstr>
      <vt:lpstr>EJB Container</vt:lpstr>
      <vt:lpstr>EJB Container ...</vt:lpstr>
      <vt:lpstr>EJB Container ...</vt:lpstr>
      <vt:lpstr>EJB Container ...</vt:lpstr>
      <vt:lpstr>Container Location</vt:lpstr>
      <vt:lpstr>Types of EJB</vt:lpstr>
      <vt:lpstr>Assignment II    Date :15/11/19</vt:lpstr>
      <vt:lpstr>Session and Entity Beans</vt:lpstr>
      <vt:lpstr>Message Driven Bean</vt:lpstr>
      <vt:lpstr>Session bean</vt:lpstr>
      <vt:lpstr>Entity beans</vt:lpstr>
      <vt:lpstr>Entity beans ...</vt:lpstr>
      <vt:lpstr>Entity beans ...</vt:lpstr>
      <vt:lpstr>Encapsulating Entity Beans with Session Beans</vt:lpstr>
      <vt:lpstr>Encapsulating Entity Beans with Session Beans ...</vt:lpstr>
      <vt:lpstr>Attributes of a Bean</vt:lpstr>
      <vt:lpstr>Stateless Beans</vt:lpstr>
      <vt:lpstr>Stateless Beans ...</vt:lpstr>
      <vt:lpstr>Stateful Beans</vt:lpstr>
      <vt:lpstr>Stateful Beans ...</vt:lpstr>
      <vt:lpstr>Parts of a Bean</vt:lpstr>
      <vt:lpstr>Parts of a Bean ...</vt:lpstr>
      <vt:lpstr>Parts of a Bean ...</vt:lpstr>
      <vt:lpstr>SessionContext and EntityContext Objects</vt:lpstr>
      <vt:lpstr>Container-Managed Persistence (CMP) and Bean-Managed Persistence (BMP)</vt:lpstr>
      <vt:lpstr>Bean-Managed Persistence</vt:lpstr>
      <vt:lpstr>Container-Managed Persistence (CMP)</vt:lpstr>
      <vt:lpstr>Persistence Manager</vt:lpstr>
      <vt:lpstr>Persistence Manager ...</vt:lpstr>
      <vt:lpstr>The Contract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V</dc:title>
  <dc:creator>HP</dc:creator>
  <cp:lastModifiedBy>HP</cp:lastModifiedBy>
  <cp:revision>164</cp:revision>
  <dcterms:created xsi:type="dcterms:W3CDTF">2018-11-11T08:18:36Z</dcterms:created>
  <dcterms:modified xsi:type="dcterms:W3CDTF">2019-11-11T06:35:43Z</dcterms:modified>
</cp:coreProperties>
</file>