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310" r:id="rId8"/>
    <p:sldId id="279" r:id="rId9"/>
    <p:sldId id="268" r:id="rId10"/>
    <p:sldId id="269" r:id="rId11"/>
    <p:sldId id="263" r:id="rId12"/>
    <p:sldId id="280" r:id="rId13"/>
    <p:sldId id="281" r:id="rId14"/>
    <p:sldId id="282" r:id="rId15"/>
    <p:sldId id="283" r:id="rId16"/>
    <p:sldId id="285" r:id="rId17"/>
    <p:sldId id="337" r:id="rId18"/>
    <p:sldId id="332" r:id="rId19"/>
    <p:sldId id="284" r:id="rId20"/>
    <p:sldId id="270" r:id="rId21"/>
    <p:sldId id="286" r:id="rId22"/>
    <p:sldId id="271" r:id="rId23"/>
    <p:sldId id="336" r:id="rId24"/>
    <p:sldId id="272" r:id="rId25"/>
    <p:sldId id="273" r:id="rId26"/>
    <p:sldId id="277" r:id="rId27"/>
    <p:sldId id="287" r:id="rId28"/>
    <p:sldId id="288" r:id="rId29"/>
    <p:sldId id="292" r:id="rId30"/>
    <p:sldId id="291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278" r:id="rId41"/>
    <p:sldId id="293" r:id="rId42"/>
    <p:sldId id="298" r:id="rId43"/>
    <p:sldId id="368" r:id="rId44"/>
    <p:sldId id="299" r:id="rId45"/>
    <p:sldId id="294" r:id="rId46"/>
    <p:sldId id="295" r:id="rId47"/>
    <p:sldId id="296" r:id="rId48"/>
    <p:sldId id="274" r:id="rId49"/>
    <p:sldId id="275" r:id="rId50"/>
    <p:sldId id="276" r:id="rId51"/>
    <p:sldId id="300" r:id="rId52"/>
    <p:sldId id="302" r:id="rId53"/>
    <p:sldId id="303" r:id="rId54"/>
    <p:sldId id="307" r:id="rId55"/>
    <p:sldId id="305" r:id="rId56"/>
    <p:sldId id="306" r:id="rId57"/>
    <p:sldId id="304" r:id="rId58"/>
    <p:sldId id="308" r:id="rId59"/>
    <p:sldId id="309" r:id="rId60"/>
    <p:sldId id="311" r:id="rId61"/>
    <p:sldId id="316" r:id="rId62"/>
    <p:sldId id="318" r:id="rId63"/>
    <p:sldId id="379" r:id="rId64"/>
    <p:sldId id="319" r:id="rId65"/>
    <p:sldId id="369" r:id="rId66"/>
    <p:sldId id="370" r:id="rId67"/>
    <p:sldId id="317" r:id="rId68"/>
    <p:sldId id="320" r:id="rId69"/>
    <p:sldId id="321" r:id="rId70"/>
    <p:sldId id="322" r:id="rId71"/>
    <p:sldId id="373" r:id="rId72"/>
    <p:sldId id="325" r:id="rId73"/>
    <p:sldId id="380" r:id="rId74"/>
    <p:sldId id="326" r:id="rId75"/>
    <p:sldId id="324" r:id="rId76"/>
    <p:sldId id="327" r:id="rId77"/>
    <p:sldId id="372" r:id="rId78"/>
    <p:sldId id="371" r:id="rId79"/>
    <p:sldId id="374" r:id="rId80"/>
    <p:sldId id="323" r:id="rId81"/>
    <p:sldId id="328" r:id="rId82"/>
    <p:sldId id="301" r:id="rId83"/>
    <p:sldId id="329" r:id="rId84"/>
    <p:sldId id="330" r:id="rId85"/>
    <p:sldId id="375" r:id="rId86"/>
    <p:sldId id="398" r:id="rId87"/>
    <p:sldId id="399" r:id="rId88"/>
    <p:sldId id="377" r:id="rId89"/>
    <p:sldId id="400" r:id="rId90"/>
    <p:sldId id="378" r:id="rId91"/>
    <p:sldId id="382" r:id="rId92"/>
    <p:sldId id="381" r:id="rId93"/>
    <p:sldId id="383" r:id="rId94"/>
    <p:sldId id="331" r:id="rId95"/>
    <p:sldId id="343" r:id="rId96"/>
    <p:sldId id="344" r:id="rId97"/>
    <p:sldId id="345" r:id="rId98"/>
    <p:sldId id="395" r:id="rId99"/>
    <p:sldId id="346" r:id="rId100"/>
    <p:sldId id="347" r:id="rId101"/>
    <p:sldId id="348" r:id="rId102"/>
    <p:sldId id="384" r:id="rId103"/>
    <p:sldId id="394" r:id="rId104"/>
    <p:sldId id="385" r:id="rId105"/>
    <p:sldId id="386" r:id="rId106"/>
    <p:sldId id="387" r:id="rId107"/>
    <p:sldId id="393" r:id="rId108"/>
    <p:sldId id="388" r:id="rId109"/>
    <p:sldId id="389" r:id="rId110"/>
    <p:sldId id="390" r:id="rId111"/>
    <p:sldId id="391" r:id="rId112"/>
    <p:sldId id="392" r:id="rId113"/>
    <p:sldId id="401" r:id="rId114"/>
    <p:sldId id="402" r:id="rId115"/>
    <p:sldId id="403" r:id="rId116"/>
    <p:sldId id="349" r:id="rId117"/>
    <p:sldId id="396" r:id="rId118"/>
    <p:sldId id="350" r:id="rId119"/>
    <p:sldId id="397" r:id="rId120"/>
    <p:sldId id="351" r:id="rId121"/>
    <p:sldId id="352" r:id="rId122"/>
    <p:sldId id="353" r:id="rId123"/>
    <p:sldId id="354" r:id="rId124"/>
    <p:sldId id="355" r:id="rId125"/>
    <p:sldId id="356" r:id="rId126"/>
    <p:sldId id="357" r:id="rId127"/>
    <p:sldId id="358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F37C-3121-4820-8C55-D769C3DD724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CS467 </a:t>
            </a:r>
            <a:br>
              <a:rPr lang="en-US" dirty="0" smtClean="0"/>
            </a:br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Machine Learning-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Machine learning is programming computers to optimize a performance criterion using example data or past experience. </a:t>
            </a:r>
          </a:p>
          <a:p>
            <a:pPr lvl="1" algn="just"/>
            <a:r>
              <a:rPr lang="en-US" dirty="0" smtClean="0"/>
              <a:t>We have a model defined up to some parameters, and learning is the execution of a computer program to optimize the parameters of the model using the training data or past experience. </a:t>
            </a:r>
          </a:p>
          <a:p>
            <a:pPr lvl="1" algn="just"/>
            <a:r>
              <a:rPr lang="en-US" dirty="0" smtClean="0"/>
              <a:t>The model may be predictive to make predictions in the future, or descriptive to gain knowledge from data, or both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The field of study known as machine learning is concerned with the question of how to construct computer programs that automatically improve with experience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 is find regularities in the input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 examples given to the learner are unlabeled, the </a:t>
            </a:r>
            <a:r>
              <a:rPr lang="en-US" u="sng" dirty="0" smtClean="0"/>
              <a:t>accuracy</a:t>
            </a:r>
            <a:r>
              <a:rPr lang="en-US" dirty="0" smtClean="0"/>
              <a:t> of the structure that is output by the algorithm </a:t>
            </a:r>
            <a:r>
              <a:rPr lang="en-US" u="sng" dirty="0" smtClean="0"/>
              <a:t>cannot be evaluated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most common unsupervised learning method is cluster analysis, which is used for exploratory data analysis to find hidden patterns or grouping in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/>
              <a:t>Gender		age		 </a:t>
            </a:r>
          </a:p>
          <a:p>
            <a:pPr>
              <a:buNone/>
            </a:pPr>
            <a:r>
              <a:rPr lang="en-US" dirty="0" smtClean="0"/>
              <a:t> M 			48		  </a:t>
            </a:r>
          </a:p>
          <a:p>
            <a:pPr>
              <a:buNone/>
            </a:pPr>
            <a:r>
              <a:rPr lang="en-US" dirty="0" smtClean="0"/>
              <a:t>M 			67 		 </a:t>
            </a:r>
          </a:p>
          <a:p>
            <a:pPr>
              <a:buNone/>
            </a:pPr>
            <a:r>
              <a:rPr lang="en-US" dirty="0" smtClean="0"/>
              <a:t>F 				53 		 </a:t>
            </a:r>
          </a:p>
          <a:p>
            <a:pPr>
              <a:buNone/>
            </a:pPr>
            <a:r>
              <a:rPr lang="en-US" dirty="0" smtClean="0"/>
              <a:t>M 			49 		 	</a:t>
            </a:r>
          </a:p>
          <a:p>
            <a:pPr>
              <a:buNone/>
            </a:pPr>
            <a:r>
              <a:rPr lang="en-US" dirty="0" smtClean="0"/>
              <a:t>F 				34 		 </a:t>
            </a:r>
          </a:p>
          <a:p>
            <a:pPr>
              <a:buNone/>
            </a:pPr>
            <a:r>
              <a:rPr lang="en-US" dirty="0" smtClean="0"/>
              <a:t>M 			21</a:t>
            </a:r>
          </a:p>
          <a:p>
            <a:pPr>
              <a:buNone/>
            </a:pPr>
            <a:endParaRPr lang="en-GB" dirty="0" smtClean="0"/>
          </a:p>
          <a:p>
            <a:r>
              <a:rPr lang="en-US" dirty="0" smtClean="0"/>
              <a:t>Based on this data, can we infer anything regarding the patients entering the clinic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There is a structure to the input space such that certain patterns occurs more often than others.</a:t>
            </a:r>
          </a:p>
          <a:p>
            <a:endParaRPr lang="en-GB" dirty="0" smtClean="0"/>
          </a:p>
          <a:p>
            <a:r>
              <a:rPr lang="en-GB" dirty="0" smtClean="0"/>
              <a:t>find what generally happens and what does not</a:t>
            </a:r>
          </a:p>
          <a:p>
            <a:r>
              <a:rPr lang="en-GB" u="sng" dirty="0" smtClean="0"/>
              <a:t>Density estimation</a:t>
            </a:r>
          </a:p>
          <a:p>
            <a:endParaRPr lang="en-GB" u="sng" dirty="0" smtClean="0"/>
          </a:p>
          <a:p>
            <a:r>
              <a:rPr lang="en-GB" dirty="0" smtClean="0"/>
              <a:t>One method is clustering</a:t>
            </a:r>
          </a:p>
          <a:p>
            <a:pPr lvl="1"/>
            <a:r>
              <a:rPr lang="en-GB" dirty="0" smtClean="0"/>
              <a:t>Find clusters or grouping of input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Content Placeholder 3" descr="maxresdefault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34400" cy="5257800"/>
          </a:xfr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Company with data of past customers</a:t>
            </a:r>
          </a:p>
          <a:p>
            <a:pPr lvl="1"/>
            <a:r>
              <a:rPr lang="en-GB" dirty="0" smtClean="0"/>
              <a:t>Demographic information</a:t>
            </a:r>
          </a:p>
          <a:p>
            <a:pPr lvl="1"/>
            <a:r>
              <a:rPr lang="en-GB" dirty="0" smtClean="0"/>
              <a:t>Past transactions with the company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Company wants to find out distribution of the profile of customers</a:t>
            </a:r>
          </a:p>
          <a:p>
            <a:pPr lvl="1"/>
            <a:r>
              <a:rPr lang="en-GB" dirty="0" smtClean="0"/>
              <a:t>What type of customers frequently occur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Allocates customers similar in their attributes to the same group, called customer segmentation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Company can decide services and products to different groups</a:t>
            </a:r>
          </a:p>
          <a:p>
            <a:pPr lvl="1"/>
            <a:r>
              <a:rPr lang="en-GB" dirty="0" smtClean="0"/>
              <a:t>Customer relationship management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Allows identifying outliers</a:t>
            </a:r>
          </a:p>
          <a:p>
            <a:pPr lvl="1"/>
            <a:r>
              <a:rPr lang="en-GB" dirty="0" smtClean="0"/>
              <a:t>Different from other customers</a:t>
            </a:r>
          </a:p>
          <a:p>
            <a:pPr lvl="1"/>
            <a:r>
              <a:rPr lang="en-GB" dirty="0" smtClean="0"/>
              <a:t>Niche market</a:t>
            </a:r>
          </a:p>
          <a:p>
            <a:pPr lvl="2"/>
            <a:r>
              <a:rPr lang="en-US" dirty="0" smtClean="0"/>
              <a:t>subset of the market on which a specific product is focused.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Input instances are image pixels represented as RGB values</a:t>
            </a:r>
          </a:p>
          <a:p>
            <a:endParaRPr lang="en-GB" dirty="0" smtClean="0"/>
          </a:p>
          <a:p>
            <a:r>
              <a:rPr lang="en-GB" dirty="0" smtClean="0"/>
              <a:t>Clustering program groups pixels with similar colours in the same group</a:t>
            </a:r>
          </a:p>
          <a:p>
            <a:endParaRPr lang="en-GB" dirty="0" smtClean="0"/>
          </a:p>
          <a:p>
            <a:r>
              <a:rPr lang="en-GB" dirty="0" smtClean="0"/>
              <a:t>Quantization</a:t>
            </a:r>
          </a:p>
          <a:p>
            <a:pPr lvl="1"/>
            <a:r>
              <a:rPr lang="en-GB" dirty="0" smtClean="0"/>
              <a:t>Image has shades of a colour</a:t>
            </a:r>
          </a:p>
          <a:p>
            <a:pPr lvl="1"/>
            <a:r>
              <a:rPr lang="en-GB" dirty="0" smtClean="0"/>
              <a:t>Code to same group using average value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Pixel has 24 bits to represent 16 million </a:t>
            </a:r>
            <a:r>
              <a:rPr lang="en-GB" dirty="0" smtClean="0"/>
              <a:t>colours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example shades of only 64 main </a:t>
            </a:r>
            <a:r>
              <a:rPr lang="en-GB" dirty="0" smtClean="0"/>
              <a:t>colours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Each pixel needs only 6 bits</a:t>
            </a:r>
          </a:p>
          <a:p>
            <a:endParaRPr lang="en-GB" dirty="0" smtClean="0"/>
          </a:p>
          <a:p>
            <a:r>
              <a:rPr lang="en-GB" dirty="0" smtClean="0"/>
              <a:t>If scene has various shades of blue in different parts of the image, and if we use the same average blue for all of them </a:t>
            </a:r>
          </a:p>
          <a:p>
            <a:pPr lvl="1"/>
            <a:r>
              <a:rPr lang="en-GB" dirty="0" smtClean="0"/>
              <a:t>Lose the details</a:t>
            </a:r>
          </a:p>
          <a:p>
            <a:pPr lvl="1"/>
            <a:r>
              <a:rPr lang="en-GB" dirty="0" smtClean="0"/>
              <a:t>Gain space in storage and transmission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Group similar objects</a:t>
            </a:r>
          </a:p>
          <a:p>
            <a:endParaRPr lang="en-GB" dirty="0" smtClean="0"/>
          </a:p>
          <a:p>
            <a:r>
              <a:rPr lang="en-GB" dirty="0" smtClean="0"/>
              <a:t>News reports can be subdivided into politics, sports, fashion , arts etc.</a:t>
            </a:r>
          </a:p>
          <a:p>
            <a:endParaRPr lang="en-GB" dirty="0" smtClean="0"/>
          </a:p>
          <a:p>
            <a:r>
              <a:rPr lang="en-GB" dirty="0" smtClean="0"/>
              <a:t>A document is represented as a bag of words</a:t>
            </a:r>
          </a:p>
          <a:p>
            <a:endParaRPr lang="en-GB" dirty="0" smtClean="0"/>
          </a:p>
          <a:p>
            <a:r>
              <a:rPr lang="en-GB" dirty="0" smtClean="0"/>
              <a:t>Predefine lexicon of N words</a:t>
            </a:r>
          </a:p>
          <a:p>
            <a:endParaRPr lang="en-GB" dirty="0" smtClean="0"/>
          </a:p>
          <a:p>
            <a:r>
              <a:rPr lang="en-GB" dirty="0" smtClean="0"/>
              <a:t>Document is grouped depending on the number of shared words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Each document is an N-dimensional binary vector whose element </a:t>
            </a:r>
            <a:r>
              <a:rPr lang="en-GB" dirty="0" err="1" smtClean="0"/>
              <a:t>i</a:t>
            </a:r>
            <a:r>
              <a:rPr lang="en-GB" dirty="0" smtClean="0"/>
              <a:t> is 1 if word </a:t>
            </a:r>
            <a:r>
              <a:rPr lang="en-GB" dirty="0" err="1" smtClean="0"/>
              <a:t>i</a:t>
            </a:r>
            <a:r>
              <a:rPr lang="en-GB" dirty="0" smtClean="0"/>
              <a:t> appears in the document</a:t>
            </a:r>
          </a:p>
          <a:p>
            <a:endParaRPr lang="en-GB" dirty="0" smtClean="0"/>
          </a:p>
          <a:p>
            <a:r>
              <a:rPr lang="en-GB" dirty="0" smtClean="0"/>
              <a:t>Suffixes –s and –</a:t>
            </a:r>
            <a:r>
              <a:rPr lang="en-GB" dirty="0" err="1" smtClean="0"/>
              <a:t>ing</a:t>
            </a:r>
            <a:r>
              <a:rPr lang="en-GB" dirty="0" smtClean="0"/>
              <a:t> are removed to avoid duplicates </a:t>
            </a:r>
          </a:p>
          <a:p>
            <a:endParaRPr lang="en-GB" dirty="0" smtClean="0"/>
          </a:p>
          <a:p>
            <a:r>
              <a:rPr lang="en-GB" dirty="0" smtClean="0"/>
              <a:t>Non informative words are not used</a:t>
            </a:r>
          </a:p>
          <a:p>
            <a:pPr lvl="1"/>
            <a:r>
              <a:rPr lang="en-GB" dirty="0" smtClean="0"/>
              <a:t>E.g. and, of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Critical how lexicon is chosen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What	is	Machine	Learning? </a:t>
            </a:r>
          </a:p>
          <a:p>
            <a:pPr lvl="1"/>
            <a:r>
              <a:rPr lang="en-US" sz="3400" dirty="0" smtClean="0"/>
              <a:t>“Learning is any process by which a system improves	performance from	experience.” </a:t>
            </a:r>
          </a:p>
          <a:p>
            <a:pPr>
              <a:buNone/>
            </a:pPr>
            <a:r>
              <a:rPr lang="en-US" sz="4000" dirty="0" smtClean="0"/>
              <a:t>						-Herbert	Simon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4000" dirty="0" smtClean="0"/>
              <a:t>Definition	by	Tom	Mitchell	(1998): </a:t>
            </a:r>
          </a:p>
          <a:p>
            <a:pPr lvl="1"/>
            <a:r>
              <a:rPr lang="en-US" sz="3400" dirty="0" smtClean="0"/>
              <a:t>Machine Learning is the study of algorithms that	</a:t>
            </a:r>
          </a:p>
          <a:p>
            <a:pPr lvl="1">
              <a:buNone/>
            </a:pPr>
            <a:r>
              <a:rPr lang="en-US" sz="3400" dirty="0" smtClean="0"/>
              <a:t>• improve their performance P </a:t>
            </a:r>
          </a:p>
          <a:p>
            <a:pPr lvl="1">
              <a:buNone/>
            </a:pPr>
            <a:r>
              <a:rPr lang="en-US" sz="3400" dirty="0" smtClean="0"/>
              <a:t>• at some task T </a:t>
            </a:r>
          </a:p>
          <a:p>
            <a:pPr lvl="1">
              <a:buNone/>
            </a:pPr>
            <a:r>
              <a:rPr lang="en-US" sz="3400" dirty="0" smtClean="0"/>
              <a:t>• with experience E. </a:t>
            </a:r>
          </a:p>
          <a:p>
            <a:pPr lvl="1">
              <a:buNone/>
            </a:pPr>
            <a:endParaRPr lang="en-US" sz="3400" dirty="0" smtClean="0"/>
          </a:p>
          <a:p>
            <a:pPr>
              <a:buNone/>
            </a:pPr>
            <a:r>
              <a:rPr lang="en-US" sz="4000" dirty="0" smtClean="0"/>
              <a:t>A	well-defined learning task is given by &lt;P, T, E&gt;.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DNA in our genome is the blueprint of life</a:t>
            </a:r>
          </a:p>
          <a:p>
            <a:endParaRPr lang="en-GB" dirty="0" smtClean="0"/>
          </a:p>
          <a:p>
            <a:r>
              <a:rPr lang="en-GB" dirty="0" smtClean="0"/>
              <a:t>Sequence of bases A,G,C and T</a:t>
            </a:r>
          </a:p>
          <a:p>
            <a:endParaRPr lang="en-GB" dirty="0" smtClean="0"/>
          </a:p>
          <a:p>
            <a:r>
              <a:rPr lang="en-GB" dirty="0" smtClean="0"/>
              <a:t>RNA is transcribed from DNA</a:t>
            </a:r>
          </a:p>
          <a:p>
            <a:endParaRPr lang="en-GB" dirty="0" smtClean="0"/>
          </a:p>
          <a:p>
            <a:r>
              <a:rPr lang="en-GB" dirty="0" smtClean="0"/>
              <a:t>Proteins are translated from RNA</a:t>
            </a:r>
          </a:p>
          <a:p>
            <a:endParaRPr lang="en-GB" dirty="0" smtClean="0"/>
          </a:p>
          <a:p>
            <a:r>
              <a:rPr lang="en-GB" dirty="0" smtClean="0"/>
              <a:t>Proteins are what a living body is and does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DNA is a sequence of bases</a:t>
            </a:r>
          </a:p>
          <a:p>
            <a:endParaRPr lang="en-GB" dirty="0" smtClean="0"/>
          </a:p>
          <a:p>
            <a:r>
              <a:rPr lang="en-GB" dirty="0" smtClean="0"/>
              <a:t>Protein is a sequence of amino acids as defined by bases</a:t>
            </a:r>
          </a:p>
          <a:p>
            <a:endParaRPr lang="en-GB" dirty="0" smtClean="0"/>
          </a:p>
          <a:p>
            <a:r>
              <a:rPr lang="en-GB" dirty="0" smtClean="0"/>
              <a:t>Alignment</a:t>
            </a:r>
          </a:p>
          <a:p>
            <a:pPr lvl="1"/>
            <a:r>
              <a:rPr lang="en-GB" dirty="0" smtClean="0"/>
              <a:t>Matching one sequence to another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Difficult string matching problem</a:t>
            </a:r>
          </a:p>
          <a:p>
            <a:pPr lvl="1"/>
            <a:r>
              <a:rPr lang="en-GB" dirty="0" smtClean="0"/>
              <a:t>Strings are quite long</a:t>
            </a:r>
          </a:p>
          <a:p>
            <a:pPr lvl="1"/>
            <a:r>
              <a:rPr lang="en-GB" dirty="0" smtClean="0"/>
              <a:t>Many template strings to match against</a:t>
            </a:r>
          </a:p>
          <a:p>
            <a:pPr lvl="1"/>
            <a:r>
              <a:rPr lang="en-GB" dirty="0" smtClean="0"/>
              <a:t>Frequent insertions, deletions or substitutions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Clustering can be used in learning motifs</a:t>
            </a:r>
          </a:p>
          <a:p>
            <a:pPr lvl="1"/>
            <a:r>
              <a:rPr lang="en-GB" dirty="0" smtClean="0"/>
              <a:t>Sequence of amino acids that occur repeatedly in proteins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Amino acids are letters</a:t>
            </a:r>
          </a:p>
          <a:p>
            <a:pPr lvl="1"/>
            <a:r>
              <a:rPr lang="en-GB" dirty="0" smtClean="0"/>
              <a:t>Proteins are sentences</a:t>
            </a:r>
          </a:p>
          <a:p>
            <a:pPr lvl="1"/>
            <a:r>
              <a:rPr lang="en-GB" dirty="0" smtClean="0"/>
              <a:t>Motifs are words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Learning motif</a:t>
            </a:r>
          </a:p>
          <a:p>
            <a:pPr lvl="2"/>
            <a:r>
              <a:rPr lang="en-GB" dirty="0" smtClean="0"/>
              <a:t>Find string of letters with a particular meaning occurring frequently in different sentences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Supervised </a:t>
            </a:r>
            <a:r>
              <a:rPr lang="en-GB" dirty="0" err="1" smtClean="0"/>
              <a:t>vs</a:t>
            </a:r>
            <a:r>
              <a:rPr lang="en-GB" dirty="0" smtClean="0"/>
              <a:t>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667000"/>
            <a:ext cx="3886200" cy="3352800"/>
          </a:xfrm>
        </p:spPr>
        <p:txBody>
          <a:bodyPr/>
          <a:lstStyle/>
          <a:p>
            <a:r>
              <a:rPr lang="en-GB" dirty="0" smtClean="0"/>
              <a:t>Training examples contains (input, target)</a:t>
            </a:r>
          </a:p>
          <a:p>
            <a:pPr lvl="1"/>
            <a:r>
              <a:rPr lang="en-GB" dirty="0" smtClean="0"/>
              <a:t>Input is description of present case</a:t>
            </a:r>
          </a:p>
          <a:p>
            <a:pPr lvl="1"/>
            <a:r>
              <a:rPr lang="en-GB" dirty="0" smtClean="0"/>
              <a:t>Target is true 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743200"/>
            <a:ext cx="3886200" cy="3276600"/>
          </a:xfrm>
        </p:spPr>
        <p:txBody>
          <a:bodyPr/>
          <a:lstStyle/>
          <a:p>
            <a:r>
              <a:rPr lang="en-GB" dirty="0" smtClean="0"/>
              <a:t>Do not have target values</a:t>
            </a:r>
          </a:p>
          <a:p>
            <a:r>
              <a:rPr lang="en-GB" dirty="0" smtClean="0"/>
              <a:t>Training examples contains 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Supervised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Unsupervised</a:t>
            </a:r>
            <a:endParaRPr lang="en-US" sz="2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Dataset contains one million images with their ground truth labels. If it is image of a truck along the image the label truck also given. Dataset contains images from a wide range of categories like vehicles, birds, plants, human faces etc.</a:t>
            </a:r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43000"/>
          </a:xfrm>
        </p:spPr>
        <p:txBody>
          <a:bodyPr/>
          <a:lstStyle/>
          <a:p>
            <a:r>
              <a:rPr lang="en-GB" dirty="0" smtClean="0"/>
              <a:t>Cluster images into groups of similar objects. Then train one classifier per cluster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0"/>
            <a:ext cx="1600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Images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5562600"/>
            <a:ext cx="2057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</a:rPr>
              <a:t>Animals</a:t>
            </a:r>
            <a:r>
              <a:rPr lang="en-GB" dirty="0" err="1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95600" y="4114800"/>
            <a:ext cx="2057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People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667000"/>
            <a:ext cx="2057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/>
                </a:solidFill>
              </a:rPr>
              <a:t>Vehicles</a:t>
            </a:r>
            <a:r>
              <a:rPr lang="en-GB" dirty="0" err="1" smtClean="0"/>
              <a:t>s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1905000" y="3086100"/>
            <a:ext cx="1066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2"/>
          </p:cNvCxnSpPr>
          <p:nvPr/>
        </p:nvCxnSpPr>
        <p:spPr>
          <a:xfrm>
            <a:off x="1981200" y="4114800"/>
            <a:ext cx="914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rot="16200000" flipH="1">
            <a:off x="1504950" y="4514850"/>
            <a:ext cx="18669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5029200" y="3086100"/>
            <a:ext cx="1600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</p:cNvCxnSpPr>
          <p:nvPr/>
        </p:nvCxnSpPr>
        <p:spPr>
          <a:xfrm>
            <a:off x="4953000" y="4533900"/>
            <a:ext cx="1600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5943600"/>
            <a:ext cx="1600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29200" y="2667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Classifier1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038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Classifier1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486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Classifier1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2895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Bus/truck/train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42672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Male/Female face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34200" y="5638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Cat/Dog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6396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Unsupervised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248400" y="6396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</a:t>
            </a:r>
            <a:r>
              <a:rPr lang="en-GB" sz="2400" dirty="0" smtClean="0"/>
              <a:t>upervised</a:t>
            </a:r>
            <a:endParaRPr lang="en-US" sz="24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Output of the system is a sequence of actions</a:t>
            </a:r>
          </a:p>
          <a:p>
            <a:endParaRPr lang="en-GB" dirty="0" smtClean="0"/>
          </a:p>
          <a:p>
            <a:r>
              <a:rPr lang="en-GB" dirty="0" smtClean="0"/>
              <a:t>Single action is not important</a:t>
            </a:r>
          </a:p>
          <a:p>
            <a:endParaRPr lang="en-GB" dirty="0" smtClean="0"/>
          </a:p>
          <a:p>
            <a:r>
              <a:rPr lang="en-GB" dirty="0" smtClean="0"/>
              <a:t>Important is policy</a:t>
            </a:r>
          </a:p>
          <a:p>
            <a:pPr lvl="1"/>
            <a:r>
              <a:rPr lang="en-GB" dirty="0" smtClean="0"/>
              <a:t>Sequence of correct actions to reach the goal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Action is good if it is part of a good policy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Reinforcement learning is the problem of getting an agent to act in the world so as to maximize its rewards.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Reinforcement Learning Algorithm</a:t>
            </a:r>
          </a:p>
          <a:p>
            <a:pPr lvl="1"/>
            <a:r>
              <a:rPr lang="en-GB" dirty="0" smtClean="0"/>
              <a:t>Machine leaning program should be able to assess the goodness of policies and lean from past good action sequences to be able to generate a policy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learner (the program) is not told what actions to take as in most forms of machine learning, but instead must discover which actions yield the most reward by trying them. </a:t>
            </a:r>
          </a:p>
          <a:p>
            <a:endParaRPr lang="en-US" dirty="0" smtClean="0"/>
          </a:p>
          <a:p>
            <a:r>
              <a:rPr lang="en-US" dirty="0" smtClean="0"/>
              <a:t>In the most interesting and challenging cases, actions may affect not only the immediate reward but also the next situations and, through that, all subsequent rewards.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consider teaching a dog a new trick: we cannot tell it what to do, but we can reward/punish it if it does the right/wrong thing</a:t>
            </a:r>
          </a:p>
          <a:p>
            <a:endParaRPr lang="en-US" dirty="0" smtClean="0"/>
          </a:p>
          <a:p>
            <a:r>
              <a:rPr lang="en-US" dirty="0" smtClean="0"/>
              <a:t>It has to find out what it did that made it get the reward/punishment. </a:t>
            </a:r>
          </a:p>
          <a:p>
            <a:endParaRPr lang="en-US" dirty="0" smtClean="0"/>
          </a:p>
          <a:p>
            <a:r>
              <a:rPr lang="en-US" dirty="0" smtClean="0"/>
              <a:t>We can use a similar method to train computers to do many tasks, such as playing backgammon or chess, scheduling jobs, and controlling robot limbs.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Game Playing</a:t>
            </a:r>
          </a:p>
          <a:p>
            <a:pPr lvl="1"/>
            <a:r>
              <a:rPr lang="en-GB" dirty="0" smtClean="0"/>
              <a:t>Single move is not important</a:t>
            </a:r>
          </a:p>
          <a:p>
            <a:pPr lvl="1"/>
            <a:r>
              <a:rPr lang="en-GB" dirty="0" smtClean="0"/>
              <a:t>Sequence of right move is good</a:t>
            </a:r>
          </a:p>
          <a:p>
            <a:pPr lvl="1"/>
            <a:r>
              <a:rPr lang="en-GB" dirty="0" smtClean="0"/>
              <a:t>A move is good if it is part of a good game playing policy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Robot navigation in an environment</a:t>
            </a:r>
          </a:p>
          <a:p>
            <a:pPr lvl="1"/>
            <a:r>
              <a:rPr lang="en-GB" dirty="0" smtClean="0"/>
              <a:t>Robot can move in one of the number of directions</a:t>
            </a:r>
          </a:p>
          <a:p>
            <a:pPr lvl="1"/>
            <a:r>
              <a:rPr lang="en-GB" dirty="0" smtClean="0"/>
              <a:t>After number of trial runs, robot should learn correct sequence of actions to each to the goal state from an initial state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1950</a:t>
            </a:r>
          </a:p>
          <a:p>
            <a:pPr lvl="1"/>
            <a:r>
              <a:rPr lang="en-GB" dirty="0" smtClean="0"/>
              <a:t>Samuel’s checker playing program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Able to observe positions at the game and learn a model that gives moves for the machine player</a:t>
            </a:r>
          </a:p>
          <a:p>
            <a:pPr lvl="1"/>
            <a:r>
              <a:rPr lang="en-GB" dirty="0" smtClean="0"/>
              <a:t>Experienced with more games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Samuel coined the term Machine Learning</a:t>
            </a:r>
          </a:p>
          <a:p>
            <a:pPr lvl="1"/>
            <a:r>
              <a:rPr lang="en-GB" dirty="0" smtClean="0"/>
              <a:t>Field of study gives computers the ability without being explicitly programmed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general classification problem is concerned with assigning a class label to an unknown instance from instances of known assignments of labels.</a:t>
            </a:r>
          </a:p>
          <a:p>
            <a:endParaRPr lang="en-US" dirty="0" smtClean="0"/>
          </a:p>
          <a:p>
            <a:r>
              <a:rPr lang="en-US" dirty="0" smtClean="0"/>
              <a:t>In a real world problem, a given situation or an object will have large number of features which may contribute to the assignment of the labels. </a:t>
            </a:r>
          </a:p>
          <a:p>
            <a:endParaRPr lang="en-US" dirty="0" smtClean="0"/>
          </a:p>
          <a:p>
            <a:r>
              <a:rPr lang="en-US" dirty="0" smtClean="0"/>
              <a:t>But in practice, not all these features may be equally relevant or important. </a:t>
            </a: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those which are significant need be considered as inputs for assigning the class labels. These features are referred to as the “input features” for the problem. </a:t>
            </a:r>
          </a:p>
          <a:p>
            <a:endParaRPr lang="en-US" dirty="0" smtClean="0"/>
          </a:p>
          <a:p>
            <a:r>
              <a:rPr lang="en-US" dirty="0" smtClean="0"/>
              <a:t>They are also said to constitute an “input representation” for the problem.</a:t>
            </a:r>
            <a:endParaRPr 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problem of assigning the label “family car” or “not family car” to cars. </a:t>
            </a:r>
          </a:p>
          <a:p>
            <a:endParaRPr lang="en-US" dirty="0" smtClean="0"/>
          </a:p>
          <a:p>
            <a:r>
              <a:rPr lang="en-US" dirty="0" smtClean="0"/>
              <a:t>Let us assume that the features that separate a family car from other cars are the price and engine power. </a:t>
            </a:r>
          </a:p>
          <a:p>
            <a:endParaRPr lang="en-US" dirty="0" smtClean="0"/>
          </a:p>
          <a:p>
            <a:r>
              <a:rPr lang="en-US" dirty="0" smtClean="0"/>
              <a:t>These attributes or features constitute the input representation for the problem. </a:t>
            </a:r>
          </a:p>
          <a:p>
            <a:endParaRPr lang="en-US" dirty="0" smtClean="0"/>
          </a:p>
          <a:p>
            <a:r>
              <a:rPr lang="en-US" dirty="0" smtClean="0"/>
              <a:t>While deciding on this input representation, we are ignoring various other attributes like seating capacity or </a:t>
            </a:r>
            <a:r>
              <a:rPr lang="en-US" dirty="0" err="1" smtClean="0"/>
              <a:t>colour</a:t>
            </a:r>
            <a:r>
              <a:rPr lang="en-US" dirty="0" smtClean="0"/>
              <a:t> as irrelevant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Hypothesis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binary classification problems</a:t>
            </a:r>
          </a:p>
          <a:p>
            <a:pPr lvl="1"/>
            <a:r>
              <a:rPr lang="en-US" dirty="0" smtClean="0"/>
              <a:t>classification problems with only two class labels.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The class labels are usually taken as “1” and “0”.</a:t>
            </a:r>
          </a:p>
          <a:p>
            <a:endParaRPr lang="en-US" dirty="0" smtClean="0"/>
          </a:p>
          <a:p>
            <a:r>
              <a:rPr lang="en-US" dirty="0" smtClean="0"/>
              <a:t> The label “1” may indicate “True”, or “Yes”, or “Pass”, or any such label.</a:t>
            </a:r>
          </a:p>
          <a:p>
            <a:endParaRPr lang="en-US" dirty="0" smtClean="0"/>
          </a:p>
          <a:p>
            <a:r>
              <a:rPr lang="en-US" dirty="0" smtClean="0"/>
              <a:t> The label “0” may indicate “False”, or “No” or “Fail”, or any such label. </a:t>
            </a:r>
          </a:p>
          <a:p>
            <a:endParaRPr lang="en-US" dirty="0" smtClean="0"/>
          </a:p>
          <a:p>
            <a:r>
              <a:rPr lang="en-US" dirty="0" smtClean="0"/>
              <a:t>The examples with class labels 1 are called “positive examples” and examples with labels “0” are called “negative examples”</a:t>
            </a: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</a:t>
            </a:r>
          </a:p>
          <a:p>
            <a:pPr lvl="1"/>
            <a:r>
              <a:rPr lang="en-US" dirty="0" smtClean="0"/>
              <a:t>In a binary classification problem, a hypothesis is a statement or a proposition purporting to explain a given set of facts or observations.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Hypothesis space </a:t>
            </a:r>
          </a:p>
          <a:p>
            <a:pPr lvl="1"/>
            <a:r>
              <a:rPr lang="en-US" dirty="0" smtClean="0"/>
              <a:t>The hypothesis space for a binary classification problem is a set of hypotheses for the problem that might possibly be returned by it.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Consistency and satisfying </a:t>
            </a:r>
          </a:p>
          <a:p>
            <a:pPr lvl="1"/>
            <a:r>
              <a:rPr lang="en-US" dirty="0" smtClean="0"/>
              <a:t>Let x be an example in a binary classification problem and let c(x) denote the class label assigned to x (c(x) is 1 or 0).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 D be a set of training examples for the problem.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 h be a hypothesis for the problem and h(x) be the class label assigned to x by the hypothesis h.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say that the hypothesis h is consistent with the set of training examples D if h(x) = c(x) for all x ∈ 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say that an example x satisfies the hypothesis h if h(x) = 1.</a:t>
            </a:r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X		  27	15	 23	 20	 25	 17	 12	 30	6  </a:t>
            </a:r>
          </a:p>
          <a:p>
            <a:pPr>
              <a:buNone/>
            </a:pPr>
            <a:r>
              <a:rPr lang="en-US" dirty="0" smtClean="0"/>
              <a:t>Class    1	 0	 1 	1 	 1	 0	 0	 1 	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appears that the class labeling has been done based on the following rule.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h ′ : IF x ≥ 20 THEN “1” ELSE “0”.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 ′ is consistent with the training examples in Table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example, we have: h ′ (27) = 1, c(27) = 1, h′ (27) = c(27) h ′ (15) = 0, c(15) = 0, h′ (15) = c(15)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 x = 5 and x = 28 (not in training data), h ′ (5) = 0, h′ (28) = 1.</a:t>
            </a:r>
          </a:p>
          <a:p>
            <a:endParaRPr lang="en-US" dirty="0" smtClean="0"/>
          </a:p>
          <a:p>
            <a:r>
              <a:rPr lang="en-US" dirty="0" smtClean="0"/>
              <a:t>The hypothesis h ′ explains the data.</a:t>
            </a:r>
          </a:p>
          <a:p>
            <a:endParaRPr lang="en-US" dirty="0" smtClean="0"/>
          </a:p>
          <a:p>
            <a:r>
              <a:rPr lang="en-US" dirty="0" smtClean="0"/>
              <a:t> The following proposition also explains the data: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 ′′ : IF x ≥ 19 THEN “0” ELSE “1”.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It is not enough that the hypothesis explains the given data; it must also predict correctly the class label of future observations.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So we consider a set of such hypotheses and choose the “best” one.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set of hypotheses can be defined using a parameter, say m, as given below: </a:t>
            </a:r>
            <a:r>
              <a:rPr lang="en-US" dirty="0" err="1" smtClean="0"/>
              <a:t>hm</a:t>
            </a:r>
            <a:r>
              <a:rPr lang="en-US" dirty="0" smtClean="0"/>
              <a:t> : IF x ≥ m THEN “1” ELSE ”0”.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1960</a:t>
            </a:r>
          </a:p>
          <a:p>
            <a:pPr lvl="1"/>
            <a:r>
              <a:rPr lang="en-GB" dirty="0" smtClean="0"/>
              <a:t>Neural Networks</a:t>
            </a:r>
          </a:p>
          <a:p>
            <a:pPr lvl="1"/>
            <a:r>
              <a:rPr lang="en-GB" dirty="0" smtClean="0"/>
              <a:t>Rosenblatt’s </a:t>
            </a:r>
            <a:r>
              <a:rPr lang="en-GB" dirty="0" err="1" smtClean="0"/>
              <a:t>perceptron</a:t>
            </a:r>
            <a:endParaRPr lang="en-GB" dirty="0" smtClean="0"/>
          </a:p>
          <a:p>
            <a:pPr lvl="2"/>
            <a:r>
              <a:rPr lang="en-GB" dirty="0" smtClean="0"/>
              <a:t>Simple Neural Network</a:t>
            </a:r>
          </a:p>
          <a:p>
            <a:pPr lvl="1"/>
            <a:r>
              <a:rPr lang="en-GB" dirty="0" smtClean="0"/>
              <a:t>Pattern Recognition</a:t>
            </a:r>
          </a:p>
          <a:p>
            <a:pPr lvl="2"/>
            <a:r>
              <a:rPr lang="en-GB" dirty="0" smtClean="0"/>
              <a:t>Delta learning rule for training </a:t>
            </a:r>
            <a:r>
              <a:rPr lang="en-GB" dirty="0" err="1" smtClean="0"/>
              <a:t>perceptrons</a:t>
            </a:r>
            <a:endParaRPr lang="en-GB" dirty="0" smtClean="0"/>
          </a:p>
          <a:p>
            <a:pPr lvl="2"/>
            <a:r>
              <a:rPr lang="en-GB" dirty="0" smtClean="0"/>
              <a:t>Least square problem</a:t>
            </a:r>
          </a:p>
          <a:p>
            <a:pPr lvl="1"/>
            <a:r>
              <a:rPr lang="en-GB" dirty="0" smtClean="0"/>
              <a:t>Limitation of </a:t>
            </a:r>
            <a:r>
              <a:rPr lang="en-GB" dirty="0" err="1" smtClean="0"/>
              <a:t>perceptron</a:t>
            </a:r>
            <a:endParaRPr lang="en-GB" dirty="0" smtClean="0"/>
          </a:p>
          <a:p>
            <a:pPr lvl="2"/>
            <a:r>
              <a:rPr lang="en-GB" dirty="0" smtClean="0"/>
              <a:t>XOR cannot be represented</a:t>
            </a:r>
          </a:p>
          <a:p>
            <a:pPr lvl="1"/>
            <a:r>
              <a:rPr lang="en-GB" dirty="0" smtClean="0"/>
              <a:t>Decision Tree learning</a:t>
            </a:r>
          </a:p>
          <a:p>
            <a:pPr lvl="2"/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Machine Learning-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1980</a:t>
            </a:r>
          </a:p>
          <a:p>
            <a:pPr lvl="1"/>
            <a:r>
              <a:rPr lang="en-GB" dirty="0" smtClean="0"/>
              <a:t>Advanced Decision Tree and Rule Learning</a:t>
            </a:r>
          </a:p>
          <a:p>
            <a:pPr lvl="1"/>
            <a:r>
              <a:rPr lang="en-GB" dirty="0" smtClean="0"/>
              <a:t>Multi layer </a:t>
            </a:r>
            <a:r>
              <a:rPr lang="en-GB" dirty="0" err="1" smtClean="0"/>
              <a:t>perceptron</a:t>
            </a:r>
            <a:endParaRPr lang="en-GB" dirty="0" smtClean="0"/>
          </a:p>
          <a:p>
            <a:pPr lvl="1"/>
            <a:r>
              <a:rPr lang="en-GB" dirty="0" smtClean="0"/>
              <a:t>Back Propagation Algorithm</a:t>
            </a:r>
          </a:p>
          <a:p>
            <a:pPr lvl="1"/>
            <a:r>
              <a:rPr lang="en-GB" dirty="0" smtClean="0"/>
              <a:t>Support Vector Machines</a:t>
            </a:r>
          </a:p>
          <a:p>
            <a:pPr lvl="1"/>
            <a:r>
              <a:rPr lang="en-GB" dirty="0" smtClean="0"/>
              <a:t>Data Mining</a:t>
            </a:r>
          </a:p>
          <a:p>
            <a:pPr lvl="1"/>
            <a:r>
              <a:rPr lang="en-GB" dirty="0" err="1" smtClean="0"/>
              <a:t>Esemblers</a:t>
            </a:r>
            <a:endParaRPr lang="en-GB" dirty="0" smtClean="0"/>
          </a:p>
          <a:p>
            <a:pPr lvl="2"/>
            <a:r>
              <a:rPr lang="en-GB" dirty="0" smtClean="0"/>
              <a:t>Create a strong classifier from an </a:t>
            </a:r>
            <a:r>
              <a:rPr lang="en-GB" dirty="0" err="1" smtClean="0"/>
              <a:t>essemble</a:t>
            </a:r>
            <a:r>
              <a:rPr lang="en-GB" dirty="0" smtClean="0"/>
              <a:t> of weak classifiers e.g. Random Forest</a:t>
            </a:r>
          </a:p>
          <a:p>
            <a:pPr lvl="1"/>
            <a:r>
              <a:rPr lang="en-GB" dirty="0" smtClean="0"/>
              <a:t>Bayesian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1994</a:t>
            </a:r>
          </a:p>
          <a:p>
            <a:pPr lvl="1"/>
            <a:r>
              <a:rPr lang="en-GB" dirty="0" smtClean="0"/>
              <a:t>Self driving car road test</a:t>
            </a:r>
          </a:p>
          <a:p>
            <a:r>
              <a:rPr lang="en-GB" dirty="0" smtClean="0"/>
              <a:t>1997</a:t>
            </a:r>
          </a:p>
          <a:p>
            <a:pPr lvl="1"/>
            <a:r>
              <a:rPr lang="en-GB" dirty="0" smtClean="0"/>
              <a:t>Deep blue beats Gary Kasparov</a:t>
            </a:r>
          </a:p>
          <a:p>
            <a:r>
              <a:rPr lang="en-GB" dirty="0" smtClean="0"/>
              <a:t>2009</a:t>
            </a:r>
          </a:p>
          <a:p>
            <a:pPr lvl="1"/>
            <a:r>
              <a:rPr lang="en-GB" dirty="0" smtClean="0"/>
              <a:t>Google builds self driving car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New Algorithms</a:t>
            </a:r>
          </a:p>
          <a:p>
            <a:pPr lvl="1"/>
            <a:r>
              <a:rPr lang="en-GB" dirty="0" smtClean="0"/>
              <a:t>Neural Networks</a:t>
            </a:r>
          </a:p>
          <a:p>
            <a:pPr lvl="1"/>
            <a:r>
              <a:rPr lang="en-GB" dirty="0" smtClean="0"/>
              <a:t>Deep Learning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New Hardware</a:t>
            </a:r>
          </a:p>
          <a:p>
            <a:pPr lvl="1"/>
            <a:r>
              <a:rPr lang="en-GB" dirty="0" smtClean="0"/>
              <a:t>GPU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Cloud Enable</a:t>
            </a:r>
          </a:p>
          <a:p>
            <a:endParaRPr lang="en-GB" dirty="0" smtClean="0"/>
          </a:p>
          <a:p>
            <a:r>
              <a:rPr lang="en-GB" dirty="0" smtClean="0"/>
              <a:t>Availability of big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381000"/>
            <a:ext cx="8458200" cy="6477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-to-gpus-for-machine-learning-10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 of big data</a:t>
            </a:r>
            <a:br>
              <a:rPr lang="en-GB" dirty="0" smtClean="0"/>
            </a:br>
            <a:r>
              <a:rPr lang="en-GB" dirty="0" smtClean="0"/>
              <a:t>Generator and Consumer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Buy a product</a:t>
            </a:r>
          </a:p>
          <a:p>
            <a:r>
              <a:rPr lang="en-GB" dirty="0" smtClean="0"/>
              <a:t>Rent a movie</a:t>
            </a:r>
          </a:p>
          <a:p>
            <a:r>
              <a:rPr lang="en-GB" dirty="0" smtClean="0"/>
              <a:t>Visit a web page</a:t>
            </a:r>
          </a:p>
          <a:p>
            <a:r>
              <a:rPr lang="en-GB" dirty="0" smtClean="0"/>
              <a:t>Write a blog</a:t>
            </a:r>
          </a:p>
          <a:p>
            <a:r>
              <a:rPr lang="en-GB" dirty="0" smtClean="0"/>
              <a:t>Post on social media</a:t>
            </a:r>
          </a:p>
          <a:p>
            <a:r>
              <a:rPr lang="en-GB" dirty="0" smtClean="0"/>
              <a:t>Walk or drive around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introduce  the prominent methods for machine learning </a:t>
            </a:r>
          </a:p>
          <a:p>
            <a:endParaRPr lang="en-US" dirty="0" smtClean="0"/>
          </a:p>
          <a:p>
            <a:r>
              <a:rPr lang="en-US" dirty="0" smtClean="0"/>
              <a:t>To  study the basics of  supervised and unsupervised learning</a:t>
            </a:r>
          </a:p>
          <a:p>
            <a:endParaRPr lang="en-US" dirty="0" smtClean="0"/>
          </a:p>
          <a:p>
            <a:r>
              <a:rPr lang="en-US" dirty="0" smtClean="0"/>
              <a:t>To study the basics of  connectionist and other architectures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computer program is said to learn </a:t>
            </a:r>
          </a:p>
          <a:p>
            <a:pPr lvl="1"/>
            <a:r>
              <a:rPr lang="en-US" dirty="0" smtClean="0"/>
              <a:t>from experience E with respect to </a:t>
            </a:r>
          </a:p>
          <a:p>
            <a:pPr lvl="1"/>
            <a:r>
              <a:rPr lang="en-US" dirty="0" smtClean="0"/>
              <a:t>some class of tasks T and </a:t>
            </a:r>
          </a:p>
          <a:p>
            <a:pPr lvl="1"/>
            <a:r>
              <a:rPr lang="en-US" dirty="0" smtClean="0"/>
              <a:t>performance measure P,</a:t>
            </a:r>
          </a:p>
          <a:p>
            <a:pPr lvl="1"/>
            <a:r>
              <a:rPr lang="en-US" dirty="0" smtClean="0"/>
              <a:t> if its performance at tasks T, as measured by P, </a:t>
            </a:r>
          </a:p>
          <a:p>
            <a:pPr lvl="1"/>
            <a:r>
              <a:rPr lang="en-US" dirty="0" smtClean="0"/>
              <a:t>improves with experience 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GB" dirty="0" smtClean="0"/>
              <a:t>Tasks</a:t>
            </a:r>
          </a:p>
          <a:p>
            <a:pPr lvl="1"/>
            <a:r>
              <a:rPr lang="en-GB" dirty="0" smtClean="0"/>
              <a:t>Prediction, classification, acting in an environment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Experience</a:t>
            </a:r>
          </a:p>
          <a:p>
            <a:pPr lvl="1"/>
            <a:r>
              <a:rPr lang="en-GB" dirty="0" smtClean="0"/>
              <a:t>Data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Accuracy in prediction, improves the efficiency of problem solving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Handwriting recognition learning problem </a:t>
            </a:r>
          </a:p>
          <a:p>
            <a:endParaRPr lang="en-US" dirty="0" smtClean="0"/>
          </a:p>
          <a:p>
            <a:r>
              <a:rPr lang="en-US" dirty="0" smtClean="0"/>
              <a:t>Task T: </a:t>
            </a:r>
          </a:p>
          <a:p>
            <a:pPr lvl="1"/>
            <a:r>
              <a:rPr lang="en-US" dirty="0" smtClean="0"/>
              <a:t>Recognizing and classifying handwritten words within images </a:t>
            </a:r>
          </a:p>
          <a:p>
            <a:r>
              <a:rPr lang="en-US" dirty="0" smtClean="0"/>
              <a:t>Performance P: </a:t>
            </a:r>
          </a:p>
          <a:p>
            <a:pPr lvl="1"/>
            <a:r>
              <a:rPr lang="en-US" dirty="0" smtClean="0"/>
              <a:t>Percent of words correctly classified </a:t>
            </a:r>
          </a:p>
          <a:p>
            <a:r>
              <a:rPr lang="en-US" dirty="0" smtClean="0"/>
              <a:t>Training experience E: </a:t>
            </a:r>
          </a:p>
          <a:p>
            <a:pPr lvl="1"/>
            <a:r>
              <a:rPr lang="en-US" dirty="0" smtClean="0"/>
              <a:t>A dataset of handwritten words with given classifications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ot_mnist_generator_0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8610599" cy="6858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A robot driving learning problem </a:t>
            </a:r>
          </a:p>
          <a:p>
            <a:r>
              <a:rPr lang="en-US" dirty="0" smtClean="0"/>
              <a:t>Task T:</a:t>
            </a:r>
          </a:p>
          <a:p>
            <a:pPr lvl="1"/>
            <a:r>
              <a:rPr lang="en-US" dirty="0" smtClean="0"/>
              <a:t>Driving on highways using vision sensors </a:t>
            </a:r>
          </a:p>
          <a:p>
            <a:r>
              <a:rPr lang="en-US" dirty="0" smtClean="0"/>
              <a:t> Performance measure P: </a:t>
            </a:r>
          </a:p>
          <a:p>
            <a:pPr lvl="1"/>
            <a:r>
              <a:rPr lang="en-US" dirty="0" smtClean="0"/>
              <a:t>Average distance traveled before an error </a:t>
            </a:r>
          </a:p>
          <a:p>
            <a:r>
              <a:rPr lang="en-US" dirty="0" smtClean="0"/>
              <a:t>Training experience E: </a:t>
            </a:r>
          </a:p>
          <a:p>
            <a:pPr lvl="1"/>
            <a:r>
              <a:rPr lang="en-US" dirty="0" smtClean="0"/>
              <a:t>A sequence of images and steering commands recorded while observing a human driver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A chess learning problem </a:t>
            </a:r>
          </a:p>
          <a:p>
            <a:r>
              <a:rPr lang="en-US" dirty="0" smtClean="0"/>
              <a:t>Task T: </a:t>
            </a:r>
          </a:p>
          <a:p>
            <a:pPr lvl="1"/>
            <a:r>
              <a:rPr lang="en-US" dirty="0" smtClean="0"/>
              <a:t>Playing chess </a:t>
            </a:r>
          </a:p>
          <a:p>
            <a:r>
              <a:rPr lang="en-US" dirty="0" smtClean="0"/>
              <a:t>Performance measure P: </a:t>
            </a:r>
          </a:p>
          <a:p>
            <a:pPr lvl="1"/>
            <a:r>
              <a:rPr lang="en-US" dirty="0" smtClean="0"/>
              <a:t>Percent of games won against opponents </a:t>
            </a:r>
          </a:p>
          <a:p>
            <a:r>
              <a:rPr lang="en-US" dirty="0" smtClean="0"/>
              <a:t> Training experience E: </a:t>
            </a:r>
          </a:p>
          <a:p>
            <a:pPr lvl="1"/>
            <a:r>
              <a:rPr lang="en-US" dirty="0" smtClean="0"/>
              <a:t>Playing practice games against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L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86106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Sequence of instructions that should be carried out to transform the input to output</a:t>
            </a:r>
          </a:p>
          <a:p>
            <a:endParaRPr lang="en-GB" dirty="0" smtClean="0"/>
          </a:p>
          <a:p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Input:- set of numbers</a:t>
            </a:r>
          </a:p>
          <a:p>
            <a:pPr lvl="1"/>
            <a:r>
              <a:rPr lang="en-GB" dirty="0" smtClean="0"/>
              <a:t>Output:- ordered list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Various algorithms</a:t>
            </a:r>
          </a:p>
          <a:p>
            <a:pPr lvl="1"/>
            <a:r>
              <a:rPr lang="en-GB" dirty="0" smtClean="0"/>
              <a:t>Use efficient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Some tasks do not have algorithm</a:t>
            </a:r>
          </a:p>
          <a:p>
            <a:pPr lvl="1"/>
            <a:r>
              <a:rPr lang="en-GB" dirty="0" smtClean="0"/>
              <a:t>Predicting customer behaviour</a:t>
            </a:r>
          </a:p>
          <a:p>
            <a:pPr lvl="1"/>
            <a:r>
              <a:rPr lang="en-GB" dirty="0" smtClean="0"/>
              <a:t>Classify spam and legitimate mails</a:t>
            </a:r>
          </a:p>
          <a:p>
            <a:pPr lvl="2"/>
            <a:r>
              <a:rPr lang="en-GB" dirty="0" smtClean="0"/>
              <a:t>Input: email document</a:t>
            </a:r>
          </a:p>
          <a:p>
            <a:pPr lvl="2"/>
            <a:r>
              <a:rPr lang="en-GB" dirty="0" smtClean="0"/>
              <a:t>Output: yes/no</a:t>
            </a:r>
          </a:p>
          <a:p>
            <a:pPr lvl="2"/>
            <a:r>
              <a:rPr lang="en-GB" dirty="0" smtClean="0"/>
              <a:t>Spam changes from time to time and individual to individual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Find good and useful approximation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g and M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381000"/>
            <a:ext cx="8610599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Machine Learning</a:t>
            </a:r>
          </a:p>
          <a:p>
            <a:endParaRPr lang="en-US" dirty="0" smtClean="0"/>
          </a:p>
          <a:p>
            <a:r>
              <a:rPr lang="en-US" dirty="0" smtClean="0"/>
              <a:t>Learning in Artificial Neural Networks</a:t>
            </a:r>
          </a:p>
          <a:p>
            <a:endParaRPr lang="en-US" dirty="0" smtClean="0"/>
          </a:p>
          <a:p>
            <a:r>
              <a:rPr lang="en-US" dirty="0" smtClean="0"/>
              <a:t>Decision trees,  HMM(Hidden Markov Model), SVM,</a:t>
            </a:r>
          </a:p>
          <a:p>
            <a:endParaRPr lang="en-US" dirty="0" smtClean="0"/>
          </a:p>
          <a:p>
            <a:r>
              <a:rPr lang="en-US" dirty="0" smtClean="0"/>
              <a:t>Supervised and Unsupervised learning methods.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295400" y="3505200"/>
            <a:ext cx="2209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Learner</a:t>
            </a:r>
            <a:endParaRPr lang="en-US" sz="3600" dirty="0"/>
          </a:p>
        </p:txBody>
      </p:sp>
      <p:sp>
        <p:nvSpPr>
          <p:cNvPr id="6" name="Flowchart: Process 5"/>
          <p:cNvSpPr/>
          <p:nvPr/>
        </p:nvSpPr>
        <p:spPr>
          <a:xfrm>
            <a:off x="5715000" y="3581400"/>
            <a:ext cx="2209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 smtClean="0"/>
              <a:t>Reasoner</a:t>
            </a:r>
            <a:endParaRPr lang="en-US" sz="3600" dirty="0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1143000" y="2819400"/>
            <a:ext cx="7162800" cy="2514600"/>
          </a:xfrm>
          <a:prstGeom prst="actionButtonBlank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524000" y="2743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249194" y="28948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990600" y="49530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172200" y="52578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18288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Experience (Data)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1828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Problem / Task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615011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Answer</a:t>
            </a:r>
          </a:p>
          <a:p>
            <a:r>
              <a:rPr lang="en-GB" sz="2000" dirty="0" smtClean="0"/>
              <a:t>Performance Measure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60960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Background Knowledge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05200" y="39624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6200" y="3429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Models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Machine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GB" dirty="0" smtClean="0"/>
              <a:t>Regression</a:t>
            </a:r>
          </a:p>
          <a:p>
            <a:pPr lvl="1"/>
            <a:r>
              <a:rPr lang="en-GB" dirty="0" smtClean="0"/>
              <a:t>Predict value</a:t>
            </a:r>
          </a:p>
          <a:p>
            <a:pPr lvl="1"/>
            <a:r>
              <a:rPr lang="en-GB" dirty="0" smtClean="0"/>
              <a:t>Feature (x) :- diameter of pizza, age</a:t>
            </a:r>
          </a:p>
          <a:p>
            <a:pPr lvl="1"/>
            <a:r>
              <a:rPr lang="en-GB" dirty="0" smtClean="0"/>
              <a:t>Target(y, dependant variable):- price, height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Classification</a:t>
            </a:r>
          </a:p>
          <a:p>
            <a:pPr lvl="1"/>
            <a:r>
              <a:rPr lang="en-GB" dirty="0" smtClean="0"/>
              <a:t>Classify spam/non-spam mails</a:t>
            </a:r>
          </a:p>
          <a:p>
            <a:pPr lvl="1"/>
            <a:r>
              <a:rPr lang="en-GB" dirty="0" smtClean="0"/>
              <a:t>Linear decision boundary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Clustering</a:t>
            </a:r>
          </a:p>
          <a:p>
            <a:pPr lvl="1"/>
            <a:r>
              <a:rPr lang="en-GB" dirty="0" smtClean="0"/>
              <a:t>Group similar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GB" dirty="0" smtClean="0"/>
              <a:t>Machine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Recommendation System</a:t>
            </a:r>
          </a:p>
          <a:p>
            <a:pPr lvl="1"/>
            <a:r>
              <a:rPr lang="en-GB" dirty="0" err="1" smtClean="0"/>
              <a:t>Amazone</a:t>
            </a:r>
            <a:r>
              <a:rPr lang="en-GB" dirty="0" smtClean="0"/>
              <a:t>, </a:t>
            </a:r>
            <a:r>
              <a:rPr lang="en-GB" dirty="0" err="1" smtClean="0"/>
              <a:t>Youtube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Sentiment Analysis</a:t>
            </a:r>
          </a:p>
          <a:p>
            <a:pPr lvl="1"/>
            <a:r>
              <a:rPr lang="en-GB" dirty="0" smtClean="0"/>
              <a:t>Write review of a movie.</a:t>
            </a:r>
          </a:p>
          <a:p>
            <a:pPr lvl="2"/>
            <a:r>
              <a:rPr lang="en-GB" dirty="0" smtClean="0"/>
              <a:t> Machine Learning tells positive or negative review</a:t>
            </a:r>
          </a:p>
          <a:p>
            <a:pPr lvl="1"/>
            <a:r>
              <a:rPr lang="en-GB" dirty="0" smtClean="0"/>
              <a:t>Product review</a:t>
            </a:r>
          </a:p>
          <a:p>
            <a:pPr lvl="1"/>
            <a:endParaRPr lang="en-GB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Object Detection</a:t>
            </a:r>
          </a:p>
          <a:p>
            <a:pPr lvl="1"/>
            <a:r>
              <a:rPr lang="en-GB" dirty="0" smtClean="0"/>
              <a:t>Given an image detect all objects in the image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Face detection</a:t>
            </a:r>
          </a:p>
          <a:p>
            <a:pPr lvl="1"/>
            <a:r>
              <a:rPr lang="en-GB" dirty="0" smtClean="0"/>
              <a:t>Analyze the image and finds it happy/sad/neutral</a:t>
            </a:r>
          </a:p>
          <a:p>
            <a:pPr lvl="1"/>
            <a:r>
              <a:rPr lang="en-GB" dirty="0" smtClean="0"/>
              <a:t>Identify movements of eye and detect attention status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2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762000"/>
            <a:ext cx="8686800" cy="5714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84512" y="3133725"/>
            <a:ext cx="3209925" cy="142875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Multi object tracking</a:t>
            </a:r>
          </a:p>
          <a:p>
            <a:pPr lvl="1"/>
            <a:r>
              <a:rPr lang="en-GB" dirty="0" smtClean="0"/>
              <a:t>Multiple people tracked at the same time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Sketch-AI</a:t>
            </a:r>
          </a:p>
          <a:p>
            <a:pPr lvl="1"/>
            <a:r>
              <a:rPr lang="en-GB" dirty="0" smtClean="0"/>
              <a:t>Generate photo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U35fSJ9aMBQQNSYVVhDguQ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400"/>
            <a:ext cx="8229600" cy="670560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-state-of-deep-learning-1-1030x43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400"/>
            <a:ext cx="8229600" cy="6476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M. Bishop, Pattern Recognition and Machine Learning, Springer, 2006. </a:t>
            </a:r>
          </a:p>
          <a:p>
            <a:endParaRPr lang="en-US" dirty="0" smtClean="0"/>
          </a:p>
          <a:p>
            <a:r>
              <a:rPr lang="en-US" dirty="0" err="1" smtClean="0"/>
              <a:t>Ethem</a:t>
            </a:r>
            <a:r>
              <a:rPr lang="en-US" dirty="0" smtClean="0"/>
              <a:t> </a:t>
            </a:r>
            <a:r>
              <a:rPr lang="en-US" dirty="0" err="1" smtClean="0"/>
              <a:t>Alpaydın</a:t>
            </a:r>
            <a:r>
              <a:rPr lang="en-US" dirty="0" smtClean="0"/>
              <a:t>, Introduction to Machine Learning (Adaptive Computation and Machine Learning), MIT Press, 2004. </a:t>
            </a:r>
          </a:p>
          <a:p>
            <a:endParaRPr lang="en-US" dirty="0" smtClean="0"/>
          </a:p>
          <a:p>
            <a:r>
              <a:rPr lang="en-US" dirty="0" smtClean="0"/>
              <a:t>Margaret H. Dunham. Data Mining: introductory and Advanced Topics, Pearson, 2006 </a:t>
            </a:r>
          </a:p>
          <a:p>
            <a:endParaRPr lang="en-US" dirty="0" smtClean="0"/>
          </a:p>
          <a:p>
            <a:r>
              <a:rPr lang="en-US" dirty="0" smtClean="0"/>
              <a:t>Mitchell. T, Machine Learning, McGraw Hill. </a:t>
            </a:r>
          </a:p>
          <a:p>
            <a:endParaRPr lang="en-US" dirty="0" smtClean="0"/>
          </a:p>
          <a:p>
            <a:r>
              <a:rPr lang="en-US" dirty="0" err="1" smtClean="0"/>
              <a:t>Ryszard</a:t>
            </a:r>
            <a:r>
              <a:rPr lang="en-US" dirty="0" smtClean="0"/>
              <a:t> S. </a:t>
            </a:r>
            <a:r>
              <a:rPr lang="en-US" dirty="0" err="1" smtClean="0"/>
              <a:t>Michalski</a:t>
            </a:r>
            <a:r>
              <a:rPr lang="en-US" dirty="0" smtClean="0"/>
              <a:t>, Jaime G. </a:t>
            </a:r>
            <a:r>
              <a:rPr lang="en-US" dirty="0" err="1" smtClean="0"/>
              <a:t>Carbonell</a:t>
            </a:r>
            <a:r>
              <a:rPr lang="en-US" dirty="0" smtClean="0"/>
              <a:t>, and Tom M. Mitchell, Machine Learning : An Artificial Intelligence Approach, Tioga Publishing 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learning process can be divided into 4 components namely </a:t>
            </a:r>
          </a:p>
          <a:p>
            <a:pPr lvl="1"/>
            <a:r>
              <a:rPr lang="en-GB" dirty="0" smtClean="0"/>
              <a:t>Data storage</a:t>
            </a:r>
          </a:p>
          <a:p>
            <a:pPr lvl="1"/>
            <a:r>
              <a:rPr lang="en-GB" dirty="0" smtClean="0"/>
              <a:t>Abstraction</a:t>
            </a:r>
          </a:p>
          <a:p>
            <a:pPr lvl="1"/>
            <a:r>
              <a:rPr lang="en-GB" dirty="0" smtClean="0"/>
              <a:t>Generalization</a:t>
            </a:r>
          </a:p>
          <a:p>
            <a:pPr lvl="1"/>
            <a:r>
              <a:rPr lang="en-GB" dirty="0" smtClean="0"/>
              <a:t>Evaluation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Facilities for storing and retrieving huge amounts of data are an important component of the learning process. </a:t>
            </a:r>
          </a:p>
          <a:p>
            <a:endParaRPr lang="en-US" dirty="0" smtClean="0"/>
          </a:p>
          <a:p>
            <a:r>
              <a:rPr lang="en-US" dirty="0" smtClean="0"/>
              <a:t>In a human being, the data is stored in the brain and data is retrieved using electrochemical signals.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Computers use hard disk drives, flash memory, random access memory and similar devices to store data and use cables and other technology to retrieve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Application of machine learning methods to large databases</a:t>
            </a:r>
          </a:p>
          <a:p>
            <a:endParaRPr lang="en-GB" dirty="0" smtClean="0"/>
          </a:p>
          <a:p>
            <a:r>
              <a:rPr lang="en-GB" dirty="0" smtClean="0"/>
              <a:t>Large volume of data is processed to construct a simple model with valuable use having high predictive accuracy</a:t>
            </a:r>
          </a:p>
          <a:p>
            <a:endParaRPr lang="en-GB" dirty="0" smtClean="0"/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Finance banks</a:t>
            </a:r>
          </a:p>
          <a:p>
            <a:pPr lvl="2"/>
            <a:r>
              <a:rPr lang="en-GB" dirty="0" smtClean="0"/>
              <a:t>Fraud detection, </a:t>
            </a:r>
            <a:r>
              <a:rPr lang="en-GB" smtClean="0"/>
              <a:t>credit application, Stock </a:t>
            </a:r>
            <a:r>
              <a:rPr lang="en-GB" dirty="0" smtClean="0"/>
              <a:t>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X0k4bPR8i39MDjuWxqwc_hqdefaul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52400"/>
            <a:ext cx="8001000" cy="64770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Different forms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Numeric data </a:t>
            </a:r>
          </a:p>
          <a:p>
            <a:pPr marL="914400" lvl="1" indent="-514350">
              <a:buNone/>
            </a:pPr>
            <a:r>
              <a:rPr lang="en-US" dirty="0" smtClean="0"/>
              <a:t>If a feature represents a characteristic measured in numbers, it is called a numeric feature.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Nominal </a:t>
            </a:r>
          </a:p>
          <a:p>
            <a:pPr marL="914400" lvl="1" indent="-514350">
              <a:buNone/>
            </a:pPr>
            <a:r>
              <a:rPr lang="en-US" dirty="0" smtClean="0"/>
              <a:t>A categorical feature is an attribute that can take on one of a limited, and usually fixed, number of possible values on the basis of some qualitative property. </a:t>
            </a:r>
          </a:p>
          <a:p>
            <a:pPr marL="914400" lvl="1" indent="-514350">
              <a:buNone/>
            </a:pPr>
            <a:r>
              <a:rPr lang="en-US" dirty="0" smtClean="0"/>
              <a:t>A categorical feature is also called a nominal feature. </a:t>
            </a:r>
          </a:p>
          <a:p>
            <a:pPr marL="914400" lvl="1" indent="-514350">
              <a:buNone/>
            </a:pPr>
            <a:r>
              <a:rPr lang="en-GB" dirty="0" smtClean="0"/>
              <a:t>e.g. Sex, eye colour</a:t>
            </a: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Ordinal data </a:t>
            </a:r>
          </a:p>
          <a:p>
            <a:pPr marL="914400" lvl="1" indent="-514350">
              <a:buNone/>
            </a:pPr>
            <a:r>
              <a:rPr lang="en-US" dirty="0" smtClean="0"/>
              <a:t>This denotes a nominal variable with categories falling in an ordered list. </a:t>
            </a:r>
          </a:p>
          <a:p>
            <a:pPr marL="914400" lvl="1" indent="-514350">
              <a:buNone/>
            </a:pPr>
            <a:r>
              <a:rPr lang="en-US" dirty="0" smtClean="0"/>
              <a:t>Examples include clothing sizes such as small, medium, and large, or a measurement of customer satisfaction on a scale from “not at all happy” to “very happy.”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 of extracting knowledge about stored data. </a:t>
            </a:r>
          </a:p>
          <a:p>
            <a:endParaRPr lang="en-US" dirty="0" smtClean="0"/>
          </a:p>
          <a:p>
            <a:r>
              <a:rPr lang="en-US" dirty="0" smtClean="0"/>
              <a:t>Creating general concepts about the data as a whole. </a:t>
            </a:r>
          </a:p>
          <a:p>
            <a:endParaRPr lang="en-US" dirty="0" smtClean="0"/>
          </a:p>
          <a:p>
            <a:r>
              <a:rPr lang="en-US" dirty="0" smtClean="0"/>
              <a:t>The creation of knowledge involves application of known models and creation of new models.</a:t>
            </a:r>
          </a:p>
          <a:p>
            <a:endParaRPr lang="en-US" dirty="0" smtClean="0"/>
          </a:p>
          <a:p>
            <a:r>
              <a:rPr lang="en-US" dirty="0" smtClean="0"/>
              <a:t>The process of fitting a model to a dataset is known as training.</a:t>
            </a:r>
          </a:p>
          <a:p>
            <a:endParaRPr lang="en-US" dirty="0" smtClean="0"/>
          </a:p>
          <a:p>
            <a:r>
              <a:rPr lang="en-US" dirty="0" smtClean="0"/>
              <a:t> When the model has been trained, the data is transformed into an abstract form that summarizes the original information.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process of turning the knowledge about stored data into a form that can be utilized for future action.</a:t>
            </a:r>
          </a:p>
          <a:p>
            <a:endParaRPr lang="en-US" dirty="0" smtClean="0"/>
          </a:p>
          <a:p>
            <a:r>
              <a:rPr lang="en-US" dirty="0" smtClean="0"/>
              <a:t>These actions are to be carried out on tasks that are similar, but not identical, to those what have been seen before. </a:t>
            </a:r>
          </a:p>
          <a:p>
            <a:endParaRPr lang="en-US" dirty="0" smtClean="0"/>
          </a:p>
          <a:p>
            <a:r>
              <a:rPr lang="en-US" dirty="0" smtClean="0"/>
              <a:t>The goal is to discover those properties of the data that will be most relevant to future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 of giving feedback to the user to measure the utility of the learned knowledge. </a:t>
            </a:r>
          </a:p>
          <a:p>
            <a:endParaRPr lang="en-US" dirty="0" smtClean="0"/>
          </a:p>
          <a:p>
            <a:r>
              <a:rPr lang="en-US" dirty="0" smtClean="0"/>
              <a:t>This feedback is then utilized to effect improvements in the whole learning process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Applications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Application of machine learning methods to large databases is called data mining. In data mining, a large volume of data is processed to construct a simple model with valuable use, for example, having high predictive accuracy.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retail business, machine learning is used to study consumer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finance, banks analyze their past data to build models to use in credit applications, fraud detection, and the stock market.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manufacturing, learning models are used for optimization, control, and troubleshooting.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medicine, learning programs are used for medical diagnosis.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telecommunications, call patterns are analyzed for network optimization and maximizing the quality of service.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Applications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science, large amounts of data in physics, astronomy, and biology can only be analyzed fast enough by computers. The World Wide Web is huge; it is constantly growing and searching for relevant information cannot be done manually. </a:t>
            </a:r>
          </a:p>
          <a:p>
            <a:endParaRPr lang="en-US" dirty="0" smtClean="0"/>
          </a:p>
          <a:p>
            <a:r>
              <a:rPr lang="en-US" dirty="0" smtClean="0"/>
              <a:t>In artificial intelligence, it is used to teach a system to learn and adapt to changes so that the system designer need not foresee and provide solutions for all possible situations. </a:t>
            </a:r>
          </a:p>
          <a:p>
            <a:endParaRPr lang="en-US" dirty="0" smtClean="0"/>
          </a:p>
          <a:p>
            <a:r>
              <a:rPr lang="en-US" dirty="0" smtClean="0"/>
              <a:t>It is used to find solutions to many problems in vision, speech recognition, and robotics. </a:t>
            </a:r>
          </a:p>
          <a:p>
            <a:endParaRPr lang="en-US" dirty="0" smtClean="0"/>
          </a:p>
          <a:p>
            <a:r>
              <a:rPr lang="en-US" dirty="0" smtClean="0"/>
              <a:t>Machine learning methods are applied in the design of computer-controlled vehicles to steer correctly when driving on a variety of roads.</a:t>
            </a:r>
          </a:p>
          <a:p>
            <a:endParaRPr lang="en-US" dirty="0" smtClean="0"/>
          </a:p>
          <a:p>
            <a:r>
              <a:rPr lang="en-US" dirty="0" smtClean="0"/>
              <a:t>Machine learning methods have been used to develop </a:t>
            </a:r>
            <a:r>
              <a:rPr lang="en-US" dirty="0" err="1" smtClean="0"/>
              <a:t>programmes</a:t>
            </a:r>
            <a:r>
              <a:rPr lang="en-US" dirty="0" smtClean="0"/>
              <a:t> for playing games such as chess, backgammon and Go.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GB" dirty="0" smtClean="0"/>
              <a:t>Question Paper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will be FOUR  parts in the question paper – A, B, C, D</a:t>
            </a:r>
          </a:p>
          <a:p>
            <a:endParaRPr lang="en-US" dirty="0" smtClean="0"/>
          </a:p>
          <a:p>
            <a:r>
              <a:rPr lang="en-US" dirty="0" smtClean="0"/>
              <a:t>Part A  </a:t>
            </a:r>
          </a:p>
          <a:p>
            <a:pPr lvl="1"/>
            <a:r>
              <a:rPr lang="en-US" dirty="0" smtClean="0"/>
              <a:t>Total marks : 40 </a:t>
            </a:r>
          </a:p>
          <a:p>
            <a:pPr lvl="1"/>
            <a:r>
              <a:rPr lang="en-US" dirty="0" smtClean="0"/>
              <a:t>TEN questions, each have 4 marks, covering all the SIX modules (THREE questions from modules I &amp; II; THREE questions from modules III &amp; IV; FOUR questions from modules V &amp; VI).  </a:t>
            </a:r>
          </a:p>
          <a:p>
            <a:pPr lvl="1"/>
            <a:r>
              <a:rPr lang="en-US" dirty="0" smtClean="0"/>
              <a:t>All the TEN questions have to be answered.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B </a:t>
            </a:r>
          </a:p>
          <a:p>
            <a:pPr lvl="1"/>
            <a:r>
              <a:rPr lang="en-US" dirty="0" smtClean="0"/>
              <a:t>Total marks : 18 </a:t>
            </a:r>
          </a:p>
          <a:p>
            <a:pPr lvl="1"/>
            <a:r>
              <a:rPr lang="en-US" dirty="0" smtClean="0"/>
              <a:t>THREE questions, each having 9 marks.  One question is from module I; one question is from module II; one question uniformly covers modules I &amp; II. </a:t>
            </a:r>
          </a:p>
          <a:p>
            <a:pPr lvl="1"/>
            <a:r>
              <a:rPr lang="en-US" dirty="0" smtClean="0"/>
              <a:t>Any TWO questions have to be answered.  </a:t>
            </a:r>
          </a:p>
          <a:p>
            <a:pPr lvl="1"/>
            <a:r>
              <a:rPr lang="en-US" dirty="0" smtClean="0"/>
              <a:t>Each question can have maximum THREE subparts.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L al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classes of </a:t>
            </a:r>
            <a:br>
              <a:rPr lang="en-US" dirty="0" smtClean="0"/>
            </a:br>
            <a:r>
              <a:rPr lang="en-US" dirty="0" smtClean="0"/>
              <a:t>machine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Learning Associations</a:t>
            </a:r>
          </a:p>
          <a:p>
            <a:pPr lvl="1"/>
            <a:r>
              <a:rPr lang="en-GB" dirty="0" smtClean="0"/>
              <a:t>Association Rule Learning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Classification</a:t>
            </a:r>
          </a:p>
          <a:p>
            <a:endParaRPr lang="en-GB" dirty="0" smtClean="0"/>
          </a:p>
          <a:p>
            <a:r>
              <a:rPr lang="en-GB" dirty="0" smtClean="0"/>
              <a:t>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4000" dirty="0" smtClean="0"/>
              <a:t>Association Rule Learning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machine learning method for discovering interesting relations, called “association rules”, between variables in large databases using some measures of “interestingness”.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GB" dirty="0" smtClean="0"/>
              <a:t>Example-- </a:t>
            </a:r>
            <a:r>
              <a:rPr lang="en-US" dirty="0" smtClean="0"/>
              <a:t>supermarket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GB" dirty="0" smtClean="0"/>
              <a:t>Basket analysis</a:t>
            </a:r>
          </a:p>
          <a:p>
            <a:pPr lvl="1"/>
            <a:r>
              <a:rPr lang="en-GB" dirty="0" smtClean="0"/>
              <a:t>Finding associations between products brought by customers</a:t>
            </a:r>
          </a:p>
          <a:p>
            <a:endParaRPr lang="en-US" dirty="0" smtClean="0"/>
          </a:p>
          <a:p>
            <a:r>
              <a:rPr lang="en-US" dirty="0" smtClean="0"/>
              <a:t>The management of the chain is interested in knowing whether there are any patterns in the purchases of products by customers</a:t>
            </a:r>
          </a:p>
          <a:p>
            <a:pPr lvl="1"/>
            <a:r>
              <a:rPr lang="en-US" dirty="0" smtClean="0"/>
              <a:t>“If a customer buys onions and potatoes together, then he/she is likely to also buy hamburger.” </a:t>
            </a:r>
          </a:p>
          <a:p>
            <a:endParaRPr lang="en-US" dirty="0" smtClean="0"/>
          </a:p>
          <a:p>
            <a:r>
              <a:rPr lang="en-US" dirty="0" smtClean="0"/>
              <a:t>From the standpoint of customer behavior, this defines an association between the set of products {onion, potato} and the set {burger}.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Example-- </a:t>
            </a:r>
            <a:r>
              <a:rPr lang="en-US" dirty="0" smtClean="0"/>
              <a:t>supermarket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association is represented in the form of a rule as follows: {onion, potato} ⇒ {burger} </a:t>
            </a:r>
          </a:p>
          <a:p>
            <a:endParaRPr lang="en-US" dirty="0" smtClean="0"/>
          </a:p>
          <a:p>
            <a:r>
              <a:rPr lang="en-US" dirty="0" smtClean="0"/>
              <a:t>The measure of how likely a customer, who has bought onion and potato, to buy burger also is given by the conditional probability P({onion, potato}∣{burger}). </a:t>
            </a:r>
          </a:p>
          <a:p>
            <a:endParaRPr lang="en-US" dirty="0" smtClean="0"/>
          </a:p>
          <a:p>
            <a:r>
              <a:rPr lang="en-US" dirty="0" smtClean="0"/>
              <a:t>If this conditional probability is 0.8, then the rule may be stated more precisely as follows: “80% of customers who buy onion and potato also buy burger.”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association rules are made use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an association rule of the form X ⇒ Y, that is, if people buy X then they are also likely to buy Y . </a:t>
            </a:r>
          </a:p>
          <a:p>
            <a:endParaRPr lang="en-US" dirty="0" smtClean="0"/>
          </a:p>
          <a:p>
            <a:r>
              <a:rPr lang="en-US" dirty="0" smtClean="0"/>
              <a:t>Suppose there is a customer who buys X and does not buy Y . </a:t>
            </a:r>
          </a:p>
          <a:p>
            <a:pPr lvl="1"/>
            <a:r>
              <a:rPr lang="en-US" dirty="0" smtClean="0"/>
              <a:t>That customer is a </a:t>
            </a:r>
            <a:r>
              <a:rPr lang="en-US" u="sng" dirty="0" smtClean="0"/>
              <a:t>potential Y customer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Target potential Y customer for </a:t>
            </a:r>
            <a:r>
              <a:rPr lang="en-US" u="sng" dirty="0" smtClean="0"/>
              <a:t>cross-selling</a:t>
            </a:r>
            <a:r>
              <a:rPr lang="en-US" dirty="0" smtClean="0"/>
              <a:t>. </a:t>
            </a:r>
          </a:p>
          <a:p>
            <a:pPr lvl="1"/>
            <a:r>
              <a:rPr lang="en-GB" dirty="0" smtClean="0"/>
              <a:t>Selling additional product to an existing customer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knowledge of such rules can be used for promotional pricing or product placements.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 rule X ⇒ Y , </a:t>
            </a:r>
            <a:r>
              <a:rPr lang="en-US" u="sng" dirty="0" smtClean="0"/>
              <a:t> conditional probability of the form P(Y ∣X)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 is the product the customer may buy </a:t>
            </a:r>
          </a:p>
          <a:p>
            <a:pPr lvl="1"/>
            <a:r>
              <a:rPr lang="en-US" dirty="0" smtClean="0"/>
              <a:t>X is the product or the set of products the customer has already purchased.</a:t>
            </a:r>
          </a:p>
          <a:p>
            <a:endParaRPr lang="en-US" dirty="0" smtClean="0"/>
          </a:p>
          <a:p>
            <a:r>
              <a:rPr lang="en-US" dirty="0" smtClean="0"/>
              <a:t> to make a distinction among customers, estimate P(Y ∣X, D) where D is a set of customer attributes, like gender, age, marital status, and so on, assuming that we have access to this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Algorithms</a:t>
            </a:r>
            <a:br>
              <a:rPr lang="en-GB" dirty="0" smtClean="0"/>
            </a:br>
            <a:r>
              <a:rPr lang="en-GB" dirty="0" smtClean="0"/>
              <a:t>for Generating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Apriori</a:t>
            </a:r>
            <a:r>
              <a:rPr lang="en-US" dirty="0" smtClean="0"/>
              <a:t> algorithm </a:t>
            </a:r>
          </a:p>
          <a:p>
            <a:endParaRPr lang="en-US" dirty="0" smtClean="0"/>
          </a:p>
          <a:p>
            <a:r>
              <a:rPr lang="en-US" dirty="0" err="1" smtClean="0"/>
              <a:t>Eclat</a:t>
            </a:r>
            <a:r>
              <a:rPr lang="en-US" dirty="0" smtClean="0"/>
              <a:t> algorithm </a:t>
            </a:r>
          </a:p>
          <a:p>
            <a:endParaRPr lang="en-US" dirty="0" smtClean="0"/>
          </a:p>
          <a:p>
            <a:r>
              <a:rPr lang="en-US" dirty="0" smtClean="0"/>
              <a:t>FP-Growth Algorithm (FP stands for Frequency Pattern)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 of identifying to which of a set of categories a new observation belongs, on the basis of a training set of data containing observations (or instances) whose category membership is known.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Score1 		29 	22 	10	 31	 17	 33	 32	 20</a:t>
            </a:r>
          </a:p>
          <a:p>
            <a:pPr>
              <a:buNone/>
            </a:pPr>
            <a:r>
              <a:rPr lang="en-US" sz="2800" dirty="0" smtClean="0"/>
              <a:t>Score2  	43	29	47	 55	 18	 54	 40	 41 </a:t>
            </a:r>
          </a:p>
          <a:p>
            <a:pPr>
              <a:buNone/>
            </a:pPr>
            <a:r>
              <a:rPr lang="en-US" sz="2800" dirty="0" smtClean="0"/>
              <a:t>Result  		Pass 	Fail 	</a:t>
            </a:r>
            <a:r>
              <a:rPr lang="en-US" sz="2800" dirty="0" err="1" smtClean="0"/>
              <a:t>Fail</a:t>
            </a:r>
            <a:r>
              <a:rPr lang="en-US" sz="2800" dirty="0" smtClean="0"/>
              <a:t> 	 Pass 	  Fail 	 Pass 	 </a:t>
            </a:r>
            <a:r>
              <a:rPr lang="en-US" sz="2800" dirty="0" err="1" smtClean="0"/>
              <a:t>Pass</a:t>
            </a:r>
            <a:r>
              <a:rPr lang="en-US" sz="2800" dirty="0" smtClean="0"/>
              <a:t>	 </a:t>
            </a:r>
            <a:r>
              <a:rPr lang="en-US" sz="2800" dirty="0" err="1" smtClean="0"/>
              <a:t>Pass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are two attributes “Score1” and “Score2”. </a:t>
            </a:r>
          </a:p>
          <a:p>
            <a:r>
              <a:rPr lang="en-US" dirty="0" smtClean="0"/>
              <a:t>The class label is called “Result”. </a:t>
            </a:r>
          </a:p>
          <a:p>
            <a:r>
              <a:rPr lang="en-US" dirty="0" smtClean="0"/>
              <a:t>The class label has two possible values “Pass” and “Fail”. </a:t>
            </a:r>
          </a:p>
          <a:p>
            <a:r>
              <a:rPr lang="en-US" dirty="0" smtClean="0"/>
              <a:t>The data can be divided into two categories or classes: The set of data for which the class label is “Pass” and the set of data for which the class label </a:t>
            </a:r>
            <a:r>
              <a:rPr lang="en-US" dirty="0" err="1" smtClean="0"/>
              <a:t>is“Fail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Let us assume that we have no knowledge about the data other than what is given in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Question Paper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154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Part C  </a:t>
            </a:r>
          </a:p>
          <a:p>
            <a:pPr lvl="1"/>
            <a:r>
              <a:rPr lang="en-US" dirty="0" smtClean="0"/>
              <a:t>Total marks : 18</a:t>
            </a:r>
          </a:p>
          <a:p>
            <a:pPr lvl="1"/>
            <a:r>
              <a:rPr lang="en-US" dirty="0" smtClean="0"/>
              <a:t>THREE questions, each having 9 marks.  One question is from module III; one question is from module IV; one question uniformly covers modules III &amp; IV. </a:t>
            </a:r>
          </a:p>
          <a:p>
            <a:pPr lvl="1"/>
            <a:r>
              <a:rPr lang="en-US" dirty="0" smtClean="0"/>
              <a:t>Any TWO questions have to be answered.  </a:t>
            </a:r>
          </a:p>
          <a:p>
            <a:pPr lvl="1"/>
            <a:r>
              <a:rPr lang="en-US" dirty="0" smtClean="0"/>
              <a:t>Each question can have maximum THREE subparts.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D </a:t>
            </a:r>
          </a:p>
          <a:p>
            <a:pPr lvl="1"/>
            <a:r>
              <a:rPr lang="en-US" dirty="0" smtClean="0"/>
              <a:t>Total marks : 24</a:t>
            </a:r>
          </a:p>
          <a:p>
            <a:pPr lvl="1"/>
            <a:r>
              <a:rPr lang="en-US" dirty="0" smtClean="0"/>
              <a:t>THREE questions, each having 12 marks.  One question is from module V; one question is from module VI; one question uniformly covers modules V &amp; VI.</a:t>
            </a:r>
          </a:p>
          <a:p>
            <a:pPr lvl="1"/>
            <a:r>
              <a:rPr lang="en-US" dirty="0" smtClean="0"/>
              <a:t>Any TWO questions have to be answered.  d. Each question can have maximum THREE subparts.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will be AT LEAST 60% analytical/numerical questions in all possible combinations of question choices.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we have some new data, say “Score1 = 25” and “Score2 = 36”, what value should be assigned to “Result” corresponding to the new data; in other words, to which of the two categories or classes the new observation should be assigned?</a:t>
            </a:r>
          </a:p>
          <a:p>
            <a:endParaRPr lang="en-GB" dirty="0" smtClean="0"/>
          </a:p>
          <a:p>
            <a:r>
              <a:rPr lang="en-GB" dirty="0" smtClean="0"/>
              <a:t>Using the given data, find a rule, formula or a method that has been used in assigning the values to the class label “Result”. </a:t>
            </a:r>
          </a:p>
          <a:p>
            <a:endParaRPr lang="en-GB" dirty="0" smtClean="0"/>
          </a:p>
          <a:p>
            <a:r>
              <a:rPr lang="en-GB" dirty="0" smtClean="0"/>
              <a:t>The problem of finding the rule or formula or the method is called a classification problem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Discriminant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discriminant</a:t>
            </a:r>
            <a:r>
              <a:rPr lang="en-US" dirty="0" smtClean="0"/>
              <a:t> of a classification problem is a rule or a function that is used to assign labels to new observations.</a:t>
            </a:r>
          </a:p>
          <a:p>
            <a:endParaRPr lang="en-US" dirty="0" smtClean="0"/>
          </a:p>
          <a:p>
            <a:r>
              <a:rPr lang="en-US" dirty="0" smtClean="0"/>
              <a:t> The following rules for the classification of the new data: </a:t>
            </a:r>
          </a:p>
          <a:p>
            <a:endParaRPr lang="en-US" dirty="0" smtClean="0"/>
          </a:p>
          <a:p>
            <a:r>
              <a:rPr lang="en-US" sz="3000" dirty="0" smtClean="0"/>
              <a:t>IF Score1 + Score2 ≥ 60, THEN “Pass” ELSE “Fail”.</a:t>
            </a:r>
          </a:p>
          <a:p>
            <a:endParaRPr lang="en-US" sz="3000" dirty="0" smtClean="0"/>
          </a:p>
          <a:p>
            <a:r>
              <a:rPr lang="en-US" sz="3000" dirty="0" smtClean="0"/>
              <a:t>IF Score1 ≥ 20 AND Score2 ≥ 40 THEN “Pass” ELSE “Fail”.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Discriminant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a finance company which lends money to customers. </a:t>
            </a:r>
          </a:p>
          <a:p>
            <a:endParaRPr lang="en-US" dirty="0" smtClean="0"/>
          </a:p>
          <a:p>
            <a:r>
              <a:rPr lang="en-US" dirty="0" smtClean="0"/>
              <a:t>Before lending money, the company would like to assess the risk associated with the loan. </a:t>
            </a:r>
          </a:p>
          <a:p>
            <a:endParaRPr lang="en-US" dirty="0" smtClean="0"/>
          </a:p>
          <a:p>
            <a:r>
              <a:rPr lang="en-US" dirty="0" smtClean="0"/>
              <a:t>The company assesses the risk based on two variables, namely, the annual income and the annual savings of the customers. </a:t>
            </a:r>
          </a:p>
          <a:p>
            <a:endParaRPr lang="en-GB" dirty="0" smtClean="0"/>
          </a:p>
          <a:p>
            <a:r>
              <a:rPr lang="en-US" dirty="0" smtClean="0"/>
              <a:t>Let x1 be the annual income and x2 be the annual savings of a customer. </a:t>
            </a:r>
          </a:p>
          <a:p>
            <a:endParaRPr lang="en-US" dirty="0" smtClean="0"/>
          </a:p>
          <a:p>
            <a:r>
              <a:rPr lang="en-US" dirty="0" smtClean="0"/>
              <a:t>After using the past data, a rule of the following form with suitable values for θ1 and θ2 may be formulated: IF x1 &gt; θ1 AND x2 &gt; θ2 THEN “low-risk” ELSE “high-risk”.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14800" cy="1143000"/>
          </a:xfrm>
        </p:spPr>
        <p:txBody>
          <a:bodyPr/>
          <a:lstStyle/>
          <a:p>
            <a:r>
              <a:rPr lang="tr-TR" dirty="0" smtClean="0"/>
              <a:t>Credit scoring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98C1293B-A531-4D7E-BE63-28CEA64932D5}" type="slidenum">
              <a:rPr lang="tr-TR" smtClean="0"/>
              <a:pPr/>
              <a:t>63</a:t>
            </a:fld>
            <a:endParaRPr lang="tr-TR" smtClean="0"/>
          </a:p>
        </p:txBody>
      </p:sp>
      <p:pic>
        <p:nvPicPr>
          <p:cNvPr id="13315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322638" cy="3168650"/>
          </a:xfrm>
        </p:spPr>
        <p:txBody>
          <a:bodyPr>
            <a:normAutofit/>
          </a:bodyPr>
          <a:lstStyle/>
          <a:p>
            <a:pPr eaLnBrk="1" hangingPunct="1"/>
            <a:r>
              <a:rPr lang="tr-TR" dirty="0" smtClean="0"/>
              <a:t>Differentiating between </a:t>
            </a:r>
            <a:r>
              <a:rPr lang="tr-TR" dirty="0" smtClean="0">
                <a:solidFill>
                  <a:srgbClr val="FF33CC"/>
                </a:solidFill>
              </a:rPr>
              <a:t>low-risk</a:t>
            </a:r>
            <a:r>
              <a:rPr lang="tr-TR" dirty="0" smtClean="0"/>
              <a:t> and </a:t>
            </a:r>
            <a:r>
              <a:rPr lang="tr-TR" dirty="0" smtClean="0">
                <a:solidFill>
                  <a:srgbClr val="FF0000"/>
                </a:solidFill>
              </a:rPr>
              <a:t>high-risk</a:t>
            </a:r>
            <a:r>
              <a:rPr lang="tr-TR" dirty="0" smtClean="0"/>
              <a:t> customers from their </a:t>
            </a:r>
            <a:r>
              <a:rPr lang="tr-TR" i="1" dirty="0" smtClean="0"/>
              <a:t>income</a:t>
            </a:r>
            <a:r>
              <a:rPr lang="tr-TR" dirty="0" smtClean="0"/>
              <a:t> and </a:t>
            </a:r>
            <a:r>
              <a:rPr lang="tr-TR" i="1" dirty="0" smtClean="0"/>
              <a:t>savings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solidFill>
                  <a:srgbClr val="3333FF"/>
                </a:solidFill>
                <a:latin typeface="Lucida Bright" pitchFamily="18" charset="0"/>
              </a:rPr>
              <a:t>Discriminant:</a:t>
            </a:r>
            <a:r>
              <a:rPr lang="tr-TR" sz="2400">
                <a:latin typeface="Lucida Bright" pitchFamily="18" charset="0"/>
              </a:rPr>
              <a:t> IF </a:t>
            </a:r>
            <a:r>
              <a:rPr lang="tr-TR" sz="2400" i="1">
                <a:latin typeface="Lucida Bright" pitchFamily="18" charset="0"/>
              </a:rPr>
              <a:t>income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AND </a:t>
            </a:r>
            <a:r>
              <a:rPr lang="tr-TR" sz="2400" i="1">
                <a:latin typeface="Lucida Bright" pitchFamily="18" charset="0"/>
              </a:rPr>
              <a:t>savings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Lucida Bright" pitchFamily="18" charset="0"/>
              </a:rPr>
              <a:t>				THEN </a:t>
            </a:r>
            <a:r>
              <a:rPr lang="tr-TR" sz="2400">
                <a:solidFill>
                  <a:srgbClr val="FF33CC"/>
                </a:solidFill>
                <a:latin typeface="Lucida Bright" pitchFamily="18" charset="0"/>
              </a:rPr>
              <a:t>low-risk </a:t>
            </a:r>
            <a:r>
              <a:rPr lang="tr-TR" sz="2400">
                <a:latin typeface="Lucida Bright" pitchFamily="18" charset="0"/>
              </a:rPr>
              <a:t>ELSE </a:t>
            </a:r>
            <a:r>
              <a:rPr lang="tr-TR" sz="2400">
                <a:solidFill>
                  <a:srgbClr val="FF0000"/>
                </a:solidFill>
                <a:latin typeface="Lucida Bright" pitchFamily="18" charset="0"/>
              </a:rPr>
              <a:t>high-risk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1500188" y="5500688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1000125" y="6286500"/>
            <a:ext cx="922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839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classification problem requires that examples be classified into one of two or more classes. </a:t>
            </a:r>
          </a:p>
          <a:p>
            <a:endParaRPr lang="en-US" dirty="0" smtClean="0"/>
          </a:p>
          <a:p>
            <a:r>
              <a:rPr lang="en-US" dirty="0" smtClean="0"/>
              <a:t>A classification can have real-valued or discrete input variables. </a:t>
            </a:r>
          </a:p>
          <a:p>
            <a:endParaRPr lang="en-US" dirty="0" smtClean="0"/>
          </a:p>
          <a:p>
            <a:r>
              <a:rPr lang="en-US" dirty="0" smtClean="0"/>
              <a:t>A problem with two classes is often called a two-class or </a:t>
            </a:r>
            <a:r>
              <a:rPr lang="en-US" u="sng" dirty="0" smtClean="0"/>
              <a:t>binary classification problem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problem with more than two classes is often called </a:t>
            </a:r>
            <a:r>
              <a:rPr lang="en-US" u="sng" dirty="0" smtClean="0"/>
              <a:t>a multi-class classification problem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problem where an example is assigned multiple classes is called a </a:t>
            </a:r>
            <a:r>
              <a:rPr lang="en-US" u="sng" dirty="0" smtClean="0"/>
              <a:t>multi-label classification </a:t>
            </a:r>
            <a:r>
              <a:rPr lang="en-US" dirty="0" smtClean="0"/>
              <a:t>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3urmp9yuK1Ys39UO5j41k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025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0"/>
            <a:ext cx="8991599" cy="6858000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Logistic regression</a:t>
            </a:r>
          </a:p>
          <a:p>
            <a:endParaRPr lang="en-US" dirty="0" smtClean="0"/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algorithm </a:t>
            </a:r>
          </a:p>
          <a:p>
            <a:endParaRPr lang="en-US" dirty="0" smtClean="0"/>
          </a:p>
          <a:p>
            <a:r>
              <a:rPr lang="en-US" dirty="0" smtClean="0"/>
              <a:t>k-NN algorithm </a:t>
            </a:r>
          </a:p>
          <a:p>
            <a:endParaRPr lang="en-US" dirty="0" smtClean="0"/>
          </a:p>
          <a:p>
            <a:r>
              <a:rPr lang="en-US" dirty="0" smtClean="0"/>
              <a:t>Decision tree algorithm </a:t>
            </a:r>
          </a:p>
          <a:p>
            <a:endParaRPr lang="en-US" dirty="0" smtClean="0"/>
          </a:p>
          <a:p>
            <a:r>
              <a:rPr lang="en-US" dirty="0" smtClean="0"/>
              <a:t>Support vector machine algorithm </a:t>
            </a:r>
          </a:p>
          <a:p>
            <a:endParaRPr lang="en-US" dirty="0" smtClean="0"/>
          </a:p>
          <a:p>
            <a:r>
              <a:rPr lang="en-US" dirty="0" smtClean="0"/>
              <a:t>Random forest algorithm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Knowledge Extraction</a:t>
            </a:r>
          </a:p>
          <a:p>
            <a:pPr lvl="1"/>
            <a:r>
              <a:rPr lang="en-GB" dirty="0" smtClean="0"/>
              <a:t>Learning a rule from data allows knowledge extraction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Compression</a:t>
            </a:r>
          </a:p>
          <a:p>
            <a:pPr lvl="1"/>
            <a:r>
              <a:rPr lang="en-GB" dirty="0" smtClean="0"/>
              <a:t>Fitting a rule to data</a:t>
            </a:r>
          </a:p>
          <a:p>
            <a:pPr lvl="1"/>
            <a:r>
              <a:rPr lang="en-GB" dirty="0" smtClean="0"/>
              <a:t>Explanation simpler than data</a:t>
            </a:r>
          </a:p>
          <a:p>
            <a:pPr lvl="1"/>
            <a:r>
              <a:rPr lang="en-GB" dirty="0" smtClean="0"/>
              <a:t>Require less memory to store and less computation to process</a:t>
            </a:r>
          </a:p>
          <a:p>
            <a:pPr lvl="1"/>
            <a:r>
              <a:rPr lang="en-GB" dirty="0" smtClean="0"/>
              <a:t>E.g. Rule of addition , no need to store sum of all numbers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Outlier Detection</a:t>
            </a:r>
          </a:p>
          <a:p>
            <a:pPr lvl="1"/>
            <a:r>
              <a:rPr lang="en-GB" dirty="0" smtClean="0"/>
              <a:t>Exceptions</a:t>
            </a:r>
          </a:p>
          <a:p>
            <a:pPr lvl="1"/>
            <a:r>
              <a:rPr lang="en-GB" dirty="0" smtClean="0"/>
              <a:t>Finding instances that do not obey the general rule</a:t>
            </a:r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GB" dirty="0" smtClean="0"/>
              <a:t>Module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Machine Learning</a:t>
            </a:r>
          </a:p>
          <a:p>
            <a:r>
              <a:rPr lang="en-US" dirty="0" smtClean="0"/>
              <a:t>Examples of Machine Learning applications</a:t>
            </a:r>
          </a:p>
          <a:p>
            <a:r>
              <a:rPr lang="en-US" dirty="0" smtClean="0"/>
              <a:t>Learning associations, Classification, </a:t>
            </a:r>
          </a:p>
          <a:p>
            <a:r>
              <a:rPr lang="en-US" dirty="0" smtClean="0"/>
              <a:t>Regression, Unsupervised Learning, </a:t>
            </a:r>
          </a:p>
          <a:p>
            <a:r>
              <a:rPr lang="en-US" dirty="0" smtClean="0"/>
              <a:t>Reinforcement Learning. </a:t>
            </a:r>
          </a:p>
          <a:p>
            <a:r>
              <a:rPr lang="en-US" dirty="0" smtClean="0"/>
              <a:t>Supervised learning- Input representation, </a:t>
            </a:r>
          </a:p>
          <a:p>
            <a:r>
              <a:rPr lang="en-US" dirty="0" smtClean="0"/>
              <a:t>Hypothesis class, Version space, </a:t>
            </a:r>
          </a:p>
          <a:p>
            <a:r>
              <a:rPr lang="en-US" dirty="0" err="1" smtClean="0"/>
              <a:t>Vapnik-Chervonenkis</a:t>
            </a:r>
            <a:r>
              <a:rPr lang="en-US" dirty="0" smtClean="0"/>
              <a:t> (VC) Dimension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problem is the problem of predicting the value of a numeric variable based on observed values of the variable.</a:t>
            </a:r>
          </a:p>
          <a:p>
            <a:endParaRPr lang="en-US" dirty="0" smtClean="0"/>
          </a:p>
          <a:p>
            <a:r>
              <a:rPr lang="en-US" dirty="0" smtClean="0"/>
              <a:t> The value of the output variable may be a number, such as an integer or a floating point value. </a:t>
            </a:r>
          </a:p>
          <a:p>
            <a:endParaRPr lang="en-GB" dirty="0" smtClean="0"/>
          </a:p>
          <a:p>
            <a:r>
              <a:rPr lang="en-GB" dirty="0" smtClean="0"/>
              <a:t>Input variables van be discrete or continuous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3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763000" cy="6477000"/>
          </a:xfr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the data on used  car prices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Price	 	Age	 	Distance	 Weight </a:t>
            </a:r>
          </a:p>
          <a:p>
            <a:pPr>
              <a:buNone/>
            </a:pPr>
            <a:r>
              <a:rPr lang="en-US" dirty="0" smtClean="0"/>
              <a:t>            		(years)     	 (KM) 		(pounds) </a:t>
            </a:r>
          </a:p>
          <a:p>
            <a:pPr marL="514350" indent="-514350">
              <a:buAutoNum type="arabicPlain" startAt="13500"/>
            </a:pPr>
            <a:r>
              <a:rPr lang="en-US" dirty="0" smtClean="0"/>
              <a:t> 		    23	   	46986 		 1165 </a:t>
            </a:r>
          </a:p>
          <a:p>
            <a:pPr marL="514350" indent="-514350">
              <a:buAutoNum type="arabicPlain" startAt="13750"/>
            </a:pPr>
            <a:r>
              <a:rPr lang="en-US" dirty="0" smtClean="0"/>
              <a:t> 		    23 	    	72937 		 1165 </a:t>
            </a:r>
          </a:p>
          <a:p>
            <a:pPr marL="514350" indent="-514350">
              <a:buAutoNum type="arabicPlain" startAt="13950"/>
            </a:pPr>
            <a:r>
              <a:rPr lang="en-US" dirty="0" smtClean="0"/>
              <a:t> 		    24 	     	41711 		 1165</a:t>
            </a:r>
          </a:p>
          <a:p>
            <a:pPr marL="514350" indent="-514350">
              <a:buAutoNum type="arabicPlain" startAt="14950"/>
            </a:pPr>
            <a:r>
              <a:rPr lang="en-US" dirty="0" smtClean="0"/>
              <a:t> 		    26            	48000             	 1165 </a:t>
            </a:r>
          </a:p>
          <a:p>
            <a:pPr marL="514350" indent="-514350">
              <a:buAutoNum type="arabicPlain" startAt="13750"/>
            </a:pPr>
            <a:r>
              <a:rPr lang="en-US" dirty="0" smtClean="0"/>
              <a:t> 		    30            	38500                1170 </a:t>
            </a:r>
          </a:p>
          <a:p>
            <a:pPr marL="514350" indent="-514350">
              <a:buAutoNum type="arabicPlain" startAt="12950"/>
            </a:pPr>
            <a:r>
              <a:rPr lang="en-US" dirty="0" smtClean="0"/>
              <a:t> 		    32            	61000 		  1170 </a:t>
            </a:r>
          </a:p>
          <a:p>
            <a:pPr marL="514350" indent="-514350">
              <a:buAutoNum type="arabicPlain" startAt="16900"/>
            </a:pPr>
            <a:r>
              <a:rPr lang="en-US" dirty="0" smtClean="0"/>
              <a:t> 		    27                 94612                1245 </a:t>
            </a:r>
          </a:p>
          <a:p>
            <a:pPr marL="514350" indent="-514350">
              <a:buAutoNum type="arabicPlain" startAt="18600"/>
            </a:pPr>
            <a:r>
              <a:rPr lang="en-US" dirty="0" smtClean="0"/>
              <a:t> 		    30                 75889                1245 </a:t>
            </a:r>
          </a:p>
          <a:p>
            <a:pPr marL="514350" indent="-514350">
              <a:buAutoNum type="arabicPlain" startAt="21500"/>
            </a:pPr>
            <a:r>
              <a:rPr lang="en-US" dirty="0" smtClean="0"/>
              <a:t>                  27                 19700                 1185 </a:t>
            </a:r>
          </a:p>
          <a:p>
            <a:pPr marL="514350" indent="-514350">
              <a:buNone/>
            </a:pPr>
            <a:r>
              <a:rPr lang="en-US" dirty="0" smtClean="0"/>
              <a:t>12950                  23                 71138                 1105 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Example: Price of a used car</a:t>
            </a:r>
          </a:p>
          <a:p>
            <a:pPr eaLnBrk="1" hangingPunct="1"/>
            <a:r>
              <a:rPr lang="tr-TR" i="1" dirty="0" smtClean="0"/>
              <a:t>x </a:t>
            </a:r>
            <a:r>
              <a:rPr lang="tr-TR" dirty="0" smtClean="0"/>
              <a:t>: car attributes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  <a:r>
              <a:rPr lang="tr-TR" i="1" dirty="0" smtClean="0"/>
              <a:t>y </a:t>
            </a:r>
            <a:r>
              <a:rPr lang="tr-TR" dirty="0" smtClean="0"/>
              <a:t>: 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	</a:t>
            </a:r>
          </a:p>
        </p:txBody>
      </p:sp>
      <p:pic>
        <p:nvPicPr>
          <p:cNvPr id="1638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FA463B2-385F-45D1-BA44-7091732EBE52}" type="slidenum">
              <a:rPr lang="tr-TR" smtClean="0"/>
              <a:pPr/>
              <a:t>73</a:t>
            </a:fld>
            <a:endParaRPr lang="tr-TR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Prediction: </a:t>
            </a:r>
            <a:r>
              <a:rPr lang="tr-TR" smtClean="0"/>
              <a:t>Regression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68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 </a:t>
            </a:r>
            <a:r>
              <a:rPr lang="tr-TR" sz="2400">
                <a:latin typeface="Lucida Bright" pitchFamily="18" charset="0"/>
              </a:rPr>
              <a:t>= </a:t>
            </a:r>
            <a:r>
              <a:rPr lang="tr-TR" sz="2400" i="1">
                <a:latin typeface="Lucida Bright" pitchFamily="18" charset="0"/>
              </a:rPr>
              <a:t>wx</a:t>
            </a:r>
            <a:r>
              <a:rPr lang="tr-TR" sz="2400">
                <a:latin typeface="Lucida Bright" pitchFamily="18" charset="0"/>
              </a:rPr>
              <a:t>+</a:t>
            </a:r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baseline="-25000">
                <a:latin typeface="Lucida Bright" pitchFamily="18" charset="0"/>
              </a:rPr>
              <a:t>0</a:t>
            </a:r>
            <a:endParaRPr lang="en-GB" sz="2400" baseline="-25000"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are required to estimate the price of a car aged 25 years with distance 53240 KM and weight 1200 pounds. </a:t>
            </a:r>
          </a:p>
          <a:p>
            <a:endParaRPr lang="en-US" dirty="0" smtClean="0"/>
          </a:p>
          <a:p>
            <a:r>
              <a:rPr lang="en-US" dirty="0" smtClean="0"/>
              <a:t>This is an example of a regression problem because we have to predict the value of the numeric variable “Price”.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Let x denote the set of input variables and y the output variable.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general approach to regression is to assume a model, that is, some mathematical relation between x and y, involving some parameters say, θ, in the following form</a:t>
            </a:r>
          </a:p>
          <a:p>
            <a:pPr algn="just">
              <a:buNone/>
            </a:pPr>
            <a:r>
              <a:rPr lang="en-US" dirty="0" smtClean="0"/>
              <a:t>				 y = f(x, θ)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function f(x, θ) is called the </a:t>
            </a:r>
            <a:r>
              <a:rPr lang="en-US" u="sng" dirty="0" smtClean="0"/>
              <a:t>regression function. </a:t>
            </a:r>
          </a:p>
          <a:p>
            <a:pPr algn="just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input variables are “Age”, “Distance” and “Weight” and the output variable is “Price”, the model may be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 y = f(x, θ)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Price = a0 + a1 × (Age) + a2 × (Distance) + a3 × (Weight)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where x = (Age, Distance, Weight) denotes the set of input variables 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θ = (a0, a1, a2, a3) denotes the set of parameters of the model.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near-regression-plo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0"/>
            <a:ext cx="8458200" cy="6705600"/>
          </a:xfr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_szXvH1a4ZQytyqh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534399" cy="6400800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B7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3999" cy="6477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Making computers to act without explicitly programming them</a:t>
            </a:r>
          </a:p>
          <a:p>
            <a:endParaRPr lang="en-GB" dirty="0" smtClean="0"/>
          </a:p>
          <a:p>
            <a:r>
              <a:rPr lang="en-GB" dirty="0" smtClean="0"/>
              <a:t>Machine Learning can figure out how to perform tasks based on generalizing from data or examples and they can learn to improve themselves from the experience of past 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Different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Various regression  techniques mostly differ in three aspects,</a:t>
            </a:r>
          </a:p>
          <a:p>
            <a:pPr lvl="1"/>
            <a:r>
              <a:rPr lang="en-US" dirty="0" smtClean="0"/>
              <a:t>the number and type of independent variables,</a:t>
            </a:r>
          </a:p>
          <a:p>
            <a:pPr lvl="1"/>
            <a:r>
              <a:rPr lang="en-US" dirty="0" smtClean="0"/>
              <a:t>the type of dependent variables </a:t>
            </a:r>
          </a:p>
          <a:p>
            <a:pPr lvl="1"/>
            <a:r>
              <a:rPr lang="en-US" dirty="0" smtClean="0"/>
              <a:t>the shape of regression line. </a:t>
            </a:r>
          </a:p>
          <a:p>
            <a:endParaRPr lang="en-US" dirty="0" smtClean="0"/>
          </a:p>
          <a:p>
            <a:r>
              <a:rPr lang="en-US" dirty="0" smtClean="0"/>
              <a:t>Simple linear regression: </a:t>
            </a:r>
          </a:p>
          <a:p>
            <a:pPr lvl="1"/>
            <a:r>
              <a:rPr lang="en-US" dirty="0" smtClean="0"/>
              <a:t>There is only one continuous independent variable x </a:t>
            </a:r>
          </a:p>
          <a:p>
            <a:pPr lvl="1"/>
            <a:r>
              <a:rPr lang="en-US" dirty="0" smtClean="0"/>
              <a:t>the assumed relation between the independent variable and the dependent variable y is y = a + bx.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Multivariate linear regression: </a:t>
            </a:r>
          </a:p>
          <a:p>
            <a:pPr lvl="1"/>
            <a:r>
              <a:rPr lang="en-US" dirty="0" smtClean="0"/>
              <a:t>There are more than one independent variable, say x</a:t>
            </a:r>
            <a:r>
              <a:rPr lang="en-US" baseline="-25000" dirty="0" smtClean="0"/>
              <a:t>1</a:t>
            </a:r>
            <a:r>
              <a:rPr lang="en-US" dirty="0" smtClean="0"/>
              <a:t>, . . . , x</a:t>
            </a:r>
            <a:r>
              <a:rPr lang="en-US" baseline="-25000" dirty="0" smtClean="0"/>
              <a:t>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 assumed relation between the independent variables and the dependent variable is y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⋯ + a</a:t>
            </a:r>
            <a:r>
              <a:rPr lang="en-US" baseline="-25000" dirty="0" smtClean="0"/>
              <a:t>n</a:t>
            </a:r>
            <a:r>
              <a:rPr lang="en-US" dirty="0" smtClean="0"/>
              <a:t>x</a:t>
            </a:r>
            <a:r>
              <a:rPr lang="en-US" baseline="-25000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Polynomial regression: </a:t>
            </a:r>
          </a:p>
          <a:p>
            <a:pPr lvl="1"/>
            <a:r>
              <a:rPr lang="en-US" dirty="0" smtClean="0"/>
              <a:t>There is only one continuous independent variable x </a:t>
            </a:r>
          </a:p>
          <a:p>
            <a:pPr lvl="1"/>
            <a:r>
              <a:rPr lang="en-US" dirty="0" smtClean="0"/>
              <a:t>The assumed model is y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x + ⋯ + a</a:t>
            </a:r>
            <a:r>
              <a:rPr lang="en-US" baseline="-25000" dirty="0" smtClean="0"/>
              <a:t>n</a:t>
            </a:r>
            <a:r>
              <a:rPr lang="en-US" dirty="0" smtClean="0"/>
              <a:t>x</a:t>
            </a:r>
            <a:r>
              <a:rPr lang="en-US" baseline="-25000" dirty="0" smtClean="0"/>
              <a:t>n</a:t>
            </a:r>
            <a:r>
              <a:rPr lang="en-US" dirty="0" smtClean="0"/>
              <a:t> . </a:t>
            </a:r>
          </a:p>
          <a:p>
            <a:endParaRPr lang="en-US" dirty="0" smtClean="0"/>
          </a:p>
          <a:p>
            <a:r>
              <a:rPr lang="en-US" dirty="0" smtClean="0"/>
              <a:t>Logistic regression: </a:t>
            </a:r>
          </a:p>
          <a:p>
            <a:pPr lvl="1"/>
            <a:r>
              <a:rPr lang="en-US" dirty="0" smtClean="0"/>
              <a:t>The dependent variable is binary, that is, a variable which takes only the values 0 and 1. </a:t>
            </a:r>
          </a:p>
          <a:p>
            <a:pPr lvl="1"/>
            <a:r>
              <a:rPr lang="en-US" dirty="0" smtClean="0"/>
              <a:t>The assumed model involves certain probability distributions.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Supervised Learning</a:t>
            </a:r>
          </a:p>
          <a:p>
            <a:endParaRPr lang="en-GB" dirty="0" smtClean="0"/>
          </a:p>
          <a:p>
            <a:r>
              <a:rPr lang="en-GB" dirty="0" smtClean="0"/>
              <a:t>Unsupervised Learning</a:t>
            </a:r>
          </a:p>
          <a:p>
            <a:endParaRPr lang="en-GB" dirty="0" smtClean="0"/>
          </a:p>
          <a:p>
            <a:r>
              <a:rPr lang="en-GB" dirty="0" smtClean="0"/>
              <a:t>Reinforcement Learning</a:t>
            </a:r>
          </a:p>
          <a:p>
            <a:pPr lvl="1"/>
            <a:r>
              <a:rPr lang="en-US" dirty="0" smtClean="0"/>
              <a:t> Taking suitable action to maximize reward in a particular situation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Learn an input and output map</a:t>
            </a:r>
          </a:p>
          <a:p>
            <a:endParaRPr lang="en-GB" dirty="0" smtClean="0"/>
          </a:p>
          <a:p>
            <a:r>
              <a:rPr lang="en-GB" dirty="0" smtClean="0"/>
              <a:t>Classification</a:t>
            </a:r>
          </a:p>
          <a:p>
            <a:pPr lvl="1"/>
            <a:r>
              <a:rPr lang="en-GB" dirty="0" smtClean="0"/>
              <a:t>Categorical output</a:t>
            </a:r>
          </a:p>
          <a:p>
            <a:endParaRPr lang="en-GB" dirty="0" smtClean="0"/>
          </a:p>
          <a:p>
            <a:r>
              <a:rPr lang="en-GB" dirty="0" smtClean="0"/>
              <a:t>Regression</a:t>
            </a:r>
          </a:p>
          <a:p>
            <a:pPr lvl="1"/>
            <a:r>
              <a:rPr lang="en-GB" dirty="0" smtClean="0"/>
              <a:t>Continuous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Discover Patterns in the data</a:t>
            </a:r>
          </a:p>
          <a:p>
            <a:endParaRPr lang="en-GB" dirty="0" smtClean="0"/>
          </a:p>
          <a:p>
            <a:r>
              <a:rPr lang="en-GB" dirty="0" smtClean="0"/>
              <a:t>Clustering</a:t>
            </a:r>
          </a:p>
          <a:p>
            <a:pPr lvl="1"/>
            <a:r>
              <a:rPr lang="en-GB" dirty="0" smtClean="0"/>
              <a:t>Cohesive grouping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Association</a:t>
            </a:r>
          </a:p>
          <a:p>
            <a:pPr lvl="1"/>
            <a:r>
              <a:rPr lang="en-GB" dirty="0" smtClean="0"/>
              <a:t>Frequent </a:t>
            </a:r>
            <a:r>
              <a:rPr lang="en-GB" dirty="0" err="1" smtClean="0"/>
              <a:t>cooccurance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077200" cy="5358384"/>
          </a:xfrm>
        </p:spPr>
        <p:txBody>
          <a:bodyPr>
            <a:noAutofit/>
          </a:bodyPr>
          <a:lstStyle/>
          <a:p>
            <a:r>
              <a:rPr lang="en-US" altLang="zh-TW" sz="2800" b="1" u="sng" dirty="0"/>
              <a:t>Supervised learning</a:t>
            </a:r>
            <a:r>
              <a:rPr lang="en-US" altLang="zh-TW" sz="2800" b="1" dirty="0"/>
              <a:t> </a:t>
            </a:r>
            <a:r>
              <a:rPr lang="en-US" altLang="zh-TW" sz="2800" dirty="0" smtClean="0"/>
              <a:t> </a:t>
            </a:r>
          </a:p>
          <a:p>
            <a:endParaRPr lang="en-US" altLang="zh-TW" sz="1200" dirty="0" smtClean="0"/>
          </a:p>
          <a:p>
            <a:r>
              <a:rPr lang="en-US" altLang="zh-TW" sz="2800" dirty="0" smtClean="0"/>
              <a:t>Classification </a:t>
            </a:r>
          </a:p>
          <a:p>
            <a:pPr lvl="1"/>
            <a:r>
              <a:rPr lang="en-US" altLang="zh-TW" sz="2400" dirty="0" smtClean="0"/>
              <a:t>discrete labels   </a:t>
            </a:r>
          </a:p>
          <a:p>
            <a:pPr lvl="1"/>
            <a:r>
              <a:rPr lang="en-US" altLang="zh-TW" sz="2400" dirty="0" smtClean="0"/>
              <a:t> [ e.g. will buy computer or </a:t>
            </a:r>
            <a:r>
              <a:rPr lang="en-US" altLang="zh-TW" sz="2400" dirty="0" smtClean="0"/>
              <a:t>not, predict rain or not]</a:t>
            </a:r>
            <a:endParaRPr lang="en-US" altLang="zh-TW" sz="2400" dirty="0" smtClean="0"/>
          </a:p>
          <a:p>
            <a:pPr lvl="1"/>
            <a:r>
              <a:rPr lang="en-GB" altLang="zh-TW" sz="2400" dirty="0" smtClean="0"/>
              <a:t>Create classifier using training data</a:t>
            </a:r>
          </a:p>
          <a:p>
            <a:pPr lvl="1"/>
            <a:r>
              <a:rPr lang="en-GB" altLang="zh-TW" sz="2400" dirty="0" smtClean="0"/>
              <a:t>Validation of classifier</a:t>
            </a:r>
          </a:p>
          <a:p>
            <a:pPr lvl="1"/>
            <a:endParaRPr lang="en-GB" altLang="zh-TW" sz="2000" dirty="0" smtClean="0"/>
          </a:p>
          <a:p>
            <a:r>
              <a:rPr lang="en-US" altLang="zh-TW" sz="2800" dirty="0" smtClean="0"/>
              <a:t>Regression </a:t>
            </a:r>
          </a:p>
          <a:p>
            <a:pPr lvl="1"/>
            <a:r>
              <a:rPr lang="en-US" altLang="zh-TW" sz="2400" dirty="0" smtClean="0"/>
              <a:t>real </a:t>
            </a:r>
            <a:r>
              <a:rPr lang="en-US" altLang="zh-TW" sz="2400" dirty="0" smtClean="0"/>
              <a:t>values</a:t>
            </a:r>
          </a:p>
          <a:p>
            <a:pPr lvl="1"/>
            <a:r>
              <a:rPr lang="en-US" altLang="zh-TW" sz="2400" dirty="0" smtClean="0"/>
              <a:t>[e.g. temperature at time of </a:t>
            </a:r>
            <a:r>
              <a:rPr lang="en-US" altLang="zh-TW" sz="2400" dirty="0" smtClean="0"/>
              <a:t>day, price of a house]</a:t>
            </a:r>
            <a:endParaRPr lang="en-US" altLang="zh-TW" sz="2400" dirty="0" smtClean="0"/>
          </a:p>
          <a:p>
            <a:pPr lvl="1"/>
            <a:r>
              <a:rPr lang="en-GB" altLang="zh-TW" sz="2400" dirty="0" smtClean="0"/>
              <a:t>Minimize sum of squared error[ errors positive or negative]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Supervised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581400"/>
            <a:ext cx="1981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Training Set</a:t>
            </a:r>
          </a:p>
          <a:p>
            <a:pPr algn="ctr"/>
            <a:r>
              <a:rPr lang="en-GB" sz="3200" dirty="0" smtClean="0">
                <a:solidFill>
                  <a:schemeClr val="tx1"/>
                </a:solidFill>
              </a:rPr>
              <a:t>&lt;X ,Y&gt;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200" y="4191000"/>
            <a:ext cx="1981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Classifier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4191000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Training Algorithm</a:t>
            </a: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438400" y="4610100"/>
            <a:ext cx="1295400" cy="1588"/>
          </a:xfrm>
          <a:prstGeom prst="straightConnector1">
            <a:avLst/>
          </a:prstGeom>
          <a:ln w="12700" cap="sq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4572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 smtClean="0"/>
              <a:t>Unsupervised learning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en-US" altLang="zh-TW" sz="2000" dirty="0" smtClean="0"/>
              <a:t>Clustering</a:t>
            </a:r>
          </a:p>
          <a:p>
            <a:pPr lvl="1"/>
            <a:r>
              <a:rPr lang="en-US" altLang="zh-TW" sz="2000" dirty="0" smtClean="0"/>
              <a:t>Finding association (in features)</a:t>
            </a:r>
          </a:p>
          <a:p>
            <a:pPr lvl="1"/>
            <a:r>
              <a:rPr lang="en-US" altLang="zh-TW" sz="2000" dirty="0" smtClean="0"/>
              <a:t>Dimension reduction 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b="1" dirty="0" smtClean="0"/>
              <a:t>Semi-supervised learning</a:t>
            </a:r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Reinforcement learning</a:t>
            </a:r>
          </a:p>
          <a:p>
            <a:pPr lvl="1"/>
            <a:r>
              <a:rPr lang="en-US" altLang="zh-TW" sz="2000" dirty="0" smtClean="0"/>
              <a:t>Decision making (robot, chess machine)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 descr="aml-normalization-minma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600200"/>
            <a:ext cx="30289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34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35838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Individual observations are analysed into a set of quantifiable properties</a:t>
            </a:r>
          </a:p>
          <a:p>
            <a:endParaRPr lang="en-GB" dirty="0" smtClean="0"/>
          </a:p>
          <a:p>
            <a:r>
              <a:rPr lang="en-GB" dirty="0" smtClean="0"/>
              <a:t>Categorical  [ blood groups, gender]</a:t>
            </a:r>
          </a:p>
          <a:p>
            <a:r>
              <a:rPr lang="en-GB" dirty="0" smtClean="0"/>
              <a:t>Ordinal [large, medium, small]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Feature vector</a:t>
            </a:r>
          </a:p>
          <a:p>
            <a:pPr lvl="1"/>
            <a:r>
              <a:rPr lang="en-GB" dirty="0" smtClean="0"/>
              <a:t>N dimensional vector of numeric features that represent some object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Instance Space</a:t>
            </a:r>
          </a:p>
          <a:p>
            <a:pPr lvl="1"/>
            <a:r>
              <a:rPr lang="en-GB" dirty="0" smtClean="0"/>
              <a:t>Set of all possible objects described by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Arthur Samuel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American leader in the field of computer gaming and artificial intelligence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coined the term “Machine Learning” in 1959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“the field of study that gives computers the ability to learn without being explicitly programmed.”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94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HvoLc50Dpq1ESKuejhICH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8229599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Reinforcement Learning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68F3AE3-FF85-434C-A5FA-48C2500EF8B8}" type="slidenum">
              <a:rPr lang="tr-TR" smtClean="0"/>
              <a:pPr/>
              <a:t>92</a:t>
            </a:fld>
            <a:endParaRPr lang="tr-TR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Topics:</a:t>
            </a:r>
          </a:p>
          <a:p>
            <a:pPr lvl="1" eaLnBrk="1" hangingPunct="1"/>
            <a:r>
              <a:rPr lang="en-US" dirty="0" smtClean="0"/>
              <a:t>Policies</a:t>
            </a:r>
            <a:r>
              <a:rPr lang="tr-TR" dirty="0" smtClean="0"/>
              <a:t>: </a:t>
            </a:r>
            <a:r>
              <a:rPr lang="en-US" dirty="0" smtClean="0"/>
              <a:t>what actions should an agent take in a particular situation</a:t>
            </a:r>
          </a:p>
          <a:p>
            <a:pPr lvl="1" eaLnBrk="1" hangingPunct="1"/>
            <a:r>
              <a:rPr lang="en-US" dirty="0" smtClean="0"/>
              <a:t>Utility estimation: how good is a state (</a:t>
            </a:r>
            <a:r>
              <a:rPr lang="en-US" dirty="0" smtClean="0">
                <a:sym typeface="Wingdings" pitchFamily="2" charset="2"/>
              </a:rPr>
              <a:t>used by policy)</a:t>
            </a:r>
            <a:endParaRPr lang="tr-TR" dirty="0" smtClean="0"/>
          </a:p>
          <a:p>
            <a:pPr eaLnBrk="1" hangingPunct="1"/>
            <a:r>
              <a:rPr lang="tr-TR" dirty="0" smtClean="0"/>
              <a:t>No supervised output but delayed reward</a:t>
            </a:r>
          </a:p>
          <a:p>
            <a:pPr eaLnBrk="1" hangingPunct="1"/>
            <a:r>
              <a:rPr lang="tr-TR" dirty="0" smtClean="0"/>
              <a:t>Credit assignment problem</a:t>
            </a:r>
            <a:r>
              <a:rPr lang="en-US" dirty="0" smtClean="0"/>
              <a:t> (what was responsible for the outcome) </a:t>
            </a:r>
          </a:p>
          <a:p>
            <a:pPr eaLnBrk="1" hangingPunct="1"/>
            <a:r>
              <a:rPr lang="en-US" dirty="0" smtClean="0"/>
              <a:t>Applications: </a:t>
            </a:r>
            <a:endParaRPr lang="tr-TR" dirty="0" smtClean="0"/>
          </a:p>
          <a:p>
            <a:pPr lvl="1" eaLnBrk="1" hangingPunct="1"/>
            <a:r>
              <a:rPr lang="tr-TR" dirty="0" smtClean="0"/>
              <a:t>Game playing</a:t>
            </a:r>
          </a:p>
          <a:p>
            <a:pPr lvl="1" eaLnBrk="1" hangingPunct="1"/>
            <a:r>
              <a:rPr lang="tr-TR" dirty="0" smtClean="0"/>
              <a:t>Robot in a maze</a:t>
            </a:r>
          </a:p>
          <a:p>
            <a:pPr lvl="1" eaLnBrk="1" hangingPunct="1"/>
            <a:r>
              <a:rPr lang="tr-TR" dirty="0" smtClean="0"/>
              <a:t>Multiple agents, partial observability,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sz="3600" u="sng" dirty="0" smtClean="0"/>
              <a:t>Task</a:t>
            </a:r>
            <a:r>
              <a:rPr lang="en-GB" sz="3600" dirty="0" smtClean="0"/>
              <a:t>						</a:t>
            </a:r>
            <a:r>
              <a:rPr lang="en-GB" sz="3600" u="sng" dirty="0" smtClean="0"/>
              <a:t>Measure</a:t>
            </a:r>
          </a:p>
          <a:p>
            <a:pPr>
              <a:buNone/>
            </a:pPr>
            <a:r>
              <a:rPr lang="en-GB" sz="2800" dirty="0" smtClean="0"/>
              <a:t>Classification				Error</a:t>
            </a:r>
          </a:p>
          <a:p>
            <a:pPr>
              <a:buNone/>
            </a:pPr>
            <a:r>
              <a:rPr lang="en-GB" sz="2800" dirty="0" smtClean="0"/>
              <a:t>Regression					Error</a:t>
            </a:r>
          </a:p>
          <a:p>
            <a:pPr>
              <a:buNone/>
            </a:pPr>
            <a:r>
              <a:rPr lang="en-GB" sz="2800" dirty="0" smtClean="0"/>
              <a:t>Clustering					Scatter of cluster</a:t>
            </a:r>
          </a:p>
          <a:p>
            <a:pPr>
              <a:buNone/>
            </a:pPr>
            <a:r>
              <a:rPr lang="en-GB" sz="2800" dirty="0" smtClean="0"/>
              <a:t>Associations					Confidence</a:t>
            </a:r>
          </a:p>
          <a:p>
            <a:pPr>
              <a:buNone/>
            </a:pPr>
            <a:r>
              <a:rPr lang="en-GB" sz="2800" dirty="0" smtClean="0"/>
              <a:t>Reinforcement Learning			Reward</a:t>
            </a:r>
            <a:endParaRPr lang="en-GB" sz="3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Machine learning task of learning a function that maps an input to an output based on example input-output pairs</a:t>
            </a:r>
          </a:p>
          <a:p>
            <a:endParaRPr lang="en-GB" dirty="0" smtClean="0"/>
          </a:p>
          <a:p>
            <a:r>
              <a:rPr lang="en-US" dirty="0" smtClean="0"/>
              <a:t>In supervised learning, each example in the </a:t>
            </a:r>
            <a:r>
              <a:rPr lang="en-US" u="sng" dirty="0" smtClean="0"/>
              <a:t>training set is a pair</a:t>
            </a:r>
            <a:r>
              <a:rPr lang="en-US" dirty="0" smtClean="0"/>
              <a:t> consisting of an input object (typically a vector) and an output value. </a:t>
            </a:r>
          </a:p>
          <a:p>
            <a:endParaRPr lang="en-US" dirty="0" smtClean="0"/>
          </a:p>
          <a:p>
            <a:r>
              <a:rPr lang="en-US" dirty="0" smtClean="0"/>
              <a:t>A supervised learning algorithm analyzes the training data and produces a function, which can be used for mapping new examples.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“supervised learning” is so called because the process of an algorithm learning from the training dataset can be thought of as a teacher supervising the learning process.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know the correct answers (that is, the correct outputs), the algorithm iteratively makes predictions on the training data and is corrected by the teacher.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Learning stops when the algorithm achieves an </a:t>
            </a:r>
            <a:r>
              <a:rPr lang="en-US" u="sng" dirty="0" smtClean="0"/>
              <a:t>acceptable level </a:t>
            </a:r>
            <a:r>
              <a:rPr lang="en-US" dirty="0" smtClean="0"/>
              <a:t>of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b="1" dirty="0" smtClean="0"/>
              <a:t>Gender		age		 label</a:t>
            </a:r>
          </a:p>
          <a:p>
            <a:pPr>
              <a:buNone/>
            </a:pPr>
            <a:r>
              <a:rPr lang="en-US" dirty="0" smtClean="0"/>
              <a:t> M 			48		 sick </a:t>
            </a:r>
          </a:p>
          <a:p>
            <a:pPr>
              <a:buNone/>
            </a:pPr>
            <a:r>
              <a:rPr lang="en-US" dirty="0" smtClean="0"/>
              <a:t>M 			67 		sick </a:t>
            </a:r>
          </a:p>
          <a:p>
            <a:pPr>
              <a:buNone/>
            </a:pPr>
            <a:r>
              <a:rPr lang="en-US" dirty="0" smtClean="0"/>
              <a:t>F 				53 		healthy </a:t>
            </a:r>
          </a:p>
          <a:p>
            <a:pPr>
              <a:buNone/>
            </a:pPr>
            <a:r>
              <a:rPr lang="en-US" dirty="0" smtClean="0"/>
              <a:t>M 			49 		healthy 	</a:t>
            </a:r>
          </a:p>
          <a:p>
            <a:pPr>
              <a:buNone/>
            </a:pPr>
            <a:r>
              <a:rPr lang="en-US" dirty="0" smtClean="0"/>
              <a:t>F 				34 		sick </a:t>
            </a:r>
          </a:p>
          <a:p>
            <a:pPr>
              <a:buNone/>
            </a:pPr>
            <a:r>
              <a:rPr lang="en-US" dirty="0" smtClean="0"/>
              <a:t>M 			21 		healthy</a:t>
            </a:r>
          </a:p>
          <a:p>
            <a:pPr>
              <a:buNone/>
            </a:pPr>
            <a:endParaRPr lang="en-GB" dirty="0" smtClean="0"/>
          </a:p>
          <a:p>
            <a:r>
              <a:rPr lang="en-US" dirty="0" smtClean="0"/>
              <a:t>Based on this data, when a new patient enters the clinic, how can one predict whether he/she is healthy or sick?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Content Placeholder 3" descr="1_6hfFWPITJxbtw4ztoC1Ye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52600"/>
            <a:ext cx="81534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algorithm used to draw inferences from datasets consisting of input data without labeled responses.</a:t>
            </a:r>
          </a:p>
          <a:p>
            <a:endParaRPr lang="en-US" dirty="0" smtClean="0"/>
          </a:p>
          <a:p>
            <a:r>
              <a:rPr lang="en-US" dirty="0" smtClean="0"/>
              <a:t>In unsupervised learning algorithms, a classification or categorization is not included in the observations. </a:t>
            </a:r>
          </a:p>
          <a:p>
            <a:endParaRPr lang="en-US" dirty="0" smtClean="0"/>
          </a:p>
          <a:p>
            <a:r>
              <a:rPr lang="en-US" dirty="0" smtClean="0"/>
              <a:t>There are no output values and so there is no estimation of functions.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1675</TotalTime>
  <Words>5035</Words>
  <Application>Microsoft Office PowerPoint</Application>
  <PresentationFormat>On-screen Show (4:3)</PresentationFormat>
  <Paragraphs>873</Paragraphs>
  <Slides>127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Median</vt:lpstr>
      <vt:lpstr>CS467  MACHINE LEARNING </vt:lpstr>
      <vt:lpstr>Course Objectives</vt:lpstr>
      <vt:lpstr>Syllabus</vt:lpstr>
      <vt:lpstr>References</vt:lpstr>
      <vt:lpstr>Question Paper Pattern</vt:lpstr>
      <vt:lpstr>Question Paper Pattern</vt:lpstr>
      <vt:lpstr>Module I</vt:lpstr>
      <vt:lpstr>Machine Learning</vt:lpstr>
      <vt:lpstr>Machine Learning</vt:lpstr>
      <vt:lpstr>Machine Learning- Definition</vt:lpstr>
      <vt:lpstr>Machine Learning</vt:lpstr>
      <vt:lpstr>Machine Learning- History</vt:lpstr>
      <vt:lpstr>Machine Learning- History</vt:lpstr>
      <vt:lpstr>Machine Learning- History</vt:lpstr>
      <vt:lpstr>Machine Learning- History</vt:lpstr>
      <vt:lpstr>Machine Learning</vt:lpstr>
      <vt:lpstr>Slide 17</vt:lpstr>
      <vt:lpstr>Slide 18</vt:lpstr>
      <vt:lpstr>Age of big data Generator and Consumer of data</vt:lpstr>
      <vt:lpstr>Machine Learning</vt:lpstr>
      <vt:lpstr>Machine Learning</vt:lpstr>
      <vt:lpstr>Examples</vt:lpstr>
      <vt:lpstr>Slide 23</vt:lpstr>
      <vt:lpstr>Examples</vt:lpstr>
      <vt:lpstr>Examples</vt:lpstr>
      <vt:lpstr>Slide 26</vt:lpstr>
      <vt:lpstr>Algorithm</vt:lpstr>
      <vt:lpstr>Algorithm</vt:lpstr>
      <vt:lpstr>Slide 29</vt:lpstr>
      <vt:lpstr>Slide 30</vt:lpstr>
      <vt:lpstr>Machine Learning Problems</vt:lpstr>
      <vt:lpstr>Machine Learning Problems</vt:lpstr>
      <vt:lpstr>Machine Learning Problems</vt:lpstr>
      <vt:lpstr>Slide 34</vt:lpstr>
      <vt:lpstr>Slide 35</vt:lpstr>
      <vt:lpstr>Machine Learning Problems</vt:lpstr>
      <vt:lpstr>Slide 37</vt:lpstr>
      <vt:lpstr>Slide 38</vt:lpstr>
      <vt:lpstr>Slide 39</vt:lpstr>
      <vt:lpstr>Machine Learning</vt:lpstr>
      <vt:lpstr>Data storage</vt:lpstr>
      <vt:lpstr>Data Mining</vt:lpstr>
      <vt:lpstr>Slide 43</vt:lpstr>
      <vt:lpstr>Different forms of data</vt:lpstr>
      <vt:lpstr>Abstraction</vt:lpstr>
      <vt:lpstr>Generalization</vt:lpstr>
      <vt:lpstr>Evaluation</vt:lpstr>
      <vt:lpstr>Applications of machine learning</vt:lpstr>
      <vt:lpstr>Applications of machine learning</vt:lpstr>
      <vt:lpstr>Slide 50</vt:lpstr>
      <vt:lpstr>General classes of  machine learning problems</vt:lpstr>
      <vt:lpstr>Association Rule Learning</vt:lpstr>
      <vt:lpstr>Example-- supermarket chain</vt:lpstr>
      <vt:lpstr>Example-- supermarket chain</vt:lpstr>
      <vt:lpstr>How association rules are made use of</vt:lpstr>
      <vt:lpstr>General case</vt:lpstr>
      <vt:lpstr>Algorithms for Generating Association Rules</vt:lpstr>
      <vt:lpstr>Classification</vt:lpstr>
      <vt:lpstr>Example</vt:lpstr>
      <vt:lpstr>Example</vt:lpstr>
      <vt:lpstr>Discriminant</vt:lpstr>
      <vt:lpstr>Discriminant</vt:lpstr>
      <vt:lpstr>Credit scoring</vt:lpstr>
      <vt:lpstr>Classification</vt:lpstr>
      <vt:lpstr>Slide 65</vt:lpstr>
      <vt:lpstr>Slide 66</vt:lpstr>
      <vt:lpstr>Algorithms</vt:lpstr>
      <vt:lpstr>Classification</vt:lpstr>
      <vt:lpstr>Classification</vt:lpstr>
      <vt:lpstr>Regression</vt:lpstr>
      <vt:lpstr>Slide 71</vt:lpstr>
      <vt:lpstr>Example</vt:lpstr>
      <vt:lpstr>Prediction: Regression</vt:lpstr>
      <vt:lpstr>Example</vt:lpstr>
      <vt:lpstr>General approach</vt:lpstr>
      <vt:lpstr>General approach</vt:lpstr>
      <vt:lpstr>Slide 77</vt:lpstr>
      <vt:lpstr>Slide 78</vt:lpstr>
      <vt:lpstr>Slide 79</vt:lpstr>
      <vt:lpstr>Different regression models</vt:lpstr>
      <vt:lpstr>Different regression models</vt:lpstr>
      <vt:lpstr>Different Types of Learning</vt:lpstr>
      <vt:lpstr>Supervised Learning</vt:lpstr>
      <vt:lpstr>Unsupervised Learning</vt:lpstr>
      <vt:lpstr>Algorithms</vt:lpstr>
      <vt:lpstr>Supervised learning</vt:lpstr>
      <vt:lpstr>Algorithms</vt:lpstr>
      <vt:lpstr>Machine learning structure</vt:lpstr>
      <vt:lpstr>Features</vt:lpstr>
      <vt:lpstr>Machine learning structure</vt:lpstr>
      <vt:lpstr>Slide 91</vt:lpstr>
      <vt:lpstr>Reinforcement Learning</vt:lpstr>
      <vt:lpstr>Machine Learning Tasks</vt:lpstr>
      <vt:lpstr>Supervised Learning</vt:lpstr>
      <vt:lpstr>Slide 95</vt:lpstr>
      <vt:lpstr>Supervised Learning</vt:lpstr>
      <vt:lpstr>Example</vt:lpstr>
      <vt:lpstr>Unsupervised learning</vt:lpstr>
      <vt:lpstr>Unsupervised learning</vt:lpstr>
      <vt:lpstr>Unsupervised learning</vt:lpstr>
      <vt:lpstr>Example</vt:lpstr>
      <vt:lpstr>Unsupervised learning</vt:lpstr>
      <vt:lpstr>Unsupervised learning</vt:lpstr>
      <vt:lpstr>Customer Segmentation</vt:lpstr>
      <vt:lpstr>Customer Segmentation</vt:lpstr>
      <vt:lpstr>Image Compression</vt:lpstr>
      <vt:lpstr>Image Compression</vt:lpstr>
      <vt:lpstr>Document clustering</vt:lpstr>
      <vt:lpstr>Document clustering</vt:lpstr>
      <vt:lpstr>Bioinformatics</vt:lpstr>
      <vt:lpstr>Bioinformatics</vt:lpstr>
      <vt:lpstr>Bioinformatics</vt:lpstr>
      <vt:lpstr>Supervised vs Unsupervised</vt:lpstr>
      <vt:lpstr>Example</vt:lpstr>
      <vt:lpstr>Slide 115</vt:lpstr>
      <vt:lpstr>Reinforcement learning</vt:lpstr>
      <vt:lpstr>Reinforcement learning</vt:lpstr>
      <vt:lpstr>Reinforcement learning</vt:lpstr>
      <vt:lpstr>Examples</vt:lpstr>
      <vt:lpstr>Input representation</vt:lpstr>
      <vt:lpstr>Input representation</vt:lpstr>
      <vt:lpstr>Example</vt:lpstr>
      <vt:lpstr>Hypothesis space</vt:lpstr>
      <vt:lpstr>Hypothesis space</vt:lpstr>
      <vt:lpstr>Hypothesis space</vt:lpstr>
      <vt:lpstr>Examples</vt:lpstr>
      <vt:lpstr>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CS467  MACHINE LEARNING </dc:title>
  <dc:creator>Anju</dc:creator>
  <cp:lastModifiedBy>Windows User</cp:lastModifiedBy>
  <cp:revision>247</cp:revision>
  <dcterms:created xsi:type="dcterms:W3CDTF">2006-08-16T00:00:00Z</dcterms:created>
  <dcterms:modified xsi:type="dcterms:W3CDTF">2019-08-19T04:39:56Z</dcterms:modified>
</cp:coreProperties>
</file>