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59" r:id="rId6"/>
    <p:sldId id="284" r:id="rId7"/>
    <p:sldId id="283" r:id="rId8"/>
    <p:sldId id="260" r:id="rId9"/>
    <p:sldId id="261" r:id="rId10"/>
    <p:sldId id="262" r:id="rId11"/>
    <p:sldId id="263" r:id="rId12"/>
    <p:sldId id="306" r:id="rId13"/>
    <p:sldId id="264" r:id="rId14"/>
    <p:sldId id="265" r:id="rId15"/>
    <p:sldId id="305" r:id="rId16"/>
    <p:sldId id="280" r:id="rId17"/>
    <p:sldId id="282" r:id="rId18"/>
    <p:sldId id="267" r:id="rId19"/>
    <p:sldId id="268" r:id="rId20"/>
    <p:sldId id="274" r:id="rId21"/>
    <p:sldId id="271" r:id="rId22"/>
    <p:sldId id="272" r:id="rId23"/>
    <p:sldId id="273" r:id="rId24"/>
    <p:sldId id="270" r:id="rId25"/>
    <p:sldId id="275" r:id="rId26"/>
    <p:sldId id="285" r:id="rId27"/>
    <p:sldId id="324" r:id="rId28"/>
    <p:sldId id="295" r:id="rId29"/>
    <p:sldId id="296" r:id="rId30"/>
    <p:sldId id="297" r:id="rId31"/>
    <p:sldId id="298" r:id="rId32"/>
    <p:sldId id="286" r:id="rId33"/>
    <p:sldId id="287" r:id="rId34"/>
    <p:sldId id="289" r:id="rId35"/>
    <p:sldId id="300" r:id="rId36"/>
    <p:sldId id="299" r:id="rId37"/>
    <p:sldId id="302" r:id="rId38"/>
    <p:sldId id="304" r:id="rId39"/>
    <p:sldId id="301" r:id="rId40"/>
    <p:sldId id="303" r:id="rId41"/>
    <p:sldId id="288" r:id="rId42"/>
    <p:sldId id="290" r:id="rId43"/>
    <p:sldId id="291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292" r:id="rId52"/>
    <p:sldId id="348" r:id="rId53"/>
    <p:sldId id="346" r:id="rId54"/>
    <p:sldId id="349" r:id="rId55"/>
    <p:sldId id="347" r:id="rId56"/>
    <p:sldId id="350" r:id="rId57"/>
    <p:sldId id="353" r:id="rId58"/>
    <p:sldId id="354" r:id="rId59"/>
    <p:sldId id="351" r:id="rId60"/>
    <p:sldId id="352" r:id="rId61"/>
    <p:sldId id="307" r:id="rId62"/>
    <p:sldId id="315" r:id="rId63"/>
    <p:sldId id="316" r:id="rId64"/>
    <p:sldId id="317" r:id="rId65"/>
    <p:sldId id="318" r:id="rId66"/>
    <p:sldId id="320" r:id="rId67"/>
    <p:sldId id="319" r:id="rId68"/>
    <p:sldId id="321" r:id="rId69"/>
    <p:sldId id="322" r:id="rId70"/>
    <p:sldId id="323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separating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draw a straight line in the plane separating the two types of points in the sense that all points plotted as </a:t>
            </a:r>
            <a:r>
              <a:rPr lang="en-US" dirty="0" err="1" smtClean="0"/>
              <a:t>ﬁlled</a:t>
            </a:r>
            <a:r>
              <a:rPr lang="en-US" dirty="0" smtClean="0"/>
              <a:t> squares are on one side of the line and all points marked as hollow circles are on the other side of the line. </a:t>
            </a:r>
          </a:p>
          <a:p>
            <a:endParaRPr lang="en-US" dirty="0" smtClean="0"/>
          </a:p>
          <a:p>
            <a:r>
              <a:rPr lang="en-US" dirty="0" smtClean="0"/>
              <a:t>Such a line is called a “separating line” for the data.  (</a:t>
            </a:r>
            <a:r>
              <a:rPr lang="en-US" dirty="0" err="1" smtClean="0"/>
              <a:t>ax+by+c</a:t>
            </a:r>
            <a:r>
              <a:rPr lang="en-US" dirty="0" smtClean="0"/>
              <a:t>=0)</a:t>
            </a:r>
          </a:p>
          <a:p>
            <a:endParaRPr lang="en-US" dirty="0" smtClean="0"/>
          </a:p>
          <a:p>
            <a:r>
              <a:rPr lang="en-US" dirty="0" smtClean="0"/>
              <a:t>If the data point with values (</a:t>
            </a:r>
            <a:r>
              <a:rPr lang="en-US" dirty="0" err="1" smtClean="0"/>
              <a:t>x′;y</a:t>
            </a:r>
            <a:r>
              <a:rPr lang="en-US" dirty="0" smtClean="0"/>
              <a:t>′) has the value “yes” for “play”, then </a:t>
            </a:r>
            <a:r>
              <a:rPr lang="en-US" dirty="0" err="1" smtClean="0"/>
              <a:t>ax’+by’+c</a:t>
            </a:r>
            <a:r>
              <a:rPr lang="en-US" dirty="0" smtClean="0"/>
              <a:t>=0  &lt; 0: </a:t>
            </a:r>
          </a:p>
          <a:p>
            <a:endParaRPr lang="en-US" dirty="0" smtClean="0"/>
          </a:p>
          <a:p>
            <a:r>
              <a:rPr lang="en-US" dirty="0" smtClean="0"/>
              <a:t> If the data point with values (</a:t>
            </a:r>
            <a:r>
              <a:rPr lang="en-US" dirty="0" err="1" smtClean="0"/>
              <a:t>x;y</a:t>
            </a:r>
            <a:r>
              <a:rPr lang="en-US" dirty="0" smtClean="0"/>
              <a:t>) has the value “no” for “play” (hollow circle), then </a:t>
            </a:r>
            <a:r>
              <a:rPr lang="en-US" dirty="0" err="1" smtClean="0"/>
              <a:t>ax’+by’+c</a:t>
            </a:r>
            <a:r>
              <a:rPr lang="en-US" dirty="0" smtClean="0"/>
              <a:t> &gt; 0: </a:t>
            </a:r>
          </a:p>
          <a:p>
            <a:endParaRPr lang="en-US" dirty="0" smtClean="0"/>
          </a:p>
          <a:p>
            <a:r>
              <a:rPr lang="en-US" dirty="0" smtClean="0"/>
              <a:t>If such a separating line exists for a given data then the data is said to be “linearly separable”. Not all data are linearly separable.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Several separating lines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Apparently, the conditions may be used as the criteria to know whether one would be playing tennis on a future date if we know the values of the temperature and humidity of that date in advance.</a:t>
            </a:r>
          </a:p>
          <a:p>
            <a:endParaRPr lang="en-US" dirty="0" smtClean="0"/>
          </a:p>
          <a:p>
            <a:r>
              <a:rPr lang="en-US" dirty="0" smtClean="0"/>
              <a:t>But there are several separating lines and the problem of determining which one to choose arises.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629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 of a separating 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choose the “best” separating line, we introduce the concept of the margin of a separating line. </a:t>
            </a:r>
          </a:p>
          <a:p>
            <a:endParaRPr lang="en-US" dirty="0" smtClean="0"/>
          </a:p>
          <a:p>
            <a:r>
              <a:rPr lang="en-US" dirty="0" smtClean="0"/>
              <a:t>Given a separating line for the data, we consider the perpendicular distances of the data points from the separating line.</a:t>
            </a:r>
          </a:p>
          <a:p>
            <a:endParaRPr lang="en-US" dirty="0" smtClean="0"/>
          </a:p>
          <a:p>
            <a:r>
              <a:rPr lang="en-US" dirty="0" smtClean="0"/>
              <a:t>The double of the shortest perpendicular distance is called the “margin of the separating line”.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Maximal margin separating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“best” separating line is the one with the maximum margin.</a:t>
            </a:r>
          </a:p>
          <a:p>
            <a:endParaRPr lang="en-GB" dirty="0" smtClean="0"/>
          </a:p>
          <a:p>
            <a:r>
              <a:rPr lang="en-US" dirty="0" smtClean="0"/>
              <a:t>The separating line with the maximum margin is called the “maximum margin line” or the “optimal separating line”.</a:t>
            </a:r>
          </a:p>
          <a:p>
            <a:endParaRPr lang="en-US" dirty="0" smtClean="0"/>
          </a:p>
          <a:p>
            <a:r>
              <a:rPr lang="en-US" dirty="0" smtClean="0"/>
              <a:t>This line is also called the “support vector machine” </a:t>
            </a:r>
          </a:p>
          <a:p>
            <a:endParaRPr lang="en-GB" dirty="0" smtClean="0"/>
          </a:p>
          <a:p>
            <a:r>
              <a:rPr lang="en-US" dirty="0" smtClean="0"/>
              <a:t>Unfortunately, </a:t>
            </a:r>
            <a:r>
              <a:rPr lang="en-US" dirty="0" err="1" smtClean="0"/>
              <a:t>ﬁnding</a:t>
            </a:r>
            <a:r>
              <a:rPr lang="en-US" dirty="0" smtClean="0"/>
              <a:t> the equation of the maximum margin line is not a trivial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Minimum distance of a training instance from the decision surface </a:t>
            </a:r>
          </a:p>
          <a:p>
            <a:endParaRPr lang="en-GB" dirty="0" smtClean="0"/>
          </a:p>
          <a:p>
            <a:r>
              <a:rPr lang="en-GB" dirty="0" smtClean="0"/>
              <a:t>Choose decision surface for which margin width is higher</a:t>
            </a:r>
          </a:p>
          <a:p>
            <a:endParaRPr lang="en-GB" dirty="0" smtClean="0"/>
          </a:p>
          <a:p>
            <a:r>
              <a:rPr lang="en-US" dirty="0" smtClean="0"/>
              <a:t>The data points which are closest to the maximum margin line are called the “support vectors</a:t>
            </a:r>
          </a:p>
          <a:p>
            <a:endParaRPr lang="en-GB" dirty="0" smtClean="0"/>
          </a:p>
          <a:p>
            <a:r>
              <a:rPr lang="en-GB" dirty="0" smtClean="0"/>
              <a:t>Minimum two support vectors</a:t>
            </a:r>
          </a:p>
          <a:p>
            <a:endParaRPr lang="en-GB" dirty="0" smtClean="0"/>
          </a:p>
          <a:p>
            <a:r>
              <a:rPr lang="en-GB" dirty="0" smtClean="0"/>
              <a:t>When you are maximising margin width the distance of the closest negative point to the line and closest positive point to the line will be same</a:t>
            </a:r>
          </a:p>
          <a:p>
            <a:endParaRPr lang="en-GB" dirty="0" smtClean="0"/>
          </a:p>
          <a:p>
            <a:r>
              <a:rPr lang="en-GB" dirty="0" smtClean="0"/>
              <a:t>Support vectors determine the equation of line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Maximum margin classifier</a:t>
            </a:r>
          </a:p>
          <a:p>
            <a:endParaRPr lang="en-GB" dirty="0" smtClean="0"/>
          </a:p>
          <a:p>
            <a:r>
              <a:rPr lang="en-GB" dirty="0" smtClean="0"/>
              <a:t>Sensitive to outliers</a:t>
            </a:r>
          </a:p>
          <a:p>
            <a:endParaRPr lang="en-GB" dirty="0" smtClean="0"/>
          </a:p>
          <a:p>
            <a:r>
              <a:rPr lang="en-GB" dirty="0" smtClean="0"/>
              <a:t>Bias variance threshold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required criterion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per theory of support vector machines, the equation of the maximum margin line is used to devise a criterion for taking a decision on whether to play tennis or not. </a:t>
            </a:r>
          </a:p>
          <a:p>
            <a:endParaRPr lang="en-US" dirty="0" smtClean="0"/>
          </a:p>
          <a:p>
            <a:r>
              <a:rPr lang="en-US" dirty="0" smtClean="0"/>
              <a:t>Let x′ and y′ be the values of temperature and humidity on a given day. </a:t>
            </a:r>
          </a:p>
          <a:p>
            <a:endParaRPr lang="en-US" dirty="0" smtClean="0"/>
          </a:p>
          <a:p>
            <a:r>
              <a:rPr lang="en-US" dirty="0" smtClean="0"/>
              <a:t>Then the decision as to whether play tennis on that day is “yes” if 7x+6y−995:5 &lt; 0 and </a:t>
            </a:r>
          </a:p>
          <a:p>
            <a:pPr>
              <a:buNone/>
            </a:pPr>
            <a:r>
              <a:rPr lang="en-US" dirty="0" smtClean="0"/>
              <a:t>	“no” if 7x+6y−995:5 &gt; 0: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Street” of maximum width separating “yes” points and “no” points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may draw a line through the support vectors 1 and 2 parallel to the maximum margin line, and a line through support vector 3 parallel to the maximum margin line. </a:t>
            </a:r>
          </a:p>
          <a:p>
            <a:r>
              <a:rPr lang="en-US" dirty="0" smtClean="0"/>
              <a:t> The region between these two dashed lines can be thought of as a “road” or a “street” of maximum width that separates the “yes” data points and the “no” data points.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Kernel Machines- Support Vector Machine- </a:t>
            </a:r>
          </a:p>
          <a:p>
            <a:r>
              <a:rPr lang="en-US" dirty="0" smtClean="0"/>
              <a:t>Optimal Separating hyper plane, </a:t>
            </a:r>
          </a:p>
          <a:p>
            <a:r>
              <a:rPr lang="en-US" dirty="0" smtClean="0"/>
              <a:t>Soft-margin </a:t>
            </a:r>
            <a:r>
              <a:rPr lang="en-US" dirty="0" err="1" smtClean="0"/>
              <a:t>hyperplane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Kernel trick, Kernel functions. </a:t>
            </a:r>
          </a:p>
          <a:p>
            <a:r>
              <a:rPr lang="en-US" dirty="0" smtClean="0"/>
              <a:t>Discrete Markov Processes, Hidden Markov models</a:t>
            </a:r>
          </a:p>
          <a:p>
            <a:r>
              <a:rPr lang="en-US" dirty="0" smtClean="0"/>
              <a:t>Three basic problems of HMMs- Evaluation problem, </a:t>
            </a:r>
          </a:p>
          <a:p>
            <a:r>
              <a:rPr lang="en-US" dirty="0" smtClean="0"/>
              <a:t>finding state sequence, Learning model parameters. </a:t>
            </a:r>
          </a:p>
          <a:p>
            <a:r>
              <a:rPr lang="en-US" dirty="0" smtClean="0"/>
              <a:t>Combining multiple learners, Ways to achieve diversity, </a:t>
            </a:r>
          </a:p>
          <a:p>
            <a:r>
              <a:rPr lang="en-US" dirty="0" smtClean="0"/>
              <a:t>Model combination schemes, Voting, Bagging, Booting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dimensional vector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geometrically examined in detail the concepts of the theory of support vector machines with an example having only two features.</a:t>
            </a:r>
          </a:p>
          <a:p>
            <a:endParaRPr lang="en-US" dirty="0" smtClean="0"/>
          </a:p>
          <a:p>
            <a:r>
              <a:rPr lang="en-US" dirty="0" smtClean="0"/>
              <a:t>Such a geometrical approach is infeasible if there are </a:t>
            </a:r>
            <a:r>
              <a:rPr lang="en-US" u="sng" dirty="0" smtClean="0"/>
              <a:t>more than two features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such cases we have to resort to formal algebraic/mathematical formalism to investigate the problem.</a:t>
            </a:r>
          </a:p>
          <a:p>
            <a:r>
              <a:rPr lang="en-US" dirty="0" smtClean="0"/>
              <a:t>The theory of what are known as “</a:t>
            </a:r>
            <a:r>
              <a:rPr lang="en-US" dirty="0" err="1" smtClean="0"/>
              <a:t>ﬁnite</a:t>
            </a:r>
            <a:r>
              <a:rPr lang="en-US" dirty="0" smtClean="0"/>
              <a:t> dimensional vector spaces” provides such a formalism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Two-class data sets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variable being predicted is called the output variable, the target variable, the dependent variable or the response. </a:t>
            </a:r>
          </a:p>
          <a:p>
            <a:endParaRPr lang="en-US" dirty="0" smtClean="0"/>
          </a:p>
          <a:p>
            <a:r>
              <a:rPr lang="en-US" dirty="0" smtClean="0"/>
              <a:t>A two-class data set is a data set in which the target variable takes only one of two possible values only.</a:t>
            </a:r>
          </a:p>
          <a:p>
            <a:endParaRPr lang="en-US" dirty="0" smtClean="0"/>
          </a:p>
          <a:p>
            <a:r>
              <a:rPr lang="en-US" dirty="0" smtClean="0"/>
              <a:t>If the target variable takes more than two possible values, the data set is called a multi-class dataset. </a:t>
            </a:r>
          </a:p>
          <a:p>
            <a:endParaRPr lang="en-US" dirty="0" smtClean="0"/>
          </a:p>
          <a:p>
            <a:r>
              <a:rPr lang="en-US" dirty="0" smtClean="0"/>
              <a:t>In a two-class dataset, the set of values of the target variable may be{“yes”, “no”}, or{“TRUE”, ”FALSE”}, or {0;1}, or {−1;+1} or any such similar set.</a:t>
            </a:r>
          </a:p>
          <a:p>
            <a:endParaRPr lang="en-US" dirty="0" smtClean="0"/>
          </a:p>
          <a:p>
            <a:r>
              <a:rPr lang="en-US" dirty="0" smtClean="0"/>
              <a:t>The methods of support vector machines were originally developed for </a:t>
            </a:r>
            <a:r>
              <a:rPr lang="en-US" dirty="0" err="1" smtClean="0"/>
              <a:t>classiﬁcation</a:t>
            </a:r>
            <a:r>
              <a:rPr lang="en-US" dirty="0" smtClean="0"/>
              <a:t> problems involving two-class data sets.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Linearly separable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a two-class data set having n numeric features and two possible class labels −1 and +1.</a:t>
            </a:r>
          </a:p>
          <a:p>
            <a:endParaRPr lang="en-US" dirty="0" smtClean="0"/>
          </a:p>
          <a:p>
            <a:r>
              <a:rPr lang="en-US" dirty="0" smtClean="0"/>
              <a:t>Let the vector ⃗ x = (x</a:t>
            </a:r>
            <a:r>
              <a:rPr lang="en-US" baseline="-25000" dirty="0" smtClean="0"/>
              <a:t>1</a:t>
            </a:r>
            <a:r>
              <a:rPr lang="en-US" dirty="0" smtClean="0"/>
              <a:t>;:::;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represent the values of the features in one instance of the data set.</a:t>
            </a:r>
          </a:p>
          <a:p>
            <a:endParaRPr lang="en-US" dirty="0" smtClean="0"/>
          </a:p>
          <a:p>
            <a:r>
              <a:rPr lang="en-US" dirty="0" smtClean="0"/>
              <a:t>We say that the data set is linearly separable if we can </a:t>
            </a:r>
            <a:r>
              <a:rPr lang="en-US" dirty="0" err="1" smtClean="0"/>
              <a:t>ﬁnd</a:t>
            </a:r>
            <a:r>
              <a:rPr lang="en-US" dirty="0" smtClean="0"/>
              <a:t> a </a:t>
            </a:r>
            <a:r>
              <a:rPr lang="en-US" dirty="0" err="1" smtClean="0"/>
              <a:t>hyperplane</a:t>
            </a:r>
            <a:r>
              <a:rPr lang="en-US" dirty="0" smtClean="0"/>
              <a:t> in the n-dimensional vector space </a:t>
            </a:r>
            <a:r>
              <a:rPr lang="en-US" dirty="0" err="1" smtClean="0"/>
              <a:t>Rn</a:t>
            </a:r>
            <a:r>
              <a:rPr lang="en-US" dirty="0" smtClean="0"/>
              <a:t>, say 0 + 1 x</a:t>
            </a:r>
            <a:r>
              <a:rPr lang="en-US" baseline="-25000" dirty="0" smtClean="0"/>
              <a:t>1 </a:t>
            </a:r>
            <a:r>
              <a:rPr lang="en-US" dirty="0" smtClean="0"/>
              <a:t>+ 2 x</a:t>
            </a:r>
            <a:r>
              <a:rPr lang="en-US" baseline="-25000" dirty="0" smtClean="0"/>
              <a:t>2</a:t>
            </a:r>
            <a:r>
              <a:rPr lang="en-US" dirty="0" smtClean="0"/>
              <a:t> +⋯+ 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= 0 having the following two properties: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1. For each instance ⃗ x with class label −1 we have 0 + 1 x</a:t>
            </a:r>
            <a:r>
              <a:rPr lang="en-US" baseline="-25000" dirty="0" smtClean="0"/>
              <a:t>1 </a:t>
            </a:r>
            <a:r>
              <a:rPr lang="en-US" dirty="0" smtClean="0"/>
              <a:t>+ 2 x</a:t>
            </a:r>
            <a:r>
              <a:rPr lang="en-US" baseline="-25000" dirty="0" smtClean="0"/>
              <a:t>2</a:t>
            </a:r>
            <a:r>
              <a:rPr lang="en-US" dirty="0" smtClean="0"/>
              <a:t> +⋯+ 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&lt; 0:</a:t>
            </a:r>
          </a:p>
          <a:p>
            <a:pPr>
              <a:buNone/>
            </a:pPr>
            <a:r>
              <a:rPr lang="en-US" dirty="0" smtClean="0"/>
              <a:t>2. For each instance ⃗ x with class label +1 we have 0 + 1 x</a:t>
            </a:r>
            <a:r>
              <a:rPr lang="en-US" baseline="-25000" dirty="0" smtClean="0"/>
              <a:t>1 </a:t>
            </a:r>
            <a:r>
              <a:rPr lang="en-US" dirty="0" smtClean="0"/>
              <a:t>+ 2 x</a:t>
            </a:r>
            <a:r>
              <a:rPr lang="en-US" baseline="-25000" dirty="0" smtClean="0"/>
              <a:t>2</a:t>
            </a:r>
            <a:r>
              <a:rPr lang="en-US" dirty="0" smtClean="0"/>
              <a:t> +⋯+ 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&gt; 0: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 smtClean="0"/>
              <a:t> having the two properties given above is called a separating </a:t>
            </a:r>
            <a:r>
              <a:rPr lang="en-US" dirty="0" err="1" smtClean="0"/>
              <a:t>hyperplane</a:t>
            </a:r>
            <a:r>
              <a:rPr lang="en-US" dirty="0" smtClean="0"/>
              <a:t> for the data 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data set with two class labels is linearly separable, then, in general, there will be several separating </a:t>
            </a:r>
            <a:r>
              <a:rPr lang="en-US" dirty="0" err="1" smtClean="0"/>
              <a:t>hyperplanes</a:t>
            </a:r>
            <a:r>
              <a:rPr lang="en-US" dirty="0" smtClean="0"/>
              <a:t> for the data set. </a:t>
            </a:r>
          </a:p>
          <a:p>
            <a:endParaRPr lang="en-GB" dirty="0" smtClean="0"/>
          </a:p>
          <a:p>
            <a:r>
              <a:rPr lang="en-US" dirty="0" smtClean="0"/>
              <a:t>Given a two-class data set, there is no simple method for determining whether the data set is linearly separable.</a:t>
            </a:r>
          </a:p>
          <a:p>
            <a:endParaRPr lang="en-US" dirty="0" smtClean="0"/>
          </a:p>
          <a:p>
            <a:r>
              <a:rPr lang="en-US" dirty="0" smtClean="0"/>
              <a:t>One of the </a:t>
            </a:r>
            <a:r>
              <a:rPr lang="en-US" dirty="0" err="1" smtClean="0"/>
              <a:t>efﬁcient</a:t>
            </a:r>
            <a:r>
              <a:rPr lang="en-US" dirty="0" smtClean="0"/>
              <a:t> ways for doing this is to apply the methods of linear programming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linearly separable data set having two class labels “−1” and “+1”. </a:t>
            </a:r>
          </a:p>
          <a:p>
            <a:endParaRPr lang="en-US" dirty="0" smtClean="0"/>
          </a:p>
          <a:p>
            <a:r>
              <a:rPr lang="en-US" dirty="0" smtClean="0"/>
              <a:t>Consider a separating </a:t>
            </a:r>
            <a:r>
              <a:rPr lang="en-US" dirty="0" err="1" smtClean="0"/>
              <a:t>hyperplane</a:t>
            </a:r>
            <a:r>
              <a:rPr lang="en-US" dirty="0" smtClean="0"/>
              <a:t> H for the data set.</a:t>
            </a:r>
          </a:p>
          <a:p>
            <a:endParaRPr lang="en-GB" dirty="0" smtClean="0"/>
          </a:p>
          <a:p>
            <a:r>
              <a:rPr lang="en-US" dirty="0" smtClean="0"/>
              <a:t> Consider the perpendicular distances from the training instances to the separating </a:t>
            </a:r>
            <a:r>
              <a:rPr lang="en-US" dirty="0" err="1" smtClean="0"/>
              <a:t>hyperplane</a:t>
            </a:r>
            <a:r>
              <a:rPr lang="en-US" dirty="0" smtClean="0"/>
              <a:t> H and consider the smallest such perpendicular distance. The double of this smallest distance is called the margin of the separating </a:t>
            </a:r>
            <a:r>
              <a:rPr lang="en-US" dirty="0" err="1" smtClean="0"/>
              <a:t>hyperplane</a:t>
            </a:r>
            <a:r>
              <a:rPr lang="en-US" dirty="0" smtClean="0"/>
              <a:t> 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hyperplane</a:t>
            </a:r>
            <a:r>
              <a:rPr lang="en-US" dirty="0" smtClean="0"/>
              <a:t> for which the margin is the largest is called the maximal margin </a:t>
            </a:r>
            <a:r>
              <a:rPr lang="en-US" dirty="0" err="1" smtClean="0"/>
              <a:t>hyperplane</a:t>
            </a:r>
            <a:r>
              <a:rPr lang="en-US" dirty="0" smtClean="0"/>
              <a:t> (also called maximum margin </a:t>
            </a:r>
            <a:r>
              <a:rPr lang="en-US" dirty="0" err="1" smtClean="0"/>
              <a:t>hyperplane</a:t>
            </a:r>
            <a:r>
              <a:rPr lang="en-US" dirty="0" smtClean="0"/>
              <a:t>) or the </a:t>
            </a:r>
            <a:r>
              <a:rPr lang="en-US" u="sng" dirty="0" smtClean="0"/>
              <a:t>optimal separating </a:t>
            </a:r>
            <a:r>
              <a:rPr lang="en-US" u="sng" dirty="0" err="1" smtClean="0"/>
              <a:t>hyperplane</a:t>
            </a:r>
            <a:r>
              <a:rPr lang="en-US" u="sng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maximal margin </a:t>
            </a:r>
            <a:r>
              <a:rPr lang="en-US" dirty="0" err="1" smtClean="0"/>
              <a:t>hyperplane</a:t>
            </a:r>
            <a:r>
              <a:rPr lang="en-US" dirty="0" smtClean="0"/>
              <a:t> is also called the support vector machine for the data set.</a:t>
            </a:r>
          </a:p>
          <a:p>
            <a:endParaRPr lang="en-US" dirty="0" smtClean="0"/>
          </a:p>
          <a:p>
            <a:r>
              <a:rPr lang="en-US" dirty="0" smtClean="0"/>
              <a:t>The data points that lie closest to the maximal margin </a:t>
            </a:r>
            <a:r>
              <a:rPr lang="en-US" dirty="0" err="1" smtClean="0"/>
              <a:t>hyperplane</a:t>
            </a:r>
            <a:r>
              <a:rPr lang="en-US" dirty="0" smtClean="0"/>
              <a:t> are called the support vectors.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formulation of the SVM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SVM problem is the problem of </a:t>
            </a:r>
            <a:r>
              <a:rPr lang="en-US" dirty="0" err="1" smtClean="0"/>
              <a:t>ﬁnding</a:t>
            </a:r>
            <a:r>
              <a:rPr lang="en-US" dirty="0" smtClean="0"/>
              <a:t> the equation of the SVM, that is, the maximal margin </a:t>
            </a:r>
            <a:r>
              <a:rPr lang="en-US" dirty="0" err="1" smtClean="0"/>
              <a:t>hyperplane</a:t>
            </a:r>
            <a:r>
              <a:rPr lang="en-US" dirty="0" smtClean="0"/>
              <a:t>, given a linearly separable two-class data set. </a:t>
            </a:r>
          </a:p>
          <a:p>
            <a:endParaRPr lang="en-US" dirty="0" smtClean="0"/>
          </a:p>
          <a:p>
            <a:r>
              <a:rPr lang="en-US" dirty="0" smtClean="0"/>
              <a:t>By the very </a:t>
            </a:r>
            <a:r>
              <a:rPr lang="en-US" dirty="0" err="1" smtClean="0"/>
              <a:t>deﬁnition</a:t>
            </a:r>
            <a:r>
              <a:rPr lang="en-US" dirty="0" smtClean="0"/>
              <a:t> of SVM, this is an </a:t>
            </a:r>
            <a:r>
              <a:rPr lang="en-US" dirty="0" err="1" smtClean="0"/>
              <a:t>optimisation</a:t>
            </a:r>
            <a:r>
              <a:rPr lang="en-US" dirty="0" smtClean="0"/>
              <a:t> problem.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-classifie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Feature vector x</a:t>
            </a:r>
          </a:p>
          <a:p>
            <a:r>
              <a:rPr lang="en-GB" dirty="0" smtClean="0"/>
              <a:t>Linear </a:t>
            </a:r>
            <a:r>
              <a:rPr lang="en-GB" dirty="0" err="1" smtClean="0"/>
              <a:t>Discriminant</a:t>
            </a:r>
            <a:r>
              <a:rPr lang="en-GB" dirty="0" smtClean="0"/>
              <a:t> Function g(x) = 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 + b</a:t>
            </a:r>
          </a:p>
          <a:p>
            <a:endParaRPr lang="en-GB" dirty="0" smtClean="0"/>
          </a:p>
          <a:p>
            <a:r>
              <a:rPr lang="en-GB" dirty="0" smtClean="0"/>
              <a:t>In 2D g(x) </a:t>
            </a:r>
            <a:r>
              <a:rPr lang="en-GB" dirty="0" err="1" smtClean="0"/>
              <a:t>reprsents</a:t>
            </a:r>
            <a:r>
              <a:rPr lang="en-GB" dirty="0" smtClean="0"/>
              <a:t> a line 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 + b=0</a:t>
            </a:r>
          </a:p>
          <a:p>
            <a:endParaRPr lang="en-GB" dirty="0" smtClean="0"/>
          </a:p>
          <a:p>
            <a:r>
              <a:rPr lang="en-GB" dirty="0" smtClean="0"/>
              <a:t>In 3D g(x) represents a plane</a:t>
            </a:r>
          </a:p>
          <a:p>
            <a:r>
              <a:rPr lang="en-GB" dirty="0" smtClean="0"/>
              <a:t>More than 3 dimension </a:t>
            </a:r>
            <a:r>
              <a:rPr lang="en-GB" dirty="0" err="1" smtClean="0"/>
              <a:t>hyperplane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 is the vector perpendicular to the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W represents </a:t>
            </a:r>
            <a:r>
              <a:rPr lang="en-GB" dirty="0" err="1" smtClean="0"/>
              <a:t>orintation</a:t>
            </a:r>
            <a:r>
              <a:rPr lang="en-GB" dirty="0" smtClean="0"/>
              <a:t> of </a:t>
            </a:r>
            <a:r>
              <a:rPr lang="en-GB" dirty="0" err="1" smtClean="0"/>
              <a:t>hyperplane</a:t>
            </a:r>
            <a:r>
              <a:rPr lang="en-GB" dirty="0" smtClean="0"/>
              <a:t> in D dimensional space (D- dimensionality of feature vector)</a:t>
            </a:r>
          </a:p>
          <a:p>
            <a:r>
              <a:rPr lang="en-GB" dirty="0" smtClean="0"/>
              <a:t>b( a constant) represents position of </a:t>
            </a:r>
            <a:r>
              <a:rPr lang="en-GB" dirty="0" err="1" smtClean="0"/>
              <a:t>hyperplane</a:t>
            </a:r>
            <a:r>
              <a:rPr lang="en-GB" dirty="0" smtClean="0"/>
              <a:t> in the D dimensional space</a:t>
            </a:r>
            <a:r>
              <a:rPr lang="en-GB" dirty="0" smtClean="0">
                <a:sym typeface="Wingdings" pitchFamily="2" charset="2"/>
              </a:rPr>
              <a:t> bias 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Two class Problem ( class C</a:t>
            </a:r>
            <a:r>
              <a:rPr lang="en-GB" baseline="-25000" dirty="0" smtClean="0"/>
              <a:t>1  </a:t>
            </a:r>
            <a:r>
              <a:rPr lang="en-GB" dirty="0" smtClean="0"/>
              <a:t> and C</a:t>
            </a:r>
            <a:r>
              <a:rPr lang="en-GB" baseline="-25000" dirty="0" smtClean="0"/>
              <a:t>2 </a:t>
            </a:r>
            <a:r>
              <a:rPr lang="en-GB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Consider a point X</a:t>
            </a:r>
            <a:r>
              <a:rPr lang="en-GB" baseline="-25000" dirty="0" smtClean="0"/>
              <a:t>1 </a:t>
            </a:r>
            <a:r>
              <a:rPr lang="en-GB" dirty="0" smtClean="0"/>
              <a:t>=(x</a:t>
            </a:r>
            <a:r>
              <a:rPr lang="en-GB" baseline="-25000" dirty="0" smtClean="0"/>
              <a:t>11</a:t>
            </a:r>
            <a:r>
              <a:rPr lang="en-GB" dirty="0" smtClean="0"/>
              <a:t>,x</a:t>
            </a:r>
            <a:r>
              <a:rPr lang="en-GB" baseline="-25000" dirty="0" smtClean="0"/>
              <a:t>12</a:t>
            </a:r>
            <a:r>
              <a:rPr lang="en-GB" dirty="0" smtClean="0"/>
              <a:t>,..x</a:t>
            </a:r>
            <a:r>
              <a:rPr lang="en-GB" baseline="-25000" dirty="0" smtClean="0"/>
              <a:t>1n</a:t>
            </a:r>
            <a:r>
              <a:rPr lang="en-GB" dirty="0" smtClean="0"/>
              <a:t>)in training set</a:t>
            </a:r>
          </a:p>
          <a:p>
            <a:endParaRPr lang="en-GB" dirty="0" smtClean="0"/>
          </a:p>
          <a:p>
            <a:r>
              <a:rPr lang="en-GB" dirty="0" smtClean="0"/>
              <a:t>If X</a:t>
            </a:r>
            <a:r>
              <a:rPr lang="en-GB" baseline="-25000" dirty="0" smtClean="0"/>
              <a:t>1  </a:t>
            </a:r>
            <a:r>
              <a:rPr lang="en-GB" dirty="0" smtClean="0"/>
              <a:t> lies on  +</a:t>
            </a:r>
            <a:r>
              <a:rPr lang="en-GB" dirty="0" err="1" smtClean="0"/>
              <a:t>ve</a:t>
            </a:r>
            <a:r>
              <a:rPr lang="en-GB" dirty="0" smtClean="0"/>
              <a:t> side of </a:t>
            </a:r>
            <a:r>
              <a:rPr lang="en-GB" dirty="0" err="1" smtClean="0"/>
              <a:t>hyperplane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	g(X</a:t>
            </a:r>
            <a:r>
              <a:rPr lang="en-GB" baseline="-25000" dirty="0" smtClean="0"/>
              <a:t>1 </a:t>
            </a:r>
            <a:r>
              <a:rPr lang="en-GB" dirty="0" smtClean="0"/>
              <a:t>)=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</a:t>
            </a:r>
            <a:r>
              <a:rPr lang="en-GB" baseline="-25000" dirty="0" smtClean="0"/>
              <a:t>1</a:t>
            </a:r>
            <a:r>
              <a:rPr lang="en-GB" dirty="0" smtClean="0"/>
              <a:t> + b&gt;0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If X</a:t>
            </a:r>
            <a:r>
              <a:rPr lang="en-GB" baseline="-25000" dirty="0" smtClean="0"/>
              <a:t>1  </a:t>
            </a:r>
            <a:r>
              <a:rPr lang="en-GB" dirty="0" smtClean="0"/>
              <a:t> lies on  -</a:t>
            </a:r>
            <a:r>
              <a:rPr lang="en-GB" dirty="0" err="1" smtClean="0"/>
              <a:t>ve</a:t>
            </a:r>
            <a:r>
              <a:rPr lang="en-GB" dirty="0" smtClean="0"/>
              <a:t> side of </a:t>
            </a:r>
            <a:r>
              <a:rPr lang="en-GB" dirty="0" err="1" smtClean="0"/>
              <a:t>hyperplane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	g(X</a:t>
            </a:r>
            <a:r>
              <a:rPr lang="en-GB" baseline="-25000" dirty="0" smtClean="0"/>
              <a:t>1 </a:t>
            </a:r>
            <a:r>
              <a:rPr lang="en-GB" dirty="0" smtClean="0"/>
              <a:t>)=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</a:t>
            </a:r>
            <a:r>
              <a:rPr lang="en-GB" baseline="-25000" dirty="0" smtClean="0"/>
              <a:t>1</a:t>
            </a:r>
            <a:r>
              <a:rPr lang="en-GB" dirty="0" smtClean="0"/>
              <a:t> + b&lt;0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If X</a:t>
            </a:r>
            <a:r>
              <a:rPr lang="en-GB" baseline="-25000" dirty="0" smtClean="0"/>
              <a:t>1  </a:t>
            </a:r>
            <a:r>
              <a:rPr lang="en-GB" dirty="0" smtClean="0"/>
              <a:t> lies on  </a:t>
            </a:r>
            <a:r>
              <a:rPr lang="en-GB" dirty="0" err="1" smtClean="0"/>
              <a:t>hyperplane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		g(X</a:t>
            </a:r>
            <a:r>
              <a:rPr lang="en-GB" baseline="-25000" dirty="0" smtClean="0"/>
              <a:t>1 </a:t>
            </a:r>
            <a:r>
              <a:rPr lang="en-GB" dirty="0" smtClean="0"/>
              <a:t>)=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 + b=0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Prevent </a:t>
            </a:r>
            <a:r>
              <a:rPr lang="en-GB" dirty="0" err="1" smtClean="0"/>
              <a:t>overfitting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Support larger number of features without much computation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Two class Problem ( class C</a:t>
            </a:r>
            <a:r>
              <a:rPr lang="en-GB" baseline="-25000" dirty="0" smtClean="0"/>
              <a:t>1  </a:t>
            </a:r>
            <a:r>
              <a:rPr lang="en-GB" dirty="0" smtClean="0"/>
              <a:t> and C</a:t>
            </a:r>
            <a:r>
              <a:rPr lang="en-GB" baseline="-25000" dirty="0" smtClean="0"/>
              <a:t>2 </a:t>
            </a:r>
            <a:r>
              <a:rPr lang="en-GB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GB" dirty="0" smtClean="0"/>
              <a:t>g(X</a:t>
            </a:r>
            <a:r>
              <a:rPr lang="en-GB" baseline="-25000" dirty="0" smtClean="0"/>
              <a:t>1 </a:t>
            </a:r>
            <a:r>
              <a:rPr lang="en-GB" dirty="0" smtClean="0"/>
              <a:t>)=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</a:t>
            </a:r>
            <a:r>
              <a:rPr lang="en-GB" baseline="-25000" dirty="0" smtClean="0"/>
              <a:t>1</a:t>
            </a:r>
            <a:r>
              <a:rPr lang="en-GB" dirty="0" smtClean="0"/>
              <a:t> + b&gt;0    X</a:t>
            </a:r>
            <a:r>
              <a:rPr lang="en-GB" baseline="-25000" dirty="0" smtClean="0"/>
              <a:t>1 </a:t>
            </a:r>
            <a:r>
              <a:rPr lang="en-GB" dirty="0" smtClean="0"/>
              <a:t> belongs to class C</a:t>
            </a:r>
            <a:r>
              <a:rPr lang="en-GB" baseline="-25000" dirty="0" smtClean="0"/>
              <a:t>1</a:t>
            </a:r>
          </a:p>
          <a:p>
            <a:endParaRPr lang="en-GB" baseline="-25000" dirty="0" smtClean="0"/>
          </a:p>
          <a:p>
            <a:r>
              <a:rPr lang="en-GB" dirty="0" smtClean="0"/>
              <a:t>g(X</a:t>
            </a:r>
            <a:r>
              <a:rPr lang="en-GB" baseline="-25000" dirty="0" smtClean="0"/>
              <a:t>1 </a:t>
            </a:r>
            <a:r>
              <a:rPr lang="en-GB" dirty="0" smtClean="0"/>
              <a:t>)=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</a:t>
            </a:r>
            <a:r>
              <a:rPr lang="en-GB" baseline="-25000" dirty="0" smtClean="0"/>
              <a:t>1</a:t>
            </a:r>
            <a:r>
              <a:rPr lang="en-GB" dirty="0" smtClean="0"/>
              <a:t> + b&lt;0    X</a:t>
            </a:r>
            <a:r>
              <a:rPr lang="en-GB" baseline="-25000" dirty="0" smtClean="0"/>
              <a:t>1 </a:t>
            </a:r>
            <a:r>
              <a:rPr lang="en-GB" dirty="0" smtClean="0"/>
              <a:t> belongs to class C</a:t>
            </a:r>
            <a:r>
              <a:rPr lang="en-GB" baseline="-25000" dirty="0" smtClean="0"/>
              <a:t>2</a:t>
            </a:r>
          </a:p>
          <a:p>
            <a:endParaRPr lang="en-GB" baseline="-25000" dirty="0" smtClean="0"/>
          </a:p>
          <a:p>
            <a:endParaRPr lang="en-GB" baseline="-25000" dirty="0" smtClean="0"/>
          </a:p>
          <a:p>
            <a:r>
              <a:rPr lang="en-GB" dirty="0" smtClean="0"/>
              <a:t>Train classifier to find w and b so that correct class can be found</a:t>
            </a:r>
          </a:p>
          <a:p>
            <a:r>
              <a:rPr lang="en-GB" dirty="0" smtClean="0"/>
              <a:t>If X</a:t>
            </a:r>
            <a:r>
              <a:rPr lang="en-GB" baseline="-25000" dirty="0" smtClean="0"/>
              <a:t>1 </a:t>
            </a:r>
            <a:r>
              <a:rPr lang="en-GB" dirty="0" smtClean="0"/>
              <a:t> belongs to class C</a:t>
            </a:r>
            <a:r>
              <a:rPr lang="en-GB" baseline="-25000" dirty="0" smtClean="0"/>
              <a:t>1   </a:t>
            </a:r>
            <a:r>
              <a:rPr lang="en-GB" dirty="0" smtClean="0"/>
              <a:t> then values of w and b such that 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</a:t>
            </a:r>
            <a:r>
              <a:rPr lang="en-GB" baseline="-25000" dirty="0" smtClean="0"/>
              <a:t>1</a:t>
            </a:r>
            <a:r>
              <a:rPr lang="en-GB" dirty="0" smtClean="0"/>
              <a:t> + b&gt;0 ; otherwise change values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Two class Problem ( class C</a:t>
            </a:r>
            <a:r>
              <a:rPr lang="en-GB" baseline="-25000" dirty="0" smtClean="0"/>
              <a:t>1  </a:t>
            </a:r>
            <a:r>
              <a:rPr lang="en-GB" dirty="0" smtClean="0"/>
              <a:t> and C</a:t>
            </a:r>
            <a:r>
              <a:rPr lang="en-GB" baseline="-25000" dirty="0" smtClean="0"/>
              <a:t>2 </a:t>
            </a:r>
            <a:r>
              <a:rPr lang="en-GB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If </a:t>
            </a:r>
            <a:r>
              <a:rPr lang="en-US" dirty="0" smtClean="0"/>
              <a:t> x </a:t>
            </a:r>
            <a:r>
              <a:rPr lang="en-GB" baseline="-25000" dirty="0" smtClean="0"/>
              <a:t> </a:t>
            </a:r>
            <a:r>
              <a:rPr lang="en-GB" dirty="0" smtClean="0"/>
              <a:t> belongs to class C</a:t>
            </a:r>
            <a:r>
              <a:rPr lang="en-GB" baseline="-25000" dirty="0" smtClean="0"/>
              <a:t>1   </a:t>
            </a:r>
            <a:r>
              <a:rPr lang="en-GB" dirty="0" smtClean="0"/>
              <a:t> then  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 + b&gt;0</a:t>
            </a:r>
          </a:p>
          <a:p>
            <a:endParaRPr lang="en-GB" dirty="0" smtClean="0"/>
          </a:p>
          <a:p>
            <a:r>
              <a:rPr lang="en-US" dirty="0" smtClean="0"/>
              <a:t>⃗ w⋅ ⃗ x + b &gt; 0</a:t>
            </a:r>
          </a:p>
          <a:p>
            <a:endParaRPr lang="en-GB" dirty="0" smtClean="0"/>
          </a:p>
          <a:p>
            <a:r>
              <a:rPr lang="en-GB" dirty="0" smtClean="0"/>
              <a:t>y values are c1 or c2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Notations --SVM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Assume that we are given a two-class training dataset of N points of the form (⃗ x1;y1); (⃗ x2;y2);:::;(⃗ </a:t>
            </a:r>
            <a:r>
              <a:rPr lang="en-US" dirty="0" err="1" smtClean="0"/>
              <a:t>xN;yN</a:t>
            </a:r>
            <a:r>
              <a:rPr lang="en-US" dirty="0" smtClean="0"/>
              <a:t>): where the </a:t>
            </a:r>
            <a:r>
              <a:rPr lang="en-US" dirty="0" err="1" smtClean="0"/>
              <a:t>yi’s</a:t>
            </a:r>
            <a:r>
              <a:rPr lang="en-US" dirty="0" smtClean="0"/>
              <a:t> are either +1 or 1 (the class labels). </a:t>
            </a:r>
          </a:p>
          <a:p>
            <a:r>
              <a:rPr lang="en-US" dirty="0" smtClean="0"/>
              <a:t>Each ⃗ xi is a n-dimensional real vector.</a:t>
            </a:r>
          </a:p>
          <a:p>
            <a:r>
              <a:rPr lang="en-US" dirty="0" smtClean="0"/>
              <a:t>We assume that the dataset is linearly separable. 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hyperplane</a:t>
            </a:r>
            <a:r>
              <a:rPr lang="en-US" dirty="0" smtClean="0"/>
              <a:t> can be written as the set of points </a:t>
            </a:r>
          </a:p>
          <a:p>
            <a:pPr>
              <a:buNone/>
            </a:pPr>
            <a:r>
              <a:rPr lang="en-US" dirty="0" smtClean="0"/>
              <a:t>⃗ x =(x1;:::;</a:t>
            </a:r>
            <a:r>
              <a:rPr lang="en-US" dirty="0" err="1" smtClean="0"/>
              <a:t>xn</a:t>
            </a:r>
            <a:r>
              <a:rPr lang="en-US" dirty="0" smtClean="0"/>
              <a:t>) satisfying an equation of the form </a:t>
            </a:r>
          </a:p>
          <a:p>
            <a:pPr>
              <a:buNone/>
            </a:pPr>
            <a:r>
              <a:rPr lang="en-US" dirty="0" smtClean="0"/>
              <a:t>⃗ w⋅⃗ x + b = 0: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--SVM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Since the training data is linearly separable, we can select two parallel </a:t>
            </a:r>
            <a:r>
              <a:rPr lang="en-US" dirty="0" err="1" smtClean="0"/>
              <a:t>hyperplanes</a:t>
            </a:r>
            <a:r>
              <a:rPr lang="en-US" dirty="0" smtClean="0"/>
              <a:t> that separate the two classes of data, so that the distance between them is as large as possible. </a:t>
            </a:r>
          </a:p>
          <a:p>
            <a:endParaRPr lang="en-GB" dirty="0" smtClean="0"/>
          </a:p>
          <a:p>
            <a:endParaRPr lang="en-US" dirty="0" smtClean="0"/>
          </a:p>
          <a:p>
            <a:r>
              <a:rPr lang="en-US" dirty="0" smtClean="0"/>
              <a:t>The maximum margin </a:t>
            </a:r>
            <a:r>
              <a:rPr lang="en-US" dirty="0" err="1" smtClean="0"/>
              <a:t>hyperplane</a:t>
            </a:r>
            <a:r>
              <a:rPr lang="en-US" dirty="0" smtClean="0"/>
              <a:t> is the </a:t>
            </a:r>
            <a:r>
              <a:rPr lang="en-US" dirty="0" err="1" smtClean="0"/>
              <a:t>hyperplane</a:t>
            </a:r>
            <a:r>
              <a:rPr lang="en-US" dirty="0" smtClean="0"/>
              <a:t> that lies halfway between them. 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--SVM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any point on or “above” the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, the class label is +1. </a:t>
            </a:r>
          </a:p>
          <a:p>
            <a:r>
              <a:rPr lang="en-US" dirty="0" smtClean="0"/>
              <a:t> 		 ⃗ w⋅⃗ x</a:t>
            </a:r>
            <a:r>
              <a:rPr lang="en-US" baseline="-25000" dirty="0" smtClean="0"/>
              <a:t>i</a:t>
            </a:r>
            <a:r>
              <a:rPr lang="en-US" dirty="0" smtClean="0"/>
              <a:t> +b &gt;0;   if y</a:t>
            </a:r>
            <a:r>
              <a:rPr lang="en-US" baseline="-25000" dirty="0" smtClean="0"/>
              <a:t>i</a:t>
            </a:r>
            <a:r>
              <a:rPr lang="en-US" dirty="0" smtClean="0"/>
              <a:t> =+1 </a:t>
            </a:r>
          </a:p>
          <a:p>
            <a:r>
              <a:rPr lang="en-US" dirty="0" smtClean="0"/>
              <a:t>Similarly, for any point on or “below” the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, the class label is −1. </a:t>
            </a:r>
          </a:p>
          <a:p>
            <a:r>
              <a:rPr lang="en-US" dirty="0" smtClean="0"/>
              <a:t> 		 ⃗ w⋅⃗ x</a:t>
            </a:r>
            <a:r>
              <a:rPr lang="en-US" baseline="-25000" dirty="0" smtClean="0"/>
              <a:t>i  </a:t>
            </a:r>
            <a:r>
              <a:rPr lang="en-US" dirty="0" smtClean="0"/>
              <a:t> +b &lt;0; if y</a:t>
            </a:r>
            <a:r>
              <a:rPr lang="en-US" baseline="-25000" dirty="0" smtClean="0"/>
              <a:t>i </a:t>
            </a:r>
            <a:r>
              <a:rPr lang="en-US" dirty="0" smtClean="0"/>
              <a:t> =−1: </a:t>
            </a:r>
          </a:p>
          <a:p>
            <a:endParaRPr lang="en-GB" dirty="0" smtClean="0"/>
          </a:p>
          <a:p>
            <a:r>
              <a:rPr lang="en-US" dirty="0" smtClean="0"/>
              <a:t>The two conditions can be written as a single condition </a:t>
            </a:r>
          </a:p>
          <a:p>
            <a:pPr>
              <a:buNone/>
            </a:pPr>
            <a:r>
              <a:rPr lang="en-US" dirty="0" smtClean="0"/>
              <a:t>			 y</a:t>
            </a:r>
            <a:r>
              <a:rPr lang="en-US" baseline="-25000" dirty="0" smtClean="0"/>
              <a:t>i </a:t>
            </a:r>
            <a:r>
              <a:rPr lang="en-US" dirty="0" smtClean="0"/>
              <a:t>(⃗ w⋅⃗ xi +b)&gt;0; for all 1 ≤ i ≤ N: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Consider margin as </a:t>
            </a:r>
            <a:r>
              <a:rPr lang="en-GB" dirty="0" smtClean="0">
                <a:sym typeface="Symbol"/>
              </a:rPr>
              <a:t>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To make the feature vectors secure, they should be at a maximum distance from the </a:t>
            </a:r>
            <a:r>
              <a:rPr lang="en-GB" dirty="0" err="1" smtClean="0">
                <a:sym typeface="Symbol"/>
              </a:rPr>
              <a:t>hyperplane</a:t>
            </a:r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To include the concept of margin 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 + b=0 can be modified as </a:t>
            </a:r>
            <a:r>
              <a:rPr lang="en-GB" dirty="0" err="1" smtClean="0"/>
              <a:t>w</a:t>
            </a:r>
            <a:r>
              <a:rPr lang="en-GB" baseline="30000" dirty="0" err="1" smtClean="0"/>
              <a:t>T</a:t>
            </a:r>
            <a:r>
              <a:rPr lang="en-GB" dirty="0" smtClean="0"/>
              <a:t> x + b=</a:t>
            </a:r>
            <a:r>
              <a:rPr lang="en-GB" dirty="0" smtClean="0">
                <a:sym typeface="Symbol"/>
              </a:rPr>
              <a:t>  where  is the measure of distance of x from the separating plane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Consider a </a:t>
            </a:r>
            <a:r>
              <a:rPr lang="en-GB" dirty="0" err="1" smtClean="0"/>
              <a:t>hyperplane</a:t>
            </a:r>
            <a:r>
              <a:rPr lang="en-GB" dirty="0" smtClean="0"/>
              <a:t> </a:t>
            </a:r>
            <a:r>
              <a:rPr lang="en-GB" dirty="0" err="1" smtClean="0"/>
              <a:t>w.x+b</a:t>
            </a:r>
            <a:r>
              <a:rPr lang="en-GB" dirty="0" smtClean="0"/>
              <a:t>=0</a:t>
            </a:r>
          </a:p>
          <a:p>
            <a:endParaRPr lang="en-GB" dirty="0" smtClean="0"/>
          </a:p>
          <a:p>
            <a:r>
              <a:rPr lang="en-GB" dirty="0" smtClean="0"/>
              <a:t>Distance of a point x from the </a:t>
            </a:r>
            <a:r>
              <a:rPr lang="en-GB" dirty="0" err="1" smtClean="0"/>
              <a:t>hyperplane</a:t>
            </a:r>
            <a:r>
              <a:rPr lang="en-GB" dirty="0" smtClean="0"/>
              <a:t> is given by  (</a:t>
            </a:r>
            <a:r>
              <a:rPr lang="en-GB" dirty="0" err="1" smtClean="0"/>
              <a:t>w.x+b</a:t>
            </a:r>
            <a:r>
              <a:rPr lang="en-GB" dirty="0" smtClean="0"/>
              <a:t>)/</a:t>
            </a:r>
            <a:r>
              <a:rPr lang="en-US" dirty="0" smtClean="0"/>
              <a:t> ∥ w∥</a:t>
            </a:r>
          </a:p>
          <a:p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w.x+b</a:t>
            </a:r>
            <a:r>
              <a:rPr lang="en-GB" dirty="0" smtClean="0"/>
              <a:t>)/</a:t>
            </a:r>
            <a:r>
              <a:rPr lang="en-US" dirty="0" smtClean="0"/>
              <a:t> ∥ w∥ ≥ </a:t>
            </a:r>
            <a:r>
              <a:rPr lang="en-US" dirty="0" smtClean="0">
                <a:sym typeface="Symbol"/>
              </a:rPr>
              <a:t>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err="1" smtClean="0"/>
              <a:t>w.x+b</a:t>
            </a:r>
            <a:r>
              <a:rPr lang="en-US" dirty="0" smtClean="0"/>
              <a:t>  ≥  </a:t>
            </a:r>
            <a:r>
              <a:rPr lang="en-US" dirty="0" smtClean="0">
                <a:sym typeface="Symbol"/>
              </a:rPr>
              <a:t>. </a:t>
            </a:r>
            <a:r>
              <a:rPr lang="en-US" dirty="0" smtClean="0"/>
              <a:t>∥ w∥  where </a:t>
            </a:r>
            <a:r>
              <a:rPr lang="en-US" dirty="0" smtClean="0">
                <a:sym typeface="Symbol"/>
              </a:rPr>
              <a:t>. </a:t>
            </a:r>
            <a:r>
              <a:rPr lang="en-US" dirty="0" smtClean="0"/>
              <a:t>∥ w∥ </a:t>
            </a:r>
            <a:r>
              <a:rPr lang="en-US" dirty="0" smtClean="0">
                <a:sym typeface="Symbol"/>
              </a:rPr>
              <a:t> 1</a:t>
            </a:r>
            <a:endParaRPr lang="en-GB" dirty="0" smtClean="0"/>
          </a:p>
          <a:p>
            <a:r>
              <a:rPr lang="en-GB" dirty="0" err="1" smtClean="0"/>
              <a:t>w.x+b</a:t>
            </a:r>
            <a:r>
              <a:rPr lang="en-US" dirty="0" smtClean="0"/>
              <a:t>  ≥ 1  if x</a:t>
            </a:r>
            <a:r>
              <a:rPr lang="en-US" dirty="0" smtClean="0">
                <a:sym typeface="Symbol"/>
              </a:rPr>
              <a:t> C</a:t>
            </a:r>
            <a:r>
              <a:rPr lang="en-US" baseline="-25000" dirty="0" smtClean="0">
                <a:sym typeface="Symbol"/>
              </a:rPr>
              <a:t>1		     </a:t>
            </a:r>
          </a:p>
          <a:p>
            <a:r>
              <a:rPr lang="en-GB" dirty="0" err="1" smtClean="0"/>
              <a:t>w.x+b</a:t>
            </a:r>
            <a:r>
              <a:rPr lang="en-US" dirty="0" smtClean="0"/>
              <a:t> ≤  -1  if x</a:t>
            </a:r>
            <a:r>
              <a:rPr lang="en-US" dirty="0" smtClean="0">
                <a:sym typeface="Symbol"/>
              </a:rPr>
              <a:t> C</a:t>
            </a:r>
            <a:r>
              <a:rPr lang="en-US" baseline="-25000" dirty="0" smtClean="0">
                <a:sym typeface="Symbol"/>
              </a:rPr>
              <a:t>2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 </a:t>
            </a:r>
            <a:r>
              <a:rPr lang="en-US" dirty="0" smtClean="0"/>
              <a:t>(⃗ w⋅⃗ x</a:t>
            </a:r>
            <a:r>
              <a:rPr lang="en-US" baseline="-25000" dirty="0" smtClean="0"/>
              <a:t>i</a:t>
            </a:r>
            <a:r>
              <a:rPr lang="en-US" dirty="0" smtClean="0"/>
              <a:t> +b)≥ 1; for all 1 ≤ i ≤ N: during training</a:t>
            </a:r>
            <a:endParaRPr lang="en-US" baseline="-25000" dirty="0" smtClean="0">
              <a:sym typeface="Symbol"/>
            </a:endParaRPr>
          </a:p>
          <a:p>
            <a:endParaRPr lang="en-GB" baseline="-250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--SVM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SVM is a linear machine whose design is affected by the position of the support vectors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 </a:t>
            </a:r>
            <a:r>
              <a:rPr lang="en-US" dirty="0" smtClean="0"/>
              <a:t>(⃗ w⋅⃗ x</a:t>
            </a:r>
            <a:r>
              <a:rPr lang="en-US" baseline="-25000" dirty="0" smtClean="0"/>
              <a:t>i</a:t>
            </a:r>
            <a:r>
              <a:rPr lang="en-US" dirty="0" smtClean="0"/>
              <a:t> +b)=  1 when x</a:t>
            </a:r>
            <a:r>
              <a:rPr lang="en-US" baseline="-25000" dirty="0" smtClean="0"/>
              <a:t>i   </a:t>
            </a:r>
            <a:r>
              <a:rPr lang="en-US" dirty="0" smtClean="0"/>
              <a:t>   is the support vector </a:t>
            </a:r>
            <a:r>
              <a:rPr lang="en-US" baseline="-25000" dirty="0" smtClean="0"/>
              <a:t>                   </a:t>
            </a:r>
            <a:endParaRPr lang="en-GB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can be shown that these </a:t>
            </a:r>
            <a:r>
              <a:rPr lang="en-US" dirty="0" err="1" smtClean="0"/>
              <a:t>hyperplanes</a:t>
            </a:r>
            <a:r>
              <a:rPr lang="en-US" dirty="0" smtClean="0"/>
              <a:t> can be described by equations of the following forms:</a:t>
            </a:r>
          </a:p>
          <a:p>
            <a:r>
              <a:rPr lang="en-US" dirty="0" smtClean="0"/>
              <a:t> ⃗ w⋅⃗ </a:t>
            </a:r>
            <a:r>
              <a:rPr lang="en-US" dirty="0" err="1" smtClean="0"/>
              <a:t>x+b</a:t>
            </a:r>
            <a:r>
              <a:rPr lang="en-US" dirty="0" smtClean="0"/>
              <a:t> =+1 </a:t>
            </a:r>
          </a:p>
          <a:p>
            <a:r>
              <a:rPr lang="en-US" dirty="0" smtClean="0"/>
              <a:t> ⃗ w⋅⃗ </a:t>
            </a:r>
            <a:r>
              <a:rPr lang="en-US" dirty="0" err="1" smtClean="0"/>
              <a:t>x+b</a:t>
            </a:r>
            <a:r>
              <a:rPr lang="en-US" dirty="0" smtClean="0"/>
              <a:t> =−1 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-classifie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--SVM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any point on or “above” the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⃗w⋅⃗</a:t>
            </a:r>
            <a:r>
              <a:rPr lang="en-US" dirty="0" err="1" smtClean="0"/>
              <a:t>x+b</a:t>
            </a:r>
            <a:r>
              <a:rPr lang="en-US" dirty="0" smtClean="0"/>
              <a:t> =+1 , the class label is +1. </a:t>
            </a:r>
          </a:p>
          <a:p>
            <a:r>
              <a:rPr lang="en-US" dirty="0" smtClean="0"/>
              <a:t> 		 ⃗ w⋅⃗ x</a:t>
            </a:r>
            <a:r>
              <a:rPr lang="en-US" baseline="-25000" dirty="0" smtClean="0"/>
              <a:t>i</a:t>
            </a:r>
            <a:r>
              <a:rPr lang="en-US" dirty="0" smtClean="0"/>
              <a:t> +b ≥+1; if y</a:t>
            </a:r>
            <a:r>
              <a:rPr lang="en-US" baseline="-25000" dirty="0" smtClean="0"/>
              <a:t>i</a:t>
            </a:r>
            <a:r>
              <a:rPr lang="en-US" dirty="0" smtClean="0"/>
              <a:t> =+1 </a:t>
            </a:r>
          </a:p>
          <a:p>
            <a:r>
              <a:rPr lang="en-GB" dirty="0" smtClean="0"/>
              <a:t> </a:t>
            </a:r>
            <a:r>
              <a:rPr lang="en-US" dirty="0" smtClean="0"/>
              <a:t>Similarly, for any point on or “below” the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⃗ w⋅⃗ </a:t>
            </a:r>
            <a:r>
              <a:rPr lang="en-US" dirty="0" err="1" smtClean="0"/>
              <a:t>x+b</a:t>
            </a:r>
            <a:r>
              <a:rPr lang="en-US" dirty="0" smtClean="0"/>
              <a:t> =−1 , the class label is −1. </a:t>
            </a:r>
          </a:p>
          <a:p>
            <a:r>
              <a:rPr lang="en-US" dirty="0" smtClean="0"/>
              <a:t> 		 ⃗ w⋅⃗ x</a:t>
            </a:r>
            <a:r>
              <a:rPr lang="en-US" baseline="-25000" dirty="0" smtClean="0"/>
              <a:t>i </a:t>
            </a:r>
            <a:r>
              <a:rPr lang="en-US" dirty="0" smtClean="0"/>
              <a:t> +b ≤−1; if y</a:t>
            </a:r>
            <a:r>
              <a:rPr lang="en-US" baseline="-25000" dirty="0" smtClean="0"/>
              <a:t>i </a:t>
            </a:r>
            <a:r>
              <a:rPr lang="en-US" dirty="0" smtClean="0"/>
              <a:t> =−1: </a:t>
            </a:r>
          </a:p>
          <a:p>
            <a:endParaRPr lang="en-GB" dirty="0" smtClean="0"/>
          </a:p>
          <a:p>
            <a:r>
              <a:rPr lang="en-US" dirty="0" smtClean="0"/>
              <a:t>The two conditions can be written as a single condition as </a:t>
            </a:r>
          </a:p>
          <a:p>
            <a:pPr>
              <a:buNone/>
            </a:pPr>
            <a:r>
              <a:rPr lang="en-US" dirty="0" smtClean="0"/>
              <a:t>			 y</a:t>
            </a:r>
            <a:r>
              <a:rPr lang="en-US" baseline="-25000" dirty="0" smtClean="0"/>
              <a:t>i </a:t>
            </a:r>
            <a:r>
              <a:rPr lang="en-US" dirty="0" smtClean="0"/>
              <a:t>(⃗ w⋅⃗ xi +b)≥ 1; for all 1 ≤ i ≤ N:</a:t>
            </a:r>
          </a:p>
          <a:p>
            <a:pPr>
              <a:buNone/>
            </a:pPr>
            <a:r>
              <a:rPr lang="en-GB" dirty="0" smtClean="0"/>
              <a:t>		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want to develop some criteria for determining the weather conditions under which tennis can be played. </a:t>
            </a:r>
          </a:p>
          <a:p>
            <a:r>
              <a:rPr lang="en-US" dirty="0" smtClean="0"/>
              <a:t>To simplify the matters it has been decided to use the measures of temperature and humidity as the critical parameters for the investigation. </a:t>
            </a:r>
          </a:p>
          <a:p>
            <a:r>
              <a:rPr lang="en-US" dirty="0" smtClean="0"/>
              <a:t>Decisions taken as to whether to play tennis or not. </a:t>
            </a:r>
          </a:p>
          <a:p>
            <a:r>
              <a:rPr lang="en-US" dirty="0" smtClean="0"/>
              <a:t>We are required to develop a criteria to know whether one would be playing tennis on a future date if we know the values of the temperature and humidity of that date in advance.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w.x+b</a:t>
            </a:r>
            <a:r>
              <a:rPr lang="en-GB" dirty="0" smtClean="0"/>
              <a:t>)/</a:t>
            </a:r>
            <a:r>
              <a:rPr lang="en-US" dirty="0" smtClean="0"/>
              <a:t> ∥ w∥ ≥ </a:t>
            </a:r>
            <a:r>
              <a:rPr lang="en-US" dirty="0" smtClean="0">
                <a:sym typeface="Symbol"/>
              </a:rPr>
              <a:t>  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/>
              <a:t>(</a:t>
            </a:r>
            <a:r>
              <a:rPr lang="en-GB" dirty="0" err="1" smtClean="0"/>
              <a:t>w.x+b</a:t>
            </a:r>
            <a:r>
              <a:rPr lang="en-GB" dirty="0" smtClean="0"/>
              <a:t>)/</a:t>
            </a:r>
            <a:r>
              <a:rPr lang="en-US" dirty="0" smtClean="0"/>
              <a:t> ∥ w∥ has to be maximum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It can be achieved by minimization of </a:t>
            </a:r>
            <a:r>
              <a:rPr lang="en-US" dirty="0" smtClean="0"/>
              <a:t>∥ w∥ and maximization of b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To minimize w apply a minimization function</a:t>
            </a:r>
          </a:p>
          <a:p>
            <a:r>
              <a:rPr lang="en-GB" dirty="0" smtClean="0">
                <a:sym typeface="Symbol"/>
              </a:rPr>
              <a:t>(w)= w</a:t>
            </a:r>
            <a:r>
              <a:rPr lang="en-GB" baseline="30000" dirty="0" smtClean="0">
                <a:sym typeface="Symbol"/>
              </a:rPr>
              <a:t>t</a:t>
            </a:r>
            <a:r>
              <a:rPr lang="en-GB" dirty="0" smtClean="0">
                <a:sym typeface="Symbol"/>
              </a:rPr>
              <a:t> w =</a:t>
            </a:r>
            <a:r>
              <a:rPr lang="en-GB" dirty="0" err="1" smtClean="0">
                <a:sym typeface="Symbol"/>
              </a:rPr>
              <a:t>w.w</a:t>
            </a:r>
            <a:r>
              <a:rPr lang="en-GB" dirty="0" smtClean="0">
                <a:sym typeface="Symbol"/>
              </a:rPr>
              <a:t> </a:t>
            </a:r>
          </a:p>
          <a:p>
            <a:r>
              <a:rPr lang="en-GB" dirty="0" smtClean="0">
                <a:sym typeface="Symbol"/>
              </a:rPr>
              <a:t>Mathematical </a:t>
            </a:r>
            <a:r>
              <a:rPr lang="en-GB" dirty="0" err="1" smtClean="0">
                <a:sym typeface="Symbol"/>
              </a:rPr>
              <a:t>convience</a:t>
            </a:r>
            <a:r>
              <a:rPr lang="en-GB" dirty="0" smtClean="0">
                <a:sym typeface="Symbol"/>
              </a:rPr>
              <a:t> (w)=1/2 </a:t>
            </a:r>
            <a:r>
              <a:rPr lang="en-GB" dirty="0" err="1" smtClean="0">
                <a:sym typeface="Symbol"/>
              </a:rPr>
              <a:t>w.w</a:t>
            </a:r>
            <a:endParaRPr lang="en-GB" dirty="0" smtClean="0">
              <a:sym typeface="Symbol"/>
            </a:endParaRPr>
          </a:p>
          <a:p>
            <a:r>
              <a:rPr lang="en-GB" dirty="0" smtClean="0"/>
              <a:t>Minimize </a:t>
            </a:r>
            <a:r>
              <a:rPr lang="en-GB" dirty="0" smtClean="0">
                <a:sym typeface="Symbol"/>
              </a:rPr>
              <a:t>(w) subject to constraint </a:t>
            </a:r>
            <a:r>
              <a:rPr lang="en-US" dirty="0" smtClean="0"/>
              <a:t>y</a:t>
            </a:r>
            <a:r>
              <a:rPr lang="en-US" baseline="-25000" dirty="0" smtClean="0"/>
              <a:t>i </a:t>
            </a:r>
            <a:r>
              <a:rPr lang="en-US" dirty="0" smtClean="0"/>
              <a:t>(⃗ w⋅⃗ xi +b)= 1</a:t>
            </a:r>
          </a:p>
          <a:p>
            <a:endParaRPr lang="en-GB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--SVM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Now, the distance between the two </a:t>
            </a:r>
            <a:r>
              <a:rPr lang="en-US" dirty="0" err="1" smtClean="0"/>
              <a:t>hyperplanes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dirty="0" smtClean="0"/>
              <a:t>				2/∥ ⃗ w∥:</a:t>
            </a:r>
          </a:p>
          <a:p>
            <a:endParaRPr lang="en-US" dirty="0" smtClean="0"/>
          </a:p>
          <a:p>
            <a:r>
              <a:rPr lang="en-US" dirty="0" smtClean="0"/>
              <a:t> So, to maximize the distance between the planes we have to minimize ∥⃗ w∥.</a:t>
            </a:r>
          </a:p>
          <a:p>
            <a:r>
              <a:rPr lang="en-US" dirty="0" smtClean="0"/>
              <a:t>Further we also note that∥⃗ </a:t>
            </a:r>
            <a:r>
              <a:rPr lang="en-US" dirty="0" err="1" smtClean="0"/>
              <a:t>w∥is</a:t>
            </a:r>
            <a:r>
              <a:rPr lang="en-US" dirty="0" smtClean="0"/>
              <a:t> minimum when 1/ 2∥⃗ w∥</a:t>
            </a:r>
            <a:r>
              <a:rPr lang="en-US" baseline="30000" dirty="0" smtClean="0"/>
              <a:t>2</a:t>
            </a:r>
            <a:r>
              <a:rPr lang="en-US" dirty="0" smtClean="0"/>
              <a:t> is minimum. </a:t>
            </a:r>
          </a:p>
          <a:p>
            <a:endParaRPr lang="en-US" dirty="0" smtClean="0"/>
          </a:p>
          <a:p>
            <a:r>
              <a:rPr lang="en-US" dirty="0" smtClean="0"/>
              <a:t>(The square of the norm is used to avoid square-roots and the factor “1/2” is introduced to simplify certain expressions.)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Formulation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Formulate the SVM problem as optimization problem.</a:t>
            </a:r>
          </a:p>
          <a:p>
            <a:endParaRPr lang="en-GB" dirty="0" smtClean="0"/>
          </a:p>
          <a:p>
            <a:r>
              <a:rPr lang="en-US" u="sng" dirty="0" smtClean="0"/>
              <a:t>Problem</a:t>
            </a:r>
          </a:p>
          <a:p>
            <a:pPr>
              <a:buNone/>
            </a:pPr>
            <a:r>
              <a:rPr lang="en-US" dirty="0" smtClean="0"/>
              <a:t>Given a two-class linearly separable dataset of N points of the form </a:t>
            </a:r>
          </a:p>
          <a:p>
            <a:pPr>
              <a:buNone/>
            </a:pPr>
            <a:r>
              <a:rPr lang="en-US" dirty="0" smtClean="0"/>
              <a:t>				(⃗x1;y1);(⃗x2;y2);:::;(⃗</a:t>
            </a:r>
            <a:r>
              <a:rPr lang="en-US" dirty="0" err="1" smtClean="0"/>
              <a:t>xN;yN</a:t>
            </a:r>
            <a:r>
              <a:rPr lang="en-US" dirty="0" smtClean="0"/>
              <a:t>): </a:t>
            </a:r>
          </a:p>
          <a:p>
            <a:pPr>
              <a:buNone/>
            </a:pPr>
            <a:r>
              <a:rPr lang="en-US" dirty="0" smtClean="0"/>
              <a:t>where the </a:t>
            </a:r>
            <a:r>
              <a:rPr lang="en-US" dirty="0" err="1" smtClean="0"/>
              <a:t>yi’s</a:t>
            </a:r>
            <a:r>
              <a:rPr lang="en-US" dirty="0" smtClean="0"/>
              <a:t> are either +1 or 1, </a:t>
            </a:r>
          </a:p>
          <a:p>
            <a:pPr>
              <a:buNone/>
            </a:pPr>
            <a:r>
              <a:rPr lang="en-US" dirty="0" err="1" smtClean="0"/>
              <a:t>ﬁnd</a:t>
            </a:r>
            <a:r>
              <a:rPr lang="en-US" dirty="0" smtClean="0"/>
              <a:t> a vector ⃗w and a number b which minimize ½ ∥⃗w∥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subject to yi(⃗w⋅⃗xi +b)≥ 1; for i = 1;:::N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SVM </a:t>
            </a:r>
            <a:r>
              <a:rPr lang="en-US" dirty="0" err="1" smtClean="0"/>
              <a:t>classiﬁer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of the SYM problem gives us a </a:t>
            </a:r>
            <a:r>
              <a:rPr lang="en-US" dirty="0" err="1" smtClean="0"/>
              <a:t>claasiﬁer</a:t>
            </a:r>
            <a:r>
              <a:rPr lang="en-US" dirty="0" smtClean="0"/>
              <a:t> for classifying </a:t>
            </a:r>
            <a:r>
              <a:rPr lang="en-US" dirty="0" err="1" smtClean="0"/>
              <a:t>unclassiﬁed</a:t>
            </a:r>
            <a:r>
              <a:rPr lang="en-US" dirty="0" smtClean="0"/>
              <a:t> data instances. </a:t>
            </a:r>
          </a:p>
          <a:p>
            <a:r>
              <a:rPr lang="en-US" dirty="0" smtClean="0"/>
              <a:t>This is known as the SVM </a:t>
            </a:r>
            <a:r>
              <a:rPr lang="en-US" dirty="0" err="1" smtClean="0"/>
              <a:t>classiﬁer</a:t>
            </a:r>
            <a:r>
              <a:rPr lang="en-US" dirty="0" smtClean="0"/>
              <a:t> for a given dataset.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classiﬁer</a:t>
            </a:r>
            <a:r>
              <a:rPr lang="en-US" dirty="0" smtClean="0"/>
              <a:t> Let ⃗w = ⃗w</a:t>
            </a:r>
            <a:r>
              <a:rPr lang="en-US" baseline="30000" dirty="0" smtClean="0"/>
              <a:t>∗</a:t>
            </a:r>
            <a:r>
              <a:rPr lang="en-US" dirty="0" smtClean="0"/>
              <a:t> and b = b</a:t>
            </a:r>
            <a:r>
              <a:rPr lang="en-US" baseline="30000" dirty="0" smtClean="0"/>
              <a:t>∗</a:t>
            </a:r>
            <a:r>
              <a:rPr lang="en-US" dirty="0" smtClean="0"/>
              <a:t> be a solution of the SVM problem. </a:t>
            </a:r>
          </a:p>
          <a:p>
            <a:r>
              <a:rPr lang="en-US" dirty="0" smtClean="0"/>
              <a:t>Let ⃗x be an </a:t>
            </a:r>
            <a:r>
              <a:rPr lang="en-US" dirty="0" err="1" smtClean="0"/>
              <a:t>unclassiﬁed</a:t>
            </a:r>
            <a:r>
              <a:rPr lang="en-US" dirty="0" smtClean="0"/>
              <a:t> data instance. </a:t>
            </a:r>
          </a:p>
          <a:p>
            <a:r>
              <a:rPr lang="en-US" dirty="0" smtClean="0"/>
              <a:t>Assign the class label +1 to ⃗x if ⃗w</a:t>
            </a:r>
            <a:r>
              <a:rPr lang="en-US" baseline="30000" dirty="0" smtClean="0"/>
              <a:t>∗</a:t>
            </a:r>
            <a:r>
              <a:rPr lang="en-US" dirty="0" smtClean="0"/>
              <a:t> ⋅ ⃗x + b</a:t>
            </a:r>
            <a:r>
              <a:rPr lang="en-US" baseline="30000" dirty="0" smtClean="0"/>
              <a:t>∗ </a:t>
            </a:r>
            <a:r>
              <a:rPr lang="en-US" dirty="0" smtClean="0"/>
              <a:t> &gt; 0. </a:t>
            </a:r>
          </a:p>
          <a:p>
            <a:r>
              <a:rPr lang="en-US" dirty="0" smtClean="0"/>
              <a:t>Assign the class label −1 to ⃗x if ⃗ w∗ ⋅ ⃗ x+ b</a:t>
            </a:r>
            <a:r>
              <a:rPr lang="en-US" baseline="30000" dirty="0" smtClean="0"/>
              <a:t>∗</a:t>
            </a:r>
            <a:r>
              <a:rPr lang="en-US" dirty="0" smtClean="0"/>
              <a:t> &lt; 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91599" cy="68580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Lagrangian</a:t>
            </a:r>
            <a:r>
              <a:rPr lang="en-GB" dirty="0" smtClean="0"/>
              <a:t>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105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Optimize L(</a:t>
            </a:r>
            <a:r>
              <a:rPr lang="en-GB" dirty="0" err="1" smtClean="0"/>
              <a:t>w,b</a:t>
            </a:r>
            <a:r>
              <a:rPr lang="en-GB" dirty="0" smtClean="0"/>
              <a:t>)= ½(</a:t>
            </a:r>
            <a:r>
              <a:rPr lang="en-GB" dirty="0" err="1" smtClean="0"/>
              <a:t>w.w</a:t>
            </a:r>
            <a:r>
              <a:rPr lang="en-GB" dirty="0" smtClean="0"/>
              <a:t>) -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[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[w. x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+b]-1]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 is the </a:t>
            </a:r>
            <a:r>
              <a:rPr lang="en-GB" dirty="0" err="1" smtClean="0"/>
              <a:t>Lagrangian</a:t>
            </a:r>
            <a:r>
              <a:rPr lang="en-GB" dirty="0" smtClean="0"/>
              <a:t> Multiplier</a:t>
            </a:r>
          </a:p>
          <a:p>
            <a:endParaRPr lang="en-GB" dirty="0" smtClean="0"/>
          </a:p>
          <a:p>
            <a:r>
              <a:rPr lang="en-GB" dirty="0" smtClean="0">
                <a:sym typeface="Symbol"/>
              </a:rPr>
              <a:t> </a:t>
            </a:r>
            <a:r>
              <a:rPr lang="en-GB" dirty="0" smtClean="0"/>
              <a:t>L(</a:t>
            </a:r>
            <a:r>
              <a:rPr lang="en-GB" dirty="0" err="1" smtClean="0"/>
              <a:t>w,b</a:t>
            </a:r>
            <a:r>
              <a:rPr lang="en-GB" dirty="0" smtClean="0"/>
              <a:t>)= ½(</a:t>
            </a:r>
            <a:r>
              <a:rPr lang="en-GB" dirty="0" err="1" smtClean="0"/>
              <a:t>w.w</a:t>
            </a:r>
            <a:r>
              <a:rPr lang="en-GB" dirty="0" smtClean="0"/>
              <a:t>) -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(w. x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)-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b +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Optimization can be done by taking L/ b  and L/ w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 L/ b = -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=0</a:t>
            </a:r>
          </a:p>
          <a:p>
            <a:endParaRPr lang="en-GB" dirty="0" smtClean="0">
              <a:sym typeface="Symbol"/>
            </a:endParaRPr>
          </a:p>
          <a:p>
            <a:r>
              <a:rPr lang="en-GB" baseline="-25000" dirty="0" smtClean="0">
                <a:sym typeface="Symbol"/>
              </a:rPr>
              <a:t>1=1</a:t>
            </a:r>
            <a:r>
              <a:rPr lang="en-GB" dirty="0" smtClean="0">
                <a:sym typeface="Symbol"/>
              </a:rPr>
              <a:t>  </a:t>
            </a:r>
            <a:r>
              <a:rPr lang="en-GB" baseline="30000" dirty="0" smtClean="0">
                <a:sym typeface="Symbol"/>
              </a:rPr>
              <a:t>m</a:t>
            </a:r>
            <a:r>
              <a:rPr lang="en-GB" dirty="0" smtClean="0">
                <a:sym typeface="Symbol"/>
              </a:rPr>
              <a:t>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= 0 (where m is the number of feature vectors) is one constraint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Lagrangian</a:t>
            </a:r>
            <a:r>
              <a:rPr lang="en-GB" dirty="0" smtClean="0"/>
              <a:t>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GB" dirty="0" smtClean="0">
                <a:sym typeface="Symbol"/>
              </a:rPr>
              <a:t>L/ w = w</a:t>
            </a:r>
            <a:r>
              <a:rPr lang="en-GB" dirty="0" smtClean="0"/>
              <a:t>-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x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=0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W= </a:t>
            </a:r>
            <a:r>
              <a:rPr lang="en-GB" baseline="-25000" dirty="0" smtClean="0">
                <a:sym typeface="Symbol"/>
              </a:rPr>
              <a:t>1=1</a:t>
            </a:r>
            <a:r>
              <a:rPr lang="en-GB" dirty="0" smtClean="0">
                <a:sym typeface="Symbol"/>
              </a:rPr>
              <a:t>  </a:t>
            </a:r>
            <a:r>
              <a:rPr lang="en-GB" baseline="30000" dirty="0" smtClean="0">
                <a:sym typeface="Symbol"/>
              </a:rPr>
              <a:t>m</a:t>
            </a:r>
            <a:r>
              <a:rPr lang="en-GB" dirty="0" smtClean="0">
                <a:sym typeface="Symbol"/>
              </a:rPr>
              <a:t> 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x</a:t>
            </a:r>
            <a:r>
              <a:rPr lang="en-GB" baseline="-25000" dirty="0" smtClean="0">
                <a:sym typeface="Symbol"/>
              </a:rPr>
              <a:t>i</a:t>
            </a:r>
          </a:p>
          <a:p>
            <a:endParaRPr lang="en-GB" baseline="-25000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Substitute in L(</a:t>
            </a:r>
            <a:r>
              <a:rPr lang="en-GB" dirty="0" err="1" smtClean="0">
                <a:sym typeface="Symbol"/>
              </a:rPr>
              <a:t>w,b</a:t>
            </a:r>
            <a:r>
              <a:rPr lang="en-GB" dirty="0" smtClean="0">
                <a:sym typeface="Symbol"/>
              </a:rPr>
              <a:t>)</a:t>
            </a:r>
          </a:p>
          <a:p>
            <a:r>
              <a:rPr lang="en-GB" dirty="0" smtClean="0">
                <a:sym typeface="Symbol"/>
              </a:rPr>
              <a:t> </a:t>
            </a:r>
            <a:r>
              <a:rPr lang="en-GB" dirty="0" smtClean="0"/>
              <a:t>L= ½(</a:t>
            </a:r>
            <a:r>
              <a:rPr lang="en-GB" dirty="0" err="1" smtClean="0"/>
              <a:t>w.w</a:t>
            </a:r>
            <a:r>
              <a:rPr lang="en-GB" dirty="0" smtClean="0"/>
              <a:t>) -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(w. x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)-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b + </a:t>
            </a:r>
            <a:r>
              <a:rPr lang="en-GB" baseline="-25000" dirty="0" smtClean="0">
                <a:sym typeface="Symbol"/>
              </a:rPr>
              <a:t>i</a:t>
            </a:r>
          </a:p>
          <a:p>
            <a:endParaRPr lang="en-GB" baseline="-25000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Since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=0 </a:t>
            </a:r>
          </a:p>
          <a:p>
            <a:r>
              <a:rPr lang="en-GB" dirty="0" smtClean="0"/>
              <a:t>L= ½(</a:t>
            </a:r>
            <a:r>
              <a:rPr lang="en-GB" dirty="0" err="1" smtClean="0"/>
              <a:t>w.w</a:t>
            </a:r>
            <a:r>
              <a:rPr lang="en-GB" dirty="0" smtClean="0"/>
              <a:t>) -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(w. x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) +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Lagrangian</a:t>
            </a:r>
            <a:r>
              <a:rPr lang="en-GB" dirty="0" smtClean="0"/>
              <a:t>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ym typeface="Symbol"/>
              </a:rPr>
              <a:t>Since w=</a:t>
            </a:r>
            <a:r>
              <a:rPr lang="en-GB" dirty="0" smtClean="0"/>
              <a:t>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x</a:t>
            </a:r>
            <a:r>
              <a:rPr lang="en-GB" baseline="-25000" dirty="0" smtClean="0">
                <a:sym typeface="Symbol"/>
              </a:rPr>
              <a:t>i         </a:t>
            </a:r>
          </a:p>
          <a:p>
            <a:endParaRPr lang="en-GB" baseline="-25000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In </a:t>
            </a:r>
            <a:r>
              <a:rPr lang="en-GB" dirty="0" err="1" smtClean="0">
                <a:sym typeface="Symbol"/>
              </a:rPr>
              <a:t>w.w</a:t>
            </a:r>
            <a:r>
              <a:rPr lang="en-GB" dirty="0" smtClean="0">
                <a:sym typeface="Symbol"/>
              </a:rPr>
              <a:t> two different subscripts </a:t>
            </a:r>
            <a:r>
              <a:rPr lang="en-GB" baseline="-25000" dirty="0" smtClean="0">
                <a:sym typeface="Symbol"/>
              </a:rPr>
              <a:t>i </a:t>
            </a:r>
            <a:r>
              <a:rPr lang="en-GB" dirty="0" smtClean="0">
                <a:sym typeface="Symbol"/>
              </a:rPr>
              <a:t>so take one as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smtClean="0">
                <a:sym typeface="Symbol"/>
              </a:rPr>
              <a:t>j</a:t>
            </a:r>
          </a:p>
          <a:p>
            <a:pPr>
              <a:buNone/>
            </a:pPr>
            <a:r>
              <a:rPr lang="en-GB" dirty="0" smtClean="0"/>
              <a:t>L= ½(</a:t>
            </a:r>
            <a:r>
              <a:rPr lang="en-GB" dirty="0" err="1" smtClean="0"/>
              <a:t>w.w</a:t>
            </a:r>
            <a:r>
              <a:rPr lang="en-GB" dirty="0" smtClean="0"/>
              <a:t>) -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(w. x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) +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</a:p>
          <a:p>
            <a:pPr>
              <a:buNone/>
            </a:pPr>
            <a:endParaRPr lang="en-GB" baseline="-25000" dirty="0" smtClean="0">
              <a:sym typeface="Symbol"/>
            </a:endParaRPr>
          </a:p>
          <a:p>
            <a:pPr>
              <a:buNone/>
            </a:pPr>
            <a:endParaRPr lang="en-GB" baseline="-25000" dirty="0" smtClean="0">
              <a:sym typeface="Symbol"/>
            </a:endParaRPr>
          </a:p>
          <a:p>
            <a:pPr>
              <a:buNone/>
            </a:pPr>
            <a:r>
              <a:rPr lang="en-GB" dirty="0" smtClean="0">
                <a:sym typeface="Symbol"/>
              </a:rPr>
              <a:t>L= ½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</a:t>
            </a:r>
            <a:r>
              <a:rPr lang="en-GB" baseline="-25000" dirty="0" smtClean="0">
                <a:sym typeface="Symbol"/>
              </a:rPr>
              <a:t>j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(x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.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x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 ) 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smtClean="0">
                <a:sym typeface="Symbol"/>
              </a:rPr>
              <a:t>-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</a:t>
            </a:r>
            <a:r>
              <a:rPr lang="en-GB" baseline="-25000" dirty="0" smtClean="0">
                <a:sym typeface="Symbol"/>
              </a:rPr>
              <a:t>j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(x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.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x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 ) +  </a:t>
            </a:r>
            <a:r>
              <a:rPr lang="en-GB" baseline="-25000" dirty="0" smtClean="0">
                <a:sym typeface="Symbol"/>
              </a:rPr>
              <a:t>i</a:t>
            </a:r>
          </a:p>
          <a:p>
            <a:pPr>
              <a:buNone/>
            </a:pPr>
            <a:endParaRPr lang="en-GB" baseline="-25000" dirty="0" smtClean="0">
              <a:sym typeface="Symbol"/>
            </a:endParaRPr>
          </a:p>
          <a:p>
            <a:pPr>
              <a:buNone/>
            </a:pPr>
            <a:r>
              <a:rPr lang="en-GB" dirty="0" smtClean="0">
                <a:sym typeface="Symbol"/>
              </a:rPr>
              <a:t>L=  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- ½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</a:t>
            </a:r>
            <a:r>
              <a:rPr lang="en-GB" baseline="-25000" dirty="0" smtClean="0">
                <a:sym typeface="Symbol"/>
              </a:rPr>
              <a:t>j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(x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.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x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 )  where </a:t>
            </a:r>
            <a:r>
              <a:rPr lang="en-GB" baseline="-25000" dirty="0" smtClean="0">
                <a:sym typeface="Symbol"/>
              </a:rPr>
              <a:t>i </a:t>
            </a:r>
            <a:r>
              <a:rPr lang="en-GB" dirty="0" smtClean="0">
                <a:latin typeface="Calibri"/>
                <a:cs typeface="Calibri"/>
                <a:sym typeface="Symbol"/>
              </a:rPr>
              <a:t>≥  0</a:t>
            </a:r>
            <a:endParaRPr lang="en-GB" dirty="0" smtClean="0">
              <a:sym typeface="Symbol"/>
            </a:endParaRPr>
          </a:p>
          <a:p>
            <a:pPr>
              <a:buNone/>
            </a:pPr>
            <a:endParaRPr lang="en-GB" baseline="-25000" dirty="0" smtClean="0">
              <a:sym typeface="Symbol"/>
            </a:endParaRPr>
          </a:p>
          <a:p>
            <a:pPr>
              <a:buNone/>
            </a:pPr>
            <a:r>
              <a:rPr lang="en-GB" dirty="0" smtClean="0">
                <a:sym typeface="Symbol"/>
              </a:rPr>
              <a:t>  Find </a:t>
            </a:r>
            <a:r>
              <a:rPr lang="en-GB" dirty="0" err="1" smtClean="0">
                <a:sym typeface="Symbol"/>
              </a:rPr>
              <a:t>Lagrangian</a:t>
            </a:r>
            <a:r>
              <a:rPr lang="en-GB" dirty="0" smtClean="0">
                <a:sym typeface="Symbol"/>
              </a:rPr>
              <a:t> multipliers that maximizes the expression</a:t>
            </a:r>
          </a:p>
          <a:p>
            <a:endParaRPr lang="en-GB" baseline="-25000" dirty="0" smtClean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Lagrangian</a:t>
            </a:r>
            <a:r>
              <a:rPr lang="en-GB" dirty="0" smtClean="0"/>
              <a:t>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If 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=0 the corresponding feature vector xi value is not a support vector 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/>
              <a:t>If 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=is high  the corresponding feature vector xi value has high influence over  the position of decision surface or hyper plane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/>
              <a:t>If </a:t>
            </a:r>
            <a:r>
              <a:rPr lang="en-GB" dirty="0" smtClean="0">
                <a:sym typeface="Symbol"/>
              </a:rPr>
              <a:t>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=extra ordinary high  the corresponding feature vector xi value is an outlier </a:t>
            </a: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testing process for a feature vector Z whose class is unknown classification decision D(Z) = w . Z +b </a:t>
            </a:r>
          </a:p>
          <a:p>
            <a:endParaRPr lang="en-GB" dirty="0" smtClean="0"/>
          </a:p>
          <a:p>
            <a:r>
              <a:rPr lang="en-GB" dirty="0" smtClean="0">
                <a:sym typeface="Symbol"/>
              </a:rPr>
              <a:t>Since w=</a:t>
            </a:r>
            <a:r>
              <a:rPr lang="en-GB" dirty="0" smtClean="0"/>
              <a:t> 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x</a:t>
            </a:r>
            <a:r>
              <a:rPr lang="en-GB" baseline="-25000" dirty="0" smtClean="0">
                <a:sym typeface="Symbol"/>
              </a:rPr>
              <a:t>i         </a:t>
            </a:r>
          </a:p>
          <a:p>
            <a:r>
              <a:rPr lang="en-GB" dirty="0" smtClean="0"/>
              <a:t>D(Z) =  (</a:t>
            </a:r>
            <a:r>
              <a:rPr lang="en-GB" dirty="0" smtClean="0">
                <a:sym typeface="Symbol"/>
              </a:rPr>
              <a:t>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 x</a:t>
            </a:r>
            <a:r>
              <a:rPr lang="en-GB" baseline="-25000" dirty="0" smtClean="0">
                <a:sym typeface="Symbol"/>
              </a:rPr>
              <a:t>i </a:t>
            </a:r>
            <a:r>
              <a:rPr lang="en-GB" dirty="0" smtClean="0">
                <a:sym typeface="Symbol"/>
              </a:rPr>
              <a:t>. Z + b )</a:t>
            </a: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Not value but sign of D(Z) is important</a:t>
            </a:r>
          </a:p>
          <a:p>
            <a:r>
              <a:rPr lang="en-GB" dirty="0" smtClean="0">
                <a:sym typeface="Symbol"/>
              </a:rPr>
              <a:t>If sign is positive the Z classified to c1</a:t>
            </a:r>
          </a:p>
          <a:p>
            <a:r>
              <a:rPr lang="en-GB" dirty="0" smtClean="0">
                <a:sym typeface="Symbol"/>
              </a:rPr>
              <a:t>If sign negative Z classified to c2</a:t>
            </a:r>
          </a:p>
          <a:p>
            <a:endParaRPr lang="en-GB" dirty="0" smtClean="0">
              <a:sym typeface="Symbo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676400"/>
          <a:ext cx="558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temperature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play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Support vector machines can be used for linear separable data only</a:t>
            </a:r>
          </a:p>
          <a:p>
            <a:endParaRPr lang="en-GB" dirty="0" smtClean="0"/>
          </a:p>
          <a:p>
            <a:r>
              <a:rPr lang="en-GB" dirty="0" smtClean="0"/>
              <a:t>To compute value of b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b= ½ [min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(x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.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x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 ) </a:t>
            </a:r>
            <a:r>
              <a:rPr lang="en-GB" baseline="-30000" dirty="0" smtClean="0">
                <a:sym typeface="Symbol"/>
              </a:rPr>
              <a:t>(i/</a:t>
            </a:r>
            <a:r>
              <a:rPr lang="en-GB" baseline="-30000" dirty="0" err="1" smtClean="0">
                <a:sym typeface="Symbol"/>
              </a:rPr>
              <a:t>yi</a:t>
            </a:r>
            <a:r>
              <a:rPr lang="en-GB" baseline="-30000" dirty="0" smtClean="0">
                <a:sym typeface="Symbol"/>
              </a:rPr>
              <a:t>=+1)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		+ max  </a:t>
            </a:r>
            <a:r>
              <a:rPr lang="en-GB" baseline="-25000" dirty="0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y</a:t>
            </a:r>
            <a:r>
              <a:rPr lang="en-GB" baseline="-25000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(x</a:t>
            </a:r>
            <a:r>
              <a:rPr lang="en-GB" baseline="-25000" dirty="0" smtClean="0">
                <a:sym typeface="Symbol"/>
              </a:rPr>
              <a:t>i  </a:t>
            </a:r>
            <a:r>
              <a:rPr lang="en-GB" dirty="0" smtClean="0">
                <a:sym typeface="Symbol"/>
              </a:rPr>
              <a:t>.</a:t>
            </a:r>
            <a:r>
              <a:rPr lang="en-GB" baseline="-25000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x</a:t>
            </a:r>
            <a:r>
              <a:rPr lang="en-GB" baseline="-25000" dirty="0" err="1" smtClean="0">
                <a:sym typeface="Symbol"/>
              </a:rPr>
              <a:t>j</a:t>
            </a:r>
            <a:r>
              <a:rPr lang="en-GB" dirty="0" smtClean="0">
                <a:sym typeface="Symbol"/>
              </a:rPr>
              <a:t>  ) </a:t>
            </a:r>
            <a:r>
              <a:rPr lang="en-GB" baseline="-30000" dirty="0" smtClean="0">
                <a:sym typeface="Symbol"/>
              </a:rPr>
              <a:t>(i/</a:t>
            </a:r>
            <a:r>
              <a:rPr lang="en-GB" baseline="-30000" dirty="0" err="1" smtClean="0">
                <a:sym typeface="Symbol"/>
              </a:rPr>
              <a:t>yi</a:t>
            </a:r>
            <a:r>
              <a:rPr lang="en-GB" baseline="-30000" dirty="0" smtClean="0">
                <a:sym typeface="Symbol"/>
              </a:rPr>
              <a:t>=-1</a:t>
            </a:r>
            <a:r>
              <a:rPr lang="en-GB" baseline="-25000" dirty="0" smtClean="0">
                <a:sym typeface="Symbol"/>
              </a:rPr>
              <a:t>)</a:t>
            </a:r>
            <a:r>
              <a:rPr lang="en-GB" dirty="0" smtClean="0">
                <a:sym typeface="Symbol"/>
              </a:rPr>
              <a:t> ]</a:t>
            </a:r>
          </a:p>
          <a:p>
            <a:pPr>
              <a:buNone/>
            </a:pPr>
            <a:endParaRPr lang="en-GB" dirty="0" smtClean="0">
              <a:sym typeface="Symbol"/>
            </a:endParaRPr>
          </a:p>
          <a:p>
            <a:pPr>
              <a:buNone/>
            </a:pPr>
            <a:r>
              <a:rPr lang="en-GB" dirty="0" smtClean="0">
                <a:sym typeface="Symbol"/>
              </a:rPr>
              <a:t> </a:t>
            </a:r>
            <a:r>
              <a:rPr lang="en-GB" baseline="-25000" dirty="0" smtClean="0">
                <a:sym typeface="Symbol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of the SVM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SVM optimization problem is an example of a constrained optimization problem.</a:t>
            </a:r>
          </a:p>
          <a:p>
            <a:endParaRPr lang="en-US" dirty="0" smtClean="0"/>
          </a:p>
          <a:p>
            <a:r>
              <a:rPr lang="en-US" dirty="0" smtClean="0"/>
              <a:t>The general method for solving it is to convert it into a quadratic programming problem and then apply the algorithms for solving quadratic programming problems. </a:t>
            </a:r>
          </a:p>
          <a:p>
            <a:endParaRPr lang="en-US" dirty="0" smtClean="0"/>
          </a:p>
          <a:p>
            <a:r>
              <a:rPr lang="en-US" dirty="0" smtClean="0"/>
              <a:t>These methods yield the following solution to the SVM problem.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3999" cy="6705600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 margin </a:t>
            </a:r>
            <a:r>
              <a:rPr lang="en-US" dirty="0" err="1" smtClean="0"/>
              <a:t>hyperlanes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algorithm for finding the SVM classifier will give </a:t>
            </a:r>
            <a:r>
              <a:rPr lang="en-US" dirty="0" err="1" smtClean="0"/>
              <a:t>give</a:t>
            </a:r>
            <a:r>
              <a:rPr lang="en-US" dirty="0" smtClean="0"/>
              <a:t> a solution only if the </a:t>
            </a:r>
            <a:r>
              <a:rPr lang="en-US" dirty="0" err="1" smtClean="0"/>
              <a:t>the</a:t>
            </a:r>
            <a:r>
              <a:rPr lang="en-US" dirty="0" smtClean="0"/>
              <a:t> given two-class dataset is linearly separable. </a:t>
            </a:r>
          </a:p>
          <a:p>
            <a:endParaRPr lang="en-US" dirty="0" smtClean="0"/>
          </a:p>
          <a:p>
            <a:r>
              <a:rPr lang="en-US" dirty="0" smtClean="0"/>
              <a:t>But, in real life problems, two-class datasets are only rarely linearly separable. </a:t>
            </a:r>
          </a:p>
          <a:p>
            <a:endParaRPr lang="en-US" dirty="0" smtClean="0"/>
          </a:p>
          <a:p>
            <a:r>
              <a:rPr lang="en-US" dirty="0" smtClean="0"/>
              <a:t>In such a case we introduce additional variables, </a:t>
            </a:r>
            <a:r>
              <a:rPr lang="en-US" dirty="0" err="1" smtClean="0"/>
              <a:t>ξi</a:t>
            </a:r>
            <a:r>
              <a:rPr lang="en-US" dirty="0" smtClean="0"/>
              <a:t> , called </a:t>
            </a:r>
            <a:r>
              <a:rPr lang="en-US" u="sng" dirty="0" smtClean="0"/>
              <a:t>slack variables which store deviations from the margin. </a:t>
            </a:r>
          </a:p>
          <a:p>
            <a:endParaRPr lang="en-US" dirty="0" smtClean="0"/>
          </a:p>
          <a:p>
            <a:r>
              <a:rPr lang="en-US" dirty="0" smtClean="0"/>
              <a:t>There are two types of deviation: </a:t>
            </a:r>
          </a:p>
          <a:p>
            <a:pPr lvl="1"/>
            <a:r>
              <a:rPr lang="en-US" dirty="0" smtClean="0"/>
              <a:t>An instance may lie on the wrong side of the </a:t>
            </a:r>
            <a:r>
              <a:rPr lang="en-US" dirty="0" err="1" smtClean="0"/>
              <a:t>hyperplane</a:t>
            </a:r>
            <a:r>
              <a:rPr lang="en-US" dirty="0" smtClean="0"/>
              <a:t> and be misclassified. </a:t>
            </a:r>
          </a:p>
          <a:p>
            <a:pPr lvl="1"/>
            <a:r>
              <a:rPr lang="en-US" dirty="0" smtClean="0"/>
              <a:t>It may be on the right side but may lie in the margin, namely, not sufficiently away from the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_slac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 </a:t>
            </a:r>
            <a:r>
              <a:rPr lang="en-US" dirty="0" err="1" smtClean="0"/>
              <a:t>hyperlanes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 </a:t>
            </a:r>
            <a:r>
              <a:rPr lang="en-US" dirty="0" err="1" smtClean="0"/>
              <a:t>ξi</a:t>
            </a:r>
            <a:r>
              <a:rPr lang="en-US" dirty="0" smtClean="0"/>
              <a:t> = 0, then </a:t>
            </a:r>
            <a:r>
              <a:rPr lang="en-US" dirty="0" err="1" smtClean="0"/>
              <a:t>x⃗i</a:t>
            </a:r>
            <a:r>
              <a:rPr lang="en-US" dirty="0" smtClean="0"/>
              <a:t> is correctly classified and there is no problem with </a:t>
            </a:r>
            <a:r>
              <a:rPr lang="en-US" dirty="0" err="1" smtClean="0"/>
              <a:t>x⃗i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If 0 &lt; </a:t>
            </a:r>
            <a:r>
              <a:rPr lang="en-US" dirty="0" err="1" smtClean="0"/>
              <a:t>ξi</a:t>
            </a:r>
            <a:r>
              <a:rPr lang="en-US" dirty="0" smtClean="0"/>
              <a:t> &lt; 1 then </a:t>
            </a:r>
            <a:r>
              <a:rPr lang="en-US" dirty="0" err="1" smtClean="0"/>
              <a:t>x⃗i</a:t>
            </a:r>
            <a:r>
              <a:rPr lang="en-US" dirty="0" smtClean="0"/>
              <a:t> is correctly classified but it is in the margin.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ξi</a:t>
            </a:r>
            <a:r>
              <a:rPr lang="en-US" dirty="0" smtClean="0"/>
              <a:t> &gt; 1, </a:t>
            </a:r>
            <a:r>
              <a:rPr lang="en-US" dirty="0" err="1" smtClean="0"/>
              <a:t>x⃗i</a:t>
            </a:r>
            <a:r>
              <a:rPr lang="en-US" dirty="0" smtClean="0"/>
              <a:t> is misclassified. </a:t>
            </a:r>
          </a:p>
          <a:p>
            <a:endParaRPr lang="en-US" dirty="0" smtClean="0"/>
          </a:p>
          <a:p>
            <a:r>
              <a:rPr lang="en-US" dirty="0" err="1" smtClean="0"/>
              <a:t>Th</a:t>
            </a:r>
            <a:r>
              <a:rPr lang="en-US" dirty="0" smtClean="0"/>
              <a:t> sum </a:t>
            </a:r>
            <a:r>
              <a:rPr lang="en-US" baseline="-25000" dirty="0" smtClean="0"/>
              <a:t>i=1</a:t>
            </a:r>
            <a:r>
              <a:rPr lang="en-US" dirty="0" smtClean="0"/>
              <a:t> ∑ 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ξi</a:t>
            </a:r>
            <a:r>
              <a:rPr lang="en-US" dirty="0" smtClean="0"/>
              <a:t> is defined as the </a:t>
            </a:r>
            <a:r>
              <a:rPr lang="en-US" u="sng" dirty="0" smtClean="0"/>
              <a:t>soft error </a:t>
            </a:r>
            <a:r>
              <a:rPr lang="en-US" dirty="0" smtClean="0"/>
              <a:t>and this is added as a penalty to the function to be minimized. </a:t>
            </a:r>
          </a:p>
          <a:p>
            <a:endParaRPr lang="en-US" dirty="0" smtClean="0"/>
          </a:p>
          <a:p>
            <a:r>
              <a:rPr lang="en-US" dirty="0" smtClean="0"/>
              <a:t>We also introduce a factor C to the soft error. </a:t>
            </a:r>
          </a:p>
          <a:p>
            <a:endParaRPr lang="en-US" dirty="0" smtClean="0"/>
          </a:p>
          <a:p>
            <a:r>
              <a:rPr lang="en-US" dirty="0" smtClean="0"/>
              <a:t>With these modifications, we now reformulate the SVM problem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 </a:t>
            </a:r>
            <a:r>
              <a:rPr lang="en-US" dirty="0" err="1" smtClean="0"/>
              <a:t>hyperlanes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 smtClean="0"/>
              <a:t>Given a two-class linearly separable dataset of N points of the form (x⃗1, y1), (x⃗2, y2), . . . , (</a:t>
            </a:r>
            <a:r>
              <a:rPr lang="en-US" dirty="0" err="1" smtClean="0"/>
              <a:t>x⃗N</a:t>
            </a:r>
            <a:r>
              <a:rPr lang="en-US" dirty="0" smtClean="0"/>
              <a:t> , </a:t>
            </a:r>
            <a:r>
              <a:rPr lang="en-US" dirty="0" err="1" smtClean="0"/>
              <a:t>yN</a:t>
            </a:r>
            <a:r>
              <a:rPr lang="en-US" dirty="0" smtClean="0"/>
              <a:t> ). </a:t>
            </a:r>
          </a:p>
          <a:p>
            <a:r>
              <a:rPr lang="en-US" dirty="0" smtClean="0"/>
              <a:t>where the </a:t>
            </a:r>
            <a:r>
              <a:rPr lang="en-US" dirty="0" err="1" smtClean="0"/>
              <a:t>yi’s</a:t>
            </a:r>
            <a:r>
              <a:rPr lang="en-US" dirty="0" smtClean="0"/>
              <a:t> are either +1 or 1, </a:t>
            </a:r>
          </a:p>
          <a:p>
            <a:r>
              <a:rPr lang="en-US" dirty="0" smtClean="0"/>
              <a:t>find vectors w⃗ and ⃗ξ and a number b which</a:t>
            </a:r>
          </a:p>
          <a:p>
            <a:endParaRPr lang="en-GB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minimize 	1/ 2 ∥w⃗∥ </a:t>
            </a:r>
            <a:r>
              <a:rPr lang="en-US" baseline="30000" dirty="0" smtClean="0"/>
              <a:t>2</a:t>
            </a:r>
            <a:r>
              <a:rPr lang="en-US" dirty="0" smtClean="0"/>
              <a:t> + C  </a:t>
            </a:r>
            <a:r>
              <a:rPr lang="en-US" baseline="-25000" dirty="0" smtClean="0"/>
              <a:t>i=1</a:t>
            </a:r>
            <a:r>
              <a:rPr lang="en-US" dirty="0" smtClean="0"/>
              <a:t> ∑ 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ξi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subject to </a:t>
            </a:r>
            <a:r>
              <a:rPr lang="en-US" dirty="0" err="1" smtClean="0"/>
              <a:t>yi</a:t>
            </a:r>
            <a:r>
              <a:rPr lang="en-US" dirty="0" smtClean="0"/>
              <a:t>(w⃗ ⋅ </a:t>
            </a:r>
            <a:r>
              <a:rPr lang="en-US" dirty="0" err="1" smtClean="0"/>
              <a:t>x⃗i</a:t>
            </a:r>
            <a:r>
              <a:rPr lang="en-US" dirty="0" smtClean="0"/>
              <a:t> − b) ≥ 1 − </a:t>
            </a:r>
            <a:r>
              <a:rPr lang="el-GR" dirty="0" smtClean="0"/>
              <a:t>ξ</a:t>
            </a:r>
            <a:r>
              <a:rPr lang="en-US" dirty="0" smtClean="0"/>
              <a:t>i , for i = 1, . . . N </a:t>
            </a:r>
          </a:p>
          <a:p>
            <a:pPr>
              <a:buNone/>
            </a:pPr>
            <a:r>
              <a:rPr lang="el-GR" dirty="0" smtClean="0"/>
              <a:t>ξ</a:t>
            </a:r>
            <a:r>
              <a:rPr lang="en-US" dirty="0" smtClean="0"/>
              <a:t>i ≥ 0, for i = 1, . . . , N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functions are used to obtain SVM-like classifiers for two-class datasets which are not linearly separable. </a:t>
            </a:r>
          </a:p>
          <a:p>
            <a:endParaRPr lang="en-GB" dirty="0" smtClean="0"/>
          </a:p>
          <a:p>
            <a:r>
              <a:rPr lang="en-GB" dirty="0" smtClean="0"/>
              <a:t>Map </a:t>
            </a:r>
            <a:r>
              <a:rPr lang="en-GB" dirty="0" smtClean="0"/>
              <a:t>nonlinear data to higher dimensional feature space where it is </a:t>
            </a:r>
            <a:r>
              <a:rPr lang="en-GB" dirty="0" smtClean="0"/>
              <a:t>linear x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smtClean="0">
                <a:sym typeface="Symbol"/>
              </a:rPr>
              <a:t>(x)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Increase the computation cost as dimensionality of data increases</a:t>
            </a:r>
          </a:p>
          <a:p>
            <a:endParaRPr lang="en-GB" dirty="0" smtClean="0"/>
          </a:p>
          <a:p>
            <a:r>
              <a:rPr lang="en-GB" dirty="0" smtClean="0"/>
              <a:t>Kernel function helps in dimensionality transfer without computational cost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on-linear+SVMs_+Feature+spac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kernel function is a function of the form K(x, ⃗ y⃗), where x⃗ and y⃗ are n-dimensional vectors, having a special property. 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X1.x2 becomes </a:t>
            </a:r>
            <a:r>
              <a:rPr lang="en-GB" dirty="0" smtClean="0">
                <a:sym typeface="Symbol"/>
              </a:rPr>
              <a:t>(</a:t>
            </a:r>
            <a:r>
              <a:rPr lang="en-GB" dirty="0" smtClean="0">
                <a:sym typeface="Symbol"/>
              </a:rPr>
              <a:t>x1). </a:t>
            </a:r>
            <a:r>
              <a:rPr lang="en-GB" dirty="0" smtClean="0">
                <a:sym typeface="Symbol"/>
              </a:rPr>
              <a:t>(</a:t>
            </a:r>
            <a:r>
              <a:rPr lang="en-GB" dirty="0" smtClean="0">
                <a:sym typeface="Symbol"/>
              </a:rPr>
              <a:t>x2)</a:t>
            </a:r>
          </a:p>
          <a:p>
            <a:endParaRPr lang="en-GB" dirty="0" smtClean="0">
              <a:sym typeface="Symbol"/>
            </a:endParaRPr>
          </a:p>
          <a:p>
            <a:r>
              <a:rPr lang="en-US" dirty="0" smtClean="0"/>
              <a:t>K(x1, </a:t>
            </a:r>
            <a:r>
              <a:rPr lang="en-US" dirty="0" smtClean="0"/>
              <a:t>⃗ </a:t>
            </a:r>
            <a:r>
              <a:rPr lang="en-US" dirty="0" smtClean="0"/>
              <a:t>x2⃗</a:t>
            </a:r>
            <a:r>
              <a:rPr lang="en-US" dirty="0" smtClean="0"/>
              <a:t>) = </a:t>
            </a:r>
            <a:r>
              <a:rPr lang="en-US" dirty="0" smtClean="0"/>
              <a:t>φ(x1⃗</a:t>
            </a:r>
            <a:r>
              <a:rPr lang="en-US" dirty="0" smtClean="0"/>
              <a:t>) ⋅ </a:t>
            </a:r>
            <a:r>
              <a:rPr lang="en-US" dirty="0" smtClean="0"/>
              <a:t>φ(x2⃗).</a:t>
            </a:r>
          </a:p>
          <a:p>
            <a:endParaRPr lang="en-GB" dirty="0" smtClean="0"/>
          </a:p>
          <a:p>
            <a:r>
              <a:rPr lang="en-GB" dirty="0" smtClean="0"/>
              <a:t>K is a function of (x1,x2) which can be computed without expanding the terms</a:t>
            </a:r>
            <a:r>
              <a:rPr lang="en-US" dirty="0" smtClean="0"/>
              <a:t> </a:t>
            </a:r>
            <a:r>
              <a:rPr lang="en-US" dirty="0" smtClean="0"/>
              <a:t>φ(x⃗) </a:t>
            </a:r>
            <a:r>
              <a:rPr lang="en-US" dirty="0" smtClean="0"/>
              <a:t>and </a:t>
            </a:r>
            <a:r>
              <a:rPr lang="en-US" dirty="0" smtClean="0"/>
              <a:t>φ(y⃗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676400"/>
          <a:ext cx="55880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temperature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play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Let x⃗ and y⃗ be arbitrary vectors in the n-dimensional vector space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. </a:t>
            </a:r>
          </a:p>
          <a:p>
            <a:endParaRPr lang="en-US" dirty="0" smtClean="0"/>
          </a:p>
          <a:p>
            <a:r>
              <a:rPr lang="en-US" dirty="0" smtClean="0"/>
              <a:t>Let φ be a mapping from 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to some vector space. </a:t>
            </a:r>
          </a:p>
          <a:p>
            <a:endParaRPr lang="en-US" dirty="0" smtClean="0"/>
          </a:p>
          <a:p>
            <a:r>
              <a:rPr lang="en-US" dirty="0" smtClean="0"/>
              <a:t>A function K(x, ⃗ y⃗) is called a kernel function if there is a function φ such that K(x, ⃗ y⃗) = φ(x⃗) ⋅ φ(y⃗</a:t>
            </a:r>
            <a:r>
              <a:rPr lang="en-US" dirty="0" smtClean="0"/>
              <a:t>).</a:t>
            </a:r>
          </a:p>
          <a:p>
            <a:endParaRPr lang="en-GB" dirty="0" smtClean="0"/>
          </a:p>
          <a:p>
            <a:r>
              <a:rPr lang="en-GB" dirty="0" smtClean="0"/>
              <a:t>K is inexpensive to compute</a:t>
            </a:r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Multiclass SVM’s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multiclass classification is the problem of classifying instances into one of three or more classes. </a:t>
            </a:r>
          </a:p>
          <a:p>
            <a:endParaRPr lang="en-US" dirty="0" smtClean="0"/>
          </a:p>
          <a:p>
            <a:r>
              <a:rPr lang="en-US" dirty="0" smtClean="0"/>
              <a:t>Classifying instances into one of the two classes is called binary classification.</a:t>
            </a:r>
          </a:p>
          <a:p>
            <a:endParaRPr lang="en-US" dirty="0" smtClean="0"/>
          </a:p>
          <a:p>
            <a:r>
              <a:rPr lang="en-US" dirty="0" smtClean="0"/>
              <a:t>Support vector machines can be constructed only when the dataset has only two class-labels and is linearly separable. </a:t>
            </a:r>
          </a:p>
          <a:p>
            <a:endParaRPr lang="en-US" dirty="0" smtClean="0"/>
          </a:p>
          <a:p>
            <a:r>
              <a:rPr lang="en-US" dirty="0" smtClean="0"/>
              <a:t>Two methods are generally used to handle such cases known by the names ”One-against-all" and “one-against-one”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One-against-all”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One-Against-All (OAA) SVMs were first introduced by Vladimir </a:t>
            </a:r>
            <a:r>
              <a:rPr lang="en-US" dirty="0" err="1" smtClean="0"/>
              <a:t>Vapnik</a:t>
            </a:r>
            <a:r>
              <a:rPr lang="en-US" dirty="0" smtClean="0"/>
              <a:t> in 1995.</a:t>
            </a:r>
          </a:p>
          <a:p>
            <a:endParaRPr lang="en-GB" dirty="0" smtClean="0"/>
          </a:p>
          <a:p>
            <a:r>
              <a:rPr lang="en-US" dirty="0" smtClean="0"/>
              <a:t>Let there be p class labels, say, c1, c2, . . . , cp. </a:t>
            </a:r>
          </a:p>
          <a:p>
            <a:endParaRPr lang="en-US" dirty="0" smtClean="0"/>
          </a:p>
          <a:p>
            <a:r>
              <a:rPr lang="en-US" dirty="0" smtClean="0"/>
              <a:t>We construct the following p two-class datasets and obtain the corresponding SVM classifiers. </a:t>
            </a:r>
          </a:p>
          <a:p>
            <a:endParaRPr lang="en-US" dirty="0" smtClean="0"/>
          </a:p>
          <a:p>
            <a:r>
              <a:rPr lang="en-US" dirty="0" smtClean="0"/>
              <a:t>First, we assign the class labels +1 to all instances having class label c1 and the class label −1 to all the remaining instances in the data set. </a:t>
            </a:r>
          </a:p>
          <a:p>
            <a:endParaRPr lang="en-US" dirty="0" smtClean="0"/>
          </a:p>
          <a:p>
            <a:r>
              <a:rPr lang="en-US" dirty="0" smtClean="0"/>
              <a:t>Let f1(x⃗) be the SVM classifier function for the resulting two-class dataset.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One-against-all”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Next, we assign the class labels +1 to all instances having class label c2 and the class label −1 to all the remaining instances in the data set. </a:t>
            </a:r>
          </a:p>
          <a:p>
            <a:endParaRPr lang="en-US" dirty="0" smtClean="0"/>
          </a:p>
          <a:p>
            <a:r>
              <a:rPr lang="en-US" dirty="0" smtClean="0"/>
              <a:t>Let f2(x⃗) be the SVM classifier function for the resulting two-class dataset. </a:t>
            </a:r>
          </a:p>
          <a:p>
            <a:endParaRPr lang="en-US" dirty="0" smtClean="0"/>
          </a:p>
          <a:p>
            <a:r>
              <a:rPr lang="en-US" dirty="0" smtClean="0"/>
              <a:t>We continue like this and generate SVM classifier functions f3(x⃗), . . ., </a:t>
            </a:r>
            <a:r>
              <a:rPr lang="en-US" dirty="0" err="1" smtClean="0"/>
              <a:t>fp</a:t>
            </a:r>
            <a:r>
              <a:rPr lang="en-US" dirty="0" smtClean="0"/>
              <a:t>(x⃗)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One-against-all”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Two criteria have been developed to assign a class label to a test instance z⃗. </a:t>
            </a:r>
          </a:p>
          <a:p>
            <a:pPr marL="514350" indent="-514350">
              <a:buAutoNum type="arabicPeriod"/>
            </a:pPr>
            <a:r>
              <a:rPr lang="en-US" dirty="0" smtClean="0"/>
              <a:t>A data point z⃗ would be classified under a certain class if and only if that class’s SVM accepted it and all other classes’ SVMs rejected it. Thus z⃗ will be assigned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(z⃗) &gt; 0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dirty="0" smtClean="0"/>
              <a:t> (z⃗) &lt; 0 for all j ≠ i.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z⃗ is the assigned the class label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if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(z⃗) has the highest value among f</a:t>
            </a:r>
            <a:r>
              <a:rPr lang="en-US" baseline="-25000" dirty="0" smtClean="0"/>
              <a:t>1</a:t>
            </a:r>
            <a:r>
              <a:rPr lang="en-US" dirty="0" smtClean="0"/>
              <a:t>(z⃗), . . . 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(z⃗), regardless of 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400800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One-against-one”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the one-against-one (OAO) (also called one-</a:t>
            </a:r>
            <a:r>
              <a:rPr lang="en-US" dirty="0" err="1" smtClean="0"/>
              <a:t>vs</a:t>
            </a:r>
            <a:r>
              <a:rPr lang="en-US" dirty="0" smtClean="0"/>
              <a:t>-one (OVO)) strategy, a SVM classifier is constructed for each pair of classes.</a:t>
            </a:r>
          </a:p>
          <a:p>
            <a:endParaRPr lang="en-US" dirty="0" smtClean="0"/>
          </a:p>
          <a:p>
            <a:r>
              <a:rPr lang="en-US" dirty="0" smtClean="0"/>
              <a:t> If there are p different class labels, a total of </a:t>
            </a:r>
          </a:p>
          <a:p>
            <a:pPr>
              <a:buNone/>
            </a:pPr>
            <a:r>
              <a:rPr lang="en-US" dirty="0" smtClean="0"/>
              <a:t>		p(p − 1) /2 classifiers are constructed. </a:t>
            </a:r>
          </a:p>
          <a:p>
            <a:endParaRPr lang="en-US" dirty="0" smtClean="0"/>
          </a:p>
          <a:p>
            <a:r>
              <a:rPr lang="en-US" dirty="0" smtClean="0"/>
              <a:t>An unknown instance is classified with the class getting the most votes. </a:t>
            </a:r>
          </a:p>
          <a:p>
            <a:endParaRPr lang="en-US" dirty="0" smtClean="0"/>
          </a:p>
          <a:p>
            <a:r>
              <a:rPr lang="en-US" dirty="0" smtClean="0"/>
              <a:t>Ties are broken arbitrarily.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vm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One-against-one”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let there be three classes, A, B and C.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In the OVO method we construct 3(3 − 1)/2 = 3 SVM binary classifiers. </a:t>
            </a:r>
          </a:p>
          <a:p>
            <a:r>
              <a:rPr lang="en-US" dirty="0" smtClean="0"/>
              <a:t>Now, if z⃗ is to be classified, we apply each of the three classifiers to z⃗. </a:t>
            </a:r>
          </a:p>
          <a:p>
            <a:r>
              <a:rPr lang="en-US" dirty="0" smtClean="0"/>
              <a:t>Let the three classifiers assign the classes A, B, B respectively to z⃗.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676400"/>
          <a:ext cx="83820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temperature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humidity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play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95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One-against-one”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a label to z⃗ is assigned by the majority voting, in this example, we assign the class label of B to z⃗. </a:t>
            </a:r>
          </a:p>
          <a:p>
            <a:endParaRPr lang="en-US" dirty="0" smtClean="0"/>
          </a:p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-one (OVO) strategy is not a particular feature of SVM. </a:t>
            </a:r>
          </a:p>
          <a:p>
            <a:endParaRPr lang="en-US" dirty="0" smtClean="0"/>
          </a:p>
          <a:p>
            <a:r>
              <a:rPr lang="en-US" dirty="0" smtClean="0"/>
              <a:t>Indeed, OVO can be applied to any binary classifier to solve multi-class classification problem.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HMM is one of the most important machine learning models in speech and language processing.</a:t>
            </a:r>
          </a:p>
          <a:p>
            <a:endParaRPr lang="en-US" dirty="0" smtClean="0"/>
          </a:p>
          <a:p>
            <a:r>
              <a:rPr lang="en-US" dirty="0" smtClean="0"/>
              <a:t> To </a:t>
            </a:r>
            <a:r>
              <a:rPr lang="en-US" dirty="0" err="1" smtClean="0"/>
              <a:t>deﬁne</a:t>
            </a:r>
            <a:r>
              <a:rPr lang="en-US" dirty="0" smtClean="0"/>
              <a:t> it properly, we need to </a:t>
            </a:r>
            <a:r>
              <a:rPr lang="en-US" dirty="0" err="1" smtClean="0"/>
              <a:t>ﬁrst</a:t>
            </a:r>
            <a:r>
              <a:rPr lang="en-US" dirty="0" smtClean="0"/>
              <a:t> understand the concept of discrete Markov processes.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Markov processes: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u="sng" dirty="0" smtClean="0"/>
              <a:t>System and states</a:t>
            </a:r>
          </a:p>
          <a:p>
            <a:endParaRPr lang="en-US" dirty="0" smtClean="0"/>
          </a:p>
          <a:p>
            <a:r>
              <a:rPr lang="en-US" dirty="0" smtClean="0"/>
              <a:t>Let us consider a highly </a:t>
            </a:r>
            <a:r>
              <a:rPr lang="en-US" dirty="0" err="1" smtClean="0"/>
              <a:t>simpliﬁed</a:t>
            </a:r>
            <a:r>
              <a:rPr lang="en-US" dirty="0" smtClean="0"/>
              <a:t> model of the different states a stock-market is in, in a given week. </a:t>
            </a:r>
          </a:p>
          <a:p>
            <a:r>
              <a:rPr lang="en-US" dirty="0" smtClean="0"/>
              <a:t>We assume that there are only three possible states:</a:t>
            </a:r>
          </a:p>
          <a:p>
            <a:r>
              <a:rPr lang="en-US" dirty="0" smtClean="0"/>
              <a:t>S1 : Bull market trend </a:t>
            </a:r>
          </a:p>
          <a:p>
            <a:r>
              <a:rPr lang="en-US" dirty="0" smtClean="0"/>
              <a:t>S2 : Bear market trend </a:t>
            </a:r>
          </a:p>
          <a:p>
            <a:r>
              <a:rPr lang="en-US" dirty="0" smtClean="0"/>
              <a:t>S3 : Stagnant market trend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Week after week, the stock-market moves from one state to another state. </a:t>
            </a:r>
          </a:p>
          <a:p>
            <a:endParaRPr lang="en-US" dirty="0" smtClean="0"/>
          </a:p>
          <a:p>
            <a:r>
              <a:rPr lang="en-US" dirty="0" smtClean="0"/>
              <a:t>From previous data, it has been estimated that there are certain probabilities associated with these movements. </a:t>
            </a:r>
          </a:p>
          <a:p>
            <a:endParaRPr lang="en-US" dirty="0" smtClean="0"/>
          </a:p>
          <a:p>
            <a:r>
              <a:rPr lang="en-US" dirty="0" smtClean="0"/>
              <a:t>These probabilities are called </a:t>
            </a:r>
            <a:r>
              <a:rPr lang="en-US" u="sng" dirty="0" smtClean="0"/>
              <a:t>transition probabilities.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We assume that the following statement (called </a:t>
            </a:r>
            <a:r>
              <a:rPr lang="en-US" u="sng" dirty="0" smtClean="0"/>
              <a:t>Markov assumption </a:t>
            </a:r>
            <a:r>
              <a:rPr lang="en-US" dirty="0" smtClean="0"/>
              <a:t>or Markov property) regarding transition probabilities is true:</a:t>
            </a:r>
          </a:p>
          <a:p>
            <a:endParaRPr lang="en-US" dirty="0" smtClean="0"/>
          </a:p>
          <a:p>
            <a:r>
              <a:rPr lang="en-US" dirty="0" smtClean="0"/>
              <a:t> Let the weeks be counted as 1;2;::: and let an arbitrary week be the t-</a:t>
            </a:r>
            <a:r>
              <a:rPr lang="en-US" dirty="0" err="1" smtClean="0"/>
              <a:t>th</a:t>
            </a:r>
            <a:r>
              <a:rPr lang="en-US" dirty="0" smtClean="0"/>
              <a:t> week. </a:t>
            </a:r>
          </a:p>
          <a:p>
            <a:r>
              <a:rPr lang="en-US" dirty="0" smtClean="0"/>
              <a:t>Then, the </a:t>
            </a:r>
            <a:r>
              <a:rPr lang="en-US" u="sng" dirty="0" smtClean="0"/>
              <a:t>state in week t + 1 depends only on the state in week t</a:t>
            </a:r>
            <a:r>
              <a:rPr lang="en-US" dirty="0" smtClean="0"/>
              <a:t>, regardless of the states in the previous weeks. </a:t>
            </a:r>
          </a:p>
          <a:p>
            <a:r>
              <a:rPr lang="en-US" dirty="0" smtClean="0"/>
              <a:t>This corresponds to saying that, given the present state, the future is independent of the past.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Homogeneity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simplify the computations, we assume that the following property, called the </a:t>
            </a:r>
            <a:r>
              <a:rPr lang="en-US" u="sng" dirty="0" smtClean="0"/>
              <a:t>homogeneity assumption</a:t>
            </a:r>
            <a:r>
              <a:rPr lang="en-US" dirty="0" smtClean="0"/>
              <a:t>, is also true.</a:t>
            </a:r>
          </a:p>
          <a:p>
            <a:endParaRPr lang="en-US" dirty="0" smtClean="0"/>
          </a:p>
          <a:p>
            <a:r>
              <a:rPr lang="en-US" dirty="0" smtClean="0"/>
              <a:t>The probability that the stock market is in a particular state in a particular week t + 1 given that it is in a particular state in week t, is independent of t.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Representation of transition probabilities Let the probability that a bull week is followed by another bull week be 90%, a bear week be 7.5%, and a stagnant week be 2.5%. </a:t>
            </a:r>
          </a:p>
          <a:p>
            <a:r>
              <a:rPr lang="en-US" dirty="0" smtClean="0"/>
              <a:t>Similarly, let the probability that a bear week is followed by another bull week be 15%, bear week be 80% and a stagnant week be 5%. </a:t>
            </a:r>
          </a:p>
          <a:p>
            <a:r>
              <a:rPr lang="en-US" dirty="0" smtClean="0"/>
              <a:t>Finally, let the probability that a stagnant week be followed by a bull week is 25%, a bear week be 25% and a stagnant week be 50%.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dirty="0" smtClean="0"/>
              <a:t>The transition probabilities can be represented in two ways:</a:t>
            </a:r>
          </a:p>
          <a:p>
            <a:r>
              <a:rPr lang="en-US" dirty="0" smtClean="0"/>
              <a:t>The states and the state transition probabilities can be represented diagrammatically </a:t>
            </a:r>
          </a:p>
          <a:p>
            <a:r>
              <a:rPr lang="en-US" dirty="0" smtClean="0"/>
              <a:t> The state transition probabilities can also be represented by a matrix called the state transition matrix. Let us label the states as “1 = bull”, “2 = bear” and “3 = stagnant” and consider the matrix 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 =	0.90	   0.075	    0.025 </a:t>
            </a:r>
          </a:p>
          <a:p>
            <a:pPr>
              <a:buNone/>
            </a:pPr>
            <a:r>
              <a:rPr lang="en-US" dirty="0" smtClean="0"/>
              <a:t>         0.15      0.80            0.05 </a:t>
            </a:r>
          </a:p>
          <a:p>
            <a:pPr>
              <a:buNone/>
            </a:pPr>
            <a:r>
              <a:rPr lang="en-US" dirty="0" smtClean="0"/>
              <a:t>		0.25 	    0.50            0.25</a:t>
            </a:r>
          </a:p>
          <a:p>
            <a:r>
              <a:rPr lang="en-US" dirty="0" smtClean="0"/>
              <a:t>In this matrix, the element in the i-</a:t>
            </a:r>
            <a:r>
              <a:rPr lang="en-US" dirty="0" err="1" smtClean="0"/>
              <a:t>th</a:t>
            </a:r>
            <a:r>
              <a:rPr lang="en-US" dirty="0" smtClean="0"/>
              <a:t> row, j-</a:t>
            </a:r>
            <a:r>
              <a:rPr lang="en-US" dirty="0" err="1" smtClean="0"/>
              <a:t>th</a:t>
            </a:r>
            <a:r>
              <a:rPr lang="en-US" dirty="0" smtClean="0"/>
              <a:t> column represents the probability that the market in state i is followed by market in state j. </a:t>
            </a:r>
          </a:p>
          <a:p>
            <a:endParaRPr lang="en-US" dirty="0" smtClean="0"/>
          </a:p>
          <a:p>
            <a:r>
              <a:rPr lang="en-US" dirty="0" smtClean="0"/>
              <a:t>Note that in the state transition matrix P, the sum of the elements in every row is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initial probabilities are the probabilities that the stock-market is in a particular state initially. </a:t>
            </a:r>
          </a:p>
          <a:p>
            <a:endParaRPr lang="en-US" dirty="0" smtClean="0"/>
          </a:p>
          <a:p>
            <a:r>
              <a:rPr lang="en-US" dirty="0" smtClean="0"/>
              <a:t>These are denoted by 1; 2; 3: 1 is the probability that the stock-market is in bull state initially; similarly, 2 and 3. </a:t>
            </a:r>
          </a:p>
          <a:p>
            <a:endParaRPr lang="en-US" dirty="0" smtClean="0"/>
          </a:p>
          <a:p>
            <a:r>
              <a:rPr lang="en-US" dirty="0" smtClean="0"/>
              <a:t>The values of these probabilities can be presented as a vector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Two-class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The data are </a:t>
            </a:r>
            <a:r>
              <a:rPr lang="en-US" dirty="0" err="1" smtClean="0"/>
              <a:t>classiﬁed</a:t>
            </a:r>
            <a:r>
              <a:rPr lang="en-US" dirty="0" smtClean="0"/>
              <a:t> based on the values of the variable “play”. </a:t>
            </a:r>
          </a:p>
          <a:p>
            <a:r>
              <a:rPr lang="en-US" dirty="0" smtClean="0"/>
              <a:t>This variable has only two values or labels, namely “yes” and ”no”. </a:t>
            </a:r>
          </a:p>
          <a:p>
            <a:r>
              <a:rPr lang="en-US" dirty="0" smtClean="0"/>
              <a:t>When there are only two class labels the data is said to be a “two-class data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discrete Markov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functioning of the stock-markets with the three states S1;S2;S3 with the assumption that the Markov property is true, the transition probabilities given by the matrix P and the initial probabilities given by the vector constitute a discrete Markov process. </a:t>
            </a:r>
          </a:p>
          <a:p>
            <a:endParaRPr lang="en-US" dirty="0" smtClean="0"/>
          </a:p>
          <a:p>
            <a:r>
              <a:rPr lang="en-US" dirty="0" smtClean="0"/>
              <a:t>Since we also assume the homogeneity property for the transition probabilities is true, it is a homogeneous discrete Markov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elements in this row vector represent the probabilities that the stock-market is in the bull state, the bear state and the stagnant state respectively in the second week. </a:t>
            </a:r>
          </a:p>
          <a:p>
            <a:endParaRPr lang="en-US" dirty="0" smtClean="0"/>
          </a:p>
          <a:p>
            <a:r>
              <a:rPr lang="en-US" dirty="0" smtClean="0"/>
              <a:t>In general, the elements of the row vector T </a:t>
            </a:r>
            <a:r>
              <a:rPr lang="en-US" dirty="0" err="1" smtClean="0"/>
              <a:t>Pn</a:t>
            </a:r>
            <a:r>
              <a:rPr lang="en-US" dirty="0" smtClean="0"/>
              <a:t> represent the probabilities that the stock-market is in the bull state, the bear state and the stagnant state respectively in the (n+1)-</a:t>
            </a:r>
            <a:r>
              <a:rPr lang="en-US" dirty="0" err="1" smtClean="0"/>
              <a:t>th</a:t>
            </a:r>
            <a:r>
              <a:rPr lang="en-US" dirty="0" smtClean="0"/>
              <a:t> week.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</a:t>
            </a:r>
            <a:r>
              <a:rPr lang="en-US" dirty="0" err="1" smtClean="0"/>
              <a:t>simpliﬁed</a:t>
            </a:r>
            <a:r>
              <a:rPr lang="en-US" dirty="0" smtClean="0"/>
              <a:t> model of weather. We assume that the weather conditions are observed once a day at noon and it is recorded as in one of the following states:</a:t>
            </a:r>
          </a:p>
          <a:p>
            <a:r>
              <a:rPr lang="en-US" dirty="0" smtClean="0"/>
              <a:t>S1 : Rainy 	S2 : Cloudy 		S3 : Sunny</a:t>
            </a:r>
          </a:p>
          <a:p>
            <a:r>
              <a:rPr lang="en-US" dirty="0" smtClean="0"/>
              <a:t>Assuming that the Markov property and the homogeneity property are true, we can write the state transition probability matrix P. Let the matrix be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Assuming that the Markov property and the homogeneity property are true, we can write the state transition probability matrix P. </a:t>
            </a:r>
          </a:p>
          <a:p>
            <a:endParaRPr lang="en-US" dirty="0" smtClean="0"/>
          </a:p>
          <a:p>
            <a:r>
              <a:rPr lang="en-US" dirty="0" smtClean="0"/>
              <a:t>Let the matrix be</a:t>
            </a:r>
          </a:p>
          <a:p>
            <a:r>
              <a:rPr lang="en-US" dirty="0" smtClean="0"/>
              <a:t>P =	0:4 	0:3 	0:3 </a:t>
            </a:r>
          </a:p>
          <a:p>
            <a:pPr>
              <a:buNone/>
            </a:pPr>
            <a:r>
              <a:rPr lang="en-US" dirty="0" smtClean="0"/>
              <a:t>		0:2 	0:6	0:2</a:t>
            </a:r>
          </a:p>
          <a:p>
            <a:pPr>
              <a:buNone/>
            </a:pPr>
            <a:r>
              <a:rPr lang="en-US" dirty="0" smtClean="0"/>
              <a:t>		0:1	0:1	0:8</a:t>
            </a:r>
          </a:p>
          <a:p>
            <a:r>
              <a:rPr lang="en-US" dirty="0" smtClean="0"/>
              <a:t>Let the initial probabilities be=[0:25 0:25 0:50] </a:t>
            </a:r>
          </a:p>
          <a:p>
            <a:endParaRPr lang="en-US" dirty="0" smtClean="0"/>
          </a:p>
          <a:p>
            <a:r>
              <a:rPr lang="en-US" dirty="0" smtClean="0"/>
              <a:t>The changes in weather with the three sates S1;S2;S3 satisfying the Markov property and the homogeneity property, the transition probability matrix P and the initial probabilities given by constitute a discrete homogeneous Markov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Discrete Markov processes: 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Markov process is a random process indexed by time, and with the property that the future is independent of the past, given the present. </a:t>
            </a:r>
          </a:p>
          <a:p>
            <a:r>
              <a:rPr lang="en-US" dirty="0" smtClean="0"/>
              <a:t>The time space may be discrete taking the values 1;2;::: or continuous taking any nonnegative real number as a value. In these notes, we consider only discrete time Markov processes.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Consider a system that at any time is in one of N distinct states:</a:t>
            </a:r>
          </a:p>
          <a:p>
            <a:r>
              <a:rPr lang="en-US" dirty="0" smtClean="0"/>
              <a:t>S1;S2;:::;SN </a:t>
            </a:r>
          </a:p>
          <a:p>
            <a:r>
              <a:rPr lang="en-US" dirty="0" smtClean="0"/>
              <a:t>We denote the state at time t by qt for t = 1;2;:::. </a:t>
            </a:r>
          </a:p>
          <a:p>
            <a:r>
              <a:rPr lang="en-US" dirty="0" smtClean="0"/>
              <a:t>So, qt = Si means that the system is in state Si at time t.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regularly spaced discrete times, the system moves to a new state with a given probability, depending on the values of the previous states.</a:t>
            </a:r>
          </a:p>
          <a:p>
            <a:endParaRPr lang="en-US" dirty="0" smtClean="0"/>
          </a:p>
          <a:p>
            <a:r>
              <a:rPr lang="en-US" dirty="0" smtClean="0"/>
              <a:t> These probabilities are called the transition probabilities.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assumptions (Markov property)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assume the following called the Markov assumption or the Markov property: </a:t>
            </a:r>
          </a:p>
          <a:p>
            <a:endParaRPr lang="en-US" dirty="0" smtClean="0"/>
          </a:p>
          <a:p>
            <a:r>
              <a:rPr lang="en-US" dirty="0" smtClean="0"/>
              <a:t>The state at time t + 1 depends only on state at time t, regardless of the states in the previous times.</a:t>
            </a:r>
          </a:p>
          <a:p>
            <a:r>
              <a:rPr lang="en-US" dirty="0" smtClean="0"/>
              <a:t> This corresponds to saying that, given the present state, the future is independent of the past.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assume that the following property, called the homogeneity property, is true.</a:t>
            </a:r>
          </a:p>
          <a:p>
            <a:endParaRPr lang="en-US" dirty="0" smtClean="0"/>
          </a:p>
          <a:p>
            <a:r>
              <a:rPr lang="en-US" dirty="0" smtClean="0"/>
              <a:t>We also assume that these transition probabilities are independent of time, that is, the probabilities P(qt+1 = </a:t>
            </a:r>
            <a:r>
              <a:rPr lang="en-US" dirty="0" err="1" smtClean="0"/>
              <a:t>Sj</a:t>
            </a:r>
            <a:r>
              <a:rPr lang="en-US" dirty="0" smtClean="0"/>
              <a:t> ∣qt = Si)are constants and do not depend on t. </a:t>
            </a:r>
          </a:p>
          <a:p>
            <a:r>
              <a:rPr lang="en-US" dirty="0" smtClean="0"/>
              <a:t>We denote this </a:t>
            </a:r>
            <a:r>
              <a:rPr lang="en-US" dirty="0" err="1" smtClean="0"/>
              <a:t>probablity</a:t>
            </a:r>
            <a:r>
              <a:rPr lang="en-US" dirty="0" smtClean="0"/>
              <a:t> by </a:t>
            </a:r>
            <a:r>
              <a:rPr lang="en-US" dirty="0" err="1" smtClean="0"/>
              <a:t>aij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aij</a:t>
            </a:r>
            <a:r>
              <a:rPr lang="en-US" dirty="0" smtClean="0"/>
              <a:t> = P(qt+1 = </a:t>
            </a:r>
            <a:r>
              <a:rPr lang="en-US" dirty="0" err="1" smtClean="0"/>
              <a:t>Sj</a:t>
            </a:r>
            <a:r>
              <a:rPr lang="en-US" dirty="0" smtClean="0"/>
              <a:t> ∣qt = Si):</a:t>
            </a:r>
          </a:p>
          <a:p>
            <a:r>
              <a:rPr lang="en-US" dirty="0" smtClean="0"/>
              <a:t>We immediately note that </a:t>
            </a:r>
            <a:r>
              <a:rPr lang="en-US" dirty="0" err="1" smtClean="0"/>
              <a:t>aij</a:t>
            </a:r>
            <a:r>
              <a:rPr lang="en-US" dirty="0" smtClean="0"/>
              <a:t> ≥ 0 and</a:t>
            </a:r>
          </a:p>
          <a:p>
            <a:r>
              <a:rPr lang="en-US" dirty="0" smtClean="0"/>
              <a:t>N ∑ j=1 </a:t>
            </a:r>
            <a:r>
              <a:rPr lang="en-US" dirty="0" err="1" smtClean="0"/>
              <a:t>aij</a:t>
            </a:r>
            <a:r>
              <a:rPr lang="en-US" dirty="0" smtClean="0"/>
              <a:t> = 1 for all i: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transition probabilities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transition probabilities can be represented in two ways:</a:t>
            </a:r>
          </a:p>
          <a:p>
            <a:r>
              <a:rPr lang="en-US" dirty="0" smtClean="0"/>
              <a:t>(a) If the number of states is small, the state transition probabilities can be represented diagrammatically as in Figure 11.1.</a:t>
            </a:r>
          </a:p>
          <a:p>
            <a:r>
              <a:rPr lang="en-US" dirty="0" smtClean="0"/>
              <a:t>(b) The state transition probabilities can also be represented by a matrix called the state transition matrix.</a:t>
            </a:r>
          </a:p>
          <a:p>
            <a:endParaRPr lang="en-GB" dirty="0" smtClean="0"/>
          </a:p>
          <a:p>
            <a:r>
              <a:rPr lang="en-US" dirty="0" smtClean="0"/>
              <a:t>In this matrix, the element in the </a:t>
            </a:r>
            <a:r>
              <a:rPr lang="en-US" dirty="0" err="1" smtClean="0"/>
              <a:t>i-th</a:t>
            </a:r>
            <a:r>
              <a:rPr lang="en-US" dirty="0" smtClean="0"/>
              <a:t> row, j-</a:t>
            </a:r>
            <a:r>
              <a:rPr lang="en-US" dirty="0" err="1" smtClean="0"/>
              <a:t>th</a:t>
            </a:r>
            <a:r>
              <a:rPr lang="en-US" dirty="0" smtClean="0"/>
              <a:t> column represents the probability that the system in state Si moves to state </a:t>
            </a:r>
            <a:r>
              <a:rPr lang="en-US" dirty="0" err="1" smtClean="0"/>
              <a:t>Sj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Note that in the state transition matrix A, the sum of the elements in every row is 1.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Scatter plot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Since there are only two features or parameters, we may plot the values of one of the parameters, say “temperature”, along the horizontal axis (that is, the x-axis) and the values of the other parameter “humidity”, along the vertical axis (that is, the y-axis). </a:t>
            </a:r>
          </a:p>
          <a:p>
            <a:endParaRPr lang="en-US" dirty="0" smtClean="0"/>
          </a:p>
          <a:p>
            <a:r>
              <a:rPr lang="en-US" dirty="0" smtClean="0"/>
              <a:t>The data can be plotted in a coordinate plane to get a scatter plot of the data</a:t>
            </a:r>
          </a:p>
          <a:p>
            <a:endParaRPr lang="en-US" dirty="0" smtClean="0"/>
          </a:p>
          <a:p>
            <a:r>
              <a:rPr lang="en-US" dirty="0" smtClean="0"/>
              <a:t> The points which correspond to the decision “yes” on playing tennis has been plotted as </a:t>
            </a:r>
            <a:r>
              <a:rPr lang="en-US" dirty="0" err="1" smtClean="0"/>
              <a:t>ﬁlled</a:t>
            </a:r>
            <a:r>
              <a:rPr lang="en-US" dirty="0" smtClean="0"/>
              <a:t> squares (◾) and which correspond to the decision “no” has been marked as hollow circles (○).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Markov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system with the states S1;S2;:::;SN satisfying the Markov property is called a discrete Markov process. </a:t>
            </a:r>
            <a:endParaRPr lang="en-US" smtClean="0"/>
          </a:p>
          <a:p>
            <a:r>
              <a:rPr lang="en-US" smtClean="0"/>
              <a:t>If </a:t>
            </a:r>
            <a:r>
              <a:rPr lang="en-US" dirty="0" smtClean="0"/>
              <a:t>it </a:t>
            </a:r>
            <a:r>
              <a:rPr lang="en-US" dirty="0" err="1" smtClean="0"/>
              <a:t>satisﬁes</a:t>
            </a:r>
            <a:r>
              <a:rPr lang="en-US" dirty="0" smtClean="0"/>
              <a:t> the homogeneity property, then it is called a homogeneous discrete Markov process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1538</TotalTime>
  <Words>5076</Words>
  <Application>Microsoft Office PowerPoint</Application>
  <PresentationFormat>On-screen Show (4:3)</PresentationFormat>
  <Paragraphs>611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Median</vt:lpstr>
      <vt:lpstr>Module 5</vt:lpstr>
      <vt:lpstr>Module 5</vt:lpstr>
      <vt:lpstr>Support Vector Machines</vt:lpstr>
      <vt:lpstr>Support Vector Machine</vt:lpstr>
      <vt:lpstr>Slide 5</vt:lpstr>
      <vt:lpstr>Slide 6</vt:lpstr>
      <vt:lpstr>Slide 7</vt:lpstr>
      <vt:lpstr> Two-class data set</vt:lpstr>
      <vt:lpstr> Scatter plot of the data </vt:lpstr>
      <vt:lpstr>A separating line</vt:lpstr>
      <vt:lpstr>Several separating lines </vt:lpstr>
      <vt:lpstr>Slide 12</vt:lpstr>
      <vt:lpstr>Margin of a separating line </vt:lpstr>
      <vt:lpstr> Maximal margin separating line</vt:lpstr>
      <vt:lpstr>Slide 15</vt:lpstr>
      <vt:lpstr>Margin</vt:lpstr>
      <vt:lpstr>Margin</vt:lpstr>
      <vt:lpstr>The required criterion </vt:lpstr>
      <vt:lpstr>Street” of maximum width separating “yes” points and “no” points </vt:lpstr>
      <vt:lpstr>Finite dimensional vector spaces</vt:lpstr>
      <vt:lpstr>Two-class data sets </vt:lpstr>
      <vt:lpstr> Linearly separable data</vt:lpstr>
      <vt:lpstr>Slide 23</vt:lpstr>
      <vt:lpstr>Maximal margin hyperplanes</vt:lpstr>
      <vt:lpstr>Slide 25</vt:lpstr>
      <vt:lpstr>Mathematical formulation of the SVM problem</vt:lpstr>
      <vt:lpstr>Slide 27</vt:lpstr>
      <vt:lpstr>Linear Classifier</vt:lpstr>
      <vt:lpstr>Two class Problem ( class C1   and C2  )</vt:lpstr>
      <vt:lpstr>Two class Problem ( class C1   and C2  )</vt:lpstr>
      <vt:lpstr>Two class Problem ( class C1   and C2  )</vt:lpstr>
      <vt:lpstr>Notations --SVM</vt:lpstr>
      <vt:lpstr>Notations --SVM</vt:lpstr>
      <vt:lpstr>Notations --SVM</vt:lpstr>
      <vt:lpstr>Slide 35</vt:lpstr>
      <vt:lpstr>Slide 36</vt:lpstr>
      <vt:lpstr>Notations --SVM</vt:lpstr>
      <vt:lpstr>Slide 38</vt:lpstr>
      <vt:lpstr>Notations --SVM</vt:lpstr>
      <vt:lpstr>Slide 40</vt:lpstr>
      <vt:lpstr>Notations --SVM</vt:lpstr>
      <vt:lpstr>Formulation of the problem</vt:lpstr>
      <vt:lpstr>The SVM classiﬁer</vt:lpstr>
      <vt:lpstr>Slide 44</vt:lpstr>
      <vt:lpstr>Lagrangian Multiplier</vt:lpstr>
      <vt:lpstr>Lagrangian Multiplier</vt:lpstr>
      <vt:lpstr>Lagrangian Multiplier</vt:lpstr>
      <vt:lpstr>Lagrangian Multiplier</vt:lpstr>
      <vt:lpstr>Slide 49</vt:lpstr>
      <vt:lpstr>Slide 50</vt:lpstr>
      <vt:lpstr>Solution of the SVM problem</vt:lpstr>
      <vt:lpstr>Slide 52</vt:lpstr>
      <vt:lpstr>Soft margin hyperlanes</vt:lpstr>
      <vt:lpstr>Slide 54</vt:lpstr>
      <vt:lpstr>Soft margin hyperlanes</vt:lpstr>
      <vt:lpstr>Soft margin hyperlanes</vt:lpstr>
      <vt:lpstr>Kernel functions</vt:lpstr>
      <vt:lpstr>Slide 58</vt:lpstr>
      <vt:lpstr>Kernel functions</vt:lpstr>
      <vt:lpstr>Definition</vt:lpstr>
      <vt:lpstr>Slide 61</vt:lpstr>
      <vt:lpstr>Multiclass SVM’s In machine learning</vt:lpstr>
      <vt:lpstr>One-against-all” method</vt:lpstr>
      <vt:lpstr>One-against-all” method</vt:lpstr>
      <vt:lpstr>One-against-all” method</vt:lpstr>
      <vt:lpstr>Slide 66</vt:lpstr>
      <vt:lpstr>One-against-one” method</vt:lpstr>
      <vt:lpstr>Slide 68</vt:lpstr>
      <vt:lpstr>One-against-one” method</vt:lpstr>
      <vt:lpstr>One-against-one” method</vt:lpstr>
      <vt:lpstr>Hidden Markov models</vt:lpstr>
      <vt:lpstr>Discrete Markov processes: Examples</vt:lpstr>
      <vt:lpstr>Transition probabilities</vt:lpstr>
      <vt:lpstr>Markov assumption</vt:lpstr>
      <vt:lpstr>Homogeneity assumption</vt:lpstr>
      <vt:lpstr>Slide 76</vt:lpstr>
      <vt:lpstr>Slide 77</vt:lpstr>
      <vt:lpstr>Slide 78</vt:lpstr>
      <vt:lpstr>Initial probabilities</vt:lpstr>
      <vt:lpstr>The discrete Markov process</vt:lpstr>
      <vt:lpstr>Slide 81</vt:lpstr>
      <vt:lpstr>Example 2</vt:lpstr>
      <vt:lpstr>Slide 83</vt:lpstr>
      <vt:lpstr>Discrete Markov processes: General case</vt:lpstr>
      <vt:lpstr>System and states</vt:lpstr>
      <vt:lpstr>Transition probabilities</vt:lpstr>
      <vt:lpstr>Markov assumptions (Markov property)</vt:lpstr>
      <vt:lpstr>Homogeneity property</vt:lpstr>
      <vt:lpstr>Representation of transition probabilities </vt:lpstr>
      <vt:lpstr>Initial probabilities</vt:lpstr>
      <vt:lpstr>Discrete Markov process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Anju</dc:creator>
  <cp:lastModifiedBy>Windows User</cp:lastModifiedBy>
  <cp:revision>191</cp:revision>
  <dcterms:created xsi:type="dcterms:W3CDTF">2006-08-16T00:00:00Z</dcterms:created>
  <dcterms:modified xsi:type="dcterms:W3CDTF">2019-11-14T16:51:07Z</dcterms:modified>
</cp:coreProperties>
</file>