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60" r:id="rId7"/>
    <p:sldId id="261" r:id="rId8"/>
    <p:sldId id="262" r:id="rId9"/>
    <p:sldId id="276"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6AB183-0359-4CC7-BBE3-2E2B3AEB12A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233102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AB183-0359-4CC7-BBE3-2E2B3AEB12A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228119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AB183-0359-4CC7-BBE3-2E2B3AEB12A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41938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AB183-0359-4CC7-BBE3-2E2B3AEB12A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31528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AB183-0359-4CC7-BBE3-2E2B3AEB12A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107412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6AB183-0359-4CC7-BBE3-2E2B3AEB12A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273882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6AB183-0359-4CC7-BBE3-2E2B3AEB12AE}"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88715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6AB183-0359-4CC7-BBE3-2E2B3AEB12AE}"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20108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AB183-0359-4CC7-BBE3-2E2B3AEB12AE}"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148219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AB183-0359-4CC7-BBE3-2E2B3AEB12A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297870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AB183-0359-4CC7-BBE3-2E2B3AEB12A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FB968-2DAF-488F-B874-2B24628146CA}" type="slidenum">
              <a:rPr lang="en-US" smtClean="0"/>
              <a:t>‹#›</a:t>
            </a:fld>
            <a:endParaRPr lang="en-US"/>
          </a:p>
        </p:txBody>
      </p:sp>
    </p:spTree>
    <p:extLst>
      <p:ext uri="{BB962C8B-B14F-4D97-AF65-F5344CB8AC3E}">
        <p14:creationId xmlns:p14="http://schemas.microsoft.com/office/powerpoint/2010/main" val="170955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AB183-0359-4CC7-BBE3-2E2B3AEB12AE}" type="datetimeFigureOut">
              <a:rPr lang="en-US" smtClean="0"/>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FB968-2DAF-488F-B874-2B24628146CA}" type="slidenum">
              <a:rPr lang="en-US" smtClean="0"/>
              <a:t>‹#›</a:t>
            </a:fld>
            <a:endParaRPr lang="en-US"/>
          </a:p>
        </p:txBody>
      </p:sp>
    </p:spTree>
    <p:extLst>
      <p:ext uri="{BB962C8B-B14F-4D97-AF65-F5344CB8AC3E}">
        <p14:creationId xmlns:p14="http://schemas.microsoft.com/office/powerpoint/2010/main" val="253378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9/docs/api/java/sql/PreparedStatement.html" TargetMode="External"/><Relationship Id="rId2" Type="http://schemas.openxmlformats.org/officeDocument/2006/relationships/hyperlink" Target="https://docs.oracle.com/javase/9/docs/api/java/sql/Statement.html" TargetMode="External"/><Relationship Id="rId1" Type="http://schemas.openxmlformats.org/officeDocument/2006/relationships/slideLayout" Target="../slideLayouts/slideLayout2.xml"/><Relationship Id="rId6" Type="http://schemas.openxmlformats.org/officeDocument/2006/relationships/hyperlink" Target="https://en.wikipedia.org/wiki/Stored_procedures" TargetMode="External"/><Relationship Id="rId5" Type="http://schemas.openxmlformats.org/officeDocument/2006/relationships/hyperlink" Target="https://docs.oracle.com/javase/9/docs/api/java/sql/CallableStatement.html" TargetMode="External"/><Relationship Id="rId4" Type="http://schemas.openxmlformats.org/officeDocument/2006/relationships/hyperlink" Target="https://en.wikipedia.org/wiki/Query_pl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Java_Database_Connectivity#cite_note-9" TargetMode="External"/><Relationship Id="rId2" Type="http://schemas.openxmlformats.org/officeDocument/2006/relationships/hyperlink" Target="https://en.wikipedia.org/wiki/JDBC_driver#Type_1_Driver_-_JDBC-ODBC_bridge" TargetMode="External"/><Relationship Id="rId1" Type="http://schemas.openxmlformats.org/officeDocument/2006/relationships/slideLayout" Target="../slideLayouts/slideLayout2.xml"/><Relationship Id="rId6" Type="http://schemas.openxmlformats.org/officeDocument/2006/relationships/hyperlink" Target="https://en.wikipedia.org/wiki/JDBC_driver#Type_4_Driver_-_Database-Protocol_Driver(Pure_Java_Driver)" TargetMode="External"/><Relationship Id="rId5" Type="http://schemas.openxmlformats.org/officeDocument/2006/relationships/hyperlink" Target="https://en.wikipedia.org/wiki/JDBC_driver#Type_3_Driver_-_Network-Protocol_Driver(MiddleWare_Driver)" TargetMode="External"/><Relationship Id="rId4" Type="http://schemas.openxmlformats.org/officeDocument/2006/relationships/hyperlink" Target="https://en.wikipedia.org/wiki/JDBC_driver#Type_2_Driver_-_Native-API_Dri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Access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452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t>A Connection object is created either by a call to </a:t>
            </a:r>
            <a:r>
              <a:rPr lang="en-US" dirty="0" err="1" smtClean="0"/>
              <a:t>DriverManager.get</a:t>
            </a:r>
            <a:r>
              <a:rPr lang="en-US" dirty="0" smtClean="0"/>
              <a:t> Connection() or </a:t>
            </a:r>
            <a:r>
              <a:rPr lang="en-US" dirty="0" err="1" smtClean="0"/>
              <a:t>DataSource.getConnection</a:t>
            </a:r>
            <a:r>
              <a:rPr lang="en-US" dirty="0" smtClean="0"/>
              <a:t>(), in JDBC 2.0. ■ </a:t>
            </a:r>
            <a:r>
              <a:rPr lang="en-US" dirty="0" smtClean="0">
                <a:solidFill>
                  <a:srgbClr val="FF0000"/>
                </a:solidFill>
              </a:rPr>
              <a:t>Statement</a:t>
            </a:r>
            <a:r>
              <a:rPr lang="en-US" dirty="0" smtClean="0"/>
              <a:t> An object that allows SQL statements to be sent through a connection and retrieves the result sets and update counts they produce. Three types of statements exist, each one a specialization of its predecessors: </a:t>
            </a:r>
          </a:p>
          <a:p>
            <a:pPr algn="just"/>
            <a:r>
              <a:rPr lang="en-US" dirty="0" smtClean="0"/>
              <a:t> Statement Used to execute static SQL strings. A Statement is created with </a:t>
            </a:r>
            <a:r>
              <a:rPr lang="en-US" dirty="0" err="1" smtClean="0"/>
              <a:t>Connection.createStatement</a:t>
            </a:r>
            <a:r>
              <a:rPr lang="en-US" dirty="0" smtClean="0"/>
              <a:t>().</a:t>
            </a:r>
            <a:endParaRPr lang="en-US" dirty="0"/>
          </a:p>
        </p:txBody>
      </p:sp>
    </p:spTree>
    <p:extLst>
      <p:ext uri="{BB962C8B-B14F-4D97-AF65-F5344CB8AC3E}">
        <p14:creationId xmlns:p14="http://schemas.microsoft.com/office/powerpoint/2010/main" val="74630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94085"/>
          </a:xfrm>
        </p:spPr>
        <p:txBody>
          <a:bodyPr>
            <a:normAutofit/>
          </a:bodyPr>
          <a:lstStyle/>
          <a:p>
            <a:pPr marL="0" indent="0" algn="just">
              <a:spcBef>
                <a:spcPts val="0"/>
              </a:spcBef>
            </a:pPr>
            <a:r>
              <a:rPr lang="en-US" dirty="0" err="1" smtClean="0">
                <a:solidFill>
                  <a:srgbClr val="FF0000"/>
                </a:solidFill>
              </a:rPr>
              <a:t>PreparedStatement</a:t>
            </a:r>
            <a:r>
              <a:rPr lang="en-US" dirty="0" smtClean="0"/>
              <a:t> An extension of Statement that uses precompiled SQL, possibly with dynamically set input parameters.. </a:t>
            </a:r>
            <a:r>
              <a:rPr lang="en-US" dirty="0" err="1" smtClean="0"/>
              <a:t>PreparedStatement</a:t>
            </a:r>
            <a:r>
              <a:rPr lang="en-US" dirty="0" smtClean="0"/>
              <a:t> objects are often used in a loop with SQL insert operations. They are created with </a:t>
            </a:r>
            <a:r>
              <a:rPr lang="en-US" dirty="0" err="1" smtClean="0"/>
              <a:t>Connection.prepareStatement</a:t>
            </a:r>
            <a:r>
              <a:rPr lang="en-US" dirty="0" smtClean="0"/>
              <a:t>(</a:t>
            </a:r>
            <a:r>
              <a:rPr lang="en-US" dirty="0" err="1" smtClean="0"/>
              <a:t>sqlstring</a:t>
            </a:r>
            <a:r>
              <a:rPr lang="en-US" dirty="0" smtClean="0"/>
              <a:t>). </a:t>
            </a:r>
          </a:p>
          <a:p>
            <a:pPr marL="0" indent="0" algn="just">
              <a:spcBef>
                <a:spcPts val="0"/>
              </a:spcBef>
            </a:pPr>
            <a:r>
              <a:rPr lang="en-US" dirty="0" smtClean="0"/>
              <a:t> </a:t>
            </a:r>
            <a:r>
              <a:rPr lang="en-US" dirty="0" err="1" smtClean="0">
                <a:solidFill>
                  <a:srgbClr val="FF0000"/>
                </a:solidFill>
              </a:rPr>
              <a:t>CallableStatement</a:t>
            </a:r>
            <a:r>
              <a:rPr lang="en-US" dirty="0" smtClean="0"/>
              <a:t> A </a:t>
            </a:r>
            <a:r>
              <a:rPr lang="en-US" dirty="0" err="1" smtClean="0"/>
              <a:t>PreparedStatement</a:t>
            </a:r>
            <a:r>
              <a:rPr lang="en-US" dirty="0" smtClean="0"/>
              <a:t> that invokes a stored procedure. Not all database management systems support stored procedures but, for those that do, </a:t>
            </a:r>
            <a:r>
              <a:rPr lang="en-US" dirty="0" err="1" smtClean="0"/>
              <a:t>CallableStatement</a:t>
            </a:r>
            <a:r>
              <a:rPr lang="en-US" dirty="0" smtClean="0"/>
              <a:t> provides a standard invocation syntax</a:t>
            </a:r>
            <a:endParaRPr lang="en-US" dirty="0"/>
          </a:p>
        </p:txBody>
      </p:sp>
    </p:spTree>
    <p:extLst>
      <p:ext uri="{BB962C8B-B14F-4D97-AF65-F5344CB8AC3E}">
        <p14:creationId xmlns:p14="http://schemas.microsoft.com/office/powerpoint/2010/main" val="3258284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lgn="just"/>
            <a:r>
              <a:rPr lang="en-US" dirty="0" err="1" smtClean="0">
                <a:solidFill>
                  <a:srgbClr val="FF0000"/>
                </a:solidFill>
              </a:rPr>
              <a:t>ResultSet</a:t>
            </a:r>
            <a:r>
              <a:rPr lang="en-US" dirty="0" smtClean="0">
                <a:solidFill>
                  <a:srgbClr val="FF0000"/>
                </a:solidFill>
              </a:rPr>
              <a:t> </a:t>
            </a:r>
            <a:r>
              <a:rPr lang="en-US" dirty="0" smtClean="0"/>
              <a:t>An ordered set of table rows produced by an SQL query or a call to certain metadata functions. A </a:t>
            </a:r>
            <a:r>
              <a:rPr lang="en-US" dirty="0" err="1" smtClean="0"/>
              <a:t>ResultSet</a:t>
            </a:r>
            <a:r>
              <a:rPr lang="en-US" dirty="0" smtClean="0"/>
              <a:t> is most often encountered as the return value of a </a:t>
            </a:r>
            <a:r>
              <a:rPr lang="en-US" dirty="0" err="1" smtClean="0"/>
              <a:t>Statement.executeQuery</a:t>
            </a:r>
            <a:r>
              <a:rPr lang="en-US" dirty="0" smtClean="0"/>
              <a:t>(</a:t>
            </a:r>
            <a:r>
              <a:rPr lang="en-US" dirty="0" err="1" smtClean="0"/>
              <a:t>sqlstring</a:t>
            </a:r>
            <a:r>
              <a:rPr lang="en-US" dirty="0" smtClean="0"/>
              <a:t>) method call. The JDBC API provides a next() method for iterating through the rows of a </a:t>
            </a:r>
            <a:r>
              <a:rPr lang="en-US" dirty="0" err="1" smtClean="0"/>
              <a:t>ResultSet</a:t>
            </a:r>
            <a:r>
              <a:rPr lang="en-US" dirty="0" smtClean="0"/>
              <a:t> and </a:t>
            </a:r>
            <a:r>
              <a:rPr lang="en-US" dirty="0" err="1" smtClean="0"/>
              <a:t>getXXX</a:t>
            </a:r>
            <a:r>
              <a:rPr lang="en-US" dirty="0" smtClean="0"/>
              <a:t>() methods for extracting the column values, where XXX is the Java data type. JDBC 2.0 adds a number of methods for randomly accessing and updating rows. </a:t>
            </a:r>
          </a:p>
          <a:p>
            <a:pPr algn="just"/>
            <a:r>
              <a:rPr lang="en-US" dirty="0" err="1" smtClean="0">
                <a:solidFill>
                  <a:srgbClr val="FF0000"/>
                </a:solidFill>
              </a:rPr>
              <a:t>DatabaseMetaData</a:t>
            </a:r>
            <a:r>
              <a:rPr lang="en-US" dirty="0" smtClean="0"/>
              <a:t> An interface containing numerous methods that provide information about the structure and capabilities of a database. The </a:t>
            </a:r>
            <a:r>
              <a:rPr lang="en-US" dirty="0" err="1" smtClean="0"/>
              <a:t>DatabaseMetaData</a:t>
            </a:r>
            <a:r>
              <a:rPr lang="en-US" dirty="0" smtClean="0"/>
              <a:t> object is returned by the </a:t>
            </a:r>
            <a:r>
              <a:rPr lang="en-US" dirty="0" err="1" smtClean="0"/>
              <a:t>getMetaData</a:t>
            </a:r>
            <a:r>
              <a:rPr lang="en-US" dirty="0" smtClean="0"/>
              <a:t>() method of a Connection object</a:t>
            </a:r>
            <a:endParaRPr lang="en-US" dirty="0"/>
          </a:p>
        </p:txBody>
      </p:sp>
    </p:spTree>
    <p:extLst>
      <p:ext uri="{BB962C8B-B14F-4D97-AF65-F5344CB8AC3E}">
        <p14:creationId xmlns:p14="http://schemas.microsoft.com/office/powerpoint/2010/main" val="2091776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 </a:t>
            </a:r>
            <a:r>
              <a:rPr lang="en-US" dirty="0" err="1" smtClean="0">
                <a:solidFill>
                  <a:srgbClr val="FF0000"/>
                </a:solidFill>
              </a:rPr>
              <a:t>ResultSetMetaData</a:t>
            </a:r>
            <a:r>
              <a:rPr lang="en-US" dirty="0" smtClean="0"/>
              <a:t> An interface that describes the columns of a </a:t>
            </a:r>
            <a:r>
              <a:rPr lang="en-US" dirty="0" err="1" smtClean="0"/>
              <a:t>ResultSet</a:t>
            </a:r>
            <a:r>
              <a:rPr lang="en-US" dirty="0" smtClean="0"/>
              <a:t>. This can be obtained by calling the result set’s </a:t>
            </a:r>
            <a:r>
              <a:rPr lang="en-US" dirty="0" err="1" smtClean="0"/>
              <a:t>getMetaData</a:t>
            </a:r>
            <a:r>
              <a:rPr lang="en-US" dirty="0" smtClean="0"/>
              <a:t>() method. It contains methods that describe the number of columns, as well as each column’s name, display size, data type, and class name. </a:t>
            </a:r>
          </a:p>
          <a:p>
            <a:r>
              <a:rPr lang="en-US" dirty="0" err="1" smtClean="0">
                <a:solidFill>
                  <a:srgbClr val="FF0000"/>
                </a:solidFill>
              </a:rPr>
              <a:t>DriverManager</a:t>
            </a:r>
            <a:r>
              <a:rPr lang="en-US" dirty="0" smtClean="0">
                <a:solidFill>
                  <a:srgbClr val="FF0000"/>
                </a:solidFill>
              </a:rPr>
              <a:t> </a:t>
            </a:r>
            <a:r>
              <a:rPr lang="en-US" dirty="0" smtClean="0"/>
              <a:t>An interface that registers JDBC drivers and supplies connections that can handle specific JDBC URLs. The only method commonly used is the static </a:t>
            </a:r>
            <a:r>
              <a:rPr lang="en-US" dirty="0" err="1" smtClean="0"/>
              <a:t>DriverManager.getConnection</a:t>
            </a:r>
            <a:r>
              <a:rPr lang="en-US" dirty="0" smtClean="0"/>
              <a:t>(), in one of its three forms, which returns an active Connection object bound to the specified JDBC URL</a:t>
            </a:r>
            <a:endParaRPr lang="en-US" dirty="0"/>
          </a:p>
        </p:txBody>
      </p:sp>
    </p:spTree>
    <p:extLst>
      <p:ext uri="{BB962C8B-B14F-4D97-AF65-F5344CB8AC3E}">
        <p14:creationId xmlns:p14="http://schemas.microsoft.com/office/powerpoint/2010/main" val="805044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err="1" smtClean="0">
                <a:solidFill>
                  <a:srgbClr val="FF0000"/>
                </a:solidFill>
              </a:rPr>
              <a:t>SQLException</a:t>
            </a:r>
            <a:r>
              <a:rPr lang="en-US" dirty="0" smtClean="0"/>
              <a:t> The base exception class used by the JDBC API. </a:t>
            </a:r>
            <a:r>
              <a:rPr lang="en-US" dirty="0" err="1" smtClean="0"/>
              <a:t>SQLException</a:t>
            </a:r>
            <a:r>
              <a:rPr lang="en-US" dirty="0" smtClean="0"/>
              <a:t> has methods that can supply the </a:t>
            </a:r>
            <a:r>
              <a:rPr lang="en-US" dirty="0" err="1" smtClean="0"/>
              <a:t>SQLState</a:t>
            </a:r>
            <a:r>
              <a:rPr lang="en-US" dirty="0" smtClean="0"/>
              <a:t> value any vendor-specific error code. It can also be linked to another </a:t>
            </a:r>
            <a:r>
              <a:rPr lang="en-US" dirty="0" err="1" smtClean="0"/>
              <a:t>SQLException</a:t>
            </a:r>
            <a:r>
              <a:rPr lang="en-US" dirty="0" smtClean="0"/>
              <a:t> if more than one exception occurred.</a:t>
            </a:r>
            <a:endParaRPr lang="en-US" dirty="0"/>
          </a:p>
        </p:txBody>
      </p:sp>
    </p:spTree>
    <p:extLst>
      <p:ext uri="{BB962C8B-B14F-4D97-AF65-F5344CB8AC3E}">
        <p14:creationId xmlns:p14="http://schemas.microsoft.com/office/powerpoint/2010/main" val="1092574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JDBC Drivers</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A driver is Java class, usually supplied by the database vendor, which implements the </a:t>
            </a:r>
            <a:r>
              <a:rPr lang="en-US" dirty="0" err="1" smtClean="0"/>
              <a:t>java.sql.Driver</a:t>
            </a:r>
            <a:r>
              <a:rPr lang="en-US" dirty="0" smtClean="0"/>
              <a:t> interface. The primary function of the driver is to connect to a database and return a </a:t>
            </a:r>
            <a:r>
              <a:rPr lang="en-US" dirty="0" err="1" smtClean="0"/>
              <a:t>java.sql.Connection</a:t>
            </a:r>
            <a:r>
              <a:rPr lang="en-US" dirty="0" smtClean="0"/>
              <a:t> object.</a:t>
            </a:r>
          </a:p>
          <a:p>
            <a:pPr algn="just"/>
            <a:r>
              <a:rPr lang="en-US" dirty="0" smtClean="0"/>
              <a:t>Drivers aren’t called directly by application programs. Instead, they’re registered with the </a:t>
            </a:r>
            <a:r>
              <a:rPr lang="en-US" dirty="0" err="1" smtClean="0"/>
              <a:t>DriverManager</a:t>
            </a:r>
            <a:r>
              <a:rPr lang="en-US" dirty="0" smtClean="0"/>
              <a:t>, which determines the appropriate driver for a particular connection request and makes the connection through it.</a:t>
            </a:r>
            <a:endParaRPr lang="en-US" dirty="0"/>
          </a:p>
        </p:txBody>
      </p:sp>
    </p:spTree>
    <p:extLst>
      <p:ext uri="{BB962C8B-B14F-4D97-AF65-F5344CB8AC3E}">
        <p14:creationId xmlns:p14="http://schemas.microsoft.com/office/powerpoint/2010/main" val="3058143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Driver Types</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r>
              <a:rPr lang="en-US" dirty="0" smtClean="0">
                <a:solidFill>
                  <a:srgbClr val="FF0000"/>
                </a:solidFill>
              </a:rPr>
              <a:t>Type 1—JDBC-ODBC bridge </a:t>
            </a:r>
            <a:r>
              <a:rPr lang="en-US" dirty="0" smtClean="0"/>
              <a:t>Drivers of this type connect to databases through an intermediate ODBC driver. Several drawbacks are involved with this approach, so Sun describes it as being experimental and appropriate for use only where no other driver is available. Both Microsoft and Sun provide type 1 drivers. ■ </a:t>
            </a:r>
          </a:p>
          <a:p>
            <a:pPr algn="just"/>
            <a:r>
              <a:rPr lang="en-US" dirty="0" smtClean="0">
                <a:solidFill>
                  <a:srgbClr val="FF0000"/>
                </a:solidFill>
              </a:rPr>
              <a:t>Type 2—Native API, partly Java </a:t>
            </a:r>
            <a:r>
              <a:rPr lang="en-US" dirty="0" smtClean="0"/>
              <a:t>Similar to a JDBC-ODBC bridge, type 2 drivers use native methods to call vendor-specific API functions. These drivers are also subject to the same limitations as the JDBC-ODBC bridge, in that they require native library files to be installed on client systems, which must be configured to use them.</a:t>
            </a:r>
            <a:endParaRPr lang="en-US" dirty="0"/>
          </a:p>
        </p:txBody>
      </p:sp>
    </p:spTree>
    <p:extLst>
      <p:ext uri="{BB962C8B-B14F-4D97-AF65-F5344CB8AC3E}">
        <p14:creationId xmlns:p14="http://schemas.microsoft.com/office/powerpoint/2010/main" val="2233295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solidFill>
                  <a:srgbClr val="FF0000"/>
                </a:solidFill>
              </a:rPr>
              <a:t>Type 3—Pure Java to database middleware </a:t>
            </a:r>
            <a:r>
              <a:rPr lang="en-US" dirty="0" smtClean="0"/>
              <a:t>Type 3 drivers communicate using a network protocol to a middleware server, which, in turn, communicates to one or more database management systems. ■ </a:t>
            </a:r>
          </a:p>
          <a:p>
            <a:r>
              <a:rPr lang="en-US" dirty="0" smtClean="0">
                <a:solidFill>
                  <a:srgbClr val="FF0000"/>
                </a:solidFill>
              </a:rPr>
              <a:t>Type 4—Pure Java direct to database Drivers </a:t>
            </a:r>
            <a:r>
              <a:rPr lang="en-US" dirty="0" smtClean="0"/>
              <a:t>of this type call directly into the native protocol used by the database management system.</a:t>
            </a:r>
            <a:endParaRPr lang="en-US" dirty="0"/>
          </a:p>
        </p:txBody>
      </p:sp>
    </p:spTree>
    <p:extLst>
      <p:ext uri="{BB962C8B-B14F-4D97-AF65-F5344CB8AC3E}">
        <p14:creationId xmlns:p14="http://schemas.microsoft.com/office/powerpoint/2010/main" val="803976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Stored Procedures in Microsoft Access</a:t>
            </a:r>
            <a:endParaRPr lang="en-US" dirty="0"/>
          </a:p>
        </p:txBody>
      </p:sp>
      <p:sp>
        <p:nvSpPr>
          <p:cNvPr id="3" name="Content Placeholder 2"/>
          <p:cNvSpPr>
            <a:spLocks noGrp="1"/>
          </p:cNvSpPr>
          <p:nvPr>
            <p:ph idx="1"/>
          </p:nvPr>
        </p:nvSpPr>
        <p:spPr>
          <a:xfrm>
            <a:off x="457200" y="838200"/>
            <a:ext cx="8229600" cy="5867400"/>
          </a:xfrm>
        </p:spPr>
        <p:txBody>
          <a:bodyPr>
            <a:noAutofit/>
          </a:bodyPr>
          <a:lstStyle/>
          <a:p>
            <a:pPr algn="just"/>
            <a:r>
              <a:rPr lang="en-US" sz="2000" dirty="0" smtClean="0">
                <a:latin typeface="Bookman Old Style" panose="02050604050505020204" pitchFamily="18" charset="0"/>
              </a:rPr>
              <a:t>Microsoft Access supports queries written in SQL or developed with its own design wizard. These queries can be invoked by name using the JDBC-ODBC bridge and a </a:t>
            </a:r>
            <a:r>
              <a:rPr lang="en-US" sz="2000" dirty="0" err="1" smtClean="0">
                <a:latin typeface="Bookman Old Style" panose="02050604050505020204" pitchFamily="18" charset="0"/>
              </a:rPr>
              <a:t>CallableStatement</a:t>
            </a:r>
            <a:r>
              <a:rPr lang="en-US" sz="2000" dirty="0" smtClean="0">
                <a:latin typeface="Bookman Old Style" panose="02050604050505020204" pitchFamily="18" charset="0"/>
              </a:rPr>
              <a:t>. </a:t>
            </a:r>
          </a:p>
          <a:p>
            <a:pPr algn="just"/>
            <a:r>
              <a:rPr lang="en-US" sz="2000" dirty="0" smtClean="0">
                <a:latin typeface="Bookman Old Style" panose="02050604050505020204" pitchFamily="18" charset="0"/>
              </a:rPr>
              <a:t>a query that creates a list of composers born during a specified year interval. The beginning and ending years are input parameters to the query. When run using 1891–1900 as the year interval, 12 records are selected. </a:t>
            </a:r>
          </a:p>
          <a:p>
            <a:pPr algn="just"/>
            <a:r>
              <a:rPr lang="en-US" sz="2000" dirty="0" smtClean="0">
                <a:latin typeface="Bookman Old Style" panose="02050604050505020204" pitchFamily="18" charset="0"/>
              </a:rPr>
              <a:t> This query can be run from a JSP page using </a:t>
            </a:r>
            <a:r>
              <a:rPr lang="en-US" sz="2000" dirty="0" err="1" smtClean="0">
                <a:latin typeface="Bookman Old Style" panose="02050604050505020204" pitchFamily="18" charset="0"/>
              </a:rPr>
              <a:t>CallableStatement</a:t>
            </a:r>
            <a:r>
              <a:rPr lang="en-US" sz="2000" dirty="0" smtClean="0">
                <a:latin typeface="Bookman Old Style" panose="02050604050505020204" pitchFamily="18" charset="0"/>
              </a:rPr>
              <a:t>, as illustrated in the following listing. The steps the JSP page performs are as follows: </a:t>
            </a:r>
          </a:p>
          <a:p>
            <a:pPr algn="just"/>
            <a:r>
              <a:rPr lang="en-US" sz="2000" dirty="0" smtClean="0">
                <a:latin typeface="Bookman Old Style" panose="02050604050505020204" pitchFamily="18" charset="0"/>
              </a:rPr>
              <a:t>1. Prompts for the beginning and ending year in an HTML form. </a:t>
            </a:r>
          </a:p>
          <a:p>
            <a:pPr algn="just"/>
            <a:r>
              <a:rPr lang="en-US" sz="2000" dirty="0" smtClean="0">
                <a:latin typeface="Bookman Old Style" panose="02050604050505020204" pitchFamily="18" charset="0"/>
              </a:rPr>
              <a:t>2. Connects to the Access database through the JDBC-ODBC bridge. </a:t>
            </a:r>
          </a:p>
          <a:p>
            <a:pPr algn="just"/>
            <a:endParaRPr lang="en-US" sz="2000" dirty="0">
              <a:latin typeface="Bookman Old Style" panose="02050604050505020204" pitchFamily="18" charset="0"/>
            </a:endParaRPr>
          </a:p>
        </p:txBody>
      </p:sp>
    </p:spTree>
    <p:extLst>
      <p:ext uri="{BB962C8B-B14F-4D97-AF65-F5344CB8AC3E}">
        <p14:creationId xmlns:p14="http://schemas.microsoft.com/office/powerpoint/2010/main" val="3422838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smtClean="0">
                <a:latin typeface="Bookman Old Style" panose="02050604050505020204" pitchFamily="18" charset="0"/>
              </a:rPr>
              <a:t>3. Creates a </a:t>
            </a:r>
            <a:r>
              <a:rPr lang="en-US" dirty="0" err="1" smtClean="0">
                <a:latin typeface="Bookman Old Style" panose="02050604050505020204" pitchFamily="18" charset="0"/>
              </a:rPr>
              <a:t>CallableStatement</a:t>
            </a:r>
            <a:r>
              <a:rPr lang="en-US" dirty="0" smtClean="0">
                <a:latin typeface="Bookman Old Style" panose="02050604050505020204" pitchFamily="18" charset="0"/>
              </a:rPr>
              <a:t> that calls the query. </a:t>
            </a:r>
          </a:p>
          <a:p>
            <a:pPr algn="just"/>
            <a:r>
              <a:rPr lang="en-US" dirty="0" smtClean="0">
                <a:latin typeface="Bookman Old Style" panose="02050604050505020204" pitchFamily="18" charset="0"/>
              </a:rPr>
              <a:t>4. Sets the beginning and ending year parameter from the form values.</a:t>
            </a:r>
          </a:p>
          <a:p>
            <a:pPr marL="0" indent="0">
              <a:buNone/>
            </a:pPr>
            <a:r>
              <a:rPr lang="en-US" dirty="0"/>
              <a:t> </a:t>
            </a:r>
            <a:r>
              <a:rPr lang="en-US" dirty="0" smtClean="0"/>
              <a:t> 5. Executes the query. </a:t>
            </a:r>
          </a:p>
          <a:p>
            <a:r>
              <a:rPr lang="en-US" dirty="0" smtClean="0"/>
              <a:t>6. Displays the results in an HTML table</a:t>
            </a:r>
            <a:endParaRPr lang="en-US" dirty="0"/>
          </a:p>
        </p:txBody>
      </p:sp>
    </p:spTree>
    <p:extLst>
      <p:ext uri="{BB962C8B-B14F-4D97-AF65-F5344CB8AC3E}">
        <p14:creationId xmlns:p14="http://schemas.microsoft.com/office/powerpoint/2010/main" val="286677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Java provides a comprehensive and general-purpose means for handling database use with a technology known as JDBC . JDBC makes communication possible with a wide variety of database management systems using SQL</a:t>
            </a:r>
            <a:endParaRPr lang="en-US" dirty="0"/>
          </a:p>
        </p:txBody>
      </p:sp>
    </p:spTree>
    <p:extLst>
      <p:ext uri="{BB962C8B-B14F-4D97-AF65-F5344CB8AC3E}">
        <p14:creationId xmlns:p14="http://schemas.microsoft.com/office/powerpoint/2010/main" val="1764649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r>
              <a:rPr lang="en-US" dirty="0" smtClean="0"/>
              <a:t>New Features in JDBC 2.0 and Beyond</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r>
              <a:rPr lang="en-US" dirty="0" err="1" smtClean="0">
                <a:solidFill>
                  <a:srgbClr val="FF0000"/>
                </a:solidFill>
              </a:rPr>
              <a:t>DataSource</a:t>
            </a:r>
            <a:r>
              <a:rPr lang="en-US" dirty="0" smtClean="0"/>
              <a:t> JDBC driver names and URLs can be stored in a name service and retrieved using JNDI.</a:t>
            </a:r>
          </a:p>
          <a:p>
            <a:pPr algn="just"/>
            <a:r>
              <a:rPr lang="en-US" dirty="0" smtClean="0"/>
              <a:t> </a:t>
            </a:r>
            <a:r>
              <a:rPr lang="en-US" dirty="0" smtClean="0">
                <a:solidFill>
                  <a:srgbClr val="FF0000"/>
                </a:solidFill>
              </a:rPr>
              <a:t>Connection pooling </a:t>
            </a:r>
            <a:r>
              <a:rPr lang="en-US" dirty="0" smtClean="0"/>
              <a:t>A data source provider can offer connection pooling, allowing connections to be activated and recycled, usually with a significant performance improvement. This capability is configured entirely in the naming service and requires no changes to applications. </a:t>
            </a:r>
          </a:p>
          <a:p>
            <a:pPr algn="just"/>
            <a:r>
              <a:rPr lang="en-US" dirty="0" smtClean="0">
                <a:solidFill>
                  <a:srgbClr val="FF0000"/>
                </a:solidFill>
              </a:rPr>
              <a:t>Scrollable result sets </a:t>
            </a:r>
            <a:r>
              <a:rPr lang="en-US" dirty="0" smtClean="0"/>
              <a:t>JDBC 1.0 allowed only forward navigation through a result set starting at the first record. JDBC 2.0 provides methods for forward and backward navigation, as well as relative and absolute cursor positioning. </a:t>
            </a:r>
            <a:endParaRPr lang="en-US" dirty="0"/>
          </a:p>
        </p:txBody>
      </p:sp>
    </p:spTree>
    <p:extLst>
      <p:ext uri="{BB962C8B-B14F-4D97-AF65-F5344CB8AC3E}">
        <p14:creationId xmlns:p14="http://schemas.microsoft.com/office/powerpoint/2010/main" val="185086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 </a:t>
            </a:r>
            <a:r>
              <a:rPr lang="en-US" dirty="0" err="1" smtClean="0">
                <a:solidFill>
                  <a:srgbClr val="FF0000"/>
                </a:solidFill>
              </a:rPr>
              <a:t>RowSets</a:t>
            </a:r>
            <a:r>
              <a:rPr lang="en-US" dirty="0" smtClean="0">
                <a:solidFill>
                  <a:srgbClr val="FF0000"/>
                </a:solidFill>
              </a:rPr>
              <a:t> </a:t>
            </a:r>
            <a:r>
              <a:rPr lang="en-US" dirty="0" smtClean="0"/>
              <a:t>Disconnected result sets can be made to conform to the JavaBeans model. </a:t>
            </a:r>
          </a:p>
          <a:p>
            <a:r>
              <a:rPr lang="en-US" dirty="0" smtClean="0"/>
              <a:t>■ </a:t>
            </a:r>
            <a:r>
              <a:rPr lang="en-US" dirty="0" err="1" smtClean="0">
                <a:solidFill>
                  <a:srgbClr val="FF0000"/>
                </a:solidFill>
              </a:rPr>
              <a:t>BatchUpdates</a:t>
            </a:r>
            <a:r>
              <a:rPr lang="en-US" dirty="0" smtClean="0"/>
              <a:t> Transactions can be grouped and sent to the database as a unit.</a:t>
            </a:r>
          </a:p>
          <a:p>
            <a:endParaRPr lang="en-US" dirty="0"/>
          </a:p>
        </p:txBody>
      </p:sp>
    </p:spTree>
    <p:extLst>
      <p:ext uri="{BB962C8B-B14F-4D97-AF65-F5344CB8AC3E}">
        <p14:creationId xmlns:p14="http://schemas.microsoft.com/office/powerpoint/2010/main" val="2738726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JDBC Overview</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JDBC is an application programming interface between Java programs and database management systems. Like Oracle’s Oracle Call Interface (OCI) or Microsoft’s Open Database Connectivity (ODBC), JDBC is a call-level interface. This means a program uses method or function calls to access its features, as opposed to embedded SQL statements, which are translated by a </a:t>
            </a:r>
            <a:r>
              <a:rPr lang="en-US" dirty="0" err="1" smtClean="0"/>
              <a:t>precompiler</a:t>
            </a:r>
            <a:r>
              <a:rPr lang="en-US" dirty="0" smtClean="0"/>
              <a:t>.</a:t>
            </a:r>
            <a:endParaRPr lang="en-US" dirty="0"/>
          </a:p>
        </p:txBody>
      </p:sp>
    </p:spTree>
    <p:extLst>
      <p:ext uri="{BB962C8B-B14F-4D97-AF65-F5344CB8AC3E}">
        <p14:creationId xmlns:p14="http://schemas.microsoft.com/office/powerpoint/2010/main" val="4275822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A programmer uses a Java class known as a JDBC driver to connect to a database. Hundreds of JDBC drivers exist—at least one for each widely used database, whether commercial or shareware. </a:t>
            </a:r>
          </a:p>
          <a:p>
            <a:pPr algn="just"/>
            <a:r>
              <a:rPr lang="en-US" dirty="0" smtClean="0"/>
              <a:t>A special JDBC driver, known as the JDBC-ODBC bridge, makes using ODBC as an intermediary possible, which makes the vast number of ODBC drivers usable from JDBC</a:t>
            </a:r>
            <a:endParaRPr lang="en-US" dirty="0"/>
          </a:p>
        </p:txBody>
      </p:sp>
    </p:spTree>
    <p:extLst>
      <p:ext uri="{BB962C8B-B14F-4D97-AF65-F5344CB8AC3E}">
        <p14:creationId xmlns:p14="http://schemas.microsoft.com/office/powerpoint/2010/main" val="585445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a:t>JDBC connections support creating and executing statements. These may be update statements such as SQL's CREATE, INSERT, UPDATE and DELETE, or they may be query statements such as SELECT. Additionally, stored procedures may be invoked through a JDBC connection. JDBC represents statements using one of the following classes:</a:t>
            </a:r>
          </a:p>
          <a:p>
            <a:r>
              <a:rPr lang="en-US" dirty="0">
                <a:hlinkClick r:id="rId2"/>
              </a:rPr>
              <a:t>Statement</a:t>
            </a:r>
            <a:r>
              <a:rPr lang="en-US" dirty="0"/>
              <a:t> – the statement is sent to the database server each and every time.</a:t>
            </a:r>
          </a:p>
          <a:p>
            <a:r>
              <a:rPr lang="en-US" dirty="0" err="1">
                <a:hlinkClick r:id="rId3"/>
              </a:rPr>
              <a:t>PreparedStatement</a:t>
            </a:r>
            <a:r>
              <a:rPr lang="en-US" dirty="0"/>
              <a:t> – the statement is cached and then the </a:t>
            </a:r>
            <a:r>
              <a:rPr lang="en-US" dirty="0">
                <a:hlinkClick r:id="rId4" tooltip="Query plan"/>
              </a:rPr>
              <a:t>execution path</a:t>
            </a:r>
            <a:r>
              <a:rPr lang="en-US" dirty="0"/>
              <a:t> is pre-determined on the database server allowing it to be executed multiple times in an efficient manner.</a:t>
            </a:r>
          </a:p>
          <a:p>
            <a:r>
              <a:rPr lang="en-US" dirty="0" err="1">
                <a:hlinkClick r:id="rId5"/>
              </a:rPr>
              <a:t>CallableStatement</a:t>
            </a:r>
            <a:r>
              <a:rPr lang="en-US" dirty="0"/>
              <a:t> – used for executing </a:t>
            </a:r>
            <a:r>
              <a:rPr lang="en-US" dirty="0">
                <a:hlinkClick r:id="rId6" tooltip="Stored procedures"/>
              </a:rPr>
              <a:t>stored procedures</a:t>
            </a:r>
            <a:r>
              <a:rPr lang="en-US" dirty="0"/>
              <a:t> on the database.</a:t>
            </a:r>
          </a:p>
          <a:p>
            <a:endParaRPr lang="en-US" dirty="0"/>
          </a:p>
        </p:txBody>
      </p:sp>
    </p:spTree>
    <p:extLst>
      <p:ext uri="{BB962C8B-B14F-4D97-AF65-F5344CB8AC3E}">
        <p14:creationId xmlns:p14="http://schemas.microsoft.com/office/powerpoint/2010/main" val="388854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smtClean="0"/>
              <a:t>The great advantage of JDBC is it provides a standard interface to all database management systems. JDBC queries that work on an Oracle database require little or no changes to work with DB2, or SQL Server, or any other database.</a:t>
            </a:r>
          </a:p>
          <a:p>
            <a:pPr algn="just"/>
            <a:r>
              <a:rPr lang="en-US" dirty="0" smtClean="0"/>
              <a:t> The few differences that remain usually have to do with data type names and support for certain operation types. Even these differences can usually be resolved programmatically using metadata provided by the JDBC connection.</a:t>
            </a:r>
            <a:endParaRPr lang="en-US" dirty="0"/>
          </a:p>
        </p:txBody>
      </p:sp>
    </p:spTree>
    <p:extLst>
      <p:ext uri="{BB962C8B-B14F-4D97-AF65-F5344CB8AC3E}">
        <p14:creationId xmlns:p14="http://schemas.microsoft.com/office/powerpoint/2010/main" val="1269311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algn="just"/>
            <a:r>
              <a:rPr lang="en-US" dirty="0" smtClean="0"/>
              <a:t>Working with JDBC isn’t difficult. Depending on the task to be performed, usually only four steps are required: </a:t>
            </a:r>
          </a:p>
          <a:p>
            <a:pPr algn="just"/>
            <a:r>
              <a:rPr lang="en-US" dirty="0" smtClean="0"/>
              <a:t>1. </a:t>
            </a:r>
            <a:r>
              <a:rPr lang="en-US" dirty="0" smtClean="0">
                <a:solidFill>
                  <a:srgbClr val="FF0000"/>
                </a:solidFill>
              </a:rPr>
              <a:t>Load a JDBC driver for your DBMS</a:t>
            </a:r>
            <a:r>
              <a:rPr lang="en-US" dirty="0" smtClean="0"/>
              <a:t>. This typically involves only a </a:t>
            </a:r>
            <a:r>
              <a:rPr lang="en-US" dirty="0" err="1" smtClean="0"/>
              <a:t>Class.forName</a:t>
            </a:r>
            <a:r>
              <a:rPr lang="en-US" dirty="0" smtClean="0"/>
              <a:t>() statement specifying the driver class name. </a:t>
            </a:r>
          </a:p>
          <a:p>
            <a:pPr algn="just"/>
            <a:r>
              <a:rPr lang="en-US" dirty="0" smtClean="0"/>
              <a:t>2. </a:t>
            </a:r>
            <a:r>
              <a:rPr lang="en-US" dirty="0" smtClean="0">
                <a:solidFill>
                  <a:srgbClr val="FF0000"/>
                </a:solidFill>
              </a:rPr>
              <a:t>Use that driver to open a connection to a particular database</a:t>
            </a:r>
            <a:r>
              <a:rPr lang="en-US" dirty="0" smtClean="0"/>
              <a:t>. This is done with a call to a static </a:t>
            </a:r>
            <a:r>
              <a:rPr lang="en-US" dirty="0" err="1" smtClean="0"/>
              <a:t>getConnection</a:t>
            </a:r>
            <a:r>
              <a:rPr lang="en-US" dirty="0" smtClean="0"/>
              <a:t>(</a:t>
            </a:r>
            <a:r>
              <a:rPr lang="en-US" dirty="0" err="1" smtClean="0"/>
              <a:t>url</a:t>
            </a:r>
            <a:r>
              <a:rPr lang="en-US" dirty="0" smtClean="0"/>
              <a:t>) method to the </a:t>
            </a:r>
            <a:r>
              <a:rPr lang="en-US" dirty="0" err="1" smtClean="0"/>
              <a:t>DriverManager</a:t>
            </a:r>
            <a:r>
              <a:rPr lang="en-US" dirty="0" smtClean="0"/>
              <a:t> class. The </a:t>
            </a:r>
            <a:r>
              <a:rPr lang="en-US" dirty="0" err="1" smtClean="0"/>
              <a:t>url</a:t>
            </a:r>
            <a:r>
              <a:rPr lang="en-US" dirty="0" smtClean="0"/>
              <a:t> argument is in a specific form that indicates the driver type and the data source to use. </a:t>
            </a:r>
          </a:p>
          <a:p>
            <a:pPr algn="just"/>
            <a:r>
              <a:rPr lang="en-US" dirty="0" smtClean="0"/>
              <a:t>3. </a:t>
            </a:r>
            <a:r>
              <a:rPr lang="en-US" dirty="0" smtClean="0">
                <a:solidFill>
                  <a:srgbClr val="FF0000"/>
                </a:solidFill>
              </a:rPr>
              <a:t>Issue SQL statements through the connection</a:t>
            </a:r>
            <a:r>
              <a:rPr lang="en-US" dirty="0" smtClean="0"/>
              <a:t>. Once the connection is established, it can be used to create Statement objects through which SQL commands can be made. </a:t>
            </a:r>
          </a:p>
          <a:p>
            <a:pPr algn="just"/>
            <a:r>
              <a:rPr lang="en-US" dirty="0" smtClean="0"/>
              <a:t>4. </a:t>
            </a:r>
            <a:r>
              <a:rPr lang="en-US" dirty="0" smtClean="0">
                <a:solidFill>
                  <a:srgbClr val="FF0000"/>
                </a:solidFill>
              </a:rPr>
              <a:t>Process result sets returned by the SQL operations</a:t>
            </a:r>
            <a:r>
              <a:rPr lang="en-US" dirty="0" smtClean="0"/>
              <a:t>. The </a:t>
            </a:r>
            <a:r>
              <a:rPr lang="en-US" dirty="0" err="1" smtClean="0"/>
              <a:t>ResultSet</a:t>
            </a:r>
            <a:r>
              <a:rPr lang="en-US" dirty="0" smtClean="0"/>
              <a:t> interface provides methods to step through each row and get the values of each column.</a:t>
            </a:r>
            <a:endParaRPr lang="en-US" dirty="0"/>
          </a:p>
        </p:txBody>
      </p:sp>
    </p:spTree>
    <p:extLst>
      <p:ext uri="{BB962C8B-B14F-4D97-AF65-F5344CB8AC3E}">
        <p14:creationId xmlns:p14="http://schemas.microsoft.com/office/powerpoint/2010/main" val="391112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Essential JDBC Classes</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t>The JDBC interface is contained in the </a:t>
            </a:r>
            <a:r>
              <a:rPr lang="en-US" dirty="0" err="1" smtClean="0"/>
              <a:t>java.sql</a:t>
            </a:r>
            <a:r>
              <a:rPr lang="en-US" dirty="0" smtClean="0"/>
              <a:t> and </a:t>
            </a:r>
            <a:r>
              <a:rPr lang="en-US" dirty="0" err="1" smtClean="0"/>
              <a:t>javax.sql</a:t>
            </a:r>
            <a:r>
              <a:rPr lang="en-US" dirty="0" smtClean="0"/>
              <a:t> packages.3 It consists mainly of interfaces rather than concrete classes because each vendor’s implementation is specific to their particular database protocol.</a:t>
            </a:r>
          </a:p>
          <a:p>
            <a:pPr algn="just"/>
            <a:r>
              <a:rPr lang="en-US" dirty="0" smtClean="0">
                <a:solidFill>
                  <a:srgbClr val="FF0000"/>
                </a:solidFill>
              </a:rPr>
              <a:t>Connection</a:t>
            </a:r>
            <a:r>
              <a:rPr lang="en-US" dirty="0" smtClean="0"/>
              <a:t> An active link to a database through which a Java program can read and write data, as well as explore the database structure and capabilities</a:t>
            </a:r>
            <a:endParaRPr lang="en-US" dirty="0"/>
          </a:p>
        </p:txBody>
      </p:sp>
    </p:spTree>
    <p:extLst>
      <p:ext uri="{BB962C8B-B14F-4D97-AF65-F5344CB8AC3E}">
        <p14:creationId xmlns:p14="http://schemas.microsoft.com/office/powerpoint/2010/main" val="2880238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a:t>Commercial and free drivers provide connectivity to most relational-database servers. These drivers fall into one of the following types:</a:t>
            </a:r>
          </a:p>
          <a:p>
            <a:r>
              <a:rPr lang="en-US" dirty="0">
                <a:hlinkClick r:id="rId2" tooltip="JDBC driver"/>
              </a:rPr>
              <a:t>Type 1</a:t>
            </a:r>
            <a:r>
              <a:rPr lang="en-US" dirty="0"/>
              <a:t> that calls native code of the locally available ODBC driver. (Note: In JDBC 4.2, JDBC-ODBC bridge has been removed</a:t>
            </a:r>
            <a:r>
              <a:rPr lang="en-US" baseline="30000" dirty="0">
                <a:hlinkClick r:id="rId3"/>
              </a:rPr>
              <a:t>[9]</a:t>
            </a:r>
            <a:r>
              <a:rPr lang="en-US" dirty="0"/>
              <a:t>)</a:t>
            </a:r>
          </a:p>
          <a:p>
            <a:r>
              <a:rPr lang="en-US" dirty="0">
                <a:hlinkClick r:id="rId4" tooltip="JDBC driver"/>
              </a:rPr>
              <a:t>Type 2</a:t>
            </a:r>
            <a:r>
              <a:rPr lang="en-US" dirty="0"/>
              <a:t> that calls database vendor native library on a client side. This code then talks to database over the network.</a:t>
            </a:r>
          </a:p>
          <a:p>
            <a:r>
              <a:rPr lang="en-US" dirty="0">
                <a:hlinkClick r:id="rId5" tooltip="JDBC driver"/>
              </a:rPr>
              <a:t>Type 3</a:t>
            </a:r>
            <a:r>
              <a:rPr lang="en-US" dirty="0"/>
              <a:t>, the pure-java driver that talks with the server-side middleware that then talks to the database.</a:t>
            </a:r>
          </a:p>
          <a:p>
            <a:r>
              <a:rPr lang="en-US" dirty="0">
                <a:hlinkClick r:id="rId6" tooltip="JDBC driver"/>
              </a:rPr>
              <a:t>Type 4</a:t>
            </a:r>
            <a:r>
              <a:rPr lang="en-US" dirty="0"/>
              <a:t>, the pure-java driver that uses database native protocol.</a:t>
            </a:r>
          </a:p>
          <a:p>
            <a:endParaRPr lang="en-US" dirty="0"/>
          </a:p>
        </p:txBody>
      </p:sp>
    </p:spTree>
    <p:extLst>
      <p:ext uri="{BB962C8B-B14F-4D97-AF65-F5344CB8AC3E}">
        <p14:creationId xmlns:p14="http://schemas.microsoft.com/office/powerpoint/2010/main" val="116904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1493</Words>
  <Application>Microsoft Office PowerPoint</Application>
  <PresentationFormat>On-screen Show (4:3)</PresentationFormat>
  <Paragraphs>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Database Access</vt:lpstr>
      <vt:lpstr>PowerPoint Presentation</vt:lpstr>
      <vt:lpstr>JDBC Overview</vt:lpstr>
      <vt:lpstr>PowerPoint Presentation</vt:lpstr>
      <vt:lpstr>PowerPoint Presentation</vt:lpstr>
      <vt:lpstr>PowerPoint Presentation</vt:lpstr>
      <vt:lpstr>PowerPoint Presentation</vt:lpstr>
      <vt:lpstr>Essential JDBC Classes</vt:lpstr>
      <vt:lpstr>PowerPoint Presentation</vt:lpstr>
      <vt:lpstr>PowerPoint Presentation</vt:lpstr>
      <vt:lpstr>PowerPoint Presentation</vt:lpstr>
      <vt:lpstr>PowerPoint Presentation</vt:lpstr>
      <vt:lpstr>PowerPoint Presentation</vt:lpstr>
      <vt:lpstr>PowerPoint Presentation</vt:lpstr>
      <vt:lpstr>JDBC Drivers</vt:lpstr>
      <vt:lpstr>Driver Types</vt:lpstr>
      <vt:lpstr>PowerPoint Presentation</vt:lpstr>
      <vt:lpstr>Stored Procedures in Microsoft Access</vt:lpstr>
      <vt:lpstr>PowerPoint Presentation</vt:lpstr>
      <vt:lpstr>New Features in JDBC 2.0 and Beyond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Access</dc:title>
  <dc:creator>student</dc:creator>
  <cp:lastModifiedBy>student</cp:lastModifiedBy>
  <cp:revision>7</cp:revision>
  <dcterms:created xsi:type="dcterms:W3CDTF">2018-01-24T06:20:17Z</dcterms:created>
  <dcterms:modified xsi:type="dcterms:W3CDTF">2018-01-24T08:58:30Z</dcterms:modified>
</cp:coreProperties>
</file>