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9" r:id="rId5"/>
    <p:sldId id="260" r:id="rId6"/>
    <p:sldId id="261" r:id="rId7"/>
    <p:sldId id="262" r:id="rId8"/>
    <p:sldId id="28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3D9C2-E6B9-4F23-8D5E-1F5256640B51}"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03486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3D9C2-E6B9-4F23-8D5E-1F5256640B51}"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91560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3D9C2-E6B9-4F23-8D5E-1F5256640B51}"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307115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3D9C2-E6B9-4F23-8D5E-1F5256640B51}"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7125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3D9C2-E6B9-4F23-8D5E-1F5256640B51}"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32084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3D9C2-E6B9-4F23-8D5E-1F5256640B51}"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52411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3D9C2-E6B9-4F23-8D5E-1F5256640B51}"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35421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3D9C2-E6B9-4F23-8D5E-1F5256640B51}"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18639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3D9C2-E6B9-4F23-8D5E-1F5256640B51}"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12886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3D9C2-E6B9-4F23-8D5E-1F5256640B51}"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48706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3D9C2-E6B9-4F23-8D5E-1F5256640B51}"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43445-9DBC-4AD5-B21B-CACAFD85B511}" type="slidenum">
              <a:rPr lang="en-US" smtClean="0"/>
              <a:t>‹#›</a:t>
            </a:fld>
            <a:endParaRPr lang="en-US"/>
          </a:p>
        </p:txBody>
      </p:sp>
    </p:spTree>
    <p:extLst>
      <p:ext uri="{BB962C8B-B14F-4D97-AF65-F5344CB8AC3E}">
        <p14:creationId xmlns:p14="http://schemas.microsoft.com/office/powerpoint/2010/main" val="211759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3D9C2-E6B9-4F23-8D5E-1F5256640B51}" type="datetimeFigureOut">
              <a:rPr lang="en-US" smtClean="0"/>
              <a:t>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43445-9DBC-4AD5-B21B-CACAFD85B511}" type="slidenum">
              <a:rPr lang="en-US" smtClean="0"/>
              <a:t>‹#›</a:t>
            </a:fld>
            <a:endParaRPr lang="en-US"/>
          </a:p>
        </p:txBody>
      </p:sp>
    </p:spTree>
    <p:extLst>
      <p:ext uri="{BB962C8B-B14F-4D97-AF65-F5344CB8AC3E}">
        <p14:creationId xmlns:p14="http://schemas.microsoft.com/office/powerpoint/2010/main" val="3069251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in Servlet</a:t>
            </a:r>
            <a:br>
              <a:rPr lang="en-US" dirty="0"/>
            </a:br>
            <a:endParaRPr lang="en-US" dirty="0"/>
          </a:p>
        </p:txBody>
      </p:sp>
      <p:sp>
        <p:nvSpPr>
          <p:cNvPr id="3" name="Content Placeholder 2"/>
          <p:cNvSpPr>
            <a:spLocks noGrp="1"/>
          </p:cNvSpPr>
          <p:nvPr>
            <p:ph idx="1"/>
          </p:nvPr>
        </p:nvSpPr>
        <p:spPr/>
        <p:txBody>
          <a:bodyPr/>
          <a:lstStyle/>
          <a:p>
            <a:pPr algn="just"/>
            <a:r>
              <a:rPr lang="en-US" dirty="0"/>
              <a:t>The </a:t>
            </a:r>
            <a:r>
              <a:rPr lang="en-US" dirty="0" err="1"/>
              <a:t>RequestDispatcher</a:t>
            </a:r>
            <a:r>
              <a:rPr lang="en-US" dirty="0"/>
              <a:t> interface provides the facility of dispatching the request to another resource it may be html, servlet or </a:t>
            </a:r>
            <a:r>
              <a:rPr lang="en-US" dirty="0" err="1"/>
              <a:t>jsp</a:t>
            </a:r>
            <a:r>
              <a:rPr lang="en-US" dirty="0"/>
              <a:t>. This interface can also be used to include the content of another resource also. It is one of the way of servlet collaboration.</a:t>
            </a:r>
          </a:p>
        </p:txBody>
      </p:sp>
    </p:spTree>
    <p:extLst>
      <p:ext uri="{BB962C8B-B14F-4D97-AF65-F5344CB8AC3E}">
        <p14:creationId xmlns:p14="http://schemas.microsoft.com/office/powerpoint/2010/main" val="41872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SendRedirect</a:t>
            </a:r>
            <a:r>
              <a:rPr lang="en-US" dirty="0"/>
              <a:t> in servlet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err="1"/>
              <a:t>sendRedirect</a:t>
            </a:r>
            <a:r>
              <a:rPr lang="en-US" b="1" dirty="0"/>
              <a:t>()</a:t>
            </a:r>
            <a:r>
              <a:rPr lang="en-US" dirty="0"/>
              <a:t> </a:t>
            </a:r>
            <a:r>
              <a:rPr lang="en-US" dirty="0" err="1" smtClean="0"/>
              <a:t>methodof</a:t>
            </a:r>
            <a:r>
              <a:rPr lang="en-US" dirty="0"/>
              <a:t>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22034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a:t>
            </a:r>
            <a:r>
              <a:rPr lang="en-US" dirty="0"/>
              <a:t>between forward() and </a:t>
            </a:r>
            <a:r>
              <a:rPr lang="en-US" dirty="0" err="1"/>
              <a:t>sendRedirect</a:t>
            </a:r>
            <a:r>
              <a:rPr lang="en-US" dirty="0"/>
              <a:t>() method</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425148"/>
              </p:ext>
            </p:extLst>
          </p:nvPr>
        </p:nvGraphicFramePr>
        <p:xfrm>
          <a:off x="457200" y="1800571"/>
          <a:ext cx="8229600" cy="4600229"/>
        </p:xfrm>
        <a:graphic>
          <a:graphicData uri="http://schemas.openxmlformats.org/drawingml/2006/table">
            <a:tbl>
              <a:tblPr/>
              <a:tblGrid>
                <a:gridCol w="4114800"/>
                <a:gridCol w="4114800"/>
              </a:tblGrid>
              <a:tr h="500026">
                <a:tc>
                  <a:txBody>
                    <a:bodyPr/>
                    <a:lstStyle/>
                    <a:p>
                      <a:pPr algn="l" fontAlgn="t"/>
                      <a:r>
                        <a:rPr lang="en-US" sz="1800">
                          <a:solidFill>
                            <a:srgbClr val="000000"/>
                          </a:solidFill>
                          <a:effectLst/>
                          <a:latin typeface="times new roman"/>
                        </a:rPr>
                        <a:t>forward() method</a:t>
                      </a:r>
                    </a:p>
                  </a:txBody>
                  <a:tcPr marL="113642" marR="113642" marT="113642" marB="113642">
                    <a:lnL w="9525" cap="flat" cmpd="sng" algn="ctr">
                      <a:solidFill>
                        <a:srgbClr val="B02287"/>
                      </a:solidFill>
                      <a:prstDash val="solid"/>
                      <a:round/>
                      <a:headEnd type="none" w="med" len="med"/>
                      <a:tailEnd type="none" w="med" len="med"/>
                    </a:lnL>
                    <a:lnR w="9525" cap="flat" cmpd="sng" algn="ctr">
                      <a:solidFill>
                        <a:srgbClr val="B02287"/>
                      </a:solidFill>
                      <a:prstDash val="solid"/>
                      <a:round/>
                      <a:headEnd type="none" w="med" len="med"/>
                      <a:tailEnd type="none" w="med" len="med"/>
                    </a:lnR>
                    <a:lnT w="9525" cap="flat" cmpd="sng" algn="ctr">
                      <a:solidFill>
                        <a:srgbClr val="B0228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sendRedirect() method</a:t>
                      </a:r>
                    </a:p>
                  </a:txBody>
                  <a:tcPr marL="113642" marR="113642" marT="113642" marB="113642">
                    <a:lnL w="9525" cap="flat" cmpd="sng" algn="ctr">
                      <a:solidFill>
                        <a:srgbClr val="B02287"/>
                      </a:solidFill>
                      <a:prstDash val="solid"/>
                      <a:round/>
                      <a:headEnd type="none" w="med" len="med"/>
                      <a:tailEnd type="none" w="med" len="med"/>
                    </a:lnL>
                    <a:lnR w="9525" cap="flat" cmpd="sng" algn="ctr">
                      <a:solidFill>
                        <a:srgbClr val="B02287"/>
                      </a:solidFill>
                      <a:prstDash val="solid"/>
                      <a:round/>
                      <a:headEnd type="none" w="med" len="med"/>
                      <a:tailEnd type="none" w="med" len="med"/>
                    </a:lnR>
                    <a:lnT w="9525" cap="flat" cmpd="sng" algn="ctr">
                      <a:solidFill>
                        <a:srgbClr val="B0228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7006">
                <a:tc>
                  <a:txBody>
                    <a:bodyPr/>
                    <a:lstStyle/>
                    <a:p>
                      <a:pPr algn="just" fontAlgn="t"/>
                      <a:r>
                        <a:rPr lang="en-US" sz="1800" b="0" i="0">
                          <a:solidFill>
                            <a:srgbClr val="000000"/>
                          </a:solidFill>
                          <a:effectLst/>
                          <a:latin typeface="verdana"/>
                        </a:rPr>
                        <a:t>The forward() method works at server side.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effectLst/>
                          <a:latin typeface="verdana"/>
                        </a:rPr>
                        <a:t>The </a:t>
                      </a:r>
                      <a:r>
                        <a:rPr lang="en-US" sz="1800" b="0" i="0" dirty="0" err="1">
                          <a:solidFill>
                            <a:srgbClr val="000000"/>
                          </a:solidFill>
                          <a:effectLst/>
                          <a:latin typeface="verdana"/>
                        </a:rPr>
                        <a:t>sendRedirect</a:t>
                      </a:r>
                      <a:r>
                        <a:rPr lang="en-US" sz="1800" b="0" i="0" dirty="0">
                          <a:solidFill>
                            <a:srgbClr val="000000"/>
                          </a:solidFill>
                          <a:effectLst/>
                          <a:latin typeface="verdana"/>
                        </a:rPr>
                        <a:t>() method works at client side.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just" fontAlgn="t"/>
                      <a:r>
                        <a:rPr lang="en-US" sz="1800" b="0" i="0">
                          <a:solidFill>
                            <a:srgbClr val="000000"/>
                          </a:solidFill>
                          <a:effectLst/>
                          <a:latin typeface="verdana"/>
                        </a:rPr>
                        <a:t>It sends the same request and response objects to another servlet.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a:solidFill>
                            <a:srgbClr val="000000"/>
                          </a:solidFill>
                          <a:effectLst/>
                          <a:latin typeface="verdana"/>
                        </a:rPr>
                        <a:t>It always sends a new request.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7006">
                <a:tc>
                  <a:txBody>
                    <a:bodyPr/>
                    <a:lstStyle/>
                    <a:p>
                      <a:pPr algn="just" fontAlgn="t"/>
                      <a:r>
                        <a:rPr lang="en-US" sz="1800" b="0" i="0">
                          <a:solidFill>
                            <a:srgbClr val="000000"/>
                          </a:solidFill>
                          <a:effectLst/>
                          <a:latin typeface="verdana"/>
                        </a:rPr>
                        <a:t>It can work within the server only.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verdana"/>
                        </a:rPr>
                        <a:t>It can be used within and outside the server.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723813">
                <a:tc>
                  <a:txBody>
                    <a:bodyPr/>
                    <a:lstStyle/>
                    <a:p>
                      <a:pPr algn="just" fontAlgn="t"/>
                      <a:r>
                        <a:rPr lang="en-US" sz="1800" b="0" i="0">
                          <a:solidFill>
                            <a:srgbClr val="000000"/>
                          </a:solidFill>
                          <a:effectLst/>
                          <a:latin typeface="verdana"/>
                        </a:rPr>
                        <a:t>Example: request.getRequestDispacher("servlet2").forward(request,response);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dirty="0">
                          <a:solidFill>
                            <a:srgbClr val="000000"/>
                          </a:solidFill>
                          <a:effectLst/>
                          <a:latin typeface="verdana"/>
                        </a:rPr>
                        <a:t>Example: </a:t>
                      </a:r>
                      <a:r>
                        <a:rPr lang="en-US" sz="1800" b="0" i="0" dirty="0" err="1">
                          <a:solidFill>
                            <a:srgbClr val="000000"/>
                          </a:solidFill>
                          <a:effectLst/>
                          <a:latin typeface="verdana"/>
                        </a:rPr>
                        <a:t>response.sendRedirect</a:t>
                      </a:r>
                      <a:r>
                        <a:rPr lang="en-US" sz="1800" b="0" i="0" dirty="0">
                          <a:solidFill>
                            <a:srgbClr val="000000"/>
                          </a:solidFill>
                          <a:effectLst/>
                          <a:latin typeface="verdana"/>
                        </a:rPr>
                        <a:t>("servlet2");</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6586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a:t>
            </a:r>
            <a:r>
              <a:rPr lang="en-US" dirty="0" err="1"/>
              <a:t>sendRedirect</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US" dirty="0" err="1"/>
              <a:t>response.sendRedirect</a:t>
            </a:r>
            <a:r>
              <a:rPr lang="en-US" dirty="0"/>
              <a:t>("http://www.javatpoint.com</a:t>
            </a:r>
            <a:r>
              <a:rPr lang="en-US" dirty="0" smtClean="0"/>
              <a:t>");</a:t>
            </a:r>
          </a:p>
          <a:p>
            <a:endParaRPr lang="en-US" dirty="0"/>
          </a:p>
        </p:txBody>
      </p:sp>
    </p:spTree>
    <p:extLst>
      <p:ext uri="{BB962C8B-B14F-4D97-AF65-F5344CB8AC3E}">
        <p14:creationId xmlns:p14="http://schemas.microsoft.com/office/powerpoint/2010/main" val="304709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b="1" dirty="0"/>
              <a:t>import</a:t>
            </a:r>
            <a:r>
              <a:rPr lang="en-US" dirty="0"/>
              <a:t> java.io.*;  </a:t>
            </a:r>
          </a:p>
          <a:p>
            <a:r>
              <a:rPr lang="en-US" b="1" dirty="0"/>
              <a:t>import</a:t>
            </a:r>
            <a:r>
              <a:rPr lang="en-US" dirty="0"/>
              <a:t> </a:t>
            </a:r>
            <a:r>
              <a:rPr lang="en-US" dirty="0" err="1"/>
              <a:t>javax.servlet</a:t>
            </a:r>
            <a:r>
              <a:rPr lang="en-US" dirty="0"/>
              <a:t>.*;  </a:t>
            </a:r>
          </a:p>
          <a:p>
            <a:r>
              <a:rPr lang="en-US" b="1" dirty="0"/>
              <a:t>import</a:t>
            </a:r>
            <a:r>
              <a:rPr lang="en-US" dirty="0"/>
              <a:t> </a:t>
            </a:r>
            <a:r>
              <a:rPr lang="en-US" dirty="0" err="1"/>
              <a:t>javax.servlet.http</a:t>
            </a:r>
            <a:r>
              <a:rPr lang="en-US" dirty="0"/>
              <a:t>.*;  </a:t>
            </a:r>
          </a:p>
          <a:p>
            <a:r>
              <a:rPr lang="en-US" dirty="0"/>
              <a:t>  </a:t>
            </a:r>
          </a:p>
          <a:p>
            <a:r>
              <a:rPr lang="en-US" b="1" dirty="0"/>
              <a:t>public</a:t>
            </a:r>
            <a:r>
              <a:rPr lang="en-US" dirty="0"/>
              <a:t> </a:t>
            </a:r>
            <a:r>
              <a:rPr lang="en-US" b="1" dirty="0"/>
              <a:t>class</a:t>
            </a:r>
            <a:r>
              <a:rPr lang="en-US" dirty="0"/>
              <a:t> </a:t>
            </a:r>
            <a:r>
              <a:rPr lang="en-US" dirty="0" err="1"/>
              <a:t>DemoServlet</a:t>
            </a:r>
            <a:r>
              <a:rPr lang="en-US" dirty="0"/>
              <a:t> </a:t>
            </a:r>
            <a:r>
              <a:rPr lang="en-US" b="1" dirty="0"/>
              <a:t>extends</a:t>
            </a:r>
            <a:r>
              <a:rPr lang="en-US" dirty="0"/>
              <a:t> </a:t>
            </a:r>
            <a:r>
              <a:rPr lang="en-US" dirty="0" err="1"/>
              <a:t>HttpServlet</a:t>
            </a:r>
            <a:r>
              <a:rPr lang="en-US" dirty="0"/>
              <a:t>{  </a:t>
            </a:r>
          </a:p>
          <a:p>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a:t>
            </a:r>
            <a:r>
              <a:rPr lang="en-US" dirty="0" err="1"/>
              <a:t>req,HttpServletResponse</a:t>
            </a:r>
            <a:r>
              <a:rPr lang="en-US" dirty="0"/>
              <a:t> res)  </a:t>
            </a:r>
          </a:p>
          <a:p>
            <a:r>
              <a:rPr lang="en-US" b="1" dirty="0"/>
              <a:t>throws</a:t>
            </a:r>
            <a:r>
              <a:rPr lang="en-US" dirty="0"/>
              <a:t> </a:t>
            </a:r>
            <a:r>
              <a:rPr lang="en-US" dirty="0" err="1"/>
              <a:t>ServletException,IOException</a:t>
            </a:r>
            <a:r>
              <a:rPr lang="en-US" dirty="0"/>
              <a:t>  </a:t>
            </a:r>
          </a:p>
          <a:p>
            <a:r>
              <a:rPr lang="en-US" dirty="0"/>
              <a:t>{  </a:t>
            </a:r>
          </a:p>
          <a:p>
            <a:r>
              <a:rPr lang="en-US" dirty="0" err="1"/>
              <a:t>res.setContentType</a:t>
            </a:r>
            <a:r>
              <a:rPr lang="en-US" dirty="0"/>
              <a:t>("text/html");  </a:t>
            </a:r>
          </a:p>
          <a:p>
            <a:r>
              <a:rPr lang="en-US" dirty="0" err="1"/>
              <a:t>PrintWriter</a:t>
            </a:r>
            <a:r>
              <a:rPr lang="en-US" dirty="0"/>
              <a:t> pw=</a:t>
            </a:r>
            <a:r>
              <a:rPr lang="en-US" dirty="0" err="1"/>
              <a:t>res.getWriter</a:t>
            </a:r>
            <a:r>
              <a:rPr lang="en-US" dirty="0"/>
              <a:t>();  </a:t>
            </a:r>
          </a:p>
          <a:p>
            <a:r>
              <a:rPr lang="en-US" dirty="0"/>
              <a:t>  </a:t>
            </a:r>
          </a:p>
          <a:p>
            <a:r>
              <a:rPr lang="en-US" dirty="0" err="1"/>
              <a:t>response.sendRedirect</a:t>
            </a:r>
            <a:r>
              <a:rPr lang="en-US" dirty="0"/>
              <a:t>("http://www.google.com");  </a:t>
            </a:r>
          </a:p>
          <a:p>
            <a:r>
              <a:rPr lang="en-US" dirty="0"/>
              <a:t>  </a:t>
            </a:r>
          </a:p>
          <a:p>
            <a:r>
              <a:rPr lang="en-US" dirty="0" err="1"/>
              <a:t>pw.close</a:t>
            </a:r>
            <a:r>
              <a:rPr lang="en-US" dirty="0"/>
              <a:t>();  </a:t>
            </a:r>
          </a:p>
          <a:p>
            <a:r>
              <a:rPr lang="en-US" dirty="0"/>
              <a:t>}}  </a:t>
            </a:r>
          </a:p>
          <a:p>
            <a:endParaRPr lang="en-US" dirty="0"/>
          </a:p>
        </p:txBody>
      </p:sp>
    </p:spTree>
    <p:extLst>
      <p:ext uri="{BB962C8B-B14F-4D97-AF65-F5344CB8AC3E}">
        <p14:creationId xmlns:p14="http://schemas.microsoft.com/office/powerpoint/2010/main" val="30917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ServletConfig</a:t>
            </a:r>
            <a:r>
              <a:rPr lang="en-US" dirty="0"/>
              <a:t> Interface</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An object of </a:t>
            </a:r>
            <a:r>
              <a:rPr lang="en-US" dirty="0" err="1"/>
              <a:t>ServletConfig</a:t>
            </a:r>
            <a:r>
              <a:rPr lang="en-US" dirty="0"/>
              <a:t> is created by the web container for each servlet. This object can be used to get configuration information from web.xml file.</a:t>
            </a:r>
          </a:p>
          <a:p>
            <a:r>
              <a:rPr lang="en-US" dirty="0"/>
              <a:t>If the configuration information is modified from the web.xml file, we don't need to change the servlet. So it is easier to manage the web application if any specific content is modified from time to time.</a:t>
            </a:r>
          </a:p>
          <a:p>
            <a:endParaRPr lang="en-US" dirty="0"/>
          </a:p>
        </p:txBody>
      </p:sp>
    </p:spTree>
    <p:extLst>
      <p:ext uri="{BB962C8B-B14F-4D97-AF65-F5344CB8AC3E}">
        <p14:creationId xmlns:p14="http://schemas.microsoft.com/office/powerpoint/2010/main" val="51152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Advantage of </a:t>
            </a:r>
            <a:r>
              <a:rPr lang="en-US" dirty="0" err="1">
                <a:solidFill>
                  <a:srgbClr val="FF0000"/>
                </a:solidFill>
              </a:rPr>
              <a:t>ServletConfig</a:t>
            </a:r>
            <a:endParaRPr lang="en-US" dirty="0">
              <a:solidFill>
                <a:srgbClr val="FF0000"/>
              </a:solidFill>
            </a:endParaRPr>
          </a:p>
          <a:p>
            <a:r>
              <a:rPr lang="en-US" dirty="0"/>
              <a:t>The core advantage of </a:t>
            </a:r>
            <a:r>
              <a:rPr lang="en-US" dirty="0" err="1"/>
              <a:t>ServletConfig</a:t>
            </a:r>
            <a:r>
              <a:rPr lang="en-US" dirty="0"/>
              <a:t> is that you don't need to edit the servlet file if information is modified from the web.xml file.</a:t>
            </a:r>
          </a:p>
          <a:p>
            <a:endParaRPr lang="en-US" dirty="0"/>
          </a:p>
        </p:txBody>
      </p:sp>
    </p:spTree>
    <p:extLst>
      <p:ext uri="{BB962C8B-B14F-4D97-AF65-F5344CB8AC3E}">
        <p14:creationId xmlns:p14="http://schemas.microsoft.com/office/powerpoint/2010/main" val="423480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a:t>
            </a:r>
            <a:r>
              <a:rPr lang="en-US" dirty="0" err="1"/>
              <a:t>ServletConfig</a:t>
            </a:r>
            <a:r>
              <a:rPr lang="en-US" dirty="0"/>
              <a:t> interface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public 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an enumeration of all the initialization parameter names.</a:t>
            </a:r>
          </a:p>
          <a:p>
            <a:r>
              <a:rPr lang="en-US" b="1" dirty="0"/>
              <a:t>public String </a:t>
            </a:r>
            <a:r>
              <a:rPr lang="en-US" b="1" dirty="0" err="1"/>
              <a:t>getServletName</a:t>
            </a:r>
            <a:r>
              <a:rPr lang="en-US" b="1" dirty="0"/>
              <a:t>():</a:t>
            </a:r>
            <a:r>
              <a:rPr lang="en-US" dirty="0"/>
              <a:t>Returns the name of the servlet.</a:t>
            </a:r>
          </a:p>
          <a:p>
            <a:r>
              <a:rPr lang="en-US" b="1" dirty="0"/>
              <a:t>public </a:t>
            </a:r>
            <a:r>
              <a:rPr lang="en-US" b="1" dirty="0" err="1"/>
              <a:t>ServletContext</a:t>
            </a:r>
            <a:r>
              <a:rPr lang="en-US" b="1" dirty="0"/>
              <a:t> </a:t>
            </a:r>
            <a:r>
              <a:rPr lang="en-US" b="1" dirty="0" err="1"/>
              <a:t>getServletContext</a:t>
            </a:r>
            <a:r>
              <a:rPr lang="en-US" b="1" dirty="0"/>
              <a:t>():</a:t>
            </a:r>
            <a:r>
              <a:rPr lang="en-US" dirty="0"/>
              <a:t>Returns an object of </a:t>
            </a:r>
            <a:r>
              <a:rPr lang="en-US" dirty="0" err="1"/>
              <a:t>ServletContext</a:t>
            </a:r>
            <a:r>
              <a:rPr lang="en-US" dirty="0"/>
              <a:t>.</a:t>
            </a:r>
          </a:p>
          <a:p>
            <a:r>
              <a:rPr lang="en-US" dirty="0" smtClean="0"/>
              <a:t/>
            </a:r>
            <a:br>
              <a:rPr lang="en-US" dirty="0" smtClean="0"/>
            </a:br>
            <a:endParaRPr lang="en-US" dirty="0"/>
          </a:p>
        </p:txBody>
      </p:sp>
    </p:spTree>
    <p:extLst>
      <p:ext uri="{BB962C8B-B14F-4D97-AF65-F5344CB8AC3E}">
        <p14:creationId xmlns:p14="http://schemas.microsoft.com/office/powerpoint/2010/main" val="317215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How to get the object of </a:t>
            </a:r>
            <a:r>
              <a:rPr lang="en-US" dirty="0" err="1"/>
              <a:t>ServletConfig</a:t>
            </a:r>
            <a:endParaRPr lang="en-US" dirty="0"/>
          </a:p>
          <a:p>
            <a:r>
              <a:rPr lang="en-US" b="1" dirty="0" err="1"/>
              <a:t>getServletConfig</a:t>
            </a:r>
            <a:r>
              <a:rPr lang="en-US" b="1" dirty="0"/>
              <a:t>() method</a:t>
            </a:r>
            <a:r>
              <a:rPr lang="en-US" dirty="0"/>
              <a:t> of Servlet interface returns the object of </a:t>
            </a:r>
            <a:r>
              <a:rPr lang="en-US" dirty="0" err="1"/>
              <a:t>ServletConfig</a:t>
            </a:r>
            <a:r>
              <a:rPr lang="en-US" dirty="0"/>
              <a:t>.</a:t>
            </a:r>
          </a:p>
          <a:p>
            <a:r>
              <a:rPr lang="en-US" dirty="0"/>
              <a:t>Syntax of </a:t>
            </a:r>
            <a:r>
              <a:rPr lang="en-US" dirty="0" err="1"/>
              <a:t>getServletConfig</a:t>
            </a:r>
            <a:r>
              <a:rPr lang="en-US" dirty="0"/>
              <a:t>() method</a:t>
            </a:r>
          </a:p>
          <a:p>
            <a:r>
              <a:rPr lang="en-US" b="1" dirty="0"/>
              <a:t>public</a:t>
            </a:r>
            <a:r>
              <a:rPr lang="en-US" dirty="0"/>
              <a:t> </a:t>
            </a:r>
            <a:r>
              <a:rPr lang="en-US" dirty="0" err="1"/>
              <a:t>ServletConfig</a:t>
            </a:r>
            <a:r>
              <a:rPr lang="en-US" dirty="0"/>
              <a:t> </a:t>
            </a:r>
            <a:r>
              <a:rPr lang="en-US" dirty="0" err="1"/>
              <a:t>getServletConfig</a:t>
            </a:r>
            <a:r>
              <a:rPr lang="en-US" dirty="0"/>
              <a:t>();  </a:t>
            </a:r>
          </a:p>
          <a:p>
            <a:r>
              <a:rPr lang="en-US" dirty="0"/>
              <a:t>Example of </a:t>
            </a:r>
            <a:r>
              <a:rPr lang="en-US" dirty="0" err="1"/>
              <a:t>getServletConfig</a:t>
            </a:r>
            <a:r>
              <a:rPr lang="en-US" dirty="0"/>
              <a:t>() method</a:t>
            </a:r>
          </a:p>
          <a:p>
            <a:r>
              <a:rPr lang="en-US" dirty="0" err="1"/>
              <a:t>ServletConfig</a:t>
            </a:r>
            <a:r>
              <a:rPr lang="en-US" dirty="0"/>
              <a:t> </a:t>
            </a:r>
            <a:r>
              <a:rPr lang="en-US" dirty="0" err="1"/>
              <a:t>config</a:t>
            </a:r>
            <a:r>
              <a:rPr lang="en-US" dirty="0"/>
              <a:t>=</a:t>
            </a:r>
            <a:r>
              <a:rPr lang="en-US" dirty="0" err="1"/>
              <a:t>getServletConfig</a:t>
            </a:r>
            <a:r>
              <a:rPr lang="en-US" dirty="0"/>
              <a:t>();  </a:t>
            </a:r>
          </a:p>
          <a:p>
            <a:r>
              <a:rPr lang="en-US" dirty="0"/>
              <a:t>//Now we can call the methods of </a:t>
            </a:r>
            <a:r>
              <a:rPr lang="en-US" dirty="0" err="1"/>
              <a:t>ServletConfig</a:t>
            </a:r>
            <a:r>
              <a:rPr lang="en-US" dirty="0"/>
              <a:t> interface  </a:t>
            </a:r>
          </a:p>
          <a:p>
            <a:endParaRPr lang="en-US" dirty="0"/>
          </a:p>
        </p:txBody>
      </p:sp>
    </p:spTree>
    <p:extLst>
      <p:ext uri="{BB962C8B-B14F-4D97-AF65-F5344CB8AC3E}">
        <p14:creationId xmlns:p14="http://schemas.microsoft.com/office/powerpoint/2010/main" val="408132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r>
              <a:rPr lang="en-US" b="1" dirty="0"/>
              <a:t>import</a:t>
            </a:r>
            <a:r>
              <a:rPr lang="en-US" dirty="0"/>
              <a:t> java.io.*;  </a:t>
            </a:r>
          </a:p>
          <a:p>
            <a:r>
              <a:rPr lang="en-US" b="1" dirty="0"/>
              <a:t>import</a:t>
            </a:r>
            <a:r>
              <a:rPr lang="en-US" dirty="0"/>
              <a:t> </a:t>
            </a:r>
            <a:r>
              <a:rPr lang="en-US" dirty="0" err="1"/>
              <a:t>javax.servlet</a:t>
            </a:r>
            <a:r>
              <a:rPr lang="en-US" dirty="0"/>
              <a:t>.*;  </a:t>
            </a:r>
          </a:p>
          <a:p>
            <a:r>
              <a:rPr lang="en-US" b="1" dirty="0"/>
              <a:t>import</a:t>
            </a:r>
            <a:r>
              <a:rPr lang="en-US" dirty="0"/>
              <a:t> </a:t>
            </a:r>
            <a:r>
              <a:rPr lang="en-US" dirty="0" err="1"/>
              <a:t>javax.servlet.http</a:t>
            </a:r>
            <a:r>
              <a:rPr lang="en-US" dirty="0"/>
              <a:t>.*;  </a:t>
            </a:r>
          </a:p>
          <a:p>
            <a:r>
              <a:rPr lang="en-US" dirty="0"/>
              <a:t>  </a:t>
            </a:r>
          </a:p>
          <a:p>
            <a:r>
              <a:rPr lang="en-US" b="1" dirty="0"/>
              <a:t>public</a:t>
            </a:r>
            <a:r>
              <a:rPr lang="en-US" dirty="0"/>
              <a:t> </a:t>
            </a:r>
            <a:r>
              <a:rPr lang="en-US" b="1" dirty="0"/>
              <a:t>class</a:t>
            </a:r>
            <a:r>
              <a:rPr lang="en-US" dirty="0"/>
              <a:t> </a:t>
            </a:r>
            <a:r>
              <a:rPr lang="en-US" dirty="0" err="1"/>
              <a:t>DemoServlet</a:t>
            </a:r>
            <a:r>
              <a:rPr lang="en-US" dirty="0"/>
              <a:t> </a:t>
            </a:r>
            <a:r>
              <a:rPr lang="en-US" b="1" dirty="0"/>
              <a:t>extends</a:t>
            </a:r>
            <a:r>
              <a:rPr lang="en-US" dirty="0"/>
              <a:t> </a:t>
            </a:r>
            <a:r>
              <a:rPr lang="en-US" dirty="0" err="1"/>
              <a:t>HttpServlet</a:t>
            </a:r>
            <a:r>
              <a:rPr lang="en-US" dirty="0"/>
              <a:t> {  </a:t>
            </a:r>
          </a:p>
          <a:p>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r>
              <a:rPr lang="en-US" dirty="0"/>
              <a:t>    </a:t>
            </a:r>
            <a:r>
              <a:rPr lang="en-US" b="1" dirty="0"/>
              <a:t>throws</a:t>
            </a:r>
            <a:r>
              <a:rPr lang="en-US" dirty="0"/>
              <a:t> </a:t>
            </a:r>
            <a:r>
              <a:rPr lang="en-US" dirty="0" err="1"/>
              <a:t>ServletException</a:t>
            </a:r>
            <a:r>
              <a:rPr lang="en-US" dirty="0"/>
              <a:t>, </a:t>
            </a:r>
            <a:r>
              <a:rPr lang="en-US" dirty="0" err="1"/>
              <a:t>IOException</a:t>
            </a:r>
            <a:r>
              <a:rPr lang="en-US" dirty="0"/>
              <a:t> {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a:t>
            </a:r>
            <a:r>
              <a:rPr lang="en-US" dirty="0" err="1"/>
              <a:t>ServletConfig</a:t>
            </a:r>
            <a:r>
              <a:rPr lang="en-US" dirty="0"/>
              <a:t> </a:t>
            </a:r>
            <a:r>
              <a:rPr lang="en-US" dirty="0" err="1"/>
              <a:t>config</a:t>
            </a:r>
            <a:r>
              <a:rPr lang="en-US" dirty="0"/>
              <a:t>=</a:t>
            </a:r>
            <a:r>
              <a:rPr lang="en-US" dirty="0" err="1"/>
              <a:t>getServletConfig</a:t>
            </a:r>
            <a:r>
              <a:rPr lang="en-US" dirty="0"/>
              <a:t>();  </a:t>
            </a:r>
          </a:p>
          <a:p>
            <a:r>
              <a:rPr lang="en-US" dirty="0"/>
              <a:t>    String driver=</a:t>
            </a:r>
            <a:r>
              <a:rPr lang="en-US" dirty="0" err="1"/>
              <a:t>config.getInitParameter</a:t>
            </a:r>
            <a:r>
              <a:rPr lang="en-US" dirty="0"/>
              <a:t>("driver");  </a:t>
            </a:r>
          </a:p>
          <a:p>
            <a:r>
              <a:rPr lang="en-US" dirty="0"/>
              <a:t>    </a:t>
            </a:r>
            <a:r>
              <a:rPr lang="en-US" dirty="0" err="1"/>
              <a:t>out.print</a:t>
            </a:r>
            <a:r>
              <a:rPr lang="en-US" dirty="0"/>
              <a:t>("Driver is: "+driver);  </a:t>
            </a:r>
          </a:p>
          <a:p>
            <a:r>
              <a:rPr lang="en-US" dirty="0"/>
              <a:t>          </a:t>
            </a:r>
          </a:p>
          <a:p>
            <a:r>
              <a:rPr lang="en-US" dirty="0"/>
              <a:t>    </a:t>
            </a:r>
            <a:r>
              <a:rPr lang="en-US" dirty="0" err="1"/>
              <a:t>out.close</a:t>
            </a:r>
            <a:r>
              <a:rPr lang="en-US" dirty="0"/>
              <a:t>();  </a:t>
            </a:r>
          </a:p>
          <a:p>
            <a:r>
              <a:rPr lang="en-US" dirty="0"/>
              <a:t>    }  </a:t>
            </a:r>
          </a:p>
          <a:p>
            <a:r>
              <a:rPr lang="en-US" dirty="0"/>
              <a:t>  </a:t>
            </a:r>
          </a:p>
          <a:p>
            <a:r>
              <a:rPr lang="en-US" dirty="0"/>
              <a:t>}  </a:t>
            </a:r>
          </a:p>
          <a:p>
            <a:endParaRPr lang="en-US" dirty="0"/>
          </a:p>
        </p:txBody>
      </p:sp>
    </p:spTree>
    <p:extLst>
      <p:ext uri="{BB962C8B-B14F-4D97-AF65-F5344CB8AC3E}">
        <p14:creationId xmlns:p14="http://schemas.microsoft.com/office/powerpoint/2010/main" val="380528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ServletContext</a:t>
            </a:r>
            <a:r>
              <a:rPr lang="en-US" dirty="0"/>
              <a:t> Interface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An object of </a:t>
            </a:r>
            <a:r>
              <a:rPr lang="en-US" dirty="0" err="1"/>
              <a:t>ServletContext</a:t>
            </a:r>
            <a:r>
              <a:rPr lang="en-US" dirty="0"/>
              <a:t> is created by the web container at time of deploying the project. This object can be used to get configuration information from web.xml file. There is only one </a:t>
            </a:r>
            <a:r>
              <a:rPr lang="en-US" dirty="0" err="1"/>
              <a:t>ServletContext</a:t>
            </a:r>
            <a:r>
              <a:rPr lang="en-US" dirty="0"/>
              <a:t> object per web application.</a:t>
            </a:r>
          </a:p>
          <a:p>
            <a:r>
              <a:rPr lang="en-US" dirty="0"/>
              <a:t>If any information is shared to many servlet, it is better to provide it from the web.xml file using the </a:t>
            </a:r>
            <a:r>
              <a:rPr lang="en-US" b="1" dirty="0"/>
              <a:t>&lt;context-</a:t>
            </a:r>
            <a:r>
              <a:rPr lang="en-US" b="1" dirty="0" err="1"/>
              <a:t>param</a:t>
            </a:r>
            <a:r>
              <a:rPr lang="en-US" b="1" dirty="0"/>
              <a:t>&gt;</a:t>
            </a:r>
            <a:r>
              <a:rPr lang="en-US" dirty="0"/>
              <a:t> element.</a:t>
            </a:r>
          </a:p>
          <a:p>
            <a:endParaRPr lang="en-US" dirty="0"/>
          </a:p>
        </p:txBody>
      </p:sp>
    </p:spTree>
    <p:extLst>
      <p:ext uri="{BB962C8B-B14F-4D97-AF65-F5344CB8AC3E}">
        <p14:creationId xmlns:p14="http://schemas.microsoft.com/office/powerpoint/2010/main" val="355559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a:t>Methods of </a:t>
            </a:r>
            <a:r>
              <a:rPr lang="en-US" dirty="0" err="1"/>
              <a:t>RequestDispatcher</a:t>
            </a:r>
            <a:r>
              <a:rPr lang="en-US" dirty="0"/>
              <a:t> interface</a:t>
            </a:r>
          </a:p>
          <a:p>
            <a:pPr algn="just"/>
            <a:r>
              <a:rPr lang="en-US" dirty="0"/>
              <a:t>The </a:t>
            </a:r>
            <a:r>
              <a:rPr lang="en-US" dirty="0" err="1"/>
              <a:t>RequestDispatcher</a:t>
            </a:r>
            <a:r>
              <a:rPr lang="en-US" dirty="0"/>
              <a:t> interface provides two methods. They are:</a:t>
            </a:r>
          </a:p>
          <a:p>
            <a:pPr algn="just"/>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p>
          <a:p>
            <a:pPr algn="just"/>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endParaRPr lang="en-US" dirty="0"/>
          </a:p>
        </p:txBody>
      </p:sp>
    </p:spTree>
    <p:extLst>
      <p:ext uri="{BB962C8B-B14F-4D97-AF65-F5344CB8AC3E}">
        <p14:creationId xmlns:p14="http://schemas.microsoft.com/office/powerpoint/2010/main" val="3611652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a:t>
            </a:r>
            <a:r>
              <a:rPr lang="en-US" dirty="0" err="1" smtClean="0"/>
              <a:t>ServletContext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Easy </a:t>
            </a:r>
            <a:r>
              <a:rPr lang="en-US" b="1" dirty="0"/>
              <a:t>to maintain</a:t>
            </a:r>
            <a:r>
              <a:rPr lang="en-US" dirty="0"/>
              <a:t> if any information is shared to all the servlet, it is better to make it available for all the servlet. We provide this information from the web.xml file, so if the information is changed, we don't need to modify the servlet. Thus it removes maintenance problem.</a:t>
            </a:r>
          </a:p>
          <a:p>
            <a:endParaRPr lang="en-US" dirty="0"/>
          </a:p>
        </p:txBody>
      </p:sp>
    </p:spTree>
    <p:extLst>
      <p:ext uri="{BB962C8B-B14F-4D97-AF65-F5344CB8AC3E}">
        <p14:creationId xmlns:p14="http://schemas.microsoft.com/office/powerpoint/2010/main" val="43034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ServletContext</a:t>
            </a:r>
            <a:r>
              <a:rPr lang="en-US" dirty="0" smtClean="0"/>
              <a:t> Interface</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pPr algn="just"/>
            <a:r>
              <a:rPr lang="en-US" dirty="0" smtClean="0"/>
              <a:t>There </a:t>
            </a:r>
            <a:r>
              <a:rPr lang="en-US" dirty="0"/>
              <a:t>can be a lot of usage of </a:t>
            </a:r>
            <a:r>
              <a:rPr lang="en-US" dirty="0" err="1"/>
              <a:t>ServletContext</a:t>
            </a:r>
            <a:r>
              <a:rPr lang="en-US" dirty="0"/>
              <a:t> object. Some of them are as follows:</a:t>
            </a:r>
          </a:p>
          <a:p>
            <a:pPr algn="just"/>
            <a:r>
              <a:rPr lang="en-US" dirty="0"/>
              <a:t>The object of </a:t>
            </a:r>
            <a:r>
              <a:rPr lang="en-US" dirty="0" err="1"/>
              <a:t>ServletContext</a:t>
            </a:r>
            <a:r>
              <a:rPr lang="en-US" dirty="0"/>
              <a:t> provides an interface between the container and servlet.</a:t>
            </a:r>
          </a:p>
          <a:p>
            <a:pPr algn="just"/>
            <a:r>
              <a:rPr lang="en-US" dirty="0"/>
              <a:t>The </a:t>
            </a:r>
            <a:r>
              <a:rPr lang="en-US" dirty="0" err="1"/>
              <a:t>ServletContext</a:t>
            </a:r>
            <a:r>
              <a:rPr lang="en-US" dirty="0"/>
              <a:t> object can be used to get configuration information from the web.xml file.</a:t>
            </a:r>
          </a:p>
          <a:p>
            <a:pPr algn="just"/>
            <a:r>
              <a:rPr lang="en-US" dirty="0"/>
              <a:t>The </a:t>
            </a:r>
            <a:r>
              <a:rPr lang="en-US" dirty="0" err="1"/>
              <a:t>ServletContext</a:t>
            </a:r>
            <a:r>
              <a:rPr lang="en-US" dirty="0"/>
              <a:t> object can be used to set, get or remove attribute from the web.xml file.</a:t>
            </a:r>
          </a:p>
          <a:p>
            <a:pPr algn="just"/>
            <a:r>
              <a:rPr lang="en-US" dirty="0"/>
              <a:t>The </a:t>
            </a:r>
            <a:r>
              <a:rPr lang="en-US" dirty="0" err="1"/>
              <a:t>ServletContext</a:t>
            </a:r>
            <a:r>
              <a:rPr lang="en-US" dirty="0"/>
              <a:t> object can be used to provide inter-application communication.</a:t>
            </a:r>
          </a:p>
          <a:p>
            <a:pPr algn="just"/>
            <a:endParaRPr lang="en-US" dirty="0"/>
          </a:p>
        </p:txBody>
      </p:sp>
    </p:spTree>
    <p:extLst>
      <p:ext uri="{BB962C8B-B14F-4D97-AF65-F5344CB8AC3E}">
        <p14:creationId xmlns:p14="http://schemas.microsoft.com/office/powerpoint/2010/main" val="190219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Commonly </a:t>
            </a:r>
            <a:r>
              <a:rPr lang="en-US" dirty="0"/>
              <a:t>used methods of </a:t>
            </a:r>
            <a:r>
              <a:rPr lang="en-US" dirty="0" err="1"/>
              <a:t>ServletContext</a:t>
            </a:r>
            <a:r>
              <a:rPr lang="en-US" dirty="0"/>
              <a:t> interface</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endParaRPr lang="en-US" b="1" dirty="0" smtClean="0"/>
          </a:p>
          <a:p>
            <a:r>
              <a:rPr lang="en-US" b="1" dirty="0" smtClean="0"/>
              <a:t>public </a:t>
            </a:r>
            <a:r>
              <a:rPr lang="en-US" b="1" dirty="0"/>
              <a:t>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the names of the context's initialization parameters.</a:t>
            </a:r>
          </a:p>
          <a:p>
            <a:r>
              <a:rPr lang="en-US" b="1" dirty="0"/>
              <a:t>public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r>
              <a:rPr lang="en-US" b="1" dirty="0"/>
              <a:t>public Object </a:t>
            </a:r>
            <a:r>
              <a:rPr lang="en-US" b="1" dirty="0" err="1"/>
              <a:t>getAttribute</a:t>
            </a:r>
            <a:r>
              <a:rPr lang="en-US" b="1" dirty="0"/>
              <a:t>(String name):</a:t>
            </a:r>
            <a:r>
              <a:rPr lang="en-US" dirty="0"/>
              <a:t>Returns the attribute for the specified name.</a:t>
            </a:r>
          </a:p>
          <a:p>
            <a:r>
              <a:rPr lang="en-US" b="1" dirty="0"/>
              <a:t>public Enumeration </a:t>
            </a:r>
            <a:r>
              <a:rPr lang="en-US" b="1" dirty="0" err="1"/>
              <a:t>getInitParameterNames</a:t>
            </a:r>
            <a:r>
              <a:rPr lang="en-US" b="1" dirty="0"/>
              <a:t>():</a:t>
            </a:r>
            <a:r>
              <a:rPr lang="en-US" dirty="0"/>
              <a:t>Returns the names of the context's initialization parameters as an Enumeration of String objects.</a:t>
            </a:r>
          </a:p>
          <a:p>
            <a:r>
              <a:rPr lang="en-US" b="1" dirty="0"/>
              <a:t>public void </a:t>
            </a:r>
            <a:r>
              <a:rPr lang="en-US" b="1" dirty="0" err="1"/>
              <a:t>removeAttribute</a:t>
            </a:r>
            <a:r>
              <a:rPr lang="en-US" b="1" dirty="0"/>
              <a:t>(String name):</a:t>
            </a:r>
            <a:r>
              <a:rPr lang="en-US" dirty="0"/>
              <a:t>Removes the attribute with the given name from the servlet context.</a:t>
            </a:r>
          </a:p>
          <a:p>
            <a:endParaRPr lang="en-US" dirty="0"/>
          </a:p>
        </p:txBody>
      </p:sp>
    </p:spTree>
    <p:extLst>
      <p:ext uri="{BB962C8B-B14F-4D97-AF65-F5344CB8AC3E}">
        <p14:creationId xmlns:p14="http://schemas.microsoft.com/office/powerpoint/2010/main" val="315383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32500" lnSpcReduction="20000"/>
          </a:bodyPr>
          <a:lstStyle/>
          <a:p>
            <a:r>
              <a:rPr lang="en-US" sz="4500" b="1" dirty="0"/>
              <a:t>import</a:t>
            </a:r>
            <a:r>
              <a:rPr lang="en-US" sz="4500" dirty="0"/>
              <a:t> java.io.*;  </a:t>
            </a:r>
          </a:p>
          <a:p>
            <a:r>
              <a:rPr lang="en-US" sz="4500" b="1" dirty="0"/>
              <a:t>import</a:t>
            </a:r>
            <a:r>
              <a:rPr lang="en-US" sz="4500" dirty="0"/>
              <a:t> </a:t>
            </a:r>
            <a:r>
              <a:rPr lang="en-US" sz="4500" dirty="0" err="1"/>
              <a:t>javax.servlet</a:t>
            </a:r>
            <a:r>
              <a:rPr lang="en-US" sz="4500" dirty="0"/>
              <a:t>.*;  </a:t>
            </a:r>
          </a:p>
          <a:p>
            <a:r>
              <a:rPr lang="en-US" sz="4500" b="1" dirty="0"/>
              <a:t>import</a:t>
            </a:r>
            <a:r>
              <a:rPr lang="en-US" sz="4500" dirty="0"/>
              <a:t> </a:t>
            </a:r>
            <a:r>
              <a:rPr lang="en-US" sz="4500" dirty="0" err="1"/>
              <a:t>javax.servlet.http</a:t>
            </a:r>
            <a:r>
              <a:rPr lang="en-US" sz="4500" dirty="0"/>
              <a:t>.*;  </a:t>
            </a:r>
          </a:p>
          <a:p>
            <a:r>
              <a:rPr lang="en-US" sz="4500" dirty="0"/>
              <a:t>  </a:t>
            </a:r>
          </a:p>
          <a:p>
            <a:r>
              <a:rPr lang="en-US" sz="4500" dirty="0"/>
              <a:t>  </a:t>
            </a:r>
          </a:p>
          <a:p>
            <a:r>
              <a:rPr lang="en-US" sz="4500" b="1" dirty="0"/>
              <a:t>public</a:t>
            </a:r>
            <a:r>
              <a:rPr lang="en-US" sz="4500" dirty="0"/>
              <a:t> </a:t>
            </a:r>
            <a:r>
              <a:rPr lang="en-US" sz="4500" b="1" dirty="0"/>
              <a:t>class</a:t>
            </a:r>
            <a:r>
              <a:rPr lang="en-US" sz="4500" dirty="0"/>
              <a:t> </a:t>
            </a:r>
            <a:r>
              <a:rPr lang="en-US" sz="4500" dirty="0" err="1"/>
              <a:t>DemoServlet</a:t>
            </a:r>
            <a:r>
              <a:rPr lang="en-US" sz="4500" dirty="0"/>
              <a:t> </a:t>
            </a:r>
            <a:r>
              <a:rPr lang="en-US" sz="4500" b="1" dirty="0"/>
              <a:t>extends</a:t>
            </a:r>
            <a:r>
              <a:rPr lang="en-US" sz="4500" dirty="0"/>
              <a:t> </a:t>
            </a:r>
            <a:r>
              <a:rPr lang="en-US" sz="4500" dirty="0" err="1"/>
              <a:t>HttpServlet</a:t>
            </a:r>
            <a:r>
              <a:rPr lang="en-US" sz="4500" dirty="0"/>
              <a:t>{  </a:t>
            </a:r>
          </a:p>
          <a:p>
            <a:r>
              <a:rPr lang="en-US" sz="4500" b="1" dirty="0"/>
              <a:t>public</a:t>
            </a:r>
            <a:r>
              <a:rPr lang="en-US" sz="4500" dirty="0"/>
              <a:t> </a:t>
            </a:r>
            <a:r>
              <a:rPr lang="en-US" sz="4500" b="1" dirty="0"/>
              <a:t>void</a:t>
            </a:r>
            <a:r>
              <a:rPr lang="en-US" sz="4500" dirty="0"/>
              <a:t> </a:t>
            </a:r>
            <a:r>
              <a:rPr lang="en-US" sz="4500" dirty="0" err="1"/>
              <a:t>doGet</a:t>
            </a:r>
            <a:r>
              <a:rPr lang="en-US" sz="4500" dirty="0"/>
              <a:t>(</a:t>
            </a:r>
            <a:r>
              <a:rPr lang="en-US" sz="4500" dirty="0" err="1"/>
              <a:t>HttpServletRequest</a:t>
            </a:r>
            <a:r>
              <a:rPr lang="en-US" sz="4500" dirty="0"/>
              <a:t> </a:t>
            </a:r>
            <a:r>
              <a:rPr lang="en-US" sz="4500" dirty="0" err="1"/>
              <a:t>req,HttpServletResponse</a:t>
            </a:r>
            <a:r>
              <a:rPr lang="en-US" sz="4500" dirty="0"/>
              <a:t> res)  </a:t>
            </a:r>
          </a:p>
          <a:p>
            <a:r>
              <a:rPr lang="en-US" sz="4500" b="1" dirty="0"/>
              <a:t>throws</a:t>
            </a:r>
            <a:r>
              <a:rPr lang="en-US" sz="4500" dirty="0"/>
              <a:t> </a:t>
            </a:r>
            <a:r>
              <a:rPr lang="en-US" sz="4500" dirty="0" err="1"/>
              <a:t>ServletException,IOException</a:t>
            </a:r>
            <a:r>
              <a:rPr lang="en-US" sz="4500" dirty="0"/>
              <a:t>  </a:t>
            </a:r>
          </a:p>
          <a:p>
            <a:r>
              <a:rPr lang="en-US" sz="4500" dirty="0"/>
              <a:t>{  </a:t>
            </a:r>
          </a:p>
          <a:p>
            <a:r>
              <a:rPr lang="en-US" sz="4500" dirty="0" err="1"/>
              <a:t>res.setContentType</a:t>
            </a:r>
            <a:r>
              <a:rPr lang="en-US" sz="4500" dirty="0"/>
              <a:t>("text/html");  </a:t>
            </a:r>
          </a:p>
          <a:p>
            <a:r>
              <a:rPr lang="en-US" sz="4500" dirty="0" err="1"/>
              <a:t>PrintWriter</a:t>
            </a:r>
            <a:r>
              <a:rPr lang="en-US" sz="4500" dirty="0"/>
              <a:t> pw=</a:t>
            </a:r>
            <a:r>
              <a:rPr lang="en-US" sz="4500" dirty="0" err="1"/>
              <a:t>res.getWriter</a:t>
            </a:r>
            <a:r>
              <a:rPr lang="en-US" sz="4500" dirty="0"/>
              <a:t>();  </a:t>
            </a:r>
          </a:p>
          <a:p>
            <a:r>
              <a:rPr lang="en-US" sz="4500" dirty="0"/>
              <a:t>  </a:t>
            </a:r>
          </a:p>
          <a:p>
            <a:r>
              <a:rPr lang="en-US" sz="4500" dirty="0"/>
              <a:t>//creating </a:t>
            </a:r>
            <a:r>
              <a:rPr lang="en-US" sz="4500" dirty="0" err="1"/>
              <a:t>ServletContext</a:t>
            </a:r>
            <a:r>
              <a:rPr lang="en-US" sz="4500" dirty="0"/>
              <a:t> object  </a:t>
            </a:r>
          </a:p>
          <a:p>
            <a:r>
              <a:rPr lang="en-US" sz="4500" dirty="0" err="1"/>
              <a:t>ServletContext</a:t>
            </a:r>
            <a:r>
              <a:rPr lang="en-US" sz="4500" dirty="0"/>
              <a:t> context=</a:t>
            </a:r>
            <a:r>
              <a:rPr lang="en-US" sz="4500" dirty="0" err="1"/>
              <a:t>getServletContext</a:t>
            </a:r>
            <a:r>
              <a:rPr lang="en-US" sz="4500" dirty="0"/>
              <a:t>();  </a:t>
            </a:r>
          </a:p>
          <a:p>
            <a:r>
              <a:rPr lang="en-US" sz="4500" dirty="0"/>
              <a:t>  </a:t>
            </a:r>
          </a:p>
          <a:p>
            <a:r>
              <a:rPr lang="en-US" sz="4500" dirty="0"/>
              <a:t>//Getting the value of the initialization parameter and printing it  </a:t>
            </a:r>
          </a:p>
          <a:p>
            <a:r>
              <a:rPr lang="en-US" sz="4500" dirty="0"/>
              <a:t>String </a:t>
            </a:r>
            <a:r>
              <a:rPr lang="en-US" sz="4500" dirty="0" err="1"/>
              <a:t>driverName</a:t>
            </a:r>
            <a:r>
              <a:rPr lang="en-US" sz="4500" dirty="0"/>
              <a:t>=</a:t>
            </a:r>
            <a:r>
              <a:rPr lang="en-US" sz="4500" dirty="0" err="1"/>
              <a:t>context.getInitParameter</a:t>
            </a:r>
            <a:r>
              <a:rPr lang="en-US" sz="4500" dirty="0"/>
              <a:t>("</a:t>
            </a:r>
            <a:r>
              <a:rPr lang="en-US" sz="4500" dirty="0" err="1"/>
              <a:t>dname</a:t>
            </a:r>
            <a:r>
              <a:rPr lang="en-US" sz="4500" dirty="0"/>
              <a:t>");  </a:t>
            </a:r>
          </a:p>
          <a:p>
            <a:r>
              <a:rPr lang="en-US" sz="4500" dirty="0" err="1"/>
              <a:t>pw.println</a:t>
            </a:r>
            <a:r>
              <a:rPr lang="en-US" sz="4500" dirty="0"/>
              <a:t>("driver name is="+</a:t>
            </a:r>
            <a:r>
              <a:rPr lang="en-US" sz="4500" dirty="0" err="1"/>
              <a:t>driverName</a:t>
            </a:r>
            <a:r>
              <a:rPr lang="en-US" sz="4500" dirty="0"/>
              <a:t>);  </a:t>
            </a:r>
          </a:p>
          <a:p>
            <a:r>
              <a:rPr lang="en-US" sz="4500" dirty="0"/>
              <a:t>  </a:t>
            </a:r>
          </a:p>
          <a:p>
            <a:r>
              <a:rPr lang="en-US" sz="4500" dirty="0" err="1"/>
              <a:t>pw.close</a:t>
            </a:r>
            <a:r>
              <a:rPr lang="en-US" sz="4500" dirty="0"/>
              <a:t>();  </a:t>
            </a:r>
          </a:p>
          <a:p>
            <a:r>
              <a:rPr lang="en-US" sz="4500" dirty="0"/>
              <a:t>  </a:t>
            </a:r>
          </a:p>
          <a:p>
            <a:r>
              <a:rPr lang="en-US" sz="4500" dirty="0"/>
              <a:t>}}  </a:t>
            </a:r>
          </a:p>
          <a:p>
            <a:endParaRPr lang="en-US" dirty="0"/>
          </a:p>
        </p:txBody>
      </p:sp>
    </p:spTree>
    <p:extLst>
      <p:ext uri="{BB962C8B-B14F-4D97-AF65-F5344CB8AC3E}">
        <p14:creationId xmlns:p14="http://schemas.microsoft.com/office/powerpoint/2010/main" val="399366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rgbClr val="FF0000"/>
                </a:solidFill>
              </a:rPr>
              <a:t>ServletRequest</a:t>
            </a:r>
            <a:r>
              <a:rPr lang="en-US" dirty="0" smtClean="0">
                <a:solidFill>
                  <a:srgbClr val="FF0000"/>
                </a:solidFill>
              </a:rPr>
              <a:t> Interface</a:t>
            </a:r>
          </a:p>
          <a:p>
            <a:pPr marL="0" indent="0" algn="just">
              <a:buNone/>
            </a:pPr>
            <a:r>
              <a:rPr lang="en-US" dirty="0" smtClean="0"/>
              <a:t>An object of </a:t>
            </a:r>
            <a:r>
              <a:rPr lang="en-US" dirty="0" err="1" smtClean="0"/>
              <a:t>ServletRequest</a:t>
            </a:r>
            <a:r>
              <a:rPr lang="en-US" dirty="0" smtClean="0"/>
              <a:t> is used to provide the client request information to a servlet such as content type, content length, parameter names and values, header </a:t>
            </a:r>
            <a:r>
              <a:rPr lang="en-US" dirty="0" err="1" smtClean="0"/>
              <a:t>informations</a:t>
            </a:r>
            <a:r>
              <a:rPr lang="en-US" dirty="0" smtClean="0"/>
              <a:t>, attributes etc.</a:t>
            </a:r>
          </a:p>
          <a:p>
            <a:endParaRPr lang="en-US" dirty="0"/>
          </a:p>
        </p:txBody>
      </p:sp>
    </p:spTree>
    <p:extLst>
      <p:ext uri="{BB962C8B-B14F-4D97-AF65-F5344CB8AC3E}">
        <p14:creationId xmlns:p14="http://schemas.microsoft.com/office/powerpoint/2010/main" val="3074647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
            </a:r>
            <a:br>
              <a:rPr lang="en-US" b="1" dirty="0" smtClean="0"/>
            </a:br>
            <a:r>
              <a:rPr lang="en-US" b="1" dirty="0" smtClean="0"/>
              <a:t>Methods </a:t>
            </a:r>
            <a:r>
              <a:rPr lang="en-US" b="1" dirty="0"/>
              <a:t>of </a:t>
            </a:r>
            <a:r>
              <a:rPr lang="en-US" b="1" dirty="0" err="1"/>
              <a:t>ServletRequest</a:t>
            </a:r>
            <a:r>
              <a:rPr lang="en-US" b="1" dirty="0"/>
              <a:t> interface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7199948"/>
              </p:ext>
            </p:extLst>
          </p:nvPr>
        </p:nvGraphicFramePr>
        <p:xfrm>
          <a:off x="381000" y="762000"/>
          <a:ext cx="8229600" cy="5943601"/>
        </p:xfrm>
        <a:graphic>
          <a:graphicData uri="http://schemas.openxmlformats.org/drawingml/2006/table">
            <a:tbl>
              <a:tblPr/>
              <a:tblGrid>
                <a:gridCol w="3317545"/>
                <a:gridCol w="4912055"/>
              </a:tblGrid>
              <a:tr h="353403">
                <a:tc>
                  <a:txBody>
                    <a:bodyPr/>
                    <a:lstStyle/>
                    <a:p>
                      <a:pPr algn="l" fontAlgn="t"/>
                      <a:r>
                        <a:rPr lang="en-US" sz="1100">
                          <a:solidFill>
                            <a:srgbClr val="000000"/>
                          </a:solidFill>
                          <a:effectLst/>
                          <a:latin typeface="times new roman"/>
                        </a:rPr>
                        <a:t>Method</a:t>
                      </a:r>
                    </a:p>
                  </a:txBody>
                  <a:tcPr marL="72489" marR="72489" marT="72489" marB="72489">
                    <a:lnL w="9525" cap="flat" cmpd="sng" algn="ctr">
                      <a:solidFill>
                        <a:srgbClr val="40C68A"/>
                      </a:solidFill>
                      <a:prstDash val="solid"/>
                      <a:round/>
                      <a:headEnd type="none" w="med" len="med"/>
                      <a:tailEnd type="none" w="med" len="med"/>
                    </a:lnL>
                    <a:lnR w="9525" cap="flat" cmpd="sng" algn="ctr">
                      <a:solidFill>
                        <a:srgbClr val="40C68A"/>
                      </a:solidFill>
                      <a:prstDash val="solid"/>
                      <a:round/>
                      <a:headEnd type="none" w="med" len="med"/>
                      <a:tailEnd type="none" w="med" len="med"/>
                    </a:lnR>
                    <a:lnT w="9525" cap="flat" cmpd="sng" algn="ctr">
                      <a:solidFill>
                        <a:srgbClr val="40C6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effectLst/>
                          <a:latin typeface="times new roman"/>
                        </a:rPr>
                        <a:t>Description</a:t>
                      </a:r>
                    </a:p>
                  </a:txBody>
                  <a:tcPr marL="72489" marR="72489" marT="72489" marB="72489">
                    <a:lnL w="9525" cap="flat" cmpd="sng" algn="ctr">
                      <a:solidFill>
                        <a:srgbClr val="40C68A"/>
                      </a:solidFill>
                      <a:prstDash val="solid"/>
                      <a:round/>
                      <a:headEnd type="none" w="med" len="med"/>
                      <a:tailEnd type="none" w="med" len="med"/>
                    </a:lnL>
                    <a:lnR w="9525" cap="flat" cmpd="sng" algn="ctr">
                      <a:solidFill>
                        <a:srgbClr val="40C68A"/>
                      </a:solidFill>
                      <a:prstDash val="solid"/>
                      <a:round/>
                      <a:headEnd type="none" w="med" len="med"/>
                      <a:tailEnd type="none" w="med" len="med"/>
                    </a:lnR>
                    <a:lnT w="9525" cap="flat" cmpd="sng" algn="ctr">
                      <a:solidFill>
                        <a:srgbClr val="40C68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92623">
                <a:tc>
                  <a:txBody>
                    <a:bodyPr/>
                    <a:lstStyle/>
                    <a:p>
                      <a:pPr algn="just" fontAlgn="t"/>
                      <a:r>
                        <a:rPr lang="en-US" sz="1100" b="1" i="0">
                          <a:solidFill>
                            <a:srgbClr val="000000"/>
                          </a:solidFill>
                          <a:effectLst/>
                          <a:latin typeface="verdana"/>
                        </a:rPr>
                        <a:t>public String getParameter(String name)</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effectLst/>
                          <a:latin typeface="verdana"/>
                        </a:rPr>
                        <a:t>is used to obtain the value of a parameter by name.</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70919">
                <a:tc>
                  <a:txBody>
                    <a:bodyPr/>
                    <a:lstStyle/>
                    <a:p>
                      <a:pPr algn="just" fontAlgn="t"/>
                      <a:r>
                        <a:rPr lang="en-US" sz="1100" b="1" i="0">
                          <a:solidFill>
                            <a:srgbClr val="000000"/>
                          </a:solidFill>
                          <a:effectLst/>
                          <a:latin typeface="verdana"/>
                        </a:rPr>
                        <a:t>public String[] getParameterValues(String name)</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effectLst/>
                          <a:latin typeface="verdana"/>
                        </a:rPr>
                        <a:t>returns an array of String containing all values of given parameter name. It is mainly used to obtain values of a Multi select list box.</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2623">
                <a:tc>
                  <a:txBody>
                    <a:bodyPr/>
                    <a:lstStyle/>
                    <a:p>
                      <a:pPr algn="just" fontAlgn="t"/>
                      <a:r>
                        <a:rPr lang="en-US" sz="1100" b="1" i="0">
                          <a:solidFill>
                            <a:srgbClr val="000000"/>
                          </a:solidFill>
                          <a:effectLst/>
                          <a:latin typeface="verdana"/>
                        </a:rPr>
                        <a:t>java.util.Enumeration getParameterNames()</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effectLst/>
                          <a:latin typeface="verdana"/>
                        </a:rPr>
                        <a:t>returns an enumeration of all of the request parameter names.</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2623">
                <a:tc>
                  <a:txBody>
                    <a:bodyPr/>
                    <a:lstStyle/>
                    <a:p>
                      <a:pPr algn="just" fontAlgn="t"/>
                      <a:r>
                        <a:rPr lang="en-US" sz="1100" b="1" i="0">
                          <a:solidFill>
                            <a:srgbClr val="000000"/>
                          </a:solidFill>
                          <a:effectLst/>
                          <a:latin typeface="verdana"/>
                        </a:rPr>
                        <a:t>public int getContentLength()</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effectLst/>
                          <a:latin typeface="verdana"/>
                        </a:rPr>
                        <a:t>Returns the size of the request entity data, or -1 if not known.</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85388">
                <a:tc>
                  <a:txBody>
                    <a:bodyPr/>
                    <a:lstStyle/>
                    <a:p>
                      <a:pPr algn="just" fontAlgn="t"/>
                      <a:r>
                        <a:rPr lang="en-US" sz="1100" b="1" i="0">
                          <a:solidFill>
                            <a:srgbClr val="000000"/>
                          </a:solidFill>
                          <a:effectLst/>
                          <a:latin typeface="verdana"/>
                        </a:rPr>
                        <a:t>public String getCharacterEncoding()</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effectLst/>
                          <a:latin typeface="verdana"/>
                        </a:rPr>
                        <a:t>Returns the character set encoding for the input of this request.</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85388">
                <a:tc>
                  <a:txBody>
                    <a:bodyPr/>
                    <a:lstStyle/>
                    <a:p>
                      <a:pPr algn="just" fontAlgn="t"/>
                      <a:r>
                        <a:rPr lang="en-US" sz="1100" b="1" i="0">
                          <a:solidFill>
                            <a:srgbClr val="000000"/>
                          </a:solidFill>
                          <a:effectLst/>
                          <a:latin typeface="verdana"/>
                        </a:rPr>
                        <a:t>public String getContentType()</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effectLst/>
                          <a:latin typeface="verdana"/>
                        </a:rPr>
                        <a:t>Returns the Internet Media Type of the request entity data, or null if not known.</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85388">
                <a:tc>
                  <a:txBody>
                    <a:bodyPr/>
                    <a:lstStyle/>
                    <a:p>
                      <a:pPr algn="just" fontAlgn="t"/>
                      <a:r>
                        <a:rPr lang="en-US" sz="1100" b="1" i="0">
                          <a:solidFill>
                            <a:srgbClr val="000000"/>
                          </a:solidFill>
                          <a:effectLst/>
                          <a:latin typeface="verdana"/>
                        </a:rPr>
                        <a:t>public ServletInputStream getInputStream() throws IOException</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effectLst/>
                          <a:latin typeface="verdana"/>
                        </a:rPr>
                        <a:t>Returns an input stream for reading binary data in the request body.</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2623">
                <a:tc>
                  <a:txBody>
                    <a:bodyPr/>
                    <a:lstStyle/>
                    <a:p>
                      <a:pPr algn="just" fontAlgn="t"/>
                      <a:r>
                        <a:rPr lang="en-US" sz="1100" b="1" i="0">
                          <a:solidFill>
                            <a:srgbClr val="000000"/>
                          </a:solidFill>
                          <a:effectLst/>
                          <a:latin typeface="verdana"/>
                        </a:rPr>
                        <a:t>public abstract String getServerName()</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effectLst/>
                          <a:latin typeface="verdana"/>
                        </a:rPr>
                        <a:t>Returns the host name of the server that received the request.</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2623">
                <a:tc>
                  <a:txBody>
                    <a:bodyPr/>
                    <a:lstStyle/>
                    <a:p>
                      <a:pPr algn="just" fontAlgn="t"/>
                      <a:r>
                        <a:rPr lang="en-US" sz="1100" b="1" i="0">
                          <a:solidFill>
                            <a:srgbClr val="000000"/>
                          </a:solidFill>
                          <a:effectLst/>
                          <a:latin typeface="verdana"/>
                        </a:rPr>
                        <a:t>public int getServerPort()</a:t>
                      </a:r>
                      <a:endParaRPr lang="en-US" sz="1100" b="0" i="0">
                        <a:solidFill>
                          <a:srgbClr val="000000"/>
                        </a:solidFill>
                        <a:effectLst/>
                        <a:latin typeface="verdana"/>
                      </a:endParaRP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dirty="0">
                          <a:solidFill>
                            <a:srgbClr val="000000"/>
                          </a:solidFill>
                          <a:effectLst/>
                          <a:latin typeface="verdana"/>
                        </a:rPr>
                        <a:t>Returns the port number on which this request was received</a:t>
                      </a:r>
                    </a:p>
                  </a:txBody>
                  <a:tcPr marL="48326" marR="48326" marT="48326" marB="48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5843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dirty="0"/>
              <a:t>import</a:t>
            </a:r>
            <a:r>
              <a:rPr lang="en-US" dirty="0"/>
              <a:t> </a:t>
            </a:r>
            <a:r>
              <a:rPr lang="en-US" dirty="0" err="1"/>
              <a:t>javax.servlet.http</a:t>
            </a:r>
            <a:r>
              <a:rPr lang="en-US" dirty="0"/>
              <a:t>.*;  </a:t>
            </a:r>
          </a:p>
          <a:p>
            <a:r>
              <a:rPr lang="en-US" b="1" dirty="0"/>
              <a:t>import</a:t>
            </a:r>
            <a:r>
              <a:rPr lang="en-US" dirty="0"/>
              <a:t> </a:t>
            </a:r>
            <a:r>
              <a:rPr lang="en-US" dirty="0" err="1"/>
              <a:t>javax.servlet</a:t>
            </a:r>
            <a:r>
              <a:rPr lang="en-US" dirty="0"/>
              <a:t>.*;  </a:t>
            </a:r>
          </a:p>
          <a:p>
            <a:r>
              <a:rPr lang="en-US" b="1" dirty="0"/>
              <a:t>import</a:t>
            </a:r>
            <a:r>
              <a:rPr lang="en-US" dirty="0"/>
              <a:t> java.io.*;  </a:t>
            </a:r>
          </a:p>
          <a:p>
            <a:r>
              <a:rPr lang="en-US" b="1" dirty="0"/>
              <a:t>public</a:t>
            </a:r>
            <a:r>
              <a:rPr lang="en-US" dirty="0"/>
              <a:t> </a:t>
            </a:r>
            <a:r>
              <a:rPr lang="en-US" b="1" dirty="0"/>
              <a:t>class</a:t>
            </a:r>
            <a:r>
              <a:rPr lang="en-US" dirty="0"/>
              <a:t> </a:t>
            </a:r>
            <a:r>
              <a:rPr lang="en-US" dirty="0" err="1"/>
              <a:t>DemoServ</a:t>
            </a:r>
            <a:r>
              <a:rPr lang="en-US" dirty="0"/>
              <a:t> </a:t>
            </a:r>
            <a:r>
              <a:rPr lang="en-US" b="1" dirty="0"/>
              <a:t>extends</a:t>
            </a:r>
            <a:r>
              <a:rPr lang="en-US" dirty="0"/>
              <a:t> </a:t>
            </a:r>
            <a:r>
              <a:rPr lang="en-US" dirty="0" err="1"/>
              <a:t>HttpServlet</a:t>
            </a:r>
            <a:r>
              <a:rPr lang="en-US" dirty="0"/>
              <a:t>{  </a:t>
            </a:r>
          </a:p>
          <a:p>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a:t>
            </a:r>
            <a:r>
              <a:rPr lang="en-US" dirty="0" err="1"/>
              <a:t>req,HttpServletResponse</a:t>
            </a:r>
            <a:r>
              <a:rPr lang="en-US" dirty="0"/>
              <a:t> res)  </a:t>
            </a:r>
          </a:p>
          <a:p>
            <a:r>
              <a:rPr lang="en-US" b="1" dirty="0"/>
              <a:t>throws</a:t>
            </a:r>
            <a:r>
              <a:rPr lang="en-US" dirty="0"/>
              <a:t> </a:t>
            </a:r>
            <a:r>
              <a:rPr lang="en-US" dirty="0" err="1"/>
              <a:t>ServletException,IOException</a:t>
            </a:r>
            <a:r>
              <a:rPr lang="en-US" dirty="0"/>
              <a:t>  </a:t>
            </a:r>
          </a:p>
          <a:p>
            <a:r>
              <a:rPr lang="en-US" dirty="0"/>
              <a:t>{  </a:t>
            </a:r>
          </a:p>
          <a:p>
            <a:r>
              <a:rPr lang="en-US" dirty="0" err="1"/>
              <a:t>res.setContentType</a:t>
            </a:r>
            <a:r>
              <a:rPr lang="en-US" dirty="0"/>
              <a:t>("text/html");  </a:t>
            </a:r>
          </a:p>
          <a:p>
            <a:r>
              <a:rPr lang="en-US" dirty="0" err="1"/>
              <a:t>PrintWriter</a:t>
            </a:r>
            <a:r>
              <a:rPr lang="en-US" dirty="0"/>
              <a:t> pw=</a:t>
            </a:r>
            <a:r>
              <a:rPr lang="en-US" dirty="0" err="1"/>
              <a:t>res.getWriter</a:t>
            </a:r>
            <a:r>
              <a:rPr lang="en-US" dirty="0"/>
              <a:t>();  </a:t>
            </a:r>
          </a:p>
          <a:p>
            <a:r>
              <a:rPr lang="en-US" dirty="0"/>
              <a:t>  </a:t>
            </a:r>
          </a:p>
          <a:p>
            <a:r>
              <a:rPr lang="en-US" dirty="0"/>
              <a:t>String name=</a:t>
            </a:r>
            <a:r>
              <a:rPr lang="en-US" dirty="0" err="1"/>
              <a:t>req.getParameter</a:t>
            </a:r>
            <a:r>
              <a:rPr lang="en-US" dirty="0"/>
              <a:t>("name");//will return value  </a:t>
            </a:r>
          </a:p>
          <a:p>
            <a:r>
              <a:rPr lang="en-US" dirty="0" err="1"/>
              <a:t>pw.println</a:t>
            </a:r>
            <a:r>
              <a:rPr lang="en-US" dirty="0"/>
              <a:t>("Welcome "+name);  </a:t>
            </a:r>
          </a:p>
          <a:p>
            <a:r>
              <a:rPr lang="en-US" dirty="0"/>
              <a:t>  </a:t>
            </a:r>
          </a:p>
          <a:p>
            <a:r>
              <a:rPr lang="en-US" dirty="0" err="1"/>
              <a:t>pw.close</a:t>
            </a:r>
            <a:r>
              <a:rPr lang="en-US" dirty="0"/>
              <a:t>();  </a:t>
            </a:r>
          </a:p>
          <a:p>
            <a:r>
              <a:rPr lang="en-US" dirty="0"/>
              <a:t>}}  </a:t>
            </a:r>
          </a:p>
          <a:p>
            <a:endParaRPr lang="en-US" dirty="0"/>
          </a:p>
        </p:txBody>
      </p:sp>
    </p:spTree>
    <p:extLst>
      <p:ext uri="{BB962C8B-B14F-4D97-AF65-F5344CB8AC3E}">
        <p14:creationId xmlns:p14="http://schemas.microsoft.com/office/powerpoint/2010/main" val="1420602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Servlet life cycle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The web container maintains the life cycle of a servlet instance. Let's see the life cycle of the servlet:</a:t>
            </a:r>
          </a:p>
          <a:p>
            <a:r>
              <a:rPr lang="en-US" dirty="0"/>
              <a:t>Servlet class is loaded.</a:t>
            </a:r>
          </a:p>
          <a:p>
            <a:r>
              <a:rPr lang="en-US" dirty="0"/>
              <a:t>Servlet instance is created.</a:t>
            </a:r>
          </a:p>
          <a:p>
            <a:r>
              <a:rPr lang="en-US" dirty="0" err="1"/>
              <a:t>init</a:t>
            </a:r>
            <a:r>
              <a:rPr lang="en-US" dirty="0"/>
              <a:t> method is invoked.</a:t>
            </a:r>
          </a:p>
          <a:p>
            <a:r>
              <a:rPr lang="en-US" dirty="0"/>
              <a:t>service method is invoked.</a:t>
            </a:r>
          </a:p>
          <a:p>
            <a:r>
              <a:rPr lang="en-US" dirty="0"/>
              <a:t>destroy method is invoked.</a:t>
            </a:r>
          </a:p>
          <a:p>
            <a:endParaRPr lang="en-US" dirty="0"/>
          </a:p>
        </p:txBody>
      </p:sp>
    </p:spTree>
    <p:extLst>
      <p:ext uri="{BB962C8B-B14F-4D97-AF65-F5344CB8AC3E}">
        <p14:creationId xmlns:p14="http://schemas.microsoft.com/office/powerpoint/2010/main" val="366160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solidFill>
                  <a:srgbClr val="FF0000"/>
                </a:solidFill>
              </a:rPr>
              <a:t>Servlet class is loaded</a:t>
            </a:r>
          </a:p>
          <a:p>
            <a:r>
              <a:rPr lang="en-US" dirty="0"/>
              <a:t>The </a:t>
            </a:r>
            <a:r>
              <a:rPr lang="en-US" dirty="0" err="1"/>
              <a:t>classloader</a:t>
            </a:r>
            <a:r>
              <a:rPr lang="en-US" dirty="0"/>
              <a:t> is responsible to load the servlet class. The servlet class is loaded when the first request for the servlet is received by the web container.</a:t>
            </a:r>
          </a:p>
          <a:p>
            <a:r>
              <a:rPr lang="en-US" dirty="0">
                <a:solidFill>
                  <a:srgbClr val="FF0000"/>
                </a:solidFill>
              </a:rPr>
              <a:t>Servlet instance is created</a:t>
            </a:r>
          </a:p>
          <a:p>
            <a:r>
              <a:rPr lang="en-US" dirty="0"/>
              <a:t>The web container creates the instance of a servlet after loading the servlet class. The servlet instance is created only once in the servlet life cycle.</a:t>
            </a:r>
          </a:p>
          <a:p>
            <a:endParaRPr lang="en-US" dirty="0"/>
          </a:p>
        </p:txBody>
      </p:sp>
    </p:spTree>
    <p:extLst>
      <p:ext uri="{BB962C8B-B14F-4D97-AF65-F5344CB8AC3E}">
        <p14:creationId xmlns:p14="http://schemas.microsoft.com/office/powerpoint/2010/main" val="3033519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dirty="0" err="1" smtClean="0"/>
              <a:t>init</a:t>
            </a:r>
            <a:r>
              <a:rPr lang="en-US" dirty="0" smtClean="0"/>
              <a:t> method is invoked</a:t>
            </a:r>
          </a:p>
          <a:p>
            <a:r>
              <a:rPr lang="en-US" dirty="0" smtClean="0"/>
              <a:t>The web container calls the </a:t>
            </a:r>
            <a:r>
              <a:rPr lang="en-US" dirty="0" err="1" smtClean="0"/>
              <a:t>init</a:t>
            </a:r>
            <a:r>
              <a:rPr lang="en-US" dirty="0" smtClean="0"/>
              <a:t> method only once after creating the servlet instance. The </a:t>
            </a:r>
            <a:r>
              <a:rPr lang="en-US" dirty="0" err="1" smtClean="0"/>
              <a:t>init</a:t>
            </a:r>
            <a:r>
              <a:rPr lang="en-US" dirty="0" smtClean="0"/>
              <a:t> method is used to initialize the servlet. It is the life cycle method of the </a:t>
            </a:r>
            <a:r>
              <a:rPr lang="en-US" dirty="0" err="1" smtClean="0"/>
              <a:t>javax.servlet.Servlet</a:t>
            </a:r>
            <a:r>
              <a:rPr lang="en-US" dirty="0" smtClean="0"/>
              <a:t> interface. Syntax of the </a:t>
            </a:r>
            <a:r>
              <a:rPr lang="en-US" dirty="0" err="1" smtClean="0"/>
              <a:t>init</a:t>
            </a:r>
            <a:r>
              <a:rPr lang="en-US" dirty="0" smtClean="0"/>
              <a:t> method is given below:</a:t>
            </a:r>
          </a:p>
          <a:p>
            <a:r>
              <a:rPr lang="en-US" b="1" dirty="0"/>
              <a:t>public</a:t>
            </a:r>
            <a:r>
              <a:rPr lang="en-US" dirty="0"/>
              <a:t> </a:t>
            </a:r>
            <a:r>
              <a:rPr lang="en-US" b="1" dirty="0"/>
              <a:t>void</a:t>
            </a:r>
            <a:r>
              <a:rPr lang="en-US" dirty="0"/>
              <a:t> </a:t>
            </a:r>
            <a:r>
              <a:rPr lang="en-US" dirty="0" err="1"/>
              <a:t>init</a:t>
            </a:r>
            <a:r>
              <a:rPr lang="en-US" dirty="0"/>
              <a:t>(</a:t>
            </a:r>
            <a:r>
              <a:rPr lang="en-US" dirty="0" err="1"/>
              <a:t>ServletConfig</a:t>
            </a:r>
            <a:r>
              <a:rPr lang="en-US" dirty="0"/>
              <a:t> </a:t>
            </a:r>
            <a:r>
              <a:rPr lang="en-US" dirty="0" err="1"/>
              <a:t>config</a:t>
            </a:r>
            <a:r>
              <a:rPr lang="en-US" dirty="0"/>
              <a:t>) </a:t>
            </a:r>
            <a:r>
              <a:rPr lang="en-US" b="1" dirty="0"/>
              <a:t>throws</a:t>
            </a:r>
            <a:r>
              <a:rPr lang="en-US" dirty="0"/>
              <a:t> </a:t>
            </a:r>
            <a:r>
              <a:rPr lang="en-US" dirty="0" err="1"/>
              <a:t>ServletException</a:t>
            </a:r>
            <a:endParaRPr lang="en-US" dirty="0"/>
          </a:p>
        </p:txBody>
      </p:sp>
    </p:spTree>
    <p:extLst>
      <p:ext uri="{BB962C8B-B14F-4D97-AF65-F5344CB8AC3E}">
        <p14:creationId xmlns:p14="http://schemas.microsoft.com/office/powerpoint/2010/main" val="362690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a:t>How to get the object of </a:t>
            </a:r>
            <a:r>
              <a:rPr lang="en-US" dirty="0" err="1"/>
              <a:t>RequestDispatcher</a:t>
            </a:r>
            <a:endParaRPr lang="en-US" dirty="0"/>
          </a:p>
          <a:p>
            <a:r>
              <a:rPr lang="en-US" dirty="0"/>
              <a:t>The </a:t>
            </a:r>
            <a:r>
              <a:rPr lang="en-US" dirty="0" err="1"/>
              <a:t>getRequestDispatcher</a:t>
            </a:r>
            <a:r>
              <a:rPr lang="en-US" dirty="0"/>
              <a:t>() method of </a:t>
            </a:r>
            <a:r>
              <a:rPr lang="en-US" dirty="0" err="1"/>
              <a:t>ServletRequest</a:t>
            </a:r>
            <a:r>
              <a:rPr lang="en-US" dirty="0"/>
              <a:t> interface returns the object of </a:t>
            </a:r>
            <a:r>
              <a:rPr lang="en-US" dirty="0" err="1"/>
              <a:t>RequestDispatcher</a:t>
            </a:r>
            <a:r>
              <a:rPr lang="en-US" dirty="0" smtClean="0"/>
              <a:t>.</a:t>
            </a:r>
          </a:p>
          <a:p>
            <a:r>
              <a:rPr lang="en-US" b="1" dirty="0"/>
              <a:t>public</a:t>
            </a:r>
            <a:r>
              <a:rPr lang="en-US" dirty="0"/>
              <a:t> </a:t>
            </a:r>
            <a:r>
              <a:rPr lang="en-US" dirty="0" err="1"/>
              <a:t>RequestDispatcher</a:t>
            </a:r>
            <a:r>
              <a:rPr lang="en-US" dirty="0"/>
              <a:t> </a:t>
            </a:r>
            <a:r>
              <a:rPr lang="en-US" dirty="0" err="1"/>
              <a:t>getRequestDispatcher</a:t>
            </a:r>
            <a:r>
              <a:rPr lang="en-US" dirty="0"/>
              <a:t>(String resource);  </a:t>
            </a:r>
          </a:p>
          <a:p>
            <a:r>
              <a:rPr lang="en-US" dirty="0" err="1"/>
              <a:t>RequestDispatcher</a:t>
            </a:r>
            <a:r>
              <a:rPr lang="en-US" dirty="0"/>
              <a:t> </a:t>
            </a:r>
            <a:r>
              <a:rPr lang="en-US" dirty="0" err="1"/>
              <a:t>rd</a:t>
            </a:r>
            <a:r>
              <a:rPr lang="en-US" dirty="0"/>
              <a:t>=</a:t>
            </a:r>
            <a:r>
              <a:rPr lang="en-US" dirty="0" err="1"/>
              <a:t>request.getRequestDispatcher</a:t>
            </a:r>
            <a:r>
              <a:rPr lang="en-US" dirty="0"/>
              <a:t>("servlet2");  </a:t>
            </a:r>
          </a:p>
          <a:p>
            <a:r>
              <a:rPr lang="en-US" dirty="0" err="1"/>
              <a:t>rd.forward</a:t>
            </a:r>
            <a:r>
              <a:rPr lang="en-US" dirty="0"/>
              <a:t>(request, response);</a:t>
            </a:r>
          </a:p>
          <a:p>
            <a:endParaRPr lang="en-US" dirty="0"/>
          </a:p>
        </p:txBody>
      </p:sp>
    </p:spTree>
    <p:extLst>
      <p:ext uri="{BB962C8B-B14F-4D97-AF65-F5344CB8AC3E}">
        <p14:creationId xmlns:p14="http://schemas.microsoft.com/office/powerpoint/2010/main" val="32645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019800"/>
          </a:xfrm>
        </p:spPr>
        <p:txBody>
          <a:bodyPr>
            <a:normAutofit fontScale="92500"/>
          </a:bodyPr>
          <a:lstStyle/>
          <a:p>
            <a:r>
              <a:rPr lang="en-US" dirty="0"/>
              <a:t> service method is invoked</a:t>
            </a:r>
          </a:p>
          <a:p>
            <a:r>
              <a:rPr lang="en-US"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r>
              <a:rPr lang="en-US" dirty="0" smtClean="0"/>
              <a:t>:</a:t>
            </a:r>
          </a:p>
          <a:p>
            <a:r>
              <a:rPr lang="en-US" b="1" dirty="0"/>
              <a:t>public</a:t>
            </a:r>
            <a:r>
              <a:rPr lang="en-US" dirty="0"/>
              <a:t> </a:t>
            </a:r>
            <a:r>
              <a:rPr lang="en-US" b="1" dirty="0"/>
              <a:t>void</a:t>
            </a:r>
            <a:r>
              <a:rPr lang="en-US" dirty="0"/>
              <a:t> service(</a:t>
            </a:r>
            <a:r>
              <a:rPr lang="en-US" dirty="0" err="1"/>
              <a:t>ServletRequest</a:t>
            </a:r>
            <a:r>
              <a:rPr lang="en-US" dirty="0"/>
              <a:t> request, </a:t>
            </a:r>
            <a:r>
              <a:rPr lang="en-US" dirty="0" err="1"/>
              <a:t>ServletResponse</a:t>
            </a:r>
            <a:r>
              <a:rPr lang="en-US" dirty="0"/>
              <a:t> response)   </a:t>
            </a:r>
          </a:p>
          <a:p>
            <a:r>
              <a:rPr lang="en-US" dirty="0"/>
              <a:t>  </a:t>
            </a:r>
            <a:r>
              <a:rPr lang="en-US" b="1" dirty="0"/>
              <a:t>throws</a:t>
            </a:r>
            <a:r>
              <a:rPr lang="en-US" dirty="0"/>
              <a:t> </a:t>
            </a:r>
            <a:r>
              <a:rPr lang="en-US" dirty="0" err="1"/>
              <a:t>ServletException</a:t>
            </a:r>
            <a:r>
              <a:rPr lang="en-US" dirty="0"/>
              <a:t>, </a:t>
            </a:r>
            <a:r>
              <a:rPr lang="en-US" dirty="0" err="1"/>
              <a:t>IOException</a:t>
            </a:r>
            <a:r>
              <a:rPr lang="en-US" dirty="0"/>
              <a:t>  </a:t>
            </a:r>
          </a:p>
          <a:p>
            <a:endParaRPr lang="en-US" dirty="0"/>
          </a:p>
          <a:p>
            <a:endParaRPr lang="en-US" dirty="0"/>
          </a:p>
        </p:txBody>
      </p:sp>
    </p:spTree>
    <p:extLst>
      <p:ext uri="{BB962C8B-B14F-4D97-AF65-F5344CB8AC3E}">
        <p14:creationId xmlns:p14="http://schemas.microsoft.com/office/powerpoint/2010/main" val="74176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destroy method is invoked</a:t>
            </a:r>
          </a:p>
          <a:p>
            <a:r>
              <a:rPr lang="en-US" dirty="0"/>
              <a:t>The web container calls the destroy method before removing the servlet instance from the service. It gives the servlet an opportunity to clean up any resource for example memory, thread etc. The syntax of the destroy method of the Servlet interface is given below</a:t>
            </a:r>
          </a:p>
          <a:p>
            <a:r>
              <a:rPr lang="en-US" b="1" dirty="0"/>
              <a:t>public</a:t>
            </a:r>
            <a:r>
              <a:rPr lang="en-US" dirty="0"/>
              <a:t> </a:t>
            </a:r>
            <a:r>
              <a:rPr lang="en-US" b="1" dirty="0"/>
              <a:t>void</a:t>
            </a:r>
            <a:r>
              <a:rPr lang="en-US" dirty="0"/>
              <a:t> destroy()  </a:t>
            </a:r>
          </a:p>
          <a:p>
            <a:endParaRPr lang="en-US" dirty="0"/>
          </a:p>
        </p:txBody>
      </p:sp>
    </p:spTree>
    <p:extLst>
      <p:ext uri="{BB962C8B-B14F-4D97-AF65-F5344CB8AC3E}">
        <p14:creationId xmlns:p14="http://schemas.microsoft.com/office/powerpoint/2010/main" val="385920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Life </a:t>
            </a:r>
            <a:r>
              <a:rPr lang="en-US" dirty="0"/>
              <a:t>Cycle of a Servlet</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The web container maintains the life cycle of a servlet instance. Let's see the life cycle of the servlet:</a:t>
            </a:r>
          </a:p>
          <a:p>
            <a:r>
              <a:rPr lang="en-US" dirty="0"/>
              <a:t>Servlet class is loaded.</a:t>
            </a:r>
          </a:p>
          <a:p>
            <a:r>
              <a:rPr lang="en-US" dirty="0"/>
              <a:t>Servlet instance is created.</a:t>
            </a:r>
          </a:p>
          <a:p>
            <a:r>
              <a:rPr lang="en-US" dirty="0" err="1"/>
              <a:t>init</a:t>
            </a:r>
            <a:r>
              <a:rPr lang="en-US" dirty="0"/>
              <a:t> method is invoked.</a:t>
            </a:r>
          </a:p>
          <a:p>
            <a:r>
              <a:rPr lang="en-US" dirty="0"/>
              <a:t>service method is invoked.</a:t>
            </a:r>
          </a:p>
          <a:p>
            <a:r>
              <a:rPr lang="en-US" dirty="0"/>
              <a:t>destroy method is invoked.</a:t>
            </a:r>
          </a:p>
          <a:p>
            <a:endParaRPr lang="en-US" dirty="0"/>
          </a:p>
        </p:txBody>
      </p:sp>
    </p:spTree>
    <p:extLst>
      <p:ext uri="{BB962C8B-B14F-4D97-AF65-F5344CB8AC3E}">
        <p14:creationId xmlns:p14="http://schemas.microsoft.com/office/powerpoint/2010/main" val="13660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a:t>&lt;form action="servlet1" method="post"&gt;  </a:t>
            </a:r>
          </a:p>
          <a:p>
            <a:r>
              <a:rPr lang="en-US" dirty="0"/>
              <a:t>Name:&lt;input type="text" name="</a:t>
            </a:r>
            <a:r>
              <a:rPr lang="en-US" dirty="0" err="1"/>
              <a:t>userName</a:t>
            </a:r>
            <a:r>
              <a:rPr lang="en-US" dirty="0"/>
              <a:t>"/&gt;&lt;</a:t>
            </a:r>
            <a:r>
              <a:rPr lang="en-US" dirty="0" err="1"/>
              <a:t>br</a:t>
            </a:r>
            <a:r>
              <a:rPr lang="en-US" dirty="0"/>
              <a:t>/&gt;  </a:t>
            </a:r>
          </a:p>
          <a:p>
            <a:r>
              <a:rPr lang="en-US" dirty="0"/>
              <a:t>Password:&lt;input type="password" name="</a:t>
            </a:r>
            <a:r>
              <a:rPr lang="en-US" dirty="0" err="1"/>
              <a:t>userPass</a:t>
            </a:r>
            <a:r>
              <a:rPr lang="en-US" dirty="0"/>
              <a:t>"/&gt;&lt;</a:t>
            </a:r>
            <a:r>
              <a:rPr lang="en-US" dirty="0" err="1"/>
              <a:t>br</a:t>
            </a:r>
            <a:r>
              <a:rPr lang="en-US" dirty="0"/>
              <a:t>/&gt;  </a:t>
            </a:r>
          </a:p>
          <a:p>
            <a:r>
              <a:rPr lang="en-US" dirty="0"/>
              <a:t>&lt;input type="submit" value="login"/&gt;  </a:t>
            </a:r>
          </a:p>
          <a:p>
            <a:r>
              <a:rPr lang="en-US" dirty="0"/>
              <a:t>&lt;/form&gt;  </a:t>
            </a:r>
          </a:p>
          <a:p>
            <a:endParaRPr lang="en-US" dirty="0"/>
          </a:p>
        </p:txBody>
      </p:sp>
    </p:spTree>
    <p:extLst>
      <p:ext uri="{BB962C8B-B14F-4D97-AF65-F5344CB8AC3E}">
        <p14:creationId xmlns:p14="http://schemas.microsoft.com/office/powerpoint/2010/main" val="253150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25000" lnSpcReduction="20000"/>
          </a:bodyPr>
          <a:lstStyle/>
          <a:p>
            <a:r>
              <a:rPr lang="en-US" sz="5600" b="1" dirty="0"/>
              <a:t>import</a:t>
            </a:r>
            <a:r>
              <a:rPr lang="en-US" sz="5600" dirty="0"/>
              <a:t> java.io.*;  </a:t>
            </a:r>
          </a:p>
          <a:p>
            <a:r>
              <a:rPr lang="en-US" sz="5600" b="1" dirty="0"/>
              <a:t>import</a:t>
            </a:r>
            <a:r>
              <a:rPr lang="en-US" sz="5600" dirty="0"/>
              <a:t> </a:t>
            </a:r>
            <a:r>
              <a:rPr lang="en-US" sz="5600" dirty="0" err="1"/>
              <a:t>javax.servlet</a:t>
            </a:r>
            <a:r>
              <a:rPr lang="en-US" sz="5600" dirty="0"/>
              <a:t>.*;  </a:t>
            </a:r>
          </a:p>
          <a:p>
            <a:r>
              <a:rPr lang="en-US" sz="5600" b="1" dirty="0"/>
              <a:t>import</a:t>
            </a:r>
            <a:r>
              <a:rPr lang="en-US" sz="5600" dirty="0"/>
              <a:t> </a:t>
            </a:r>
            <a:r>
              <a:rPr lang="en-US" sz="5600" dirty="0" err="1"/>
              <a:t>javax.servlet.http</a:t>
            </a:r>
            <a:r>
              <a:rPr lang="en-US" sz="5600" dirty="0"/>
              <a:t>.*;  </a:t>
            </a:r>
          </a:p>
          <a:p>
            <a:r>
              <a:rPr lang="en-US" sz="5600" dirty="0"/>
              <a:t>  </a:t>
            </a:r>
          </a:p>
          <a:p>
            <a:r>
              <a:rPr lang="en-US" sz="5600" dirty="0"/>
              <a:t>  </a:t>
            </a:r>
          </a:p>
          <a:p>
            <a:r>
              <a:rPr lang="en-US" sz="5600" b="1" dirty="0"/>
              <a:t>public</a:t>
            </a:r>
            <a:r>
              <a:rPr lang="en-US" sz="5600" dirty="0"/>
              <a:t> </a:t>
            </a:r>
            <a:r>
              <a:rPr lang="en-US" sz="5600" b="1" dirty="0"/>
              <a:t>class</a:t>
            </a:r>
            <a:r>
              <a:rPr lang="en-US" sz="5600" dirty="0"/>
              <a:t> Login </a:t>
            </a:r>
            <a:r>
              <a:rPr lang="en-US" sz="5600" b="1" dirty="0"/>
              <a:t>extends</a:t>
            </a:r>
            <a:r>
              <a:rPr lang="en-US" sz="5600" dirty="0"/>
              <a:t> </a:t>
            </a:r>
            <a:r>
              <a:rPr lang="en-US" sz="5600" dirty="0" err="1"/>
              <a:t>HttpServlet</a:t>
            </a:r>
            <a:r>
              <a:rPr lang="en-US" sz="5600" dirty="0"/>
              <a:t> {  </a:t>
            </a:r>
          </a:p>
          <a:p>
            <a:r>
              <a:rPr lang="en-US" sz="5600" dirty="0"/>
              <a:t>  </a:t>
            </a:r>
          </a:p>
          <a:p>
            <a:r>
              <a:rPr lang="en-US" sz="5600" b="1" dirty="0"/>
              <a:t>public</a:t>
            </a:r>
            <a:r>
              <a:rPr lang="en-US" sz="5600" dirty="0"/>
              <a:t> </a:t>
            </a:r>
            <a:r>
              <a:rPr lang="en-US" sz="5600" b="1" dirty="0"/>
              <a:t>void</a:t>
            </a:r>
            <a:r>
              <a:rPr lang="en-US" sz="5600" dirty="0"/>
              <a:t> </a:t>
            </a:r>
            <a:r>
              <a:rPr lang="en-US" sz="5600" dirty="0" err="1"/>
              <a:t>doPost</a:t>
            </a:r>
            <a:r>
              <a:rPr lang="en-US" sz="5600" dirty="0"/>
              <a:t>(</a:t>
            </a:r>
            <a:r>
              <a:rPr lang="en-US" sz="5600" dirty="0" err="1"/>
              <a:t>HttpServletRequest</a:t>
            </a:r>
            <a:r>
              <a:rPr lang="en-US" sz="5600" dirty="0"/>
              <a:t> request, </a:t>
            </a:r>
            <a:r>
              <a:rPr lang="en-US" sz="5600" dirty="0" err="1"/>
              <a:t>HttpServletResponse</a:t>
            </a:r>
            <a:r>
              <a:rPr lang="en-US" sz="5600" dirty="0"/>
              <a:t> response)  </a:t>
            </a:r>
          </a:p>
          <a:p>
            <a:r>
              <a:rPr lang="en-US" sz="5600" dirty="0"/>
              <a:t>        </a:t>
            </a:r>
            <a:r>
              <a:rPr lang="en-US" sz="5600" b="1" dirty="0"/>
              <a:t>throws</a:t>
            </a:r>
            <a:r>
              <a:rPr lang="en-US" sz="5600" dirty="0"/>
              <a:t> </a:t>
            </a:r>
            <a:r>
              <a:rPr lang="en-US" sz="5600" dirty="0" err="1"/>
              <a:t>ServletException</a:t>
            </a:r>
            <a:r>
              <a:rPr lang="en-US" sz="5600" dirty="0"/>
              <a:t>, </a:t>
            </a:r>
            <a:r>
              <a:rPr lang="en-US" sz="5600" dirty="0" err="1"/>
              <a:t>IOException</a:t>
            </a:r>
            <a:r>
              <a:rPr lang="en-US" sz="5600" dirty="0"/>
              <a:t> {  </a:t>
            </a:r>
          </a:p>
          <a:p>
            <a:r>
              <a:rPr lang="en-US" sz="5600" dirty="0"/>
              <a:t>  </a:t>
            </a:r>
          </a:p>
          <a:p>
            <a:r>
              <a:rPr lang="en-US" sz="5600" dirty="0"/>
              <a:t>    </a:t>
            </a:r>
            <a:r>
              <a:rPr lang="en-US" sz="5600" dirty="0" err="1"/>
              <a:t>response.setContentType</a:t>
            </a:r>
            <a:r>
              <a:rPr lang="en-US" sz="5600" dirty="0"/>
              <a:t>("text/html");  </a:t>
            </a:r>
          </a:p>
          <a:p>
            <a:r>
              <a:rPr lang="en-US" sz="5600" dirty="0"/>
              <a:t>    </a:t>
            </a:r>
            <a:r>
              <a:rPr lang="en-US" sz="5600" dirty="0" err="1"/>
              <a:t>PrintWriter</a:t>
            </a:r>
            <a:r>
              <a:rPr lang="en-US" sz="5600" dirty="0"/>
              <a:t> out = </a:t>
            </a:r>
            <a:r>
              <a:rPr lang="en-US" sz="5600" dirty="0" err="1"/>
              <a:t>response.getWriter</a:t>
            </a:r>
            <a:r>
              <a:rPr lang="en-US" sz="5600" dirty="0"/>
              <a:t>();  </a:t>
            </a:r>
          </a:p>
          <a:p>
            <a:r>
              <a:rPr lang="en-US" sz="5600" dirty="0"/>
              <a:t>          </a:t>
            </a:r>
          </a:p>
          <a:p>
            <a:r>
              <a:rPr lang="en-US" sz="5600" dirty="0"/>
              <a:t>    String n=</a:t>
            </a:r>
            <a:r>
              <a:rPr lang="en-US" sz="5600" dirty="0" err="1"/>
              <a:t>request.getParameter</a:t>
            </a:r>
            <a:r>
              <a:rPr lang="en-US" sz="5600" dirty="0"/>
              <a:t>("</a:t>
            </a:r>
            <a:r>
              <a:rPr lang="en-US" sz="5600" dirty="0" err="1"/>
              <a:t>userName</a:t>
            </a:r>
            <a:r>
              <a:rPr lang="en-US" sz="5600" dirty="0"/>
              <a:t>");  </a:t>
            </a:r>
          </a:p>
          <a:p>
            <a:r>
              <a:rPr lang="en-US" sz="5600" dirty="0"/>
              <a:t>    String p=</a:t>
            </a:r>
            <a:r>
              <a:rPr lang="en-US" sz="5600" dirty="0" err="1"/>
              <a:t>request.getParameter</a:t>
            </a:r>
            <a:r>
              <a:rPr lang="en-US" sz="5600" dirty="0"/>
              <a:t>("</a:t>
            </a:r>
            <a:r>
              <a:rPr lang="en-US" sz="5600" dirty="0" err="1"/>
              <a:t>userPass</a:t>
            </a:r>
            <a:r>
              <a:rPr lang="en-US" sz="5600" dirty="0"/>
              <a:t>");  </a:t>
            </a:r>
          </a:p>
          <a:p>
            <a:r>
              <a:rPr lang="en-US" sz="5600" dirty="0"/>
              <a:t>          </a:t>
            </a:r>
          </a:p>
          <a:p>
            <a:r>
              <a:rPr lang="en-US" sz="5600" dirty="0"/>
              <a:t>    </a:t>
            </a:r>
            <a:r>
              <a:rPr lang="en-US" sz="5600" b="1" dirty="0"/>
              <a:t>if</a:t>
            </a:r>
            <a:r>
              <a:rPr lang="en-US" sz="5600" dirty="0"/>
              <a:t>(</a:t>
            </a:r>
            <a:r>
              <a:rPr lang="en-US" sz="5600" dirty="0" err="1"/>
              <a:t>p.equals</a:t>
            </a:r>
            <a:r>
              <a:rPr lang="en-US" sz="5600" dirty="0"/>
              <a:t>("servlet"){  </a:t>
            </a:r>
          </a:p>
          <a:p>
            <a:r>
              <a:rPr lang="en-US" sz="5600" dirty="0"/>
              <a:t>        </a:t>
            </a:r>
            <a:r>
              <a:rPr lang="en-US" sz="5600" dirty="0" err="1"/>
              <a:t>RequestDispatcher</a:t>
            </a:r>
            <a:r>
              <a:rPr lang="en-US" sz="5600" dirty="0"/>
              <a:t> </a:t>
            </a:r>
            <a:r>
              <a:rPr lang="en-US" sz="5600" dirty="0" err="1"/>
              <a:t>rd</a:t>
            </a:r>
            <a:r>
              <a:rPr lang="en-US" sz="5600" dirty="0"/>
              <a:t>=</a:t>
            </a:r>
            <a:r>
              <a:rPr lang="en-US" sz="5600" dirty="0" err="1"/>
              <a:t>request.getRequestDispatcher</a:t>
            </a:r>
            <a:r>
              <a:rPr lang="en-US" sz="5600" dirty="0"/>
              <a:t>("servlet2");  </a:t>
            </a:r>
          </a:p>
          <a:p>
            <a:r>
              <a:rPr lang="en-US" sz="5600" dirty="0"/>
              <a:t>        </a:t>
            </a:r>
            <a:r>
              <a:rPr lang="en-US" sz="5600" dirty="0" err="1"/>
              <a:t>rd.forward</a:t>
            </a:r>
            <a:r>
              <a:rPr lang="en-US" sz="5600" dirty="0"/>
              <a:t>(request, response);  </a:t>
            </a:r>
          </a:p>
          <a:p>
            <a:r>
              <a:rPr lang="en-US" sz="5600" dirty="0"/>
              <a:t>    }  </a:t>
            </a:r>
          </a:p>
          <a:p>
            <a:r>
              <a:rPr lang="en-US" sz="5600" dirty="0"/>
              <a:t>    </a:t>
            </a:r>
            <a:r>
              <a:rPr lang="en-US" sz="5600" b="1" dirty="0"/>
              <a:t>else</a:t>
            </a:r>
            <a:r>
              <a:rPr lang="en-US" sz="5600" dirty="0"/>
              <a:t>{  </a:t>
            </a:r>
          </a:p>
          <a:p>
            <a:r>
              <a:rPr lang="en-US" sz="5600" dirty="0"/>
              <a:t>        </a:t>
            </a:r>
            <a:r>
              <a:rPr lang="en-US" sz="5600" dirty="0" err="1"/>
              <a:t>out.print</a:t>
            </a:r>
            <a:r>
              <a:rPr lang="en-US" sz="5600" dirty="0"/>
              <a:t>("Sorry </a:t>
            </a:r>
            <a:r>
              <a:rPr lang="en-US" sz="5600" dirty="0" err="1"/>
              <a:t>UserName</a:t>
            </a:r>
            <a:r>
              <a:rPr lang="en-US" sz="5600" dirty="0"/>
              <a:t> or Password Error!");  </a:t>
            </a:r>
          </a:p>
          <a:p>
            <a:r>
              <a:rPr lang="en-US" sz="5600" dirty="0"/>
              <a:t>        </a:t>
            </a:r>
            <a:r>
              <a:rPr lang="en-US" sz="5600" dirty="0" err="1"/>
              <a:t>RequestDispatcher</a:t>
            </a:r>
            <a:r>
              <a:rPr lang="en-US" sz="5600" dirty="0"/>
              <a:t> </a:t>
            </a:r>
            <a:r>
              <a:rPr lang="en-US" sz="5600" dirty="0" err="1"/>
              <a:t>rd</a:t>
            </a:r>
            <a:r>
              <a:rPr lang="en-US" sz="5600" dirty="0"/>
              <a:t>=</a:t>
            </a:r>
            <a:r>
              <a:rPr lang="en-US" sz="5600" dirty="0" err="1"/>
              <a:t>request.getRequestDispatcher</a:t>
            </a:r>
            <a:r>
              <a:rPr lang="en-US" sz="5600" dirty="0"/>
              <a:t>("/index.html");  </a:t>
            </a:r>
          </a:p>
          <a:p>
            <a:r>
              <a:rPr lang="en-US" sz="5600" dirty="0"/>
              <a:t>        </a:t>
            </a:r>
            <a:r>
              <a:rPr lang="en-US" sz="5600" dirty="0" err="1"/>
              <a:t>rd.include</a:t>
            </a:r>
            <a:r>
              <a:rPr lang="en-US" sz="5600" dirty="0"/>
              <a:t>(request, response);  </a:t>
            </a:r>
          </a:p>
          <a:p>
            <a:r>
              <a:rPr lang="en-US" sz="5600" dirty="0"/>
              <a:t>                      </a:t>
            </a:r>
          </a:p>
          <a:p>
            <a:r>
              <a:rPr lang="en-US" sz="5600" dirty="0"/>
              <a:t>        }  </a:t>
            </a:r>
          </a:p>
          <a:p>
            <a:r>
              <a:rPr lang="en-US" sz="5600" dirty="0"/>
              <a:t>    }  </a:t>
            </a:r>
          </a:p>
          <a:p>
            <a:r>
              <a:rPr lang="en-US" sz="5600" dirty="0"/>
              <a:t>  </a:t>
            </a:r>
          </a:p>
          <a:p>
            <a:r>
              <a:rPr lang="en-US" sz="5600" dirty="0"/>
              <a:t>}  </a:t>
            </a:r>
          </a:p>
          <a:p>
            <a:endParaRPr lang="en-US" dirty="0"/>
          </a:p>
        </p:txBody>
      </p:sp>
    </p:spTree>
    <p:extLst>
      <p:ext uri="{BB962C8B-B14F-4D97-AF65-F5344CB8AC3E}">
        <p14:creationId xmlns:p14="http://schemas.microsoft.com/office/powerpoint/2010/main" val="168076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b="1" dirty="0"/>
              <a:t>import</a:t>
            </a:r>
            <a:r>
              <a:rPr lang="en-US" dirty="0"/>
              <a:t> java.io.*;  </a:t>
            </a:r>
          </a:p>
          <a:p>
            <a:r>
              <a:rPr lang="en-US" b="1" dirty="0"/>
              <a:t>import</a:t>
            </a:r>
            <a:r>
              <a:rPr lang="en-US" dirty="0"/>
              <a:t> </a:t>
            </a:r>
            <a:r>
              <a:rPr lang="en-US" dirty="0" err="1"/>
              <a:t>javax.servlet</a:t>
            </a:r>
            <a:r>
              <a:rPr lang="en-US" dirty="0"/>
              <a:t>.*;  </a:t>
            </a:r>
          </a:p>
          <a:p>
            <a:r>
              <a:rPr lang="en-US" b="1" dirty="0"/>
              <a:t>import</a:t>
            </a:r>
            <a:r>
              <a:rPr lang="en-US" dirty="0"/>
              <a:t> </a:t>
            </a:r>
            <a:r>
              <a:rPr lang="en-US" dirty="0" err="1"/>
              <a:t>javax.servlet.http</a:t>
            </a:r>
            <a:r>
              <a:rPr lang="en-US" dirty="0"/>
              <a:t>.*;  </a:t>
            </a:r>
          </a:p>
          <a:p>
            <a:r>
              <a:rPr lang="en-US" dirty="0"/>
              <a:t>  </a:t>
            </a:r>
          </a:p>
          <a:p>
            <a:r>
              <a:rPr lang="en-US" b="1" dirty="0"/>
              <a:t>public</a:t>
            </a:r>
            <a:r>
              <a:rPr lang="en-US" dirty="0"/>
              <a:t> </a:t>
            </a:r>
            <a:r>
              <a:rPr lang="en-US" b="1" dirty="0"/>
              <a:t>class</a:t>
            </a:r>
            <a:r>
              <a:rPr lang="en-US" dirty="0"/>
              <a:t> </a:t>
            </a:r>
            <a:r>
              <a:rPr lang="en-US" dirty="0" err="1"/>
              <a:t>WelcomeServlet</a:t>
            </a:r>
            <a:r>
              <a:rPr lang="en-US" dirty="0"/>
              <a:t> </a:t>
            </a:r>
            <a:r>
              <a:rPr lang="en-US" b="1" dirty="0"/>
              <a:t>extends</a:t>
            </a:r>
            <a:r>
              <a:rPr lang="en-US" dirty="0"/>
              <a:t> </a:t>
            </a:r>
            <a:r>
              <a:rPr lang="en-US" dirty="0" err="1"/>
              <a:t>HttpServlet</a:t>
            </a:r>
            <a:r>
              <a:rPr lang="en-US" dirty="0"/>
              <a:t> {  </a:t>
            </a:r>
          </a:p>
          <a:p>
            <a:r>
              <a:rPr lang="en-US" dirty="0"/>
              <a:t>  </a:t>
            </a:r>
          </a:p>
          <a:p>
            <a:r>
              <a:rPr lang="en-US" dirty="0"/>
              <a:t>    </a:t>
            </a:r>
            <a:r>
              <a:rPr lang="en-US" b="1" dirty="0"/>
              <a:t>public</a:t>
            </a:r>
            <a:r>
              <a:rPr lang="en-US" dirty="0"/>
              <a:t> </a:t>
            </a:r>
            <a:r>
              <a:rPr lang="en-US" b="1" dirty="0"/>
              <a:t>void</a:t>
            </a:r>
            <a:r>
              <a:rPr lang="en-US" dirty="0"/>
              <a:t>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r>
              <a:rPr lang="en-US" dirty="0"/>
              <a:t>        </a:t>
            </a:r>
            <a:r>
              <a:rPr lang="en-US" b="1" dirty="0"/>
              <a:t>throws</a:t>
            </a:r>
            <a:r>
              <a:rPr lang="en-US" dirty="0"/>
              <a:t> </a:t>
            </a:r>
            <a:r>
              <a:rPr lang="en-US" dirty="0" err="1"/>
              <a:t>ServletException</a:t>
            </a:r>
            <a:r>
              <a:rPr lang="en-US" dirty="0"/>
              <a:t>, </a:t>
            </a:r>
            <a:r>
              <a:rPr lang="en-US" dirty="0" err="1"/>
              <a:t>IOException</a:t>
            </a:r>
            <a:r>
              <a:rPr lang="en-US" dirty="0"/>
              <a:t> {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  </a:t>
            </a:r>
          </a:p>
          <a:p>
            <a:r>
              <a:rPr lang="en-US" dirty="0"/>
              <a:t>  </a:t>
            </a:r>
          </a:p>
          <a:p>
            <a:r>
              <a:rPr lang="en-US" dirty="0"/>
              <a:t>}  </a:t>
            </a:r>
          </a:p>
          <a:p>
            <a:endParaRPr lang="en-US" dirty="0"/>
          </a:p>
        </p:txBody>
      </p:sp>
    </p:spTree>
    <p:extLst>
      <p:ext uri="{BB962C8B-B14F-4D97-AF65-F5344CB8AC3E}">
        <p14:creationId xmlns:p14="http://schemas.microsoft.com/office/powerpoint/2010/main" val="231040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err="1">
                <a:solidFill>
                  <a:srgbClr val="FF0000"/>
                </a:solidFill>
              </a:rPr>
              <a:t>ServletRequest</a:t>
            </a:r>
            <a:r>
              <a:rPr lang="en-US" dirty="0">
                <a:solidFill>
                  <a:srgbClr val="FF0000"/>
                </a:solidFill>
              </a:rPr>
              <a:t> Interface</a:t>
            </a:r>
          </a:p>
          <a:p>
            <a:pPr marL="0" indent="0" algn="just">
              <a:buNone/>
            </a:pPr>
            <a:r>
              <a:rPr lang="en-US" dirty="0" smtClean="0"/>
              <a:t>An </a:t>
            </a:r>
            <a:r>
              <a:rPr lang="en-US" dirty="0"/>
              <a:t>object of </a:t>
            </a:r>
            <a:r>
              <a:rPr lang="en-US" dirty="0" err="1"/>
              <a:t>ServletRequest</a:t>
            </a:r>
            <a:r>
              <a:rPr lang="en-US" dirty="0"/>
              <a:t> is used to provide the client request information to a servlet such as content type, content length, parameter names and values, header </a:t>
            </a:r>
            <a:r>
              <a:rPr lang="en-US" dirty="0" err="1"/>
              <a:t>informations</a:t>
            </a:r>
            <a:r>
              <a:rPr lang="en-US" dirty="0"/>
              <a:t>, attributes etc</a:t>
            </a:r>
            <a:r>
              <a:rPr lang="en-US" dirty="0" smtClean="0"/>
              <a:t>.</a:t>
            </a:r>
          </a:p>
          <a:p>
            <a:pPr marL="0" indent="0" algn="just">
              <a:buNone/>
            </a:pPr>
            <a:endParaRPr lang="en-US" dirty="0"/>
          </a:p>
        </p:txBody>
      </p:sp>
    </p:spTree>
    <p:extLst>
      <p:ext uri="{BB962C8B-B14F-4D97-AF65-F5344CB8AC3E}">
        <p14:creationId xmlns:p14="http://schemas.microsoft.com/office/powerpoint/2010/main" val="159886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US" dirty="0"/>
              <a:t>&lt;web-app&gt;  </a:t>
            </a:r>
          </a:p>
          <a:p>
            <a:r>
              <a:rPr lang="en-US" dirty="0"/>
              <a:t> &lt;servlet&gt;  </a:t>
            </a:r>
          </a:p>
          <a:p>
            <a:r>
              <a:rPr lang="en-US" dirty="0"/>
              <a:t>    &lt;servlet-name&gt;Login&lt;/servlet-name&gt;  </a:t>
            </a:r>
          </a:p>
          <a:p>
            <a:r>
              <a:rPr lang="en-US" dirty="0"/>
              <a:t>    &lt;servlet-</a:t>
            </a:r>
            <a:r>
              <a:rPr lang="en-US" b="1" dirty="0"/>
              <a:t>class</a:t>
            </a:r>
            <a:r>
              <a:rPr lang="en-US" dirty="0"/>
              <a:t>&gt;Login&lt;/servlet-</a:t>
            </a:r>
            <a:r>
              <a:rPr lang="en-US" b="1" dirty="0"/>
              <a:t>class</a:t>
            </a:r>
            <a:r>
              <a:rPr lang="en-US" dirty="0"/>
              <a:t>&gt;  </a:t>
            </a:r>
          </a:p>
          <a:p>
            <a:r>
              <a:rPr lang="en-US" dirty="0"/>
              <a:t>  &lt;/servlet&gt;  </a:t>
            </a:r>
          </a:p>
          <a:p>
            <a:r>
              <a:rPr lang="en-US" dirty="0"/>
              <a:t>  &lt;servlet&gt;  </a:t>
            </a:r>
          </a:p>
          <a:p>
            <a:r>
              <a:rPr lang="en-US" dirty="0"/>
              <a:t>    &lt;servlet-name&gt;</a:t>
            </a:r>
            <a:r>
              <a:rPr lang="en-US" dirty="0" err="1"/>
              <a:t>WelcomeServlet</a:t>
            </a:r>
            <a:r>
              <a:rPr lang="en-US" dirty="0"/>
              <a:t>&lt;/servlet-name&gt;  </a:t>
            </a:r>
          </a:p>
          <a:p>
            <a:r>
              <a:rPr lang="en-US" dirty="0"/>
              <a:t>    &lt;servlet-</a:t>
            </a:r>
            <a:r>
              <a:rPr lang="en-US" b="1" dirty="0"/>
              <a:t>class</a:t>
            </a:r>
            <a:r>
              <a:rPr lang="en-US" dirty="0"/>
              <a:t>&gt;</a:t>
            </a:r>
            <a:r>
              <a:rPr lang="en-US" dirty="0" err="1"/>
              <a:t>WelcomeServlet</a:t>
            </a:r>
            <a:r>
              <a:rPr lang="en-US" dirty="0"/>
              <a:t>&lt;/servlet-</a:t>
            </a:r>
            <a:r>
              <a:rPr lang="en-US" b="1" dirty="0"/>
              <a:t>class</a:t>
            </a:r>
            <a:r>
              <a:rPr lang="en-US" dirty="0"/>
              <a:t>&gt;  </a:t>
            </a:r>
          </a:p>
          <a:p>
            <a:r>
              <a:rPr lang="en-US" dirty="0"/>
              <a:t>  &lt;/servlet&gt;  </a:t>
            </a:r>
          </a:p>
          <a:p>
            <a:r>
              <a:rPr lang="en-US" dirty="0"/>
              <a:t>  </a:t>
            </a:r>
          </a:p>
          <a:p>
            <a:r>
              <a:rPr lang="en-US" dirty="0"/>
              <a:t>  </a:t>
            </a:r>
          </a:p>
          <a:p>
            <a:r>
              <a:rPr lang="en-US" dirty="0"/>
              <a:t>  &lt;servlet-mapping&gt;  </a:t>
            </a:r>
          </a:p>
          <a:p>
            <a:r>
              <a:rPr lang="en-US" dirty="0"/>
              <a:t>    &lt;servlet-name&gt;Login&lt;/servlet-name&gt;  </a:t>
            </a:r>
          </a:p>
          <a:p>
            <a:r>
              <a:rPr lang="en-US" dirty="0"/>
              <a:t>    &lt;</a:t>
            </a:r>
            <a:r>
              <a:rPr lang="en-US" dirty="0" err="1"/>
              <a:t>url</a:t>
            </a:r>
            <a:r>
              <a:rPr lang="en-US" dirty="0"/>
              <a:t>-pattern&gt;/servlet1&lt;/</a:t>
            </a:r>
            <a:r>
              <a:rPr lang="en-US" dirty="0" err="1"/>
              <a:t>url</a:t>
            </a:r>
            <a:r>
              <a:rPr lang="en-US" dirty="0"/>
              <a:t>-pattern&gt;  </a:t>
            </a:r>
          </a:p>
          <a:p>
            <a:r>
              <a:rPr lang="en-US" dirty="0"/>
              <a:t>  &lt;/servlet-mapping&gt;  </a:t>
            </a:r>
          </a:p>
          <a:p>
            <a:r>
              <a:rPr lang="en-US" dirty="0"/>
              <a:t>  &lt;servlet-mapping&gt;  </a:t>
            </a:r>
          </a:p>
          <a:p>
            <a:r>
              <a:rPr lang="en-US" dirty="0"/>
              <a:t>    &lt;servlet-name&gt;</a:t>
            </a:r>
            <a:r>
              <a:rPr lang="en-US" dirty="0" err="1"/>
              <a:t>WelcomeServlet</a:t>
            </a:r>
            <a:r>
              <a:rPr lang="en-US" dirty="0"/>
              <a:t>&lt;/servlet-name&gt;  </a:t>
            </a:r>
          </a:p>
          <a:p>
            <a:r>
              <a:rPr lang="en-US" dirty="0"/>
              <a:t>    &lt;</a:t>
            </a:r>
            <a:r>
              <a:rPr lang="en-US" dirty="0" err="1"/>
              <a:t>url</a:t>
            </a:r>
            <a:r>
              <a:rPr lang="en-US" dirty="0"/>
              <a:t>-pattern&gt;/servlet2&lt;/</a:t>
            </a:r>
            <a:r>
              <a:rPr lang="en-US" dirty="0" err="1"/>
              <a:t>url</a:t>
            </a:r>
            <a:r>
              <a:rPr lang="en-US" dirty="0"/>
              <a:t>-pattern&gt;  </a:t>
            </a:r>
          </a:p>
          <a:p>
            <a:r>
              <a:rPr lang="en-US" dirty="0"/>
              <a:t>  &lt;/servlet-mapping&gt;  </a:t>
            </a:r>
          </a:p>
          <a:p>
            <a:r>
              <a:rPr lang="en-US" dirty="0"/>
              <a:t>  </a:t>
            </a:r>
          </a:p>
          <a:p>
            <a:r>
              <a:rPr lang="en-US" dirty="0"/>
              <a:t>  &lt;welcome-file-list&gt;  </a:t>
            </a:r>
          </a:p>
          <a:p>
            <a:r>
              <a:rPr lang="en-US" dirty="0"/>
              <a:t>   &lt;welcome-file&gt;index.html&lt;/welcome-file&gt;  </a:t>
            </a:r>
          </a:p>
          <a:p>
            <a:r>
              <a:rPr lang="en-US" dirty="0"/>
              <a:t>  &lt;/welcome-file-list&gt;  </a:t>
            </a:r>
          </a:p>
          <a:p>
            <a:r>
              <a:rPr lang="en-US" dirty="0"/>
              <a:t>&lt;/web-app&gt;  </a:t>
            </a:r>
          </a:p>
          <a:p>
            <a:endParaRPr lang="en-US" dirty="0"/>
          </a:p>
        </p:txBody>
      </p:sp>
    </p:spTree>
    <p:extLst>
      <p:ext uri="{BB962C8B-B14F-4D97-AF65-F5344CB8AC3E}">
        <p14:creationId xmlns:p14="http://schemas.microsoft.com/office/powerpoint/2010/main" val="248981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1141</Words>
  <Application>Microsoft Office PowerPoint</Application>
  <PresentationFormat>On-screen Show (4:3)</PresentationFormat>
  <Paragraphs>268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RequestDispatcher in Servlet </vt:lpstr>
      <vt:lpstr>PowerPoint Presentation</vt:lpstr>
      <vt:lpstr>PowerPoint Presentation</vt:lpstr>
      <vt:lpstr> Life Cycle of a Servlet </vt:lpstr>
      <vt:lpstr>Index.html</vt:lpstr>
      <vt:lpstr>PowerPoint Presentation</vt:lpstr>
      <vt:lpstr>PowerPoint Presentation</vt:lpstr>
      <vt:lpstr>PowerPoint Presentation</vt:lpstr>
      <vt:lpstr>PowerPoint Presentation</vt:lpstr>
      <vt:lpstr>SendRedirect in servlet </vt:lpstr>
      <vt:lpstr> Difference between forward() and sendRedirect() method </vt:lpstr>
      <vt:lpstr>Syntax of sendRedirect() method </vt:lpstr>
      <vt:lpstr>Example </vt:lpstr>
      <vt:lpstr>ServletConfig Interface </vt:lpstr>
      <vt:lpstr>PowerPoint Presentation</vt:lpstr>
      <vt:lpstr>Methods of ServletConfig interface </vt:lpstr>
      <vt:lpstr>PowerPoint Presentation</vt:lpstr>
      <vt:lpstr>PowerPoint Presentation</vt:lpstr>
      <vt:lpstr>ServletContext Interface </vt:lpstr>
      <vt:lpstr>Advantage of ServletContext </vt:lpstr>
      <vt:lpstr>Usage of ServletContext Interface </vt:lpstr>
      <vt:lpstr> Commonly used methods of ServletContext interface </vt:lpstr>
      <vt:lpstr>PowerPoint Presentation</vt:lpstr>
      <vt:lpstr>PowerPoint Presentation</vt:lpstr>
      <vt:lpstr> Methods of ServletRequest interface </vt:lpstr>
      <vt:lpstr>PowerPoint Presentation</vt:lpstr>
      <vt:lpstr>Servlet life cycle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LAB3</dc:creator>
  <cp:lastModifiedBy>student</cp:lastModifiedBy>
  <cp:revision>8</cp:revision>
  <dcterms:created xsi:type="dcterms:W3CDTF">2018-01-20T09:35:30Z</dcterms:created>
  <dcterms:modified xsi:type="dcterms:W3CDTF">2018-01-30T09:38:19Z</dcterms:modified>
</cp:coreProperties>
</file>