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79" r:id="rId4"/>
    <p:sldId id="280" r:id="rId5"/>
    <p:sldId id="278" r:id="rId6"/>
    <p:sldId id="257" r:id="rId7"/>
    <p:sldId id="276"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81" r:id="rId27"/>
    <p:sldId id="28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542BE9-746F-4BAC-9B8E-0CEC475AB141}" type="datetimeFigureOut">
              <a:rPr lang="en-US" smtClean="0"/>
              <a:t>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D760C0-FA51-45F1-AE8C-28407FAC0E99}" type="slidenum">
              <a:rPr lang="en-US" smtClean="0"/>
              <a:t>‹#›</a:t>
            </a:fld>
            <a:endParaRPr lang="en-US"/>
          </a:p>
        </p:txBody>
      </p:sp>
    </p:spTree>
    <p:extLst>
      <p:ext uri="{BB962C8B-B14F-4D97-AF65-F5344CB8AC3E}">
        <p14:creationId xmlns:p14="http://schemas.microsoft.com/office/powerpoint/2010/main" val="3281902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542BE9-746F-4BAC-9B8E-0CEC475AB141}" type="datetimeFigureOut">
              <a:rPr lang="en-US" smtClean="0"/>
              <a:t>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D760C0-FA51-45F1-AE8C-28407FAC0E99}" type="slidenum">
              <a:rPr lang="en-US" smtClean="0"/>
              <a:t>‹#›</a:t>
            </a:fld>
            <a:endParaRPr lang="en-US"/>
          </a:p>
        </p:txBody>
      </p:sp>
    </p:spTree>
    <p:extLst>
      <p:ext uri="{BB962C8B-B14F-4D97-AF65-F5344CB8AC3E}">
        <p14:creationId xmlns:p14="http://schemas.microsoft.com/office/powerpoint/2010/main" val="402711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542BE9-746F-4BAC-9B8E-0CEC475AB141}" type="datetimeFigureOut">
              <a:rPr lang="en-US" smtClean="0"/>
              <a:t>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D760C0-FA51-45F1-AE8C-28407FAC0E99}" type="slidenum">
              <a:rPr lang="en-US" smtClean="0"/>
              <a:t>‹#›</a:t>
            </a:fld>
            <a:endParaRPr lang="en-US"/>
          </a:p>
        </p:txBody>
      </p:sp>
    </p:spTree>
    <p:extLst>
      <p:ext uri="{BB962C8B-B14F-4D97-AF65-F5344CB8AC3E}">
        <p14:creationId xmlns:p14="http://schemas.microsoft.com/office/powerpoint/2010/main" val="669915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542BE9-746F-4BAC-9B8E-0CEC475AB141}" type="datetimeFigureOut">
              <a:rPr lang="en-US" smtClean="0"/>
              <a:t>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D760C0-FA51-45F1-AE8C-28407FAC0E99}" type="slidenum">
              <a:rPr lang="en-US" smtClean="0"/>
              <a:t>‹#›</a:t>
            </a:fld>
            <a:endParaRPr lang="en-US"/>
          </a:p>
        </p:txBody>
      </p:sp>
    </p:spTree>
    <p:extLst>
      <p:ext uri="{BB962C8B-B14F-4D97-AF65-F5344CB8AC3E}">
        <p14:creationId xmlns:p14="http://schemas.microsoft.com/office/powerpoint/2010/main" val="3711694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542BE9-746F-4BAC-9B8E-0CEC475AB141}" type="datetimeFigureOut">
              <a:rPr lang="en-US" smtClean="0"/>
              <a:t>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D760C0-FA51-45F1-AE8C-28407FAC0E99}" type="slidenum">
              <a:rPr lang="en-US" smtClean="0"/>
              <a:t>‹#›</a:t>
            </a:fld>
            <a:endParaRPr lang="en-US"/>
          </a:p>
        </p:txBody>
      </p:sp>
    </p:spTree>
    <p:extLst>
      <p:ext uri="{BB962C8B-B14F-4D97-AF65-F5344CB8AC3E}">
        <p14:creationId xmlns:p14="http://schemas.microsoft.com/office/powerpoint/2010/main" val="3727571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542BE9-746F-4BAC-9B8E-0CEC475AB141}" type="datetimeFigureOut">
              <a:rPr lang="en-US" smtClean="0"/>
              <a:t>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D760C0-FA51-45F1-AE8C-28407FAC0E99}" type="slidenum">
              <a:rPr lang="en-US" smtClean="0"/>
              <a:t>‹#›</a:t>
            </a:fld>
            <a:endParaRPr lang="en-US"/>
          </a:p>
        </p:txBody>
      </p:sp>
    </p:spTree>
    <p:extLst>
      <p:ext uri="{BB962C8B-B14F-4D97-AF65-F5344CB8AC3E}">
        <p14:creationId xmlns:p14="http://schemas.microsoft.com/office/powerpoint/2010/main" val="232856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542BE9-746F-4BAC-9B8E-0CEC475AB141}" type="datetimeFigureOut">
              <a:rPr lang="en-US" smtClean="0"/>
              <a:t>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D760C0-FA51-45F1-AE8C-28407FAC0E99}" type="slidenum">
              <a:rPr lang="en-US" smtClean="0"/>
              <a:t>‹#›</a:t>
            </a:fld>
            <a:endParaRPr lang="en-US"/>
          </a:p>
        </p:txBody>
      </p:sp>
    </p:spTree>
    <p:extLst>
      <p:ext uri="{BB962C8B-B14F-4D97-AF65-F5344CB8AC3E}">
        <p14:creationId xmlns:p14="http://schemas.microsoft.com/office/powerpoint/2010/main" val="2566910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542BE9-746F-4BAC-9B8E-0CEC475AB141}" type="datetimeFigureOut">
              <a:rPr lang="en-US" smtClean="0"/>
              <a:t>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D760C0-FA51-45F1-AE8C-28407FAC0E99}" type="slidenum">
              <a:rPr lang="en-US" smtClean="0"/>
              <a:t>‹#›</a:t>
            </a:fld>
            <a:endParaRPr lang="en-US"/>
          </a:p>
        </p:txBody>
      </p:sp>
    </p:spTree>
    <p:extLst>
      <p:ext uri="{BB962C8B-B14F-4D97-AF65-F5344CB8AC3E}">
        <p14:creationId xmlns:p14="http://schemas.microsoft.com/office/powerpoint/2010/main" val="3699999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542BE9-746F-4BAC-9B8E-0CEC475AB141}" type="datetimeFigureOut">
              <a:rPr lang="en-US" smtClean="0"/>
              <a:t>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D760C0-FA51-45F1-AE8C-28407FAC0E99}" type="slidenum">
              <a:rPr lang="en-US" smtClean="0"/>
              <a:t>‹#›</a:t>
            </a:fld>
            <a:endParaRPr lang="en-US"/>
          </a:p>
        </p:txBody>
      </p:sp>
    </p:spTree>
    <p:extLst>
      <p:ext uri="{BB962C8B-B14F-4D97-AF65-F5344CB8AC3E}">
        <p14:creationId xmlns:p14="http://schemas.microsoft.com/office/powerpoint/2010/main" val="1234773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542BE9-746F-4BAC-9B8E-0CEC475AB141}" type="datetimeFigureOut">
              <a:rPr lang="en-US" smtClean="0"/>
              <a:t>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D760C0-FA51-45F1-AE8C-28407FAC0E99}" type="slidenum">
              <a:rPr lang="en-US" smtClean="0"/>
              <a:t>‹#›</a:t>
            </a:fld>
            <a:endParaRPr lang="en-US"/>
          </a:p>
        </p:txBody>
      </p:sp>
    </p:spTree>
    <p:extLst>
      <p:ext uri="{BB962C8B-B14F-4D97-AF65-F5344CB8AC3E}">
        <p14:creationId xmlns:p14="http://schemas.microsoft.com/office/powerpoint/2010/main" val="1936048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542BE9-746F-4BAC-9B8E-0CEC475AB141}" type="datetimeFigureOut">
              <a:rPr lang="en-US" smtClean="0"/>
              <a:t>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D760C0-FA51-45F1-AE8C-28407FAC0E99}" type="slidenum">
              <a:rPr lang="en-US" smtClean="0"/>
              <a:t>‹#›</a:t>
            </a:fld>
            <a:endParaRPr lang="en-US"/>
          </a:p>
        </p:txBody>
      </p:sp>
    </p:spTree>
    <p:extLst>
      <p:ext uri="{BB962C8B-B14F-4D97-AF65-F5344CB8AC3E}">
        <p14:creationId xmlns:p14="http://schemas.microsoft.com/office/powerpoint/2010/main" val="1041995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542BE9-746F-4BAC-9B8E-0CEC475AB141}" type="datetimeFigureOut">
              <a:rPr lang="en-US" smtClean="0"/>
              <a:t>1/5/2018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D760C0-FA51-45F1-AE8C-28407FAC0E99}" type="slidenum">
              <a:rPr lang="en-US" smtClean="0"/>
              <a:t>‹#›</a:t>
            </a:fld>
            <a:endParaRPr lang="en-US"/>
          </a:p>
        </p:txBody>
      </p:sp>
    </p:spTree>
    <p:extLst>
      <p:ext uri="{BB962C8B-B14F-4D97-AF65-F5344CB8AC3E}">
        <p14:creationId xmlns:p14="http://schemas.microsoft.com/office/powerpoint/2010/main" val="22010862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304800"/>
            <a:ext cx="8153400" cy="6096000"/>
          </a:xfrm>
        </p:spPr>
        <p:txBody>
          <a:bodyPr>
            <a:normAutofit fontScale="85000" lnSpcReduction="20000"/>
          </a:bodyPr>
          <a:lstStyle/>
          <a:p>
            <a:r>
              <a:rPr lang="en-US" sz="2900" dirty="0" smtClean="0">
                <a:solidFill>
                  <a:schemeClr val="tx1"/>
                </a:solidFill>
                <a:latin typeface="Times New Roman" panose="02020603050405020304" pitchFamily="18" charset="0"/>
                <a:cs typeface="Times New Roman" panose="02020603050405020304" pitchFamily="18" charset="0"/>
              </a:rPr>
              <a:t>Java servlet</a:t>
            </a:r>
          </a:p>
          <a:p>
            <a:endParaRPr lang="en-US" sz="2900" dirty="0">
              <a:solidFill>
                <a:schemeClr val="tx1"/>
              </a:solidFill>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Ø"/>
            </a:pPr>
            <a:r>
              <a:rPr lang="en-US" sz="2900" dirty="0" smtClean="0">
                <a:solidFill>
                  <a:schemeClr val="tx1"/>
                </a:solidFill>
                <a:latin typeface="Times New Roman" panose="02020603050405020304" pitchFamily="18" charset="0"/>
                <a:cs typeface="Times New Roman" panose="02020603050405020304" pitchFamily="18" charset="0"/>
              </a:rPr>
              <a:t>Java servlet is a server side program.</a:t>
            </a:r>
          </a:p>
          <a:p>
            <a:pPr marL="457200" indent="-457200" algn="l">
              <a:buFont typeface="Wingdings" panose="05000000000000000000" pitchFamily="2" charset="2"/>
              <a:buChar char="Ø"/>
            </a:pPr>
            <a:endParaRPr lang="en-US" sz="2900" dirty="0" smtClean="0">
              <a:solidFill>
                <a:schemeClr val="tx1"/>
              </a:solidFill>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Ø"/>
            </a:pPr>
            <a:r>
              <a:rPr lang="en-US" sz="2900" dirty="0" smtClean="0">
                <a:solidFill>
                  <a:schemeClr val="tx1"/>
                </a:solidFill>
                <a:latin typeface="Times New Roman" panose="02020603050405020304" pitchFamily="18" charset="0"/>
                <a:cs typeface="Times New Roman" panose="02020603050405020304" pitchFamily="18" charset="0"/>
              </a:rPr>
              <a:t>Java </a:t>
            </a:r>
            <a:r>
              <a:rPr lang="en-US" sz="2900" dirty="0">
                <a:solidFill>
                  <a:schemeClr val="tx1"/>
                </a:solidFill>
                <a:latin typeface="Times New Roman" panose="02020603050405020304" pitchFamily="18" charset="0"/>
                <a:cs typeface="Times New Roman" panose="02020603050405020304" pitchFamily="18" charset="0"/>
              </a:rPr>
              <a:t>Servlets are programs that run on a Web or Application server and act as a middle layer between a </a:t>
            </a:r>
            <a:r>
              <a:rPr lang="en-US" sz="2900" dirty="0" smtClean="0">
                <a:solidFill>
                  <a:schemeClr val="tx1"/>
                </a:solidFill>
                <a:latin typeface="Times New Roman" panose="02020603050405020304" pitchFamily="18" charset="0"/>
                <a:cs typeface="Times New Roman" panose="02020603050405020304" pitchFamily="18" charset="0"/>
              </a:rPr>
              <a:t>request </a:t>
            </a:r>
            <a:r>
              <a:rPr lang="en-US" sz="2900" dirty="0">
                <a:solidFill>
                  <a:schemeClr val="tx1"/>
                </a:solidFill>
                <a:latin typeface="Times New Roman" panose="02020603050405020304" pitchFamily="18" charset="0"/>
                <a:cs typeface="Times New Roman" panose="02020603050405020304" pitchFamily="18" charset="0"/>
              </a:rPr>
              <a:t>coming from a Web browser or other HTTP client and databases or applications on the HTTP server</a:t>
            </a:r>
            <a:r>
              <a:rPr lang="en-US" sz="2900" dirty="0" smtClean="0">
                <a:solidFill>
                  <a:schemeClr val="tx1"/>
                </a:solidFill>
                <a:latin typeface="Times New Roman" panose="02020603050405020304" pitchFamily="18" charset="0"/>
                <a:cs typeface="Times New Roman" panose="02020603050405020304" pitchFamily="18" charset="0"/>
              </a:rPr>
              <a:t>.</a:t>
            </a:r>
          </a:p>
          <a:p>
            <a:pPr algn="l"/>
            <a:endParaRPr lang="en-US" sz="2900" dirty="0">
              <a:solidFill>
                <a:schemeClr val="tx1"/>
              </a:solidFill>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Ø"/>
            </a:pPr>
            <a:r>
              <a:rPr lang="en-US" sz="2900" dirty="0">
                <a:solidFill>
                  <a:schemeClr val="tx1"/>
                </a:solidFill>
                <a:latin typeface="Times New Roman" panose="02020603050405020304" pitchFamily="18" charset="0"/>
                <a:cs typeface="Times New Roman" panose="02020603050405020304" pitchFamily="18" charset="0"/>
              </a:rPr>
              <a:t>Using Servlets, you can collect input from users through web page forms, present records from a database or another source, and create web pages dynamically</a:t>
            </a:r>
            <a:r>
              <a:rPr lang="en-US" sz="2900" dirty="0" smtClean="0">
                <a:solidFill>
                  <a:schemeClr val="tx1"/>
                </a:solidFill>
                <a:latin typeface="Times New Roman" panose="02020603050405020304" pitchFamily="18" charset="0"/>
                <a:cs typeface="Times New Roman" panose="02020603050405020304" pitchFamily="18" charset="0"/>
              </a:rPr>
              <a:t>.</a:t>
            </a:r>
          </a:p>
          <a:p>
            <a:pPr algn="l"/>
            <a:endParaRPr lang="en-US" sz="2900" dirty="0">
              <a:solidFill>
                <a:schemeClr val="tx1"/>
              </a:solidFill>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Ø"/>
            </a:pPr>
            <a:r>
              <a:rPr lang="en-US" sz="2900" dirty="0">
                <a:solidFill>
                  <a:schemeClr val="tx1"/>
                </a:solidFill>
                <a:latin typeface="Times New Roman" panose="02020603050405020304" pitchFamily="18" charset="0"/>
                <a:cs typeface="Times New Roman" panose="02020603050405020304" pitchFamily="18" charset="0"/>
              </a:rPr>
              <a:t>Java Servlets often serve the same purpose as programs implemented using the Common Gateway Interface (CGI). But Servlets offer several advantages in comparison with the CGI</a:t>
            </a:r>
            <a:r>
              <a:rPr lang="en-US" sz="2900" dirty="0" smtClean="0">
                <a:solidFill>
                  <a:schemeClr val="tx1"/>
                </a:solidFill>
                <a:latin typeface="Times New Roman" panose="02020603050405020304" pitchFamily="18" charset="0"/>
                <a:cs typeface="Times New Roman" panose="02020603050405020304" pitchFamily="18" charset="0"/>
              </a:rPr>
              <a:t>.</a:t>
            </a:r>
          </a:p>
          <a:p>
            <a:pPr algn="l"/>
            <a:endParaRPr lang="en-US" sz="2900" dirty="0">
              <a:solidFill>
                <a:schemeClr val="tx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endParaRPr lang="en-US" dirty="0"/>
          </a:p>
        </p:txBody>
      </p:sp>
    </p:spTree>
    <p:extLst>
      <p:ext uri="{BB962C8B-B14F-4D97-AF65-F5344CB8AC3E}">
        <p14:creationId xmlns:p14="http://schemas.microsoft.com/office/powerpoint/2010/main" val="2794957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anose="02020603050405020304" pitchFamily="18" charset="0"/>
                <a:cs typeface="Times New Roman" panose="02020603050405020304" pitchFamily="18" charset="0"/>
              </a:rPr>
              <a:t>Servlet Packages</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70000" lnSpcReduction="20000"/>
          </a:bodyPr>
          <a:lstStyle/>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Java </a:t>
            </a:r>
            <a:r>
              <a:rPr lang="en-US" dirty="0">
                <a:latin typeface="Times New Roman" panose="02020603050405020304" pitchFamily="18" charset="0"/>
                <a:cs typeface="Times New Roman" panose="02020603050405020304" pitchFamily="18" charset="0"/>
              </a:rPr>
              <a:t>Servlets are Java classes run by a web server that has an interpreter that supports the Java Servlet specification.</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Servlets can be created using the </a:t>
            </a:r>
            <a:r>
              <a:rPr lang="en-US" b="1" dirty="0" err="1">
                <a:latin typeface="Times New Roman" panose="02020603050405020304" pitchFamily="18" charset="0"/>
                <a:cs typeface="Times New Roman" panose="02020603050405020304" pitchFamily="18" charset="0"/>
              </a:rPr>
              <a:t>javax.servlet</a:t>
            </a:r>
            <a:r>
              <a:rPr lang="en-US" dirty="0">
                <a:latin typeface="Times New Roman" panose="02020603050405020304" pitchFamily="18" charset="0"/>
                <a:cs typeface="Times New Roman" panose="02020603050405020304" pitchFamily="18" charset="0"/>
              </a:rPr>
              <a:t> and </a:t>
            </a:r>
            <a:r>
              <a:rPr lang="en-US" b="1" dirty="0" err="1">
                <a:latin typeface="Times New Roman" panose="02020603050405020304" pitchFamily="18" charset="0"/>
                <a:cs typeface="Times New Roman" panose="02020603050405020304" pitchFamily="18" charset="0"/>
              </a:rPr>
              <a:t>javax.servlet.http</a:t>
            </a:r>
            <a:r>
              <a:rPr lang="en-US" dirty="0" err="1">
                <a:latin typeface="Times New Roman" panose="02020603050405020304" pitchFamily="18" charset="0"/>
                <a:cs typeface="Times New Roman" panose="02020603050405020304" pitchFamily="18" charset="0"/>
              </a:rPr>
              <a:t>packages</a:t>
            </a:r>
            <a:r>
              <a:rPr lang="en-US" dirty="0">
                <a:latin typeface="Times New Roman" panose="02020603050405020304" pitchFamily="18" charset="0"/>
                <a:cs typeface="Times New Roman" panose="02020603050405020304" pitchFamily="18" charset="0"/>
              </a:rPr>
              <a:t>, which are a standard part of the Java's enterprise edition, an expanded version of the Java class library that supports large-scale development projects.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These classes implement the Java Servlet and JSP specifications. At the time of writing this tutorial, the versions are Java Servlet 2.5 and JSP 2.1.</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Java servlets have been created and compiled just like any other Java class. After you install the servlet packages and add them to your computer's </a:t>
            </a:r>
            <a:r>
              <a:rPr lang="en-US" dirty="0" err="1">
                <a:latin typeface="Times New Roman" panose="02020603050405020304" pitchFamily="18" charset="0"/>
                <a:cs typeface="Times New Roman" panose="02020603050405020304" pitchFamily="18" charset="0"/>
              </a:rPr>
              <a:t>Classpath</a:t>
            </a:r>
            <a:r>
              <a:rPr lang="en-US" dirty="0">
                <a:latin typeface="Times New Roman" panose="02020603050405020304" pitchFamily="18" charset="0"/>
                <a:cs typeface="Times New Roman" panose="02020603050405020304" pitchFamily="18" charset="0"/>
              </a:rPr>
              <a:t>, you can compile servlets with the JDK's Java compiler or any other current compiler.</a:t>
            </a:r>
          </a:p>
          <a:p>
            <a:endParaRPr lang="en-US" dirty="0"/>
          </a:p>
        </p:txBody>
      </p:sp>
    </p:spTree>
    <p:extLst>
      <p:ext uri="{BB962C8B-B14F-4D97-AF65-F5344CB8AC3E}">
        <p14:creationId xmlns:p14="http://schemas.microsoft.com/office/powerpoint/2010/main" val="3500386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305800" cy="5821363"/>
          </a:xfrm>
        </p:spPr>
        <p:txBody>
          <a:bodyPr>
            <a:normAutofit lnSpcReduction="10000"/>
          </a:bodyPr>
          <a:lstStyle/>
          <a:p>
            <a:pPr marL="0" indent="0">
              <a:buNone/>
            </a:pPr>
            <a:r>
              <a:rPr lang="en-US" u="sng" dirty="0">
                <a:latin typeface="Times New Roman" panose="02020603050405020304" pitchFamily="18" charset="0"/>
                <a:cs typeface="Times New Roman" panose="02020603050405020304" pitchFamily="18" charset="0"/>
              </a:rPr>
              <a:t>Website</a:t>
            </a:r>
          </a:p>
          <a:p>
            <a:r>
              <a:rPr lang="en-US" dirty="0">
                <a:latin typeface="Times New Roman" panose="02020603050405020304" pitchFamily="18" charset="0"/>
                <a:cs typeface="Times New Roman" panose="02020603050405020304" pitchFamily="18" charset="0"/>
              </a:rPr>
              <a:t>Website is a collection of related web pages that may contain text, images, audio and video. The first page of a website is called home page. Each website has specific internet address (URL) that you need to enter in your browser to access a website.</a:t>
            </a:r>
          </a:p>
          <a:p>
            <a:r>
              <a:rPr lang="en-US" dirty="0">
                <a:latin typeface="Times New Roman" panose="02020603050405020304" pitchFamily="18" charset="0"/>
                <a:cs typeface="Times New Roman" panose="02020603050405020304" pitchFamily="18" charset="0"/>
              </a:rPr>
              <a:t>Website is hosted on one or more servers and can be accessed by visiting its homepage using a computer network. A website is managed by its owner that can be an individual, company or an organization.</a:t>
            </a:r>
          </a:p>
          <a:p>
            <a:endParaRPr lang="en-US" dirty="0"/>
          </a:p>
        </p:txBody>
      </p:sp>
    </p:spTree>
    <p:extLst>
      <p:ext uri="{BB962C8B-B14F-4D97-AF65-F5344CB8AC3E}">
        <p14:creationId xmlns:p14="http://schemas.microsoft.com/office/powerpoint/2010/main" val="2432695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305800" cy="5821363"/>
          </a:xfrm>
        </p:spPr>
        <p:txBody>
          <a:bodyPr>
            <a:normAutofit/>
          </a:bodyPr>
          <a:lstStyle/>
          <a:p>
            <a:pPr marL="0" indent="0">
              <a:buNone/>
            </a:pPr>
            <a:r>
              <a:rPr lang="en-US" u="sng" dirty="0">
                <a:latin typeface="Times New Roman" panose="02020603050405020304" pitchFamily="18" charset="0"/>
                <a:cs typeface="Times New Roman" panose="02020603050405020304" pitchFamily="18" charset="0"/>
              </a:rPr>
              <a:t>Static website</a:t>
            </a:r>
          </a:p>
          <a:p>
            <a:r>
              <a:rPr lang="en-US" dirty="0">
                <a:latin typeface="Times New Roman" panose="02020603050405020304" pitchFamily="18" charset="0"/>
                <a:cs typeface="Times New Roman" panose="02020603050405020304" pitchFamily="18" charset="0"/>
              </a:rPr>
              <a:t>Static website is the basic type of website that is easy to create. You don't need web programming and database design to create a static website. Its web pages are coded in HTML.</a:t>
            </a:r>
          </a:p>
          <a:p>
            <a:r>
              <a:rPr lang="en-US" dirty="0">
                <a:latin typeface="Times New Roman" panose="02020603050405020304" pitchFamily="18" charset="0"/>
                <a:cs typeface="Times New Roman" panose="02020603050405020304" pitchFamily="18" charset="0"/>
              </a:rPr>
              <a:t>The codes are fixed for each page so the information contained in the page does not change and it looks like a printed page.</a:t>
            </a:r>
          </a:p>
          <a:p>
            <a:endParaRPr lang="en-US" dirty="0"/>
          </a:p>
        </p:txBody>
      </p:sp>
    </p:spTree>
    <p:extLst>
      <p:ext uri="{BB962C8B-B14F-4D97-AF65-F5344CB8AC3E}">
        <p14:creationId xmlns:p14="http://schemas.microsoft.com/office/powerpoint/2010/main" val="3259158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305800" cy="5821363"/>
          </a:xfrm>
        </p:spPr>
        <p:txBody>
          <a:bodyPr>
            <a:normAutofit fontScale="92500" lnSpcReduction="10000"/>
          </a:bodyPr>
          <a:lstStyle/>
          <a:p>
            <a:pPr marL="0" indent="0">
              <a:buNone/>
            </a:pPr>
            <a:r>
              <a:rPr lang="en-US" sz="2600" u="sng" dirty="0">
                <a:latin typeface="Times New Roman" panose="02020603050405020304" pitchFamily="18" charset="0"/>
                <a:cs typeface="Times New Roman" panose="02020603050405020304" pitchFamily="18" charset="0"/>
              </a:rPr>
              <a:t>Dynamic website</a:t>
            </a:r>
          </a:p>
          <a:p>
            <a:r>
              <a:rPr lang="en-US" sz="2600" dirty="0">
                <a:latin typeface="Times New Roman" panose="02020603050405020304" pitchFamily="18" charset="0"/>
                <a:cs typeface="Times New Roman" panose="02020603050405020304" pitchFamily="18" charset="0"/>
              </a:rPr>
              <a:t>Dynamic website is a collection of dynamic web pages whose content changes dynamically. It accesses content from a database or Content Management System (CMS). Therefore, when you alter or update the content of the database, the content of the website is also altered or updated.</a:t>
            </a:r>
          </a:p>
          <a:p>
            <a:r>
              <a:rPr lang="en-US" sz="2600" dirty="0">
                <a:latin typeface="Times New Roman" panose="02020603050405020304" pitchFamily="18" charset="0"/>
                <a:cs typeface="Times New Roman" panose="02020603050405020304" pitchFamily="18" charset="0"/>
              </a:rPr>
              <a:t>Dynamic website uses client-side scripting or server-side scripting, or both to generate dynamic content.</a:t>
            </a:r>
          </a:p>
          <a:p>
            <a:r>
              <a:rPr lang="en-US" sz="2600" dirty="0">
                <a:latin typeface="Times New Roman" panose="02020603050405020304" pitchFamily="18" charset="0"/>
                <a:cs typeface="Times New Roman" panose="02020603050405020304" pitchFamily="18" charset="0"/>
              </a:rPr>
              <a:t>Client side scripting generates content at the client computer on the basis of user input. The web browser downloads the web page from the server and processes the code within the page to render information to the user.</a:t>
            </a:r>
          </a:p>
          <a:p>
            <a:r>
              <a:rPr lang="en-US" sz="2600" dirty="0">
                <a:latin typeface="Times New Roman" panose="02020603050405020304" pitchFamily="18" charset="0"/>
                <a:cs typeface="Times New Roman" panose="02020603050405020304" pitchFamily="18" charset="0"/>
              </a:rPr>
              <a:t>In server side scripting, the software runs on the server and processing is completed in the server then plain pages are sent to the user.</a:t>
            </a:r>
          </a:p>
          <a:p>
            <a:endParaRPr lang="en-US" dirty="0"/>
          </a:p>
        </p:txBody>
      </p:sp>
    </p:spTree>
    <p:extLst>
      <p:ext uri="{BB962C8B-B14F-4D97-AF65-F5344CB8AC3E}">
        <p14:creationId xmlns:p14="http://schemas.microsoft.com/office/powerpoint/2010/main" val="2360740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305800" cy="5897563"/>
          </a:xfrm>
        </p:spPr>
        <p:txBody>
          <a:bodyPr>
            <a:normAutofit/>
          </a:bodyPr>
          <a:lstStyle/>
          <a:p>
            <a:pPr marL="0" indent="0">
              <a:buNone/>
            </a:pPr>
            <a:r>
              <a:rPr lang="en-US" sz="1700" u="sng" dirty="0">
                <a:latin typeface="Times New Roman" panose="02020603050405020304" pitchFamily="18" charset="0"/>
                <a:cs typeface="Times New Roman" panose="02020603050405020304" pitchFamily="18" charset="0"/>
              </a:rPr>
              <a:t>HTTP (Hyper Text Transfer Protocol)</a:t>
            </a:r>
          </a:p>
          <a:p>
            <a:r>
              <a:rPr lang="en-US" sz="1700" dirty="0">
                <a:latin typeface="Times New Roman" panose="02020603050405020304" pitchFamily="18" charset="0"/>
                <a:cs typeface="Times New Roman" panose="02020603050405020304" pitchFamily="18" charset="0"/>
              </a:rPr>
              <a:t>The Hypertext Transfer Protocol (HTTP) is application-level protocol for collaborative, distributed, hypermedia information systems. It is the data communication protocol used to establish communication between client and server.</a:t>
            </a:r>
          </a:p>
          <a:p>
            <a:r>
              <a:rPr lang="en-US" sz="1700" dirty="0">
                <a:latin typeface="Times New Roman" panose="02020603050405020304" pitchFamily="18" charset="0"/>
                <a:cs typeface="Times New Roman" panose="02020603050405020304" pitchFamily="18" charset="0"/>
              </a:rPr>
              <a:t>HTTP is TCP/IP based communication protocol, which is used to deliver the data like image files, query results, HTML files </a:t>
            </a:r>
            <a:r>
              <a:rPr lang="en-US" sz="1700" dirty="0" err="1">
                <a:latin typeface="Times New Roman" panose="02020603050405020304" pitchFamily="18" charset="0"/>
                <a:cs typeface="Times New Roman" panose="02020603050405020304" pitchFamily="18" charset="0"/>
              </a:rPr>
              <a:t>etc</a:t>
            </a:r>
            <a:r>
              <a:rPr lang="en-US" sz="1700" dirty="0">
                <a:latin typeface="Times New Roman" panose="02020603050405020304" pitchFamily="18" charset="0"/>
                <a:cs typeface="Times New Roman" panose="02020603050405020304" pitchFamily="18" charset="0"/>
              </a:rPr>
              <a:t> on the World Wide Web (WWW) with the default port is TCP 80. It provides the standardized way for computers to communicate with each other</a:t>
            </a:r>
            <a:r>
              <a:rPr lang="en-US" sz="1700" dirty="0" smtClean="0">
                <a:latin typeface="Times New Roman" panose="02020603050405020304" pitchFamily="18" charset="0"/>
                <a:cs typeface="Times New Roman" panose="02020603050405020304" pitchFamily="18" charset="0"/>
              </a:rPr>
              <a: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352800"/>
            <a:ext cx="3771900" cy="2105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61109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458200" cy="6248400"/>
          </a:xfrm>
        </p:spPr>
        <p:txBody>
          <a:bodyPr>
            <a:noAutofit/>
          </a:bodyPr>
          <a:lstStyle/>
          <a:p>
            <a:r>
              <a:rPr lang="en-US" sz="1600" b="1" dirty="0">
                <a:latin typeface="Times New Roman" panose="02020603050405020304" pitchFamily="18" charset="0"/>
                <a:cs typeface="Times New Roman" panose="02020603050405020304" pitchFamily="18" charset="0"/>
              </a:rPr>
              <a:t>The Basic Characteristics of HTTP (Hyper Text Transfer Protocol):</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It is the protocol that allows web servers and browsers to exchange data over the </a:t>
            </a:r>
            <a:r>
              <a:rPr lang="en-US" sz="1600" dirty="0" err="1" smtClean="0">
                <a:latin typeface="Times New Roman" panose="02020603050405020304" pitchFamily="18" charset="0"/>
                <a:cs typeface="Times New Roman" panose="02020603050405020304" pitchFamily="18" charset="0"/>
              </a:rPr>
              <a:t>web.It</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is a request response protocol.</a:t>
            </a:r>
          </a:p>
          <a:p>
            <a:r>
              <a:rPr lang="en-US" sz="1600" dirty="0">
                <a:latin typeface="Times New Roman" panose="02020603050405020304" pitchFamily="18" charset="0"/>
                <a:cs typeface="Times New Roman" panose="02020603050405020304" pitchFamily="18" charset="0"/>
              </a:rPr>
              <a:t>It uses the reliable TCP connections by default on TCP port 80.</a:t>
            </a:r>
          </a:p>
          <a:p>
            <a:r>
              <a:rPr lang="en-US" sz="1600" dirty="0">
                <a:latin typeface="Times New Roman" panose="02020603050405020304" pitchFamily="18" charset="0"/>
                <a:cs typeface="Times New Roman" panose="02020603050405020304" pitchFamily="18" charset="0"/>
              </a:rPr>
              <a:t>It is stateless means each request is considered as the new request. In other words, server doesn't recognize the user by default.</a:t>
            </a:r>
          </a:p>
          <a:p>
            <a:r>
              <a:rPr lang="en-US" sz="1600" b="1" dirty="0">
                <a:latin typeface="Times New Roman" panose="02020603050405020304" pitchFamily="18" charset="0"/>
                <a:cs typeface="Times New Roman" panose="02020603050405020304" pitchFamily="18" charset="0"/>
              </a:rPr>
              <a:t>The Basic Features of HTTP (Hyper Text Transfer Protocol):</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There are three fundamental features that make the HTTP a simple and powerful protocol used for communication:</a:t>
            </a:r>
          </a:p>
          <a:p>
            <a:r>
              <a:rPr lang="en-US" sz="1600" b="1" dirty="0">
                <a:latin typeface="Times New Roman" panose="02020603050405020304" pitchFamily="18" charset="0"/>
                <a:cs typeface="Times New Roman" panose="02020603050405020304" pitchFamily="18" charset="0"/>
              </a:rPr>
              <a:t>HTTP is media independent:</a:t>
            </a:r>
            <a:r>
              <a:rPr lang="en-US" sz="1600" dirty="0">
                <a:latin typeface="Times New Roman" panose="02020603050405020304" pitchFamily="18" charset="0"/>
                <a:cs typeface="Times New Roman" panose="02020603050405020304" pitchFamily="18" charset="0"/>
              </a:rPr>
              <a:t> It refers to any type of media content can be sent by HTTP as long as both the server and the client can handle the data content.</a:t>
            </a:r>
          </a:p>
          <a:p>
            <a:r>
              <a:rPr lang="en-US" sz="1600" b="1" dirty="0">
                <a:latin typeface="Times New Roman" panose="02020603050405020304" pitchFamily="18" charset="0"/>
                <a:cs typeface="Times New Roman" panose="02020603050405020304" pitchFamily="18" charset="0"/>
              </a:rPr>
              <a:t>HTTP is connectionless:</a:t>
            </a:r>
            <a:r>
              <a:rPr lang="en-US" sz="1600" dirty="0">
                <a:latin typeface="Times New Roman" panose="02020603050405020304" pitchFamily="18" charset="0"/>
                <a:cs typeface="Times New Roman" panose="02020603050405020304" pitchFamily="18" charset="0"/>
              </a:rPr>
              <a:t> It is a connectionless approach in which HTTP client i.e., a browser initiates the HTTP request and after the request is sends the client disconnects from server and waits for the response.</a:t>
            </a:r>
          </a:p>
          <a:p>
            <a:r>
              <a:rPr lang="en-US" sz="1600" b="1" dirty="0">
                <a:latin typeface="Times New Roman" panose="02020603050405020304" pitchFamily="18" charset="0"/>
                <a:cs typeface="Times New Roman" panose="02020603050405020304" pitchFamily="18" charset="0"/>
              </a:rPr>
              <a:t>HTTP is stateless:</a:t>
            </a:r>
            <a:r>
              <a:rPr lang="en-US" sz="1600" dirty="0">
                <a:latin typeface="Times New Roman" panose="02020603050405020304" pitchFamily="18" charset="0"/>
                <a:cs typeface="Times New Roman" panose="02020603050405020304" pitchFamily="18" charset="0"/>
              </a:rPr>
              <a:t> The client and server are aware of each other during a current request only. Afterwards, both of them forget each other. Due to the stateless nature of protocol, neither the client nor the server can retain the information about different request across the web pages.</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4251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indent="0"/>
            <a:r>
              <a:rPr lang="en-US" sz="2700" b="1" dirty="0" smtClean="0">
                <a:latin typeface="Times New Roman" panose="02020603050405020304" pitchFamily="18" charset="0"/>
                <a:cs typeface="Times New Roman" panose="02020603050405020304" pitchFamily="18" charset="0"/>
              </a:rPr>
              <a:t/>
            </a:r>
            <a:br>
              <a:rPr lang="en-US" sz="2700" b="1" dirty="0" smtClean="0">
                <a:latin typeface="Times New Roman" panose="02020603050405020304" pitchFamily="18" charset="0"/>
                <a:cs typeface="Times New Roman" panose="02020603050405020304" pitchFamily="18" charset="0"/>
              </a:rPr>
            </a:br>
            <a:r>
              <a:rPr lang="en-US" sz="2700" b="1" dirty="0">
                <a:latin typeface="Times New Roman" panose="02020603050405020304" pitchFamily="18" charset="0"/>
                <a:cs typeface="Times New Roman" panose="02020603050405020304" pitchFamily="18" charset="0"/>
              </a:rPr>
              <a:t/>
            </a:r>
            <a:br>
              <a:rPr lang="en-US" sz="2700" b="1" dirty="0">
                <a:latin typeface="Times New Roman" panose="02020603050405020304" pitchFamily="18" charset="0"/>
                <a:cs typeface="Times New Roman" panose="02020603050405020304" pitchFamily="18" charset="0"/>
              </a:rPr>
            </a:br>
            <a:r>
              <a:rPr lang="en-US" sz="2700" b="1" dirty="0" smtClean="0">
                <a:latin typeface="Times New Roman" panose="02020603050405020304" pitchFamily="18" charset="0"/>
                <a:cs typeface="Times New Roman" panose="02020603050405020304" pitchFamily="18" charset="0"/>
              </a:rPr>
              <a:t/>
            </a:r>
            <a:br>
              <a:rPr lang="en-US" sz="2700" b="1" dirty="0" smtClean="0">
                <a:latin typeface="Times New Roman" panose="02020603050405020304" pitchFamily="18" charset="0"/>
                <a:cs typeface="Times New Roman" panose="02020603050405020304" pitchFamily="18" charset="0"/>
              </a:rPr>
            </a:br>
            <a:r>
              <a:rPr lang="en-US" sz="2700" b="1" dirty="0" smtClean="0">
                <a:latin typeface="Times New Roman" panose="02020603050405020304" pitchFamily="18" charset="0"/>
                <a:cs typeface="Times New Roman" panose="02020603050405020304" pitchFamily="18" charset="0"/>
              </a:rPr>
              <a:t>The </a:t>
            </a:r>
            <a:r>
              <a:rPr lang="en-US" sz="2700" b="1" dirty="0">
                <a:latin typeface="Times New Roman" panose="02020603050405020304" pitchFamily="18" charset="0"/>
                <a:cs typeface="Times New Roman" panose="02020603050405020304" pitchFamily="18" charset="0"/>
              </a:rPr>
              <a:t>Basic Architecture of HTTP (Hyper Text Transfer </a:t>
            </a:r>
            <a:r>
              <a:rPr lang="en-US" sz="2700" b="1" dirty="0" smtClean="0">
                <a:latin typeface="Times New Roman" panose="02020603050405020304" pitchFamily="18" charset="0"/>
                <a:cs typeface="Times New Roman" panose="02020603050405020304" pitchFamily="18" charset="0"/>
              </a:rPr>
              <a:t>Protocol</a:t>
            </a:r>
            <a:r>
              <a:rPr lang="en-US" sz="6000" dirty="0">
                <a:latin typeface="Times New Roman" panose="02020603050405020304" pitchFamily="18" charset="0"/>
                <a:cs typeface="Times New Roman" panose="02020603050405020304" pitchFamily="18" charset="0"/>
              </a:rPr>
              <a:t/>
            </a:r>
            <a:br>
              <a:rPr lang="en-US" sz="6000"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normAutofit fontScale="85000" lnSpcReduction="10000"/>
          </a:bodyPr>
          <a:lstStyle/>
          <a:p>
            <a:r>
              <a:rPr lang="en-US" dirty="0">
                <a:latin typeface="Times New Roman" panose="02020603050405020304" pitchFamily="18" charset="0"/>
                <a:cs typeface="Times New Roman" panose="02020603050405020304" pitchFamily="18" charset="0"/>
              </a:rPr>
              <a:t>The below diagram represents the basic architecture of web application and depicts where HTTP stands</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667000"/>
            <a:ext cx="3952875" cy="36576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51938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request</a:t>
            </a:r>
            <a:endParaRPr lang="en-US" dirty="0"/>
          </a:p>
        </p:txBody>
      </p:sp>
      <p:sp>
        <p:nvSpPr>
          <p:cNvPr id="3" name="Content Placeholder 2"/>
          <p:cNvSpPr>
            <a:spLocks noGrp="1"/>
          </p:cNvSpPr>
          <p:nvPr>
            <p:ph idx="1"/>
          </p:nvPr>
        </p:nvSpPr>
        <p:spPr/>
        <p:txBody>
          <a:bodyPr>
            <a:normAutofit fontScale="92500" lnSpcReduction="20000"/>
          </a:bodyPr>
          <a:lstStyle/>
          <a:p>
            <a:r>
              <a:rPr lang="en-US" sz="2100" dirty="0">
                <a:latin typeface="Times New Roman" panose="02020603050405020304" pitchFamily="18" charset="0"/>
                <a:cs typeface="Times New Roman" panose="02020603050405020304" pitchFamily="18" charset="0"/>
              </a:rPr>
              <a:t>HTTP is request/response protocol which is based on client/server based architecture. In this web browser, search engines, </a:t>
            </a:r>
            <a:r>
              <a:rPr lang="en-US" sz="2100" dirty="0" err="1">
                <a:latin typeface="Times New Roman" panose="02020603050405020304" pitchFamily="18" charset="0"/>
                <a:cs typeface="Times New Roman" panose="02020603050405020304" pitchFamily="18" charset="0"/>
              </a:rPr>
              <a:t>etc</a:t>
            </a:r>
            <a:r>
              <a:rPr lang="en-US" sz="2100" dirty="0">
                <a:latin typeface="Times New Roman" panose="02020603050405020304" pitchFamily="18" charset="0"/>
                <a:cs typeface="Times New Roman" panose="02020603050405020304" pitchFamily="18" charset="0"/>
              </a:rPr>
              <a:t> behaves as a HTTP clients, and the Web server like Servlet behaves as a </a:t>
            </a:r>
            <a:r>
              <a:rPr lang="en-US" sz="2100" dirty="0" smtClean="0">
                <a:latin typeface="Times New Roman" panose="02020603050405020304" pitchFamily="18" charset="0"/>
                <a:cs typeface="Times New Roman" panose="02020603050405020304" pitchFamily="18" charset="0"/>
              </a:rPr>
              <a:t>server</a:t>
            </a:r>
            <a:r>
              <a:rPr lang="en-US" sz="2100" dirty="0">
                <a:latin typeface="Times New Roman" panose="02020603050405020304" pitchFamily="18" charset="0"/>
                <a:cs typeface="Times New Roman" panose="02020603050405020304" pitchFamily="18" charset="0"/>
              </a:rPr>
              <a:t> HTTP Requests</a:t>
            </a:r>
          </a:p>
          <a:p>
            <a:r>
              <a:rPr lang="en-US" sz="2100" dirty="0">
                <a:latin typeface="Times New Roman" panose="02020603050405020304" pitchFamily="18" charset="0"/>
                <a:cs typeface="Times New Roman" panose="02020603050405020304" pitchFamily="18" charset="0"/>
              </a:rPr>
              <a:t>The request sends by the computer to a web server that contains all sorts of potentially interesting information is known as HTTP requests.</a:t>
            </a:r>
          </a:p>
          <a:p>
            <a:r>
              <a:rPr lang="en-US" sz="2100" dirty="0">
                <a:latin typeface="Times New Roman" panose="02020603050405020304" pitchFamily="18" charset="0"/>
                <a:cs typeface="Times New Roman" panose="02020603050405020304" pitchFamily="18" charset="0"/>
              </a:rPr>
              <a:t>The HTTP client sends the request to the server in the form of request message which includes following information</a:t>
            </a:r>
            <a:r>
              <a:rPr lang="en-US" sz="2100" dirty="0" smtClean="0">
                <a:latin typeface="Times New Roman" panose="02020603050405020304" pitchFamily="18" charset="0"/>
                <a:cs typeface="Times New Roman" panose="02020603050405020304" pitchFamily="18" charset="0"/>
              </a:rPr>
              <a:t>:</a:t>
            </a:r>
          </a:p>
          <a:p>
            <a:r>
              <a:rPr lang="en-US" sz="2400" dirty="0"/>
              <a:t>The Request-line</a:t>
            </a:r>
          </a:p>
          <a:p>
            <a:r>
              <a:rPr lang="en-US" sz="2400" dirty="0"/>
              <a:t>The analysis of source IP address, proxy and port</a:t>
            </a:r>
          </a:p>
          <a:p>
            <a:r>
              <a:rPr lang="en-US" sz="2400" dirty="0"/>
              <a:t>The analysis of destination IP address, protocol, port and host</a:t>
            </a:r>
          </a:p>
          <a:p>
            <a:r>
              <a:rPr lang="en-US" sz="2400" dirty="0"/>
              <a:t>The Requested URI (Uniform Resource Identifier)</a:t>
            </a:r>
          </a:p>
          <a:p>
            <a:r>
              <a:rPr lang="en-US" sz="2400" dirty="0"/>
              <a:t>The Request method and Content</a:t>
            </a:r>
          </a:p>
          <a:p>
            <a:r>
              <a:rPr lang="en-US" sz="2400" dirty="0"/>
              <a:t>The User-Agent header</a:t>
            </a:r>
          </a:p>
          <a:p>
            <a:r>
              <a:rPr lang="en-US" sz="2400" dirty="0"/>
              <a:t>The Connection control header</a:t>
            </a:r>
          </a:p>
          <a:p>
            <a:r>
              <a:rPr lang="en-US" sz="2400" dirty="0"/>
              <a:t>The Cache control header</a:t>
            </a:r>
          </a:p>
          <a:p>
            <a:endParaRPr lang="en-US" sz="21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0917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Request methods</a:t>
            </a:r>
            <a:endParaRPr lang="en-US" dirty="0"/>
          </a:p>
        </p:txBody>
      </p:sp>
      <p:sp>
        <p:nvSpPr>
          <p:cNvPr id="3" name="Content Placeholder 2"/>
          <p:cNvSpPr>
            <a:spLocks noGrp="1"/>
          </p:cNvSpPr>
          <p:nvPr>
            <p:ph idx="1"/>
          </p:nvPr>
        </p:nvSpPr>
        <p:spPr>
          <a:xfrm>
            <a:off x="457200" y="2514600"/>
            <a:ext cx="8229600" cy="3611563"/>
          </a:xfrm>
        </p:spPr>
        <p:txBody>
          <a:bodyPr>
            <a:normAutofit/>
          </a:bodyPr>
          <a:lstStyle/>
          <a:p>
            <a:r>
              <a:rPr lang="en-US" sz="2800" dirty="0">
                <a:latin typeface="Times New Roman" panose="02020603050405020304" pitchFamily="18" charset="0"/>
                <a:cs typeface="Times New Roman" panose="02020603050405020304" pitchFamily="18" charset="0"/>
              </a:rPr>
              <a:t>The HTTP request method indicates the method to be performed on the resource identified by the </a:t>
            </a:r>
            <a:r>
              <a:rPr lang="en-US" sz="2800" b="1" dirty="0">
                <a:latin typeface="Times New Roman" panose="02020603050405020304" pitchFamily="18" charset="0"/>
                <a:cs typeface="Times New Roman" panose="02020603050405020304" pitchFamily="18" charset="0"/>
              </a:rPr>
              <a:t>Requested URI (Uniform Resource Identifier)</a:t>
            </a:r>
            <a:r>
              <a:rPr lang="en-US" sz="2800" dirty="0">
                <a:latin typeface="Times New Roman" panose="02020603050405020304" pitchFamily="18" charset="0"/>
                <a:cs typeface="Times New Roman" panose="02020603050405020304" pitchFamily="18" charset="0"/>
              </a:rPr>
              <a:t>. This method is case-sensitive and should be used in uppercase.</a:t>
            </a:r>
          </a:p>
          <a:p>
            <a:r>
              <a:rPr lang="en-US" sz="2800" dirty="0">
                <a:latin typeface="Times New Roman" panose="02020603050405020304" pitchFamily="18" charset="0"/>
                <a:cs typeface="Times New Roman" panose="02020603050405020304" pitchFamily="18" charset="0"/>
              </a:rPr>
              <a:t>The HTTP request methods are:</a:t>
            </a:r>
          </a:p>
          <a:p>
            <a:endParaRPr lang="en-US" sz="2800" dirty="0"/>
          </a:p>
        </p:txBody>
      </p:sp>
    </p:spTree>
    <p:extLst>
      <p:ext uri="{BB962C8B-B14F-4D97-AF65-F5344CB8AC3E}">
        <p14:creationId xmlns:p14="http://schemas.microsoft.com/office/powerpoint/2010/main" val="30755446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31648" y="1600200"/>
            <a:ext cx="5480704"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0245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305800" cy="5897563"/>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A web application is an application accessible from the web. A web application is composed of web components like Servlet, JSP, Filter etc. and other components such as HTML. The web components typically execute in Web Server and respond to HTTP request.</a:t>
            </a:r>
          </a:p>
          <a:p>
            <a:endParaRPr lang="en-US" sz="1800" dirty="0" smtClean="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CGI(</a:t>
            </a:r>
            <a:r>
              <a:rPr lang="en-US" sz="1800" dirty="0" err="1" smtClean="0">
                <a:latin typeface="Times New Roman" panose="02020603050405020304" pitchFamily="18" charset="0"/>
                <a:cs typeface="Times New Roman" panose="02020603050405020304" pitchFamily="18" charset="0"/>
              </a:rPr>
              <a:t>Commmon</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Gateway Interface)</a:t>
            </a:r>
          </a:p>
          <a:p>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CGI </a:t>
            </a:r>
            <a:r>
              <a:rPr lang="en-US" sz="1800" dirty="0">
                <a:latin typeface="Times New Roman" panose="02020603050405020304" pitchFamily="18" charset="0"/>
                <a:cs typeface="Times New Roman" panose="02020603050405020304" pitchFamily="18" charset="0"/>
              </a:rPr>
              <a:t>technology enables the web server to call an external program and pass HTTP request information to the external program to process the request. For each request, it starts a new process</a:t>
            </a:r>
            <a:r>
              <a:rPr lang="en-US" sz="1800" dirty="0" smtClean="0">
                <a:latin typeface="Times New Roman" panose="02020603050405020304" pitchFamily="18" charset="0"/>
                <a:cs typeface="Times New Roman" panose="02020603050405020304" pitchFamily="18" charset="0"/>
              </a:rPr>
              <a:t>.</a:t>
            </a:r>
          </a:p>
          <a:p>
            <a:endParaRPr lang="en-US" sz="1800"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657600"/>
            <a:ext cx="7467600" cy="2324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86862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Servlet container</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It </a:t>
            </a:r>
            <a:r>
              <a:rPr lang="en-US" dirty="0"/>
              <a:t>provides the runtime environment for </a:t>
            </a:r>
            <a:r>
              <a:rPr lang="en-US" dirty="0" err="1"/>
              <a:t>JavaEE</a:t>
            </a:r>
            <a:r>
              <a:rPr lang="en-US" dirty="0"/>
              <a:t> (j2ee) applications. The client/user can request only a static </a:t>
            </a:r>
            <a:r>
              <a:rPr lang="en-US" dirty="0" smtClean="0"/>
              <a:t>Web Pages </a:t>
            </a:r>
            <a:r>
              <a:rPr lang="en-US" dirty="0"/>
              <a:t>from the server. If the user wants to read the web pages as per input then the servlet container is used in java.</a:t>
            </a:r>
          </a:p>
          <a:p>
            <a:r>
              <a:rPr lang="en-US" dirty="0"/>
              <a:t>The servlet container is used in java for dynamically generate the web pages on the server side. Therefore the servlet container is the part of a web server that interacts with the servlet for handling the dynamic web pages from the client.</a:t>
            </a:r>
          </a:p>
          <a:p>
            <a:endParaRPr lang="en-US" dirty="0"/>
          </a:p>
        </p:txBody>
      </p:sp>
    </p:spTree>
    <p:extLst>
      <p:ext uri="{BB962C8B-B14F-4D97-AF65-F5344CB8AC3E}">
        <p14:creationId xmlns:p14="http://schemas.microsoft.com/office/powerpoint/2010/main" val="2752864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00106" y="1972974"/>
            <a:ext cx="7305694" cy="29141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276457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305800" cy="5821363"/>
          </a:xfrm>
        </p:spPr>
        <p:txBody>
          <a:bodyPr>
            <a:normAutofit fontScale="62500" lnSpcReduction="20000"/>
          </a:bodyPr>
          <a:lstStyle/>
          <a:p>
            <a:r>
              <a:rPr lang="en-US" b="1" dirty="0">
                <a:latin typeface="Times New Roman" panose="02020603050405020304" pitchFamily="18" charset="0"/>
                <a:cs typeface="Times New Roman" panose="02020603050405020304" pitchFamily="18" charset="0"/>
              </a:rPr>
              <a:t>Servlet Container States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servlet container is the part of web server which can be run in a separate process. We can classify the servlet container states in three types:</a:t>
            </a:r>
          </a:p>
          <a:p>
            <a:r>
              <a:rPr lang="en-US" b="1" dirty="0">
                <a:latin typeface="Times New Roman" panose="02020603050405020304" pitchFamily="18" charset="0"/>
                <a:cs typeface="Times New Roman" panose="02020603050405020304" pitchFamily="18" charset="0"/>
              </a:rPr>
              <a:t>Standalone:</a:t>
            </a:r>
            <a:r>
              <a:rPr lang="en-US" dirty="0">
                <a:latin typeface="Times New Roman" panose="02020603050405020304" pitchFamily="18" charset="0"/>
                <a:cs typeface="Times New Roman" panose="02020603050405020304" pitchFamily="18" charset="0"/>
              </a:rPr>
              <a:t> It is typical Java-based servers in which the servlet container and the web servers are the integral part of a single program. For example:- Tomcat running by itself</a:t>
            </a:r>
          </a:p>
          <a:p>
            <a:r>
              <a:rPr lang="en-US" b="1" dirty="0">
                <a:latin typeface="Times New Roman" panose="02020603050405020304" pitchFamily="18" charset="0"/>
                <a:cs typeface="Times New Roman" panose="02020603050405020304" pitchFamily="18" charset="0"/>
              </a:rPr>
              <a:t>In-process:</a:t>
            </a:r>
            <a:r>
              <a:rPr lang="en-US" dirty="0">
                <a:latin typeface="Times New Roman" panose="02020603050405020304" pitchFamily="18" charset="0"/>
                <a:cs typeface="Times New Roman" panose="02020603050405020304" pitchFamily="18" charset="0"/>
              </a:rPr>
              <a:t> It is separated from the web server, because a different program is runs within the address space of the main server as a plug-in. For example:- Tomcat running inside the </a:t>
            </a:r>
            <a:r>
              <a:rPr lang="en-US" dirty="0" err="1">
                <a:latin typeface="Times New Roman" panose="02020603050405020304" pitchFamily="18" charset="0"/>
                <a:cs typeface="Times New Roman" panose="02020603050405020304" pitchFamily="18" charset="0"/>
              </a:rPr>
              <a:t>JBoss</a:t>
            </a:r>
            <a:r>
              <a:rPr lang="en-US"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Out-of-process:</a:t>
            </a:r>
            <a:r>
              <a:rPr lang="en-US" dirty="0">
                <a:latin typeface="Times New Roman" panose="02020603050405020304" pitchFamily="18" charset="0"/>
                <a:cs typeface="Times New Roman" panose="02020603050405020304" pitchFamily="18" charset="0"/>
              </a:rPr>
              <a:t> The web server and servlet container are different programs which are run in a different process. For performing the communications between them, web server uses the plug-in provided by the servlet container.</a:t>
            </a:r>
          </a:p>
          <a:p>
            <a:r>
              <a:rPr lang="en-US" b="1" dirty="0">
                <a:latin typeface="Times New Roman" panose="02020603050405020304" pitchFamily="18" charset="0"/>
                <a:cs typeface="Times New Roman" panose="02020603050405020304" pitchFamily="18" charset="0"/>
              </a:rPr>
              <a:t>The Servlet Container performs many operations that are given below:</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Life Cycle Management</a:t>
            </a:r>
          </a:p>
          <a:p>
            <a:r>
              <a:rPr lang="en-US" dirty="0">
                <a:latin typeface="Times New Roman" panose="02020603050405020304" pitchFamily="18" charset="0"/>
                <a:cs typeface="Times New Roman" panose="02020603050405020304" pitchFamily="18" charset="0"/>
              </a:rPr>
              <a:t>Multithreaded support</a:t>
            </a:r>
          </a:p>
          <a:p>
            <a:r>
              <a:rPr lang="en-US" dirty="0">
                <a:latin typeface="Times New Roman" panose="02020603050405020304" pitchFamily="18" charset="0"/>
                <a:cs typeface="Times New Roman" panose="02020603050405020304" pitchFamily="18" charset="0"/>
              </a:rPr>
              <a:t>Object Pooling</a:t>
            </a:r>
          </a:p>
          <a:p>
            <a:r>
              <a:rPr lang="en-US" dirty="0">
                <a:latin typeface="Times New Roman" panose="02020603050405020304" pitchFamily="18" charset="0"/>
                <a:cs typeface="Times New Roman" panose="02020603050405020304" pitchFamily="18" charset="0"/>
              </a:rPr>
              <a:t>Security etc.</a:t>
            </a:r>
          </a:p>
          <a:p>
            <a:endParaRPr lang="en-US" dirty="0"/>
          </a:p>
        </p:txBody>
      </p:sp>
    </p:spTree>
    <p:extLst>
      <p:ext uri="{BB962C8B-B14F-4D97-AF65-F5344CB8AC3E}">
        <p14:creationId xmlns:p14="http://schemas.microsoft.com/office/powerpoint/2010/main" val="25320629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Servlet API</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20000"/>
          </a:bodyPr>
          <a:lstStyle/>
          <a:p>
            <a:r>
              <a:rPr lang="en-US" dirty="0" smtClean="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javax.servlet</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javax.servlet.http</a:t>
            </a:r>
            <a:r>
              <a:rPr lang="en-US" dirty="0">
                <a:latin typeface="Times New Roman" panose="02020603050405020304" pitchFamily="18" charset="0"/>
                <a:cs typeface="Times New Roman" panose="02020603050405020304" pitchFamily="18" charset="0"/>
              </a:rPr>
              <a:t> packages represent interfaces and classes for servlet </a:t>
            </a:r>
            <a:r>
              <a:rPr lang="en-US" dirty="0" err="1">
                <a:latin typeface="Times New Roman" panose="02020603050405020304" pitchFamily="18" charset="0"/>
                <a:cs typeface="Times New Roman" panose="02020603050405020304" pitchFamily="18" charset="0"/>
              </a:rPr>
              <a:t>api</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The </a:t>
            </a:r>
            <a:r>
              <a:rPr lang="en-US" b="1" dirty="0" err="1">
                <a:latin typeface="Times New Roman" panose="02020603050405020304" pitchFamily="18" charset="0"/>
                <a:cs typeface="Times New Roman" panose="02020603050405020304" pitchFamily="18" charset="0"/>
              </a:rPr>
              <a:t>javax.servlet</a:t>
            </a:r>
            <a:r>
              <a:rPr lang="en-US" dirty="0">
                <a:latin typeface="Times New Roman" panose="02020603050405020304" pitchFamily="18" charset="0"/>
                <a:cs typeface="Times New Roman" panose="02020603050405020304" pitchFamily="18" charset="0"/>
              </a:rPr>
              <a:t> package contains many interfaces and classes that are used by the servlet or web container. These are not specific to any protocol.</a:t>
            </a:r>
          </a:p>
          <a:p>
            <a:r>
              <a:rPr lang="en-US" dirty="0">
                <a:latin typeface="Times New Roman" panose="02020603050405020304" pitchFamily="18" charset="0"/>
                <a:cs typeface="Times New Roman" panose="02020603050405020304" pitchFamily="18" charset="0"/>
              </a:rPr>
              <a:t>The </a:t>
            </a:r>
            <a:r>
              <a:rPr lang="en-US" b="1" dirty="0" err="1">
                <a:latin typeface="Times New Roman" panose="02020603050405020304" pitchFamily="18" charset="0"/>
                <a:cs typeface="Times New Roman" panose="02020603050405020304" pitchFamily="18" charset="0"/>
              </a:rPr>
              <a:t>javax.servlet.http</a:t>
            </a:r>
            <a:r>
              <a:rPr lang="en-US" dirty="0">
                <a:latin typeface="Times New Roman" panose="02020603050405020304" pitchFamily="18" charset="0"/>
                <a:cs typeface="Times New Roman" panose="02020603050405020304" pitchFamily="18" charset="0"/>
              </a:rPr>
              <a:t> package contains interfaces and classes that are responsible for http requests only.</a:t>
            </a:r>
          </a:p>
          <a:p>
            <a:r>
              <a:rPr lang="en-US" dirty="0">
                <a:latin typeface="Times New Roman" panose="02020603050405020304" pitchFamily="18" charset="0"/>
                <a:cs typeface="Times New Roman" panose="02020603050405020304" pitchFamily="18" charset="0"/>
              </a:rPr>
              <a:t>Let's see what are the interfaces of </a:t>
            </a:r>
            <a:r>
              <a:rPr lang="en-US" dirty="0" err="1">
                <a:latin typeface="Times New Roman" panose="02020603050405020304" pitchFamily="18" charset="0"/>
                <a:cs typeface="Times New Roman" panose="02020603050405020304" pitchFamily="18" charset="0"/>
              </a:rPr>
              <a:t>javax.servlet</a:t>
            </a:r>
            <a:r>
              <a:rPr lang="en-US" dirty="0">
                <a:latin typeface="Times New Roman" panose="02020603050405020304" pitchFamily="18" charset="0"/>
                <a:cs typeface="Times New Roman" panose="02020603050405020304" pitchFamily="18" charset="0"/>
              </a:rPr>
              <a:t> package.</a:t>
            </a:r>
          </a:p>
          <a:p>
            <a:endParaRPr lang="en-US" dirty="0"/>
          </a:p>
        </p:txBody>
      </p:sp>
    </p:spTree>
    <p:extLst>
      <p:ext uri="{BB962C8B-B14F-4D97-AF65-F5344CB8AC3E}">
        <p14:creationId xmlns:p14="http://schemas.microsoft.com/office/powerpoint/2010/main" val="25619244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Interfaces in </a:t>
            </a:r>
            <a:r>
              <a:rPr lang="en-US" dirty="0" err="1">
                <a:latin typeface="Times New Roman" panose="02020603050405020304" pitchFamily="18" charset="0"/>
                <a:cs typeface="Times New Roman" panose="02020603050405020304" pitchFamily="18" charset="0"/>
              </a:rPr>
              <a:t>javax.servlet</a:t>
            </a:r>
            <a:r>
              <a:rPr lang="en-US" dirty="0">
                <a:latin typeface="Times New Roman" panose="02020603050405020304" pitchFamily="18" charset="0"/>
                <a:cs typeface="Times New Roman" panose="02020603050405020304" pitchFamily="18" charset="0"/>
              </a:rPr>
              <a:t> package</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55000" lnSpcReduction="20000"/>
          </a:bodyPr>
          <a:lstStyle/>
          <a:p>
            <a:r>
              <a:rPr lang="en-US" dirty="0" smtClean="0">
                <a:latin typeface="Times New Roman" panose="02020603050405020304" pitchFamily="18" charset="0"/>
                <a:cs typeface="Times New Roman" panose="02020603050405020304" pitchFamily="18" charset="0"/>
              </a:rPr>
              <a:t>There </a:t>
            </a:r>
            <a:r>
              <a:rPr lang="en-US" dirty="0">
                <a:latin typeface="Times New Roman" panose="02020603050405020304" pitchFamily="18" charset="0"/>
                <a:cs typeface="Times New Roman" panose="02020603050405020304" pitchFamily="18" charset="0"/>
              </a:rPr>
              <a:t>are many interfaces in </a:t>
            </a:r>
            <a:r>
              <a:rPr lang="en-US" dirty="0" err="1">
                <a:latin typeface="Times New Roman" panose="02020603050405020304" pitchFamily="18" charset="0"/>
                <a:cs typeface="Times New Roman" panose="02020603050405020304" pitchFamily="18" charset="0"/>
              </a:rPr>
              <a:t>javax.servlet</a:t>
            </a:r>
            <a:r>
              <a:rPr lang="en-US" dirty="0">
                <a:latin typeface="Times New Roman" panose="02020603050405020304" pitchFamily="18" charset="0"/>
                <a:cs typeface="Times New Roman" panose="02020603050405020304" pitchFamily="18" charset="0"/>
              </a:rPr>
              <a:t> package. They are as follows:</a:t>
            </a:r>
          </a:p>
          <a:p>
            <a:r>
              <a:rPr lang="en-US" dirty="0">
                <a:latin typeface="Times New Roman" panose="02020603050405020304" pitchFamily="18" charset="0"/>
                <a:cs typeface="Times New Roman" panose="02020603050405020304" pitchFamily="18" charset="0"/>
              </a:rPr>
              <a:t>Servlet</a:t>
            </a:r>
          </a:p>
          <a:p>
            <a:r>
              <a:rPr lang="en-US" dirty="0" err="1">
                <a:latin typeface="Times New Roman" panose="02020603050405020304" pitchFamily="18" charset="0"/>
                <a:cs typeface="Times New Roman" panose="02020603050405020304" pitchFamily="18" charset="0"/>
              </a:rPr>
              <a:t>ServletRequest</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ServletResponse</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RequestDispatcher</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ServletConfig</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ServletContext</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SingleThreadModel</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Filter</a:t>
            </a:r>
          </a:p>
          <a:p>
            <a:r>
              <a:rPr lang="en-US" dirty="0" err="1">
                <a:latin typeface="Times New Roman" panose="02020603050405020304" pitchFamily="18" charset="0"/>
                <a:cs typeface="Times New Roman" panose="02020603050405020304" pitchFamily="18" charset="0"/>
              </a:rPr>
              <a:t>FilterConfig</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FilterChain</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ServletRequestListener</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ServletRequestAttributeListener</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ServletContextListener</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ServletContextAttributeListener</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6694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Classes in </a:t>
            </a:r>
            <a:r>
              <a:rPr lang="en-US" dirty="0" err="1">
                <a:latin typeface="Times New Roman" panose="02020603050405020304" pitchFamily="18" charset="0"/>
                <a:cs typeface="Times New Roman" panose="02020603050405020304" pitchFamily="18" charset="0"/>
              </a:rPr>
              <a:t>javax.servlet</a:t>
            </a:r>
            <a:r>
              <a:rPr lang="en-US" dirty="0">
                <a:latin typeface="Times New Roman" panose="02020603050405020304" pitchFamily="18" charset="0"/>
                <a:cs typeface="Times New Roman" panose="02020603050405020304" pitchFamily="18" charset="0"/>
              </a:rPr>
              <a:t> package</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0000" lnSpcReduction="20000"/>
          </a:bodyPr>
          <a:lstStyle/>
          <a:p>
            <a:r>
              <a:rPr lang="en-US" dirty="0" smtClean="0">
                <a:latin typeface="Times New Roman" panose="02020603050405020304" pitchFamily="18" charset="0"/>
                <a:cs typeface="Times New Roman" panose="02020603050405020304" pitchFamily="18" charset="0"/>
              </a:rPr>
              <a:t>There </a:t>
            </a:r>
            <a:r>
              <a:rPr lang="en-US" dirty="0">
                <a:latin typeface="Times New Roman" panose="02020603050405020304" pitchFamily="18" charset="0"/>
                <a:cs typeface="Times New Roman" panose="02020603050405020304" pitchFamily="18" charset="0"/>
              </a:rPr>
              <a:t>are many classes in </a:t>
            </a:r>
            <a:r>
              <a:rPr lang="en-US" dirty="0" err="1">
                <a:latin typeface="Times New Roman" panose="02020603050405020304" pitchFamily="18" charset="0"/>
                <a:cs typeface="Times New Roman" panose="02020603050405020304" pitchFamily="18" charset="0"/>
              </a:rPr>
              <a:t>javax.servlet</a:t>
            </a:r>
            <a:r>
              <a:rPr lang="en-US" dirty="0">
                <a:latin typeface="Times New Roman" panose="02020603050405020304" pitchFamily="18" charset="0"/>
                <a:cs typeface="Times New Roman" panose="02020603050405020304" pitchFamily="18" charset="0"/>
              </a:rPr>
              <a:t> package. They are as follows:</a:t>
            </a:r>
          </a:p>
          <a:p>
            <a:r>
              <a:rPr lang="en-US" dirty="0" err="1">
                <a:latin typeface="Times New Roman" panose="02020603050405020304" pitchFamily="18" charset="0"/>
                <a:cs typeface="Times New Roman" panose="02020603050405020304" pitchFamily="18" charset="0"/>
              </a:rPr>
              <a:t>GenericServlet</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ServletInputStream</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ServletOutputStream</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ServletRequestWrapper</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ServletResponseWrapper</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ServletRequestEvent</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ServletContextEvent</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ServletRequestAttributeEvent</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ServletContextAttributeEvent</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ServletException</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UnavailableException</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5332656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Servlet interfaces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20000"/>
          </a:bodyPr>
          <a:lstStyle/>
          <a:p>
            <a:r>
              <a:rPr lang="en-US" sz="2800" dirty="0" smtClean="0">
                <a:latin typeface="Times New Roman" panose="02020603050405020304" pitchFamily="18" charset="0"/>
                <a:cs typeface="Times New Roman" panose="02020603050405020304" pitchFamily="18" charset="0"/>
              </a:rPr>
              <a:t>Methods </a:t>
            </a:r>
            <a:r>
              <a:rPr lang="en-US" sz="2800" dirty="0">
                <a:latin typeface="Times New Roman" panose="02020603050405020304" pitchFamily="18" charset="0"/>
                <a:cs typeface="Times New Roman" panose="02020603050405020304" pitchFamily="18" charset="0"/>
              </a:rPr>
              <a:t>of Servlet interface</a:t>
            </a:r>
          </a:p>
          <a:p>
            <a:r>
              <a:rPr lang="en-US" sz="2800" dirty="0">
                <a:latin typeface="Times New Roman" panose="02020603050405020304" pitchFamily="18" charset="0"/>
                <a:cs typeface="Times New Roman" panose="02020603050405020304" pitchFamily="18" charset="0"/>
              </a:rPr>
              <a:t>Servlet interface provides common </a:t>
            </a:r>
            <a:r>
              <a:rPr lang="en-US" sz="2800" dirty="0" err="1">
                <a:latin typeface="Times New Roman" panose="02020603050405020304" pitchFamily="18" charset="0"/>
                <a:cs typeface="Times New Roman" panose="02020603050405020304" pitchFamily="18" charset="0"/>
              </a:rPr>
              <a:t>behaviour</a:t>
            </a:r>
            <a:r>
              <a:rPr lang="en-US" sz="2800" dirty="0">
                <a:latin typeface="Times New Roman" panose="02020603050405020304" pitchFamily="18" charset="0"/>
                <a:cs typeface="Times New Roman" panose="02020603050405020304" pitchFamily="18" charset="0"/>
              </a:rPr>
              <a:t> to all the servlets</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Servlet interface needs to be implemented for creating any servlet (either directly or indirectly). It provides 3 life cycle methods that are used to initialize the servlet, to service the requests, and to destroy the servlet and 2 non-life cycle methods</a:t>
            </a:r>
            <a:r>
              <a:rPr lang="en-US" sz="2800" dirty="0" smtClean="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a:t>
            </a:r>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Methods </a:t>
            </a:r>
            <a:r>
              <a:rPr lang="en-US" sz="2800" dirty="0">
                <a:latin typeface="Times New Roman" panose="02020603050405020304" pitchFamily="18" charset="0"/>
                <a:cs typeface="Times New Roman" panose="02020603050405020304" pitchFamily="18" charset="0"/>
              </a:rPr>
              <a:t>of Servlet interface</a:t>
            </a:r>
          </a:p>
          <a:p>
            <a:r>
              <a:rPr lang="en-US" sz="2800" dirty="0">
                <a:latin typeface="Times New Roman" panose="02020603050405020304" pitchFamily="18" charset="0"/>
                <a:cs typeface="Times New Roman" panose="02020603050405020304" pitchFamily="18" charset="0"/>
              </a:rPr>
              <a:t>There are 5 methods in Servlet interface. The </a:t>
            </a:r>
            <a:r>
              <a:rPr lang="en-US" sz="2800" dirty="0" err="1">
                <a:latin typeface="Times New Roman" panose="02020603050405020304" pitchFamily="18" charset="0"/>
                <a:cs typeface="Times New Roman" panose="02020603050405020304" pitchFamily="18" charset="0"/>
              </a:rPr>
              <a:t>init</a:t>
            </a:r>
            <a:r>
              <a:rPr lang="en-US" sz="2800" dirty="0">
                <a:latin typeface="Times New Roman" panose="02020603050405020304" pitchFamily="18" charset="0"/>
                <a:cs typeface="Times New Roman" panose="02020603050405020304" pitchFamily="18" charset="0"/>
              </a:rPr>
              <a:t>, service and destroy are the life cycle methods of servlet. These are invoked by the web container.</a:t>
            </a:r>
          </a:p>
          <a:p>
            <a:endParaRPr lang="en-US" sz="2800"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0195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49912"/>
              </p:ext>
            </p:extLst>
          </p:nvPr>
        </p:nvGraphicFramePr>
        <p:xfrm>
          <a:off x="1090181" y="1600200"/>
          <a:ext cx="6963638" cy="5048375"/>
        </p:xfrm>
        <a:graphic>
          <a:graphicData uri="http://schemas.openxmlformats.org/drawingml/2006/table">
            <a:tbl>
              <a:tblPr/>
              <a:tblGrid>
                <a:gridCol w="3481819"/>
                <a:gridCol w="3481819"/>
              </a:tblGrid>
              <a:tr h="423107">
                <a:tc>
                  <a:txBody>
                    <a:bodyPr/>
                    <a:lstStyle/>
                    <a:p>
                      <a:pPr algn="l" fontAlgn="t"/>
                      <a:r>
                        <a:rPr lang="en-US" sz="1800" dirty="0">
                          <a:solidFill>
                            <a:srgbClr val="000000"/>
                          </a:solidFill>
                          <a:effectLst/>
                          <a:latin typeface="Times New Roman" panose="02020603050405020304" pitchFamily="18" charset="0"/>
                          <a:cs typeface="Times New Roman" panose="02020603050405020304" pitchFamily="18" charset="0"/>
                        </a:rPr>
                        <a:t>Method</a:t>
                      </a:r>
                    </a:p>
                  </a:txBody>
                  <a:tcPr marL="96161" marR="96161" marT="96161" marB="96161">
                    <a:lnL w="9525" cap="flat" cmpd="sng" algn="ctr">
                      <a:solidFill>
                        <a:srgbClr val="60BF0F"/>
                      </a:solidFill>
                      <a:prstDash val="solid"/>
                      <a:round/>
                      <a:headEnd type="none" w="med" len="med"/>
                      <a:tailEnd type="none" w="med" len="med"/>
                    </a:lnL>
                    <a:lnR w="9525" cap="flat" cmpd="sng" algn="ctr">
                      <a:solidFill>
                        <a:srgbClr val="60BF0F"/>
                      </a:solidFill>
                      <a:prstDash val="solid"/>
                      <a:round/>
                      <a:headEnd type="none" w="med" len="med"/>
                      <a:tailEnd type="none" w="med" len="med"/>
                    </a:lnR>
                    <a:lnT w="9525" cap="flat" cmpd="sng" algn="ctr">
                      <a:solidFill>
                        <a:srgbClr val="60BF0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a:solidFill>
                            <a:srgbClr val="000000"/>
                          </a:solidFill>
                          <a:effectLst/>
                          <a:latin typeface="Times New Roman" panose="02020603050405020304" pitchFamily="18" charset="0"/>
                          <a:cs typeface="Times New Roman" panose="02020603050405020304" pitchFamily="18" charset="0"/>
                        </a:rPr>
                        <a:t>Description</a:t>
                      </a:r>
                    </a:p>
                  </a:txBody>
                  <a:tcPr marL="96161" marR="96161" marT="96161" marB="96161">
                    <a:lnL w="9525" cap="flat" cmpd="sng" algn="ctr">
                      <a:solidFill>
                        <a:srgbClr val="60BF0F"/>
                      </a:solidFill>
                      <a:prstDash val="solid"/>
                      <a:round/>
                      <a:headEnd type="none" w="med" len="med"/>
                      <a:tailEnd type="none" w="med" len="med"/>
                    </a:lnL>
                    <a:lnR w="9525" cap="flat" cmpd="sng" algn="ctr">
                      <a:solidFill>
                        <a:srgbClr val="60BF0F"/>
                      </a:solidFill>
                      <a:prstDash val="solid"/>
                      <a:round/>
                      <a:headEnd type="none" w="med" len="med"/>
                      <a:tailEnd type="none" w="med" len="med"/>
                    </a:lnR>
                    <a:lnT w="9525" cap="flat" cmpd="sng" algn="ctr">
                      <a:solidFill>
                        <a:srgbClr val="60BF0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1051357">
                <a:tc>
                  <a:txBody>
                    <a:bodyPr/>
                    <a:lstStyle/>
                    <a:p>
                      <a:pPr algn="just" fontAlgn="t"/>
                      <a:r>
                        <a:rPr lang="en-US" sz="1800" b="1" i="0" dirty="0">
                          <a:solidFill>
                            <a:srgbClr val="000000"/>
                          </a:solidFill>
                          <a:effectLst/>
                          <a:latin typeface="Times New Roman" panose="02020603050405020304" pitchFamily="18" charset="0"/>
                          <a:cs typeface="Times New Roman" panose="02020603050405020304" pitchFamily="18" charset="0"/>
                        </a:rPr>
                        <a:t>public void </a:t>
                      </a:r>
                      <a:r>
                        <a:rPr lang="en-US" sz="1800" b="1" i="0" dirty="0" err="1">
                          <a:solidFill>
                            <a:srgbClr val="000000"/>
                          </a:solidFill>
                          <a:effectLst/>
                          <a:latin typeface="Times New Roman" panose="02020603050405020304" pitchFamily="18" charset="0"/>
                          <a:cs typeface="Times New Roman" panose="02020603050405020304" pitchFamily="18" charset="0"/>
                        </a:rPr>
                        <a:t>init</a:t>
                      </a:r>
                      <a:r>
                        <a:rPr lang="en-US" sz="1800" b="1" i="0" dirty="0">
                          <a:solidFill>
                            <a:srgbClr val="000000"/>
                          </a:solidFill>
                          <a:effectLst/>
                          <a:latin typeface="Times New Roman" panose="02020603050405020304" pitchFamily="18" charset="0"/>
                          <a:cs typeface="Times New Roman" panose="02020603050405020304" pitchFamily="18" charset="0"/>
                        </a:rPr>
                        <a:t>(</a:t>
                      </a:r>
                      <a:r>
                        <a:rPr lang="en-US" sz="1800" b="1" i="0" dirty="0" err="1">
                          <a:solidFill>
                            <a:srgbClr val="000000"/>
                          </a:solidFill>
                          <a:effectLst/>
                          <a:latin typeface="Times New Roman" panose="02020603050405020304" pitchFamily="18" charset="0"/>
                          <a:cs typeface="Times New Roman" panose="02020603050405020304" pitchFamily="18" charset="0"/>
                        </a:rPr>
                        <a:t>ServletConfig</a:t>
                      </a:r>
                      <a:r>
                        <a:rPr lang="en-US" sz="1800" b="1" i="0" dirty="0">
                          <a:solidFill>
                            <a:srgbClr val="000000"/>
                          </a:solidFill>
                          <a:effectLst/>
                          <a:latin typeface="Times New Roman" panose="02020603050405020304" pitchFamily="18" charset="0"/>
                          <a:cs typeface="Times New Roman" panose="02020603050405020304" pitchFamily="18" charset="0"/>
                        </a:rPr>
                        <a:t> </a:t>
                      </a:r>
                      <a:r>
                        <a:rPr lang="en-US" sz="1800" b="1" i="0" dirty="0" err="1">
                          <a:solidFill>
                            <a:srgbClr val="000000"/>
                          </a:solidFill>
                          <a:effectLst/>
                          <a:latin typeface="Times New Roman" panose="02020603050405020304" pitchFamily="18" charset="0"/>
                          <a:cs typeface="Times New Roman" panose="02020603050405020304" pitchFamily="18" charset="0"/>
                        </a:rPr>
                        <a:t>config</a:t>
                      </a:r>
                      <a:r>
                        <a:rPr lang="en-US" sz="1800" b="1" i="0" dirty="0">
                          <a:solidFill>
                            <a:srgbClr val="000000"/>
                          </a:solidFill>
                          <a:effectLst/>
                          <a:latin typeface="Times New Roman" panose="02020603050405020304" pitchFamily="18" charset="0"/>
                          <a:cs typeface="Times New Roman" panose="02020603050405020304" pitchFamily="18" charset="0"/>
                        </a:rPr>
                        <a:t>)</a:t>
                      </a:r>
                      <a:endParaRPr lang="en-US" sz="1800" b="0" i="0" dirty="0">
                        <a:solidFill>
                          <a:srgbClr val="000000"/>
                        </a:solidFill>
                        <a:effectLst/>
                        <a:latin typeface="Times New Roman" panose="02020603050405020304" pitchFamily="18" charset="0"/>
                        <a:cs typeface="Times New Roman" panose="02020603050405020304" pitchFamily="18" charset="0"/>
                      </a:endParaRPr>
                    </a:p>
                  </a:txBody>
                  <a:tcPr marL="64107" marR="64107" marT="64107" marB="641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b="0" i="0">
                          <a:solidFill>
                            <a:srgbClr val="000000"/>
                          </a:solidFill>
                          <a:effectLst/>
                          <a:latin typeface="Times New Roman" panose="02020603050405020304" pitchFamily="18" charset="0"/>
                          <a:cs typeface="Times New Roman" panose="02020603050405020304" pitchFamily="18" charset="0"/>
                        </a:rPr>
                        <a:t>initializes the servlet. It is the life cycle method of servlet and invoked by the web container only once.</a:t>
                      </a:r>
                    </a:p>
                  </a:txBody>
                  <a:tcPr marL="64107" marR="64107" marT="64107" marB="641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051357">
                <a:tc>
                  <a:txBody>
                    <a:bodyPr/>
                    <a:lstStyle/>
                    <a:p>
                      <a:pPr algn="just" fontAlgn="t"/>
                      <a:r>
                        <a:rPr lang="fr-FR" sz="1800" b="1" i="0">
                          <a:solidFill>
                            <a:srgbClr val="000000"/>
                          </a:solidFill>
                          <a:effectLst/>
                          <a:latin typeface="Times New Roman" panose="02020603050405020304" pitchFamily="18" charset="0"/>
                          <a:cs typeface="Times New Roman" panose="02020603050405020304" pitchFamily="18" charset="0"/>
                        </a:rPr>
                        <a:t>public void service(ServletRequest request,ServletResponse response)</a:t>
                      </a:r>
                      <a:endParaRPr lang="fr-FR" sz="1800" b="0" i="0">
                        <a:solidFill>
                          <a:srgbClr val="000000"/>
                        </a:solidFill>
                        <a:effectLst/>
                        <a:latin typeface="Times New Roman" panose="02020603050405020304" pitchFamily="18" charset="0"/>
                        <a:cs typeface="Times New Roman" panose="02020603050405020304" pitchFamily="18" charset="0"/>
                      </a:endParaRPr>
                    </a:p>
                  </a:txBody>
                  <a:tcPr marL="64107" marR="64107" marT="64107" marB="641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b="0" i="0">
                          <a:solidFill>
                            <a:srgbClr val="000000"/>
                          </a:solidFill>
                          <a:effectLst/>
                          <a:latin typeface="Times New Roman" panose="02020603050405020304" pitchFamily="18" charset="0"/>
                          <a:cs typeface="Times New Roman" panose="02020603050405020304" pitchFamily="18" charset="0"/>
                        </a:rPr>
                        <a:t>provides response for the incoming request. It is invoked at each request by the web container.</a:t>
                      </a:r>
                    </a:p>
                  </a:txBody>
                  <a:tcPr marL="64107" marR="64107" marT="64107" marB="641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89786">
                <a:tc>
                  <a:txBody>
                    <a:bodyPr/>
                    <a:lstStyle/>
                    <a:p>
                      <a:pPr algn="just" fontAlgn="t"/>
                      <a:r>
                        <a:rPr lang="en-US" sz="1800" b="1" i="0">
                          <a:solidFill>
                            <a:srgbClr val="000000"/>
                          </a:solidFill>
                          <a:effectLst/>
                          <a:latin typeface="Times New Roman" panose="02020603050405020304" pitchFamily="18" charset="0"/>
                          <a:cs typeface="Times New Roman" panose="02020603050405020304" pitchFamily="18" charset="0"/>
                        </a:rPr>
                        <a:t>public void destroy()</a:t>
                      </a:r>
                      <a:endParaRPr lang="en-US" sz="1800" b="0" i="0">
                        <a:solidFill>
                          <a:srgbClr val="000000"/>
                        </a:solidFill>
                        <a:effectLst/>
                        <a:latin typeface="Times New Roman" panose="02020603050405020304" pitchFamily="18" charset="0"/>
                        <a:cs typeface="Times New Roman" panose="02020603050405020304" pitchFamily="18" charset="0"/>
                      </a:endParaRPr>
                    </a:p>
                  </a:txBody>
                  <a:tcPr marL="64107" marR="64107" marT="64107" marB="641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b="0" i="0">
                          <a:solidFill>
                            <a:srgbClr val="000000"/>
                          </a:solidFill>
                          <a:effectLst/>
                          <a:latin typeface="Times New Roman" panose="02020603050405020304" pitchFamily="18" charset="0"/>
                          <a:cs typeface="Times New Roman" panose="02020603050405020304" pitchFamily="18" charset="0"/>
                        </a:rPr>
                        <a:t>is invoked only once and indicates that servlet is being destroyed.</a:t>
                      </a:r>
                    </a:p>
                  </a:txBody>
                  <a:tcPr marL="64107" marR="64107" marT="64107" marB="641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89786">
                <a:tc>
                  <a:txBody>
                    <a:bodyPr/>
                    <a:lstStyle/>
                    <a:p>
                      <a:pPr algn="just" fontAlgn="t"/>
                      <a:r>
                        <a:rPr lang="en-US" sz="1800" b="1" i="0">
                          <a:solidFill>
                            <a:srgbClr val="000000"/>
                          </a:solidFill>
                          <a:effectLst/>
                          <a:latin typeface="Times New Roman" panose="02020603050405020304" pitchFamily="18" charset="0"/>
                          <a:cs typeface="Times New Roman" panose="02020603050405020304" pitchFamily="18" charset="0"/>
                        </a:rPr>
                        <a:t>public ServletConfig getServletConfig()</a:t>
                      </a:r>
                      <a:endParaRPr lang="en-US" sz="1800" b="0" i="0">
                        <a:solidFill>
                          <a:srgbClr val="000000"/>
                        </a:solidFill>
                        <a:effectLst/>
                        <a:latin typeface="Times New Roman" panose="02020603050405020304" pitchFamily="18" charset="0"/>
                        <a:cs typeface="Times New Roman" panose="02020603050405020304" pitchFamily="18" charset="0"/>
                      </a:endParaRPr>
                    </a:p>
                  </a:txBody>
                  <a:tcPr marL="64107" marR="64107" marT="64107" marB="641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b="0" i="0">
                          <a:solidFill>
                            <a:srgbClr val="000000"/>
                          </a:solidFill>
                          <a:effectLst/>
                          <a:latin typeface="Times New Roman" panose="02020603050405020304" pitchFamily="18" charset="0"/>
                          <a:cs typeface="Times New Roman" panose="02020603050405020304" pitchFamily="18" charset="0"/>
                        </a:rPr>
                        <a:t>returns the object of ServletConfig.</a:t>
                      </a:r>
                    </a:p>
                  </a:txBody>
                  <a:tcPr marL="64107" marR="64107" marT="64107" marB="641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820571">
                <a:tc>
                  <a:txBody>
                    <a:bodyPr/>
                    <a:lstStyle/>
                    <a:p>
                      <a:pPr algn="just" fontAlgn="t"/>
                      <a:r>
                        <a:rPr lang="en-US" sz="1800" b="1" i="0">
                          <a:solidFill>
                            <a:srgbClr val="000000"/>
                          </a:solidFill>
                          <a:effectLst/>
                          <a:latin typeface="Times New Roman" panose="02020603050405020304" pitchFamily="18" charset="0"/>
                          <a:cs typeface="Times New Roman" panose="02020603050405020304" pitchFamily="18" charset="0"/>
                        </a:rPr>
                        <a:t>public String getServletInfo()</a:t>
                      </a:r>
                      <a:endParaRPr lang="en-US" sz="1800" b="0" i="0">
                        <a:solidFill>
                          <a:srgbClr val="000000"/>
                        </a:solidFill>
                        <a:effectLst/>
                        <a:latin typeface="Times New Roman" panose="02020603050405020304" pitchFamily="18" charset="0"/>
                        <a:cs typeface="Times New Roman" panose="02020603050405020304" pitchFamily="18" charset="0"/>
                      </a:endParaRPr>
                    </a:p>
                  </a:txBody>
                  <a:tcPr marL="64107" marR="64107" marT="64107" marB="641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b="0" i="0" dirty="0">
                          <a:solidFill>
                            <a:srgbClr val="000000"/>
                          </a:solidFill>
                          <a:effectLst/>
                          <a:latin typeface="Times New Roman" panose="02020603050405020304" pitchFamily="18" charset="0"/>
                          <a:cs typeface="Times New Roman" panose="02020603050405020304" pitchFamily="18" charset="0"/>
                        </a:rPr>
                        <a:t>returns information about servlet such as writer, copyright, version </a:t>
                      </a:r>
                      <a:r>
                        <a:rPr lang="en-US" sz="1800" b="0" i="0" dirty="0" err="1">
                          <a:solidFill>
                            <a:srgbClr val="000000"/>
                          </a:solidFill>
                          <a:effectLst/>
                          <a:latin typeface="Times New Roman" panose="02020603050405020304" pitchFamily="18" charset="0"/>
                          <a:cs typeface="Times New Roman" panose="02020603050405020304" pitchFamily="18" charset="0"/>
                        </a:rPr>
                        <a:t>etc</a:t>
                      </a:r>
                      <a:endParaRPr lang="en-US" sz="1800" b="0" i="0" dirty="0">
                        <a:solidFill>
                          <a:srgbClr val="000000"/>
                        </a:solidFill>
                        <a:effectLst/>
                        <a:latin typeface="Times New Roman" panose="02020603050405020304" pitchFamily="18" charset="0"/>
                        <a:cs typeface="Times New Roman" panose="02020603050405020304" pitchFamily="18" charset="0"/>
                      </a:endParaRPr>
                    </a:p>
                  </a:txBody>
                  <a:tcPr marL="64107" marR="64107" marT="64107" marB="641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4147677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228600"/>
            <a:ext cx="8153400" cy="5897563"/>
          </a:xfrm>
        </p:spPr>
        <p:txBody>
          <a:bodyPr/>
          <a:lstStyle/>
          <a:p>
            <a:pPr marL="0" indent="0">
              <a:buNone/>
            </a:pPr>
            <a:r>
              <a:rPr lang="en-US" dirty="0">
                <a:latin typeface="Times New Roman" panose="02020603050405020304" pitchFamily="18" charset="0"/>
                <a:cs typeface="Times New Roman" panose="02020603050405020304" pitchFamily="18" charset="0"/>
              </a:rPr>
              <a:t>Disadvantages of CGI</a:t>
            </a:r>
          </a:p>
          <a:p>
            <a:r>
              <a:rPr lang="en-US" dirty="0">
                <a:latin typeface="Times New Roman" panose="02020603050405020304" pitchFamily="18" charset="0"/>
                <a:cs typeface="Times New Roman" panose="02020603050405020304" pitchFamily="18" charset="0"/>
              </a:rPr>
              <a:t>There are many problems in CGI technology:</a:t>
            </a:r>
          </a:p>
          <a:p>
            <a:r>
              <a:rPr lang="en-US" dirty="0">
                <a:latin typeface="Times New Roman" panose="02020603050405020304" pitchFamily="18" charset="0"/>
                <a:cs typeface="Times New Roman" panose="02020603050405020304" pitchFamily="18" charset="0"/>
              </a:rPr>
              <a:t>If number of clients increases, it takes more time for sending response.</a:t>
            </a:r>
          </a:p>
          <a:p>
            <a:r>
              <a:rPr lang="en-US" dirty="0">
                <a:latin typeface="Times New Roman" panose="02020603050405020304" pitchFamily="18" charset="0"/>
                <a:cs typeface="Times New Roman" panose="02020603050405020304" pitchFamily="18" charset="0"/>
              </a:rPr>
              <a:t>For each request, it starts a process and Web server is limited to start processes.</a:t>
            </a:r>
          </a:p>
          <a:p>
            <a:r>
              <a:rPr lang="en-US" dirty="0">
                <a:latin typeface="Times New Roman" panose="02020603050405020304" pitchFamily="18" charset="0"/>
                <a:cs typeface="Times New Roman" panose="02020603050405020304" pitchFamily="18" charset="0"/>
              </a:rPr>
              <a:t>It uses platform dependent language e.g. C, C++, </a:t>
            </a:r>
            <a:r>
              <a:rPr lang="en-US" dirty="0" err="1">
                <a:latin typeface="Times New Roman" panose="02020603050405020304" pitchFamily="18" charset="0"/>
                <a:cs typeface="Times New Roman" panose="02020603050405020304" pitchFamily="18" charset="0"/>
              </a:rPr>
              <a:t>perl</a:t>
            </a:r>
            <a:r>
              <a:rPr lang="en-US" dirty="0">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3949107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764303"/>
            <a:ext cx="8044018" cy="41030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8656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305800" cy="5897563"/>
          </a:xfrm>
        </p:spPr>
        <p:txBody>
          <a:bodyPr>
            <a:normAutofit fontScale="85000" lnSpcReduction="20000"/>
          </a:bodyPr>
          <a:lstStyle/>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Advantage </a:t>
            </a:r>
            <a:r>
              <a:rPr lang="en-US" dirty="0">
                <a:latin typeface="Times New Roman" panose="02020603050405020304" pitchFamily="18" charset="0"/>
                <a:cs typeface="Times New Roman" panose="02020603050405020304" pitchFamily="18" charset="0"/>
              </a:rPr>
              <a:t>of Servlet</a:t>
            </a:r>
          </a:p>
          <a:p>
            <a:r>
              <a:rPr lang="en-US" dirty="0">
                <a:latin typeface="Times New Roman" panose="02020603050405020304" pitchFamily="18" charset="0"/>
                <a:cs typeface="Times New Roman" panose="02020603050405020304" pitchFamily="18" charset="0"/>
              </a:rPr>
              <a:t>There are many advantages of servlet over CGI. The web container creates threads for handling the multiple requests to the servlet. Threads have a lot of benefits over the Processes such as they share a common memory area, lightweight, cost of communication between the threads are low. The basic benefits of servlet are as follows:</a:t>
            </a:r>
          </a:p>
          <a:p>
            <a:r>
              <a:rPr lang="en-US" b="1" dirty="0">
                <a:latin typeface="Times New Roman" panose="02020603050405020304" pitchFamily="18" charset="0"/>
                <a:cs typeface="Times New Roman" panose="02020603050405020304" pitchFamily="18" charset="0"/>
              </a:rPr>
              <a:t>better performance:</a:t>
            </a:r>
            <a:r>
              <a:rPr lang="en-US" dirty="0">
                <a:latin typeface="Times New Roman" panose="02020603050405020304" pitchFamily="18" charset="0"/>
                <a:cs typeface="Times New Roman" panose="02020603050405020304" pitchFamily="18" charset="0"/>
              </a:rPr>
              <a:t> because it creates a thread for each request not process.</a:t>
            </a:r>
          </a:p>
          <a:p>
            <a:r>
              <a:rPr lang="en-US" b="1" dirty="0">
                <a:latin typeface="Times New Roman" panose="02020603050405020304" pitchFamily="18" charset="0"/>
                <a:cs typeface="Times New Roman" panose="02020603050405020304" pitchFamily="18" charset="0"/>
              </a:rPr>
              <a:t>Portability:</a:t>
            </a:r>
            <a:r>
              <a:rPr lang="en-US" dirty="0">
                <a:latin typeface="Times New Roman" panose="02020603050405020304" pitchFamily="18" charset="0"/>
                <a:cs typeface="Times New Roman" panose="02020603050405020304" pitchFamily="18" charset="0"/>
              </a:rPr>
              <a:t> because it uses java language.</a:t>
            </a:r>
          </a:p>
          <a:p>
            <a:r>
              <a:rPr lang="en-US" b="1" dirty="0">
                <a:latin typeface="Times New Roman" panose="02020603050405020304" pitchFamily="18" charset="0"/>
                <a:cs typeface="Times New Roman" panose="02020603050405020304" pitchFamily="18" charset="0"/>
              </a:rPr>
              <a:t>Robust:</a:t>
            </a:r>
            <a:r>
              <a:rPr lang="en-US" dirty="0">
                <a:latin typeface="Times New Roman" panose="02020603050405020304" pitchFamily="18" charset="0"/>
                <a:cs typeface="Times New Roman" panose="02020603050405020304" pitchFamily="18" charset="0"/>
              </a:rPr>
              <a:t> Servlets are managed by JVM so we don't need to worry about memory leak, garbage collection etc.</a:t>
            </a:r>
          </a:p>
          <a:p>
            <a:r>
              <a:rPr lang="en-US" b="1" dirty="0">
                <a:latin typeface="Times New Roman" panose="02020603050405020304" pitchFamily="18" charset="0"/>
                <a:cs typeface="Times New Roman" panose="02020603050405020304" pitchFamily="18" charset="0"/>
              </a:rPr>
              <a:t>Secure:</a:t>
            </a:r>
            <a:r>
              <a:rPr lang="en-US" dirty="0">
                <a:latin typeface="Times New Roman" panose="02020603050405020304" pitchFamily="18" charset="0"/>
                <a:cs typeface="Times New Roman" panose="02020603050405020304" pitchFamily="18" charset="0"/>
              </a:rPr>
              <a:t> because it uses java language..</a:t>
            </a:r>
          </a:p>
          <a:p>
            <a:endParaRPr lang="en-US" dirty="0"/>
          </a:p>
          <a:p>
            <a:endParaRPr lang="en-US" dirty="0"/>
          </a:p>
        </p:txBody>
      </p:sp>
    </p:spTree>
    <p:extLst>
      <p:ext uri="{BB962C8B-B14F-4D97-AF65-F5344CB8AC3E}">
        <p14:creationId xmlns:p14="http://schemas.microsoft.com/office/powerpoint/2010/main" val="3327016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458200" cy="6096000"/>
          </a:xfrm>
        </p:spPr>
        <p:txBody>
          <a:bodyPr>
            <a:normAutofit fontScale="77500" lnSpcReduction="20000"/>
          </a:bodyPr>
          <a:lstStyle/>
          <a:p>
            <a:pPr marL="457200" indent="-457200">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Performance is significantly better.</a:t>
            </a:r>
          </a:p>
          <a:p>
            <a:endParaRPr lang="en-US" dirty="0" smtClean="0">
              <a:solidFill>
                <a:schemeClr val="tx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Servlets execute within the address space of a Web server. It is not necessary to create a separate process to handle each client request.</a:t>
            </a:r>
          </a:p>
          <a:p>
            <a:endParaRPr lang="en-US" dirty="0" smtClean="0">
              <a:solidFill>
                <a:schemeClr val="tx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Servlets are platform-independent because they are written in Java.</a:t>
            </a:r>
          </a:p>
          <a:p>
            <a:endParaRPr lang="en-US" dirty="0" smtClean="0">
              <a:solidFill>
                <a:schemeClr val="tx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Java security manager on the server enforces a set of restrictions to protect the resources on a server machine. So servlets are trusted.</a:t>
            </a:r>
          </a:p>
          <a:p>
            <a:endParaRPr lang="en-US" dirty="0" smtClean="0">
              <a:solidFill>
                <a:schemeClr val="tx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dirty="0" smtClean="0">
                <a:solidFill>
                  <a:schemeClr val="tx1"/>
                </a:solidFill>
                <a:latin typeface="Times New Roman" panose="02020603050405020304" pitchFamily="18" charset="0"/>
                <a:cs typeface="Times New Roman" panose="02020603050405020304" pitchFamily="18" charset="0"/>
              </a:rPr>
              <a:t>The full functionality of the Java class libraries is available to a servlet. It can communicate with applets, databases, or other software via the sockets and RMI(remote method invocation) mechanisms.</a:t>
            </a:r>
          </a:p>
          <a:p>
            <a:endParaRPr lang="en-US" dirty="0"/>
          </a:p>
        </p:txBody>
      </p:sp>
    </p:spTree>
    <p:extLst>
      <p:ext uri="{BB962C8B-B14F-4D97-AF65-F5344CB8AC3E}">
        <p14:creationId xmlns:p14="http://schemas.microsoft.com/office/powerpoint/2010/main" val="2637215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305800" cy="5745163"/>
          </a:xfrm>
        </p:spPr>
        <p:txBody>
          <a:bodyPr>
            <a:normAutofit/>
          </a:bodyPr>
          <a:lstStyle/>
          <a:p>
            <a:pP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Servlet can be described in many ways, depending on the context.</a:t>
            </a:r>
          </a:p>
          <a:p>
            <a:pP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Servlet is a </a:t>
            </a:r>
            <a:r>
              <a:rPr lang="en-US" sz="2600" b="1" dirty="0">
                <a:latin typeface="Times New Roman" panose="02020603050405020304" pitchFamily="18" charset="0"/>
                <a:cs typeface="Times New Roman" panose="02020603050405020304" pitchFamily="18" charset="0"/>
              </a:rPr>
              <a:t>technology</a:t>
            </a:r>
            <a:r>
              <a:rPr lang="en-US" sz="2600" dirty="0">
                <a:latin typeface="Times New Roman" panose="02020603050405020304" pitchFamily="18" charset="0"/>
                <a:cs typeface="Times New Roman" panose="02020603050405020304" pitchFamily="18" charset="0"/>
              </a:rPr>
              <a:t> i.e. used to create web application.</a:t>
            </a:r>
          </a:p>
          <a:p>
            <a:pP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Servlet is an </a:t>
            </a:r>
            <a:r>
              <a:rPr lang="en-US" sz="2600" b="1" dirty="0">
                <a:latin typeface="Times New Roman" panose="02020603050405020304" pitchFamily="18" charset="0"/>
                <a:cs typeface="Times New Roman" panose="02020603050405020304" pitchFamily="18" charset="0"/>
              </a:rPr>
              <a:t>API</a:t>
            </a:r>
            <a:r>
              <a:rPr lang="en-US" sz="2600" dirty="0">
                <a:latin typeface="Times New Roman" panose="02020603050405020304" pitchFamily="18" charset="0"/>
                <a:cs typeface="Times New Roman" panose="02020603050405020304" pitchFamily="18" charset="0"/>
              </a:rPr>
              <a:t> that provides many interfaces and classes including documentations.</a:t>
            </a:r>
          </a:p>
          <a:p>
            <a:pP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Servlet is an </a:t>
            </a:r>
            <a:r>
              <a:rPr lang="en-US" sz="2600" b="1" dirty="0">
                <a:latin typeface="Times New Roman" panose="02020603050405020304" pitchFamily="18" charset="0"/>
                <a:cs typeface="Times New Roman" panose="02020603050405020304" pitchFamily="18" charset="0"/>
              </a:rPr>
              <a:t>interface</a:t>
            </a:r>
            <a:r>
              <a:rPr lang="en-US" sz="2600" dirty="0">
                <a:latin typeface="Times New Roman" panose="02020603050405020304" pitchFamily="18" charset="0"/>
                <a:cs typeface="Times New Roman" panose="02020603050405020304" pitchFamily="18" charset="0"/>
              </a:rPr>
              <a:t> that must be implemented for creating any servlet.</a:t>
            </a:r>
          </a:p>
          <a:p>
            <a:pP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Servlet is a </a:t>
            </a:r>
            <a:r>
              <a:rPr lang="en-US" sz="2600" b="1" dirty="0">
                <a:latin typeface="Times New Roman" panose="02020603050405020304" pitchFamily="18" charset="0"/>
                <a:cs typeface="Times New Roman" panose="02020603050405020304" pitchFamily="18" charset="0"/>
              </a:rPr>
              <a:t>class</a:t>
            </a:r>
            <a:r>
              <a:rPr lang="en-US" sz="2600" dirty="0">
                <a:latin typeface="Times New Roman" panose="02020603050405020304" pitchFamily="18" charset="0"/>
                <a:cs typeface="Times New Roman" panose="02020603050405020304" pitchFamily="18" charset="0"/>
              </a:rPr>
              <a:t> that extend the capabilities of the servers and respond to the incoming request. It can respond to any type of requests.</a:t>
            </a:r>
          </a:p>
          <a:p>
            <a:pP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Servlet is a </a:t>
            </a:r>
            <a:r>
              <a:rPr lang="en-US" sz="2600" b="1" dirty="0">
                <a:latin typeface="Times New Roman" panose="02020603050405020304" pitchFamily="18" charset="0"/>
                <a:cs typeface="Times New Roman" panose="02020603050405020304" pitchFamily="18" charset="0"/>
              </a:rPr>
              <a:t>web component </a:t>
            </a:r>
            <a:r>
              <a:rPr lang="en-US" sz="2600" dirty="0">
                <a:latin typeface="Times New Roman" panose="02020603050405020304" pitchFamily="18" charset="0"/>
                <a:cs typeface="Times New Roman" panose="02020603050405020304" pitchFamily="18" charset="0"/>
              </a:rPr>
              <a:t>that is deployed on the server to create dynamic web page.</a:t>
            </a:r>
          </a:p>
          <a:p>
            <a:endParaRPr lang="en-US" dirty="0"/>
          </a:p>
        </p:txBody>
      </p:sp>
    </p:spTree>
    <p:extLst>
      <p:ext uri="{BB962C8B-B14F-4D97-AF65-F5344CB8AC3E}">
        <p14:creationId xmlns:p14="http://schemas.microsoft.com/office/powerpoint/2010/main" val="97282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Servlet architecture</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799" y="1323903"/>
            <a:ext cx="7420003" cy="48482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10042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Servlet tasks</a:t>
            </a:r>
            <a:endParaRPr lang="en-US" dirty="0"/>
          </a:p>
        </p:txBody>
      </p:sp>
      <p:sp>
        <p:nvSpPr>
          <p:cNvPr id="3" name="Content Placeholder 2"/>
          <p:cNvSpPr>
            <a:spLocks noGrp="1"/>
          </p:cNvSpPr>
          <p:nvPr>
            <p:ph idx="1"/>
          </p:nvPr>
        </p:nvSpPr>
        <p:spPr>
          <a:xfrm>
            <a:off x="381000" y="1371600"/>
            <a:ext cx="8534400" cy="5257800"/>
          </a:xfrm>
        </p:spPr>
        <p:txBody>
          <a:bodyPr>
            <a:noAutofit/>
          </a:bodyPr>
          <a:lstStyle/>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Servlets </a:t>
            </a:r>
            <a:r>
              <a:rPr lang="en-US" sz="2000" dirty="0">
                <a:latin typeface="Times New Roman" panose="02020603050405020304" pitchFamily="18" charset="0"/>
                <a:cs typeface="Times New Roman" panose="02020603050405020304" pitchFamily="18" charset="0"/>
              </a:rPr>
              <a:t>perform the following major tasks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Read the explicit data sent by the clients (browsers). This includes an HTML form on a Web page or it could also come from an applet or a custom HTTP client program.</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Read the implicit HTTP request data sent by the clients (browsers). This includes cookies, media types and compression schemes the browser understands, and so forth.</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Process the data and generate the results. This process may require talking to a database, executing an RMI or CORBA call, invoking a Web service, or computing the response directly.</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Send the explicit data (i.e., the document) to the clients (browsers). This document can be sent in a variety of formats, including text (HTML or XML), binary (GIF images), Excel, etc.</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Send the implicit HTTP response to the clients (browsers). This includes telling the browsers or other clients what type of document is being returned (e.g., HTML), setting cookies and caching parameters, and other such tasks.</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70198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237</TotalTime>
  <Words>1786</Words>
  <Application>Microsoft Office PowerPoint</Application>
  <PresentationFormat>On-screen Show (4:3)</PresentationFormat>
  <Paragraphs>200</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Servlet architecture</vt:lpstr>
      <vt:lpstr>Servlet tasks</vt:lpstr>
      <vt:lpstr>Servlet Packages </vt:lpstr>
      <vt:lpstr>PowerPoint Presentation</vt:lpstr>
      <vt:lpstr>PowerPoint Presentation</vt:lpstr>
      <vt:lpstr>PowerPoint Presentation</vt:lpstr>
      <vt:lpstr>PowerPoint Presentation</vt:lpstr>
      <vt:lpstr>PowerPoint Presentation</vt:lpstr>
      <vt:lpstr>   The Basic Architecture of HTTP (Hyper Text Transfer Protocol </vt:lpstr>
      <vt:lpstr>http request</vt:lpstr>
      <vt:lpstr>http Request methods</vt:lpstr>
      <vt:lpstr>PowerPoint Presentation</vt:lpstr>
      <vt:lpstr>Servlet container</vt:lpstr>
      <vt:lpstr>PowerPoint Presentation</vt:lpstr>
      <vt:lpstr>PowerPoint Presentation</vt:lpstr>
      <vt:lpstr>Servlet API </vt:lpstr>
      <vt:lpstr>Interfaces in javax.servlet package </vt:lpstr>
      <vt:lpstr>Classes in javax.servlet package </vt:lpstr>
      <vt:lpstr>Servlet interfaces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cbit</dc:creator>
  <cp:lastModifiedBy>cbit</cp:lastModifiedBy>
  <cp:revision>8</cp:revision>
  <dcterms:created xsi:type="dcterms:W3CDTF">2018-01-03T08:59:33Z</dcterms:created>
  <dcterms:modified xsi:type="dcterms:W3CDTF">2018-01-05T07:01:13Z</dcterms:modified>
</cp:coreProperties>
</file>