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96" r:id="rId3"/>
    <p:sldId id="297" r:id="rId4"/>
    <p:sldId id="298" r:id="rId5"/>
    <p:sldId id="290" r:id="rId6"/>
    <p:sldId id="257" r:id="rId7"/>
    <p:sldId id="258" r:id="rId8"/>
    <p:sldId id="289" r:id="rId9"/>
    <p:sldId id="259" r:id="rId10"/>
    <p:sldId id="260" r:id="rId11"/>
    <p:sldId id="262" r:id="rId12"/>
    <p:sldId id="263" r:id="rId13"/>
    <p:sldId id="264" r:id="rId14"/>
    <p:sldId id="265" r:id="rId15"/>
    <p:sldId id="266" r:id="rId16"/>
    <p:sldId id="267" r:id="rId17"/>
    <p:sldId id="268" r:id="rId18"/>
    <p:sldId id="292" r:id="rId19"/>
    <p:sldId id="269" r:id="rId20"/>
    <p:sldId id="293" r:id="rId21"/>
    <p:sldId id="270" r:id="rId22"/>
    <p:sldId id="271" r:id="rId23"/>
    <p:sldId id="272" r:id="rId24"/>
    <p:sldId id="273" r:id="rId25"/>
    <p:sldId id="275" r:id="rId26"/>
    <p:sldId id="276" r:id="rId27"/>
    <p:sldId id="277" r:id="rId28"/>
    <p:sldId id="278" r:id="rId29"/>
    <p:sldId id="279" r:id="rId30"/>
    <p:sldId id="281" r:id="rId31"/>
    <p:sldId id="282" r:id="rId32"/>
    <p:sldId id="283" r:id="rId33"/>
    <p:sldId id="284" r:id="rId34"/>
    <p:sldId id="285" r:id="rId35"/>
    <p:sldId id="286" r:id="rId36"/>
    <p:sldId id="29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0129AB-8DA8-4A76-970D-00163D952E2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374975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129AB-8DA8-4A76-970D-00163D952E2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335606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129AB-8DA8-4A76-970D-00163D952E2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322608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129AB-8DA8-4A76-970D-00163D952E2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145061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129AB-8DA8-4A76-970D-00163D952E2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18863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0129AB-8DA8-4A76-970D-00163D952E2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377735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0129AB-8DA8-4A76-970D-00163D952E21}"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360344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0129AB-8DA8-4A76-970D-00163D952E21}"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83361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129AB-8DA8-4A76-970D-00163D952E21}"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11455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129AB-8DA8-4A76-970D-00163D952E2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420934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129AB-8DA8-4A76-970D-00163D952E2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153775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129AB-8DA8-4A76-970D-00163D952E21}" type="datetimeFigureOut">
              <a:rPr lang="en-US" smtClean="0"/>
              <a:t>12/5/2017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BE841-7CB3-4527-A358-691523DE64DF}" type="slidenum">
              <a:rPr lang="en-US" smtClean="0"/>
              <a:t>‹#›</a:t>
            </a:fld>
            <a:endParaRPr lang="en-US"/>
          </a:p>
        </p:txBody>
      </p:sp>
    </p:spTree>
    <p:extLst>
      <p:ext uri="{BB962C8B-B14F-4D97-AF65-F5344CB8AC3E}">
        <p14:creationId xmlns:p14="http://schemas.microsoft.com/office/powerpoint/2010/main" val="13926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contact@tutorial4us.com%3c/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sitesbay.com/html5/html5-nav-ta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HTML5 TAGS</a:t>
            </a:r>
          </a:p>
          <a:p>
            <a:endParaRPr lang="en-US" dirty="0"/>
          </a:p>
        </p:txBody>
      </p:sp>
    </p:spTree>
    <p:extLst>
      <p:ext uri="{BB962C8B-B14F-4D97-AF65-F5344CB8AC3E}">
        <p14:creationId xmlns:p14="http://schemas.microsoft.com/office/powerpoint/2010/main" val="161859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1059255"/>
              </p:ext>
            </p:extLst>
          </p:nvPr>
        </p:nvGraphicFramePr>
        <p:xfrm>
          <a:off x="685797" y="381000"/>
          <a:ext cx="8077202" cy="5908412"/>
        </p:xfrm>
        <a:graphic>
          <a:graphicData uri="http://schemas.openxmlformats.org/drawingml/2006/table">
            <a:tbl>
              <a:tblPr/>
              <a:tblGrid>
                <a:gridCol w="4038601"/>
                <a:gridCol w="4038601"/>
              </a:tblGrid>
              <a:tr h="1749508">
                <a:tc>
                  <a:txBody>
                    <a:bodyPr/>
                    <a:lstStyle/>
                    <a:p>
                      <a:r>
                        <a:rPr lang="en-US" sz="2000" dirty="0">
                          <a:effectLst/>
                          <a:latin typeface="Times New Roman" pitchFamily="18" charset="0"/>
                          <a:cs typeface="Times New Roman" pitchFamily="18" charset="0"/>
                        </a:rPr>
                        <a:t>It is almost impossible to get true </a:t>
                      </a:r>
                      <a:r>
                        <a:rPr lang="en-US" sz="2000" dirty="0" smtClean="0">
                          <a:effectLst/>
                          <a:latin typeface="Times New Roman" pitchFamily="18" charset="0"/>
                          <a:cs typeface="Times New Roman" pitchFamily="18" charset="0"/>
                        </a:rPr>
                        <a:t>Geo Location </a:t>
                      </a:r>
                      <a:r>
                        <a:rPr lang="en-US" sz="2000" dirty="0">
                          <a:effectLst/>
                          <a:latin typeface="Times New Roman" pitchFamily="18" charset="0"/>
                          <a:cs typeface="Times New Roman" pitchFamily="18" charset="0"/>
                        </a:rPr>
                        <a:t>of user browsing any website especially if it comes to mobile devices.</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JS GeoLocation API in HTML5 helps identify location of user browsing any website (provided user allows it)</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03132">
                <a:tc>
                  <a:txBody>
                    <a:bodyPr/>
                    <a:lstStyle/>
                    <a:p>
                      <a:r>
                        <a:rPr lang="en-US" sz="2000" dirty="0">
                          <a:effectLst/>
                          <a:latin typeface="Times New Roman" pitchFamily="18" charset="0"/>
                          <a:cs typeface="Times New Roman" pitchFamily="18" charset="0"/>
                        </a:rPr>
                        <a:t>Html5 use cookies.</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It provides local storage in place of cookies.</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118591">
                <a:tc>
                  <a:txBody>
                    <a:bodyPr/>
                    <a:lstStyle/>
                    <a:p>
                      <a:r>
                        <a:rPr lang="en-US" sz="2000" dirty="0">
                          <a:effectLst/>
                          <a:latin typeface="Times New Roman" pitchFamily="18" charset="0"/>
                          <a:cs typeface="Times New Roman" pitchFamily="18" charset="0"/>
                        </a:rPr>
                        <a:t>Not possible to draw shapes like circle, rectangle, triangle.</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Using Html5 you can draw shapes like circle, rectangle, triangle.</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434049">
                <a:tc>
                  <a:txBody>
                    <a:bodyPr/>
                    <a:lstStyle/>
                    <a:p>
                      <a:r>
                        <a:rPr lang="en-US" sz="2000">
                          <a:effectLst/>
                          <a:latin typeface="Times New Roman" pitchFamily="18" charset="0"/>
                          <a:cs typeface="Times New Roman" pitchFamily="18" charset="0"/>
                        </a:rPr>
                        <a:t>Does not allow JavaScript to run in browser. JS runs in same thread as browser interface.</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Allows JavaScript to run in background. This is possible due to JS Web worker API in HTML5</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03132">
                <a:tc>
                  <a:txBody>
                    <a:bodyPr/>
                    <a:lstStyle/>
                    <a:p>
                      <a:r>
                        <a:rPr lang="en-US" sz="2000">
                          <a:effectLst/>
                          <a:latin typeface="Times New Roman" pitchFamily="18" charset="0"/>
                          <a:cs typeface="Times New Roman" pitchFamily="18" charset="0"/>
                        </a:rPr>
                        <a:t>Works with all old browsers</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Supported by all new browser.</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9448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lstStyle/>
          <a:p>
            <a:pPr marL="0" indent="0">
              <a:buNone/>
            </a:pPr>
            <a:r>
              <a:rPr lang="en-US" dirty="0" smtClean="0"/>
              <a:t>&lt;!--Html code to print some message--&gt;</a:t>
            </a:r>
          </a:p>
          <a:p>
            <a:pPr marL="0" indent="0">
              <a:buNone/>
            </a:pPr>
            <a:r>
              <a:rPr lang="en-US" dirty="0" smtClean="0"/>
              <a:t>!</a:t>
            </a:r>
            <a:r>
              <a:rPr lang="en-US" dirty="0"/>
              <a:t>DOCTYPE&gt;</a:t>
            </a:r>
          </a:p>
          <a:p>
            <a:pPr marL="0" indent="0">
              <a:buNone/>
            </a:pPr>
            <a:r>
              <a:rPr lang="en-US" b="1" dirty="0"/>
              <a:t>&lt;html&gt;</a:t>
            </a:r>
            <a:endParaRPr lang="en-US" dirty="0"/>
          </a:p>
          <a:p>
            <a:pPr marL="0" indent="0">
              <a:buNone/>
            </a:pPr>
            <a:r>
              <a:rPr lang="en-US" b="1" dirty="0"/>
              <a:t>&lt;body&gt;</a:t>
            </a:r>
            <a:endParaRPr lang="en-US" dirty="0"/>
          </a:p>
          <a:p>
            <a:pPr marL="0" indent="0">
              <a:buNone/>
            </a:pPr>
            <a:r>
              <a:rPr lang="en-US" b="1" dirty="0"/>
              <a:t>&lt;h1&gt;</a:t>
            </a:r>
            <a:r>
              <a:rPr lang="en-US" dirty="0"/>
              <a:t>Html5 code.</a:t>
            </a:r>
            <a:r>
              <a:rPr lang="en-US" b="1" dirty="0"/>
              <a:t>&lt;/h1&gt;</a:t>
            </a:r>
            <a:endParaRPr lang="en-US" dirty="0"/>
          </a:p>
          <a:p>
            <a:pPr marL="0" indent="0">
              <a:buNone/>
            </a:pPr>
            <a:r>
              <a:rPr lang="en-US" b="1" dirty="0"/>
              <a:t>&lt;p&gt;</a:t>
            </a:r>
            <a:r>
              <a:rPr lang="en-US" dirty="0"/>
              <a:t>This is my first Html5 code.</a:t>
            </a:r>
            <a:r>
              <a:rPr lang="en-US" b="1" dirty="0"/>
              <a:t>&lt;/p&gt;</a:t>
            </a:r>
            <a:endParaRPr lang="en-US" dirty="0"/>
          </a:p>
          <a:p>
            <a:pPr marL="0" indent="0">
              <a:buNone/>
            </a:pPr>
            <a:r>
              <a:rPr lang="en-US" b="1" dirty="0"/>
              <a:t>&lt;/body&gt;</a:t>
            </a:r>
            <a:endParaRPr lang="en-US" dirty="0"/>
          </a:p>
          <a:p>
            <a:pPr marL="0" indent="0">
              <a:buNone/>
            </a:pPr>
            <a:r>
              <a:rPr lang="en-US" b="1" dirty="0"/>
              <a:t>&lt;/html</a:t>
            </a:r>
            <a:r>
              <a:rPr lang="en-US" b="1" dirty="0" smtClean="0"/>
              <a:t>&gt;</a:t>
            </a:r>
          </a:p>
          <a:p>
            <a:pPr marL="0" indent="0">
              <a:buNone/>
            </a:pPr>
            <a:r>
              <a:rPr lang="en-US" b="1" dirty="0" smtClean="0"/>
              <a:t>Output:</a:t>
            </a:r>
          </a:p>
          <a:p>
            <a:pPr marL="0" indent="0">
              <a:buNone/>
            </a:pPr>
            <a:r>
              <a:rPr lang="en-US" dirty="0"/>
              <a:t>This is my first Html5 code</a:t>
            </a:r>
          </a:p>
          <a:p>
            <a:pPr marL="0" indent="0">
              <a:buNone/>
            </a:pPr>
            <a:endParaRPr lang="en-US" dirty="0"/>
          </a:p>
          <a:p>
            <a:endParaRPr lang="en-US" dirty="0"/>
          </a:p>
        </p:txBody>
      </p:sp>
    </p:spTree>
    <p:extLst>
      <p:ext uri="{BB962C8B-B14F-4D97-AF65-F5344CB8AC3E}">
        <p14:creationId xmlns:p14="http://schemas.microsoft.com/office/powerpoint/2010/main" val="358139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fontScale="40000" lnSpcReduction="20000"/>
          </a:bodyPr>
          <a:lstStyle/>
          <a:p>
            <a:pPr marL="0" indent="0">
              <a:buNone/>
            </a:pPr>
            <a:r>
              <a:rPr lang="en-US" sz="5000" b="1" dirty="0" smtClean="0">
                <a:latin typeface="Times New Roman" pitchFamily="18" charset="0"/>
                <a:cs typeface="Times New Roman" pitchFamily="18" charset="0"/>
              </a:rPr>
              <a:t> Header tag</a:t>
            </a:r>
            <a:r>
              <a:rPr lang="en-US" b="1" dirty="0" smtClean="0">
                <a:latin typeface="Times New Roman" pitchFamily="18" charset="0"/>
                <a:cs typeface="Times New Roman" pitchFamily="18" charset="0"/>
              </a:rPr>
              <a:t>:</a:t>
            </a:r>
          </a:p>
          <a:p>
            <a:pPr marL="0" indent="0">
              <a:buNone/>
            </a:pPr>
            <a:r>
              <a:rPr lang="en-US" b="1" dirty="0" smtClean="0">
                <a:latin typeface="Times New Roman" pitchFamily="18" charset="0"/>
                <a:cs typeface="Times New Roman" pitchFamily="18" charset="0"/>
              </a:rPr>
              <a:t>It </a:t>
            </a:r>
            <a:r>
              <a:rPr lang="en-US" dirty="0"/>
              <a:t> is used for define a header section. Header is always used top of the any html documents or page.</a:t>
            </a:r>
          </a:p>
          <a:p>
            <a:pPr marL="0" indent="0">
              <a:buNone/>
            </a:pPr>
            <a:r>
              <a:rPr lang="en-US" b="1" dirty="0" smtClean="0"/>
              <a:t>         Note</a:t>
            </a:r>
            <a:r>
              <a:rPr lang="en-US" b="1" dirty="0"/>
              <a:t>: </a:t>
            </a:r>
            <a:r>
              <a:rPr lang="en-US" dirty="0"/>
              <a:t>Header tag never use within other tag like within footer tag, section tag, </a:t>
            </a:r>
            <a:r>
              <a:rPr lang="en-US" dirty="0" err="1"/>
              <a:t>nav</a:t>
            </a:r>
            <a:r>
              <a:rPr lang="en-US" dirty="0"/>
              <a:t> tag.</a:t>
            </a:r>
          </a:p>
          <a:p>
            <a:pPr marL="0" indent="0">
              <a:buNone/>
            </a:pPr>
            <a:r>
              <a:rPr lang="en-US" dirty="0" smtClean="0"/>
              <a:t>         Generally </a:t>
            </a:r>
            <a:r>
              <a:rPr lang="en-US" dirty="0"/>
              <a:t>Header area contains following information.</a:t>
            </a:r>
          </a:p>
          <a:p>
            <a:pPr lvl="0"/>
            <a:r>
              <a:rPr lang="en-US" dirty="0" smtClean="0"/>
              <a:t>Website logo</a:t>
            </a:r>
          </a:p>
          <a:p>
            <a:pPr lvl="0"/>
            <a:r>
              <a:rPr lang="en-US" dirty="0" smtClean="0"/>
              <a:t>Contact us</a:t>
            </a:r>
          </a:p>
          <a:p>
            <a:pPr lvl="0"/>
            <a:r>
              <a:rPr lang="en-US" dirty="0" smtClean="0"/>
              <a:t>Login</a:t>
            </a:r>
          </a:p>
          <a:p>
            <a:pPr lvl="0"/>
            <a:r>
              <a:rPr lang="en-US" dirty="0" smtClean="0"/>
              <a:t>List </a:t>
            </a:r>
            <a:r>
              <a:rPr lang="en-US" dirty="0"/>
              <a:t>of </a:t>
            </a:r>
            <a:r>
              <a:rPr lang="en-US" dirty="0" smtClean="0"/>
              <a:t>menu</a:t>
            </a:r>
          </a:p>
          <a:p>
            <a:pPr lvl="0"/>
            <a:r>
              <a:rPr lang="en-US" dirty="0" smtClean="0"/>
              <a:t>Social </a:t>
            </a:r>
            <a:r>
              <a:rPr lang="en-US" dirty="0"/>
              <a:t>media links</a:t>
            </a:r>
          </a:p>
          <a:p>
            <a:pPr marL="0" indent="0">
              <a:buNone/>
            </a:pPr>
            <a:r>
              <a:rPr lang="en-US" b="1" dirty="0"/>
              <a:t>Example</a:t>
            </a:r>
          </a:p>
          <a:p>
            <a:pPr marL="0" indent="0">
              <a:buNone/>
            </a:pPr>
            <a:r>
              <a:rPr lang="en-US" dirty="0" smtClean="0"/>
              <a:t>	&lt;!</a:t>
            </a:r>
            <a:r>
              <a:rPr lang="en-US" dirty="0"/>
              <a:t>DOCTYPE</a:t>
            </a:r>
            <a:r>
              <a:rPr lang="en-US" dirty="0" smtClean="0"/>
              <a:t>&gt;</a:t>
            </a:r>
          </a:p>
          <a:p>
            <a:pPr marL="0" indent="0">
              <a:buNone/>
            </a:pPr>
            <a:r>
              <a:rPr lang="en-US" b="1" dirty="0" smtClean="0"/>
              <a:t>	&lt;</a:t>
            </a:r>
            <a:r>
              <a:rPr lang="en-US" b="1" dirty="0"/>
              <a:t>html</a:t>
            </a:r>
            <a:r>
              <a:rPr lang="en-US" b="1" dirty="0" smtClean="0"/>
              <a:t>&gt;</a:t>
            </a:r>
          </a:p>
          <a:p>
            <a:pPr marL="0" indent="0">
              <a:buNone/>
            </a:pPr>
            <a:r>
              <a:rPr lang="en-US" b="1" dirty="0" smtClean="0"/>
              <a:t>	&lt;</a:t>
            </a:r>
            <a:r>
              <a:rPr lang="en-US" b="1" dirty="0"/>
              <a:t>style</a:t>
            </a:r>
            <a:r>
              <a:rPr lang="en-US" b="1" dirty="0" smtClean="0"/>
              <a:t>&gt;</a:t>
            </a:r>
          </a:p>
          <a:p>
            <a:pPr marL="0" indent="0">
              <a:buNone/>
            </a:pPr>
            <a:r>
              <a:rPr lang="en-US" dirty="0" smtClean="0"/>
              <a:t>	Header</a:t>
            </a:r>
          </a:p>
          <a:p>
            <a:pPr marL="0" indent="0">
              <a:buNone/>
            </a:pPr>
            <a:r>
              <a:rPr lang="en-US" dirty="0" smtClean="0"/>
              <a:t>	{ background:cyan;height:200px; }</a:t>
            </a:r>
          </a:p>
          <a:p>
            <a:pPr marL="0" indent="0">
              <a:buNone/>
            </a:pPr>
            <a:r>
              <a:rPr lang="en-US" b="1" dirty="0" smtClean="0"/>
              <a:t>	&lt;/</a:t>
            </a:r>
            <a:r>
              <a:rPr lang="en-US" b="1" dirty="0"/>
              <a:t>style</a:t>
            </a:r>
            <a:r>
              <a:rPr lang="en-US" b="1" dirty="0" smtClean="0"/>
              <a:t>&gt;</a:t>
            </a:r>
          </a:p>
          <a:p>
            <a:pPr marL="0" indent="0">
              <a:buNone/>
            </a:pPr>
            <a:r>
              <a:rPr lang="en-US" b="1" dirty="0" smtClean="0"/>
              <a:t>	&lt;</a:t>
            </a:r>
            <a:r>
              <a:rPr lang="en-US" b="1" dirty="0"/>
              <a:t>body</a:t>
            </a:r>
            <a:r>
              <a:rPr lang="en-US" b="1" dirty="0" smtClean="0"/>
              <a:t>&gt;</a:t>
            </a:r>
          </a:p>
          <a:p>
            <a:pPr marL="0" indent="0">
              <a:buNone/>
            </a:pPr>
            <a:r>
              <a:rPr lang="en-US" b="1" dirty="0" smtClean="0"/>
              <a:t>	&lt;</a:t>
            </a:r>
            <a:r>
              <a:rPr lang="en-US" b="1" dirty="0"/>
              <a:t>header</a:t>
            </a:r>
            <a:r>
              <a:rPr lang="en-US" b="1" dirty="0" smtClean="0"/>
              <a:t>&gt;</a:t>
            </a:r>
          </a:p>
          <a:p>
            <a:pPr marL="0" indent="0">
              <a:buNone/>
            </a:pPr>
            <a:r>
              <a:rPr lang="en-US" b="1" dirty="0" smtClean="0"/>
              <a:t>	&lt;</a:t>
            </a:r>
            <a:r>
              <a:rPr lang="en-US" b="1" dirty="0"/>
              <a:t>p&gt;</a:t>
            </a:r>
            <a:r>
              <a:rPr lang="en-US" dirty="0"/>
              <a:t>../files/logo.png</a:t>
            </a:r>
            <a:r>
              <a:rPr lang="en-US" b="1" dirty="0"/>
              <a:t>&lt;/p</a:t>
            </a:r>
            <a:r>
              <a:rPr lang="en-US" b="1" dirty="0" smtClean="0"/>
              <a:t>&gt;</a:t>
            </a:r>
          </a:p>
          <a:p>
            <a:pPr marL="0" indent="0">
              <a:buNone/>
            </a:pPr>
            <a:r>
              <a:rPr lang="en-US" b="1" dirty="0" smtClean="0"/>
              <a:t>	&lt;</a:t>
            </a:r>
            <a:r>
              <a:rPr lang="en-US" b="1" dirty="0"/>
              <a:t>p&gt;</a:t>
            </a:r>
            <a:r>
              <a:rPr lang="en-US" dirty="0"/>
              <a:t>Contact </a:t>
            </a:r>
            <a:r>
              <a:rPr lang="en-US" dirty="0" err="1" smtClean="0"/>
              <a:t>us:cbit.ac.in</a:t>
            </a:r>
            <a:r>
              <a:rPr lang="en-US" dirty="0" smtClean="0"/>
              <a:t>&lt;/p</a:t>
            </a:r>
            <a:r>
              <a:rPr lang="en-US" b="1" dirty="0" smtClean="0"/>
              <a:t>&gt;</a:t>
            </a:r>
          </a:p>
          <a:p>
            <a:pPr marL="0" indent="0">
              <a:buNone/>
            </a:pPr>
            <a:r>
              <a:rPr lang="en-US" b="1" dirty="0" smtClean="0"/>
              <a:t>	&lt;</a:t>
            </a:r>
            <a:r>
              <a:rPr lang="en-US" b="1" dirty="0"/>
              <a:t>p&gt;</a:t>
            </a:r>
            <a:r>
              <a:rPr lang="en-US" dirty="0"/>
              <a:t>Login</a:t>
            </a:r>
            <a:r>
              <a:rPr lang="en-US" b="1" dirty="0"/>
              <a:t>&lt;/p</a:t>
            </a:r>
            <a:r>
              <a:rPr lang="en-US" b="1" dirty="0" smtClean="0"/>
              <a:t>&gt;</a:t>
            </a:r>
          </a:p>
          <a:p>
            <a:pPr marL="0" indent="0">
              <a:buNone/>
            </a:pPr>
            <a:r>
              <a:rPr lang="en-US" b="1" dirty="0" smtClean="0"/>
              <a:t>	&lt;/</a:t>
            </a:r>
            <a:r>
              <a:rPr lang="en-US" b="1" dirty="0"/>
              <a:t>header</a:t>
            </a:r>
            <a:r>
              <a:rPr lang="en-US" b="1" dirty="0" smtClean="0"/>
              <a:t>&gt;</a:t>
            </a:r>
          </a:p>
          <a:p>
            <a:pPr marL="0" indent="0">
              <a:buNone/>
            </a:pPr>
            <a:r>
              <a:rPr lang="en-US" b="1" dirty="0" smtClean="0"/>
              <a:t>	&lt;/</a:t>
            </a:r>
            <a:r>
              <a:rPr lang="en-US" b="1" dirty="0"/>
              <a:t>body</a:t>
            </a:r>
            <a:r>
              <a:rPr lang="en-US" b="1" dirty="0" smtClean="0"/>
              <a:t>&gt;</a:t>
            </a:r>
          </a:p>
          <a:p>
            <a:pPr marL="0" indent="0">
              <a:buNone/>
            </a:pPr>
            <a:r>
              <a:rPr lang="en-US" b="1" dirty="0" smtClean="0"/>
              <a:t>	&lt;/</a:t>
            </a:r>
            <a:r>
              <a:rPr lang="en-US" b="1" dirty="0"/>
              <a:t>html&gt;</a:t>
            </a:r>
            <a:endParaRPr lang="en-US" dirty="0" smtClean="0">
              <a:effectLst/>
            </a:endParaRPr>
          </a:p>
          <a:p>
            <a:pPr marL="0" indent="0">
              <a:buNone/>
            </a:pPr>
            <a:r>
              <a:rPr lang="en-US" b="1" dirty="0"/>
              <a:t>Result</a:t>
            </a:r>
          </a:p>
          <a:p>
            <a:pPr marL="0" indent="0">
              <a:buNone/>
            </a:pPr>
            <a:r>
              <a:rPr lang="en-US" dirty="0"/>
              <a:t>../files/logo.png</a:t>
            </a:r>
          </a:p>
          <a:p>
            <a:pPr marL="0" indent="0">
              <a:buNone/>
            </a:pPr>
            <a:r>
              <a:rPr lang="en-US" dirty="0"/>
              <a:t>Contact us: </a:t>
            </a:r>
            <a:r>
              <a:rPr lang="en-US" dirty="0" smtClean="0"/>
              <a:t>cbit.ac.in</a:t>
            </a:r>
            <a:endParaRPr lang="en-US" dirty="0"/>
          </a:p>
          <a:p>
            <a:pPr marL="0" indent="0">
              <a:buNone/>
            </a:pPr>
            <a:r>
              <a:rPr lang="en-US" dirty="0"/>
              <a:t>Login</a:t>
            </a:r>
          </a:p>
          <a:p>
            <a:endParaRPr lang="en-US" dirty="0"/>
          </a:p>
        </p:txBody>
      </p:sp>
    </p:spTree>
    <p:extLst>
      <p:ext uri="{BB962C8B-B14F-4D97-AF65-F5344CB8AC3E}">
        <p14:creationId xmlns:p14="http://schemas.microsoft.com/office/powerpoint/2010/main" val="370329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fontScale="40000" lnSpcReduction="20000"/>
          </a:bodyPr>
          <a:lstStyle/>
          <a:p>
            <a:pPr marL="0" indent="0">
              <a:buNone/>
            </a:pPr>
            <a:r>
              <a:rPr lang="en-US" sz="5000" b="1" dirty="0">
                <a:latin typeface="Times New Roman" pitchFamily="18" charset="0"/>
                <a:cs typeface="Times New Roman" pitchFamily="18" charset="0"/>
              </a:rPr>
              <a:t>Footer tag</a:t>
            </a:r>
            <a:r>
              <a:rPr lang="en-US" sz="5000" dirty="0">
                <a:latin typeface="Times New Roman" pitchFamily="18" charset="0"/>
                <a:cs typeface="Times New Roman" pitchFamily="18" charset="0"/>
              </a:rPr>
              <a:t> </a:t>
            </a:r>
            <a:r>
              <a:rPr lang="en-US" sz="5000" dirty="0" smtClean="0">
                <a:latin typeface="Times New Roman" pitchFamily="18" charset="0"/>
                <a:cs typeface="Times New Roman" pitchFamily="18" charset="0"/>
              </a:rPr>
              <a:t>:is </a:t>
            </a:r>
            <a:r>
              <a:rPr lang="en-US" dirty="0"/>
              <a:t>used for define a footer section. Footer is always used below of the any html documents or page.</a:t>
            </a:r>
          </a:p>
          <a:p>
            <a:r>
              <a:rPr lang="en-US" dirty="0"/>
              <a:t>Generally footer area contains following information.</a:t>
            </a:r>
          </a:p>
          <a:p>
            <a:pPr lvl="0"/>
            <a:r>
              <a:rPr lang="en-US" dirty="0"/>
              <a:t>Author name</a:t>
            </a:r>
          </a:p>
          <a:p>
            <a:pPr lvl="0"/>
            <a:r>
              <a:rPr lang="en-US" dirty="0"/>
              <a:t>Sitemap</a:t>
            </a:r>
          </a:p>
          <a:p>
            <a:pPr lvl="0"/>
            <a:r>
              <a:rPr lang="en-US" dirty="0"/>
              <a:t>Contact information</a:t>
            </a:r>
          </a:p>
          <a:p>
            <a:pPr lvl="0"/>
            <a:r>
              <a:rPr lang="en-US" dirty="0"/>
              <a:t>Copyright information</a:t>
            </a:r>
          </a:p>
          <a:p>
            <a:pPr lvl="0"/>
            <a:r>
              <a:rPr lang="en-US" dirty="0"/>
              <a:t>Related links</a:t>
            </a:r>
          </a:p>
          <a:p>
            <a:pPr lvl="0"/>
            <a:r>
              <a:rPr lang="en-US" dirty="0"/>
              <a:t>Social media links</a:t>
            </a:r>
          </a:p>
          <a:p>
            <a:pPr marL="0" indent="0">
              <a:buNone/>
            </a:pPr>
            <a:r>
              <a:rPr lang="en-US" b="1" dirty="0" smtClean="0"/>
              <a:t>  Example</a:t>
            </a:r>
            <a:endParaRPr lang="en-US" b="1" dirty="0"/>
          </a:p>
          <a:p>
            <a:pPr marL="0" indent="0">
              <a:buNone/>
            </a:pPr>
            <a:r>
              <a:rPr lang="en-US" dirty="0" smtClean="0"/>
              <a:t>	&lt;!</a:t>
            </a:r>
            <a:r>
              <a:rPr lang="en-US" dirty="0"/>
              <a:t>DOCTYPE</a:t>
            </a:r>
            <a:r>
              <a:rPr lang="en-US" dirty="0" smtClean="0"/>
              <a:t>&gt;</a:t>
            </a:r>
          </a:p>
          <a:p>
            <a:pPr marL="0" indent="0">
              <a:buNone/>
            </a:pPr>
            <a:r>
              <a:rPr lang="en-US" b="1" dirty="0" smtClean="0"/>
              <a:t>	&lt;</a:t>
            </a:r>
            <a:r>
              <a:rPr lang="en-US" b="1" dirty="0"/>
              <a:t>html</a:t>
            </a:r>
            <a:r>
              <a:rPr lang="en-US" b="1" dirty="0" smtClean="0"/>
              <a:t>&gt;</a:t>
            </a:r>
          </a:p>
          <a:p>
            <a:pPr marL="0" indent="0">
              <a:buNone/>
            </a:pPr>
            <a:r>
              <a:rPr lang="en-US" b="1" dirty="0" smtClean="0"/>
              <a:t>	&lt;</a:t>
            </a:r>
            <a:r>
              <a:rPr lang="en-US" b="1" dirty="0"/>
              <a:t>body</a:t>
            </a:r>
            <a:r>
              <a:rPr lang="en-US" b="1" dirty="0" smtClean="0"/>
              <a:t>&gt;</a:t>
            </a:r>
          </a:p>
          <a:p>
            <a:pPr marL="0" indent="0">
              <a:buNone/>
            </a:pPr>
            <a:r>
              <a:rPr lang="en-US" b="1" dirty="0" smtClean="0"/>
              <a:t>	&lt;</a:t>
            </a:r>
            <a:r>
              <a:rPr lang="en-US" b="1" dirty="0"/>
              <a:t>h1&gt;</a:t>
            </a:r>
            <a:r>
              <a:rPr lang="en-US" dirty="0"/>
              <a:t>Content Section</a:t>
            </a:r>
            <a:r>
              <a:rPr lang="en-US" b="1" dirty="0"/>
              <a:t>&lt;/h1</a:t>
            </a:r>
            <a:r>
              <a:rPr lang="en-US" b="1" dirty="0" smtClean="0"/>
              <a:t>&gt;</a:t>
            </a:r>
          </a:p>
          <a:p>
            <a:pPr marL="0" indent="0">
              <a:buNone/>
            </a:pPr>
            <a:r>
              <a:rPr lang="en-US" b="1" dirty="0" smtClean="0"/>
              <a:t>	&lt;</a:t>
            </a:r>
            <a:r>
              <a:rPr lang="en-US" b="1" dirty="0"/>
              <a:t>p&gt;</a:t>
            </a:r>
            <a:r>
              <a:rPr lang="en-US" dirty="0"/>
              <a:t>This Paragraph in content section.</a:t>
            </a:r>
            <a:r>
              <a:rPr lang="en-US" b="1" dirty="0"/>
              <a:t>&lt;/p</a:t>
            </a:r>
            <a:r>
              <a:rPr lang="en-US" b="1" dirty="0" smtClean="0"/>
              <a:t>&gt;</a:t>
            </a:r>
          </a:p>
          <a:p>
            <a:pPr marL="0" indent="0">
              <a:buNone/>
            </a:pPr>
            <a:r>
              <a:rPr lang="en-US" b="1" dirty="0" smtClean="0"/>
              <a:t>	&lt;</a:t>
            </a:r>
            <a:r>
              <a:rPr lang="en-US" b="1" dirty="0"/>
              <a:t>footer</a:t>
            </a:r>
            <a:r>
              <a:rPr lang="en-US" b="1" dirty="0" smtClean="0"/>
              <a:t>&gt;</a:t>
            </a:r>
          </a:p>
          <a:p>
            <a:pPr marL="0" indent="0">
              <a:buNone/>
            </a:pPr>
            <a:r>
              <a:rPr lang="en-US" b="1" dirty="0" smtClean="0"/>
              <a:t>	&lt;</a:t>
            </a:r>
            <a:r>
              <a:rPr lang="en-US" b="1" dirty="0"/>
              <a:t>p&gt;</a:t>
            </a:r>
            <a:r>
              <a:rPr lang="en-US" dirty="0" err="1"/>
              <a:t>Copyrignt</a:t>
            </a:r>
            <a:r>
              <a:rPr lang="en-US" dirty="0"/>
              <a:t> @</a:t>
            </a:r>
            <a:r>
              <a:rPr lang="en-US" dirty="0" smtClean="0"/>
              <a:t>2015-2019</a:t>
            </a:r>
            <a:r>
              <a:rPr lang="en-US" b="1" dirty="0" smtClean="0"/>
              <a:t>&lt;/</a:t>
            </a:r>
            <a:r>
              <a:rPr lang="en-US" b="1" dirty="0"/>
              <a:t>p</a:t>
            </a:r>
            <a:r>
              <a:rPr lang="en-US" b="1" dirty="0" smtClean="0"/>
              <a:t>&gt;</a:t>
            </a:r>
          </a:p>
          <a:p>
            <a:pPr marL="0" indent="0">
              <a:buNone/>
            </a:pPr>
            <a:r>
              <a:rPr lang="en-US" b="1" dirty="0" smtClean="0"/>
              <a:t>	&lt;</a:t>
            </a:r>
            <a:r>
              <a:rPr lang="en-US" b="1" dirty="0"/>
              <a:t>p&gt;</a:t>
            </a:r>
            <a:r>
              <a:rPr lang="en-US" dirty="0"/>
              <a:t>Contact us: </a:t>
            </a:r>
            <a:r>
              <a:rPr lang="en-US" dirty="0" err="1" smtClean="0">
                <a:hlinkClick r:id="rId2"/>
              </a:rPr>
              <a:t>contact@shireeshakole@gmail.com</a:t>
            </a:r>
            <a:r>
              <a:rPr lang="en-US" b="1" dirty="0">
                <a:hlinkClick r:id="rId2"/>
              </a:rPr>
              <a:t>&lt;/p</a:t>
            </a:r>
            <a:r>
              <a:rPr lang="en-US" b="1" dirty="0" smtClean="0"/>
              <a:t>&gt;</a:t>
            </a:r>
          </a:p>
          <a:p>
            <a:pPr marL="0" indent="0">
              <a:buNone/>
            </a:pPr>
            <a:r>
              <a:rPr lang="en-US" b="1" dirty="0" smtClean="0"/>
              <a:t>	&lt;</a:t>
            </a:r>
            <a:r>
              <a:rPr lang="en-US" b="1" dirty="0"/>
              <a:t>p&gt;</a:t>
            </a:r>
            <a:r>
              <a:rPr lang="en-US" dirty="0"/>
              <a:t>Author: </a:t>
            </a:r>
            <a:r>
              <a:rPr lang="en-US" dirty="0" err="1" smtClean="0"/>
              <a:t>shireesha</a:t>
            </a:r>
            <a:r>
              <a:rPr lang="en-US" b="1" dirty="0" smtClean="0"/>
              <a:t>&lt;/</a:t>
            </a:r>
            <a:r>
              <a:rPr lang="en-US" b="1" dirty="0"/>
              <a:t>p</a:t>
            </a:r>
            <a:r>
              <a:rPr lang="en-US" b="1" dirty="0" smtClean="0"/>
              <a:t>&gt;</a:t>
            </a:r>
          </a:p>
          <a:p>
            <a:pPr marL="0" indent="0">
              <a:buNone/>
            </a:pPr>
            <a:r>
              <a:rPr lang="en-US" b="1" dirty="0" smtClean="0"/>
              <a:t>	&lt;/</a:t>
            </a:r>
            <a:r>
              <a:rPr lang="en-US" b="1" dirty="0"/>
              <a:t>footer</a:t>
            </a:r>
            <a:r>
              <a:rPr lang="en-US" b="1" dirty="0" smtClean="0"/>
              <a:t>&gt;</a:t>
            </a:r>
          </a:p>
          <a:p>
            <a:pPr marL="0" indent="0">
              <a:buNone/>
            </a:pPr>
            <a:r>
              <a:rPr lang="en-US" b="1" dirty="0" smtClean="0"/>
              <a:t>	&lt;/</a:t>
            </a:r>
            <a:r>
              <a:rPr lang="en-US" b="1" dirty="0"/>
              <a:t>body</a:t>
            </a:r>
            <a:r>
              <a:rPr lang="en-US" b="1" dirty="0" smtClean="0"/>
              <a:t>&gt;</a:t>
            </a:r>
          </a:p>
          <a:p>
            <a:pPr marL="0" indent="0">
              <a:buNone/>
            </a:pPr>
            <a:r>
              <a:rPr lang="en-US" b="1" dirty="0" smtClean="0"/>
              <a:t>	&lt;/</a:t>
            </a:r>
            <a:r>
              <a:rPr lang="en-US" b="1" dirty="0"/>
              <a:t>html&gt;</a:t>
            </a:r>
            <a:endParaRPr lang="en-US" dirty="0" smtClean="0">
              <a:effectLst/>
            </a:endParaRPr>
          </a:p>
          <a:p>
            <a:pPr marL="0" indent="0">
              <a:buNone/>
            </a:pPr>
            <a:r>
              <a:rPr lang="en-US" b="1" dirty="0"/>
              <a:t>Result</a:t>
            </a:r>
          </a:p>
          <a:p>
            <a:pPr marL="0" indent="0">
              <a:buNone/>
            </a:pPr>
            <a:r>
              <a:rPr lang="en-US" b="1" dirty="0"/>
              <a:t>Content Section</a:t>
            </a:r>
          </a:p>
          <a:p>
            <a:pPr marL="0" indent="0">
              <a:buNone/>
            </a:pPr>
            <a:r>
              <a:rPr lang="en-US" dirty="0"/>
              <a:t>This Paragraph in content section.</a:t>
            </a:r>
          </a:p>
          <a:p>
            <a:pPr marL="0" indent="0">
              <a:buNone/>
            </a:pPr>
            <a:r>
              <a:rPr lang="en-US" dirty="0" err="1"/>
              <a:t>Copyrignt</a:t>
            </a:r>
            <a:r>
              <a:rPr lang="en-US" dirty="0"/>
              <a:t> @</a:t>
            </a:r>
            <a:r>
              <a:rPr lang="en-US" dirty="0" smtClean="0"/>
              <a:t>2015-2019</a:t>
            </a:r>
            <a:endParaRPr lang="en-US" dirty="0"/>
          </a:p>
          <a:p>
            <a:pPr marL="0" indent="0">
              <a:buNone/>
            </a:pPr>
            <a:r>
              <a:rPr lang="en-US" dirty="0"/>
              <a:t>Contact </a:t>
            </a:r>
            <a:r>
              <a:rPr lang="en-US" dirty="0" err="1" smtClean="0"/>
              <a:t>us:contact@shireeshakole@gmail.com</a:t>
            </a:r>
            <a:endParaRPr lang="en-US" dirty="0"/>
          </a:p>
          <a:p>
            <a:pPr marL="0" indent="0">
              <a:buNone/>
            </a:pPr>
            <a:r>
              <a:rPr lang="en-US" dirty="0"/>
              <a:t>Author: </a:t>
            </a:r>
            <a:r>
              <a:rPr lang="en-US" dirty="0" err="1" smtClean="0"/>
              <a:t>shireesha</a:t>
            </a:r>
            <a:endParaRPr lang="en-US" dirty="0"/>
          </a:p>
          <a:p>
            <a:endParaRPr lang="en-US" dirty="0"/>
          </a:p>
        </p:txBody>
      </p:sp>
    </p:spTree>
    <p:extLst>
      <p:ext uri="{BB962C8B-B14F-4D97-AF65-F5344CB8AC3E}">
        <p14:creationId xmlns:p14="http://schemas.microsoft.com/office/powerpoint/2010/main" val="10658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55000" lnSpcReduction="20000"/>
          </a:bodyPr>
          <a:lstStyle/>
          <a:p>
            <a:pPr marL="0" indent="0">
              <a:buNone/>
            </a:pPr>
            <a:r>
              <a:rPr lang="en-US" sz="3600" b="1" dirty="0" smtClean="0">
                <a:latin typeface="Times New Roman" pitchFamily="18" charset="0"/>
                <a:cs typeface="Times New Roman" pitchFamily="18" charset="0"/>
              </a:rPr>
              <a:t>Article </a:t>
            </a:r>
            <a:r>
              <a:rPr lang="en-US" sz="3600" b="1" dirty="0">
                <a:latin typeface="Times New Roman" pitchFamily="18" charset="0"/>
                <a:cs typeface="Times New Roman" pitchFamily="18" charset="0"/>
              </a:rPr>
              <a:t>tag</a:t>
            </a:r>
          </a:p>
          <a:p>
            <a:pPr marL="0" indent="0">
              <a:buNone/>
            </a:pPr>
            <a:r>
              <a:rPr lang="en-US" dirty="0"/>
              <a:t>Html </a:t>
            </a:r>
            <a:r>
              <a:rPr lang="en-US" b="1" dirty="0"/>
              <a:t>&lt;article&gt;</a:t>
            </a:r>
            <a:r>
              <a:rPr lang="en-US" dirty="0"/>
              <a:t> tag an independent self-contained content in a document, page, application or a site.</a:t>
            </a:r>
          </a:p>
          <a:p>
            <a:pPr marL="0" indent="0">
              <a:buNone/>
            </a:pPr>
            <a:r>
              <a:rPr lang="en-US" dirty="0"/>
              <a:t>&lt;article&gt; tag is generally used on Blog post, News story, Forum post, comment etc.</a:t>
            </a:r>
          </a:p>
          <a:p>
            <a:pPr marL="0" indent="0">
              <a:buNone/>
            </a:pPr>
            <a:r>
              <a:rPr lang="en-US" b="1" dirty="0"/>
              <a:t>Syntax</a:t>
            </a:r>
          </a:p>
          <a:p>
            <a:pPr marL="0" indent="0">
              <a:buNone/>
            </a:pPr>
            <a:r>
              <a:rPr lang="en-US" dirty="0" smtClean="0"/>
              <a:t>	&lt;!</a:t>
            </a:r>
            <a:r>
              <a:rPr lang="en-US" dirty="0"/>
              <a:t>DOCTYPE</a:t>
            </a:r>
            <a:r>
              <a:rPr lang="en-US" dirty="0" smtClean="0"/>
              <a:t>&gt;</a:t>
            </a:r>
          </a:p>
          <a:p>
            <a:pPr marL="0" indent="0">
              <a:buNone/>
            </a:pPr>
            <a:r>
              <a:rPr lang="en-US" b="1" dirty="0" smtClean="0"/>
              <a:t>	&lt;</a:t>
            </a:r>
            <a:r>
              <a:rPr lang="en-US" b="1" dirty="0"/>
              <a:t>html</a:t>
            </a:r>
            <a:r>
              <a:rPr lang="en-US" b="1" dirty="0" smtClean="0"/>
              <a:t>&gt;</a:t>
            </a:r>
          </a:p>
          <a:p>
            <a:pPr marL="0" indent="0">
              <a:buNone/>
            </a:pPr>
            <a:r>
              <a:rPr lang="en-US" b="1" dirty="0" smtClean="0"/>
              <a:t>	&lt;</a:t>
            </a:r>
            <a:r>
              <a:rPr lang="en-US" b="1" dirty="0"/>
              <a:t>head</a:t>
            </a:r>
            <a:r>
              <a:rPr lang="en-US" b="1" dirty="0" smtClean="0"/>
              <a:t>&gt;</a:t>
            </a:r>
          </a:p>
          <a:p>
            <a:pPr marL="0" indent="0">
              <a:buNone/>
            </a:pPr>
            <a:r>
              <a:rPr lang="en-US" b="1" dirty="0" smtClean="0"/>
              <a:t>	&lt;</a:t>
            </a:r>
            <a:r>
              <a:rPr lang="en-US" b="1" dirty="0"/>
              <a:t>style&gt;</a:t>
            </a:r>
            <a:r>
              <a:rPr lang="en-US" dirty="0"/>
              <a:t>article{</a:t>
            </a:r>
            <a:r>
              <a:rPr lang="en-US" dirty="0" err="1"/>
              <a:t>background:cyan</a:t>
            </a:r>
            <a:r>
              <a:rPr lang="en-US" dirty="0"/>
              <a:t>;}</a:t>
            </a:r>
            <a:r>
              <a:rPr lang="en-US" b="1" dirty="0"/>
              <a:t>&lt;/style</a:t>
            </a:r>
            <a:r>
              <a:rPr lang="en-US" b="1" dirty="0" smtClean="0"/>
              <a:t>&gt;</a:t>
            </a:r>
          </a:p>
          <a:p>
            <a:pPr marL="0" indent="0">
              <a:buNone/>
            </a:pPr>
            <a:r>
              <a:rPr lang="en-US" b="1" dirty="0" smtClean="0"/>
              <a:t>	&lt;/</a:t>
            </a:r>
            <a:r>
              <a:rPr lang="en-US" b="1" dirty="0"/>
              <a:t>head</a:t>
            </a:r>
            <a:r>
              <a:rPr lang="en-US" b="1" dirty="0" smtClean="0"/>
              <a:t>&gt;</a:t>
            </a:r>
          </a:p>
          <a:p>
            <a:pPr marL="0" indent="0">
              <a:buNone/>
            </a:pPr>
            <a:r>
              <a:rPr lang="en-US" b="1" dirty="0" smtClean="0"/>
              <a:t>	&lt;</a:t>
            </a:r>
            <a:r>
              <a:rPr lang="en-US" b="1" dirty="0"/>
              <a:t>body</a:t>
            </a:r>
            <a:r>
              <a:rPr lang="en-US" b="1" dirty="0" smtClean="0"/>
              <a:t>&gt;</a:t>
            </a:r>
          </a:p>
          <a:p>
            <a:pPr marL="0" indent="0">
              <a:buNone/>
            </a:pPr>
            <a:r>
              <a:rPr lang="en-US" b="1" dirty="0" smtClean="0"/>
              <a:t>	&lt;</a:t>
            </a:r>
            <a:r>
              <a:rPr lang="en-US" b="1" dirty="0"/>
              <a:t>article</a:t>
            </a:r>
            <a:r>
              <a:rPr lang="en-US" b="1" dirty="0" smtClean="0"/>
              <a:t>&gt;</a:t>
            </a:r>
          </a:p>
          <a:p>
            <a:pPr marL="0" indent="0">
              <a:buNone/>
            </a:pPr>
            <a:r>
              <a:rPr lang="en-US" b="1" dirty="0" smtClean="0"/>
              <a:t>	&lt;</a:t>
            </a:r>
            <a:r>
              <a:rPr lang="en-US" b="1" dirty="0"/>
              <a:t>p&gt;</a:t>
            </a:r>
            <a:r>
              <a:rPr lang="en-US" dirty="0"/>
              <a:t>Tim Berners-Lee is known as father of Html. The first publicly available description of HTML was a document called "HTML Tags", first described, on the Internet by Berners-Lee in late 1991.</a:t>
            </a:r>
            <a:r>
              <a:rPr lang="en-US" b="1" dirty="0"/>
              <a:t>&lt;/p</a:t>
            </a:r>
            <a:r>
              <a:rPr lang="en-US" b="1" dirty="0" smtClean="0"/>
              <a:t>&gt;</a:t>
            </a:r>
          </a:p>
          <a:p>
            <a:pPr marL="0" indent="0">
              <a:buNone/>
            </a:pPr>
            <a:r>
              <a:rPr lang="en-US" b="1" dirty="0" smtClean="0"/>
              <a:t>	&lt;/</a:t>
            </a:r>
            <a:r>
              <a:rPr lang="en-US" b="1" dirty="0"/>
              <a:t>article</a:t>
            </a:r>
            <a:r>
              <a:rPr lang="en-US" b="1" dirty="0" smtClean="0"/>
              <a:t>&gt;</a:t>
            </a:r>
          </a:p>
          <a:p>
            <a:pPr marL="0" indent="0">
              <a:buNone/>
            </a:pPr>
            <a:r>
              <a:rPr lang="en-US" b="1" dirty="0" smtClean="0"/>
              <a:t>	&lt;/</a:t>
            </a:r>
            <a:r>
              <a:rPr lang="en-US" b="1" dirty="0"/>
              <a:t>body</a:t>
            </a:r>
            <a:r>
              <a:rPr lang="en-US" b="1" dirty="0" smtClean="0"/>
              <a:t>&gt;</a:t>
            </a:r>
          </a:p>
          <a:p>
            <a:pPr marL="0" indent="0">
              <a:buNone/>
            </a:pPr>
            <a:r>
              <a:rPr lang="en-US" b="1" dirty="0" smtClean="0"/>
              <a:t>	&lt;/</a:t>
            </a:r>
            <a:r>
              <a:rPr lang="en-US" b="1" dirty="0"/>
              <a:t>html&gt;</a:t>
            </a:r>
            <a:endParaRPr lang="en-US" dirty="0" smtClean="0">
              <a:effectLst/>
            </a:endParaRPr>
          </a:p>
          <a:p>
            <a:pPr marL="0" indent="0">
              <a:buNone/>
            </a:pPr>
            <a:r>
              <a:rPr lang="en-US" b="1" dirty="0"/>
              <a:t>Result</a:t>
            </a:r>
          </a:p>
          <a:p>
            <a:pPr marL="0" indent="0">
              <a:buNone/>
            </a:pPr>
            <a:r>
              <a:rPr lang="en-US" dirty="0"/>
              <a:t>Tim Berners-Lee is known as father of Html. The first publicly available description of HTML was a document called "HTML Tags", first described, on the Internet by Berners-Lee in late 1991</a:t>
            </a:r>
          </a:p>
        </p:txBody>
      </p:sp>
    </p:spTree>
    <p:extLst>
      <p:ext uri="{BB962C8B-B14F-4D97-AF65-F5344CB8AC3E}">
        <p14:creationId xmlns:p14="http://schemas.microsoft.com/office/powerpoint/2010/main" val="115891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fontScale="85000" lnSpcReduction="20000"/>
          </a:bodyPr>
          <a:lstStyle/>
          <a:p>
            <a:pPr marL="0" indent="0">
              <a:buNone/>
            </a:pPr>
            <a:r>
              <a:rPr lang="en-US" sz="2600" dirty="0" smtClean="0">
                <a:latin typeface="Times New Roman" pitchFamily="18" charset="0"/>
                <a:cs typeface="Times New Roman" pitchFamily="18" charset="0"/>
              </a:rPr>
              <a:t>Aside tag:</a:t>
            </a:r>
          </a:p>
          <a:p>
            <a:pPr marL="0" indent="0">
              <a:buNone/>
            </a:pPr>
            <a:r>
              <a:rPr lang="en-US" sz="1600" dirty="0" smtClean="0">
                <a:latin typeface="Times New Roman" pitchFamily="18" charset="0"/>
                <a:cs typeface="Times New Roman" pitchFamily="18" charset="0"/>
              </a:rPr>
              <a:t>Html5 </a:t>
            </a:r>
            <a:r>
              <a:rPr lang="en-US" sz="1600" dirty="0">
                <a:latin typeface="Times New Roman" pitchFamily="18" charset="0"/>
                <a:cs typeface="Times New Roman" pitchFamily="18" charset="0"/>
              </a:rPr>
              <a:t>introduce new tag </a:t>
            </a:r>
            <a:r>
              <a:rPr lang="en-US" sz="1600" b="1" dirty="0">
                <a:latin typeface="Times New Roman" pitchFamily="18" charset="0"/>
                <a:cs typeface="Times New Roman" pitchFamily="18" charset="0"/>
              </a:rPr>
              <a:t>&lt;aside&gt;</a:t>
            </a:r>
            <a:r>
              <a:rPr lang="en-US" sz="1600" dirty="0">
                <a:latin typeface="Times New Roman" pitchFamily="18" charset="0"/>
                <a:cs typeface="Times New Roman" pitchFamily="18" charset="0"/>
              </a:rPr>
              <a:t> which provides information about the main content. According to W3C definition, the &lt;aside&gt; element represents content that forms the main textual flow of a document.</a:t>
            </a:r>
          </a:p>
          <a:p>
            <a:pPr marL="0" indent="0">
              <a:buNone/>
            </a:pPr>
            <a:r>
              <a:rPr lang="en-US" sz="1600" b="1" dirty="0">
                <a:latin typeface="Times New Roman" pitchFamily="18" charset="0"/>
                <a:cs typeface="Times New Roman" pitchFamily="18" charset="0"/>
              </a:rPr>
              <a:t>Syntax</a:t>
            </a:r>
          </a:p>
          <a:p>
            <a:pPr marL="0" indent="0">
              <a:buNone/>
            </a:pPr>
            <a:r>
              <a:rPr lang="en-US" sz="1600" dirty="0" smtClean="0">
                <a:latin typeface="Times New Roman" pitchFamily="18" charset="0"/>
                <a:cs typeface="Times New Roman" pitchFamily="18" charset="0"/>
              </a:rPr>
              <a:t>	&lt;!</a:t>
            </a:r>
            <a:r>
              <a:rPr lang="en-US" sz="1600" dirty="0">
                <a:latin typeface="Times New Roman" pitchFamily="18" charset="0"/>
                <a:cs typeface="Times New Roman" pitchFamily="18" charset="0"/>
              </a:rPr>
              <a:t>DOCTYPE</a:t>
            </a:r>
            <a:r>
              <a:rPr lang="en-US" sz="1600"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html</a:t>
            </a:r>
            <a:r>
              <a:rPr lang="en-US" sz="1600" b="1"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head</a:t>
            </a:r>
            <a:r>
              <a:rPr lang="en-US" sz="1600" b="1"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style</a:t>
            </a:r>
            <a:r>
              <a:rPr lang="en-US" sz="1600" b="1" dirty="0" smtClean="0">
                <a:latin typeface="Times New Roman" pitchFamily="18" charset="0"/>
                <a:cs typeface="Times New Roman" pitchFamily="18" charset="0"/>
              </a:rPr>
              <a:t>&gt;</a:t>
            </a:r>
          </a:p>
          <a:p>
            <a:pPr marL="0" indent="0">
              <a:buNone/>
            </a:pPr>
            <a:r>
              <a:rPr lang="en-US" sz="1600" dirty="0" smtClean="0">
                <a:latin typeface="Times New Roman" pitchFamily="18" charset="0"/>
                <a:cs typeface="Times New Roman" pitchFamily="18" charset="0"/>
              </a:rPr>
              <a:t>	aside{</a:t>
            </a:r>
          </a:p>
          <a:p>
            <a:pPr marL="0" indent="0">
              <a:buNone/>
            </a:pP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background:cyan</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style</a:t>
            </a:r>
            <a:r>
              <a:rPr lang="en-US" sz="1600" b="1"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head</a:t>
            </a:r>
            <a:r>
              <a:rPr lang="en-US" sz="1600" b="1"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body</a:t>
            </a:r>
            <a:r>
              <a:rPr lang="en-US" sz="1600" b="1"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p&gt;</a:t>
            </a:r>
            <a:r>
              <a:rPr lang="en-US" sz="1600" dirty="0">
                <a:latin typeface="Times New Roman" pitchFamily="18" charset="0"/>
                <a:cs typeface="Times New Roman" pitchFamily="18" charset="0"/>
              </a:rPr>
              <a:t>This is my first html code.</a:t>
            </a:r>
            <a:r>
              <a:rPr lang="en-US" sz="1600" b="1" dirty="0">
                <a:latin typeface="Times New Roman" pitchFamily="18" charset="0"/>
                <a:cs typeface="Times New Roman" pitchFamily="18" charset="0"/>
              </a:rPr>
              <a:t>&lt;/p</a:t>
            </a:r>
            <a:r>
              <a:rPr lang="en-US" sz="1600" b="1"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aside</a:t>
            </a:r>
            <a:r>
              <a:rPr lang="en-US" sz="1600" b="1"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h3&gt;</a:t>
            </a:r>
            <a:r>
              <a:rPr lang="en-US" sz="1600" dirty="0">
                <a:latin typeface="Times New Roman" pitchFamily="18" charset="0"/>
                <a:cs typeface="Times New Roman" pitchFamily="18" charset="0"/>
              </a:rPr>
              <a:t>Introduction</a:t>
            </a:r>
            <a:r>
              <a:rPr lang="en-US" sz="1600" b="1" dirty="0">
                <a:latin typeface="Times New Roman" pitchFamily="18" charset="0"/>
                <a:cs typeface="Times New Roman" pitchFamily="18" charset="0"/>
              </a:rPr>
              <a:t>&lt;/h3</a:t>
            </a:r>
            <a:r>
              <a:rPr lang="en-US" sz="1600" b="1"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p&gt;</a:t>
            </a:r>
            <a:r>
              <a:rPr lang="en-US" sz="1600" dirty="0">
                <a:latin typeface="Times New Roman" pitchFamily="18" charset="0"/>
                <a:cs typeface="Times New Roman" pitchFamily="18" charset="0"/>
              </a:rPr>
              <a:t>Html is very simple to use and it is also easy to learn.</a:t>
            </a:r>
            <a:r>
              <a:rPr lang="en-US" sz="1600" b="1" dirty="0">
                <a:latin typeface="Times New Roman" pitchFamily="18" charset="0"/>
                <a:cs typeface="Times New Roman" pitchFamily="18" charset="0"/>
              </a:rPr>
              <a:t>&lt;/p</a:t>
            </a:r>
            <a:r>
              <a:rPr lang="en-US" sz="1600" b="1"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aside</a:t>
            </a:r>
            <a:r>
              <a:rPr lang="en-US" sz="1600" b="1"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body</a:t>
            </a:r>
            <a:r>
              <a:rPr lang="en-US" sz="1600" b="1" dirty="0" smtClean="0">
                <a:latin typeface="Times New Roman" pitchFamily="18" charset="0"/>
                <a:cs typeface="Times New Roman" pitchFamily="18" charset="0"/>
              </a:rPr>
              <a:t>&gt;</a:t>
            </a:r>
          </a:p>
          <a:p>
            <a:pPr marL="0" indent="0">
              <a:buNone/>
            </a:pPr>
            <a:r>
              <a:rPr lang="en-US" sz="1600" b="1" dirty="0" smtClean="0">
                <a:latin typeface="Times New Roman" pitchFamily="18" charset="0"/>
                <a:cs typeface="Times New Roman" pitchFamily="18" charset="0"/>
              </a:rPr>
              <a:t>	&lt;/</a:t>
            </a:r>
            <a:r>
              <a:rPr lang="en-US" sz="1600" b="1" dirty="0">
                <a:latin typeface="Times New Roman" pitchFamily="18" charset="0"/>
                <a:cs typeface="Times New Roman" pitchFamily="18" charset="0"/>
              </a:rPr>
              <a:t>html&gt;</a:t>
            </a:r>
            <a:endParaRPr lang="en-US" sz="1600" dirty="0" smtClean="0">
              <a:effectLst/>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Result</a:t>
            </a:r>
          </a:p>
          <a:p>
            <a:pPr marL="0" indent="0">
              <a:buNone/>
            </a:pPr>
            <a:r>
              <a:rPr lang="en-US" sz="1600" dirty="0">
                <a:latin typeface="Times New Roman" pitchFamily="18" charset="0"/>
                <a:cs typeface="Times New Roman" pitchFamily="18" charset="0"/>
              </a:rPr>
              <a:t>This is my first html code.</a:t>
            </a:r>
          </a:p>
          <a:p>
            <a:pPr marL="0" indent="0">
              <a:buNone/>
            </a:pPr>
            <a:r>
              <a:rPr lang="en-US" sz="1600" b="1" dirty="0">
                <a:latin typeface="Times New Roman" pitchFamily="18" charset="0"/>
                <a:cs typeface="Times New Roman" pitchFamily="18" charset="0"/>
              </a:rPr>
              <a:t>Introduction</a:t>
            </a:r>
          </a:p>
          <a:p>
            <a:pPr marL="0" indent="0">
              <a:buNone/>
            </a:pPr>
            <a:r>
              <a:rPr lang="en-US" sz="1600" dirty="0">
                <a:latin typeface="Times New Roman" pitchFamily="18" charset="0"/>
                <a:cs typeface="Times New Roman" pitchFamily="18" charset="0"/>
              </a:rPr>
              <a:t>Html is very simple to use and it is also easy to learn.</a:t>
            </a:r>
          </a:p>
          <a:p>
            <a:pPr marL="0" indent="0">
              <a:buNone/>
            </a:pPr>
            <a:r>
              <a:rPr lang="en-US" sz="1600" dirty="0">
                <a:latin typeface="Times New Roman" pitchFamily="18" charset="0"/>
                <a:cs typeface="Times New Roman" pitchFamily="18" charset="0"/>
              </a:rPr>
              <a:t> </a:t>
            </a:r>
          </a:p>
          <a:p>
            <a:endParaRPr lang="en-US" dirty="0"/>
          </a:p>
        </p:txBody>
      </p:sp>
    </p:spTree>
    <p:extLst>
      <p:ext uri="{BB962C8B-B14F-4D97-AF65-F5344CB8AC3E}">
        <p14:creationId xmlns:p14="http://schemas.microsoft.com/office/powerpoint/2010/main" val="309605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sz="2200" b="1" dirty="0" smtClean="0">
                <a:latin typeface="Times New Roman" pitchFamily="18" charset="0"/>
                <a:cs typeface="Times New Roman" pitchFamily="18" charset="0"/>
              </a:rPr>
              <a:t>Audio </a:t>
            </a:r>
            <a:r>
              <a:rPr lang="en-US" sz="2200" b="1" dirty="0">
                <a:latin typeface="Times New Roman" pitchFamily="18" charset="0"/>
                <a:cs typeface="Times New Roman" pitchFamily="18" charset="0"/>
              </a:rPr>
              <a:t>tag</a:t>
            </a:r>
          </a:p>
          <a:p>
            <a:pPr marL="0" indent="0">
              <a:buNone/>
            </a:pPr>
            <a:r>
              <a:rPr lang="en-US" sz="1700" dirty="0">
                <a:latin typeface="Times New Roman" pitchFamily="18" charset="0"/>
                <a:cs typeface="Times New Roman" pitchFamily="18" charset="0"/>
              </a:rPr>
              <a:t>Html </a:t>
            </a:r>
            <a:r>
              <a:rPr lang="en-US" sz="1700" b="1" dirty="0">
                <a:latin typeface="Times New Roman" pitchFamily="18" charset="0"/>
                <a:cs typeface="Times New Roman" pitchFamily="18" charset="0"/>
              </a:rPr>
              <a:t>&lt;audio&gt;</a:t>
            </a:r>
            <a:r>
              <a:rPr lang="en-US" sz="1700" dirty="0">
                <a:latin typeface="Times New Roman" pitchFamily="18" charset="0"/>
                <a:cs typeface="Times New Roman" pitchFamily="18" charset="0"/>
              </a:rPr>
              <a:t> tag defines sound, such as music or other audio streams.</a:t>
            </a:r>
          </a:p>
          <a:p>
            <a:pPr marL="0" indent="0">
              <a:buNone/>
            </a:pPr>
            <a:r>
              <a:rPr lang="en-US" sz="1700" dirty="0">
                <a:latin typeface="Times New Roman" pitchFamily="18" charset="0"/>
                <a:cs typeface="Times New Roman" pitchFamily="18" charset="0"/>
              </a:rPr>
              <a:t>Now, there are three supported audio file formats for the &lt;audio&gt; tag; those are given below;</a:t>
            </a:r>
          </a:p>
          <a:p>
            <a:pPr lvl="0"/>
            <a:r>
              <a:rPr lang="en-US" sz="1700" dirty="0">
                <a:latin typeface="Times New Roman" pitchFamily="18" charset="0"/>
                <a:cs typeface="Times New Roman" pitchFamily="18" charset="0"/>
              </a:rPr>
              <a:t>MP3</a:t>
            </a:r>
          </a:p>
          <a:p>
            <a:pPr lvl="0"/>
            <a:r>
              <a:rPr lang="en-US" sz="1700" dirty="0">
                <a:latin typeface="Times New Roman" pitchFamily="18" charset="0"/>
                <a:cs typeface="Times New Roman" pitchFamily="18" charset="0"/>
              </a:rPr>
              <a:t>Wav</a:t>
            </a:r>
          </a:p>
          <a:p>
            <a:pPr lvl="0"/>
            <a:r>
              <a:rPr lang="en-US" sz="1700" dirty="0" err="1" smtClean="0">
                <a:latin typeface="Times New Roman" pitchFamily="18" charset="0"/>
                <a:cs typeface="Times New Roman" pitchFamily="18" charset="0"/>
              </a:rPr>
              <a:t>Ogg</a:t>
            </a:r>
            <a:endParaRPr lang="en-US" sz="1700" dirty="0" smtClean="0">
              <a:latin typeface="Times New Roman" pitchFamily="18" charset="0"/>
              <a:cs typeface="Times New Roman" pitchFamily="18" charset="0"/>
            </a:endParaRPr>
          </a:p>
          <a:p>
            <a:pPr lvl="0"/>
            <a:endParaRPr lang="en-US" sz="1700" dirty="0">
              <a:latin typeface="Times New Roman" pitchFamily="18" charset="0"/>
              <a:cs typeface="Times New Roman" pitchFamily="18" charset="0"/>
            </a:endParaRPr>
          </a:p>
          <a:p>
            <a:pPr marL="0" indent="0">
              <a:buNone/>
            </a:pPr>
            <a:r>
              <a:rPr lang="en-US" sz="1700" dirty="0" smtClean="0">
                <a:latin typeface="Times New Roman" pitchFamily="18" charset="0"/>
                <a:cs typeface="Times New Roman" pitchFamily="18" charset="0"/>
              </a:rPr>
              <a:t>Syntax:</a:t>
            </a:r>
          </a:p>
          <a:p>
            <a:pPr marL="0" indent="0">
              <a:buNone/>
            </a:pPr>
            <a:r>
              <a:rPr lang="en-US" sz="1700" dirty="0" smtClean="0">
                <a:latin typeface="Times New Roman" pitchFamily="18" charset="0"/>
                <a:cs typeface="Times New Roman" pitchFamily="18" charset="0"/>
              </a:rPr>
              <a:t>	&lt;!</a:t>
            </a:r>
            <a:r>
              <a:rPr lang="en-US" sz="1700" dirty="0">
                <a:latin typeface="Times New Roman" pitchFamily="18" charset="0"/>
                <a:cs typeface="Times New Roman" pitchFamily="18" charset="0"/>
              </a:rPr>
              <a:t>DOCTYPE</a:t>
            </a:r>
            <a:r>
              <a:rPr lang="en-US" sz="1700"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	&lt;</a:t>
            </a:r>
            <a:r>
              <a:rPr lang="en-US" sz="1700" b="1" dirty="0">
                <a:latin typeface="Times New Roman" pitchFamily="18" charset="0"/>
                <a:cs typeface="Times New Roman" pitchFamily="18" charset="0"/>
              </a:rPr>
              <a:t>html</a:t>
            </a:r>
            <a:r>
              <a:rPr lang="en-US" sz="1700" b="1"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	&lt;</a:t>
            </a:r>
            <a:r>
              <a:rPr lang="en-US" sz="1700" b="1" dirty="0">
                <a:latin typeface="Times New Roman" pitchFamily="18" charset="0"/>
                <a:cs typeface="Times New Roman" pitchFamily="18" charset="0"/>
              </a:rPr>
              <a:t>body</a:t>
            </a:r>
            <a:r>
              <a:rPr lang="en-US" sz="1700" b="1"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	&lt;</a:t>
            </a:r>
            <a:r>
              <a:rPr lang="en-US" sz="1700" b="1" dirty="0">
                <a:latin typeface="Times New Roman" pitchFamily="18" charset="0"/>
                <a:cs typeface="Times New Roman" pitchFamily="18" charset="0"/>
              </a:rPr>
              <a:t>audio</a:t>
            </a:r>
            <a:r>
              <a:rPr lang="en-US" sz="1700" dirty="0">
                <a:latin typeface="Times New Roman" pitchFamily="18" charset="0"/>
                <a:cs typeface="Times New Roman" pitchFamily="18" charset="0"/>
              </a:rPr>
              <a:t> controls</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marL="0" indent="0">
              <a:buNone/>
            </a:pPr>
            <a:r>
              <a:rPr lang="en-US" sz="1700" b="1" dirty="0" smtClean="0">
                <a:latin typeface="Times New Roman" pitchFamily="18" charset="0"/>
                <a:cs typeface="Times New Roman" pitchFamily="18" charset="0"/>
              </a:rPr>
              <a:t>	&lt;</a:t>
            </a:r>
            <a:r>
              <a:rPr lang="en-US" sz="1700" b="1" dirty="0">
                <a:latin typeface="Times New Roman" pitchFamily="18" charset="0"/>
                <a:cs typeface="Times New Roman" pitchFamily="18" charset="0"/>
              </a:rPr>
              <a:t>source</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src</a:t>
            </a:r>
            <a:r>
              <a:rPr lang="en-US" sz="1700" dirty="0" smtClean="0">
                <a:latin typeface="Times New Roman" pitchFamily="18" charset="0"/>
                <a:cs typeface="Times New Roman" pitchFamily="18" charset="0"/>
              </a:rPr>
              <a:t>=“html5/images/song.mp3</a:t>
            </a:r>
            <a:r>
              <a:rPr lang="en-US" sz="1700" dirty="0">
                <a:latin typeface="Times New Roman" pitchFamily="18" charset="0"/>
                <a:cs typeface="Times New Roman" pitchFamily="18" charset="0"/>
              </a:rPr>
              <a:t>" type="</a:t>
            </a:r>
            <a:r>
              <a:rPr lang="en-US" sz="1700" dirty="0" smtClean="0">
                <a:latin typeface="Times New Roman" pitchFamily="18" charset="0"/>
                <a:cs typeface="Times New Roman" pitchFamily="18" charset="0"/>
              </a:rPr>
              <a:t>audio/mpg</a:t>
            </a:r>
            <a:r>
              <a:rPr lang="en-US" sz="1700" dirty="0">
                <a:latin typeface="Times New Roman" pitchFamily="18" charset="0"/>
                <a:cs typeface="Times New Roman" pitchFamily="18" charset="0"/>
              </a:rPr>
              <a:t>"</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marL="0" indent="0">
              <a:buNone/>
            </a:pPr>
            <a:r>
              <a:rPr lang="en-US" sz="1700" dirty="0" smtClean="0">
                <a:latin typeface="Times New Roman" pitchFamily="18" charset="0"/>
                <a:cs typeface="Times New Roman" pitchFamily="18" charset="0"/>
              </a:rPr>
              <a:t>	 .</a:t>
            </a: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audio</a:t>
            </a:r>
            <a:r>
              <a:rPr lang="en-US" sz="1700" b="1"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	&lt;/</a:t>
            </a:r>
            <a:r>
              <a:rPr lang="en-US" sz="1700" b="1" dirty="0">
                <a:latin typeface="Times New Roman" pitchFamily="18" charset="0"/>
                <a:cs typeface="Times New Roman" pitchFamily="18" charset="0"/>
              </a:rPr>
              <a:t>body</a:t>
            </a:r>
            <a:r>
              <a:rPr lang="en-US" sz="1700" b="1"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	&lt;/</a:t>
            </a:r>
            <a:r>
              <a:rPr lang="en-US" sz="1700" b="1" dirty="0">
                <a:latin typeface="Times New Roman" pitchFamily="18" charset="0"/>
                <a:cs typeface="Times New Roman" pitchFamily="18" charset="0"/>
              </a:rPr>
              <a:t>html&gt;</a:t>
            </a:r>
            <a:endParaRPr lang="en-US" sz="1700" dirty="0" smtClean="0">
              <a:effectLst/>
              <a:latin typeface="Times New Roman" pitchFamily="18" charset="0"/>
              <a:cs typeface="Times New Roman" pitchFamily="18" charset="0"/>
            </a:endParaRPr>
          </a:p>
          <a:p>
            <a:pPr marL="0" indent="0">
              <a:buNone/>
            </a:pPr>
            <a:r>
              <a:rPr lang="en-US" sz="1700" dirty="0" smtClean="0">
                <a:latin typeface="Times New Roman" pitchFamily="18" charset="0"/>
                <a:cs typeface="Times New Roman" pitchFamily="18" charset="0"/>
              </a:rPr>
              <a:t>Result: audio will be played</a:t>
            </a:r>
            <a:endParaRPr lang="en-US" sz="1700" dirty="0">
              <a:latin typeface="Times New Roman" pitchFamily="18" charset="0"/>
              <a:cs typeface="Times New Roman" pitchFamily="18" charset="0"/>
            </a:endParaRPr>
          </a:p>
        </p:txBody>
      </p:sp>
      <p:pic>
        <p:nvPicPr>
          <p:cNvPr id="4" name="Picture 3" descr="audio formate"/>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376362"/>
            <a:ext cx="2800350" cy="2581275"/>
          </a:xfrm>
          <a:prstGeom prst="rect">
            <a:avLst/>
          </a:prstGeom>
          <a:noFill/>
          <a:ln>
            <a:noFill/>
          </a:ln>
        </p:spPr>
      </p:pic>
    </p:spTree>
    <p:extLst>
      <p:ext uri="{BB962C8B-B14F-4D97-AF65-F5344CB8AC3E}">
        <p14:creationId xmlns:p14="http://schemas.microsoft.com/office/powerpoint/2010/main" val="356614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905500"/>
          </a:xfrm>
        </p:spPr>
        <p:txBody>
          <a:bodyPr>
            <a:normAutofit fontScale="25000" lnSpcReduction="20000"/>
          </a:bodyPr>
          <a:lstStyle/>
          <a:p>
            <a:pPr marL="0" indent="0">
              <a:buNone/>
            </a:pPr>
            <a:r>
              <a:rPr lang="en-US" sz="8000" b="1" dirty="0">
                <a:latin typeface="Times New Roman" pitchFamily="18" charset="0"/>
                <a:cs typeface="Times New Roman" pitchFamily="18" charset="0"/>
              </a:rPr>
              <a:t>&lt;canvas&gt; </a:t>
            </a:r>
            <a:r>
              <a:rPr lang="en-US" sz="8000" b="1" dirty="0" smtClean="0">
                <a:latin typeface="Times New Roman" pitchFamily="18" charset="0"/>
                <a:cs typeface="Times New Roman" pitchFamily="18" charset="0"/>
              </a:rPr>
              <a:t>tag:</a:t>
            </a:r>
            <a:endParaRPr lang="en-US" sz="8000" b="1" dirty="0">
              <a:latin typeface="Times New Roman" pitchFamily="18" charset="0"/>
              <a:cs typeface="Times New Roman" pitchFamily="18" charset="0"/>
            </a:endParaRPr>
          </a:p>
          <a:p>
            <a:pPr marL="0" indent="0">
              <a:buNone/>
            </a:pPr>
            <a:r>
              <a:rPr lang="en-US" sz="8000" dirty="0">
                <a:latin typeface="Times New Roman" pitchFamily="18" charset="0"/>
                <a:cs typeface="Times New Roman" pitchFamily="18" charset="0"/>
              </a:rPr>
              <a:t>Html5 introduce new tag </a:t>
            </a:r>
            <a:r>
              <a:rPr lang="en-US" sz="8000" b="1" dirty="0">
                <a:latin typeface="Times New Roman" pitchFamily="18" charset="0"/>
                <a:cs typeface="Times New Roman" pitchFamily="18" charset="0"/>
              </a:rPr>
              <a:t>&lt;canvas&gt;</a:t>
            </a:r>
            <a:r>
              <a:rPr lang="en-US" sz="8000" dirty="0">
                <a:latin typeface="Times New Roman" pitchFamily="18" charset="0"/>
                <a:cs typeface="Times New Roman" pitchFamily="18" charset="0"/>
              </a:rPr>
              <a:t> which is used to draw graphics on the web page. It draw graphics on web by using JavaScript.</a:t>
            </a:r>
          </a:p>
          <a:p>
            <a:pPr marL="0" indent="0">
              <a:buNone/>
            </a:pPr>
            <a:r>
              <a:rPr lang="en-US" sz="8000" dirty="0">
                <a:latin typeface="Times New Roman" pitchFamily="18" charset="0"/>
                <a:cs typeface="Times New Roman" pitchFamily="18" charset="0"/>
              </a:rPr>
              <a:t>canvas is only a </a:t>
            </a:r>
            <a:r>
              <a:rPr lang="en-US" sz="8000" b="1" dirty="0">
                <a:latin typeface="Times New Roman" pitchFamily="18" charset="0"/>
                <a:cs typeface="Times New Roman" pitchFamily="18" charset="0"/>
              </a:rPr>
              <a:t>container for graphics</a:t>
            </a:r>
            <a:r>
              <a:rPr lang="en-US" sz="8000" dirty="0">
                <a:latin typeface="Times New Roman" pitchFamily="18" charset="0"/>
                <a:cs typeface="Times New Roman" pitchFamily="18" charset="0"/>
              </a:rPr>
              <a:t> you must need to write a script to draw graphics on web page.</a:t>
            </a:r>
          </a:p>
          <a:p>
            <a:pPr marL="0" indent="0">
              <a:buNone/>
            </a:pPr>
            <a:r>
              <a:rPr lang="en-US" sz="8000" b="1" dirty="0">
                <a:latin typeface="Times New Roman" pitchFamily="18" charset="0"/>
                <a:cs typeface="Times New Roman" pitchFamily="18" charset="0"/>
              </a:rPr>
              <a:t>Simple canvas</a:t>
            </a:r>
          </a:p>
          <a:p>
            <a:pPr marL="0" indent="0">
              <a:buNone/>
            </a:pPr>
            <a:r>
              <a:rPr lang="en-US" sz="8000" b="1" dirty="0">
                <a:latin typeface="Times New Roman" pitchFamily="18" charset="0"/>
                <a:cs typeface="Times New Roman" pitchFamily="18" charset="0"/>
              </a:rPr>
              <a:t>Example</a:t>
            </a:r>
          </a:p>
          <a:p>
            <a:pPr marL="0" indent="0">
              <a:buNone/>
            </a:pPr>
            <a:r>
              <a:rPr lang="en-US" sz="8000" dirty="0" smtClean="0">
                <a:latin typeface="Times New Roman" pitchFamily="18" charset="0"/>
                <a:cs typeface="Times New Roman" pitchFamily="18" charset="0"/>
              </a:rPr>
              <a:t>	&lt;!</a:t>
            </a:r>
            <a:r>
              <a:rPr lang="en-US" sz="8000" dirty="0">
                <a:latin typeface="Times New Roman" pitchFamily="18" charset="0"/>
                <a:cs typeface="Times New Roman" pitchFamily="18" charset="0"/>
              </a:rPr>
              <a:t>DOCTYPE&gt; </a:t>
            </a:r>
            <a:endParaRPr lang="en-US" sz="8000" dirty="0" smtClean="0">
              <a:latin typeface="Times New Roman" pitchFamily="18" charset="0"/>
              <a:cs typeface="Times New Roman" pitchFamily="18" charset="0"/>
            </a:endParaRPr>
          </a:p>
          <a:p>
            <a:pPr marL="0" indent="0">
              <a:buNone/>
            </a:pPr>
            <a:r>
              <a:rPr lang="en-US" sz="8000" b="1" dirty="0" smtClean="0">
                <a:latin typeface="Times New Roman" pitchFamily="18" charset="0"/>
                <a:cs typeface="Times New Roman" pitchFamily="18" charset="0"/>
              </a:rPr>
              <a:t>	&lt;</a:t>
            </a:r>
            <a:r>
              <a:rPr lang="en-US" sz="8000" b="1" dirty="0">
                <a:latin typeface="Times New Roman" pitchFamily="18" charset="0"/>
                <a:cs typeface="Times New Roman" pitchFamily="18" charset="0"/>
              </a:rPr>
              <a:t>html</a:t>
            </a:r>
            <a:r>
              <a:rPr lang="en-US" sz="8000" b="1" dirty="0" smtClean="0">
                <a:latin typeface="Times New Roman" pitchFamily="18" charset="0"/>
                <a:cs typeface="Times New Roman" pitchFamily="18" charset="0"/>
              </a:rPr>
              <a:t>&gt;</a:t>
            </a:r>
          </a:p>
          <a:p>
            <a:pPr marL="0" indent="0">
              <a:buNone/>
            </a:pPr>
            <a:r>
              <a:rPr lang="en-US" sz="8000" dirty="0" smtClean="0">
                <a:latin typeface="Times New Roman" pitchFamily="18" charset="0"/>
                <a:cs typeface="Times New Roman" pitchFamily="18" charset="0"/>
              </a:rPr>
              <a:t>	 </a:t>
            </a:r>
            <a:r>
              <a:rPr lang="en-US" sz="8000" b="1" dirty="0">
                <a:latin typeface="Times New Roman" pitchFamily="18" charset="0"/>
                <a:cs typeface="Times New Roman" pitchFamily="18" charset="0"/>
              </a:rPr>
              <a:t>&lt;body</a:t>
            </a:r>
            <a:r>
              <a:rPr lang="en-US" sz="8000" b="1" dirty="0" smtClean="0">
                <a:latin typeface="Times New Roman" pitchFamily="18" charset="0"/>
                <a:cs typeface="Times New Roman" pitchFamily="18" charset="0"/>
              </a:rPr>
              <a:t>&gt;</a:t>
            </a:r>
          </a:p>
          <a:p>
            <a:pPr marL="0" indent="0">
              <a:buNone/>
            </a:pPr>
            <a:r>
              <a:rPr lang="en-US" sz="8000" dirty="0" smtClean="0">
                <a:latin typeface="Times New Roman" pitchFamily="18" charset="0"/>
                <a:cs typeface="Times New Roman" pitchFamily="18" charset="0"/>
              </a:rPr>
              <a:t>	 </a:t>
            </a:r>
            <a:r>
              <a:rPr lang="en-US" sz="8000" b="1" dirty="0">
                <a:latin typeface="Times New Roman" pitchFamily="18" charset="0"/>
                <a:cs typeface="Times New Roman" pitchFamily="18" charset="0"/>
              </a:rPr>
              <a:t>&lt;canvas</a:t>
            </a:r>
            <a:r>
              <a:rPr lang="en-US" sz="8000" dirty="0">
                <a:latin typeface="Times New Roman" pitchFamily="18" charset="0"/>
                <a:cs typeface="Times New Roman" pitchFamily="18" charset="0"/>
              </a:rPr>
              <a:t> id="</a:t>
            </a:r>
            <a:r>
              <a:rPr lang="en-US" sz="8000" dirty="0" err="1">
                <a:latin typeface="Times New Roman" pitchFamily="18" charset="0"/>
                <a:cs typeface="Times New Roman" pitchFamily="18" charset="0"/>
              </a:rPr>
              <a:t>canvasid</a:t>
            </a:r>
            <a:r>
              <a:rPr lang="en-US" sz="8000" dirty="0">
                <a:latin typeface="Times New Roman" pitchFamily="18" charset="0"/>
                <a:cs typeface="Times New Roman" pitchFamily="18" charset="0"/>
              </a:rPr>
              <a:t>" width="200" height="100" </a:t>
            </a:r>
            <a:r>
              <a:rPr lang="en-US" sz="8000" dirty="0" smtClean="0">
                <a:latin typeface="Times New Roman" pitchFamily="18" charset="0"/>
                <a:cs typeface="Times New Roman" pitchFamily="18" charset="0"/>
              </a:rPr>
              <a:t>			style</a:t>
            </a:r>
            <a:r>
              <a:rPr lang="en-US" sz="8000" dirty="0">
                <a:latin typeface="Times New Roman" pitchFamily="18" charset="0"/>
                <a:cs typeface="Times New Roman" pitchFamily="18" charset="0"/>
              </a:rPr>
              <a:t>="border:3px solid #F00;"</a:t>
            </a:r>
            <a:r>
              <a:rPr lang="en-US" sz="8000" b="1" dirty="0">
                <a:latin typeface="Times New Roman" pitchFamily="18" charset="0"/>
                <a:cs typeface="Times New Roman" pitchFamily="18" charset="0"/>
              </a:rPr>
              <a:t>&gt;</a:t>
            </a:r>
            <a:r>
              <a:rPr lang="en-US" sz="8000" dirty="0">
                <a:latin typeface="Times New Roman" pitchFamily="18" charset="0"/>
                <a:cs typeface="Times New Roman" pitchFamily="18" charset="0"/>
              </a:rPr>
              <a:t> </a:t>
            </a:r>
            <a:endParaRPr lang="en-US" sz="8000" dirty="0" smtClean="0">
              <a:latin typeface="Times New Roman" pitchFamily="18" charset="0"/>
              <a:cs typeface="Times New Roman" pitchFamily="18" charset="0"/>
            </a:endParaRPr>
          </a:p>
          <a:p>
            <a:pPr marL="0" indent="0">
              <a:buNone/>
            </a:pPr>
            <a:r>
              <a:rPr lang="en-US" sz="8000" b="1" dirty="0" smtClean="0">
                <a:latin typeface="Times New Roman" pitchFamily="18" charset="0"/>
                <a:cs typeface="Times New Roman" pitchFamily="18" charset="0"/>
              </a:rPr>
              <a:t>	&lt;/</a:t>
            </a:r>
            <a:r>
              <a:rPr lang="en-US" sz="8000" b="1" dirty="0">
                <a:latin typeface="Times New Roman" pitchFamily="18" charset="0"/>
                <a:cs typeface="Times New Roman" pitchFamily="18" charset="0"/>
              </a:rPr>
              <a:t>canvas&gt;</a:t>
            </a:r>
            <a:r>
              <a:rPr lang="en-US" sz="8000" dirty="0">
                <a:latin typeface="Times New Roman" pitchFamily="18" charset="0"/>
                <a:cs typeface="Times New Roman" pitchFamily="18" charset="0"/>
              </a:rPr>
              <a:t> </a:t>
            </a:r>
            <a:endParaRPr lang="en-US" sz="8000" dirty="0" smtClean="0">
              <a:latin typeface="Times New Roman" pitchFamily="18" charset="0"/>
              <a:cs typeface="Times New Roman" pitchFamily="18" charset="0"/>
            </a:endParaRPr>
          </a:p>
          <a:p>
            <a:pPr marL="0" indent="0">
              <a:buNone/>
            </a:pPr>
            <a:r>
              <a:rPr lang="en-US" sz="8000" b="1" dirty="0" smtClean="0">
                <a:latin typeface="Times New Roman" pitchFamily="18" charset="0"/>
                <a:cs typeface="Times New Roman" pitchFamily="18" charset="0"/>
              </a:rPr>
              <a:t>	&lt;/</a:t>
            </a:r>
            <a:r>
              <a:rPr lang="en-US" sz="8000" b="1" dirty="0">
                <a:latin typeface="Times New Roman" pitchFamily="18" charset="0"/>
                <a:cs typeface="Times New Roman" pitchFamily="18" charset="0"/>
              </a:rPr>
              <a:t>body&gt;</a:t>
            </a:r>
            <a:r>
              <a:rPr lang="en-US" sz="8000" dirty="0">
                <a:latin typeface="Times New Roman" pitchFamily="18" charset="0"/>
                <a:cs typeface="Times New Roman" pitchFamily="18" charset="0"/>
              </a:rPr>
              <a:t> </a:t>
            </a:r>
            <a:endParaRPr lang="en-US" sz="8000" dirty="0" smtClean="0">
              <a:latin typeface="Times New Roman" pitchFamily="18" charset="0"/>
              <a:cs typeface="Times New Roman" pitchFamily="18" charset="0"/>
            </a:endParaRPr>
          </a:p>
          <a:p>
            <a:pPr marL="0" indent="0">
              <a:buNone/>
            </a:pPr>
            <a:r>
              <a:rPr lang="en-US" sz="8000" b="1" dirty="0" smtClean="0">
                <a:latin typeface="Times New Roman" pitchFamily="18" charset="0"/>
                <a:cs typeface="Times New Roman" pitchFamily="18" charset="0"/>
              </a:rPr>
              <a:t>	&lt;/</a:t>
            </a:r>
            <a:r>
              <a:rPr lang="en-US" sz="8000" b="1" dirty="0">
                <a:latin typeface="Times New Roman" pitchFamily="18" charset="0"/>
                <a:cs typeface="Times New Roman" pitchFamily="18" charset="0"/>
              </a:rPr>
              <a:t>html&gt;</a:t>
            </a:r>
            <a:endParaRPr lang="en-US" sz="8000" dirty="0">
              <a:latin typeface="Times New Roman" pitchFamily="18" charset="0"/>
              <a:cs typeface="Times New Roman" pitchFamily="18" charset="0"/>
            </a:endParaRPr>
          </a:p>
          <a:p>
            <a:pPr marL="0" indent="0">
              <a:buNone/>
            </a:pPr>
            <a:r>
              <a:rPr lang="en-US" sz="8000" b="1" dirty="0" smtClean="0">
                <a:latin typeface="Times New Roman" pitchFamily="18" charset="0"/>
                <a:cs typeface="Times New Roman" pitchFamily="18" charset="0"/>
              </a:rPr>
              <a:t>Result:</a:t>
            </a:r>
          </a:p>
          <a:p>
            <a:pPr marL="0" indent="0">
              <a:buNone/>
            </a:pPr>
            <a:endParaRPr lang="en-US" sz="8000" b="1" dirty="0">
              <a:latin typeface="Times New Roman" pitchFamily="18" charset="0"/>
              <a:cs typeface="Times New Roman" pitchFamily="18" charset="0"/>
            </a:endParaRPr>
          </a:p>
          <a:p>
            <a:pPr marL="0" indent="0">
              <a:buNone/>
            </a:pPr>
            <a:endParaRPr lang="en-US" sz="8000" b="1" dirty="0" smtClean="0">
              <a:latin typeface="Times New Roman" pitchFamily="18" charset="0"/>
              <a:cs typeface="Times New Roman" pitchFamily="18" charset="0"/>
            </a:endParaRPr>
          </a:p>
          <a:p>
            <a:pPr marL="0" indent="0">
              <a:buNone/>
            </a:pPr>
            <a:endParaRPr lang="en-US" sz="8000" b="1" dirty="0">
              <a:latin typeface="Times New Roman" pitchFamily="18" charset="0"/>
              <a:cs typeface="Times New Roman" pitchFamily="18" charset="0"/>
            </a:endParaRPr>
          </a:p>
        </p:txBody>
      </p:sp>
    </p:spTree>
    <p:extLst>
      <p:ext uri="{BB962C8B-B14F-4D97-AF65-F5344CB8AC3E}">
        <p14:creationId xmlns:p14="http://schemas.microsoft.com/office/powerpoint/2010/main" val="320582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fontScale="47500" lnSpcReduction="20000"/>
          </a:bodyPr>
          <a:lstStyle/>
          <a:p>
            <a:pPr marL="0" indent="0">
              <a:buNone/>
            </a:pPr>
            <a:r>
              <a:rPr lang="en-US" b="1" dirty="0" smtClean="0">
                <a:latin typeface="Times New Roman" pitchFamily="18" charset="0"/>
                <a:cs typeface="Times New Roman" pitchFamily="18" charset="0"/>
              </a:rPr>
              <a:t>   canvas with </a:t>
            </a:r>
            <a:r>
              <a:rPr lang="en-US" b="1" dirty="0" err="1" smtClean="0">
                <a:latin typeface="Times New Roman" pitchFamily="18" charset="0"/>
                <a:cs typeface="Times New Roman" pitchFamily="18" charset="0"/>
              </a:rPr>
              <a:t>javascript</a:t>
            </a: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      Example</a:t>
            </a:r>
          </a:p>
          <a:p>
            <a:pPr marL="0" indent="0">
              <a:buNone/>
            </a:pPr>
            <a:r>
              <a:rPr lang="en-US" dirty="0" smtClean="0">
                <a:latin typeface="Times New Roman" pitchFamily="18" charset="0"/>
                <a:cs typeface="Times New Roman" pitchFamily="18" charset="0"/>
              </a:rPr>
              <a:t>	&lt;!DOCTYPE&gt; </a:t>
            </a:r>
          </a:p>
          <a:p>
            <a:pPr marL="0" indent="0">
              <a:buNone/>
            </a:pPr>
            <a:r>
              <a:rPr lang="en-US" b="1" dirty="0" smtClean="0">
                <a:latin typeface="Times New Roman" pitchFamily="18" charset="0"/>
                <a:cs typeface="Times New Roman" pitchFamily="18" charset="0"/>
              </a:rPr>
              <a:t>	&lt;html&gt;</a:t>
            </a:r>
          </a:p>
          <a:p>
            <a:pPr marL="0" indent="0">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&lt;body&gt;</a:t>
            </a:r>
          </a:p>
          <a:p>
            <a:pPr marL="0" indent="0">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&lt;canvas</a:t>
            </a:r>
            <a:r>
              <a:rPr lang="en-US" dirty="0" smtClean="0">
                <a:latin typeface="Times New Roman" pitchFamily="18" charset="0"/>
                <a:cs typeface="Times New Roman" pitchFamily="18" charset="0"/>
              </a:rPr>
              <a:t> id="</a:t>
            </a:r>
            <a:r>
              <a:rPr lang="en-US" dirty="0" err="1" smtClean="0">
                <a:latin typeface="Times New Roman" pitchFamily="18" charset="0"/>
                <a:cs typeface="Times New Roman" pitchFamily="18" charset="0"/>
              </a:rPr>
              <a:t>myCanvas</a:t>
            </a:r>
            <a:r>
              <a:rPr lang="en-US" dirty="0" smtClean="0">
                <a:latin typeface="Times New Roman" pitchFamily="18" charset="0"/>
                <a:cs typeface="Times New Roman" pitchFamily="18" charset="0"/>
              </a:rPr>
              <a:t>" width="200" height="100" style="border:3px solid #FDFF06;"</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a:t>
            </a:r>
          </a:p>
          <a:p>
            <a:pPr marL="0" indent="0">
              <a:buNone/>
            </a:pPr>
            <a:r>
              <a:rPr lang="en-US" b="1" dirty="0" smtClean="0">
                <a:latin typeface="Times New Roman" pitchFamily="18" charset="0"/>
                <a:cs typeface="Times New Roman" pitchFamily="18" charset="0"/>
              </a:rPr>
              <a:t>	&lt;/canvas&gt;</a:t>
            </a:r>
            <a:r>
              <a:rPr lang="en-US" dirty="0" smtClean="0">
                <a:latin typeface="Times New Roman" pitchFamily="18" charset="0"/>
                <a:cs typeface="Times New Roman" pitchFamily="18" charset="0"/>
              </a:rPr>
              <a:t> </a:t>
            </a:r>
          </a:p>
          <a:p>
            <a:pPr marL="0" indent="0">
              <a:buNone/>
            </a:pPr>
            <a:r>
              <a:rPr lang="en-US" b="1" dirty="0" smtClean="0">
                <a:latin typeface="Times New Roman" pitchFamily="18" charset="0"/>
                <a:cs typeface="Times New Roman" pitchFamily="18" charset="0"/>
              </a:rPr>
              <a:t>	&lt;script&gt;</a:t>
            </a:r>
          </a:p>
          <a:p>
            <a:pPr marL="0" indent="0">
              <a:buNone/>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c = </a:t>
            </a:r>
            <a:r>
              <a:rPr lang="en-US" dirty="0" err="1" smtClean="0">
                <a:latin typeface="Times New Roman" pitchFamily="18" charset="0"/>
                <a:cs typeface="Times New Roman" pitchFamily="18" charset="0"/>
              </a:rPr>
              <a:t>document.getElementById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myCanvas</a:t>
            </a:r>
            <a:r>
              <a:rPr lang="en-US" dirty="0" smtClean="0">
                <a:latin typeface="Times New Roman" pitchFamily="18" charset="0"/>
                <a:cs typeface="Times New Roman" pitchFamily="18" charset="0"/>
              </a:rPr>
              <a:t>"); </a:t>
            </a:r>
          </a:p>
          <a:p>
            <a:pPr marL="0" indent="0">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ctx</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c.getContext</a:t>
            </a:r>
            <a:r>
              <a:rPr lang="en-US" dirty="0" smtClean="0">
                <a:latin typeface="Times New Roman" pitchFamily="18" charset="0"/>
                <a:cs typeface="Times New Roman" pitchFamily="18" charset="0"/>
              </a:rPr>
              <a:t>("2d"); </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ctx.fillStyle</a:t>
            </a:r>
            <a:r>
              <a:rPr lang="en-US" dirty="0" smtClean="0">
                <a:latin typeface="Times New Roman" pitchFamily="18" charset="0"/>
                <a:cs typeface="Times New Roman" pitchFamily="18" charset="0"/>
              </a:rPr>
              <a:t> = "#FF0000"; </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ctx.fillRect</a:t>
            </a:r>
            <a:r>
              <a:rPr lang="en-US" dirty="0" smtClean="0">
                <a:latin typeface="Times New Roman" pitchFamily="18" charset="0"/>
                <a:cs typeface="Times New Roman" pitchFamily="18" charset="0"/>
              </a:rPr>
              <a:t>(0,0,150,100); </a:t>
            </a:r>
          </a:p>
          <a:p>
            <a:pPr marL="0" indent="0">
              <a:buNone/>
            </a:pPr>
            <a:r>
              <a:rPr lang="en-US" b="1" dirty="0" smtClean="0">
                <a:latin typeface="Times New Roman" pitchFamily="18" charset="0"/>
                <a:cs typeface="Times New Roman" pitchFamily="18" charset="0"/>
              </a:rPr>
              <a:t>	&lt;/script&gt;</a:t>
            </a:r>
            <a:r>
              <a:rPr lang="en-US" dirty="0" smtClean="0">
                <a:latin typeface="Times New Roman" pitchFamily="18" charset="0"/>
                <a:cs typeface="Times New Roman" pitchFamily="18" charset="0"/>
              </a:rPr>
              <a:t> </a:t>
            </a:r>
          </a:p>
          <a:p>
            <a:pPr marL="0" indent="0">
              <a:buNone/>
            </a:pPr>
            <a:r>
              <a:rPr lang="en-US" b="1" dirty="0" smtClean="0">
                <a:latin typeface="Times New Roman" pitchFamily="18" charset="0"/>
                <a:cs typeface="Times New Roman" pitchFamily="18" charset="0"/>
              </a:rPr>
              <a:t>	&lt;/body&gt;</a:t>
            </a:r>
            <a:r>
              <a:rPr lang="en-US" dirty="0" smtClean="0">
                <a:latin typeface="Times New Roman" pitchFamily="18" charset="0"/>
                <a:cs typeface="Times New Roman" pitchFamily="18" charset="0"/>
              </a:rPr>
              <a:t> </a:t>
            </a:r>
          </a:p>
          <a:p>
            <a:pPr marL="0" indent="0">
              <a:buNone/>
            </a:pPr>
            <a:r>
              <a:rPr lang="en-US" b="1" dirty="0" smtClean="0">
                <a:latin typeface="Times New Roman" pitchFamily="18" charset="0"/>
                <a:cs typeface="Times New Roman" pitchFamily="18" charset="0"/>
              </a:rPr>
              <a:t>	&lt;/html&gt;</a:t>
            </a:r>
            <a:endParaRPr lang="en-US" dirty="0" smtClean="0">
              <a:latin typeface="Times New Roman" pitchFamily="18" charset="0"/>
              <a:cs typeface="Times New Roman" pitchFamily="18" charset="0"/>
            </a:endParaRP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Result</a:t>
            </a:r>
          </a:p>
          <a:p>
            <a:pPr marL="0" indent="0">
              <a:buNone/>
            </a:pPr>
            <a:r>
              <a:rPr lang="en-US" dirty="0" smtClean="0">
                <a:latin typeface="Times New Roman" pitchFamily="18" charset="0"/>
                <a:cs typeface="Times New Roman" pitchFamily="18" charset="0"/>
              </a:rPr>
              <a:t>Here </a:t>
            </a:r>
            <a:r>
              <a:rPr lang="en-US" dirty="0" err="1" smtClean="0">
                <a:latin typeface="Times New Roman" pitchFamily="18" charset="0"/>
                <a:cs typeface="Times New Roman" pitchFamily="18" charset="0"/>
              </a:rPr>
              <a:t>ctx.fillRect</a:t>
            </a:r>
            <a:r>
              <a:rPr lang="en-US" dirty="0" smtClean="0">
                <a:latin typeface="Times New Roman" pitchFamily="18" charset="0"/>
                <a:cs typeface="Times New Roman" pitchFamily="18" charset="0"/>
              </a:rPr>
              <a:t>(0,0,150,100); in this code 0,0 is starting point to fill color from x-axis and y-axis respectively and 150 indicate fill rectangle from 0 to 150 x-axis and 100 indicate fill rectangle from 0 to 100 y-axis.</a:t>
            </a:r>
          </a:p>
          <a:p>
            <a:pPr marL="0" indent="0">
              <a:buNone/>
            </a:pPr>
            <a:r>
              <a:rPr lang="en-US" dirty="0" smtClean="0"/>
              <a:t/>
            </a:r>
            <a:br>
              <a:rPr lang="en-US" dirty="0" smtClean="0"/>
            </a:br>
            <a:endParaRPr lang="en-US" dirty="0" smtClean="0"/>
          </a:p>
          <a:p>
            <a:pPr marL="0" indent="0">
              <a:buNone/>
            </a:pPr>
            <a:endParaRPr lang="en-US" dirty="0"/>
          </a:p>
        </p:txBody>
      </p:sp>
    </p:spTree>
    <p:extLst>
      <p:ext uri="{BB962C8B-B14F-4D97-AF65-F5344CB8AC3E}">
        <p14:creationId xmlns:p14="http://schemas.microsoft.com/office/powerpoint/2010/main" val="3884584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92500" lnSpcReduction="20000"/>
          </a:bodyPr>
          <a:lstStyle/>
          <a:p>
            <a:pPr marL="0" indent="0">
              <a:buNone/>
            </a:pPr>
            <a:r>
              <a:rPr lang="en-US" sz="2000" b="1" dirty="0" smtClean="0">
                <a:latin typeface="Times New Roman" pitchFamily="18" charset="0"/>
                <a:cs typeface="Times New Roman" pitchFamily="18" charset="0"/>
              </a:rPr>
              <a:t>Draw a line</a:t>
            </a:r>
          </a:p>
          <a:p>
            <a:pPr marL="0" indent="0">
              <a:buNone/>
            </a:pPr>
            <a:r>
              <a:rPr lang="en-US" sz="1900" dirty="0" smtClean="0">
                <a:latin typeface="Times New Roman" pitchFamily="18" charset="0"/>
                <a:cs typeface="Times New Roman" pitchFamily="18" charset="0"/>
              </a:rPr>
              <a:t>For draw a line on the canvas, you need following methods;</a:t>
            </a:r>
          </a:p>
          <a:p>
            <a:pPr marL="0" indent="0">
              <a:buNone/>
            </a:pPr>
            <a:r>
              <a:rPr lang="en-US" sz="1900" dirty="0" err="1" smtClean="0">
                <a:latin typeface="Times New Roman" pitchFamily="18" charset="0"/>
                <a:cs typeface="Times New Roman" pitchFamily="18" charset="0"/>
              </a:rPr>
              <a:t>moveTo</a:t>
            </a:r>
            <a:r>
              <a:rPr lang="en-US" sz="1900" dirty="0" smtClean="0">
                <a:latin typeface="Times New Roman" pitchFamily="18" charset="0"/>
                <a:cs typeface="Times New Roman" pitchFamily="18" charset="0"/>
              </a:rPr>
              <a:t>(</a:t>
            </a:r>
            <a:r>
              <a:rPr lang="en-US" sz="1900" dirty="0" err="1" smtClean="0">
                <a:latin typeface="Times New Roman" pitchFamily="18" charset="0"/>
                <a:cs typeface="Times New Roman" pitchFamily="18" charset="0"/>
              </a:rPr>
              <a:t>x,y</a:t>
            </a:r>
            <a:r>
              <a:rPr lang="en-US" sz="1900" dirty="0" smtClean="0">
                <a:latin typeface="Times New Roman" pitchFamily="18" charset="0"/>
                <a:cs typeface="Times New Roman" pitchFamily="18" charset="0"/>
              </a:rPr>
              <a:t>): It is used to define the starting point of the line.</a:t>
            </a:r>
          </a:p>
          <a:p>
            <a:pPr marL="0" indent="0">
              <a:buNone/>
            </a:pPr>
            <a:r>
              <a:rPr lang="en-US" sz="1900" dirty="0" err="1" smtClean="0">
                <a:latin typeface="Times New Roman" pitchFamily="18" charset="0"/>
                <a:cs typeface="Times New Roman" pitchFamily="18" charset="0"/>
              </a:rPr>
              <a:t>lineTo</a:t>
            </a:r>
            <a:r>
              <a:rPr lang="en-US" sz="1900" dirty="0" smtClean="0">
                <a:latin typeface="Times New Roman" pitchFamily="18" charset="0"/>
                <a:cs typeface="Times New Roman" pitchFamily="18" charset="0"/>
              </a:rPr>
              <a:t>(</a:t>
            </a:r>
            <a:r>
              <a:rPr lang="en-US" sz="1900" dirty="0" err="1" smtClean="0">
                <a:latin typeface="Times New Roman" pitchFamily="18" charset="0"/>
                <a:cs typeface="Times New Roman" pitchFamily="18" charset="0"/>
              </a:rPr>
              <a:t>x,y</a:t>
            </a:r>
            <a:r>
              <a:rPr lang="en-US" sz="1900" dirty="0" smtClean="0">
                <a:latin typeface="Times New Roman" pitchFamily="18" charset="0"/>
                <a:cs typeface="Times New Roman" pitchFamily="18" charset="0"/>
              </a:rPr>
              <a:t>): It is used to define the ending point of the line.</a:t>
            </a:r>
          </a:p>
          <a:p>
            <a:pPr marL="0" indent="0">
              <a:buNone/>
            </a:pPr>
            <a:r>
              <a:rPr lang="en-US" sz="1900" dirty="0" smtClean="0">
                <a:latin typeface="Times New Roman" pitchFamily="18" charset="0"/>
                <a:cs typeface="Times New Roman" pitchFamily="18" charset="0"/>
              </a:rPr>
              <a:t>stroke(): It is used to draw a line</a:t>
            </a:r>
          </a:p>
          <a:p>
            <a:pPr marL="0" indent="0">
              <a:buNone/>
            </a:pPr>
            <a:r>
              <a:rPr lang="en-US" sz="1900" b="1" dirty="0" smtClean="0">
                <a:latin typeface="Times New Roman" pitchFamily="18" charset="0"/>
                <a:cs typeface="Times New Roman" pitchFamily="18" charset="0"/>
              </a:rPr>
              <a:t>Example</a:t>
            </a:r>
          </a:p>
          <a:p>
            <a:pPr marL="0" indent="0">
              <a:buNone/>
            </a:pPr>
            <a:r>
              <a:rPr lang="en-US" sz="1900" dirty="0" smtClean="0">
                <a:latin typeface="Times New Roman" pitchFamily="18" charset="0"/>
                <a:cs typeface="Times New Roman" pitchFamily="18" charset="0"/>
              </a:rPr>
              <a:t>	&lt;!DOCTYPE&gt; </a:t>
            </a:r>
          </a:p>
          <a:p>
            <a:pPr marL="0" indent="0">
              <a:buNone/>
            </a:pPr>
            <a:r>
              <a:rPr lang="en-US" sz="1900" b="1" dirty="0" smtClean="0">
                <a:latin typeface="Times New Roman" pitchFamily="18" charset="0"/>
                <a:cs typeface="Times New Roman" pitchFamily="18" charset="0"/>
              </a:rPr>
              <a:t>	&lt;html&gt;</a:t>
            </a:r>
          </a:p>
          <a:p>
            <a:pPr marL="0" indent="0">
              <a:buNone/>
            </a:pPr>
            <a:r>
              <a:rPr lang="en-US" sz="1900" dirty="0" smtClean="0">
                <a:latin typeface="Times New Roman" pitchFamily="18" charset="0"/>
                <a:cs typeface="Times New Roman" pitchFamily="18" charset="0"/>
              </a:rPr>
              <a:t>	 </a:t>
            </a:r>
            <a:r>
              <a:rPr lang="en-US" sz="1900" b="1" dirty="0" smtClean="0">
                <a:latin typeface="Times New Roman" pitchFamily="18" charset="0"/>
                <a:cs typeface="Times New Roman" pitchFamily="18" charset="0"/>
              </a:rPr>
              <a:t>&lt;body&gt;</a:t>
            </a:r>
            <a:r>
              <a:rPr lang="en-US" sz="1900" dirty="0" smtClean="0">
                <a:latin typeface="Times New Roman" pitchFamily="18" charset="0"/>
                <a:cs typeface="Times New Roman" pitchFamily="18" charset="0"/>
              </a:rPr>
              <a:t> </a:t>
            </a:r>
          </a:p>
          <a:p>
            <a:pPr marL="0" indent="0">
              <a:buNone/>
            </a:pPr>
            <a:r>
              <a:rPr lang="en-US" sz="1900" b="1" dirty="0" smtClean="0">
                <a:latin typeface="Times New Roman" pitchFamily="18" charset="0"/>
                <a:cs typeface="Times New Roman" pitchFamily="18" charset="0"/>
              </a:rPr>
              <a:t>	&lt;canvas</a:t>
            </a:r>
            <a:r>
              <a:rPr lang="en-US" sz="1900" dirty="0" smtClean="0">
                <a:latin typeface="Times New Roman" pitchFamily="18" charset="0"/>
                <a:cs typeface="Times New Roman" pitchFamily="18" charset="0"/>
              </a:rPr>
              <a:t> id="</a:t>
            </a:r>
            <a:r>
              <a:rPr lang="en-US" sz="1900" dirty="0" err="1" smtClean="0">
                <a:latin typeface="Times New Roman" pitchFamily="18" charset="0"/>
                <a:cs typeface="Times New Roman" pitchFamily="18" charset="0"/>
              </a:rPr>
              <a:t>myCanvasLine</a:t>
            </a:r>
            <a:r>
              <a:rPr lang="en-US" sz="1900" dirty="0" smtClean="0">
                <a:latin typeface="Times New Roman" pitchFamily="18" charset="0"/>
                <a:cs typeface="Times New Roman" pitchFamily="18" charset="0"/>
              </a:rPr>
              <a:t>" width="200" height="100" style="border:2px 	solid #000;"</a:t>
            </a:r>
            <a:r>
              <a:rPr lang="en-US" sz="1900" b="1" dirty="0" smtClean="0">
                <a:latin typeface="Times New Roman" pitchFamily="18" charset="0"/>
                <a:cs typeface="Times New Roman" pitchFamily="18" charset="0"/>
              </a:rPr>
              <a:t>&gt;</a:t>
            </a:r>
            <a:r>
              <a:rPr lang="en-US" sz="1900" dirty="0" smtClean="0">
                <a:latin typeface="Times New Roman" pitchFamily="18" charset="0"/>
                <a:cs typeface="Times New Roman" pitchFamily="18" charset="0"/>
              </a:rPr>
              <a:t> </a:t>
            </a:r>
          </a:p>
          <a:p>
            <a:pPr marL="0" indent="0">
              <a:buNone/>
            </a:pPr>
            <a:r>
              <a:rPr lang="en-US" sz="1900" b="1" dirty="0" smtClean="0">
                <a:latin typeface="Times New Roman" pitchFamily="18" charset="0"/>
                <a:cs typeface="Times New Roman" pitchFamily="18" charset="0"/>
              </a:rPr>
              <a:t>	&lt;/canvas&gt;</a:t>
            </a:r>
            <a:r>
              <a:rPr lang="en-US" sz="1900" dirty="0" smtClean="0">
                <a:latin typeface="Times New Roman" pitchFamily="18" charset="0"/>
                <a:cs typeface="Times New Roman" pitchFamily="18" charset="0"/>
              </a:rPr>
              <a:t> </a:t>
            </a:r>
          </a:p>
          <a:p>
            <a:pPr marL="0" indent="0">
              <a:buNone/>
            </a:pPr>
            <a:r>
              <a:rPr lang="en-US" sz="1900" b="1" dirty="0" smtClean="0">
                <a:latin typeface="Times New Roman" pitchFamily="18" charset="0"/>
                <a:cs typeface="Times New Roman" pitchFamily="18" charset="0"/>
              </a:rPr>
              <a:t>	&lt;script&gt;</a:t>
            </a:r>
          </a:p>
          <a:p>
            <a:pPr marL="0" indent="0">
              <a:buNone/>
            </a:pPr>
            <a:r>
              <a:rPr lang="en-US" sz="1900"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var</a:t>
            </a:r>
            <a:r>
              <a:rPr lang="en-US" sz="1900" dirty="0" smtClean="0">
                <a:latin typeface="Times New Roman" pitchFamily="18" charset="0"/>
                <a:cs typeface="Times New Roman" pitchFamily="18" charset="0"/>
              </a:rPr>
              <a:t> c = </a:t>
            </a:r>
            <a:r>
              <a:rPr lang="en-US" sz="1900" dirty="0" err="1" smtClean="0">
                <a:latin typeface="Times New Roman" pitchFamily="18" charset="0"/>
                <a:cs typeface="Times New Roman" pitchFamily="18" charset="0"/>
              </a:rPr>
              <a:t>document.getElementById</a:t>
            </a:r>
            <a:r>
              <a:rPr lang="en-US" sz="1900" dirty="0" smtClean="0">
                <a:latin typeface="Times New Roman" pitchFamily="18" charset="0"/>
                <a:cs typeface="Times New Roman" pitchFamily="18" charset="0"/>
              </a:rPr>
              <a:t>("</a:t>
            </a:r>
            <a:r>
              <a:rPr lang="en-US" sz="1900" dirty="0" err="1" smtClean="0">
                <a:latin typeface="Times New Roman" pitchFamily="18" charset="0"/>
                <a:cs typeface="Times New Roman" pitchFamily="18" charset="0"/>
              </a:rPr>
              <a:t>myCanvasLine</a:t>
            </a:r>
            <a:r>
              <a:rPr lang="en-US" sz="1900" dirty="0" smtClean="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var</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ctx</a:t>
            </a:r>
            <a:r>
              <a:rPr lang="en-US" sz="1900" dirty="0" smtClean="0">
                <a:latin typeface="Times New Roman" pitchFamily="18" charset="0"/>
                <a:cs typeface="Times New Roman" pitchFamily="18" charset="0"/>
              </a:rPr>
              <a:t> = </a:t>
            </a:r>
            <a:r>
              <a:rPr lang="en-US" sz="1900" dirty="0" err="1" smtClean="0">
                <a:latin typeface="Times New Roman" pitchFamily="18" charset="0"/>
                <a:cs typeface="Times New Roman" pitchFamily="18" charset="0"/>
              </a:rPr>
              <a:t>c.getContext</a:t>
            </a:r>
            <a:r>
              <a:rPr lang="en-US" sz="1900" dirty="0" smtClean="0">
                <a:latin typeface="Times New Roman" pitchFamily="18" charset="0"/>
                <a:cs typeface="Times New Roman" pitchFamily="18" charset="0"/>
              </a:rPr>
              <a:t>("2d"); </a:t>
            </a:r>
            <a:r>
              <a:rPr lang="en-US" sz="1900" dirty="0" err="1" smtClean="0">
                <a:latin typeface="Times New Roman" pitchFamily="18" charset="0"/>
                <a:cs typeface="Times New Roman" pitchFamily="18" charset="0"/>
              </a:rPr>
              <a:t>ctx.moveTo</a:t>
            </a:r>
            <a:r>
              <a:rPr lang="en-US" sz="1900" dirty="0" smtClean="0">
                <a:latin typeface="Times New Roman" pitchFamily="18" charset="0"/>
                <a:cs typeface="Times New Roman" pitchFamily="18" charset="0"/>
              </a:rPr>
              <a:t>(0,0); </a:t>
            </a:r>
            <a:r>
              <a:rPr lang="en-US" sz="1900" dirty="0" err="1" smtClean="0">
                <a:latin typeface="Times New Roman" pitchFamily="18" charset="0"/>
                <a:cs typeface="Times New Roman" pitchFamily="18" charset="0"/>
              </a:rPr>
              <a:t>ctx.lineTo</a:t>
            </a:r>
            <a:r>
              <a:rPr lang="en-US" sz="1900" dirty="0" smtClean="0">
                <a:latin typeface="Times New Roman" pitchFamily="18" charset="0"/>
                <a:cs typeface="Times New Roman" pitchFamily="18" charset="0"/>
              </a:rPr>
              <a:t>(200,100); 	</a:t>
            </a:r>
            <a:r>
              <a:rPr lang="en-US" sz="1900" dirty="0" err="1" smtClean="0">
                <a:latin typeface="Times New Roman" pitchFamily="18" charset="0"/>
                <a:cs typeface="Times New Roman" pitchFamily="18" charset="0"/>
              </a:rPr>
              <a:t>ctx.stroke</a:t>
            </a:r>
            <a:r>
              <a:rPr lang="en-US" sz="1900" dirty="0" smtClean="0">
                <a:latin typeface="Times New Roman" pitchFamily="18" charset="0"/>
                <a:cs typeface="Times New Roman" pitchFamily="18" charset="0"/>
              </a:rPr>
              <a:t>(); </a:t>
            </a:r>
          </a:p>
          <a:p>
            <a:pPr marL="0" indent="0">
              <a:buNone/>
            </a:pPr>
            <a:r>
              <a:rPr lang="en-US" sz="1900" b="1" dirty="0" smtClean="0">
                <a:latin typeface="Times New Roman" pitchFamily="18" charset="0"/>
                <a:cs typeface="Times New Roman" pitchFamily="18" charset="0"/>
              </a:rPr>
              <a:t>	&lt;/script&gt;</a:t>
            </a:r>
            <a:r>
              <a:rPr lang="en-US" sz="1900" dirty="0" smtClean="0">
                <a:latin typeface="Times New Roman" pitchFamily="18" charset="0"/>
                <a:cs typeface="Times New Roman" pitchFamily="18" charset="0"/>
              </a:rPr>
              <a:t> </a:t>
            </a:r>
          </a:p>
          <a:p>
            <a:pPr marL="0" indent="0">
              <a:buNone/>
            </a:pPr>
            <a:r>
              <a:rPr lang="en-US" sz="1900" b="1" dirty="0" smtClean="0">
                <a:latin typeface="Times New Roman" pitchFamily="18" charset="0"/>
                <a:cs typeface="Times New Roman" pitchFamily="18" charset="0"/>
              </a:rPr>
              <a:t>	&lt;/body&gt;</a:t>
            </a:r>
            <a:r>
              <a:rPr lang="en-US" sz="1900" dirty="0" smtClean="0">
                <a:latin typeface="Times New Roman" pitchFamily="18" charset="0"/>
                <a:cs typeface="Times New Roman" pitchFamily="18" charset="0"/>
              </a:rPr>
              <a:t> </a:t>
            </a:r>
          </a:p>
          <a:p>
            <a:pPr marL="0" indent="0">
              <a:buNone/>
            </a:pPr>
            <a:r>
              <a:rPr lang="en-US" sz="1900" b="1" dirty="0" smtClean="0">
                <a:latin typeface="Times New Roman" pitchFamily="18" charset="0"/>
                <a:cs typeface="Times New Roman" pitchFamily="18" charset="0"/>
              </a:rPr>
              <a:t>	&lt;/html&gt;</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Result</a:t>
            </a:r>
          </a:p>
          <a:p>
            <a:endParaRPr lang="en-US" b="1" dirty="0" smtClean="0"/>
          </a:p>
          <a:p>
            <a:endParaRPr lang="en-US" b="1" dirty="0"/>
          </a:p>
          <a:p>
            <a:endParaRPr lang="en-US" b="1" dirty="0" smtClean="0"/>
          </a:p>
          <a:p>
            <a:endParaRPr lang="en-US" dirty="0"/>
          </a:p>
        </p:txBody>
      </p:sp>
    </p:spTree>
    <p:extLst>
      <p:ext uri="{BB962C8B-B14F-4D97-AF65-F5344CB8AC3E}">
        <p14:creationId xmlns:p14="http://schemas.microsoft.com/office/powerpoint/2010/main" val="1181634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096000"/>
          </a:xfrm>
        </p:spPr>
        <p:txBody>
          <a:bodyPr>
            <a:normAutofit fontScale="85000" lnSpcReduction="10000"/>
          </a:bodyPr>
          <a:lstStyle/>
          <a:p>
            <a:pPr marL="0" indent="0">
              <a:buNone/>
            </a:pPr>
            <a:r>
              <a:rPr lang="en-US" sz="3800" b="1" dirty="0">
                <a:latin typeface="Times New Roman" pitchFamily="18" charset="0"/>
                <a:cs typeface="Times New Roman" pitchFamily="18" charset="0"/>
              </a:rPr>
              <a:t>Html</a:t>
            </a:r>
          </a:p>
          <a:p>
            <a:pPr marL="0" indent="0">
              <a:buNone/>
            </a:pPr>
            <a:r>
              <a:rPr lang="en-US" sz="3300" b="1" dirty="0">
                <a:latin typeface="Times New Roman" pitchFamily="18" charset="0"/>
                <a:cs typeface="Times New Roman" pitchFamily="18" charset="0"/>
              </a:rPr>
              <a:t>Html</a:t>
            </a:r>
            <a:r>
              <a:rPr lang="en-US" sz="3300" dirty="0">
                <a:latin typeface="Times New Roman" pitchFamily="18" charset="0"/>
                <a:cs typeface="Times New Roman" pitchFamily="18" charset="0"/>
              </a:rPr>
              <a:t> stands for Hyper Text Markup Language. Html mainly use for design a client side web pages, this is a static page it means you can only view Html page not give request and not get response from server. Using Html pages browser get user information through form (This is an Html element). Html provides so many elements (like &lt;p&gt;, &lt;</a:t>
            </a:r>
            <a:r>
              <a:rPr lang="en-US" sz="3300" dirty="0" err="1">
                <a:latin typeface="Times New Roman" pitchFamily="18" charset="0"/>
                <a:cs typeface="Times New Roman" pitchFamily="18" charset="0"/>
              </a:rPr>
              <a:t>img</a:t>
            </a:r>
            <a:r>
              <a:rPr lang="en-US" sz="3300" dirty="0">
                <a:latin typeface="Times New Roman" pitchFamily="18" charset="0"/>
                <a:cs typeface="Times New Roman" pitchFamily="18" charset="0"/>
              </a:rPr>
              <a:t>&gt;, &lt;h1&gt;) to design a web page.</a:t>
            </a:r>
          </a:p>
          <a:p>
            <a:pPr marL="0" indent="0">
              <a:buNone/>
            </a:pPr>
            <a:r>
              <a:rPr lang="en-US" sz="3300" b="1" dirty="0">
                <a:latin typeface="Times New Roman" pitchFamily="18" charset="0"/>
                <a:cs typeface="Times New Roman" pitchFamily="18" charset="0"/>
              </a:rPr>
              <a:t>Hypertext:</a:t>
            </a:r>
            <a:r>
              <a:rPr lang="en-US" sz="3300" dirty="0">
                <a:latin typeface="Times New Roman" pitchFamily="18" charset="0"/>
                <a:cs typeface="Times New Roman" pitchFamily="18" charset="0"/>
              </a:rPr>
              <a:t> is text which contains links to other texts. The hypertext pages are interconnected by hyperlinks, when mouse click on these link which brings you to a new webpage</a:t>
            </a:r>
          </a:p>
          <a:p>
            <a:pPr marL="0" indent="0">
              <a:buNone/>
            </a:pPr>
            <a:r>
              <a:rPr lang="en-US" sz="3300" b="1" dirty="0">
                <a:latin typeface="Times New Roman" pitchFamily="18" charset="0"/>
                <a:cs typeface="Times New Roman" pitchFamily="18" charset="0"/>
              </a:rPr>
              <a:t>Markup language: </a:t>
            </a:r>
            <a:r>
              <a:rPr lang="en-US" sz="3300" dirty="0">
                <a:latin typeface="Times New Roman" pitchFamily="18" charset="0"/>
                <a:cs typeface="Times New Roman" pitchFamily="18" charset="0"/>
              </a:rPr>
              <a:t>Any tag based language known as markup language, for example </a:t>
            </a:r>
            <a:r>
              <a:rPr lang="en-US" sz="3300" dirty="0" err="1">
                <a:latin typeface="Times New Roman" pitchFamily="18" charset="0"/>
                <a:cs typeface="Times New Roman" pitchFamily="18" charset="0"/>
              </a:rPr>
              <a:t>gml</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sgml</a:t>
            </a:r>
            <a:r>
              <a:rPr lang="en-US" sz="3300" dirty="0">
                <a:latin typeface="Times New Roman" pitchFamily="18" charset="0"/>
                <a:cs typeface="Times New Roman" pitchFamily="18" charset="0"/>
              </a:rPr>
              <a:t>, html, xml etc.</a:t>
            </a:r>
          </a:p>
          <a:p>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val="2179549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marL="0" indent="0">
              <a:buNone/>
            </a:pPr>
            <a:r>
              <a:rPr lang="en-US" sz="2200" b="1" dirty="0" smtClean="0">
                <a:latin typeface="Times New Roman" pitchFamily="18" charset="0"/>
                <a:cs typeface="Times New Roman" pitchFamily="18" charset="0"/>
              </a:rPr>
              <a:t>Draw a Circle</a:t>
            </a:r>
          </a:p>
          <a:p>
            <a:pPr marL="0" indent="0">
              <a:buNone/>
            </a:pPr>
            <a:r>
              <a:rPr lang="en-US" sz="1700" dirty="0" smtClean="0">
                <a:latin typeface="Times New Roman" pitchFamily="18" charset="0"/>
                <a:cs typeface="Times New Roman" pitchFamily="18" charset="0"/>
              </a:rPr>
              <a:t>To draw a circle you need arc() method;</a:t>
            </a:r>
          </a:p>
          <a:p>
            <a:pPr marL="0" indent="0">
              <a:buNone/>
            </a:pPr>
            <a:r>
              <a:rPr lang="en-US" sz="1700" b="1" dirty="0" smtClean="0">
                <a:latin typeface="Times New Roman" pitchFamily="18" charset="0"/>
                <a:cs typeface="Times New Roman" pitchFamily="18" charset="0"/>
              </a:rPr>
              <a:t>Syntax</a:t>
            </a:r>
          </a:p>
          <a:p>
            <a:pPr marL="0" indent="0">
              <a:buNone/>
            </a:pPr>
            <a:r>
              <a:rPr lang="en-US" sz="1700" dirty="0" smtClean="0">
                <a:latin typeface="Times New Roman" pitchFamily="18" charset="0"/>
                <a:cs typeface="Times New Roman" pitchFamily="18" charset="0"/>
              </a:rPr>
              <a:t>arc(x, y, r, start, stop)</a:t>
            </a:r>
          </a:p>
          <a:p>
            <a:pPr marL="0" indent="0">
              <a:buNone/>
            </a:pPr>
            <a:r>
              <a:rPr lang="en-US" sz="1700" b="1" dirty="0" smtClean="0">
                <a:latin typeface="Times New Roman" pitchFamily="18" charset="0"/>
                <a:cs typeface="Times New Roman" pitchFamily="18" charset="0"/>
              </a:rPr>
              <a:t>Example</a:t>
            </a:r>
          </a:p>
          <a:p>
            <a:pPr marL="0" indent="0">
              <a:buNone/>
            </a:pPr>
            <a:r>
              <a:rPr lang="en-US" sz="1700" dirty="0" smtClean="0">
                <a:latin typeface="Times New Roman" pitchFamily="18" charset="0"/>
                <a:cs typeface="Times New Roman" pitchFamily="18" charset="0"/>
              </a:rPr>
              <a:t>	&lt;!DOCTYPE&gt; </a:t>
            </a:r>
          </a:p>
          <a:p>
            <a:pPr marL="0" indent="0">
              <a:buNone/>
            </a:pPr>
            <a:r>
              <a:rPr lang="en-US" sz="1700" b="1" dirty="0" smtClean="0">
                <a:latin typeface="Times New Roman" pitchFamily="18" charset="0"/>
                <a:cs typeface="Times New Roman" pitchFamily="18" charset="0"/>
              </a:rPr>
              <a:t>	&lt;html&gt;</a:t>
            </a:r>
            <a:r>
              <a:rPr lang="en-US" sz="1700" dirty="0" smtClean="0">
                <a:latin typeface="Times New Roman" pitchFamily="18" charset="0"/>
                <a:cs typeface="Times New Roman" pitchFamily="18" charset="0"/>
              </a:rPr>
              <a:t> </a:t>
            </a:r>
          </a:p>
          <a:p>
            <a:pPr marL="0" indent="0">
              <a:buNone/>
            </a:pPr>
            <a:r>
              <a:rPr lang="en-US" sz="1700" b="1" dirty="0" smtClean="0">
                <a:latin typeface="Times New Roman" pitchFamily="18" charset="0"/>
                <a:cs typeface="Times New Roman" pitchFamily="18" charset="0"/>
              </a:rPr>
              <a:t>	&lt;body&gt;</a:t>
            </a:r>
            <a:r>
              <a:rPr lang="en-US" sz="1700" dirty="0" smtClean="0">
                <a:latin typeface="Times New Roman" pitchFamily="18" charset="0"/>
                <a:cs typeface="Times New Roman" pitchFamily="18" charset="0"/>
              </a:rPr>
              <a:t> </a:t>
            </a:r>
          </a:p>
          <a:p>
            <a:pPr marL="0" indent="0">
              <a:buNone/>
            </a:pPr>
            <a:r>
              <a:rPr lang="en-US" sz="1700" b="1" dirty="0" smtClean="0">
                <a:latin typeface="Times New Roman" pitchFamily="18" charset="0"/>
                <a:cs typeface="Times New Roman" pitchFamily="18" charset="0"/>
              </a:rPr>
              <a:t>	&lt;canvas</a:t>
            </a:r>
            <a:r>
              <a:rPr lang="en-US" sz="1700" dirty="0" smtClean="0">
                <a:latin typeface="Times New Roman" pitchFamily="18" charset="0"/>
                <a:cs typeface="Times New Roman" pitchFamily="18" charset="0"/>
              </a:rPr>
              <a:t> id="</a:t>
            </a:r>
            <a:r>
              <a:rPr lang="en-US" sz="1700" dirty="0" err="1" smtClean="0">
                <a:latin typeface="Times New Roman" pitchFamily="18" charset="0"/>
                <a:cs typeface="Times New Roman" pitchFamily="18" charset="0"/>
              </a:rPr>
              <a:t>myCanvasCircle</a:t>
            </a:r>
            <a:r>
              <a:rPr lang="en-US" sz="1700" dirty="0" smtClean="0">
                <a:latin typeface="Times New Roman" pitchFamily="18" charset="0"/>
                <a:cs typeface="Times New Roman" pitchFamily="18" charset="0"/>
              </a:rPr>
              <a:t>" width="200" height="100" style="border:1px 	solid #000;"</a:t>
            </a:r>
            <a:r>
              <a:rPr lang="en-US" sz="1700" b="1" dirty="0" smtClean="0">
                <a:latin typeface="Times New Roman" pitchFamily="18" charset="0"/>
                <a:cs typeface="Times New Roman" pitchFamily="18" charset="0"/>
              </a:rPr>
              <a:t>&gt;</a:t>
            </a:r>
            <a:r>
              <a:rPr lang="en-US" sz="1700" dirty="0" smtClean="0">
                <a:latin typeface="Times New Roman" pitchFamily="18" charset="0"/>
                <a:cs typeface="Times New Roman" pitchFamily="18" charset="0"/>
              </a:rPr>
              <a:t> </a:t>
            </a:r>
            <a:r>
              <a:rPr lang="en-US" sz="1700" b="1" dirty="0" smtClean="0">
                <a:latin typeface="Times New Roman" pitchFamily="18" charset="0"/>
                <a:cs typeface="Times New Roman" pitchFamily="18" charset="0"/>
              </a:rPr>
              <a:t>&lt;/canvas&gt;</a:t>
            </a:r>
            <a:r>
              <a:rPr lang="en-US" sz="1700" dirty="0" smtClean="0">
                <a:latin typeface="Times New Roman" pitchFamily="18" charset="0"/>
                <a:cs typeface="Times New Roman" pitchFamily="18" charset="0"/>
              </a:rPr>
              <a:t> </a:t>
            </a:r>
          </a:p>
          <a:p>
            <a:pPr marL="0" indent="0">
              <a:buNone/>
            </a:pPr>
            <a:r>
              <a:rPr lang="en-US" sz="1700" b="1" dirty="0" smtClean="0">
                <a:latin typeface="Times New Roman" pitchFamily="18" charset="0"/>
                <a:cs typeface="Times New Roman" pitchFamily="18" charset="0"/>
              </a:rPr>
              <a:t>	&lt;script&gt;</a:t>
            </a:r>
            <a:r>
              <a:rPr lang="en-US" sz="1700" dirty="0" smtClean="0">
                <a:latin typeface="Times New Roman" pitchFamily="18" charset="0"/>
                <a:cs typeface="Times New Roman" pitchFamily="18" charset="0"/>
              </a:rPr>
              <a:t> </a:t>
            </a:r>
          </a:p>
          <a:p>
            <a:pPr marL="0" indent="0">
              <a:buNone/>
            </a:pP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var</a:t>
            </a:r>
            <a:r>
              <a:rPr lang="en-US" sz="1700" dirty="0" smtClean="0">
                <a:latin typeface="Times New Roman" pitchFamily="18" charset="0"/>
                <a:cs typeface="Times New Roman" pitchFamily="18" charset="0"/>
              </a:rPr>
              <a:t> c = </a:t>
            </a:r>
            <a:r>
              <a:rPr lang="en-US" sz="1700" dirty="0" err="1" smtClean="0">
                <a:latin typeface="Times New Roman" pitchFamily="18" charset="0"/>
                <a:cs typeface="Times New Roman" pitchFamily="18" charset="0"/>
              </a:rPr>
              <a:t>document.getElementById</a:t>
            </a:r>
            <a:r>
              <a:rPr lang="en-US" sz="1700" dirty="0" smtClean="0">
                <a:latin typeface="Times New Roman" pitchFamily="18" charset="0"/>
                <a:cs typeface="Times New Roman" pitchFamily="18" charset="0"/>
              </a:rPr>
              <a:t>("</a:t>
            </a:r>
            <a:r>
              <a:rPr lang="en-US" sz="1700" dirty="0" err="1" smtClean="0">
                <a:latin typeface="Times New Roman" pitchFamily="18" charset="0"/>
                <a:cs typeface="Times New Roman" pitchFamily="18" charset="0"/>
              </a:rPr>
              <a:t>myCanvasCircle</a:t>
            </a:r>
            <a:r>
              <a:rPr lang="en-US" sz="1700" dirty="0" smtClean="0">
                <a:latin typeface="Times New Roman" pitchFamily="18" charset="0"/>
                <a:cs typeface="Times New Roman" pitchFamily="18" charset="0"/>
              </a:rPr>
              <a:t>"); </a:t>
            </a:r>
          </a:p>
          <a:p>
            <a:pPr marL="0" indent="0">
              <a:buNone/>
            </a:pP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var</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ctx</a:t>
            </a:r>
            <a:r>
              <a:rPr lang="en-US" sz="1700" dirty="0" smtClean="0">
                <a:latin typeface="Times New Roman" pitchFamily="18" charset="0"/>
                <a:cs typeface="Times New Roman" pitchFamily="18" charset="0"/>
              </a:rPr>
              <a:t> = </a:t>
            </a:r>
            <a:r>
              <a:rPr lang="en-US" sz="1700" dirty="0" err="1" smtClean="0">
                <a:latin typeface="Times New Roman" pitchFamily="18" charset="0"/>
                <a:cs typeface="Times New Roman" pitchFamily="18" charset="0"/>
              </a:rPr>
              <a:t>c.getContext</a:t>
            </a:r>
            <a:r>
              <a:rPr lang="en-US" sz="1700" dirty="0" smtClean="0">
                <a:latin typeface="Times New Roman" pitchFamily="18" charset="0"/>
                <a:cs typeface="Times New Roman" pitchFamily="18" charset="0"/>
              </a:rPr>
              <a:t>("2d"); </a:t>
            </a:r>
          </a:p>
          <a:p>
            <a:pPr marL="0" indent="0">
              <a:buNone/>
            </a:pP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ctx.beginPath</a:t>
            </a:r>
            <a:r>
              <a:rPr lang="en-US" sz="1700" dirty="0" smtClean="0">
                <a:latin typeface="Times New Roman" pitchFamily="18" charset="0"/>
                <a:cs typeface="Times New Roman" pitchFamily="18" charset="0"/>
              </a:rPr>
              <a:t>(); </a:t>
            </a:r>
          </a:p>
          <a:p>
            <a:pPr marL="0" indent="0">
              <a:buNone/>
            </a:pPr>
            <a:r>
              <a:rPr lang="en-US" sz="1700" dirty="0" smtClean="0">
                <a:latin typeface="Times New Roman" pitchFamily="18" charset="0"/>
                <a:cs typeface="Times New Roman" pitchFamily="18" charset="0"/>
              </a:rPr>
              <a:t>	ctx.arc(95,50,40,0,2*</a:t>
            </a:r>
            <a:r>
              <a:rPr lang="en-US" sz="1700" dirty="0" err="1" smtClean="0">
                <a:latin typeface="Times New Roman" pitchFamily="18" charset="0"/>
                <a:cs typeface="Times New Roman" pitchFamily="18" charset="0"/>
              </a:rPr>
              <a:t>Math.PI</a:t>
            </a:r>
            <a:r>
              <a:rPr lang="en-US" sz="1700" dirty="0" smtClean="0">
                <a:latin typeface="Times New Roman" pitchFamily="18" charset="0"/>
                <a:cs typeface="Times New Roman" pitchFamily="18" charset="0"/>
              </a:rPr>
              <a:t>); </a:t>
            </a:r>
          </a:p>
          <a:p>
            <a:pPr marL="0" indent="0">
              <a:buNone/>
            </a:pP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ctx.stroke</a:t>
            </a:r>
            <a:r>
              <a:rPr lang="en-US" sz="1700" dirty="0" smtClean="0">
                <a:latin typeface="Times New Roman" pitchFamily="18" charset="0"/>
                <a:cs typeface="Times New Roman" pitchFamily="18" charset="0"/>
              </a:rPr>
              <a:t>(); </a:t>
            </a:r>
          </a:p>
          <a:p>
            <a:pPr marL="0" indent="0">
              <a:buNone/>
            </a:pPr>
            <a:r>
              <a:rPr lang="en-US" sz="1700" b="1" dirty="0" smtClean="0">
                <a:latin typeface="Times New Roman" pitchFamily="18" charset="0"/>
                <a:cs typeface="Times New Roman" pitchFamily="18" charset="0"/>
              </a:rPr>
              <a:t>	&lt;/script&gt;</a:t>
            </a:r>
            <a:r>
              <a:rPr lang="en-US" sz="1700" dirty="0" smtClean="0">
                <a:latin typeface="Times New Roman" pitchFamily="18" charset="0"/>
                <a:cs typeface="Times New Roman" pitchFamily="18" charset="0"/>
              </a:rPr>
              <a:t> </a:t>
            </a:r>
          </a:p>
          <a:p>
            <a:pPr marL="0" indent="0">
              <a:buNone/>
            </a:pPr>
            <a:r>
              <a:rPr lang="en-US" sz="1700" b="1" dirty="0" smtClean="0">
                <a:latin typeface="Times New Roman" pitchFamily="18" charset="0"/>
                <a:cs typeface="Times New Roman" pitchFamily="18" charset="0"/>
              </a:rPr>
              <a:t>	&lt;/body&gt;</a:t>
            </a:r>
            <a:r>
              <a:rPr lang="en-US" sz="1700" dirty="0" smtClean="0">
                <a:latin typeface="Times New Roman" pitchFamily="18" charset="0"/>
                <a:cs typeface="Times New Roman" pitchFamily="18" charset="0"/>
              </a:rPr>
              <a:t> </a:t>
            </a:r>
          </a:p>
          <a:p>
            <a:pPr marL="0" indent="0">
              <a:buNone/>
            </a:pPr>
            <a:r>
              <a:rPr lang="en-US" sz="1700" b="1" dirty="0" smtClean="0">
                <a:latin typeface="Times New Roman" pitchFamily="18" charset="0"/>
                <a:cs typeface="Times New Roman" pitchFamily="18" charset="0"/>
              </a:rPr>
              <a:t>	&lt;/html&gt;</a:t>
            </a:r>
            <a:endParaRPr lang="en-US" sz="1700" dirty="0" smtClean="0">
              <a:latin typeface="Times New Roman" pitchFamily="18" charset="0"/>
              <a:cs typeface="Times New Roman" pitchFamily="18" charset="0"/>
            </a:endParaRPr>
          </a:p>
          <a:p>
            <a:pPr marL="0" indent="0">
              <a:buNone/>
            </a:pPr>
            <a:r>
              <a:rPr lang="en-US" sz="1700" b="1" dirty="0" smtClean="0">
                <a:latin typeface="Times New Roman" pitchFamily="18" charset="0"/>
                <a:cs typeface="Times New Roman" pitchFamily="18" charset="0"/>
              </a:rPr>
              <a:t>Result</a:t>
            </a:r>
          </a:p>
          <a:p>
            <a:endParaRPr lang="en-US" dirty="0"/>
          </a:p>
        </p:txBody>
      </p:sp>
    </p:spTree>
    <p:extLst>
      <p:ext uri="{BB962C8B-B14F-4D97-AF65-F5344CB8AC3E}">
        <p14:creationId xmlns:p14="http://schemas.microsoft.com/office/powerpoint/2010/main" val="1727866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153400" cy="5821363"/>
          </a:xfrm>
        </p:spPr>
        <p:txBody>
          <a:bodyPr>
            <a:normAutofit fontScale="47500" lnSpcReduction="20000"/>
          </a:bodyPr>
          <a:lstStyle/>
          <a:p>
            <a:pPr marL="0" indent="0">
              <a:buNone/>
            </a:pPr>
            <a:r>
              <a:rPr lang="en-US" b="1" dirty="0" smtClean="0"/>
              <a:t>Drawing text on canvas</a:t>
            </a:r>
          </a:p>
          <a:p>
            <a:pPr marL="0" indent="0">
              <a:buNone/>
            </a:pPr>
            <a:r>
              <a:rPr lang="en-US" dirty="0" smtClean="0"/>
              <a:t>For Drawing text on canvas, you need following methods;</a:t>
            </a:r>
          </a:p>
          <a:p>
            <a:pPr marL="0" indent="0">
              <a:buNone/>
            </a:pPr>
            <a:r>
              <a:rPr lang="en-US" dirty="0" smtClean="0"/>
              <a:t>font property: It is used to define the font property for the text.</a:t>
            </a:r>
          </a:p>
          <a:p>
            <a:pPr marL="0" indent="0">
              <a:buNone/>
            </a:pPr>
            <a:r>
              <a:rPr lang="en-US" dirty="0" err="1" smtClean="0"/>
              <a:t>fillText</a:t>
            </a:r>
            <a:r>
              <a:rPr lang="en-US" dirty="0" smtClean="0"/>
              <a:t>(</a:t>
            </a:r>
            <a:r>
              <a:rPr lang="en-US" dirty="0" err="1" smtClean="0"/>
              <a:t>text,x,y</a:t>
            </a:r>
            <a:r>
              <a:rPr lang="en-US" dirty="0" smtClean="0"/>
              <a:t>) method: It is used to draw filled text on the canvas. It looks like bold font.</a:t>
            </a:r>
          </a:p>
          <a:p>
            <a:pPr marL="0" indent="0">
              <a:buNone/>
            </a:pPr>
            <a:r>
              <a:rPr lang="en-US" dirty="0" err="1" smtClean="0"/>
              <a:t>strokeText</a:t>
            </a:r>
            <a:r>
              <a:rPr lang="en-US" dirty="0" smtClean="0"/>
              <a:t>(</a:t>
            </a:r>
            <a:r>
              <a:rPr lang="en-US" dirty="0" err="1" smtClean="0"/>
              <a:t>text,x,y</a:t>
            </a:r>
            <a:r>
              <a:rPr lang="en-US" dirty="0" smtClean="0"/>
              <a:t>) method: It is also used to draw text on the canvas, but the text is unfilled.</a:t>
            </a:r>
          </a:p>
          <a:p>
            <a:pPr marL="0" indent="0">
              <a:buNone/>
            </a:pPr>
            <a:r>
              <a:rPr lang="en-US" b="1" dirty="0" smtClean="0"/>
              <a:t>Example</a:t>
            </a:r>
          </a:p>
          <a:p>
            <a:pPr marL="0" indent="0">
              <a:buNone/>
            </a:pPr>
            <a:r>
              <a:rPr lang="en-US" dirty="0" smtClean="0"/>
              <a:t>	&lt;!DOCTYPE&gt;</a:t>
            </a:r>
          </a:p>
          <a:p>
            <a:pPr marL="0" indent="0">
              <a:buNone/>
            </a:pPr>
            <a:r>
              <a:rPr lang="en-US" dirty="0" smtClean="0"/>
              <a:t> 	</a:t>
            </a:r>
            <a:r>
              <a:rPr lang="en-US" b="1" dirty="0" smtClean="0"/>
              <a:t>&lt;html&gt;</a:t>
            </a:r>
            <a:r>
              <a:rPr lang="en-US" dirty="0" smtClean="0"/>
              <a:t> </a:t>
            </a:r>
          </a:p>
          <a:p>
            <a:pPr marL="0" indent="0">
              <a:buNone/>
            </a:pPr>
            <a:r>
              <a:rPr lang="en-US" b="1" dirty="0" smtClean="0"/>
              <a:t>	&lt;body&gt;</a:t>
            </a:r>
            <a:r>
              <a:rPr lang="en-US" dirty="0" smtClean="0"/>
              <a:t> </a:t>
            </a:r>
          </a:p>
          <a:p>
            <a:pPr marL="0" indent="0">
              <a:buNone/>
            </a:pPr>
            <a:r>
              <a:rPr lang="en-US" b="1" dirty="0" smtClean="0"/>
              <a:t>	&lt;canvas</a:t>
            </a:r>
            <a:r>
              <a:rPr lang="en-US" dirty="0" smtClean="0"/>
              <a:t> id="myCanvasText1" width="200" height="100" style="border:2px 	solid 	#000;"</a:t>
            </a:r>
            <a:r>
              <a:rPr lang="en-US" b="1" dirty="0" smtClean="0"/>
              <a:t>&gt;</a:t>
            </a:r>
            <a:r>
              <a:rPr lang="en-US" dirty="0" smtClean="0"/>
              <a:t> </a:t>
            </a:r>
          </a:p>
          <a:p>
            <a:pPr marL="0" indent="0">
              <a:buNone/>
            </a:pPr>
            <a:r>
              <a:rPr lang="en-US" b="1" dirty="0" smtClean="0"/>
              <a:t>	&lt;/canvas&gt;</a:t>
            </a:r>
            <a:r>
              <a:rPr lang="en-US" dirty="0" smtClean="0"/>
              <a:t> </a:t>
            </a:r>
          </a:p>
          <a:p>
            <a:pPr marL="0" indent="0">
              <a:buNone/>
            </a:pPr>
            <a:r>
              <a:rPr lang="en-US" b="1" dirty="0" smtClean="0"/>
              <a:t>	&lt;script&gt;</a:t>
            </a:r>
            <a:r>
              <a:rPr lang="en-US" dirty="0" smtClean="0"/>
              <a:t> </a:t>
            </a:r>
          </a:p>
          <a:p>
            <a:pPr marL="0" indent="0">
              <a:buNone/>
            </a:pPr>
            <a:r>
              <a:rPr lang="en-US" b="1" dirty="0" smtClean="0"/>
              <a:t>	</a:t>
            </a:r>
            <a:r>
              <a:rPr lang="en-US" b="1" dirty="0" err="1" smtClean="0"/>
              <a:t>var</a:t>
            </a:r>
            <a:r>
              <a:rPr lang="en-US" dirty="0" smtClean="0"/>
              <a:t> c = </a:t>
            </a:r>
            <a:r>
              <a:rPr lang="en-US" dirty="0" err="1" smtClean="0"/>
              <a:t>document.getElementById</a:t>
            </a:r>
            <a:r>
              <a:rPr lang="en-US" dirty="0" smtClean="0"/>
              <a:t>("myCanvasText1"); </a:t>
            </a:r>
          </a:p>
          <a:p>
            <a:pPr marL="0" indent="0">
              <a:buNone/>
            </a:pPr>
            <a:r>
              <a:rPr lang="en-US" b="1" dirty="0" smtClean="0"/>
              <a:t>	</a:t>
            </a:r>
            <a:r>
              <a:rPr lang="en-US" b="1" dirty="0" err="1" smtClean="0"/>
              <a:t>var</a:t>
            </a:r>
            <a:r>
              <a:rPr lang="en-US" dirty="0" smtClean="0"/>
              <a:t> </a:t>
            </a:r>
            <a:r>
              <a:rPr lang="en-US" dirty="0" err="1" smtClean="0"/>
              <a:t>ctx</a:t>
            </a:r>
            <a:r>
              <a:rPr lang="en-US" dirty="0" smtClean="0"/>
              <a:t> = </a:t>
            </a:r>
            <a:r>
              <a:rPr lang="en-US" dirty="0" err="1" smtClean="0"/>
              <a:t>c.getContext</a:t>
            </a:r>
            <a:r>
              <a:rPr lang="en-US" dirty="0" smtClean="0"/>
              <a:t>("2d"); </a:t>
            </a:r>
            <a:r>
              <a:rPr lang="en-US" dirty="0" err="1" smtClean="0"/>
              <a:t>ctx.font</a:t>
            </a:r>
            <a:r>
              <a:rPr lang="en-US" dirty="0" smtClean="0"/>
              <a:t> = "30px Arial"; </a:t>
            </a:r>
            <a:r>
              <a:rPr lang="en-US" dirty="0" err="1" smtClean="0"/>
              <a:t>ctx.fillText</a:t>
            </a:r>
            <a:r>
              <a:rPr lang="en-US" dirty="0" smtClean="0"/>
              <a:t>("Hello Word !",10,50); </a:t>
            </a:r>
          </a:p>
          <a:p>
            <a:pPr marL="0" indent="0">
              <a:buNone/>
            </a:pPr>
            <a:r>
              <a:rPr lang="en-US" b="1" dirty="0" smtClean="0"/>
              <a:t>	&lt;/script&gt;</a:t>
            </a:r>
          </a:p>
          <a:p>
            <a:pPr marL="0" indent="0">
              <a:buNone/>
            </a:pPr>
            <a:r>
              <a:rPr lang="en-US" dirty="0" smtClean="0"/>
              <a:t>	 </a:t>
            </a:r>
            <a:r>
              <a:rPr lang="en-US" b="1" dirty="0" smtClean="0"/>
              <a:t>&lt;/body&gt;</a:t>
            </a:r>
            <a:r>
              <a:rPr lang="en-US" dirty="0" smtClean="0"/>
              <a:t> </a:t>
            </a:r>
          </a:p>
          <a:p>
            <a:pPr marL="0" indent="0">
              <a:buNone/>
            </a:pPr>
            <a:r>
              <a:rPr lang="en-US" b="1" dirty="0" smtClean="0"/>
              <a:t>	&lt;/html&gt;</a:t>
            </a:r>
            <a:endParaRPr lang="en-US" dirty="0" smtClean="0"/>
          </a:p>
          <a:p>
            <a:pPr marL="0" indent="0">
              <a:buNone/>
            </a:pPr>
            <a:r>
              <a:rPr lang="en-US" b="1" dirty="0" smtClean="0"/>
              <a:t>Result:</a:t>
            </a:r>
          </a:p>
          <a:p>
            <a:endParaRPr lang="en-US" dirty="0"/>
          </a:p>
        </p:txBody>
      </p:sp>
    </p:spTree>
    <p:extLst>
      <p:ext uri="{BB962C8B-B14F-4D97-AF65-F5344CB8AC3E}">
        <p14:creationId xmlns:p14="http://schemas.microsoft.com/office/powerpoint/2010/main" val="115485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200" b="1" dirty="0" smtClean="0">
                <a:latin typeface="Times New Roman" pitchFamily="18" charset="0"/>
                <a:cs typeface="Times New Roman" pitchFamily="18" charset="0"/>
              </a:rPr>
              <a:t>Drawing text on canvas using </a:t>
            </a:r>
            <a:r>
              <a:rPr lang="en-US" sz="2200" b="1" dirty="0" err="1" smtClean="0">
                <a:latin typeface="Times New Roman" pitchFamily="18" charset="0"/>
                <a:cs typeface="Times New Roman" pitchFamily="18" charset="0"/>
              </a:rPr>
              <a:t>strokeText</a:t>
            </a:r>
            <a:r>
              <a:rPr lang="en-US" sz="2200" b="1" dirty="0" smtClean="0">
                <a:latin typeface="Times New Roman" pitchFamily="18" charset="0"/>
                <a:cs typeface="Times New Roman" pitchFamily="18" charset="0"/>
              </a:rPr>
              <a:t>() method</a:t>
            </a:r>
          </a:p>
          <a:p>
            <a:pPr marL="0" indent="0">
              <a:buNone/>
            </a:pPr>
            <a:r>
              <a:rPr lang="en-US" sz="2200" b="1" dirty="0" smtClean="0">
                <a:latin typeface="Times New Roman" pitchFamily="18" charset="0"/>
                <a:cs typeface="Times New Roman" pitchFamily="18" charset="0"/>
              </a:rPr>
              <a:t>Example</a:t>
            </a:r>
          </a:p>
          <a:p>
            <a:pPr marL="0" indent="0">
              <a:buNone/>
            </a:pPr>
            <a:r>
              <a:rPr lang="en-US" sz="1600" dirty="0" smtClean="0">
                <a:latin typeface="Times New Roman" pitchFamily="18" charset="0"/>
                <a:cs typeface="Times New Roman" pitchFamily="18" charset="0"/>
              </a:rPr>
              <a:t>	&lt;!DOCTYPE&gt;</a:t>
            </a:r>
          </a:p>
          <a:p>
            <a:pPr marL="0" indent="0">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&lt;html&gt;</a:t>
            </a:r>
          </a:p>
          <a:p>
            <a:pPr marL="0" indent="0">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&lt;body&gt;</a:t>
            </a:r>
            <a:r>
              <a:rPr lang="en-US" sz="1600" dirty="0" smtClean="0">
                <a:latin typeface="Times New Roman" pitchFamily="18" charset="0"/>
                <a:cs typeface="Times New Roman" pitchFamily="18" charset="0"/>
              </a:rPr>
              <a:t> </a:t>
            </a:r>
          </a:p>
          <a:p>
            <a:pPr marL="0" indent="0">
              <a:buNone/>
            </a:pPr>
            <a:r>
              <a:rPr lang="en-US" sz="1600" b="1" dirty="0" smtClean="0">
                <a:latin typeface="Times New Roman" pitchFamily="18" charset="0"/>
                <a:cs typeface="Times New Roman" pitchFamily="18" charset="0"/>
              </a:rPr>
              <a:t>	&lt;canvas</a:t>
            </a:r>
            <a:r>
              <a:rPr lang="en-US" sz="1600" dirty="0" smtClean="0">
                <a:latin typeface="Times New Roman" pitchFamily="18" charset="0"/>
                <a:cs typeface="Times New Roman" pitchFamily="18" charset="0"/>
              </a:rPr>
              <a:t> id="myCanvasText2" width="320" height="100" style="border:2px solid 	#000;"</a:t>
            </a:r>
            <a:r>
              <a:rPr lang="en-US" sz="1600" b="1" dirty="0" smtClean="0">
                <a:latin typeface="Times New Roman" pitchFamily="18" charset="0"/>
                <a:cs typeface="Times New Roman" pitchFamily="18" charset="0"/>
              </a:rPr>
              <a:t>&gt;</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&lt;/canvas&gt;</a:t>
            </a:r>
            <a:r>
              <a:rPr lang="en-US" sz="1600" dirty="0" smtClean="0">
                <a:latin typeface="Times New Roman" pitchFamily="18" charset="0"/>
                <a:cs typeface="Times New Roman" pitchFamily="18" charset="0"/>
              </a:rPr>
              <a:t> </a:t>
            </a:r>
          </a:p>
          <a:p>
            <a:pPr marL="0" indent="0">
              <a:buNone/>
            </a:pPr>
            <a:r>
              <a:rPr lang="en-US" sz="1600" b="1" dirty="0" smtClean="0">
                <a:latin typeface="Times New Roman" pitchFamily="18" charset="0"/>
                <a:cs typeface="Times New Roman" pitchFamily="18" charset="0"/>
              </a:rPr>
              <a:t>	&lt;script&gt;</a:t>
            </a:r>
            <a:r>
              <a:rPr lang="en-US" sz="1600" dirty="0" smtClean="0">
                <a:latin typeface="Times New Roman" pitchFamily="18" charset="0"/>
                <a:cs typeface="Times New Roman" pitchFamily="18" charset="0"/>
              </a:rPr>
              <a:t> </a:t>
            </a:r>
          </a:p>
          <a:p>
            <a:pPr marL="0" indent="0">
              <a:buNone/>
            </a:pP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c = </a:t>
            </a:r>
            <a:r>
              <a:rPr lang="en-US" sz="1600" dirty="0" err="1" smtClean="0">
                <a:latin typeface="Times New Roman" pitchFamily="18" charset="0"/>
                <a:cs typeface="Times New Roman" pitchFamily="18" charset="0"/>
              </a:rPr>
              <a:t>document.getElementById</a:t>
            </a:r>
            <a:r>
              <a:rPr lang="en-US" sz="1600" dirty="0" smtClean="0">
                <a:latin typeface="Times New Roman" pitchFamily="18" charset="0"/>
                <a:cs typeface="Times New Roman" pitchFamily="18" charset="0"/>
              </a:rPr>
              <a:t>("myCanvasText2"); </a:t>
            </a:r>
          </a:p>
          <a:p>
            <a:pPr marL="0" indent="0">
              <a:buNone/>
            </a:pP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ctx</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c.getContext</a:t>
            </a:r>
            <a:r>
              <a:rPr lang="en-US" sz="1600" dirty="0" smtClean="0">
                <a:latin typeface="Times New Roman" pitchFamily="18" charset="0"/>
                <a:cs typeface="Times New Roman" pitchFamily="18" charset="0"/>
              </a:rPr>
              <a:t>("2d"); </a:t>
            </a:r>
            <a:r>
              <a:rPr lang="en-US" sz="1600" dirty="0" err="1" smtClean="0">
                <a:latin typeface="Times New Roman" pitchFamily="18" charset="0"/>
                <a:cs typeface="Times New Roman" pitchFamily="18" charset="0"/>
              </a:rPr>
              <a:t>ctx.font</a:t>
            </a:r>
            <a:r>
              <a:rPr lang="en-US" sz="1600" dirty="0" smtClean="0">
                <a:latin typeface="Times New Roman" pitchFamily="18" charset="0"/>
                <a:cs typeface="Times New Roman" pitchFamily="18" charset="0"/>
              </a:rPr>
              <a:t> = "30px Arial"; </a:t>
            </a:r>
            <a:r>
              <a:rPr lang="en-US" sz="1600" dirty="0" err="1" smtClean="0">
                <a:latin typeface="Times New Roman" pitchFamily="18" charset="0"/>
                <a:cs typeface="Times New Roman" pitchFamily="18" charset="0"/>
              </a:rPr>
              <a:t>ctx.strokeText</a:t>
            </a:r>
            <a:r>
              <a:rPr lang="en-US" sz="1600" dirty="0" smtClean="0">
                <a:latin typeface="Times New Roman" pitchFamily="18" charset="0"/>
                <a:cs typeface="Times New Roman" pitchFamily="18" charset="0"/>
              </a:rPr>
              <a:t>("Hello 	shireeshakole@gmail.com",10,200);</a:t>
            </a:r>
          </a:p>
          <a:p>
            <a:pPr marL="0" indent="0">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&lt;/script&gt;</a:t>
            </a:r>
            <a:r>
              <a:rPr lang="en-US" sz="1600" dirty="0" smtClean="0">
                <a:latin typeface="Times New Roman" pitchFamily="18" charset="0"/>
                <a:cs typeface="Times New Roman" pitchFamily="18" charset="0"/>
              </a:rPr>
              <a:t> </a:t>
            </a:r>
          </a:p>
          <a:p>
            <a:pPr marL="0" indent="0">
              <a:buNone/>
            </a:pPr>
            <a:r>
              <a:rPr lang="en-US" sz="1600" b="1" dirty="0" smtClean="0">
                <a:latin typeface="Times New Roman" pitchFamily="18" charset="0"/>
                <a:cs typeface="Times New Roman" pitchFamily="18" charset="0"/>
              </a:rPr>
              <a:t>	&lt;/body&gt;</a:t>
            </a:r>
            <a:r>
              <a:rPr lang="en-US" sz="1600" dirty="0" smtClean="0">
                <a:latin typeface="Times New Roman" pitchFamily="18" charset="0"/>
                <a:cs typeface="Times New Roman" pitchFamily="18" charset="0"/>
              </a:rPr>
              <a:t> </a:t>
            </a:r>
          </a:p>
          <a:p>
            <a:pPr marL="0" indent="0">
              <a:buNone/>
            </a:pPr>
            <a:r>
              <a:rPr lang="en-US" sz="1600" b="1" dirty="0" smtClean="0">
                <a:latin typeface="Times New Roman" pitchFamily="18" charset="0"/>
                <a:cs typeface="Times New Roman" pitchFamily="18" charset="0"/>
              </a:rPr>
              <a:t>	&lt;/html&gt;</a:t>
            </a:r>
            <a:endParaRPr lang="en-US" sz="1600" dirty="0" smtClean="0">
              <a:latin typeface="Times New Roman" pitchFamily="18" charset="0"/>
              <a:cs typeface="Times New Roman" pitchFamily="18" charset="0"/>
            </a:endParaRPr>
          </a:p>
          <a:p>
            <a:pPr marL="0" indent="0">
              <a:buNone/>
            </a:pPr>
            <a:r>
              <a:rPr lang="en-US" b="1" dirty="0" smtClean="0"/>
              <a:t>Result:</a:t>
            </a:r>
          </a:p>
          <a:p>
            <a:endParaRPr lang="en-US" dirty="0"/>
          </a:p>
        </p:txBody>
      </p:sp>
    </p:spTree>
    <p:extLst>
      <p:ext uri="{BB962C8B-B14F-4D97-AF65-F5344CB8AC3E}">
        <p14:creationId xmlns:p14="http://schemas.microsoft.com/office/powerpoint/2010/main" val="4617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pPr marL="0" indent="0">
              <a:buNone/>
            </a:pPr>
            <a:r>
              <a:rPr lang="en-US" sz="4200" b="1" dirty="0">
                <a:latin typeface="Times New Roman" pitchFamily="18" charset="0"/>
                <a:cs typeface="Times New Roman" pitchFamily="18" charset="0"/>
              </a:rPr>
              <a:t>figure </a:t>
            </a:r>
            <a:r>
              <a:rPr lang="en-US" sz="4200" b="1" dirty="0" smtClean="0">
                <a:latin typeface="Times New Roman" pitchFamily="18" charset="0"/>
                <a:cs typeface="Times New Roman" pitchFamily="18" charset="0"/>
              </a:rPr>
              <a:t>tag:</a:t>
            </a:r>
            <a:endParaRPr lang="en-US" sz="4200" b="1" dirty="0">
              <a:latin typeface="Times New Roman" pitchFamily="18" charset="0"/>
              <a:cs typeface="Times New Roman" pitchFamily="18" charset="0"/>
            </a:endParaRPr>
          </a:p>
          <a:p>
            <a:pPr marL="0" indent="0">
              <a:buNone/>
            </a:pPr>
            <a:r>
              <a:rPr lang="en-US" sz="3400" dirty="0">
                <a:latin typeface="Times New Roman" pitchFamily="18" charset="0"/>
                <a:cs typeface="Times New Roman" pitchFamily="18" charset="0"/>
              </a:rPr>
              <a:t>Html </a:t>
            </a:r>
            <a:r>
              <a:rPr lang="en-US" sz="3400" b="1" dirty="0">
                <a:latin typeface="Times New Roman" pitchFamily="18" charset="0"/>
                <a:cs typeface="Times New Roman" pitchFamily="18" charset="0"/>
              </a:rPr>
              <a:t>&lt;figure&gt;</a:t>
            </a:r>
            <a:r>
              <a:rPr lang="en-US" sz="3400" dirty="0">
                <a:latin typeface="Times New Roman" pitchFamily="18" charset="0"/>
                <a:cs typeface="Times New Roman" pitchFamily="18" charset="0"/>
              </a:rPr>
              <a:t> tag is used to mark up a photo in the document on the web page.</a:t>
            </a:r>
          </a:p>
          <a:p>
            <a:pPr marL="0" indent="0">
              <a:buNone/>
            </a:pPr>
            <a:r>
              <a:rPr lang="en-US" sz="3400" dirty="0">
                <a:latin typeface="Times New Roman" pitchFamily="18" charset="0"/>
                <a:cs typeface="Times New Roman" pitchFamily="18" charset="0"/>
              </a:rPr>
              <a:t>We know that in html image tag is already available for display images on web browser but html5 introduce new tag &lt;figure&gt; tag to handle the group of diagrams, photos, code listing etc.</a:t>
            </a:r>
          </a:p>
          <a:p>
            <a:pPr marL="0" indent="0">
              <a:buNone/>
            </a:pPr>
            <a:r>
              <a:rPr lang="en-US" sz="3400" b="1" dirty="0">
                <a:latin typeface="Times New Roman" pitchFamily="18" charset="0"/>
                <a:cs typeface="Times New Roman" pitchFamily="18" charset="0"/>
              </a:rPr>
              <a:t>Syntax</a:t>
            </a:r>
          </a:p>
          <a:p>
            <a:pPr marL="0" indent="0">
              <a:buNone/>
            </a:pPr>
            <a:r>
              <a:rPr lang="en-US" sz="3400" dirty="0" smtClean="0">
                <a:latin typeface="Times New Roman" pitchFamily="18" charset="0"/>
                <a:cs typeface="Times New Roman" pitchFamily="18" charset="0"/>
              </a:rPr>
              <a:t>	&lt;!</a:t>
            </a:r>
            <a:r>
              <a:rPr lang="en-US" sz="3400" dirty="0">
                <a:latin typeface="Times New Roman" pitchFamily="18" charset="0"/>
                <a:cs typeface="Times New Roman" pitchFamily="18" charset="0"/>
              </a:rPr>
              <a:t>DOCTYPE</a:t>
            </a:r>
            <a:r>
              <a:rPr lang="en-US" sz="3400" dirty="0" smtClean="0">
                <a:latin typeface="Times New Roman" pitchFamily="18" charset="0"/>
                <a:cs typeface="Times New Roman" pitchFamily="18" charset="0"/>
              </a:rPr>
              <a:t>&gt;</a:t>
            </a:r>
          </a:p>
          <a:p>
            <a:pPr marL="0" indent="0">
              <a:buNone/>
            </a:pPr>
            <a:r>
              <a:rPr lang="en-US" sz="3400" b="1" dirty="0" smtClean="0">
                <a:latin typeface="Times New Roman" pitchFamily="18" charset="0"/>
                <a:cs typeface="Times New Roman" pitchFamily="18" charset="0"/>
              </a:rPr>
              <a:t>	&lt;</a:t>
            </a:r>
            <a:r>
              <a:rPr lang="en-US" sz="3400" b="1" dirty="0">
                <a:latin typeface="Times New Roman" pitchFamily="18" charset="0"/>
                <a:cs typeface="Times New Roman" pitchFamily="18" charset="0"/>
              </a:rPr>
              <a:t>html</a:t>
            </a:r>
            <a:r>
              <a:rPr lang="en-US" sz="3400" b="1" dirty="0" smtClean="0">
                <a:latin typeface="Times New Roman" pitchFamily="18" charset="0"/>
                <a:cs typeface="Times New Roman" pitchFamily="18" charset="0"/>
              </a:rPr>
              <a:t>&gt;</a:t>
            </a:r>
          </a:p>
          <a:p>
            <a:pPr marL="0" indent="0">
              <a:buNone/>
            </a:pPr>
            <a:r>
              <a:rPr lang="en-US" sz="3400" b="1" dirty="0" smtClean="0">
                <a:latin typeface="Times New Roman" pitchFamily="18" charset="0"/>
                <a:cs typeface="Times New Roman" pitchFamily="18" charset="0"/>
              </a:rPr>
              <a:t>	&lt;</a:t>
            </a:r>
            <a:r>
              <a:rPr lang="en-US" sz="3400" b="1" dirty="0">
                <a:latin typeface="Times New Roman" pitchFamily="18" charset="0"/>
                <a:cs typeface="Times New Roman" pitchFamily="18" charset="0"/>
              </a:rPr>
              <a:t>body</a:t>
            </a:r>
            <a:r>
              <a:rPr lang="en-US" sz="3400" b="1" dirty="0" smtClean="0">
                <a:latin typeface="Times New Roman" pitchFamily="18" charset="0"/>
                <a:cs typeface="Times New Roman" pitchFamily="18" charset="0"/>
              </a:rPr>
              <a:t>&gt;</a:t>
            </a:r>
          </a:p>
          <a:p>
            <a:pPr marL="0" indent="0">
              <a:buNone/>
            </a:pPr>
            <a:r>
              <a:rPr lang="en-US" sz="3400" b="1" dirty="0" smtClean="0">
                <a:latin typeface="Times New Roman" pitchFamily="18" charset="0"/>
                <a:cs typeface="Times New Roman" pitchFamily="18" charset="0"/>
              </a:rPr>
              <a:t>	&lt;</a:t>
            </a:r>
            <a:r>
              <a:rPr lang="en-US" sz="3400" b="1" dirty="0">
                <a:latin typeface="Times New Roman" pitchFamily="18" charset="0"/>
                <a:cs typeface="Times New Roman" pitchFamily="18" charset="0"/>
              </a:rPr>
              <a:t>p</a:t>
            </a:r>
            <a:r>
              <a:rPr lang="en-US" sz="3400" b="1" dirty="0" smtClean="0">
                <a:latin typeface="Times New Roman" pitchFamily="18" charset="0"/>
                <a:cs typeface="Times New Roman" pitchFamily="18" charset="0"/>
              </a:rPr>
              <a:t>&gt;</a:t>
            </a:r>
          </a:p>
          <a:p>
            <a:pPr marL="0" indent="0">
              <a:buNone/>
            </a:pPr>
            <a:r>
              <a:rPr lang="en-US" sz="3400" b="1" dirty="0" smtClean="0">
                <a:latin typeface="Times New Roman" pitchFamily="18" charset="0"/>
                <a:cs typeface="Times New Roman" pitchFamily="18" charset="0"/>
              </a:rPr>
              <a:t>	&lt;</a:t>
            </a:r>
            <a:r>
              <a:rPr lang="en-US" sz="3400" b="1" dirty="0">
                <a:latin typeface="Times New Roman" pitchFamily="18" charset="0"/>
                <a:cs typeface="Times New Roman" pitchFamily="18" charset="0"/>
              </a:rPr>
              <a:t>strong&gt;</a:t>
            </a:r>
            <a:r>
              <a:rPr lang="en-US" sz="3400" dirty="0">
                <a:latin typeface="Times New Roman" pitchFamily="18" charset="0"/>
                <a:cs typeface="Times New Roman" pitchFamily="18" charset="0"/>
              </a:rPr>
              <a:t>Tim Berners-Lee</a:t>
            </a:r>
            <a:r>
              <a:rPr lang="en-US" sz="3400" b="1" dirty="0">
                <a:latin typeface="Times New Roman" pitchFamily="18" charset="0"/>
                <a:cs typeface="Times New Roman" pitchFamily="18" charset="0"/>
              </a:rPr>
              <a:t>&lt;/strong</a:t>
            </a:r>
            <a:r>
              <a:rPr lang="en-US" sz="3400" b="1" dirty="0" smtClean="0">
                <a:latin typeface="Times New Roman" pitchFamily="18" charset="0"/>
                <a:cs typeface="Times New Roman" pitchFamily="18" charset="0"/>
              </a:rPr>
              <a:t>&gt;</a:t>
            </a:r>
            <a:r>
              <a:rPr lang="en-US" sz="3400" dirty="0" smtClean="0">
                <a:latin typeface="Times New Roman" pitchFamily="18" charset="0"/>
                <a:cs typeface="Times New Roman" pitchFamily="18" charset="0"/>
              </a:rPr>
              <a:t> </a:t>
            </a:r>
            <a:r>
              <a:rPr lang="en-US" sz="3400" dirty="0">
                <a:latin typeface="Times New Roman" pitchFamily="18" charset="0"/>
                <a:cs typeface="Times New Roman" pitchFamily="18" charset="0"/>
              </a:rPr>
              <a:t>is known as father of Html. The first publicly available description of HTML was a document called "HTML Tags", first described, on the Internet by Berners-Lee in late 1991.</a:t>
            </a:r>
            <a:r>
              <a:rPr lang="en-US" sz="3400" b="1" dirty="0">
                <a:latin typeface="Times New Roman" pitchFamily="18" charset="0"/>
                <a:cs typeface="Times New Roman" pitchFamily="18" charset="0"/>
              </a:rPr>
              <a:t>&lt;/p</a:t>
            </a:r>
            <a:r>
              <a:rPr lang="en-US" sz="3400" b="1" dirty="0" smtClean="0">
                <a:latin typeface="Times New Roman" pitchFamily="18" charset="0"/>
                <a:cs typeface="Times New Roman" pitchFamily="18" charset="0"/>
              </a:rPr>
              <a:t>&gt;</a:t>
            </a:r>
          </a:p>
          <a:p>
            <a:pPr marL="0" indent="0">
              <a:buNone/>
            </a:pPr>
            <a:r>
              <a:rPr lang="en-US" sz="3400" b="1" dirty="0" smtClean="0">
                <a:latin typeface="Times New Roman" pitchFamily="18" charset="0"/>
                <a:cs typeface="Times New Roman" pitchFamily="18" charset="0"/>
              </a:rPr>
              <a:t>	&lt;</a:t>
            </a:r>
            <a:r>
              <a:rPr lang="en-US" sz="3400" b="1" dirty="0">
                <a:latin typeface="Times New Roman" pitchFamily="18" charset="0"/>
                <a:cs typeface="Times New Roman" pitchFamily="18" charset="0"/>
              </a:rPr>
              <a:t>figure</a:t>
            </a:r>
            <a:r>
              <a:rPr lang="en-US" sz="3400" b="1" dirty="0" smtClean="0">
                <a:latin typeface="Times New Roman" pitchFamily="18" charset="0"/>
                <a:cs typeface="Times New Roman" pitchFamily="18" charset="0"/>
              </a:rPr>
              <a:t>&gt;</a:t>
            </a:r>
          </a:p>
          <a:p>
            <a:pPr marL="0" indent="0">
              <a:buNone/>
            </a:pPr>
            <a:r>
              <a:rPr lang="en-US" sz="3400" b="1" dirty="0" smtClean="0">
                <a:latin typeface="Times New Roman" pitchFamily="18" charset="0"/>
                <a:cs typeface="Times New Roman" pitchFamily="18" charset="0"/>
              </a:rPr>
              <a:t>	&lt;</a:t>
            </a:r>
            <a:r>
              <a:rPr lang="en-US" sz="3400" b="1" dirty="0" err="1">
                <a:latin typeface="Times New Roman" pitchFamily="18" charset="0"/>
                <a:cs typeface="Times New Roman" pitchFamily="18" charset="0"/>
              </a:rPr>
              <a:t>img</a:t>
            </a:r>
            <a:r>
              <a:rPr lang="en-US" sz="3400" dirty="0">
                <a:latin typeface="Times New Roman" pitchFamily="18" charset="0"/>
                <a:cs typeface="Times New Roman" pitchFamily="18" charset="0"/>
              </a:rPr>
              <a:t> </a:t>
            </a:r>
            <a:r>
              <a:rPr lang="en-US" sz="3400" dirty="0" err="1">
                <a:latin typeface="Times New Roman" pitchFamily="18" charset="0"/>
                <a:cs typeface="Times New Roman" pitchFamily="18" charset="0"/>
              </a:rPr>
              <a:t>src</a:t>
            </a:r>
            <a:r>
              <a:rPr lang="en-US" sz="3400" dirty="0">
                <a:latin typeface="Times New Roman" pitchFamily="18" charset="0"/>
                <a:cs typeface="Times New Roman" pitchFamily="18" charset="0"/>
              </a:rPr>
              <a:t>="/html5/images/berners-lee.png" title="</a:t>
            </a:r>
            <a:r>
              <a:rPr lang="en-US" sz="3400" dirty="0" err="1">
                <a:latin typeface="Times New Roman" pitchFamily="18" charset="0"/>
                <a:cs typeface="Times New Roman" pitchFamily="18" charset="0"/>
              </a:rPr>
              <a:t>berners-lee</a:t>
            </a:r>
            <a:r>
              <a:rPr lang="en-US" sz="3400" dirty="0">
                <a:latin typeface="Times New Roman" pitchFamily="18" charset="0"/>
                <a:cs typeface="Times New Roman" pitchFamily="18" charset="0"/>
              </a:rPr>
              <a:t>" alt="</a:t>
            </a:r>
            <a:r>
              <a:rPr lang="en-US" sz="3400" dirty="0" err="1">
                <a:latin typeface="Times New Roman" pitchFamily="18" charset="0"/>
                <a:cs typeface="Times New Roman" pitchFamily="18" charset="0"/>
              </a:rPr>
              <a:t>berners-lee</a:t>
            </a:r>
            <a:r>
              <a:rPr lang="en-US" sz="3400" dirty="0" smtClean="0">
                <a:latin typeface="Times New Roman" pitchFamily="18" charset="0"/>
                <a:cs typeface="Times New Roman" pitchFamily="18" charset="0"/>
              </a:rPr>
              <a:t>"</a:t>
            </a:r>
            <a:r>
              <a:rPr lang="en-US" sz="3400" b="1" dirty="0" smtClean="0">
                <a:latin typeface="Times New Roman" pitchFamily="18" charset="0"/>
                <a:cs typeface="Times New Roman" pitchFamily="18" charset="0"/>
              </a:rPr>
              <a:t>&gt;</a:t>
            </a:r>
          </a:p>
          <a:p>
            <a:pPr marL="0" indent="0">
              <a:buNone/>
            </a:pPr>
            <a:r>
              <a:rPr lang="en-US" sz="3400" b="1" dirty="0" smtClean="0">
                <a:latin typeface="Times New Roman" pitchFamily="18" charset="0"/>
                <a:cs typeface="Times New Roman" pitchFamily="18" charset="0"/>
              </a:rPr>
              <a:t>	&lt;/</a:t>
            </a:r>
            <a:r>
              <a:rPr lang="en-US" sz="3400" b="1" dirty="0">
                <a:latin typeface="Times New Roman" pitchFamily="18" charset="0"/>
                <a:cs typeface="Times New Roman" pitchFamily="18" charset="0"/>
              </a:rPr>
              <a:t>figure</a:t>
            </a:r>
            <a:r>
              <a:rPr lang="en-US" sz="3400" b="1" dirty="0" smtClean="0">
                <a:latin typeface="Times New Roman" pitchFamily="18" charset="0"/>
                <a:cs typeface="Times New Roman" pitchFamily="18" charset="0"/>
              </a:rPr>
              <a:t>&gt;</a:t>
            </a:r>
          </a:p>
          <a:p>
            <a:pPr marL="0" indent="0">
              <a:buNone/>
            </a:pPr>
            <a:r>
              <a:rPr lang="en-US" sz="3400" b="1" dirty="0" smtClean="0">
                <a:latin typeface="Times New Roman" pitchFamily="18" charset="0"/>
                <a:cs typeface="Times New Roman" pitchFamily="18" charset="0"/>
              </a:rPr>
              <a:t>	&lt;/</a:t>
            </a:r>
            <a:r>
              <a:rPr lang="en-US" sz="3400" b="1" dirty="0">
                <a:latin typeface="Times New Roman" pitchFamily="18" charset="0"/>
                <a:cs typeface="Times New Roman" pitchFamily="18" charset="0"/>
              </a:rPr>
              <a:t>body</a:t>
            </a:r>
            <a:r>
              <a:rPr lang="en-US" sz="3400" b="1" dirty="0" smtClean="0">
                <a:latin typeface="Times New Roman" pitchFamily="18" charset="0"/>
                <a:cs typeface="Times New Roman" pitchFamily="18" charset="0"/>
              </a:rPr>
              <a:t>&gt;</a:t>
            </a:r>
          </a:p>
          <a:p>
            <a:pPr marL="0" indent="0">
              <a:buNone/>
            </a:pPr>
            <a:r>
              <a:rPr lang="en-US" sz="3400" b="1" dirty="0" smtClean="0">
                <a:latin typeface="Times New Roman" pitchFamily="18" charset="0"/>
                <a:cs typeface="Times New Roman" pitchFamily="18" charset="0"/>
              </a:rPr>
              <a:t>	&lt;/</a:t>
            </a:r>
            <a:r>
              <a:rPr lang="en-US" sz="3400" b="1" dirty="0">
                <a:latin typeface="Times New Roman" pitchFamily="18" charset="0"/>
                <a:cs typeface="Times New Roman" pitchFamily="18" charset="0"/>
              </a:rPr>
              <a:t>html&gt;</a:t>
            </a:r>
            <a:endParaRPr lang="en-US" sz="3400" dirty="0" smtClean="0">
              <a:effectLst/>
              <a:latin typeface="Times New Roman" pitchFamily="18" charset="0"/>
              <a:cs typeface="Times New Roman" pitchFamily="18" charset="0"/>
            </a:endParaRPr>
          </a:p>
          <a:p>
            <a:pPr marL="0" indent="0">
              <a:buNone/>
            </a:pPr>
            <a:r>
              <a:rPr lang="en-US" b="1" dirty="0" smtClean="0"/>
              <a:t>Result</a:t>
            </a:r>
            <a:endParaRPr lang="en-US" b="1" dirty="0"/>
          </a:p>
          <a:p>
            <a:pPr marL="0" indent="0">
              <a:buNone/>
            </a:pPr>
            <a:r>
              <a:rPr lang="en-US" b="1" dirty="0"/>
              <a:t>Tim Berners-Lee</a:t>
            </a:r>
            <a:r>
              <a:rPr lang="en-US" dirty="0"/>
              <a:t> is known as father of Html. The first publicly available description of HTML was a document called "HTML Tags", first described, on the Internet by Berners-Lee in late 1991.</a:t>
            </a:r>
          </a:p>
          <a:p>
            <a:endParaRPr lang="en-US" dirty="0"/>
          </a:p>
        </p:txBody>
      </p:sp>
    </p:spTree>
    <p:extLst>
      <p:ext uri="{BB962C8B-B14F-4D97-AF65-F5344CB8AC3E}">
        <p14:creationId xmlns:p14="http://schemas.microsoft.com/office/powerpoint/2010/main" val="3641258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6095383" y="1166246"/>
            <a:ext cx="125059" cy="31545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6654" tIns="38088" rIns="57132"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Content Placeholder 5"/>
          <p:cNvSpPr>
            <a:spLocks noGrp="1"/>
          </p:cNvSpPr>
          <p:nvPr>
            <p:ph idx="1"/>
          </p:nvPr>
        </p:nvSpPr>
        <p:spPr>
          <a:xfrm>
            <a:off x="304800" y="228600"/>
            <a:ext cx="8382000" cy="5897563"/>
          </a:xfrm>
        </p:spPr>
        <p:txBody>
          <a:bodyPr>
            <a:normAutofit/>
          </a:bodyPr>
          <a:lstStyle/>
          <a:p>
            <a:pPr marL="0" lvl="0" indent="0" algn="just" fontAlgn="base">
              <a:spcBef>
                <a:spcPct val="0"/>
              </a:spcBef>
              <a:spcAft>
                <a:spcPct val="0"/>
              </a:spcAft>
              <a:buNone/>
            </a:pPr>
            <a:r>
              <a:rPr kumimoji="0" lang="en-US" sz="29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Meter </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tag </a:t>
            </a:r>
          </a:p>
          <a:p>
            <a:pPr marL="0" lvl="0" indent="0" algn="just" fontAlgn="base">
              <a:spcBef>
                <a:spcPct val="0"/>
              </a:spcBef>
              <a:spcAft>
                <a:spcPct val="0"/>
              </a:spcAft>
              <a:buNone/>
            </a:pPr>
            <a:r>
              <a:rPr lang="en-US" sz="1600" dirty="0" smtClean="0">
                <a:solidFill>
                  <a:srgbClr val="000000"/>
                </a:solidFill>
                <a:latin typeface="Times New Roman" pitchFamily="18" charset="0"/>
                <a:ea typeface="Times New Roman" pitchFamily="18" charset="0"/>
                <a:cs typeface="Times New Roman" pitchFamily="18" charset="0"/>
              </a:rPr>
              <a:t>It is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used to measure data within given range. This is also known as a gauge.</a:t>
            </a:r>
            <a:endParaRPr kumimoji="0" lang="en-US" sz="1600" b="1" i="0" u="none" strike="noStrike" cap="none" normalizeH="0" baseline="0" dirty="0" smtClean="0">
              <a:ln>
                <a:noFill/>
              </a:ln>
              <a:solidFill>
                <a:srgbClr val="4F81BD"/>
              </a:solidFill>
              <a:effectLst/>
              <a:latin typeface="Times New Roman" pitchFamily="18" charset="0"/>
              <a:ea typeface="Times New Roman" pitchFamily="18" charset="0"/>
              <a:cs typeface="Times New Roman" pitchFamily="18" charset="0"/>
            </a:endParaRP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Uses of meter tag</a:t>
            </a:r>
          </a:p>
          <a:p>
            <a:pPr marL="0" lvl="0" indent="0" algn="just" eaLnBrk="0" fontAlgn="base" hangingPunct="0">
              <a:spcBef>
                <a:spcPct val="0"/>
              </a:spcBef>
              <a:spcAft>
                <a:spcPct val="0"/>
              </a:spcAft>
              <a:buNone/>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Meter tag are use to measure disk usage, same like in you computer show how much a particular drive (on hard disk) full with data.</a:t>
            </a:r>
            <a:endPar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endParaRP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Attributes of meter</a:t>
            </a: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Note: </a:t>
            </a: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The &lt;meter&gt; tag should not be used to indicate progress. For progress bars, you can use &lt;progress&gt; tag.</a:t>
            </a:r>
            <a:endPar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endParaRP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Html5 Example</a:t>
            </a: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Example</a:t>
            </a:r>
          </a:p>
          <a:p>
            <a:pPr marL="0" lvl="0" indent="0" algn="just" eaLnBrk="0" fontAlgn="base" hangingPunct="0">
              <a:spcBef>
                <a:spcPct val="0"/>
              </a:spcBef>
              <a:spcAft>
                <a:spcPct val="0"/>
              </a:spcAft>
              <a:buNone/>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	&lt;!DOCTYPE html&gt;</a:t>
            </a: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&lt;html&gt;</a:t>
            </a: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&lt;body&gt;</a:t>
            </a: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&lt;p&gt;</a:t>
            </a: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Display a gauge:</a:t>
            </a: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&lt;/p&gt;</a:t>
            </a: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&lt;meter</a:t>
            </a: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 value="2" min="20" max="100"</a:t>
            </a: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&gt;</a:t>
            </a: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2 out of 10</a:t>
            </a: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&lt;/meter&gt;</a:t>
            </a: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&lt;</a:t>
            </a:r>
            <a:r>
              <a:rPr kumimoji="0" lang="en-US" sz="1600" b="1" i="0" u="none" strike="noStrike" cap="none" normalizeH="0" baseline="0" dirty="0" err="1" smtClean="0">
                <a:ln>
                  <a:noFill/>
                </a:ln>
                <a:effectLst/>
                <a:latin typeface="Times New Roman" pitchFamily="18" charset="0"/>
                <a:ea typeface="Times New Roman" pitchFamily="18" charset="0"/>
                <a:cs typeface="Times New Roman" pitchFamily="18" charset="0"/>
              </a:rPr>
              <a:t>br</a:t>
            </a: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&gt;</a:t>
            </a: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&lt;meter</a:t>
            </a: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 value="0.7"</a:t>
            </a: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&gt;</a:t>
            </a: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70%</a:t>
            </a: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&lt;/meter&gt;</a:t>
            </a: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&lt;/body&gt;</a:t>
            </a: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&lt;/html&gt;</a:t>
            </a:r>
          </a:p>
          <a:p>
            <a:pPr marL="0" lvl="0" indent="0" algn="just" eaLnBrk="0" fontAlgn="base" hangingPunct="0">
              <a:spcBef>
                <a:spcPct val="0"/>
              </a:spcBef>
              <a:spcAft>
                <a:spcPct val="0"/>
              </a:spcAft>
              <a:buNone/>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Example</a:t>
            </a:r>
          </a:p>
          <a:p>
            <a:pPr marL="0" lvl="0" indent="0" algn="just" eaLnBrk="0" fontAlgn="base" hangingPunct="0">
              <a:spcBef>
                <a:spcPct val="0"/>
              </a:spcBef>
              <a:spcAft>
                <a:spcPct val="0"/>
              </a:spcAft>
              <a:buNone/>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Display a gauge:</a:t>
            </a:r>
            <a:endParaRPr kumimoji="0" lang="en-US" sz="1600" b="0" i="0" u="none" strike="noStrike" cap="none" normalizeH="0" baseline="0" dirty="0" smtClean="0">
              <a:ln>
                <a:noFill/>
              </a:ln>
              <a:effectLst/>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31676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72900700"/>
              </p:ext>
            </p:extLst>
          </p:nvPr>
        </p:nvGraphicFramePr>
        <p:xfrm>
          <a:off x="380999" y="304800"/>
          <a:ext cx="8382000" cy="6324601"/>
        </p:xfrm>
        <a:graphic>
          <a:graphicData uri="http://schemas.openxmlformats.org/drawingml/2006/table">
            <a:tbl>
              <a:tblPr firstRow="1" firstCol="1" bandRow="1">
                <a:tableStyleId>{5C22544A-7EE6-4342-B048-85BDC9FD1C3A}</a:tableStyleId>
              </a:tblPr>
              <a:tblGrid>
                <a:gridCol w="2794000"/>
                <a:gridCol w="2794000"/>
                <a:gridCol w="2794000"/>
              </a:tblGrid>
              <a:tr h="640251">
                <a:tc>
                  <a:txBody>
                    <a:bodyPr/>
                    <a:lstStyle/>
                    <a:p>
                      <a:pPr marL="0" marR="0" algn="ctr">
                        <a:lnSpc>
                          <a:spcPct val="115000"/>
                        </a:lnSpc>
                        <a:spcBef>
                          <a:spcPts val="0"/>
                        </a:spcBef>
                        <a:spcAft>
                          <a:spcPts val="1000"/>
                        </a:spcAft>
                      </a:pPr>
                      <a:r>
                        <a:rPr lang="en-US" sz="1050">
                          <a:effectLst/>
                        </a:rPr>
                        <a:t>Attributes</a:t>
                      </a:r>
                      <a:endParaRPr lang="en-US" sz="1100">
                        <a:effectLst/>
                        <a:latin typeface="Calibri"/>
                        <a:ea typeface="Calibri"/>
                        <a:cs typeface="Times New Roman"/>
                      </a:endParaRPr>
                    </a:p>
                  </a:txBody>
                  <a:tcPr marL="76200" marR="76200" marT="114300" marB="114300" anchor="ctr"/>
                </a:tc>
                <a:tc>
                  <a:txBody>
                    <a:bodyPr/>
                    <a:lstStyle/>
                    <a:p>
                      <a:pPr marL="0" marR="0" algn="ctr">
                        <a:lnSpc>
                          <a:spcPct val="115000"/>
                        </a:lnSpc>
                        <a:spcBef>
                          <a:spcPts val="0"/>
                        </a:spcBef>
                        <a:spcAft>
                          <a:spcPts val="1000"/>
                        </a:spcAft>
                      </a:pPr>
                      <a:r>
                        <a:rPr lang="en-US" sz="1050">
                          <a:effectLst/>
                        </a:rPr>
                        <a:t>value</a:t>
                      </a:r>
                      <a:endParaRPr lang="en-US" sz="1100">
                        <a:effectLst/>
                        <a:latin typeface="Calibri"/>
                        <a:ea typeface="Calibri"/>
                        <a:cs typeface="Times New Roman"/>
                      </a:endParaRPr>
                    </a:p>
                  </a:txBody>
                  <a:tcPr marL="76200" marR="76200" marT="114300" marB="114300" anchor="ctr"/>
                </a:tc>
                <a:tc>
                  <a:txBody>
                    <a:bodyPr/>
                    <a:lstStyle/>
                    <a:p>
                      <a:pPr marL="0" marR="0" algn="ctr">
                        <a:lnSpc>
                          <a:spcPct val="115000"/>
                        </a:lnSpc>
                        <a:spcBef>
                          <a:spcPts val="0"/>
                        </a:spcBef>
                        <a:spcAft>
                          <a:spcPts val="1000"/>
                        </a:spcAft>
                      </a:pPr>
                      <a:r>
                        <a:rPr lang="en-US" sz="1050">
                          <a:effectLst/>
                        </a:rPr>
                        <a:t>Description</a:t>
                      </a:r>
                      <a:endParaRPr lang="en-US" sz="1100">
                        <a:effectLst/>
                        <a:latin typeface="Calibri"/>
                        <a:ea typeface="Calibri"/>
                        <a:cs typeface="Times New Roman"/>
                      </a:endParaRPr>
                    </a:p>
                  </a:txBody>
                  <a:tcPr marL="76200" marR="76200" marT="114300" marB="114300" anchor="ctr"/>
                </a:tc>
              </a:tr>
              <a:tr h="812050">
                <a:tc>
                  <a:txBody>
                    <a:bodyPr/>
                    <a:lstStyle/>
                    <a:p>
                      <a:pPr marL="0" marR="0">
                        <a:lnSpc>
                          <a:spcPct val="115000"/>
                        </a:lnSpc>
                        <a:spcBef>
                          <a:spcPts val="0"/>
                        </a:spcBef>
                        <a:spcAft>
                          <a:spcPts val="1000"/>
                        </a:spcAft>
                      </a:pPr>
                      <a:r>
                        <a:rPr lang="en-US" sz="1050">
                          <a:effectLst/>
                        </a:rPr>
                        <a:t>form</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form_id</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one or more forms the &lt;meter&gt; element belongs to</a:t>
                      </a:r>
                      <a:endParaRPr lang="en-US" sz="1100">
                        <a:effectLst/>
                        <a:latin typeface="Calibri"/>
                        <a:ea typeface="Calibri"/>
                        <a:cs typeface="Times New Roman"/>
                      </a:endParaRPr>
                    </a:p>
                  </a:txBody>
                  <a:tcPr marL="76200" marR="76200" marT="76200" marB="76200" anchor="ctr"/>
                </a:tc>
              </a:tr>
              <a:tr h="812050">
                <a:tc>
                  <a:txBody>
                    <a:bodyPr/>
                    <a:lstStyle/>
                    <a:p>
                      <a:pPr marL="0" marR="0">
                        <a:lnSpc>
                          <a:spcPct val="115000"/>
                        </a:lnSpc>
                        <a:spcBef>
                          <a:spcPts val="0"/>
                        </a:spcBef>
                        <a:spcAft>
                          <a:spcPts val="1000"/>
                        </a:spcAft>
                      </a:pPr>
                      <a:r>
                        <a:rPr lang="en-US" sz="1050" dirty="0">
                          <a:effectLst/>
                        </a:rPr>
                        <a:t>low</a:t>
                      </a:r>
                      <a:endParaRPr lang="en-US" sz="1100" dirty="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the range that is considered to be a low value</a:t>
                      </a:r>
                      <a:endParaRPr lang="en-US" sz="1100">
                        <a:effectLst/>
                        <a:latin typeface="Calibri"/>
                        <a:ea typeface="Calibri"/>
                        <a:cs typeface="Times New Roman"/>
                      </a:endParaRPr>
                    </a:p>
                  </a:txBody>
                  <a:tcPr marL="76200" marR="76200" marT="76200" marB="76200" anchor="ctr"/>
                </a:tc>
              </a:tr>
              <a:tr h="812050">
                <a:tc>
                  <a:txBody>
                    <a:bodyPr/>
                    <a:lstStyle/>
                    <a:p>
                      <a:pPr marL="0" marR="0">
                        <a:lnSpc>
                          <a:spcPct val="115000"/>
                        </a:lnSpc>
                        <a:spcBef>
                          <a:spcPts val="0"/>
                        </a:spcBef>
                        <a:spcAft>
                          <a:spcPts val="1000"/>
                        </a:spcAft>
                      </a:pPr>
                      <a:r>
                        <a:rPr lang="en-US" sz="1050">
                          <a:effectLst/>
                        </a:rPr>
                        <a:t>high</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the range that is considered to be a high value</a:t>
                      </a:r>
                      <a:endParaRPr lang="en-US" sz="1100">
                        <a:effectLst/>
                        <a:latin typeface="Calibri"/>
                        <a:ea typeface="Calibri"/>
                        <a:cs typeface="Times New Roman"/>
                      </a:endParaRPr>
                    </a:p>
                  </a:txBody>
                  <a:tcPr marL="76200" marR="76200" marT="76200" marB="76200" anchor="ctr"/>
                </a:tc>
              </a:tr>
              <a:tr h="812050">
                <a:tc>
                  <a:txBody>
                    <a:bodyPr/>
                    <a:lstStyle/>
                    <a:p>
                      <a:pPr marL="0" marR="0">
                        <a:lnSpc>
                          <a:spcPct val="115000"/>
                        </a:lnSpc>
                        <a:spcBef>
                          <a:spcPts val="0"/>
                        </a:spcBef>
                        <a:spcAft>
                          <a:spcPts val="1000"/>
                        </a:spcAft>
                      </a:pPr>
                      <a:r>
                        <a:rPr lang="en-US" sz="1050">
                          <a:effectLst/>
                        </a:rPr>
                        <a:t>max</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the maximum value of the range</a:t>
                      </a:r>
                      <a:endParaRPr lang="en-US" sz="1100">
                        <a:effectLst/>
                        <a:latin typeface="Calibri"/>
                        <a:ea typeface="Calibri"/>
                        <a:cs typeface="Times New Roman"/>
                      </a:endParaRPr>
                    </a:p>
                  </a:txBody>
                  <a:tcPr marL="76200" marR="76200" marT="76200" marB="76200" anchor="ctr"/>
                </a:tc>
              </a:tr>
              <a:tr h="812050">
                <a:tc>
                  <a:txBody>
                    <a:bodyPr/>
                    <a:lstStyle/>
                    <a:p>
                      <a:pPr marL="0" marR="0">
                        <a:lnSpc>
                          <a:spcPct val="115000"/>
                        </a:lnSpc>
                        <a:spcBef>
                          <a:spcPts val="0"/>
                        </a:spcBef>
                        <a:spcAft>
                          <a:spcPts val="1000"/>
                        </a:spcAft>
                      </a:pPr>
                      <a:r>
                        <a:rPr lang="en-US" sz="1050">
                          <a:effectLst/>
                        </a:rPr>
                        <a:t>min</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the minimum value of the range</a:t>
                      </a:r>
                      <a:endParaRPr lang="en-US" sz="1100">
                        <a:effectLst/>
                        <a:latin typeface="Calibri"/>
                        <a:ea typeface="Calibri"/>
                        <a:cs typeface="Times New Roman"/>
                      </a:endParaRPr>
                    </a:p>
                  </a:txBody>
                  <a:tcPr marL="76200" marR="76200" marT="76200" marB="76200" anchor="ctr"/>
                </a:tc>
              </a:tr>
              <a:tr h="812050">
                <a:tc>
                  <a:txBody>
                    <a:bodyPr/>
                    <a:lstStyle/>
                    <a:p>
                      <a:pPr marL="0" marR="0">
                        <a:lnSpc>
                          <a:spcPct val="115000"/>
                        </a:lnSpc>
                        <a:spcBef>
                          <a:spcPts val="0"/>
                        </a:spcBef>
                        <a:spcAft>
                          <a:spcPts val="1000"/>
                        </a:spcAft>
                      </a:pPr>
                      <a:r>
                        <a:rPr lang="en-US" sz="1050">
                          <a:effectLst/>
                        </a:rPr>
                        <a:t>optimum</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what value is the optimal value for the gauge</a:t>
                      </a:r>
                      <a:endParaRPr lang="en-US" sz="1100">
                        <a:effectLst/>
                        <a:latin typeface="Calibri"/>
                        <a:ea typeface="Calibri"/>
                        <a:cs typeface="Times New Roman"/>
                      </a:endParaRPr>
                    </a:p>
                  </a:txBody>
                  <a:tcPr marL="76200" marR="76200" marT="76200" marB="76200" anchor="ctr"/>
                </a:tc>
              </a:tr>
              <a:tr h="812050">
                <a:tc>
                  <a:txBody>
                    <a:bodyPr/>
                    <a:lstStyle/>
                    <a:p>
                      <a:pPr marL="0" marR="0">
                        <a:lnSpc>
                          <a:spcPct val="115000"/>
                        </a:lnSpc>
                        <a:spcBef>
                          <a:spcPts val="0"/>
                        </a:spcBef>
                        <a:spcAft>
                          <a:spcPts val="1000"/>
                        </a:spcAft>
                      </a:pPr>
                      <a:r>
                        <a:rPr lang="en-US" sz="1050">
                          <a:effectLst/>
                        </a:rPr>
                        <a:t>value</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dirty="0">
                          <a:effectLst/>
                        </a:rPr>
                        <a:t>Required. Specifies the current value of the gauge</a:t>
                      </a:r>
                      <a:endParaRPr lang="en-US" sz="1100" dirty="0">
                        <a:effectLst/>
                        <a:latin typeface="Calibri"/>
                        <a:ea typeface="Calibri"/>
                        <a:cs typeface="Times New Roman"/>
                      </a:endParaRPr>
                    </a:p>
                  </a:txBody>
                  <a:tcPr marL="76200" marR="76200" marT="76200" marB="76200" anchor="ctr"/>
                </a:tc>
              </a:tr>
            </a:tbl>
          </a:graphicData>
        </a:graphic>
      </p:graphicFrame>
    </p:spTree>
    <p:extLst>
      <p:ext uri="{BB962C8B-B14F-4D97-AF65-F5344CB8AC3E}">
        <p14:creationId xmlns:p14="http://schemas.microsoft.com/office/powerpoint/2010/main" val="1074552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pPr marL="0" indent="0">
              <a:buNone/>
            </a:pPr>
            <a:r>
              <a:rPr lang="en-US" b="1" dirty="0" err="1"/>
              <a:t>nav</a:t>
            </a:r>
            <a:r>
              <a:rPr lang="en-US" b="1" dirty="0"/>
              <a:t> tag</a:t>
            </a:r>
          </a:p>
          <a:p>
            <a:pPr marL="0" indent="0">
              <a:buNone/>
            </a:pPr>
            <a:r>
              <a:rPr lang="en-US" sz="1700" dirty="0">
                <a:latin typeface="Times New Roman" pitchFamily="18" charset="0"/>
                <a:cs typeface="Times New Roman" pitchFamily="18" charset="0"/>
              </a:rPr>
              <a:t>Html5 introduce new tag </a:t>
            </a:r>
            <a:r>
              <a:rPr lang="en-US" sz="1700" b="1" dirty="0">
                <a:latin typeface="Times New Roman" pitchFamily="18" charset="0"/>
                <a:cs typeface="Times New Roman" pitchFamily="18" charset="0"/>
              </a:rPr>
              <a:t>&lt;</a:t>
            </a:r>
            <a:r>
              <a:rPr lang="en-US" sz="1700" b="1" dirty="0" err="1">
                <a:latin typeface="Times New Roman" pitchFamily="18" charset="0"/>
                <a:cs typeface="Times New Roman" pitchFamily="18" charset="0"/>
              </a:rPr>
              <a:t>nav</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 for navigation of links on web page. Before this tag for navigation we use like &lt;div class=menu&gt; and class menu related style written in </a:t>
            </a:r>
            <a:r>
              <a:rPr lang="en-US" sz="1700" dirty="0" err="1">
                <a:latin typeface="Times New Roman" pitchFamily="18" charset="0"/>
                <a:cs typeface="Times New Roman" pitchFamily="18" charset="0"/>
              </a:rPr>
              <a:t>css</a:t>
            </a:r>
            <a:r>
              <a:rPr lang="en-US" sz="1700" dirty="0">
                <a:latin typeface="Times New Roman" pitchFamily="18" charset="0"/>
                <a:cs typeface="Times New Roman" pitchFamily="18" charset="0"/>
              </a:rPr>
              <a:t> file.</a:t>
            </a:r>
          </a:p>
          <a:p>
            <a:pPr marL="0" indent="0">
              <a:buNone/>
            </a:pPr>
            <a:r>
              <a:rPr lang="en-US" sz="1700" b="1" dirty="0">
                <a:latin typeface="Times New Roman" pitchFamily="18" charset="0"/>
                <a:cs typeface="Times New Roman" pitchFamily="18" charset="0"/>
              </a:rPr>
              <a:t>Note: </a:t>
            </a:r>
            <a:r>
              <a:rPr lang="en-US" sz="1700" dirty="0">
                <a:latin typeface="Times New Roman" pitchFamily="18" charset="0"/>
                <a:cs typeface="Times New Roman" pitchFamily="18" charset="0"/>
              </a:rPr>
              <a:t>Not all links of a document should be inside a &lt;</a:t>
            </a:r>
            <a:r>
              <a:rPr lang="en-US" sz="1700" dirty="0" err="1">
                <a:latin typeface="Times New Roman" pitchFamily="18" charset="0"/>
                <a:cs typeface="Times New Roman" pitchFamily="18" charset="0"/>
              </a:rPr>
              <a:t>nav</a:t>
            </a:r>
            <a:r>
              <a:rPr lang="en-US" sz="1700" dirty="0">
                <a:latin typeface="Times New Roman" pitchFamily="18" charset="0"/>
                <a:cs typeface="Times New Roman" pitchFamily="18" charset="0"/>
              </a:rPr>
              <a:t>&gt; tag. This tag are used only for major block of navigation links.</a:t>
            </a:r>
          </a:p>
          <a:p>
            <a:pPr marL="0" indent="0">
              <a:buNone/>
            </a:pPr>
            <a:r>
              <a:rPr lang="en-US" sz="1700" b="1" dirty="0">
                <a:latin typeface="Times New Roman" pitchFamily="18" charset="0"/>
                <a:cs typeface="Times New Roman" pitchFamily="18" charset="0"/>
              </a:rPr>
              <a:t>Syntax</a:t>
            </a:r>
          </a:p>
          <a:p>
            <a:pPr marL="0" indent="0">
              <a:buNone/>
            </a:pPr>
            <a:r>
              <a:rPr lang="en-US" sz="1700" dirty="0">
                <a:latin typeface="Times New Roman" pitchFamily="18" charset="0"/>
                <a:cs typeface="Times New Roman" pitchFamily="18" charset="0"/>
              </a:rPr>
              <a:t>&lt;!DOCTYPE</a:t>
            </a:r>
            <a:r>
              <a:rPr lang="en-US" sz="1700"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html</a:t>
            </a:r>
            <a:r>
              <a:rPr lang="en-US" sz="1700" b="1"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head</a:t>
            </a:r>
            <a:r>
              <a:rPr lang="en-US" sz="1700" b="1"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style</a:t>
            </a:r>
            <a:r>
              <a:rPr lang="en-US" sz="1700" b="1" dirty="0" smtClean="0">
                <a:latin typeface="Times New Roman" pitchFamily="18" charset="0"/>
                <a:cs typeface="Times New Roman" pitchFamily="18" charset="0"/>
              </a:rPr>
              <a:t>&gt;</a:t>
            </a:r>
          </a:p>
          <a:p>
            <a:pPr marL="0" indent="0">
              <a:buNone/>
            </a:pPr>
            <a:r>
              <a:rPr lang="en-US" sz="1700" dirty="0" err="1" smtClean="0">
                <a:latin typeface="Times New Roman" pitchFamily="18" charset="0"/>
                <a:cs typeface="Times New Roman" pitchFamily="18" charset="0"/>
              </a:rPr>
              <a:t>nav</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color:blue</a:t>
            </a: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style</a:t>
            </a:r>
            <a:r>
              <a:rPr lang="en-US" sz="1700" b="1"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head</a:t>
            </a:r>
            <a:r>
              <a:rPr lang="en-US" sz="1700" b="1"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body</a:t>
            </a:r>
            <a:r>
              <a:rPr lang="en-US" sz="1700" b="1"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&lt;</a:t>
            </a:r>
            <a:r>
              <a:rPr lang="en-US" sz="1700" b="1" dirty="0" err="1">
                <a:latin typeface="Times New Roman" pitchFamily="18" charset="0"/>
                <a:cs typeface="Times New Roman" pitchFamily="18" charset="0"/>
              </a:rPr>
              <a:t>nav</a:t>
            </a:r>
            <a:r>
              <a:rPr lang="en-US" sz="1700" b="1" dirty="0">
                <a:latin typeface="Times New Roman" pitchFamily="18" charset="0"/>
                <a:cs typeface="Times New Roman" pitchFamily="18" charset="0"/>
              </a:rPr>
              <a:t>&gt;&lt;a</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href</a:t>
            </a:r>
            <a:r>
              <a:rPr lang="en-US" sz="1700" dirty="0">
                <a:latin typeface="Times New Roman" pitchFamily="18" charset="0"/>
                <a:cs typeface="Times New Roman" pitchFamily="18" charset="0"/>
              </a:rPr>
              <a:t>="#"</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Java</a:t>
            </a:r>
            <a:r>
              <a:rPr lang="en-US" sz="1700" b="1" dirty="0">
                <a:latin typeface="Times New Roman" pitchFamily="18" charset="0"/>
                <a:cs typeface="Times New Roman" pitchFamily="18" charset="0"/>
              </a:rPr>
              <a:t>&lt;/a&gt;&lt;a</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href</a:t>
            </a:r>
            <a:r>
              <a:rPr lang="en-US" sz="1700" dirty="0">
                <a:latin typeface="Times New Roman" pitchFamily="18" charset="0"/>
                <a:cs typeface="Times New Roman" pitchFamily="18" charset="0"/>
              </a:rPr>
              <a:t>="#"</a:t>
            </a:r>
            <a:r>
              <a:rPr lang="en-US" sz="1700" b="1" dirty="0">
                <a:latin typeface="Times New Roman" pitchFamily="18" charset="0"/>
                <a:cs typeface="Times New Roman" pitchFamily="18" charset="0"/>
              </a:rPr>
              <a:t>&gt;</a:t>
            </a:r>
            <a:r>
              <a:rPr lang="en-US" sz="1700" dirty="0" err="1">
                <a:latin typeface="Times New Roman" pitchFamily="18" charset="0"/>
                <a:cs typeface="Times New Roman" pitchFamily="18" charset="0"/>
              </a:rPr>
              <a:t>php</a:t>
            </a:r>
            <a:r>
              <a:rPr lang="en-US" sz="1700" b="1" dirty="0">
                <a:latin typeface="Times New Roman" pitchFamily="18" charset="0"/>
                <a:cs typeface="Times New Roman" pitchFamily="18" charset="0"/>
              </a:rPr>
              <a:t>&lt;/a&gt;&lt;a</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href</a:t>
            </a:r>
            <a:r>
              <a:rPr lang="en-US" sz="1700" dirty="0">
                <a:latin typeface="Times New Roman" pitchFamily="18" charset="0"/>
                <a:cs typeface="Times New Roman" pitchFamily="18" charset="0"/>
              </a:rPr>
              <a:t>="#"</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Html</a:t>
            </a:r>
            <a:r>
              <a:rPr lang="en-US" sz="1700" b="1" dirty="0">
                <a:latin typeface="Times New Roman" pitchFamily="18" charset="0"/>
                <a:cs typeface="Times New Roman" pitchFamily="18" charset="0"/>
              </a:rPr>
              <a:t>&lt;/a&gt;&lt;/</a:t>
            </a:r>
            <a:r>
              <a:rPr lang="en-US" sz="1700" b="1" dirty="0" err="1">
                <a:latin typeface="Times New Roman" pitchFamily="18" charset="0"/>
                <a:cs typeface="Times New Roman" pitchFamily="18" charset="0"/>
              </a:rPr>
              <a:t>nav</a:t>
            </a:r>
            <a:r>
              <a:rPr lang="en-US" sz="1700" b="1"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body</a:t>
            </a:r>
            <a:r>
              <a:rPr lang="en-US" sz="1700" b="1" dirty="0" smtClean="0">
                <a:latin typeface="Times New Roman" pitchFamily="18" charset="0"/>
                <a:cs typeface="Times New Roman" pitchFamily="18" charset="0"/>
              </a:rPr>
              <a:t>&gt;</a:t>
            </a: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html&gt;</a:t>
            </a:r>
            <a:endParaRPr lang="en-US" sz="1700" dirty="0" smtClean="0">
              <a:effectLst/>
              <a:latin typeface="Times New Roman" pitchFamily="18" charset="0"/>
              <a:cs typeface="Times New Roman" pitchFamily="18" charset="0"/>
            </a:endParaRPr>
          </a:p>
          <a:p>
            <a:pPr marL="0" indent="0">
              <a:buNone/>
            </a:pPr>
            <a:r>
              <a:rPr lang="en-US" b="1" dirty="0"/>
              <a:t>Result</a:t>
            </a:r>
          </a:p>
          <a:p>
            <a:pPr marL="0" indent="0">
              <a:buNone/>
            </a:pPr>
            <a:r>
              <a:rPr lang="en-US" sz="1700" u="sng" dirty="0">
                <a:latin typeface="Times New Roman" pitchFamily="18" charset="0"/>
                <a:cs typeface="Times New Roman" pitchFamily="18" charset="0"/>
                <a:hlinkClick r:id="rId2"/>
              </a:rPr>
              <a:t>Java |</a:t>
            </a:r>
            <a:r>
              <a:rPr lang="en-US" sz="1700" dirty="0">
                <a:latin typeface="Times New Roman" pitchFamily="18" charset="0"/>
                <a:cs typeface="Times New Roman" pitchFamily="18" charset="0"/>
              </a:rPr>
              <a:t> </a:t>
            </a:r>
            <a:r>
              <a:rPr lang="en-US" sz="1700" u="sng" dirty="0" err="1">
                <a:latin typeface="Times New Roman" pitchFamily="18" charset="0"/>
                <a:cs typeface="Times New Roman" pitchFamily="18" charset="0"/>
                <a:hlinkClick r:id="rId2"/>
              </a:rPr>
              <a:t>php</a:t>
            </a:r>
            <a:r>
              <a:rPr lang="en-US" sz="1700" u="sng" dirty="0">
                <a:latin typeface="Times New Roman" pitchFamily="18" charset="0"/>
                <a:cs typeface="Times New Roman" pitchFamily="18" charset="0"/>
                <a:hlinkClick r:id="rId2"/>
              </a:rPr>
              <a:t> |</a:t>
            </a:r>
            <a:r>
              <a:rPr lang="en-US" sz="1700" dirty="0">
                <a:latin typeface="Times New Roman" pitchFamily="18" charset="0"/>
                <a:cs typeface="Times New Roman" pitchFamily="18" charset="0"/>
              </a:rPr>
              <a:t> </a:t>
            </a:r>
            <a:r>
              <a:rPr lang="en-US" sz="1700" u="sng" dirty="0">
                <a:latin typeface="Times New Roman" pitchFamily="18" charset="0"/>
                <a:cs typeface="Times New Roman" pitchFamily="18" charset="0"/>
                <a:hlinkClick r:id="rId2"/>
              </a:rPr>
              <a:t>Html</a:t>
            </a:r>
            <a:endParaRPr lang="en-US" sz="17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07330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5973763"/>
          </a:xfrm>
        </p:spPr>
        <p:txBody>
          <a:bodyPr>
            <a:normAutofit fontScale="85000" lnSpcReduction="10000"/>
          </a:bodyPr>
          <a:lstStyle/>
          <a:p>
            <a:pPr marL="0" indent="0">
              <a:buNone/>
            </a:pPr>
            <a:r>
              <a:rPr lang="en-US" sz="2400" b="1" dirty="0">
                <a:latin typeface="Times New Roman" pitchFamily="18" charset="0"/>
                <a:cs typeface="Times New Roman" pitchFamily="18" charset="0"/>
              </a:rPr>
              <a:t>&lt;section&gt; Tag </a:t>
            </a:r>
          </a:p>
          <a:p>
            <a:pPr marL="0" indent="0">
              <a:buNone/>
            </a:pPr>
            <a:r>
              <a:rPr lang="en-US" sz="1900" dirty="0">
                <a:latin typeface="Times New Roman" pitchFamily="18" charset="0"/>
                <a:cs typeface="Times New Roman" pitchFamily="18" charset="0"/>
              </a:rPr>
              <a:t>Html </a:t>
            </a:r>
            <a:r>
              <a:rPr lang="en-US" sz="1900" b="1" dirty="0">
                <a:latin typeface="Times New Roman" pitchFamily="18" charset="0"/>
                <a:cs typeface="Times New Roman" pitchFamily="18" charset="0"/>
              </a:rPr>
              <a:t>&lt;section&gt;</a:t>
            </a:r>
            <a:r>
              <a:rPr lang="en-US" sz="1900" dirty="0">
                <a:latin typeface="Times New Roman" pitchFamily="18" charset="0"/>
                <a:cs typeface="Times New Roman" pitchFamily="18" charset="0"/>
              </a:rPr>
              <a:t> tag are used to defined sections in a document, such as chapters, headers, footers, or any other sections of the document on the web page.</a:t>
            </a:r>
          </a:p>
          <a:p>
            <a:pPr marL="0" indent="0">
              <a:buNone/>
            </a:pPr>
            <a:r>
              <a:rPr lang="en-US" sz="1900" b="1" dirty="0">
                <a:latin typeface="Times New Roman" pitchFamily="18" charset="0"/>
                <a:cs typeface="Times New Roman" pitchFamily="18" charset="0"/>
              </a:rPr>
              <a:t>Syntax</a:t>
            </a:r>
          </a:p>
          <a:p>
            <a:pPr marL="0" indent="0">
              <a:buNone/>
            </a:pPr>
            <a:r>
              <a:rPr lang="en-US" sz="1900" dirty="0">
                <a:latin typeface="Times New Roman" pitchFamily="18" charset="0"/>
                <a:cs typeface="Times New Roman" pitchFamily="18" charset="0"/>
              </a:rPr>
              <a:t>&lt;!DOCTYPE&gt;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&lt;</a:t>
            </a:r>
            <a:r>
              <a:rPr lang="en-US" sz="1900" b="1" dirty="0">
                <a:latin typeface="Times New Roman" pitchFamily="18" charset="0"/>
                <a:cs typeface="Times New Roman" pitchFamily="18" charset="0"/>
              </a:rPr>
              <a:t>html&gt;</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&lt;</a:t>
            </a:r>
            <a:r>
              <a:rPr lang="en-US" sz="1900" b="1" dirty="0">
                <a:latin typeface="Times New Roman" pitchFamily="18" charset="0"/>
                <a:cs typeface="Times New Roman" pitchFamily="18" charset="0"/>
              </a:rPr>
              <a:t>head&gt;</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&lt;</a:t>
            </a:r>
            <a:r>
              <a:rPr lang="en-US" sz="1900" b="1" dirty="0">
                <a:latin typeface="Times New Roman" pitchFamily="18" charset="0"/>
                <a:cs typeface="Times New Roman" pitchFamily="18" charset="0"/>
              </a:rPr>
              <a:t>style</a:t>
            </a:r>
            <a:r>
              <a:rPr lang="en-US" sz="1900" b="1" dirty="0" smtClean="0">
                <a:latin typeface="Times New Roman" pitchFamily="18" charset="0"/>
                <a:cs typeface="Times New Roman" pitchFamily="18" charset="0"/>
              </a:rPr>
              <a:t>&gt;</a:t>
            </a:r>
          </a:p>
          <a:p>
            <a:pPr marL="0" indent="0">
              <a:buNone/>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section { </a:t>
            </a:r>
            <a:r>
              <a:rPr lang="en-US" sz="1900" dirty="0" err="1">
                <a:latin typeface="Times New Roman" pitchFamily="18" charset="0"/>
                <a:cs typeface="Times New Roman" pitchFamily="18" charset="0"/>
              </a:rPr>
              <a:t>background:cyan</a:t>
            </a:r>
            <a:r>
              <a:rPr lang="en-US" sz="1900" dirty="0">
                <a:latin typeface="Times New Roman" pitchFamily="18" charset="0"/>
                <a:cs typeface="Times New Roman" pitchFamily="18" charset="0"/>
              </a:rPr>
              <a:t>; }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&lt;/</a:t>
            </a:r>
            <a:r>
              <a:rPr lang="en-US" sz="1900" b="1" dirty="0">
                <a:latin typeface="Times New Roman" pitchFamily="18" charset="0"/>
                <a:cs typeface="Times New Roman" pitchFamily="18" charset="0"/>
              </a:rPr>
              <a:t>style&gt;</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&lt;/</a:t>
            </a:r>
            <a:r>
              <a:rPr lang="en-US" sz="1900" b="1" dirty="0">
                <a:latin typeface="Times New Roman" pitchFamily="18" charset="0"/>
                <a:cs typeface="Times New Roman" pitchFamily="18" charset="0"/>
              </a:rPr>
              <a:t>head</a:t>
            </a:r>
            <a:r>
              <a:rPr lang="en-US" sz="1900" b="1" dirty="0" smtClean="0">
                <a:latin typeface="Times New Roman" pitchFamily="18" charset="0"/>
                <a:cs typeface="Times New Roman" pitchFamily="18" charset="0"/>
              </a:rPr>
              <a:t>&gt;</a:t>
            </a:r>
          </a:p>
          <a:p>
            <a:pPr marL="0" indent="0">
              <a:buNone/>
            </a:pPr>
            <a:r>
              <a:rPr lang="en-US" sz="1900" dirty="0" smtClean="0">
                <a:latin typeface="Times New Roman" pitchFamily="18" charset="0"/>
                <a:cs typeface="Times New Roman" pitchFamily="18" charset="0"/>
              </a:rPr>
              <a:t> </a:t>
            </a:r>
            <a:r>
              <a:rPr lang="en-US" sz="1900" b="1" dirty="0">
                <a:latin typeface="Times New Roman" pitchFamily="18" charset="0"/>
                <a:cs typeface="Times New Roman" pitchFamily="18" charset="0"/>
              </a:rPr>
              <a:t>&lt;body&gt;</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&lt;</a:t>
            </a:r>
            <a:r>
              <a:rPr lang="en-US" sz="1900" b="1" dirty="0">
                <a:latin typeface="Times New Roman" pitchFamily="18" charset="0"/>
                <a:cs typeface="Times New Roman" pitchFamily="18" charset="0"/>
              </a:rPr>
              <a:t>p&gt;</a:t>
            </a:r>
            <a:r>
              <a:rPr lang="en-US" sz="1900" dirty="0">
                <a:latin typeface="Times New Roman" pitchFamily="18" charset="0"/>
                <a:cs typeface="Times New Roman" pitchFamily="18" charset="0"/>
              </a:rPr>
              <a:t>This is my first html code.</a:t>
            </a:r>
            <a:r>
              <a:rPr lang="en-US" sz="1900" b="1" dirty="0">
                <a:latin typeface="Times New Roman" pitchFamily="18" charset="0"/>
                <a:cs typeface="Times New Roman" pitchFamily="18" charset="0"/>
              </a:rPr>
              <a:t>&lt;/p&gt;</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&lt;</a:t>
            </a:r>
            <a:r>
              <a:rPr lang="en-US" sz="1900" b="1" dirty="0">
                <a:latin typeface="Times New Roman" pitchFamily="18" charset="0"/>
                <a:cs typeface="Times New Roman" pitchFamily="18" charset="0"/>
              </a:rPr>
              <a:t>aside&gt;</a:t>
            </a:r>
            <a:r>
              <a:rPr lang="en-US" sz="1900" dirty="0">
                <a:latin typeface="Times New Roman" pitchFamily="18" charset="0"/>
                <a:cs typeface="Times New Roman" pitchFamily="18" charset="0"/>
              </a:rPr>
              <a:t> </a:t>
            </a:r>
            <a:r>
              <a:rPr lang="en-US" sz="1900" b="1" dirty="0">
                <a:latin typeface="Times New Roman" pitchFamily="18" charset="0"/>
                <a:cs typeface="Times New Roman" pitchFamily="18" charset="0"/>
              </a:rPr>
              <a:t>&lt;h3&gt;</a:t>
            </a:r>
            <a:r>
              <a:rPr lang="en-US" sz="1900" dirty="0">
                <a:latin typeface="Times New Roman" pitchFamily="18" charset="0"/>
                <a:cs typeface="Times New Roman" pitchFamily="18" charset="0"/>
              </a:rPr>
              <a:t>Introduction</a:t>
            </a:r>
            <a:r>
              <a:rPr lang="en-US" sz="1900" b="1" dirty="0">
                <a:latin typeface="Times New Roman" pitchFamily="18" charset="0"/>
                <a:cs typeface="Times New Roman" pitchFamily="18" charset="0"/>
              </a:rPr>
              <a:t>&lt;/h3</a:t>
            </a:r>
            <a:r>
              <a:rPr lang="en-US" sz="1900" b="1" dirty="0" smtClean="0">
                <a:latin typeface="Times New Roman" pitchFamily="18" charset="0"/>
                <a:cs typeface="Times New Roman" pitchFamily="18" charset="0"/>
              </a:rPr>
              <a:t>&gt;</a:t>
            </a:r>
          </a:p>
          <a:p>
            <a:pPr marL="0" indent="0">
              <a:buNone/>
            </a:pPr>
            <a:r>
              <a:rPr lang="en-US" sz="1900" dirty="0" smtClean="0">
                <a:latin typeface="Times New Roman" pitchFamily="18" charset="0"/>
                <a:cs typeface="Times New Roman" pitchFamily="18" charset="0"/>
              </a:rPr>
              <a:t> </a:t>
            </a:r>
            <a:r>
              <a:rPr lang="en-US" sz="1900" b="1" dirty="0">
                <a:latin typeface="Times New Roman" pitchFamily="18" charset="0"/>
                <a:cs typeface="Times New Roman" pitchFamily="18" charset="0"/>
              </a:rPr>
              <a:t>&lt;p&gt;</a:t>
            </a:r>
            <a:r>
              <a:rPr lang="en-US" sz="1900" dirty="0">
                <a:latin typeface="Times New Roman" pitchFamily="18" charset="0"/>
                <a:cs typeface="Times New Roman" pitchFamily="18" charset="0"/>
              </a:rPr>
              <a:t>Html is very simple to use and it is also easy to learn.</a:t>
            </a:r>
            <a:r>
              <a:rPr lang="en-US" sz="1900" b="1" dirty="0">
                <a:latin typeface="Times New Roman" pitchFamily="18" charset="0"/>
                <a:cs typeface="Times New Roman" pitchFamily="18" charset="0"/>
              </a:rPr>
              <a:t>&lt;/p&gt;</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&lt;/</a:t>
            </a:r>
            <a:r>
              <a:rPr lang="en-US" sz="1900" b="1" dirty="0">
                <a:latin typeface="Times New Roman" pitchFamily="18" charset="0"/>
                <a:cs typeface="Times New Roman" pitchFamily="18" charset="0"/>
              </a:rPr>
              <a:t>aside&gt;</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&lt;/</a:t>
            </a:r>
            <a:r>
              <a:rPr lang="en-US" sz="1900" b="1" dirty="0">
                <a:latin typeface="Times New Roman" pitchFamily="18" charset="0"/>
                <a:cs typeface="Times New Roman" pitchFamily="18" charset="0"/>
              </a:rPr>
              <a:t>body&gt;</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&lt;/</a:t>
            </a:r>
            <a:r>
              <a:rPr lang="en-US" sz="1900" b="1" dirty="0">
                <a:latin typeface="Times New Roman" pitchFamily="18" charset="0"/>
                <a:cs typeface="Times New Roman" pitchFamily="18" charset="0"/>
              </a:rPr>
              <a:t>html&gt;</a:t>
            </a:r>
            <a:endParaRPr lang="en-US" sz="1900" dirty="0">
              <a:latin typeface="Times New Roman" pitchFamily="18" charset="0"/>
              <a:cs typeface="Times New Roman" pitchFamily="18" charset="0"/>
            </a:endParaRPr>
          </a:p>
          <a:p>
            <a:pPr marL="0" indent="0">
              <a:buNone/>
            </a:pPr>
            <a:r>
              <a:rPr lang="en-US" sz="1900" b="1" dirty="0">
                <a:latin typeface="Times New Roman" pitchFamily="18" charset="0"/>
                <a:cs typeface="Times New Roman" pitchFamily="18" charset="0"/>
              </a:rPr>
              <a:t>Result</a:t>
            </a:r>
          </a:p>
          <a:p>
            <a:pPr marL="0" indent="0">
              <a:buNone/>
            </a:pPr>
            <a:r>
              <a:rPr lang="en-US" sz="1900" dirty="0">
                <a:latin typeface="Times New Roman" pitchFamily="18" charset="0"/>
                <a:cs typeface="Times New Roman" pitchFamily="18" charset="0"/>
              </a:rPr>
              <a:t>This is my first html code.</a:t>
            </a:r>
          </a:p>
          <a:p>
            <a:pPr marL="0" indent="0">
              <a:buNone/>
            </a:pPr>
            <a:r>
              <a:rPr lang="en-US" sz="1900" b="1" dirty="0">
                <a:latin typeface="Times New Roman" pitchFamily="18" charset="0"/>
                <a:cs typeface="Times New Roman" pitchFamily="18" charset="0"/>
              </a:rPr>
              <a:t>Introduction</a:t>
            </a:r>
          </a:p>
          <a:p>
            <a:pPr marL="0" indent="0">
              <a:buNone/>
            </a:pPr>
            <a:r>
              <a:rPr lang="en-US" sz="1900" dirty="0">
                <a:latin typeface="Times New Roman" pitchFamily="18" charset="0"/>
                <a:cs typeface="Times New Roman" pitchFamily="18" charset="0"/>
              </a:rPr>
              <a:t>Html is very simple to use and it is also easy to learn.</a:t>
            </a:r>
          </a:p>
          <a:p>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1147331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5973763"/>
          </a:xfrm>
        </p:spPr>
        <p:txBody>
          <a:bodyPr>
            <a:normAutofit/>
          </a:bodyPr>
          <a:lstStyle/>
          <a:p>
            <a:pPr marL="0" indent="0">
              <a:buNone/>
            </a:pPr>
            <a:r>
              <a:rPr lang="en-US" sz="2000" b="1" dirty="0">
                <a:latin typeface="Times New Roman" pitchFamily="18" charset="0"/>
                <a:cs typeface="Times New Roman" pitchFamily="18" charset="0"/>
              </a:rPr>
              <a:t>Video Tag in HTML5</a:t>
            </a:r>
          </a:p>
          <a:p>
            <a:pPr marL="0" indent="0">
              <a:buNone/>
            </a:pPr>
            <a:r>
              <a:rPr lang="en-US" sz="1600" b="1" dirty="0">
                <a:latin typeface="Times New Roman" pitchFamily="18" charset="0"/>
                <a:cs typeface="Times New Roman" pitchFamily="18" charset="0"/>
              </a:rPr>
              <a:t>&lt;video&gt;</a:t>
            </a:r>
            <a:r>
              <a:rPr lang="en-US" sz="1600" dirty="0">
                <a:latin typeface="Times New Roman" pitchFamily="18" charset="0"/>
                <a:cs typeface="Times New Roman" pitchFamily="18" charset="0"/>
              </a:rPr>
              <a:t>tag are used to add video on web page. Html5 added new tag for add video files on web page, </a:t>
            </a:r>
            <a:r>
              <a:rPr lang="en-US" sz="1600" dirty="0" err="1">
                <a:latin typeface="Times New Roman" pitchFamily="18" charset="0"/>
                <a:cs typeface="Times New Roman" pitchFamily="18" charset="0"/>
              </a:rPr>
              <a:t>befor</a:t>
            </a:r>
            <a:r>
              <a:rPr lang="en-US" sz="1600" dirty="0">
                <a:latin typeface="Times New Roman" pitchFamily="18" charset="0"/>
                <a:cs typeface="Times New Roman" pitchFamily="18" charset="0"/>
              </a:rPr>
              <a:t> html5 it is achieve by using &lt;embed&gt; tag</a:t>
            </a:r>
          </a:p>
          <a:p>
            <a:pPr marL="0" indent="0">
              <a:buNone/>
            </a:pPr>
            <a:r>
              <a:rPr lang="en-US" sz="1600" b="1" dirty="0">
                <a:latin typeface="Times New Roman" pitchFamily="18" charset="0"/>
                <a:cs typeface="Times New Roman" pitchFamily="18" charset="0"/>
              </a:rPr>
              <a:t>Attributes of meter</a:t>
            </a:r>
          </a:p>
          <a:p>
            <a:r>
              <a:rPr lang="en-US" sz="1600" dirty="0">
                <a:latin typeface="Times New Roman" pitchFamily="18" charset="0"/>
                <a:cs typeface="Times New Roman" pitchFamily="18" charset="0"/>
              </a:rPr>
              <a:t>mp4</a:t>
            </a:r>
          </a:p>
          <a:p>
            <a:r>
              <a:rPr lang="en-US" sz="1600" dirty="0" err="1">
                <a:latin typeface="Times New Roman" pitchFamily="18" charset="0"/>
                <a:cs typeface="Times New Roman" pitchFamily="18" charset="0"/>
              </a:rPr>
              <a:t>webM</a:t>
            </a:r>
            <a:endParaRPr lang="en-US" sz="1600" dirty="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Ogg</a:t>
            </a:r>
            <a:endParaRPr lang="en-US" sz="1600" dirty="0" smtClean="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Example</a:t>
            </a:r>
          </a:p>
          <a:p>
            <a:pPr marL="0" indent="0">
              <a:buNone/>
            </a:pPr>
            <a:r>
              <a:rPr lang="en-US" sz="1600" dirty="0">
                <a:latin typeface="Times New Roman" pitchFamily="18" charset="0"/>
                <a:cs typeface="Times New Roman" pitchFamily="18" charset="0"/>
              </a:rPr>
              <a:t>&lt;!DOCTYPE html&gt; </a:t>
            </a:r>
            <a:endParaRPr lang="en-US" sz="1600" dirty="0" smtClean="0">
              <a:latin typeface="Times New Roman" pitchFamily="18" charset="0"/>
              <a:cs typeface="Times New Roman" pitchFamily="18" charset="0"/>
            </a:endParaRPr>
          </a:p>
          <a:p>
            <a:pPr marL="0" indent="0">
              <a:buNone/>
            </a:pPr>
            <a:r>
              <a:rPr lang="en-US" sz="1600" b="1" dirty="0" smtClean="0">
                <a:latin typeface="Times New Roman" pitchFamily="18" charset="0"/>
                <a:cs typeface="Times New Roman" pitchFamily="18" charset="0"/>
              </a:rPr>
              <a:t>&lt;</a:t>
            </a:r>
            <a:r>
              <a:rPr lang="en-US" sz="1600" b="1" dirty="0">
                <a:latin typeface="Times New Roman" pitchFamily="18" charset="0"/>
                <a:cs typeface="Times New Roman" pitchFamily="18" charset="0"/>
              </a:rPr>
              <a:t>html</a:t>
            </a:r>
            <a:r>
              <a:rPr lang="en-US" sz="1600" b="1" dirty="0" smtClean="0">
                <a:latin typeface="Times New Roman" pitchFamily="18" charset="0"/>
                <a:cs typeface="Times New Roman" pitchFamily="18" charset="0"/>
              </a:rPr>
              <a:t>&gt;&lt;</a:t>
            </a:r>
            <a:r>
              <a:rPr lang="en-US" sz="1600" b="1" dirty="0">
                <a:latin typeface="Times New Roman" pitchFamily="18" charset="0"/>
                <a:cs typeface="Times New Roman" pitchFamily="18" charset="0"/>
              </a:rPr>
              <a:t>body&gt;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&lt;video</a:t>
            </a:r>
            <a:r>
              <a:rPr lang="en-US" sz="1600" dirty="0">
                <a:latin typeface="Times New Roman" pitchFamily="18" charset="0"/>
                <a:cs typeface="Times New Roman" pitchFamily="18" charset="0"/>
              </a:rPr>
              <a:t> controls</a:t>
            </a:r>
            <a:r>
              <a:rPr lang="en-US" sz="1600" b="1" dirty="0">
                <a:latin typeface="Times New Roman" pitchFamily="18" charset="0"/>
                <a:cs typeface="Times New Roman" pitchFamily="18" charset="0"/>
              </a:rPr>
              <a:t>&gt;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&lt;source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src</a:t>
            </a:r>
            <a:r>
              <a:rPr lang="en-US" sz="1600" dirty="0">
                <a:latin typeface="Times New Roman" pitchFamily="18" charset="0"/>
                <a:cs typeface="Times New Roman" pitchFamily="18" charset="0"/>
              </a:rPr>
              <a:t>="/html5/images/movie.mp4" type="video/mp4"</a:t>
            </a:r>
            <a:r>
              <a:rPr lang="en-US" sz="1600" b="1" dirty="0">
                <a:latin typeface="Times New Roman" pitchFamily="18" charset="0"/>
                <a:cs typeface="Times New Roman" pitchFamily="18" charset="0"/>
              </a:rPr>
              <a:t>&gt;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&lt;/video&gt;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&lt;/body&gt;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&lt;/html</a:t>
            </a:r>
            <a:r>
              <a:rPr lang="en-US" sz="1600" b="1" dirty="0" smtClean="0">
                <a:latin typeface="Times New Roman" pitchFamily="18" charset="0"/>
                <a:cs typeface="Times New Roman" pitchFamily="18" charset="0"/>
              </a:rPr>
              <a:t>&gt;</a:t>
            </a:r>
          </a:p>
          <a:p>
            <a:pPr marL="0" indent="0">
              <a:buNone/>
            </a:pPr>
            <a:r>
              <a:rPr lang="en-US" sz="1600" dirty="0" smtClean="0">
                <a:latin typeface="Times New Roman" pitchFamily="18" charset="0"/>
                <a:cs typeface="Times New Roman" pitchFamily="18" charset="0"/>
              </a:rPr>
              <a:t>Html video tag  media type</a:t>
            </a:r>
            <a:endParaRPr lang="en-US" sz="1600" dirty="0">
              <a:latin typeface="Times New Roman" pitchFamily="18" charset="0"/>
              <a:cs typeface="Times New Roman" pitchFamily="18" charset="0"/>
            </a:endParaRPr>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47967525"/>
              </p:ext>
            </p:extLst>
          </p:nvPr>
        </p:nvGraphicFramePr>
        <p:xfrm>
          <a:off x="457200" y="3810000"/>
          <a:ext cx="5972176" cy="1783080"/>
        </p:xfrm>
        <a:graphic>
          <a:graphicData uri="http://schemas.openxmlformats.org/drawingml/2006/table">
            <a:tbl>
              <a:tblPr/>
              <a:tblGrid>
                <a:gridCol w="2986088"/>
                <a:gridCol w="2986088"/>
              </a:tblGrid>
              <a:tr h="0">
                <a:tc>
                  <a:txBody>
                    <a:bodyPr/>
                    <a:lstStyle/>
                    <a:p>
                      <a:pPr algn="ctr"/>
                      <a:r>
                        <a:rPr lang="en-US" dirty="0">
                          <a:solidFill>
                            <a:srgbClr val="FFFFFF"/>
                          </a:solidFill>
                          <a:effectLst/>
                        </a:rPr>
                        <a:t>File Format</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a:solidFill>
                            <a:srgbClr val="FFFFFF"/>
                          </a:solidFill>
                          <a:effectLst/>
                        </a:rPr>
                        <a:t>Media Type</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r>
              <a:tr h="0">
                <a:tc>
                  <a:txBody>
                    <a:bodyPr/>
                    <a:lstStyle/>
                    <a:p>
                      <a:r>
                        <a:rPr lang="en-US">
                          <a:effectLst/>
                        </a:rPr>
                        <a:t>MP4</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video/mp4</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WebM</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video/webm</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Ogg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video/</a:t>
                      </a:r>
                      <a:r>
                        <a:rPr lang="en-US" dirty="0" err="1">
                          <a:effectLst/>
                        </a:rPr>
                        <a:t>ogg</a:t>
                      </a:r>
                      <a:endParaRPr lang="en-US"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59738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75602551"/>
              </p:ext>
            </p:extLst>
          </p:nvPr>
        </p:nvGraphicFramePr>
        <p:xfrm>
          <a:off x="381000" y="304605"/>
          <a:ext cx="8458200" cy="5821559"/>
        </p:xfrm>
        <a:graphic>
          <a:graphicData uri="http://schemas.openxmlformats.org/drawingml/2006/table">
            <a:tbl>
              <a:tblPr/>
              <a:tblGrid>
                <a:gridCol w="4229100"/>
                <a:gridCol w="4229100"/>
              </a:tblGrid>
              <a:tr h="337072">
                <a:tc>
                  <a:txBody>
                    <a:bodyPr/>
                    <a:lstStyle/>
                    <a:p>
                      <a:pPr algn="ctr"/>
                      <a:r>
                        <a:rPr lang="en-US" sz="1200" dirty="0" err="1">
                          <a:solidFill>
                            <a:srgbClr val="FFFFFF"/>
                          </a:solidFill>
                          <a:effectLst/>
                        </a:rPr>
                        <a:t>Atrribute</a:t>
                      </a:r>
                      <a:endParaRPr lang="en-US" sz="1200" dirty="0">
                        <a:solidFill>
                          <a:srgbClr val="FFFFFF"/>
                        </a:solidFill>
                        <a:effectLst/>
                      </a:endParaRPr>
                    </a:p>
                  </a:txBody>
                  <a:tcPr marL="51462" marR="51462" marT="77193" marB="77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sz="1200">
                          <a:solidFill>
                            <a:srgbClr val="FFFFFF"/>
                          </a:solidFill>
                          <a:effectLst/>
                        </a:rPr>
                        <a:t>Description</a:t>
                      </a:r>
                    </a:p>
                  </a:txBody>
                  <a:tcPr marL="51462" marR="51462" marT="77193" marB="77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r>
              <a:tr h="649831">
                <a:tc>
                  <a:txBody>
                    <a:bodyPr/>
                    <a:lstStyle/>
                    <a:p>
                      <a:r>
                        <a:rPr lang="en-US" sz="1200">
                          <a:effectLst/>
                        </a:rPr>
                        <a:t>controls</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defines the video controls which is displayed with play/pause buttons.</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7066">
                <a:tc>
                  <a:txBody>
                    <a:bodyPr/>
                    <a:lstStyle/>
                    <a:p>
                      <a:r>
                        <a:rPr lang="en-US" sz="1200">
                          <a:effectLst/>
                        </a:rPr>
                        <a:t>height</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set the height of the video player.</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7066">
                <a:tc>
                  <a:txBody>
                    <a:bodyPr/>
                    <a:lstStyle/>
                    <a:p>
                      <a:r>
                        <a:rPr lang="en-US" sz="1200">
                          <a:effectLst/>
                        </a:rPr>
                        <a:t>width</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set the width of the video player.</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32594">
                <a:tc>
                  <a:txBody>
                    <a:bodyPr/>
                    <a:lstStyle/>
                    <a:p>
                      <a:r>
                        <a:rPr lang="en-US" sz="1200">
                          <a:effectLst/>
                        </a:rPr>
                        <a:t>poster</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specifies the image which is displayed on the screen when the video is not played.</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49831">
                <a:tc>
                  <a:txBody>
                    <a:bodyPr/>
                    <a:lstStyle/>
                    <a:p>
                      <a:r>
                        <a:rPr lang="en-US" sz="1200">
                          <a:effectLst/>
                        </a:rPr>
                        <a:t>autoplay</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specifies that the video will start playing as soon as it is ready.</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32594">
                <a:tc>
                  <a:txBody>
                    <a:bodyPr/>
                    <a:lstStyle/>
                    <a:p>
                      <a:r>
                        <a:rPr lang="en-US" sz="1200">
                          <a:effectLst/>
                        </a:rPr>
                        <a:t>loop</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specifies that the video file will start over again, every time when it is completed.</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7066">
                <a:tc>
                  <a:txBody>
                    <a:bodyPr/>
                    <a:lstStyle/>
                    <a:p>
                      <a:r>
                        <a:rPr lang="en-US" sz="1200">
                          <a:effectLst/>
                        </a:rPr>
                        <a:t>muted</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mute the video output.</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49831">
                <a:tc>
                  <a:txBody>
                    <a:bodyPr/>
                    <a:lstStyle/>
                    <a:p>
                      <a:r>
                        <a:rPr lang="en-US" sz="1200">
                          <a:effectLst/>
                        </a:rPr>
                        <a:t>preload</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specifies the author view to upload video file when the page loads.</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8414">
                <a:tc>
                  <a:txBody>
                    <a:bodyPr/>
                    <a:lstStyle/>
                    <a:p>
                      <a:r>
                        <a:rPr lang="en-US" sz="1200">
                          <a:effectLst/>
                        </a:rPr>
                        <a:t>src</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dirty="0">
                          <a:effectLst/>
                        </a:rPr>
                        <a:t>Used to specifies the source URL of the video file.</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8346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70000" lnSpcReduction="20000"/>
          </a:bodyPr>
          <a:lstStyle/>
          <a:p>
            <a:r>
              <a:rPr lang="en-US" b="1" dirty="0"/>
              <a:t>Tim Berners-Lee</a:t>
            </a:r>
            <a:r>
              <a:rPr lang="en-US" dirty="0"/>
              <a:t> is known as father of Html. The first publicly available description of HTML was a document called "HTML Tags", first described, on the Internet by Berners-Lee in late 1991.</a:t>
            </a:r>
          </a:p>
          <a:p>
            <a:r>
              <a:rPr lang="en-US" b="1" dirty="0"/>
              <a:t>Features for Html</a:t>
            </a:r>
          </a:p>
          <a:p>
            <a:r>
              <a:rPr lang="en-US" dirty="0"/>
              <a:t>Html is a static page.</a:t>
            </a:r>
          </a:p>
          <a:p>
            <a:r>
              <a:rPr lang="en-US" dirty="0"/>
              <a:t>Html is not a case sensitive.</a:t>
            </a:r>
          </a:p>
          <a:p>
            <a:r>
              <a:rPr lang="en-US" dirty="0"/>
              <a:t>Html is a error free language.</a:t>
            </a:r>
          </a:p>
          <a:p>
            <a:r>
              <a:rPr lang="en-US" dirty="0"/>
              <a:t>Html is simple and easy language.</a:t>
            </a:r>
          </a:p>
          <a:p>
            <a:r>
              <a:rPr lang="en-US" dirty="0"/>
              <a:t>It provides facilities to add audio, video, image on web pages.</a:t>
            </a:r>
          </a:p>
          <a:p>
            <a:r>
              <a:rPr lang="en-US" dirty="0"/>
              <a:t>Html is platform independent language, it can be run on any platform like window, </a:t>
            </a:r>
            <a:r>
              <a:rPr lang="en-US" dirty="0" err="1"/>
              <a:t>linux</a:t>
            </a:r>
            <a:r>
              <a:rPr lang="en-US" dirty="0"/>
              <a:t>, Mac.</a:t>
            </a:r>
          </a:p>
          <a:p>
            <a:r>
              <a:rPr lang="en-US" dirty="0"/>
              <a:t>Each and every elements of html should be enclosed within the angular brackets (&lt;&gt;).</a:t>
            </a:r>
          </a:p>
          <a:p>
            <a:r>
              <a:rPr lang="en-US" dirty="0"/>
              <a:t>Html programs are executed by the interpreter of the browser software.</a:t>
            </a:r>
          </a:p>
          <a:p>
            <a:r>
              <a:rPr lang="en-US" dirty="0"/>
              <a:t>Html program save with </a:t>
            </a:r>
            <a:r>
              <a:rPr lang="en-US" b="1" dirty="0"/>
              <a:t>.</a:t>
            </a:r>
            <a:r>
              <a:rPr lang="en-US" b="1" dirty="0" err="1"/>
              <a:t>htm</a:t>
            </a:r>
            <a:r>
              <a:rPr lang="en-US" dirty="0"/>
              <a:t> or </a:t>
            </a:r>
            <a:r>
              <a:rPr lang="en-US" b="1" dirty="0"/>
              <a:t>.html</a:t>
            </a:r>
            <a:r>
              <a:rPr lang="en-US" dirty="0"/>
              <a:t> extension.</a:t>
            </a:r>
          </a:p>
          <a:p>
            <a:r>
              <a:rPr lang="en-US" dirty="0"/>
              <a:t>The current version of Html is </a:t>
            </a:r>
            <a:r>
              <a:rPr lang="en-US" b="1" dirty="0"/>
              <a:t>Html 5.0</a:t>
            </a:r>
            <a:endParaRPr lang="en-US" dirty="0"/>
          </a:p>
          <a:p>
            <a:pPr marL="0" indent="0">
              <a:buNone/>
            </a:pPr>
            <a:endParaRPr lang="en-US" dirty="0"/>
          </a:p>
        </p:txBody>
      </p:sp>
    </p:spTree>
    <p:extLst>
      <p:ext uri="{BB962C8B-B14F-4D97-AF65-F5344CB8AC3E}">
        <p14:creationId xmlns:p14="http://schemas.microsoft.com/office/powerpoint/2010/main" val="3632196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a:bodyPr>
          <a:lstStyle/>
          <a:p>
            <a:pPr marL="0" indent="0">
              <a:buNone/>
            </a:pPr>
            <a:r>
              <a:rPr lang="en-US" b="1" dirty="0"/>
              <a:t>Progress </a:t>
            </a:r>
            <a:r>
              <a:rPr lang="en-US" b="1" dirty="0" smtClean="0"/>
              <a:t>Tag:</a:t>
            </a:r>
            <a:endParaRPr lang="en-US" b="1" dirty="0"/>
          </a:p>
          <a:p>
            <a:pPr marL="0" indent="0">
              <a:buNone/>
            </a:pPr>
            <a:r>
              <a:rPr lang="en-US" sz="1600" dirty="0">
                <a:latin typeface="Times New Roman" pitchFamily="18" charset="0"/>
                <a:cs typeface="Times New Roman" pitchFamily="18" charset="0"/>
              </a:rPr>
              <a:t>The </a:t>
            </a:r>
            <a:r>
              <a:rPr lang="en-US" sz="1600" b="1" dirty="0">
                <a:latin typeface="Times New Roman" pitchFamily="18" charset="0"/>
                <a:cs typeface="Times New Roman" pitchFamily="18" charset="0"/>
              </a:rPr>
              <a:t>&lt;progress&gt;</a:t>
            </a:r>
            <a:r>
              <a:rPr lang="en-US" sz="1600" dirty="0">
                <a:latin typeface="Times New Roman" pitchFamily="18" charset="0"/>
                <a:cs typeface="Times New Roman" pitchFamily="18" charset="0"/>
              </a:rPr>
              <a:t> tag is used to display the progress of a task. Using this tag you van create a progress bar on web page. The main purpose of this tag is to show file uploading progress.</a:t>
            </a:r>
          </a:p>
          <a:p>
            <a:pPr marL="0" indent="0">
              <a:buNone/>
            </a:pPr>
            <a:r>
              <a:rPr lang="en-US" b="1" dirty="0"/>
              <a:t>Attributes of Progress </a:t>
            </a:r>
            <a:r>
              <a:rPr lang="en-US" b="1" dirty="0" smtClean="0"/>
              <a:t>Tag</a:t>
            </a:r>
            <a:endParaRPr lang="en-US" dirty="0" smtClean="0"/>
          </a:p>
          <a:p>
            <a:pPr marL="0" indent="0" fontAlgn="ctr">
              <a:buNone/>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7239000" cy="239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158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fontScale="70000" lnSpcReduction="20000"/>
          </a:bodyPr>
          <a:lstStyle/>
          <a:p>
            <a:r>
              <a:rPr lang="en-US" b="1" dirty="0"/>
              <a:t>Example</a:t>
            </a:r>
          </a:p>
          <a:p>
            <a:pPr marL="0" indent="0">
              <a:buNone/>
            </a:pPr>
            <a:r>
              <a:rPr lang="en-US" dirty="0"/>
              <a:t>&lt;!</a:t>
            </a:r>
            <a:r>
              <a:rPr lang="en-US" dirty="0" err="1"/>
              <a:t>doctype</a:t>
            </a:r>
            <a:r>
              <a:rPr lang="en-US" dirty="0"/>
              <a:t> html&gt; </a:t>
            </a:r>
            <a:endParaRPr lang="en-US" dirty="0" smtClean="0"/>
          </a:p>
          <a:p>
            <a:pPr marL="0" indent="0">
              <a:buNone/>
            </a:pPr>
            <a:r>
              <a:rPr lang="en-US" b="1" dirty="0" smtClean="0"/>
              <a:t>&lt;</a:t>
            </a:r>
            <a:r>
              <a:rPr lang="en-US" b="1" dirty="0"/>
              <a:t>html</a:t>
            </a:r>
            <a:r>
              <a:rPr lang="en-US" b="1" dirty="0" smtClean="0"/>
              <a:t>&gt;</a:t>
            </a:r>
          </a:p>
          <a:p>
            <a:pPr marL="0" indent="0">
              <a:buNone/>
            </a:pPr>
            <a:r>
              <a:rPr lang="en-US" dirty="0" smtClean="0"/>
              <a:t> </a:t>
            </a:r>
            <a:r>
              <a:rPr lang="en-US" b="1" dirty="0"/>
              <a:t>&lt;body</a:t>
            </a:r>
            <a:r>
              <a:rPr lang="en-US" b="1" dirty="0" smtClean="0"/>
              <a:t>&gt;</a:t>
            </a:r>
          </a:p>
          <a:p>
            <a:pPr marL="0" indent="0">
              <a:buNone/>
            </a:pPr>
            <a:r>
              <a:rPr lang="en-US" dirty="0" smtClean="0"/>
              <a:t> </a:t>
            </a:r>
            <a:r>
              <a:rPr lang="en-US" b="1" dirty="0" smtClean="0"/>
              <a:t>&lt;progress&gt;</a:t>
            </a:r>
          </a:p>
          <a:p>
            <a:pPr marL="0" indent="0">
              <a:buNone/>
            </a:pPr>
            <a:r>
              <a:rPr lang="en-US" b="1" dirty="0" smtClean="0"/>
              <a:t>&lt;/</a:t>
            </a:r>
            <a:r>
              <a:rPr lang="en-US" b="1" dirty="0" err="1"/>
              <a:t>progess</a:t>
            </a:r>
            <a:r>
              <a:rPr lang="en-US" b="1" dirty="0"/>
              <a:t>&gt;</a:t>
            </a:r>
            <a:r>
              <a:rPr lang="en-US" dirty="0"/>
              <a:t> </a:t>
            </a:r>
            <a:endParaRPr lang="en-US" dirty="0" smtClean="0"/>
          </a:p>
          <a:p>
            <a:pPr marL="0" indent="0">
              <a:buNone/>
            </a:pPr>
            <a:r>
              <a:rPr lang="en-US" b="1" dirty="0" smtClean="0"/>
              <a:t>&lt;/</a:t>
            </a:r>
            <a:r>
              <a:rPr lang="en-US" b="1" dirty="0"/>
              <a:t>body&gt;</a:t>
            </a:r>
            <a:r>
              <a:rPr lang="en-US" dirty="0"/>
              <a:t> </a:t>
            </a:r>
            <a:endParaRPr lang="en-US" dirty="0" smtClean="0"/>
          </a:p>
          <a:p>
            <a:pPr marL="0" indent="0">
              <a:buNone/>
            </a:pPr>
            <a:r>
              <a:rPr lang="en-US" b="1" dirty="0" smtClean="0"/>
              <a:t>&lt;/</a:t>
            </a:r>
            <a:r>
              <a:rPr lang="en-US" b="1" dirty="0"/>
              <a:t>html</a:t>
            </a:r>
            <a:r>
              <a:rPr lang="en-US" b="1" dirty="0" smtClean="0"/>
              <a:t>&gt;</a:t>
            </a:r>
          </a:p>
          <a:p>
            <a:r>
              <a:rPr lang="en-US" b="1" dirty="0"/>
              <a:t>Example with value and max </a:t>
            </a:r>
            <a:r>
              <a:rPr lang="en-US" b="1" dirty="0" smtClean="0"/>
              <a:t>attribute</a:t>
            </a:r>
            <a:endParaRPr lang="en-US" b="1" dirty="0"/>
          </a:p>
          <a:p>
            <a:pPr marL="0" indent="0">
              <a:buNone/>
            </a:pPr>
            <a:r>
              <a:rPr lang="en-US" dirty="0"/>
              <a:t>&lt;!</a:t>
            </a:r>
            <a:r>
              <a:rPr lang="en-US" dirty="0" err="1"/>
              <a:t>doctype</a:t>
            </a:r>
            <a:r>
              <a:rPr lang="en-US" dirty="0"/>
              <a:t> html&gt; </a:t>
            </a:r>
            <a:endParaRPr lang="en-US" dirty="0" smtClean="0"/>
          </a:p>
          <a:p>
            <a:pPr marL="0" indent="0">
              <a:buNone/>
            </a:pPr>
            <a:r>
              <a:rPr lang="en-US" b="1" dirty="0" smtClean="0"/>
              <a:t>&lt;</a:t>
            </a:r>
            <a:r>
              <a:rPr lang="en-US" b="1" dirty="0"/>
              <a:t>html&gt;</a:t>
            </a:r>
            <a:r>
              <a:rPr lang="en-US" dirty="0"/>
              <a:t> </a:t>
            </a:r>
            <a:endParaRPr lang="en-US" dirty="0" smtClean="0"/>
          </a:p>
          <a:p>
            <a:pPr marL="0" indent="0">
              <a:buNone/>
            </a:pPr>
            <a:r>
              <a:rPr lang="en-US" b="1" dirty="0" smtClean="0"/>
              <a:t>&lt;</a:t>
            </a:r>
            <a:r>
              <a:rPr lang="en-US" b="1" dirty="0"/>
              <a:t>body&gt;</a:t>
            </a:r>
            <a:r>
              <a:rPr lang="en-US" dirty="0"/>
              <a:t> </a:t>
            </a:r>
            <a:endParaRPr lang="en-US" dirty="0" smtClean="0"/>
          </a:p>
          <a:p>
            <a:pPr marL="0" indent="0">
              <a:buNone/>
            </a:pPr>
            <a:r>
              <a:rPr lang="en-US" b="1" dirty="0" smtClean="0"/>
              <a:t>&lt;</a:t>
            </a:r>
            <a:r>
              <a:rPr lang="en-US" b="1" dirty="0"/>
              <a:t>p&gt;</a:t>
            </a:r>
            <a:r>
              <a:rPr lang="en-US" dirty="0"/>
              <a:t>Download progress:</a:t>
            </a:r>
            <a:r>
              <a:rPr lang="en-US" b="1" dirty="0"/>
              <a:t>&lt;/p&gt;</a:t>
            </a:r>
            <a:r>
              <a:rPr lang="en-US" dirty="0"/>
              <a:t> </a:t>
            </a:r>
            <a:endParaRPr lang="en-US" dirty="0" smtClean="0"/>
          </a:p>
          <a:p>
            <a:pPr marL="0" indent="0">
              <a:buNone/>
            </a:pPr>
            <a:r>
              <a:rPr lang="en-US" b="1" dirty="0" smtClean="0"/>
              <a:t>&lt;</a:t>
            </a:r>
            <a:r>
              <a:rPr lang="en-US" b="1" dirty="0"/>
              <a:t>progress</a:t>
            </a:r>
            <a:r>
              <a:rPr lang="en-US" dirty="0"/>
              <a:t> value="40" max="100"</a:t>
            </a:r>
            <a:r>
              <a:rPr lang="en-US" b="1" dirty="0"/>
              <a:t>&gt;</a:t>
            </a:r>
            <a:r>
              <a:rPr lang="en-US" dirty="0"/>
              <a:t> </a:t>
            </a:r>
            <a:endParaRPr lang="en-US" dirty="0" smtClean="0"/>
          </a:p>
          <a:p>
            <a:pPr marL="0" indent="0">
              <a:buNone/>
            </a:pPr>
            <a:r>
              <a:rPr lang="en-US" b="1" dirty="0" smtClean="0"/>
              <a:t>&lt;/</a:t>
            </a:r>
            <a:r>
              <a:rPr lang="en-US" b="1" dirty="0" err="1"/>
              <a:t>progess</a:t>
            </a:r>
            <a:r>
              <a:rPr lang="en-US" b="1" dirty="0" smtClean="0"/>
              <a:t>&gt;</a:t>
            </a:r>
          </a:p>
          <a:p>
            <a:pPr marL="0" indent="0">
              <a:buNone/>
            </a:pPr>
            <a:r>
              <a:rPr lang="en-US" dirty="0" smtClean="0"/>
              <a:t> </a:t>
            </a:r>
            <a:r>
              <a:rPr lang="en-US" b="1" dirty="0"/>
              <a:t>&lt;/body&gt;</a:t>
            </a:r>
            <a:r>
              <a:rPr lang="en-US" dirty="0"/>
              <a:t> </a:t>
            </a:r>
            <a:endParaRPr lang="en-US" dirty="0" smtClean="0"/>
          </a:p>
          <a:p>
            <a:pPr marL="0" indent="0">
              <a:buNone/>
            </a:pPr>
            <a:r>
              <a:rPr lang="en-US" b="1" dirty="0" smtClean="0"/>
              <a:t>&lt;/</a:t>
            </a:r>
            <a:r>
              <a:rPr lang="en-US" b="1" dirty="0"/>
              <a:t>html&gt;</a:t>
            </a:r>
            <a:endParaRPr lang="en-US" dirty="0"/>
          </a:p>
          <a:p>
            <a:endParaRPr lang="en-US" dirty="0"/>
          </a:p>
        </p:txBody>
      </p:sp>
    </p:spTree>
    <p:extLst>
      <p:ext uri="{BB962C8B-B14F-4D97-AF65-F5344CB8AC3E}">
        <p14:creationId xmlns:p14="http://schemas.microsoft.com/office/powerpoint/2010/main" val="2945640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a:bodyPr>
          <a:lstStyle/>
          <a:p>
            <a:pPr marL="0" indent="0">
              <a:buNone/>
            </a:pPr>
            <a:r>
              <a:rPr lang="en-US" sz="2000" b="1" dirty="0">
                <a:latin typeface="Times New Roman" pitchFamily="18" charset="0"/>
                <a:cs typeface="Times New Roman" pitchFamily="18" charset="0"/>
              </a:rPr>
              <a:t>Set height and width of progress</a:t>
            </a:r>
          </a:p>
          <a:p>
            <a:pPr marL="0" indent="0">
              <a:buNone/>
            </a:pPr>
            <a:r>
              <a:rPr lang="en-US" sz="1700" dirty="0">
                <a:latin typeface="Times New Roman" pitchFamily="18" charset="0"/>
                <a:cs typeface="Times New Roman" pitchFamily="18" charset="0"/>
              </a:rPr>
              <a:t>You can also set the height and width of progress using </a:t>
            </a:r>
            <a:r>
              <a:rPr lang="en-US" sz="1700" dirty="0" err="1">
                <a:latin typeface="Times New Roman" pitchFamily="18" charset="0"/>
                <a:cs typeface="Times New Roman" pitchFamily="18" charset="0"/>
              </a:rPr>
              <a:t>css</a:t>
            </a:r>
            <a:r>
              <a:rPr lang="en-US" sz="1700" dirty="0">
                <a:latin typeface="Times New Roman" pitchFamily="18" charset="0"/>
                <a:cs typeface="Times New Roman" pitchFamily="18" charset="0"/>
              </a:rPr>
              <a:t>.</a:t>
            </a:r>
          </a:p>
          <a:p>
            <a:pPr marL="0" indent="0">
              <a:buNone/>
            </a:pPr>
            <a:r>
              <a:rPr lang="en-US" sz="1700" b="1" dirty="0">
                <a:latin typeface="Times New Roman" pitchFamily="18" charset="0"/>
                <a:cs typeface="Times New Roman" pitchFamily="18" charset="0"/>
              </a:rPr>
              <a:t>Example</a:t>
            </a:r>
          </a:p>
          <a:p>
            <a:pPr marL="0" indent="0">
              <a:buNone/>
            </a:pPr>
            <a:r>
              <a:rPr lang="en-US" sz="1700" dirty="0">
                <a:latin typeface="Times New Roman" pitchFamily="18" charset="0"/>
                <a:cs typeface="Times New Roman" pitchFamily="18" charset="0"/>
              </a:rPr>
              <a:t>&lt;!</a:t>
            </a:r>
            <a:r>
              <a:rPr lang="en-US" sz="1700" dirty="0" err="1">
                <a:latin typeface="Times New Roman" pitchFamily="18" charset="0"/>
                <a:cs typeface="Times New Roman" pitchFamily="18" charset="0"/>
              </a:rPr>
              <a:t>doctype</a:t>
            </a:r>
            <a:r>
              <a:rPr lang="en-US" sz="1700" dirty="0">
                <a:latin typeface="Times New Roman" pitchFamily="18" charset="0"/>
                <a:cs typeface="Times New Roman" pitchFamily="18" charset="0"/>
              </a:rPr>
              <a:t> html&gt; </a:t>
            </a:r>
            <a:endParaRPr lang="en-US" sz="1700" dirty="0" smtClean="0">
              <a:latin typeface="Times New Roman" pitchFamily="18" charset="0"/>
              <a:cs typeface="Times New Roman" pitchFamily="18" charset="0"/>
            </a:endParaRP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html</a:t>
            </a:r>
            <a:r>
              <a:rPr lang="en-US" sz="1700" b="1" dirty="0" smtClean="0">
                <a:latin typeface="Times New Roman" pitchFamily="18" charset="0"/>
                <a:cs typeface="Times New Roman" pitchFamily="18" charset="0"/>
              </a:rPr>
              <a:t>&gt;</a:t>
            </a:r>
          </a:p>
          <a:p>
            <a:pPr marL="0" indent="0">
              <a:buNone/>
            </a:pPr>
            <a:r>
              <a:rPr lang="en-US" sz="1700" dirty="0" smtClean="0">
                <a:latin typeface="Times New Roman" pitchFamily="18" charset="0"/>
                <a:cs typeface="Times New Roman" pitchFamily="18" charset="0"/>
              </a:rPr>
              <a:t> </a:t>
            </a:r>
            <a:r>
              <a:rPr lang="en-US" sz="1700" b="1" dirty="0">
                <a:latin typeface="Times New Roman" pitchFamily="18" charset="0"/>
                <a:cs typeface="Times New Roman" pitchFamily="18" charset="0"/>
              </a:rPr>
              <a:t>&lt;head&gt;</a:t>
            </a: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style&gt;</a:t>
            </a:r>
            <a:r>
              <a:rPr lang="en-US" sz="1700" dirty="0">
                <a:latin typeface="Times New Roman" pitchFamily="18" charset="0"/>
                <a:cs typeface="Times New Roman" pitchFamily="18" charset="0"/>
              </a:rPr>
              <a:t> progress{ height: 40px; } </a:t>
            </a:r>
            <a:r>
              <a:rPr lang="en-US" sz="1700" b="1" dirty="0">
                <a:latin typeface="Times New Roman" pitchFamily="18" charset="0"/>
                <a:cs typeface="Times New Roman" pitchFamily="18" charset="0"/>
              </a:rPr>
              <a:t>&lt;/style&gt;</a:t>
            </a:r>
            <a:r>
              <a:rPr lang="en-US" sz="1700" dirty="0">
                <a:latin typeface="Times New Roman" pitchFamily="18" charset="0"/>
                <a:cs typeface="Times New Roman" pitchFamily="18" charset="0"/>
              </a:rPr>
              <a:t> </a:t>
            </a:r>
            <a:r>
              <a:rPr lang="en-US" sz="1700" b="1" dirty="0">
                <a:latin typeface="Times New Roman" pitchFamily="18" charset="0"/>
                <a:cs typeface="Times New Roman" pitchFamily="18" charset="0"/>
              </a:rPr>
              <a:t>&lt;/head</a:t>
            </a:r>
            <a:r>
              <a:rPr lang="en-US" sz="1700" b="1" dirty="0" smtClean="0">
                <a:latin typeface="Times New Roman" pitchFamily="18" charset="0"/>
                <a:cs typeface="Times New Roman" pitchFamily="18" charset="0"/>
              </a:rPr>
              <a:t>&gt;</a:t>
            </a:r>
          </a:p>
          <a:p>
            <a:pPr marL="0" indent="0">
              <a:buNone/>
            </a:pPr>
            <a:r>
              <a:rPr lang="en-US" sz="1700" dirty="0" smtClean="0">
                <a:latin typeface="Times New Roman" pitchFamily="18" charset="0"/>
                <a:cs typeface="Times New Roman" pitchFamily="18" charset="0"/>
              </a:rPr>
              <a:t> </a:t>
            </a:r>
            <a:r>
              <a:rPr lang="en-US" sz="1700" b="1" dirty="0">
                <a:latin typeface="Times New Roman" pitchFamily="18" charset="0"/>
                <a:cs typeface="Times New Roman" pitchFamily="18" charset="0"/>
              </a:rPr>
              <a:t>&lt;body&gt;</a:t>
            </a: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p&gt;</a:t>
            </a:r>
            <a:r>
              <a:rPr lang="en-US" sz="1700" dirty="0">
                <a:latin typeface="Times New Roman" pitchFamily="18" charset="0"/>
                <a:cs typeface="Times New Roman" pitchFamily="18" charset="0"/>
              </a:rPr>
              <a:t>Download progress:</a:t>
            </a:r>
            <a:r>
              <a:rPr lang="en-US" sz="1700" b="1" dirty="0">
                <a:latin typeface="Times New Roman" pitchFamily="18" charset="0"/>
                <a:cs typeface="Times New Roman" pitchFamily="18" charset="0"/>
              </a:rPr>
              <a:t>&lt;/p</a:t>
            </a:r>
            <a:r>
              <a:rPr lang="en-US" sz="1700" b="1" dirty="0" smtClean="0">
                <a:latin typeface="Times New Roman" pitchFamily="18" charset="0"/>
                <a:cs typeface="Times New Roman" pitchFamily="18" charset="0"/>
              </a:rPr>
              <a:t>&gt;</a:t>
            </a:r>
          </a:p>
          <a:p>
            <a:pPr marL="0" indent="0">
              <a:buNone/>
            </a:pPr>
            <a:r>
              <a:rPr lang="en-US" sz="1700" dirty="0" smtClean="0">
                <a:latin typeface="Times New Roman" pitchFamily="18" charset="0"/>
                <a:cs typeface="Times New Roman" pitchFamily="18" charset="0"/>
              </a:rPr>
              <a:t> </a:t>
            </a:r>
            <a:r>
              <a:rPr lang="en-US" sz="1700" b="1" dirty="0">
                <a:latin typeface="Times New Roman" pitchFamily="18" charset="0"/>
                <a:cs typeface="Times New Roman" pitchFamily="18" charset="0"/>
              </a:rPr>
              <a:t>&lt;progress&gt;</a:t>
            </a:r>
            <a:r>
              <a:rPr lang="en-US" sz="1700" dirty="0">
                <a:latin typeface="Times New Roman" pitchFamily="18" charset="0"/>
                <a:cs typeface="Times New Roman" pitchFamily="18" charset="0"/>
              </a:rPr>
              <a:t> </a:t>
            </a:r>
            <a:r>
              <a:rPr lang="en-US" sz="1700" b="1" dirty="0">
                <a:latin typeface="Times New Roman" pitchFamily="18" charset="0"/>
                <a:cs typeface="Times New Roman" pitchFamily="18" charset="0"/>
              </a:rPr>
              <a:t>&lt;/</a:t>
            </a:r>
            <a:r>
              <a:rPr lang="en-US" sz="1700" b="1" dirty="0" err="1">
                <a:latin typeface="Times New Roman" pitchFamily="18" charset="0"/>
                <a:cs typeface="Times New Roman" pitchFamily="18" charset="0"/>
              </a:rPr>
              <a:t>progess</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body&gt;</a:t>
            </a: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marL="0" indent="0">
              <a:buNone/>
            </a:pPr>
            <a:r>
              <a:rPr lang="en-US" sz="1700" b="1" dirty="0" smtClean="0">
                <a:latin typeface="Times New Roman" pitchFamily="18" charset="0"/>
                <a:cs typeface="Times New Roman" pitchFamily="18" charset="0"/>
              </a:rPr>
              <a:t>&lt;/</a:t>
            </a:r>
            <a:r>
              <a:rPr lang="en-US" sz="1700" b="1" dirty="0">
                <a:latin typeface="Times New Roman" pitchFamily="18" charset="0"/>
                <a:cs typeface="Times New Roman" pitchFamily="18" charset="0"/>
              </a:rPr>
              <a:t>html&gt;</a:t>
            </a:r>
            <a:endParaRPr lang="en-US" sz="17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012979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lnSpcReduction="10000"/>
          </a:bodyPr>
          <a:lstStyle/>
          <a:p>
            <a:pPr marL="0" indent="0">
              <a:buNone/>
            </a:pPr>
            <a:r>
              <a:rPr lang="en-US" b="1" dirty="0">
                <a:latin typeface="Times New Roman" pitchFamily="18" charset="0"/>
                <a:cs typeface="Times New Roman" pitchFamily="18" charset="0"/>
              </a:rPr>
              <a:t>&lt;mark&gt; tag</a:t>
            </a:r>
          </a:p>
          <a:p>
            <a:pPr marL="0" indent="0">
              <a:buNone/>
            </a:pPr>
            <a:r>
              <a:rPr lang="en-US" sz="1600" dirty="0">
                <a:latin typeface="Times New Roman" pitchFamily="18" charset="0"/>
                <a:cs typeface="Times New Roman" pitchFamily="18" charset="0"/>
              </a:rPr>
              <a:t>Html </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 is used for defines marked text. This tag is use when you want to highlight part of text on your web page.</a:t>
            </a:r>
          </a:p>
          <a:p>
            <a:pPr marL="0" indent="0">
              <a:buNone/>
            </a:pPr>
            <a:r>
              <a:rPr lang="en-US" sz="1600" b="1" dirty="0">
                <a:latin typeface="Times New Roman" pitchFamily="18" charset="0"/>
                <a:cs typeface="Times New Roman" pitchFamily="18" charset="0"/>
              </a:rPr>
              <a:t>Syntax</a:t>
            </a:r>
          </a:p>
          <a:p>
            <a:pPr marL="0" indent="0">
              <a:buNone/>
            </a:pPr>
            <a:r>
              <a:rPr lang="en-US" sz="1600" dirty="0">
                <a:latin typeface="Times New Roman" pitchFamily="18" charset="0"/>
                <a:cs typeface="Times New Roman" pitchFamily="18" charset="0"/>
              </a:rPr>
              <a:t>&lt;!DOCTYPE&gt; </a:t>
            </a:r>
            <a:endParaRPr lang="en-US" sz="1600" dirty="0" smtClean="0">
              <a:latin typeface="Times New Roman" pitchFamily="18" charset="0"/>
              <a:cs typeface="Times New Roman" pitchFamily="18" charset="0"/>
            </a:endParaRPr>
          </a:p>
          <a:p>
            <a:pPr marL="0" indent="0">
              <a:buNone/>
            </a:pPr>
            <a:r>
              <a:rPr lang="en-US" sz="1600" b="1" dirty="0" smtClean="0">
                <a:latin typeface="Times New Roman" pitchFamily="18" charset="0"/>
                <a:cs typeface="Times New Roman" pitchFamily="18" charset="0"/>
              </a:rPr>
              <a:t>&lt;</a:t>
            </a:r>
            <a:r>
              <a:rPr lang="en-US" sz="1600" b="1" dirty="0">
                <a:latin typeface="Times New Roman" pitchFamily="18" charset="0"/>
                <a:cs typeface="Times New Roman" pitchFamily="18" charset="0"/>
              </a:rPr>
              <a:t>html&gt;</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r>
              <a:rPr lang="en-US" sz="1600" b="1" dirty="0" smtClean="0">
                <a:latin typeface="Times New Roman" pitchFamily="18" charset="0"/>
                <a:cs typeface="Times New Roman" pitchFamily="18" charset="0"/>
              </a:rPr>
              <a:t>&lt;</a:t>
            </a:r>
            <a:r>
              <a:rPr lang="en-US" sz="1600" b="1" dirty="0">
                <a:latin typeface="Times New Roman" pitchFamily="18" charset="0"/>
                <a:cs typeface="Times New Roman" pitchFamily="18" charset="0"/>
              </a:rPr>
              <a:t>body</a:t>
            </a:r>
            <a:r>
              <a:rPr lang="en-US" sz="1600" b="1" dirty="0" smtClean="0">
                <a:latin typeface="Times New Roman" pitchFamily="18" charset="0"/>
                <a:cs typeface="Times New Roman" pitchFamily="18" charset="0"/>
              </a:rPr>
              <a:t>&gt;</a:t>
            </a:r>
          </a:p>
          <a:p>
            <a:pPr marL="0" indent="0">
              <a:buNone/>
            </a:pPr>
            <a:r>
              <a:rPr lang="en-US" sz="1600"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&lt;h3&gt;</a:t>
            </a:r>
            <a:r>
              <a:rPr lang="en-US" sz="1600" dirty="0">
                <a:latin typeface="Times New Roman" pitchFamily="18" charset="0"/>
                <a:cs typeface="Times New Roman" pitchFamily="18" charset="0"/>
              </a:rPr>
              <a:t>Html Introduction</a:t>
            </a:r>
            <a:r>
              <a:rPr lang="en-US" sz="1600" b="1" dirty="0">
                <a:latin typeface="Times New Roman" pitchFamily="18" charset="0"/>
                <a:cs typeface="Times New Roman" pitchFamily="18" charset="0"/>
              </a:rPr>
              <a:t>&lt;/h3&gt;</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r>
              <a:rPr lang="en-US" sz="1600" b="1" dirty="0" smtClean="0">
                <a:latin typeface="Times New Roman" pitchFamily="18" charset="0"/>
                <a:cs typeface="Times New Roman" pitchFamily="18" charset="0"/>
              </a:rPr>
              <a:t>&lt;</a:t>
            </a:r>
            <a:r>
              <a:rPr lang="en-US" sz="1600" b="1" dirty="0">
                <a:latin typeface="Times New Roman" pitchFamily="18" charset="0"/>
                <a:cs typeface="Times New Roman" pitchFamily="18" charset="0"/>
              </a:rPr>
              <a:t>p&gt;</a:t>
            </a:r>
            <a:r>
              <a:rPr lang="en-US" sz="1600" dirty="0">
                <a:latin typeface="Times New Roman" pitchFamily="18" charset="0"/>
                <a:cs typeface="Times New Roman" pitchFamily="18" charset="0"/>
              </a:rPr>
              <a:t>Html is very </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simple</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 to use and it is also </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easy</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 to learn.</a:t>
            </a:r>
            <a:r>
              <a:rPr lang="en-US" sz="1600" b="1" dirty="0">
                <a:latin typeface="Times New Roman" pitchFamily="18" charset="0"/>
                <a:cs typeface="Times New Roman" pitchFamily="18" charset="0"/>
              </a:rPr>
              <a:t>&lt;/p&gt;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&lt;/body&gt;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&lt;/html&gt;</a:t>
            </a:r>
            <a:endParaRPr lang="en-US" sz="1600"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Result</a:t>
            </a:r>
          </a:p>
          <a:p>
            <a:pPr marL="0" indent="0">
              <a:buNone/>
            </a:pPr>
            <a:r>
              <a:rPr lang="en-US" sz="1600" b="1" dirty="0">
                <a:latin typeface="Times New Roman" pitchFamily="18" charset="0"/>
                <a:cs typeface="Times New Roman" pitchFamily="18" charset="0"/>
              </a:rPr>
              <a:t>Html Introduction</a:t>
            </a:r>
          </a:p>
          <a:p>
            <a:pPr marL="0" indent="0">
              <a:buNone/>
            </a:pPr>
            <a:r>
              <a:rPr lang="en-US" sz="1600" dirty="0">
                <a:latin typeface="Times New Roman" pitchFamily="18" charset="0"/>
                <a:cs typeface="Times New Roman" pitchFamily="18" charset="0"/>
              </a:rPr>
              <a:t>Html is very simple to use and it is also easy to learn.</a:t>
            </a:r>
          </a:p>
          <a:p>
            <a:pPr marL="0" indent="0">
              <a:buNone/>
            </a:pPr>
            <a:r>
              <a:rPr lang="en-US" sz="1600" b="1" dirty="0">
                <a:latin typeface="Times New Roman" pitchFamily="18" charset="0"/>
                <a:cs typeface="Times New Roman" pitchFamily="18" charset="0"/>
              </a:rPr>
              <a:t>You can also apply </a:t>
            </a:r>
            <a:r>
              <a:rPr lang="en-US" sz="1600" b="1" dirty="0" err="1">
                <a:latin typeface="Times New Roman" pitchFamily="18" charset="0"/>
                <a:cs typeface="Times New Roman" pitchFamily="18" charset="0"/>
              </a:rPr>
              <a:t>css</a:t>
            </a:r>
            <a:r>
              <a:rPr lang="en-US" sz="1600" b="1" dirty="0">
                <a:latin typeface="Times New Roman" pitchFamily="18" charset="0"/>
                <a:cs typeface="Times New Roman" pitchFamily="18" charset="0"/>
              </a:rPr>
              <a:t> on &lt;mark&gt; tag</a:t>
            </a:r>
          </a:p>
          <a:p>
            <a:pPr marL="0" indent="0">
              <a:buNone/>
            </a:pPr>
            <a:r>
              <a:rPr lang="en-US" sz="1600" b="1" dirty="0">
                <a:latin typeface="Times New Roman" pitchFamily="18" charset="0"/>
                <a:cs typeface="Times New Roman" pitchFamily="18" charset="0"/>
              </a:rPr>
              <a:t>Syntax</a:t>
            </a:r>
          </a:p>
          <a:p>
            <a:pPr marL="0" indent="0">
              <a:buNone/>
            </a:pPr>
            <a:r>
              <a:rPr lang="en-US" sz="1600" dirty="0">
                <a:latin typeface="Times New Roman" pitchFamily="18" charset="0"/>
                <a:cs typeface="Times New Roman" pitchFamily="18" charset="0"/>
              </a:rPr>
              <a:t>&lt;!DOCTYPE&gt; </a:t>
            </a:r>
            <a:r>
              <a:rPr lang="en-US" sz="1600" b="1" dirty="0">
                <a:latin typeface="Times New Roman" pitchFamily="18" charset="0"/>
                <a:cs typeface="Times New Roman" pitchFamily="18" charset="0"/>
              </a:rPr>
              <a:t>&lt;html&gt;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&lt;head&gt;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&lt;style&gt;</a:t>
            </a:r>
            <a:r>
              <a:rPr lang="en-US" sz="1600" dirty="0">
                <a:latin typeface="Times New Roman" pitchFamily="18" charset="0"/>
                <a:cs typeface="Times New Roman" pitchFamily="18" charset="0"/>
              </a:rPr>
              <a:t> mark { </a:t>
            </a:r>
            <a:r>
              <a:rPr lang="en-US" sz="1600" dirty="0" err="1">
                <a:latin typeface="Times New Roman" pitchFamily="18" charset="0"/>
                <a:cs typeface="Times New Roman" pitchFamily="18" charset="0"/>
              </a:rPr>
              <a:t>background:cyan</a:t>
            </a:r>
            <a:r>
              <a:rPr lang="en-US" sz="1600" dirty="0">
                <a:latin typeface="Times New Roman" pitchFamily="18" charset="0"/>
                <a:cs typeface="Times New Roman" pitchFamily="18" charset="0"/>
              </a:rPr>
              <a:t>; } </a:t>
            </a:r>
            <a:r>
              <a:rPr lang="en-US" sz="1600" b="1" dirty="0">
                <a:latin typeface="Times New Roman" pitchFamily="18" charset="0"/>
                <a:cs typeface="Times New Roman" pitchFamily="18" charset="0"/>
              </a:rPr>
              <a:t>&lt;/style&gt;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&lt;/head&gt;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&lt;body&gt;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&lt;h3&gt;</a:t>
            </a:r>
            <a:r>
              <a:rPr lang="en-US" sz="1600" dirty="0">
                <a:latin typeface="Times New Roman" pitchFamily="18" charset="0"/>
                <a:cs typeface="Times New Roman" pitchFamily="18" charset="0"/>
              </a:rPr>
              <a:t>Html Introduction</a:t>
            </a:r>
            <a:r>
              <a:rPr lang="en-US" sz="1600" b="1" dirty="0">
                <a:latin typeface="Times New Roman" pitchFamily="18" charset="0"/>
                <a:cs typeface="Times New Roman" pitchFamily="18" charset="0"/>
              </a:rPr>
              <a:t>&lt;/h3&gt;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&lt;p&gt;</a:t>
            </a:r>
            <a:r>
              <a:rPr lang="en-US" sz="1600" dirty="0">
                <a:latin typeface="Times New Roman" pitchFamily="18" charset="0"/>
                <a:cs typeface="Times New Roman" pitchFamily="18" charset="0"/>
              </a:rPr>
              <a:t>Html is very </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simple</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 to use and it is also </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easy</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 to learn.</a:t>
            </a:r>
            <a:r>
              <a:rPr lang="en-US" sz="1600" b="1" dirty="0">
                <a:latin typeface="Times New Roman" pitchFamily="18" charset="0"/>
                <a:cs typeface="Times New Roman" pitchFamily="18" charset="0"/>
              </a:rPr>
              <a:t>&lt;/p&gt;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&lt;/body&gt;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&lt;/html&gt;</a:t>
            </a:r>
            <a:endParaRPr lang="en-US" sz="1600"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Result</a:t>
            </a:r>
          </a:p>
          <a:p>
            <a:pPr marL="0" indent="0">
              <a:buNone/>
            </a:pPr>
            <a:r>
              <a:rPr lang="en-US" sz="1600" b="1" dirty="0">
                <a:latin typeface="Times New Roman" pitchFamily="18" charset="0"/>
                <a:cs typeface="Times New Roman" pitchFamily="18" charset="0"/>
              </a:rPr>
              <a:t>Html Introduction</a:t>
            </a:r>
          </a:p>
          <a:p>
            <a:pPr marL="0" indent="0">
              <a:buNone/>
            </a:pPr>
            <a:r>
              <a:rPr lang="en-US" sz="1600" dirty="0">
                <a:latin typeface="Times New Roman" pitchFamily="18" charset="0"/>
                <a:cs typeface="Times New Roman" pitchFamily="18" charset="0"/>
              </a:rPr>
              <a:t>Html is very simple to use and it is also easy to learn.</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164154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5973763"/>
          </a:xfrm>
        </p:spPr>
        <p:txBody>
          <a:bodyPr/>
          <a:lstStyle/>
          <a:p>
            <a:r>
              <a:rPr lang="en-US" sz="2000" b="1" dirty="0">
                <a:latin typeface="Times New Roman" pitchFamily="18" charset="0"/>
                <a:cs typeface="Times New Roman" pitchFamily="18" charset="0"/>
              </a:rPr>
              <a:t>&lt;details&gt; tag</a:t>
            </a:r>
          </a:p>
          <a:p>
            <a:r>
              <a:rPr lang="en-US" sz="1600" dirty="0">
                <a:latin typeface="Times New Roman" pitchFamily="18" charset="0"/>
                <a:cs typeface="Times New Roman" pitchFamily="18" charset="0"/>
              </a:rPr>
              <a:t>Html </a:t>
            </a:r>
            <a:r>
              <a:rPr lang="en-US" sz="1600" b="1" dirty="0">
                <a:latin typeface="Times New Roman" pitchFamily="18" charset="0"/>
                <a:cs typeface="Times New Roman" pitchFamily="18" charset="0"/>
              </a:rPr>
              <a:t>&lt;details&gt;</a:t>
            </a:r>
            <a:r>
              <a:rPr lang="en-US" sz="1600" dirty="0">
                <a:latin typeface="Times New Roman" pitchFamily="18" charset="0"/>
                <a:cs typeface="Times New Roman" pitchFamily="18" charset="0"/>
              </a:rPr>
              <a:t> tag is used for specify the additional details about any contents on web page that the user can view or hide.</a:t>
            </a:r>
          </a:p>
          <a:p>
            <a:r>
              <a:rPr lang="en-US" sz="1600" b="1" dirty="0">
                <a:latin typeface="Times New Roman" pitchFamily="18" charset="0"/>
                <a:cs typeface="Times New Roman" pitchFamily="18" charset="0"/>
              </a:rPr>
              <a:t>Syntax</a:t>
            </a:r>
          </a:p>
          <a:p>
            <a:r>
              <a:rPr lang="en-US" sz="1600" dirty="0">
                <a:latin typeface="Times New Roman" pitchFamily="18" charset="0"/>
                <a:cs typeface="Times New Roman" pitchFamily="18" charset="0"/>
              </a:rPr>
              <a:t>&lt;!DOCTYPE&gt; </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&lt;</a:t>
            </a:r>
            <a:r>
              <a:rPr lang="en-US" sz="1600" b="1" dirty="0">
                <a:latin typeface="Times New Roman" pitchFamily="18" charset="0"/>
                <a:cs typeface="Times New Roman" pitchFamily="18" charset="0"/>
              </a:rPr>
              <a:t>html&gt;</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&lt;</a:t>
            </a:r>
            <a:r>
              <a:rPr lang="en-US" sz="1600" b="1" dirty="0">
                <a:latin typeface="Times New Roman" pitchFamily="18" charset="0"/>
                <a:cs typeface="Times New Roman" pitchFamily="18" charset="0"/>
              </a:rPr>
              <a:t>body</a:t>
            </a:r>
            <a:r>
              <a:rPr lang="en-US" sz="1600" b="1" dirty="0" smtClean="0">
                <a:latin typeface="Times New Roman" pitchFamily="18" charset="0"/>
                <a:cs typeface="Times New Roman" pitchFamily="18" charset="0"/>
              </a:rPr>
              <a:t>&gt;</a:t>
            </a:r>
          </a:p>
          <a:p>
            <a:r>
              <a:rPr lang="en-US" sz="1600"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&lt;details&gt;</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&lt;</a:t>
            </a:r>
            <a:r>
              <a:rPr lang="en-US" sz="1600" b="1" dirty="0">
                <a:latin typeface="Times New Roman" pitchFamily="18" charset="0"/>
                <a:cs typeface="Times New Roman" pitchFamily="18" charset="0"/>
              </a:rPr>
              <a:t>h3&gt;</a:t>
            </a:r>
            <a:r>
              <a:rPr lang="en-US" sz="1600" dirty="0">
                <a:latin typeface="Times New Roman" pitchFamily="18" charset="0"/>
                <a:cs typeface="Times New Roman" pitchFamily="18" charset="0"/>
              </a:rPr>
              <a:t>Html Introduction</a:t>
            </a:r>
            <a:r>
              <a:rPr lang="en-US" sz="1600" b="1" dirty="0">
                <a:latin typeface="Times New Roman" pitchFamily="18" charset="0"/>
                <a:cs typeface="Times New Roman" pitchFamily="18" charset="0"/>
              </a:rPr>
              <a:t>&lt;/h3&gt;</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&lt;</a:t>
            </a:r>
            <a:r>
              <a:rPr lang="en-US" sz="1600" b="1" dirty="0">
                <a:latin typeface="Times New Roman" pitchFamily="18" charset="0"/>
                <a:cs typeface="Times New Roman" pitchFamily="18" charset="0"/>
              </a:rPr>
              <a:t>p&gt;</a:t>
            </a:r>
            <a:r>
              <a:rPr lang="en-US" sz="1600" dirty="0">
                <a:latin typeface="Times New Roman" pitchFamily="18" charset="0"/>
                <a:cs typeface="Times New Roman" pitchFamily="18" charset="0"/>
              </a:rPr>
              <a:t>Html is very simple to use and it is also easy to learn.</a:t>
            </a:r>
            <a:r>
              <a:rPr lang="en-US" sz="1600" b="1" dirty="0">
                <a:latin typeface="Times New Roman" pitchFamily="18" charset="0"/>
                <a:cs typeface="Times New Roman" pitchFamily="18" charset="0"/>
              </a:rPr>
              <a:t>&lt;/p</a:t>
            </a:r>
            <a:r>
              <a:rPr lang="en-US" sz="1600" b="1" dirty="0" smtClean="0">
                <a:latin typeface="Times New Roman" pitchFamily="18" charset="0"/>
                <a:cs typeface="Times New Roman" pitchFamily="18" charset="0"/>
              </a:rPr>
              <a:t>&gt;</a:t>
            </a:r>
          </a:p>
          <a:p>
            <a:r>
              <a:rPr lang="en-US" sz="1600"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&lt;/details&gt;</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&lt;/</a:t>
            </a:r>
            <a:r>
              <a:rPr lang="en-US" sz="1600" b="1" dirty="0">
                <a:latin typeface="Times New Roman" pitchFamily="18" charset="0"/>
                <a:cs typeface="Times New Roman" pitchFamily="18" charset="0"/>
              </a:rPr>
              <a:t>body</a:t>
            </a:r>
            <a:r>
              <a:rPr lang="en-US" sz="1600" b="1" dirty="0" smtClean="0">
                <a:latin typeface="Times New Roman" pitchFamily="18" charset="0"/>
                <a:cs typeface="Times New Roman" pitchFamily="18" charset="0"/>
              </a:rPr>
              <a:t>&gt;</a:t>
            </a:r>
          </a:p>
          <a:p>
            <a:r>
              <a:rPr lang="en-US" sz="1600"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&lt;/html&gt;</a:t>
            </a: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82357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normAutofit fontScale="55000" lnSpcReduction="20000"/>
          </a:bodyPr>
          <a:lstStyle/>
          <a:p>
            <a:r>
              <a:rPr lang="en-US" b="1" dirty="0"/>
              <a:t>&lt;</a:t>
            </a:r>
            <a:r>
              <a:rPr lang="en-US" b="1" dirty="0" err="1"/>
              <a:t>wbr</a:t>
            </a:r>
            <a:r>
              <a:rPr lang="en-US" b="1" dirty="0"/>
              <a:t>&gt; tag</a:t>
            </a:r>
          </a:p>
          <a:p>
            <a:r>
              <a:rPr lang="en-US" dirty="0"/>
              <a:t>Html </a:t>
            </a:r>
            <a:r>
              <a:rPr lang="en-US" b="1" dirty="0"/>
              <a:t>&lt;</a:t>
            </a:r>
            <a:r>
              <a:rPr lang="en-US" b="1" dirty="0" err="1"/>
              <a:t>wbr</a:t>
            </a:r>
            <a:r>
              <a:rPr lang="en-US" b="1" dirty="0"/>
              <a:t>&gt;</a:t>
            </a:r>
            <a:r>
              <a:rPr lang="en-US" dirty="0"/>
              <a:t> is used to specify a line break within an HTML document only if it is necessary other wise no line break.</a:t>
            </a:r>
          </a:p>
          <a:p>
            <a:r>
              <a:rPr lang="en-US" dirty="0"/>
              <a:t>Without &lt;</a:t>
            </a:r>
            <a:r>
              <a:rPr lang="en-US" dirty="0" err="1"/>
              <a:t>wbr</a:t>
            </a:r>
            <a:r>
              <a:rPr lang="en-US" dirty="0"/>
              <a:t>&gt; tag it is very difficult to read a long text of line, some time you need to scroll right to read more. Whenever &lt;</a:t>
            </a:r>
            <a:r>
              <a:rPr lang="en-US" dirty="0" err="1"/>
              <a:t>wbr</a:t>
            </a:r>
            <a:r>
              <a:rPr lang="en-US" dirty="0"/>
              <a:t>&gt; tag is used auto break the line when contents overlap the Html document area.</a:t>
            </a:r>
          </a:p>
          <a:p>
            <a:r>
              <a:rPr lang="en-US" b="1" dirty="0"/>
              <a:t>Difference between &lt;</a:t>
            </a:r>
            <a:r>
              <a:rPr lang="en-US" b="1" dirty="0" err="1"/>
              <a:t>wbr</a:t>
            </a:r>
            <a:r>
              <a:rPr lang="en-US" b="1" dirty="0"/>
              <a:t>&gt; tag and &lt;</a:t>
            </a:r>
            <a:r>
              <a:rPr lang="en-US" b="1" dirty="0" err="1"/>
              <a:t>br</a:t>
            </a:r>
            <a:r>
              <a:rPr lang="en-US" b="1" dirty="0"/>
              <a:t>&gt; tag</a:t>
            </a:r>
          </a:p>
          <a:p>
            <a:r>
              <a:rPr lang="en-US" b="1" dirty="0"/>
              <a:t>&lt;</a:t>
            </a:r>
            <a:r>
              <a:rPr lang="en-US" b="1" dirty="0" err="1"/>
              <a:t>wbr</a:t>
            </a:r>
            <a:r>
              <a:rPr lang="en-US" b="1" dirty="0"/>
              <a:t>&gt;</a:t>
            </a:r>
            <a:r>
              <a:rPr lang="en-US" dirty="0"/>
              <a:t> is used to specify a line break within an HTML document only if it is necessary other wise no line break. but &lt;</a:t>
            </a:r>
            <a:r>
              <a:rPr lang="en-US" dirty="0" err="1"/>
              <a:t>br</a:t>
            </a:r>
            <a:r>
              <a:rPr lang="en-US" dirty="0"/>
              <a:t>&gt; tag force to line break.</a:t>
            </a:r>
          </a:p>
          <a:p>
            <a:r>
              <a:rPr lang="en-US" b="1" dirty="0"/>
              <a:t>Example</a:t>
            </a:r>
          </a:p>
          <a:p>
            <a:r>
              <a:rPr lang="en-US" dirty="0"/>
              <a:t>&lt;!DOCTYPE&gt; </a:t>
            </a:r>
            <a:r>
              <a:rPr lang="en-US" b="1" dirty="0"/>
              <a:t>&lt;html&gt;</a:t>
            </a:r>
            <a:r>
              <a:rPr lang="en-US" dirty="0"/>
              <a:t> </a:t>
            </a:r>
            <a:r>
              <a:rPr lang="en-US" b="1" dirty="0"/>
              <a:t>&lt;body&gt;</a:t>
            </a:r>
            <a:r>
              <a:rPr lang="en-US" dirty="0"/>
              <a:t> </a:t>
            </a:r>
            <a:r>
              <a:rPr lang="en-US" b="1" dirty="0"/>
              <a:t>&lt;h3&gt;</a:t>
            </a:r>
            <a:r>
              <a:rPr lang="en-US" dirty="0"/>
              <a:t>Html</a:t>
            </a:r>
            <a:r>
              <a:rPr lang="en-US" b="1" dirty="0"/>
              <a:t>&lt;/h3&gt;</a:t>
            </a:r>
            <a:r>
              <a:rPr lang="en-US" dirty="0"/>
              <a:t> </a:t>
            </a:r>
            <a:r>
              <a:rPr lang="en-US" b="1" dirty="0"/>
              <a:t>&lt;p&gt;</a:t>
            </a:r>
            <a:r>
              <a:rPr lang="en-US" dirty="0"/>
              <a:t>Html is very simple to </a:t>
            </a:r>
            <a:r>
              <a:rPr lang="en-US" b="1" dirty="0"/>
              <a:t>&lt;</a:t>
            </a:r>
            <a:r>
              <a:rPr lang="en-US" b="1" dirty="0" err="1"/>
              <a:t>wbr</a:t>
            </a:r>
            <a:r>
              <a:rPr lang="en-US" b="1" dirty="0"/>
              <a:t>&gt;</a:t>
            </a:r>
            <a:r>
              <a:rPr lang="en-US" dirty="0"/>
              <a:t> use and it is also easy to learn. Tim Berners-Lee is known as father of Html.</a:t>
            </a:r>
            <a:r>
              <a:rPr lang="en-US" b="1" dirty="0"/>
              <a:t>&lt;/p&gt;</a:t>
            </a:r>
            <a:r>
              <a:rPr lang="en-US" dirty="0"/>
              <a:t> </a:t>
            </a:r>
            <a:r>
              <a:rPr lang="en-US" b="1" dirty="0"/>
              <a:t>&lt;p&gt;</a:t>
            </a:r>
            <a:r>
              <a:rPr lang="en-US" dirty="0"/>
              <a:t>Html (Hyper Text Markup Language) mainly use for design a client side web pages, </a:t>
            </a:r>
            <a:r>
              <a:rPr lang="en-US" b="1" dirty="0"/>
              <a:t>&lt;</a:t>
            </a:r>
            <a:r>
              <a:rPr lang="en-US" b="1" dirty="0" err="1"/>
              <a:t>wbr</a:t>
            </a:r>
            <a:r>
              <a:rPr lang="en-US" b="1" dirty="0"/>
              <a:t>&gt;</a:t>
            </a:r>
            <a:r>
              <a:rPr lang="en-US" dirty="0"/>
              <a:t> this is a static page it means you can only view Html page not give request and not get response from server using html page.</a:t>
            </a:r>
            <a:r>
              <a:rPr lang="en-US" b="1" dirty="0"/>
              <a:t>&lt;/p&gt;</a:t>
            </a:r>
            <a:r>
              <a:rPr lang="en-US" dirty="0"/>
              <a:t> </a:t>
            </a:r>
            <a:r>
              <a:rPr lang="en-US" b="1" dirty="0"/>
              <a:t>&lt;/body&gt;</a:t>
            </a:r>
            <a:r>
              <a:rPr lang="en-US" dirty="0"/>
              <a:t> </a:t>
            </a:r>
            <a:r>
              <a:rPr lang="en-US" b="1" dirty="0"/>
              <a:t>&lt;/html&gt;</a:t>
            </a:r>
            <a:endParaRPr lang="en-US" dirty="0"/>
          </a:p>
          <a:p>
            <a:r>
              <a:rPr lang="en-US" b="1" dirty="0"/>
              <a:t>Result</a:t>
            </a:r>
          </a:p>
          <a:p>
            <a:r>
              <a:rPr lang="en-US" b="1" dirty="0"/>
              <a:t>Html</a:t>
            </a:r>
          </a:p>
          <a:p>
            <a:r>
              <a:rPr lang="en-US" dirty="0"/>
              <a:t>Html is very simple to use and it is also easy to learn. Tim Berners-Lee is known as father of Html.</a:t>
            </a:r>
          </a:p>
          <a:p>
            <a:r>
              <a:rPr lang="en-US" dirty="0"/>
              <a:t>Html (Hyper Text Markup Language) mainly use for design a client side web pages, this is a static page it means you can only view Html page not give request and not get response from server using html page.</a:t>
            </a:r>
          </a:p>
          <a:p>
            <a:endParaRPr lang="en-US" dirty="0"/>
          </a:p>
        </p:txBody>
      </p:sp>
    </p:spTree>
    <p:extLst>
      <p:ext uri="{BB962C8B-B14F-4D97-AF65-F5344CB8AC3E}">
        <p14:creationId xmlns:p14="http://schemas.microsoft.com/office/powerpoint/2010/main" val="3060555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fontScale="55000" lnSpcReduction="20000"/>
          </a:bodyPr>
          <a:lstStyle/>
          <a:p>
            <a:r>
              <a:rPr lang="en-US" b="1" dirty="0"/>
              <a:t>Html5 plug-ins</a:t>
            </a:r>
          </a:p>
          <a:p>
            <a:r>
              <a:rPr lang="en-US" dirty="0"/>
              <a:t>A </a:t>
            </a:r>
            <a:r>
              <a:rPr lang="en-US" b="1" dirty="0"/>
              <a:t>plug-ins</a:t>
            </a:r>
            <a:r>
              <a:rPr lang="en-US" dirty="0"/>
              <a:t> are mainly used to extend the functionality of the Html browser.</a:t>
            </a:r>
          </a:p>
          <a:p>
            <a:r>
              <a:rPr lang="en-US" dirty="0"/>
              <a:t>Using html you can add or show your </a:t>
            </a:r>
            <a:r>
              <a:rPr lang="en-US" dirty="0" err="1"/>
              <a:t>Youtube</a:t>
            </a:r>
            <a:r>
              <a:rPr lang="en-US" dirty="0"/>
              <a:t> video on web page.</a:t>
            </a:r>
          </a:p>
          <a:p>
            <a:r>
              <a:rPr lang="en-US" b="1" dirty="0"/>
              <a:t>Steps to add video on web page.</a:t>
            </a:r>
          </a:p>
          <a:p>
            <a:pPr lvl="0"/>
            <a:r>
              <a:rPr lang="en-US" dirty="0"/>
              <a:t>Upload video on </a:t>
            </a:r>
            <a:r>
              <a:rPr lang="en-US" dirty="0" err="1"/>
              <a:t>youtube</a:t>
            </a:r>
            <a:r>
              <a:rPr lang="en-US" dirty="0"/>
              <a:t>.</a:t>
            </a:r>
          </a:p>
          <a:p>
            <a:pPr lvl="0"/>
            <a:r>
              <a:rPr lang="en-US" dirty="0"/>
              <a:t>get video id.</a:t>
            </a:r>
          </a:p>
          <a:p>
            <a:pPr lvl="0"/>
            <a:r>
              <a:rPr lang="en-US" dirty="0"/>
              <a:t>Define an &lt;</a:t>
            </a:r>
            <a:r>
              <a:rPr lang="en-US" dirty="0" err="1"/>
              <a:t>iframe</a:t>
            </a:r>
            <a:r>
              <a:rPr lang="en-US" dirty="0"/>
              <a:t>&gt; element in your web page.</a:t>
            </a:r>
          </a:p>
          <a:p>
            <a:pPr lvl="0"/>
            <a:r>
              <a:rPr lang="en-US" dirty="0"/>
              <a:t>Specify </a:t>
            </a:r>
            <a:r>
              <a:rPr lang="en-US" dirty="0" err="1"/>
              <a:t>hight</a:t>
            </a:r>
            <a:r>
              <a:rPr lang="en-US" dirty="0"/>
              <a:t> and width of </a:t>
            </a:r>
            <a:r>
              <a:rPr lang="en-US" dirty="0" err="1"/>
              <a:t>iframe</a:t>
            </a:r>
            <a:r>
              <a:rPr lang="en-US" dirty="0"/>
              <a:t> for display video.</a:t>
            </a:r>
          </a:p>
          <a:p>
            <a:r>
              <a:rPr lang="en-US" b="1" dirty="0"/>
              <a:t>The &lt;object&gt; Element</a:t>
            </a:r>
          </a:p>
          <a:p>
            <a:r>
              <a:rPr lang="en-US" dirty="0"/>
              <a:t>This element is supported by all the browser, this element is used to defined embedded object within an html document.</a:t>
            </a:r>
          </a:p>
          <a:p>
            <a:r>
              <a:rPr lang="en-US" b="1" dirty="0"/>
              <a:t>Example object</a:t>
            </a:r>
          </a:p>
          <a:p>
            <a:r>
              <a:rPr lang="en-US" dirty="0"/>
              <a:t>	&lt;!DOCTYPE html&gt;</a:t>
            </a:r>
            <a:r>
              <a:rPr lang="en-US" b="1" dirty="0"/>
              <a:t>&lt;html&gt;&lt;body&gt;</a:t>
            </a:r>
            <a:r>
              <a:rPr lang="en-US" dirty="0"/>
              <a:t> </a:t>
            </a:r>
            <a:r>
              <a:rPr lang="en-US" b="1" dirty="0"/>
              <a:t>&lt;object</a:t>
            </a:r>
            <a:r>
              <a:rPr lang="en-US" dirty="0"/>
              <a:t> width="600" height="300" data="/sites18/color-code Generater.swf"</a:t>
            </a:r>
            <a:r>
              <a:rPr lang="en-US" b="1" dirty="0"/>
              <a:t>&gt;&lt;/object&gt;</a:t>
            </a:r>
            <a:r>
              <a:rPr lang="en-US" dirty="0"/>
              <a:t> </a:t>
            </a:r>
            <a:r>
              <a:rPr lang="en-US" b="1" dirty="0"/>
              <a:t>&lt;/body&gt;&lt;/html&gt;</a:t>
            </a:r>
            <a:endParaRPr lang="en-US" dirty="0" smtClean="0">
              <a:effectLst/>
            </a:endParaRPr>
          </a:p>
          <a:p>
            <a:r>
              <a:rPr lang="en-US" b="1" dirty="0"/>
              <a:t>Result</a:t>
            </a:r>
          </a:p>
          <a:p>
            <a:r>
              <a:rPr lang="en-US" b="1" dirty="0"/>
              <a:t>The &lt;embed&gt; Element</a:t>
            </a:r>
          </a:p>
          <a:p>
            <a:r>
              <a:rPr lang="en-US" dirty="0"/>
              <a:t>This element is supported by all the browser, this element is used to defined embedded object within an html document.</a:t>
            </a:r>
          </a:p>
          <a:p>
            <a:r>
              <a:rPr lang="en-US" b="1" dirty="0"/>
              <a:t>Example embed</a:t>
            </a:r>
          </a:p>
          <a:p>
            <a:r>
              <a:rPr lang="en-US" dirty="0"/>
              <a:t>	&lt;!DOCTYPE html&gt;</a:t>
            </a:r>
            <a:r>
              <a:rPr lang="en-US" b="1" dirty="0"/>
              <a:t>&lt;html&gt;&lt;body&gt;</a:t>
            </a:r>
            <a:r>
              <a:rPr lang="en-US" dirty="0"/>
              <a:t> </a:t>
            </a:r>
            <a:r>
              <a:rPr lang="en-US" b="1" dirty="0"/>
              <a:t>&lt;embed</a:t>
            </a:r>
            <a:r>
              <a:rPr lang="en-US" dirty="0"/>
              <a:t> width="600" height="300" data="/sites18/color-code Generater.swf"</a:t>
            </a:r>
            <a:r>
              <a:rPr lang="en-US" b="1" dirty="0"/>
              <a:t>&gt;</a:t>
            </a:r>
            <a:r>
              <a:rPr lang="en-US" dirty="0"/>
              <a:t> </a:t>
            </a:r>
            <a:r>
              <a:rPr lang="en-US" b="1" dirty="0"/>
              <a:t>&lt;/body&gt;&lt;/html&gt;</a:t>
            </a:r>
            <a:endParaRPr lang="en-US" dirty="0" smtClean="0">
              <a:effectLst/>
            </a:endParaRPr>
          </a:p>
          <a:p>
            <a:endParaRPr lang="en-US" dirty="0"/>
          </a:p>
        </p:txBody>
      </p:sp>
    </p:spTree>
    <p:extLst>
      <p:ext uri="{BB962C8B-B14F-4D97-AF65-F5344CB8AC3E}">
        <p14:creationId xmlns:p14="http://schemas.microsoft.com/office/powerpoint/2010/main" val="222994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782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46662114"/>
              </p:ext>
            </p:extLst>
          </p:nvPr>
        </p:nvGraphicFramePr>
        <p:xfrm>
          <a:off x="533400" y="228600"/>
          <a:ext cx="7554914" cy="4981348"/>
        </p:xfrm>
        <a:graphic>
          <a:graphicData uri="http://schemas.openxmlformats.org/drawingml/2006/table">
            <a:tbl>
              <a:tblPr/>
              <a:tblGrid>
                <a:gridCol w="3777457"/>
                <a:gridCol w="3777457"/>
              </a:tblGrid>
              <a:tr h="156258">
                <a:tc>
                  <a:txBody>
                    <a:bodyPr/>
                    <a:lstStyle/>
                    <a:p>
                      <a:pPr algn="ctr"/>
                      <a:r>
                        <a:rPr lang="en-US" sz="2000" dirty="0" smtClean="0">
                          <a:solidFill>
                            <a:srgbClr val="FFFFFF"/>
                          </a:solidFill>
                          <a:effectLst/>
                          <a:latin typeface="Times New Roman" pitchFamily="18" charset="0"/>
                          <a:cs typeface="Times New Roman" pitchFamily="18" charset="0"/>
                        </a:rPr>
                        <a:t>Html5 Tags</a:t>
                      </a:r>
                      <a:endParaRPr lang="en-US" sz="2000" dirty="0">
                        <a:solidFill>
                          <a:srgbClr val="FFFFFF"/>
                        </a:solidFill>
                        <a:effectLst/>
                        <a:latin typeface="Times New Roman" pitchFamily="18" charset="0"/>
                        <a:cs typeface="Times New Roman" pitchFamily="18" charset="0"/>
                      </a:endParaRPr>
                    </a:p>
                  </a:txBody>
                  <a:tcPr marL="19162" marR="19162" marT="28742" marB="2874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sz="2000">
                          <a:solidFill>
                            <a:srgbClr val="FFFFFF"/>
                          </a:solidFill>
                          <a:effectLst/>
                          <a:latin typeface="Times New Roman" pitchFamily="18" charset="0"/>
                          <a:cs typeface="Times New Roman" pitchFamily="18" charset="0"/>
                        </a:rPr>
                        <a:t>Description</a:t>
                      </a:r>
                    </a:p>
                  </a:txBody>
                  <a:tcPr marL="19162" marR="19162" marT="28742" marB="2874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r>
              <a:tr h="222930">
                <a:tc>
                  <a:txBody>
                    <a:bodyPr/>
                    <a:lstStyle/>
                    <a:p>
                      <a:r>
                        <a:rPr lang="en-US" sz="2400" dirty="0">
                          <a:effectLst/>
                          <a:latin typeface="Times New Roman" pitchFamily="18" charset="0"/>
                          <a:cs typeface="Times New Roman" pitchFamily="18" charset="0"/>
                        </a:rPr>
                        <a:t>&lt;header&gt;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dirty="0">
                          <a:effectLst/>
                          <a:latin typeface="Times New Roman" pitchFamily="18" charset="0"/>
                          <a:cs typeface="Times New Roman" pitchFamily="18" charset="0"/>
                        </a:rPr>
                        <a:t>Defines a header for a document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2930">
                <a:tc>
                  <a:txBody>
                    <a:bodyPr/>
                    <a:lstStyle/>
                    <a:p>
                      <a:r>
                        <a:rPr lang="en-US" sz="2400" dirty="0">
                          <a:effectLst/>
                          <a:latin typeface="Times New Roman" pitchFamily="18" charset="0"/>
                          <a:cs typeface="Times New Roman" pitchFamily="18" charset="0"/>
                        </a:rPr>
                        <a:t>&lt;footer&gt;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a:effectLst/>
                          <a:latin typeface="Times New Roman" pitchFamily="18" charset="0"/>
                          <a:cs typeface="Times New Roman" pitchFamily="18" charset="0"/>
                        </a:rPr>
                        <a:t>Defines a footer for a document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2930">
                <a:tc>
                  <a:txBody>
                    <a:bodyPr/>
                    <a:lstStyle/>
                    <a:p>
                      <a:r>
                        <a:rPr lang="en-US" sz="2400" dirty="0">
                          <a:effectLst/>
                          <a:latin typeface="Times New Roman" pitchFamily="18" charset="0"/>
                          <a:cs typeface="Times New Roman" pitchFamily="18" charset="0"/>
                        </a:rPr>
                        <a:t>&lt;article&gt;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dirty="0">
                          <a:effectLst/>
                          <a:latin typeface="Times New Roman" pitchFamily="18" charset="0"/>
                          <a:cs typeface="Times New Roman" pitchFamily="18" charset="0"/>
                        </a:rPr>
                        <a:t>Defines an article in your document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2930">
                <a:tc>
                  <a:txBody>
                    <a:bodyPr/>
                    <a:lstStyle/>
                    <a:p>
                      <a:r>
                        <a:rPr lang="en-US" sz="2400" dirty="0">
                          <a:effectLst/>
                          <a:latin typeface="Times New Roman" pitchFamily="18" charset="0"/>
                          <a:cs typeface="Times New Roman" pitchFamily="18" charset="0"/>
                        </a:rPr>
                        <a:t>&lt;aside&gt;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dirty="0">
                          <a:effectLst/>
                          <a:latin typeface="Times New Roman" pitchFamily="18" charset="0"/>
                          <a:cs typeface="Times New Roman" pitchFamily="18" charset="0"/>
                        </a:rPr>
                        <a:t>Defines content aside from the page content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2930">
                <a:tc>
                  <a:txBody>
                    <a:bodyPr/>
                    <a:lstStyle/>
                    <a:p>
                      <a:r>
                        <a:rPr lang="en-US" sz="2400" dirty="0">
                          <a:effectLst/>
                          <a:latin typeface="Times New Roman" pitchFamily="18" charset="0"/>
                          <a:cs typeface="Times New Roman" pitchFamily="18" charset="0"/>
                        </a:rPr>
                        <a:t>&lt;audio&gt;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dirty="0">
                          <a:effectLst/>
                          <a:latin typeface="Times New Roman" pitchFamily="18" charset="0"/>
                          <a:cs typeface="Times New Roman" pitchFamily="18" charset="0"/>
                        </a:rPr>
                        <a:t>Allow to play audio on browser.</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2930">
                <a:tc>
                  <a:txBody>
                    <a:bodyPr/>
                    <a:lstStyle/>
                    <a:p>
                      <a:r>
                        <a:rPr lang="en-US" sz="2400" dirty="0">
                          <a:effectLst/>
                          <a:latin typeface="Times New Roman" pitchFamily="18" charset="0"/>
                          <a:cs typeface="Times New Roman" pitchFamily="18" charset="0"/>
                        </a:rPr>
                        <a:t>&lt;canvas&gt;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dirty="0">
                          <a:effectLst/>
                          <a:latin typeface="Times New Roman" pitchFamily="18" charset="0"/>
                          <a:cs typeface="Times New Roman" pitchFamily="18" charset="0"/>
                        </a:rPr>
                        <a:t>Used to draw Graphics on web.</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0350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70907048"/>
              </p:ext>
            </p:extLst>
          </p:nvPr>
        </p:nvGraphicFramePr>
        <p:xfrm>
          <a:off x="761999" y="457197"/>
          <a:ext cx="7543801" cy="5974372"/>
        </p:xfrm>
        <a:graphic>
          <a:graphicData uri="http://schemas.openxmlformats.org/drawingml/2006/table">
            <a:tbl>
              <a:tblPr/>
              <a:tblGrid>
                <a:gridCol w="3733801"/>
                <a:gridCol w="3810000"/>
              </a:tblGrid>
              <a:tr h="631224">
                <a:tc>
                  <a:txBody>
                    <a:bodyPr/>
                    <a:lstStyle/>
                    <a:p>
                      <a:r>
                        <a:rPr lang="en-US" sz="2000" dirty="0">
                          <a:effectLst/>
                          <a:latin typeface="Times New Roman" pitchFamily="18" charset="0"/>
                          <a:cs typeface="Times New Roman" pitchFamily="18" charset="0"/>
                        </a:rPr>
                        <a:t>&lt;figure&gt;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Specifies self-contained content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1224">
                <a:tc>
                  <a:txBody>
                    <a:bodyPr/>
                    <a:lstStyle/>
                    <a:p>
                      <a:r>
                        <a:rPr lang="en-US" sz="2000" dirty="0">
                          <a:effectLst/>
                          <a:latin typeface="Times New Roman" pitchFamily="18" charset="0"/>
                          <a:cs typeface="Times New Roman" pitchFamily="18" charset="0"/>
                        </a:rPr>
                        <a:t>&lt;meter&gt;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Defines a scalar measurement within a known range</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3859">
                <a:tc>
                  <a:txBody>
                    <a:bodyPr/>
                    <a:lstStyle/>
                    <a:p>
                      <a:r>
                        <a:rPr lang="en-US" sz="2000" dirty="0">
                          <a:effectLst/>
                          <a:latin typeface="Times New Roman" pitchFamily="18" charset="0"/>
                          <a:cs typeface="Times New Roman" pitchFamily="18" charset="0"/>
                        </a:rPr>
                        <a:t>&lt;</a:t>
                      </a:r>
                      <a:r>
                        <a:rPr lang="en-US" sz="2000" dirty="0" err="1">
                          <a:effectLst/>
                          <a:latin typeface="Times New Roman" pitchFamily="18" charset="0"/>
                          <a:cs typeface="Times New Roman" pitchFamily="18" charset="0"/>
                        </a:rPr>
                        <a:t>nav</a:t>
                      </a:r>
                      <a:r>
                        <a:rPr lang="en-US" sz="2000" dirty="0">
                          <a:effectLst/>
                          <a:latin typeface="Times New Roman" pitchFamily="18" charset="0"/>
                          <a:cs typeface="Times New Roman" pitchFamily="18" charset="0"/>
                        </a:rPr>
                        <a:t>&gt;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Defines navigation links</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1224">
                <a:tc>
                  <a:txBody>
                    <a:bodyPr/>
                    <a:lstStyle/>
                    <a:p>
                      <a:r>
                        <a:rPr lang="en-US" sz="2000" dirty="0">
                          <a:effectLst/>
                          <a:latin typeface="Times New Roman" pitchFamily="18" charset="0"/>
                          <a:cs typeface="Times New Roman" pitchFamily="18" charset="0"/>
                        </a:rPr>
                        <a:t>&lt;section&gt;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Defines a section in a document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78588">
                <a:tc>
                  <a:txBody>
                    <a:bodyPr/>
                    <a:lstStyle/>
                    <a:p>
                      <a:r>
                        <a:rPr lang="en-US" sz="2000" dirty="0">
                          <a:effectLst/>
                          <a:latin typeface="Times New Roman" pitchFamily="18" charset="0"/>
                          <a:cs typeface="Times New Roman" pitchFamily="18" charset="0"/>
                        </a:rPr>
                        <a:t>&lt;source&gt;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Defines multiple media resources for media elements (audio and video)</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3859">
                <a:tc>
                  <a:txBody>
                    <a:bodyPr/>
                    <a:lstStyle/>
                    <a:p>
                      <a:r>
                        <a:rPr lang="en-US" sz="2000">
                          <a:effectLst/>
                          <a:latin typeface="Times New Roman" pitchFamily="18" charset="0"/>
                          <a:cs typeface="Times New Roman" pitchFamily="18" charset="0"/>
                        </a:rPr>
                        <a:t>&lt;video&gt;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Defines a video or movie</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1224">
                <a:tc>
                  <a:txBody>
                    <a:bodyPr/>
                    <a:lstStyle/>
                    <a:p>
                      <a:r>
                        <a:rPr lang="en-US" sz="2000">
                          <a:effectLst/>
                          <a:latin typeface="Times New Roman" pitchFamily="18" charset="0"/>
                          <a:cs typeface="Times New Roman" pitchFamily="18" charset="0"/>
                        </a:rPr>
                        <a:t>&lt;progress&gt;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Represents the progress of a task</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1224">
                <a:tc>
                  <a:txBody>
                    <a:bodyPr/>
                    <a:lstStyle/>
                    <a:p>
                      <a:r>
                        <a:rPr lang="en-US" sz="2000">
                          <a:effectLst/>
                          <a:latin typeface="Times New Roman" pitchFamily="18" charset="0"/>
                          <a:cs typeface="Times New Roman" pitchFamily="18" charset="0"/>
                        </a:rPr>
                        <a:t>&lt;mark&gt;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Defines marked/highlighted text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78588">
                <a:tc>
                  <a:txBody>
                    <a:bodyPr/>
                    <a:lstStyle/>
                    <a:p>
                      <a:r>
                        <a:rPr lang="en-US" sz="2000">
                          <a:effectLst/>
                          <a:latin typeface="Times New Roman" pitchFamily="18" charset="0"/>
                          <a:cs typeface="Times New Roman" pitchFamily="18" charset="0"/>
                        </a:rPr>
                        <a:t>&lt;details&gt;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to create an interactive widget that the user can open and close</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890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86717690"/>
              </p:ext>
            </p:extLst>
          </p:nvPr>
        </p:nvGraphicFramePr>
        <p:xfrm>
          <a:off x="838200" y="-6927"/>
          <a:ext cx="7924800" cy="6094038"/>
        </p:xfrm>
        <a:graphic>
          <a:graphicData uri="http://schemas.openxmlformats.org/drawingml/2006/table">
            <a:tbl>
              <a:tblPr/>
              <a:tblGrid>
                <a:gridCol w="3962400"/>
                <a:gridCol w="3962400"/>
              </a:tblGrid>
              <a:tr h="1406458">
                <a:tc>
                  <a:txBody>
                    <a:bodyPr/>
                    <a:lstStyle/>
                    <a:p>
                      <a:r>
                        <a:rPr lang="en-US" sz="2000" dirty="0">
                          <a:effectLst/>
                          <a:latin typeface="Times New Roman" pitchFamily="18" charset="0"/>
                          <a:cs typeface="Times New Roman" pitchFamily="18" charset="0"/>
                        </a:rPr>
                        <a:t>&lt;</a:t>
                      </a:r>
                      <a:r>
                        <a:rPr lang="en-US" sz="2000" dirty="0" err="1">
                          <a:effectLst/>
                          <a:latin typeface="Times New Roman" pitchFamily="18" charset="0"/>
                          <a:cs typeface="Times New Roman" pitchFamily="18" charset="0"/>
                        </a:rPr>
                        <a:t>bdi</a:t>
                      </a:r>
                      <a:r>
                        <a:rPr lang="en-US" sz="2000" dirty="0">
                          <a:effectLst/>
                          <a:latin typeface="Times New Roman" pitchFamily="18" charset="0"/>
                          <a:cs typeface="Times New Roman" pitchFamily="18" charset="0"/>
                        </a:rPr>
                        <a:t>&gt;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Full form of BDI is Bi-Directional Isolation. This element is useful when embedding user-generated content with an unknown directionality.</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6286">
                <a:tc>
                  <a:txBody>
                    <a:bodyPr/>
                    <a:lstStyle/>
                    <a:p>
                      <a:r>
                        <a:rPr lang="en-US" sz="2000" dirty="0">
                          <a:effectLst/>
                          <a:latin typeface="Times New Roman" pitchFamily="18" charset="0"/>
                          <a:cs typeface="Times New Roman" pitchFamily="18" charset="0"/>
                        </a:rPr>
                        <a:t>&lt;summary&gt;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It specifies a visible heading for &lt;detailed&gt; element.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1242">
                <a:tc>
                  <a:txBody>
                    <a:bodyPr/>
                    <a:lstStyle/>
                    <a:p>
                      <a:r>
                        <a:rPr lang="en-US" sz="2000" dirty="0">
                          <a:effectLst/>
                          <a:latin typeface="Times New Roman" pitchFamily="18" charset="0"/>
                          <a:cs typeface="Times New Roman" pitchFamily="18" charset="0"/>
                        </a:rPr>
                        <a:t>&lt;</a:t>
                      </a:r>
                      <a:r>
                        <a:rPr lang="en-US" sz="2000" dirty="0" err="1">
                          <a:effectLst/>
                          <a:latin typeface="Times New Roman" pitchFamily="18" charset="0"/>
                          <a:cs typeface="Times New Roman" pitchFamily="18" charset="0"/>
                        </a:rPr>
                        <a:t>wbr</a:t>
                      </a:r>
                      <a:r>
                        <a:rPr lang="en-US" sz="2000" dirty="0">
                          <a:effectLst/>
                          <a:latin typeface="Times New Roman" pitchFamily="18" charset="0"/>
                          <a:cs typeface="Times New Roman" pitchFamily="18" charset="0"/>
                        </a:rPr>
                        <a:t>&gt;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Used for possible line bread</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6286">
                <a:tc>
                  <a:txBody>
                    <a:bodyPr/>
                    <a:lstStyle/>
                    <a:p>
                      <a:r>
                        <a:rPr lang="en-US" sz="2000" dirty="0">
                          <a:effectLst/>
                          <a:latin typeface="Times New Roman" pitchFamily="18" charset="0"/>
                          <a:cs typeface="Times New Roman" pitchFamily="18" charset="0"/>
                        </a:rPr>
                        <a:t>&lt;time&gt;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for define date and time</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61328">
                <a:tc>
                  <a:txBody>
                    <a:bodyPr/>
                    <a:lstStyle/>
                    <a:p>
                      <a:r>
                        <a:rPr lang="en-US" sz="2000" dirty="0">
                          <a:effectLst/>
                          <a:latin typeface="Times New Roman" pitchFamily="18" charset="0"/>
                          <a:cs typeface="Times New Roman" pitchFamily="18" charset="0"/>
                        </a:rPr>
                        <a:t>&lt;track&gt;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for defines text tracks for media elements (&lt;video&gt; and &lt;audio&gt;)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76372">
                <a:tc>
                  <a:txBody>
                    <a:bodyPr/>
                    <a:lstStyle/>
                    <a:p>
                      <a:r>
                        <a:rPr lang="en-US" sz="2000" dirty="0">
                          <a:effectLst/>
                          <a:latin typeface="Times New Roman" pitchFamily="18" charset="0"/>
                          <a:cs typeface="Times New Roman" pitchFamily="18" charset="0"/>
                        </a:rPr>
                        <a:t>&lt;source&gt;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for defines multiple media resources for media elements (&lt;video&gt; and &lt;audio&gt;)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6286">
                <a:tc>
                  <a:txBody>
                    <a:bodyPr/>
                    <a:lstStyle/>
                    <a:p>
                      <a:r>
                        <a:rPr lang="en-US" sz="2000">
                          <a:effectLst/>
                          <a:latin typeface="Times New Roman" pitchFamily="18" charset="0"/>
                          <a:cs typeface="Times New Roman" pitchFamily="18" charset="0"/>
                        </a:rPr>
                        <a:t>&lt;ruby&gt;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for defines a ruby annotation</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6286">
                <a:tc>
                  <a:txBody>
                    <a:bodyPr/>
                    <a:lstStyle/>
                    <a:p>
                      <a:r>
                        <a:rPr lang="en-US" sz="2000">
                          <a:effectLst/>
                          <a:latin typeface="Times New Roman" pitchFamily="18" charset="0"/>
                          <a:cs typeface="Times New Roman" pitchFamily="18" charset="0"/>
                        </a:rPr>
                        <a:t>&lt;output&gt;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for represents the result of a calculation</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6099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DIFFERENCES BETWEEN </a:t>
            </a:r>
          </a:p>
          <a:p>
            <a:pPr marL="0" indent="0" algn="ctr">
              <a:buNone/>
            </a:pPr>
            <a:r>
              <a:rPr lang="en-US" dirty="0" smtClean="0"/>
              <a:t>HTML4 AND HTML5</a:t>
            </a:r>
            <a:endParaRPr lang="en-US" dirty="0"/>
          </a:p>
        </p:txBody>
      </p:sp>
    </p:spTree>
    <p:extLst>
      <p:ext uri="{BB962C8B-B14F-4D97-AF65-F5344CB8AC3E}">
        <p14:creationId xmlns:p14="http://schemas.microsoft.com/office/powerpoint/2010/main" val="415518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31512994"/>
              </p:ext>
            </p:extLst>
          </p:nvPr>
        </p:nvGraphicFramePr>
        <p:xfrm>
          <a:off x="685800" y="948217"/>
          <a:ext cx="7772400" cy="5833582"/>
        </p:xfrm>
        <a:graphic>
          <a:graphicData uri="http://schemas.openxmlformats.org/drawingml/2006/table">
            <a:tbl>
              <a:tblPr/>
              <a:tblGrid>
                <a:gridCol w="3925062"/>
                <a:gridCol w="3847338"/>
              </a:tblGrid>
              <a:tr h="391366">
                <a:tc>
                  <a:txBody>
                    <a:bodyPr/>
                    <a:lstStyle/>
                    <a:p>
                      <a:pPr algn="ctr"/>
                      <a:r>
                        <a:rPr lang="en-US" sz="2000" dirty="0" smtClean="0">
                          <a:solidFill>
                            <a:srgbClr val="FFFFFF"/>
                          </a:solidFill>
                          <a:effectLst/>
                          <a:latin typeface="Times New Roman" pitchFamily="18" charset="0"/>
                          <a:cs typeface="Times New Roman" pitchFamily="18" charset="0"/>
                        </a:rPr>
                        <a:t>Html4</a:t>
                      </a:r>
                      <a:endParaRPr lang="en-US" sz="2000" dirty="0">
                        <a:solidFill>
                          <a:srgbClr val="FFFFFF"/>
                        </a:solidFill>
                        <a:effectLst/>
                        <a:latin typeface="Times New Roman" pitchFamily="18" charset="0"/>
                        <a:cs typeface="Times New Roman" pitchFamily="18" charset="0"/>
                      </a:endParaRPr>
                    </a:p>
                  </a:txBody>
                  <a:tcPr marL="31562" marR="31562" marT="47343" marB="4734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sz="2000">
                          <a:solidFill>
                            <a:srgbClr val="FFFFFF"/>
                          </a:solidFill>
                          <a:effectLst/>
                          <a:latin typeface="Times New Roman" pitchFamily="18" charset="0"/>
                          <a:cs typeface="Times New Roman" pitchFamily="18" charset="0"/>
                        </a:rPr>
                        <a:t>Html5</a:t>
                      </a:r>
                    </a:p>
                  </a:txBody>
                  <a:tcPr marL="31562" marR="31562" marT="47343" marB="4734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r>
              <a:tr h="1853466">
                <a:tc>
                  <a:txBody>
                    <a:bodyPr/>
                    <a:lstStyle/>
                    <a:p>
                      <a:r>
                        <a:rPr lang="en-US" sz="2000" dirty="0" err="1">
                          <a:effectLst/>
                          <a:latin typeface="Times New Roman" pitchFamily="18" charset="0"/>
                          <a:cs typeface="Times New Roman" pitchFamily="18" charset="0"/>
                        </a:rPr>
                        <a:t>Doctype</a:t>
                      </a:r>
                      <a:r>
                        <a:rPr lang="en-US" sz="2000" dirty="0">
                          <a:effectLst/>
                          <a:latin typeface="Times New Roman" pitchFamily="18" charset="0"/>
                          <a:cs typeface="Times New Roman" pitchFamily="18" charset="0"/>
                        </a:rPr>
                        <a:t> declaration in Html is too longer</a:t>
                      </a:r>
                      <a:br>
                        <a:rPr lang="en-US" sz="2000" dirty="0">
                          <a:effectLst/>
                          <a:latin typeface="Times New Roman" pitchFamily="18" charset="0"/>
                          <a:cs typeface="Times New Roman" pitchFamily="18" charset="0"/>
                        </a:rPr>
                      </a:br>
                      <a:r>
                        <a:rPr lang="en-US" sz="2000" dirty="0">
                          <a:effectLst/>
                          <a:latin typeface="Times New Roman" pitchFamily="18" charset="0"/>
                          <a:cs typeface="Times New Roman" pitchFamily="18" charset="0"/>
                        </a:rPr>
                        <a:t>&lt;!DOCTYPE HTML PUBLIC "-//W3C//DTD HTML 4.01//EN" "http://www.w3.org/TR/html4/strict.dtd"&gt;</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DOCTYPE declaration in Html5 is very simple "&lt;!DOCTYPE html&gt;</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54861">
                <a:tc>
                  <a:txBody>
                    <a:bodyPr/>
                    <a:lstStyle/>
                    <a:p>
                      <a:r>
                        <a:rPr lang="en-US" sz="2000">
                          <a:effectLst/>
                          <a:latin typeface="Times New Roman" pitchFamily="18" charset="0"/>
                          <a:cs typeface="Times New Roman" pitchFamily="18" charset="0"/>
                        </a:rPr>
                        <a:t>character encoding in Html is also longer </a:t>
                      </a:r>
                      <a:br>
                        <a:rPr lang="en-US" sz="2000">
                          <a:effectLst/>
                          <a:latin typeface="Times New Roman" pitchFamily="18" charset="0"/>
                          <a:cs typeface="Times New Roman" pitchFamily="18" charset="0"/>
                        </a:rPr>
                      </a:br>
                      <a:r>
                        <a:rPr lang="en-US" sz="2000">
                          <a:effectLst/>
                          <a:latin typeface="Times New Roman" pitchFamily="18" charset="0"/>
                          <a:cs typeface="Times New Roman" pitchFamily="18" charset="0"/>
                        </a:rPr>
                        <a:t>&lt;!DOCTYPE HTML PUBLIC "-//W3C//DTD HTML 4.0 Transitional//EN"&gt;</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character encoding (charset) declaration is also very simple &lt;meta charset="UTF-8"&gt;</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57653">
                <a:tc>
                  <a:txBody>
                    <a:bodyPr/>
                    <a:lstStyle/>
                    <a:p>
                      <a:r>
                        <a:rPr lang="en-US" sz="2000">
                          <a:effectLst/>
                          <a:latin typeface="Times New Roman" pitchFamily="18" charset="0"/>
                          <a:cs typeface="Times New Roman" pitchFamily="18" charset="0"/>
                        </a:rPr>
                        <a:t>Audio and Video are not part of HTML4</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Audio and Videos are integral part of HTML5 e.g. &lt;audio&gt; and &lt;video&gt; tags.</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57653">
                <a:tc>
                  <a:txBody>
                    <a:bodyPr/>
                    <a:lstStyle/>
                    <a:p>
                      <a:r>
                        <a:rPr lang="en-US" sz="2000">
                          <a:effectLst/>
                          <a:latin typeface="Times New Roman" pitchFamily="18" charset="0"/>
                          <a:cs typeface="Times New Roman" pitchFamily="18" charset="0"/>
                        </a:rPr>
                        <a:t>Vector Graphics is possible with the help of technologies such as VML, Silverlight, Flash etc</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Vector graphics is integral part of HTML5 e.g. SVG and canvas</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08200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1273</Words>
  <Application>Microsoft Office PowerPoint</Application>
  <PresentationFormat>On-screen Show (4:3)</PresentationFormat>
  <Paragraphs>542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32</cp:revision>
  <dcterms:created xsi:type="dcterms:W3CDTF">2017-12-05T04:58:39Z</dcterms:created>
  <dcterms:modified xsi:type="dcterms:W3CDTF">2017-12-05T07:12:50Z</dcterms:modified>
</cp:coreProperties>
</file>