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97" r:id="rId4"/>
    <p:sldId id="298" r:id="rId5"/>
    <p:sldId id="299" r:id="rId6"/>
    <p:sldId id="300" r:id="rId7"/>
    <p:sldId id="301" r:id="rId8"/>
    <p:sldId id="302" r:id="rId9"/>
    <p:sldId id="303" r:id="rId10"/>
    <p:sldId id="304" r:id="rId11"/>
    <p:sldId id="305" r:id="rId12"/>
    <p:sldId id="315" r:id="rId13"/>
    <p:sldId id="306" r:id="rId14"/>
    <p:sldId id="307" r:id="rId15"/>
    <p:sldId id="308" r:id="rId16"/>
    <p:sldId id="309" r:id="rId17"/>
    <p:sldId id="310" r:id="rId18"/>
    <p:sldId id="311" r:id="rId19"/>
    <p:sldId id="312" r:id="rId20"/>
    <p:sldId id="256" r:id="rId21"/>
    <p:sldId id="257" r:id="rId22"/>
    <p:sldId id="313" r:id="rId23"/>
    <p:sldId id="314"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92" r:id="rId37"/>
    <p:sldId id="293" r:id="rId38"/>
    <p:sldId id="294" r:id="rId39"/>
    <p:sldId id="270" r:id="rId40"/>
    <p:sldId id="271" r:id="rId41"/>
    <p:sldId id="272" r:id="rId42"/>
    <p:sldId id="273" r:id="rId43"/>
    <p:sldId id="274" r:id="rId44"/>
    <p:sldId id="275" r:id="rId45"/>
    <p:sldId id="276" r:id="rId46"/>
    <p:sldId id="277" r:id="rId47"/>
    <p:sldId id="279" r:id="rId48"/>
    <p:sldId id="280" r:id="rId49"/>
    <p:sldId id="278" r:id="rId50"/>
    <p:sldId id="281" r:id="rId51"/>
    <p:sldId id="282" r:id="rId52"/>
    <p:sldId id="283" r:id="rId53"/>
    <p:sldId id="284" r:id="rId54"/>
    <p:sldId id="285" r:id="rId55"/>
    <p:sldId id="286" r:id="rId56"/>
    <p:sldId id="287" r:id="rId57"/>
    <p:sldId id="288" r:id="rId58"/>
    <p:sldId id="289" r:id="rId59"/>
    <p:sldId id="290" r:id="rId60"/>
    <p:sldId id="29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05C465-5C56-4A60-B25B-6DCA54BCC083}"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55887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5C465-5C56-4A60-B25B-6DCA54BCC083}"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344795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5C465-5C56-4A60-B25B-6DCA54BCC083}"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193770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5C465-5C56-4A60-B25B-6DCA54BCC083}"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206453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05C465-5C56-4A60-B25B-6DCA54BCC083}"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85166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05C465-5C56-4A60-B25B-6DCA54BCC083}"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191647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05C465-5C56-4A60-B25B-6DCA54BCC083}" type="datetimeFigureOut">
              <a:rPr lang="en-US" smtClean="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177387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5C465-5C56-4A60-B25B-6DCA54BCC083}"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326100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5C465-5C56-4A60-B25B-6DCA54BCC083}" type="datetimeFigureOut">
              <a:rPr lang="en-US" smtClean="0"/>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300700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5C465-5C56-4A60-B25B-6DCA54BCC083}"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292645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5C465-5C56-4A60-B25B-6DCA54BCC083}"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C8BC8-5AE5-4D3A-B48E-EA66F11D56B5}" type="slidenum">
              <a:rPr lang="en-US" smtClean="0"/>
              <a:t>‹#›</a:t>
            </a:fld>
            <a:endParaRPr lang="en-US"/>
          </a:p>
        </p:txBody>
      </p:sp>
    </p:spTree>
    <p:extLst>
      <p:ext uri="{BB962C8B-B14F-4D97-AF65-F5344CB8AC3E}">
        <p14:creationId xmlns:p14="http://schemas.microsoft.com/office/powerpoint/2010/main" val="652514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5C465-5C56-4A60-B25B-6DCA54BCC083}" type="datetimeFigureOut">
              <a:rPr lang="en-US" smtClean="0"/>
              <a:t>12/12/2017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C8BC8-5AE5-4D3A-B48E-EA66F11D56B5}" type="slidenum">
              <a:rPr lang="en-US" smtClean="0"/>
              <a:t>‹#›</a:t>
            </a:fld>
            <a:endParaRPr lang="en-US"/>
          </a:p>
        </p:txBody>
      </p:sp>
    </p:spTree>
    <p:extLst>
      <p:ext uri="{BB962C8B-B14F-4D97-AF65-F5344CB8AC3E}">
        <p14:creationId xmlns:p14="http://schemas.microsoft.com/office/powerpoint/2010/main" val="367363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w3schools.com/cssref/css_selectors.as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w3schools.com/jquery/jquery_syntax.asp"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smtClean="0"/>
              <a:t>javascript</a:t>
            </a:r>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pPr algn="just"/>
            <a:r>
              <a:rPr lang="en-US" b="1" dirty="0"/>
              <a:t>JavaScript</a:t>
            </a:r>
            <a:r>
              <a:rPr lang="en-US" dirty="0"/>
              <a:t> is a object-based scripting language. </a:t>
            </a:r>
            <a:endParaRPr lang="en-US" dirty="0" smtClean="0"/>
          </a:p>
          <a:p>
            <a:pPr algn="just"/>
            <a:r>
              <a:rPr lang="en-US" dirty="0" smtClean="0"/>
              <a:t>It </a:t>
            </a:r>
            <a:r>
              <a:rPr lang="en-US" dirty="0"/>
              <a:t>is light weighted. </a:t>
            </a:r>
            <a:endParaRPr lang="en-US" dirty="0" smtClean="0"/>
          </a:p>
          <a:p>
            <a:pPr algn="just"/>
            <a:r>
              <a:rPr lang="en-US" dirty="0" smtClean="0"/>
              <a:t>Using </a:t>
            </a:r>
            <a:r>
              <a:rPr lang="en-US" dirty="0"/>
              <a:t>HTML we can only design a web page but you can not run any logic on web browser like addition of two numbers, check any condition, looping statements (for, while), decision making statement (if-else) at client side</a:t>
            </a:r>
            <a:r>
              <a:rPr lang="en-US" dirty="0" smtClean="0"/>
              <a:t>.</a:t>
            </a:r>
          </a:p>
          <a:p>
            <a:pPr algn="just"/>
            <a:r>
              <a:rPr lang="en-US" dirty="0" smtClean="0"/>
              <a:t> </a:t>
            </a:r>
            <a:r>
              <a:rPr lang="en-US" dirty="0"/>
              <a:t>All these are not possible using HTML So for perform all these task at client side you need to use JavaScript.</a:t>
            </a:r>
            <a:endParaRPr lang="en-US" dirty="0"/>
          </a:p>
        </p:txBody>
      </p:sp>
    </p:spTree>
    <p:extLst>
      <p:ext uri="{BB962C8B-B14F-4D97-AF65-F5344CB8AC3E}">
        <p14:creationId xmlns:p14="http://schemas.microsoft.com/office/powerpoint/2010/main" val="982982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err="1" smtClean="0"/>
              <a:t>Javascript</a:t>
            </a:r>
            <a:r>
              <a:rPr lang="en-US" dirty="0" smtClean="0"/>
              <a:t> functions example</a:t>
            </a:r>
            <a:endParaRPr lang="en-US" dirty="0"/>
          </a:p>
        </p:txBody>
      </p:sp>
      <p:sp>
        <p:nvSpPr>
          <p:cNvPr id="3" name="Content Placeholder 2"/>
          <p:cNvSpPr>
            <a:spLocks noGrp="1"/>
          </p:cNvSpPr>
          <p:nvPr>
            <p:ph idx="1"/>
          </p:nvPr>
        </p:nvSpPr>
        <p:spPr>
          <a:xfrm>
            <a:off x="228600" y="838200"/>
            <a:ext cx="8686800" cy="5287963"/>
          </a:xfrm>
        </p:spPr>
        <p:txBody>
          <a:bodyPr>
            <a:normAutofit fontScale="77500" lnSpcReduction="20000"/>
          </a:bodyPr>
          <a:lstStyle/>
          <a:p>
            <a:r>
              <a:rPr lang="en-US" dirty="0"/>
              <a:t>&lt;!DOCTYPE html&gt;</a:t>
            </a:r>
            <a:r>
              <a:rPr lang="en-US" dirty="0"/>
              <a:t/>
            </a:r>
            <a:br>
              <a:rPr lang="en-US" dirty="0"/>
            </a:br>
            <a:r>
              <a:rPr lang="en-US" dirty="0"/>
              <a:t>&lt;html&gt;&lt;head&gt;</a:t>
            </a:r>
            <a:br>
              <a:rPr lang="en-US" dirty="0"/>
            </a:br>
            <a:r>
              <a:rPr lang="en-US" dirty="0"/>
              <a:t>&lt;script&gt;</a:t>
            </a:r>
            <a:br>
              <a:rPr lang="en-US" dirty="0"/>
            </a:br>
            <a:r>
              <a:rPr lang="en-US" dirty="0"/>
              <a:t>function </a:t>
            </a:r>
            <a:r>
              <a:rPr lang="en-US" dirty="0" err="1"/>
              <a:t>myFunction</a:t>
            </a:r>
            <a:r>
              <a:rPr lang="en-US" dirty="0"/>
              <a:t>() {</a:t>
            </a:r>
            <a:br>
              <a:rPr lang="en-US" dirty="0"/>
            </a:br>
            <a:r>
              <a:rPr lang="en-US" dirty="0"/>
              <a:t>    </a:t>
            </a:r>
            <a:r>
              <a:rPr lang="en-US" dirty="0" err="1"/>
              <a:t>document.getElementById</a:t>
            </a:r>
            <a:r>
              <a:rPr lang="en-US" dirty="0"/>
              <a:t>("demo").</a:t>
            </a:r>
            <a:r>
              <a:rPr lang="en-US" dirty="0" err="1"/>
              <a:t>innerHTML</a:t>
            </a:r>
            <a:r>
              <a:rPr lang="en-US" dirty="0"/>
              <a:t> = "Paragraph changed.";</a:t>
            </a:r>
            <a:br>
              <a:rPr lang="en-US" dirty="0"/>
            </a:br>
            <a:r>
              <a:rPr lang="en-US" dirty="0"/>
              <a:t>}</a:t>
            </a:r>
            <a:br>
              <a:rPr lang="en-US" dirty="0"/>
            </a:br>
            <a:r>
              <a:rPr lang="en-US" dirty="0"/>
              <a:t>&lt;/script&gt;</a:t>
            </a:r>
            <a:br>
              <a:rPr lang="en-US" dirty="0"/>
            </a:br>
            <a:r>
              <a:rPr lang="en-US" dirty="0"/>
              <a:t>&lt;/head&gt;</a:t>
            </a:r>
          </a:p>
          <a:p>
            <a:r>
              <a:rPr lang="en-US" dirty="0"/>
              <a:t>&lt;body&gt;</a:t>
            </a:r>
          </a:p>
          <a:p>
            <a:r>
              <a:rPr lang="en-US" dirty="0"/>
              <a:t>&lt;h1&gt;A Web Page&lt;/h1&gt;</a:t>
            </a:r>
            <a:br>
              <a:rPr lang="en-US" dirty="0"/>
            </a:br>
            <a:r>
              <a:rPr lang="en-US" dirty="0"/>
              <a:t>&lt;p id="demo"&gt;A Paragraph&lt;/p&gt;</a:t>
            </a:r>
            <a:br>
              <a:rPr lang="en-US" dirty="0"/>
            </a:br>
            <a:r>
              <a:rPr lang="en-US" dirty="0"/>
              <a:t>&lt;button type="button" </a:t>
            </a:r>
            <a:r>
              <a:rPr lang="en-US" dirty="0" err="1"/>
              <a:t>onclick</a:t>
            </a:r>
            <a:r>
              <a:rPr lang="en-US" dirty="0"/>
              <a:t>="</a:t>
            </a:r>
            <a:r>
              <a:rPr lang="en-US" dirty="0" err="1"/>
              <a:t>myFunction</a:t>
            </a:r>
            <a:r>
              <a:rPr lang="en-US" dirty="0"/>
              <a:t>()"&gt;Try it&lt;/button&gt;</a:t>
            </a:r>
          </a:p>
          <a:p>
            <a:r>
              <a:rPr lang="en-US" dirty="0"/>
              <a:t>&lt;/body&gt;</a:t>
            </a:r>
            <a:br>
              <a:rPr lang="en-US" dirty="0"/>
            </a:br>
            <a:r>
              <a:rPr lang="en-US" dirty="0"/>
              <a:t>&lt;/html&gt;</a:t>
            </a:r>
          </a:p>
          <a:p>
            <a:endParaRPr lang="en-US" dirty="0"/>
          </a:p>
        </p:txBody>
      </p:sp>
    </p:spTree>
    <p:extLst>
      <p:ext uri="{BB962C8B-B14F-4D97-AF65-F5344CB8AC3E}">
        <p14:creationId xmlns:p14="http://schemas.microsoft.com/office/powerpoint/2010/main" val="1405585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
            </a:r>
            <a:br>
              <a:rPr lang="en-US" dirty="0" smtClean="0"/>
            </a:br>
            <a:r>
              <a:rPr lang="en-US" dirty="0" smtClean="0"/>
              <a:t>JavaScript </a:t>
            </a:r>
            <a:r>
              <a:rPr lang="en-US" dirty="0"/>
              <a:t>Display Possibilities</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r>
              <a:rPr lang="en-US" dirty="0" smtClean="0"/>
              <a:t>JavaScript </a:t>
            </a:r>
            <a:r>
              <a:rPr lang="en-US" dirty="0"/>
              <a:t>can "display" data in different ways:</a:t>
            </a:r>
          </a:p>
          <a:p>
            <a:r>
              <a:rPr lang="en-US" dirty="0"/>
              <a:t>Writing into an HTML element, using </a:t>
            </a:r>
            <a:r>
              <a:rPr lang="en-US" b="1" dirty="0" err="1"/>
              <a:t>innerHTML</a:t>
            </a:r>
            <a:r>
              <a:rPr lang="en-US" dirty="0"/>
              <a:t>.</a:t>
            </a:r>
          </a:p>
          <a:p>
            <a:r>
              <a:rPr lang="en-US" dirty="0"/>
              <a:t>Writing into the HTML output using </a:t>
            </a:r>
            <a:r>
              <a:rPr lang="en-US" b="1" dirty="0"/>
              <a:t>document.write()</a:t>
            </a:r>
            <a:r>
              <a:rPr lang="en-US" dirty="0"/>
              <a:t>.</a:t>
            </a:r>
          </a:p>
          <a:p>
            <a:r>
              <a:rPr lang="en-US" dirty="0"/>
              <a:t>Writing into an alert box, using </a:t>
            </a:r>
            <a:r>
              <a:rPr lang="en-US" b="1" dirty="0" err="1"/>
              <a:t>window.alert</a:t>
            </a:r>
            <a:r>
              <a:rPr lang="en-US" b="1" dirty="0"/>
              <a:t>()</a:t>
            </a:r>
            <a:r>
              <a:rPr lang="en-US" dirty="0"/>
              <a:t>.</a:t>
            </a:r>
          </a:p>
          <a:p>
            <a:r>
              <a:rPr lang="en-US" dirty="0"/>
              <a:t>Writing into the browser console, using </a:t>
            </a:r>
            <a:r>
              <a:rPr lang="en-US" b="1" dirty="0"/>
              <a:t>console.log()</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3799321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
            </a:r>
            <a:br>
              <a:rPr lang="en-US" b="1" dirty="0" smtClean="0"/>
            </a:br>
            <a:r>
              <a:rPr lang="en-US" b="1" dirty="0" smtClean="0"/>
              <a:t>Methods </a:t>
            </a:r>
            <a:r>
              <a:rPr lang="en-US" b="1" dirty="0"/>
              <a:t>of window object</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1936249"/>
              </p:ext>
            </p:extLst>
          </p:nvPr>
        </p:nvGraphicFramePr>
        <p:xfrm>
          <a:off x="762000" y="990600"/>
          <a:ext cx="7162800" cy="5135562"/>
        </p:xfrm>
        <a:graphic>
          <a:graphicData uri="http://schemas.openxmlformats.org/drawingml/2006/table">
            <a:tbl>
              <a:tblPr/>
              <a:tblGrid>
                <a:gridCol w="3581400"/>
                <a:gridCol w="3581400"/>
              </a:tblGrid>
              <a:tr h="459278">
                <a:tc>
                  <a:txBody>
                    <a:bodyPr/>
                    <a:lstStyle/>
                    <a:p>
                      <a:pPr algn="ctr"/>
                      <a:r>
                        <a:rPr lang="en-US" sz="1400">
                          <a:solidFill>
                            <a:srgbClr val="FFFFFF"/>
                          </a:solidFill>
                          <a:effectLst/>
                        </a:rPr>
                        <a:t>Method</a:t>
                      </a:r>
                    </a:p>
                  </a:txBody>
                  <a:tcPr marL="61327" marR="61327" marT="91991" marB="9199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sz="1400">
                          <a:solidFill>
                            <a:srgbClr val="FFFFFF"/>
                          </a:solidFill>
                          <a:effectLst/>
                        </a:rPr>
                        <a:t>Description</a:t>
                      </a:r>
                    </a:p>
                  </a:txBody>
                  <a:tcPr marL="61327" marR="61327" marT="91991" marB="9199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r>
              <a:tr h="334021">
                <a:tc>
                  <a:txBody>
                    <a:bodyPr/>
                    <a:lstStyle/>
                    <a:p>
                      <a:endParaRPr lang="en-US" sz="1400"/>
                    </a:p>
                  </a:txBody>
                  <a:tcPr marL="73593" marR="73593" marT="36796" marB="36796">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US" sz="1400"/>
                    </a:p>
                  </a:txBody>
                  <a:tcPr marL="73593" marR="73593" marT="36796" marB="36796">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0721">
                <a:tc>
                  <a:txBody>
                    <a:bodyPr/>
                    <a:lstStyle/>
                    <a:p>
                      <a:r>
                        <a:rPr lang="en-US" sz="1400">
                          <a:effectLst/>
                        </a:rPr>
                        <a:t>alert()</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displays the alert box containing message with ok button.</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90721">
                <a:tc>
                  <a:txBody>
                    <a:bodyPr/>
                    <a:lstStyle/>
                    <a:p>
                      <a:r>
                        <a:rPr lang="en-US" sz="1400">
                          <a:effectLst/>
                        </a:rPr>
                        <a:t>confirm()</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Displays the confirm dialog box containing message with ok and cancel button.</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40205">
                <a:tc>
                  <a:txBody>
                    <a:bodyPr/>
                    <a:lstStyle/>
                    <a:p>
                      <a:r>
                        <a:rPr lang="en-US" sz="1400">
                          <a:effectLst/>
                        </a:rPr>
                        <a:t>prompt()</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Displays a dialog box to get input from the user.</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9690">
                <a:tc>
                  <a:txBody>
                    <a:bodyPr/>
                    <a:lstStyle/>
                    <a:p>
                      <a:r>
                        <a:rPr lang="en-US" sz="1400">
                          <a:effectLst/>
                        </a:rPr>
                        <a:t>open()</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a:effectLst/>
                        </a:rPr>
                        <a:t>Opens the new window.</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9690">
                <a:tc>
                  <a:txBody>
                    <a:bodyPr/>
                    <a:lstStyle/>
                    <a:p>
                      <a:r>
                        <a:rPr lang="en-US" sz="1400">
                          <a:effectLst/>
                        </a:rPr>
                        <a:t>close()</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r>
                        <a:rPr lang="en-US" sz="1400">
                          <a:effectLst/>
                        </a:rPr>
                        <a:t>Closes the current window.</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141236">
                <a:tc>
                  <a:txBody>
                    <a:bodyPr/>
                    <a:lstStyle/>
                    <a:p>
                      <a:r>
                        <a:rPr lang="en-US" sz="1400">
                          <a:effectLst/>
                        </a:rPr>
                        <a:t>setTimeout()</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400" dirty="0">
                          <a:effectLst/>
                        </a:rPr>
                        <a:t>Performs action after specified time like calling function, evaluating expressions etc.</a:t>
                      </a:r>
                    </a:p>
                  </a:txBody>
                  <a:tcPr marL="61327" marR="61327" marT="61327" marB="6132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25803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a:t>&lt;!DOCTYPE html&gt;</a:t>
            </a:r>
          </a:p>
          <a:p>
            <a:r>
              <a:rPr lang="en-US" dirty="0"/>
              <a:t>&lt;html&gt;</a:t>
            </a:r>
          </a:p>
          <a:p>
            <a:r>
              <a:rPr lang="en-US" dirty="0"/>
              <a:t>&lt;body&gt;</a:t>
            </a:r>
          </a:p>
          <a:p>
            <a:endParaRPr lang="en-US" dirty="0"/>
          </a:p>
          <a:p>
            <a:r>
              <a:rPr lang="en-US" dirty="0"/>
              <a:t>&lt;h2&gt;My First Web Page&lt;/h2&gt;</a:t>
            </a:r>
          </a:p>
          <a:p>
            <a:r>
              <a:rPr lang="en-US" dirty="0"/>
              <a:t>&lt;p&gt;My First Paragraph.&lt;/p&gt;</a:t>
            </a:r>
          </a:p>
          <a:p>
            <a:endParaRPr lang="en-US" dirty="0"/>
          </a:p>
          <a:p>
            <a:r>
              <a:rPr lang="en-US" dirty="0"/>
              <a:t>&lt;p id="demo"&gt;&lt;/p&gt;</a:t>
            </a:r>
          </a:p>
          <a:p>
            <a:endParaRPr lang="en-US" dirty="0"/>
          </a:p>
          <a:p>
            <a:r>
              <a:rPr lang="en-US" dirty="0"/>
              <a:t>&lt;script&gt;</a:t>
            </a:r>
          </a:p>
          <a:p>
            <a:r>
              <a:rPr lang="en-US" dirty="0" err="1"/>
              <a:t>document.getElementById</a:t>
            </a:r>
            <a:r>
              <a:rPr lang="en-US" dirty="0"/>
              <a:t>("demo").</a:t>
            </a:r>
            <a:r>
              <a:rPr lang="en-US" dirty="0" err="1"/>
              <a:t>innerHTML</a:t>
            </a:r>
            <a:r>
              <a:rPr lang="en-US" dirty="0"/>
              <a:t> = 5 + 6;</a:t>
            </a:r>
          </a:p>
          <a:p>
            <a:r>
              <a:rPr lang="en-US" dirty="0"/>
              <a:t>&lt;/script&gt;</a:t>
            </a:r>
          </a:p>
          <a:p>
            <a:endParaRPr lang="en-US" dirty="0"/>
          </a:p>
          <a:p>
            <a:r>
              <a:rPr lang="en-US" dirty="0"/>
              <a:t>&lt;/body&gt;</a:t>
            </a:r>
          </a:p>
          <a:p>
            <a:r>
              <a:rPr lang="en-US" dirty="0"/>
              <a:t>&lt;/html&gt; </a:t>
            </a:r>
          </a:p>
          <a:p>
            <a:endParaRPr lang="en-US" dirty="0"/>
          </a:p>
        </p:txBody>
      </p:sp>
    </p:spTree>
    <p:extLst>
      <p:ext uri="{BB962C8B-B14F-4D97-AF65-F5344CB8AC3E}">
        <p14:creationId xmlns:p14="http://schemas.microsoft.com/office/powerpoint/2010/main" val="2654681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dirty="0"/>
              <a:t>&lt;!DOCTYPE html&gt;</a:t>
            </a:r>
          </a:p>
          <a:p>
            <a:r>
              <a:rPr lang="en-US" dirty="0"/>
              <a:t>&lt;html&gt;</a:t>
            </a:r>
          </a:p>
          <a:p>
            <a:r>
              <a:rPr lang="en-US" dirty="0"/>
              <a:t>&lt;body&gt;</a:t>
            </a:r>
          </a:p>
          <a:p>
            <a:endParaRPr lang="en-US" dirty="0"/>
          </a:p>
          <a:p>
            <a:r>
              <a:rPr lang="en-US" dirty="0"/>
              <a:t>&lt;h2&gt;My First Web Page&lt;/h2&gt;</a:t>
            </a:r>
          </a:p>
          <a:p>
            <a:r>
              <a:rPr lang="en-US" dirty="0"/>
              <a:t>&lt;p&gt;My first paragraph.&lt;/p&gt;</a:t>
            </a:r>
          </a:p>
          <a:p>
            <a:endParaRPr lang="en-US" dirty="0"/>
          </a:p>
          <a:p>
            <a:r>
              <a:rPr lang="en-US" dirty="0"/>
              <a:t>&lt;script&gt;</a:t>
            </a:r>
          </a:p>
          <a:p>
            <a:r>
              <a:rPr lang="en-US" dirty="0"/>
              <a:t>document.write(5 + 6);</a:t>
            </a:r>
          </a:p>
          <a:p>
            <a:r>
              <a:rPr lang="en-US" dirty="0"/>
              <a:t>&lt;/script&gt;</a:t>
            </a:r>
          </a:p>
          <a:p>
            <a:endParaRPr lang="en-US" dirty="0"/>
          </a:p>
          <a:p>
            <a:r>
              <a:rPr lang="en-US" dirty="0"/>
              <a:t>&lt;/body&gt;</a:t>
            </a:r>
          </a:p>
          <a:p>
            <a:r>
              <a:rPr lang="en-US" dirty="0"/>
              <a:t>&lt;/html&gt; </a:t>
            </a:r>
          </a:p>
        </p:txBody>
      </p:sp>
    </p:spTree>
    <p:extLst>
      <p:ext uri="{BB962C8B-B14F-4D97-AF65-F5344CB8AC3E}">
        <p14:creationId xmlns:p14="http://schemas.microsoft.com/office/powerpoint/2010/main" val="1729314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dirty="0"/>
              <a:t>&lt;!DOCTYPE html&gt;</a:t>
            </a:r>
            <a:r>
              <a:rPr lang="en-US" dirty="0"/>
              <a:t/>
            </a:r>
            <a:br>
              <a:rPr lang="en-US" dirty="0"/>
            </a:br>
            <a:r>
              <a:rPr lang="en-US" dirty="0"/>
              <a:t>&lt;html&gt;</a:t>
            </a:r>
            <a:r>
              <a:rPr lang="en-US" dirty="0"/>
              <a:t/>
            </a:r>
            <a:br>
              <a:rPr lang="en-US" dirty="0"/>
            </a:br>
            <a:r>
              <a:rPr lang="en-US" dirty="0"/>
              <a:t>&lt;body&gt;</a:t>
            </a:r>
            <a:r>
              <a:rPr lang="en-US" dirty="0"/>
              <a:t/>
            </a:r>
            <a:br>
              <a:rPr lang="en-US" dirty="0"/>
            </a:br>
            <a:r>
              <a:rPr lang="en-US" dirty="0"/>
              <a:t/>
            </a:r>
            <a:br>
              <a:rPr lang="en-US" dirty="0"/>
            </a:br>
            <a:r>
              <a:rPr lang="en-US" dirty="0"/>
              <a:t>&lt;h1&gt;My First Web Page&lt;/h1&gt;</a:t>
            </a:r>
            <a:r>
              <a:rPr lang="en-US" dirty="0"/>
              <a:t/>
            </a:r>
            <a:br>
              <a:rPr lang="en-US" dirty="0"/>
            </a:br>
            <a:r>
              <a:rPr lang="en-US" dirty="0"/>
              <a:t>&lt;p&gt;My first paragraph.&lt;/p&gt;</a:t>
            </a:r>
            <a:r>
              <a:rPr lang="en-US" dirty="0"/>
              <a:t/>
            </a:r>
            <a:br>
              <a:rPr lang="en-US" dirty="0"/>
            </a:br>
            <a:r>
              <a:rPr lang="en-US" dirty="0"/>
              <a:t/>
            </a:r>
            <a:br>
              <a:rPr lang="en-US" dirty="0"/>
            </a:br>
            <a:r>
              <a:rPr lang="en-US" dirty="0"/>
              <a:t>&lt;script&gt;</a:t>
            </a:r>
            <a:br>
              <a:rPr lang="en-US" dirty="0"/>
            </a:br>
            <a:r>
              <a:rPr lang="en-US" dirty="0" err="1"/>
              <a:t>window.alert</a:t>
            </a:r>
            <a:r>
              <a:rPr lang="en-US" dirty="0"/>
              <a:t>(5 + 6);</a:t>
            </a:r>
            <a:br>
              <a:rPr lang="en-US" dirty="0"/>
            </a:br>
            <a:r>
              <a:rPr lang="en-US" dirty="0"/>
              <a:t>&lt;/script&gt;</a:t>
            </a:r>
            <a:r>
              <a:rPr lang="en-US" dirty="0"/>
              <a:t/>
            </a:r>
            <a:br>
              <a:rPr lang="en-US" dirty="0"/>
            </a:br>
            <a:r>
              <a:rPr lang="en-US" dirty="0"/>
              <a:t/>
            </a:r>
            <a:br>
              <a:rPr lang="en-US" dirty="0"/>
            </a:br>
            <a:r>
              <a:rPr lang="en-US" dirty="0"/>
              <a:t>&lt;/body&gt;</a:t>
            </a:r>
            <a:r>
              <a:rPr lang="en-US" dirty="0"/>
              <a:t/>
            </a:r>
            <a:br>
              <a:rPr lang="en-US" dirty="0"/>
            </a:br>
            <a:r>
              <a:rPr lang="en-US" dirty="0"/>
              <a:t>&lt;/html&gt;</a:t>
            </a:r>
            <a:endParaRPr lang="en-US" dirty="0"/>
          </a:p>
        </p:txBody>
      </p:sp>
    </p:spTree>
    <p:extLst>
      <p:ext uri="{BB962C8B-B14F-4D97-AF65-F5344CB8AC3E}">
        <p14:creationId xmlns:p14="http://schemas.microsoft.com/office/powerpoint/2010/main" val="3124946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a:t/>
            </a:r>
            <a:br>
              <a:rPr lang="en-US" dirty="0"/>
            </a:br>
            <a:r>
              <a:rPr lang="en-US" dirty="0" smtClean="0"/>
              <a:t>For </a:t>
            </a:r>
            <a:r>
              <a:rPr lang="en-US" dirty="0"/>
              <a:t>debugging purposes, you can use the </a:t>
            </a:r>
            <a:r>
              <a:rPr lang="en-US" b="1" dirty="0"/>
              <a:t>console.log()</a:t>
            </a:r>
            <a:r>
              <a:rPr lang="en-US" dirty="0"/>
              <a:t> method to display data</a:t>
            </a:r>
            <a:endParaRPr lang="en-US" dirty="0"/>
          </a:p>
        </p:txBody>
      </p:sp>
      <p:sp>
        <p:nvSpPr>
          <p:cNvPr id="3" name="Content Placeholder 2"/>
          <p:cNvSpPr>
            <a:spLocks noGrp="1"/>
          </p:cNvSpPr>
          <p:nvPr>
            <p:ph idx="1"/>
          </p:nvPr>
        </p:nvSpPr>
        <p:spPr>
          <a:xfrm>
            <a:off x="457200" y="2133600"/>
            <a:ext cx="8229600" cy="3992563"/>
          </a:xfrm>
        </p:spPr>
        <p:txBody>
          <a:bodyPr>
            <a:normAutofit fontScale="70000" lnSpcReduction="20000"/>
          </a:bodyPr>
          <a:lstStyle/>
          <a:p>
            <a:endParaRPr lang="en-US" dirty="0" smtClean="0"/>
          </a:p>
          <a:p>
            <a:r>
              <a:rPr lang="en-US" dirty="0" smtClean="0"/>
              <a:t>&lt;!</a:t>
            </a:r>
            <a:r>
              <a:rPr lang="en-US" dirty="0"/>
              <a:t>DOCTYPE html&gt;</a:t>
            </a:r>
            <a:br>
              <a:rPr lang="en-US" dirty="0"/>
            </a:br>
            <a:r>
              <a:rPr lang="en-US" dirty="0"/>
              <a:t>&lt;html&gt;</a:t>
            </a:r>
            <a:br>
              <a:rPr lang="en-US" dirty="0"/>
            </a:br>
            <a:r>
              <a:rPr lang="en-US" dirty="0"/>
              <a:t>&lt;body&gt;</a:t>
            </a:r>
            <a:br>
              <a:rPr lang="en-US" dirty="0"/>
            </a:br>
            <a:r>
              <a:rPr lang="en-US" dirty="0"/>
              <a:t/>
            </a:r>
            <a:br>
              <a:rPr lang="en-US" dirty="0"/>
            </a:br>
            <a:r>
              <a:rPr lang="en-US" dirty="0"/>
              <a:t>&lt;script&gt;</a:t>
            </a:r>
            <a:br>
              <a:rPr lang="en-US" dirty="0"/>
            </a:br>
            <a:r>
              <a:rPr lang="en-US" dirty="0"/>
              <a:t>console.log(5 + 6);</a:t>
            </a:r>
            <a:br>
              <a:rPr lang="en-US" dirty="0"/>
            </a:br>
            <a:r>
              <a:rPr lang="en-US" dirty="0"/>
              <a:t>&lt;/script&gt;</a:t>
            </a:r>
            <a:br>
              <a:rPr lang="en-US" dirty="0"/>
            </a:br>
            <a:r>
              <a:rPr lang="en-US" dirty="0"/>
              <a:t/>
            </a:r>
            <a:br>
              <a:rPr lang="en-US" dirty="0"/>
            </a:br>
            <a:r>
              <a:rPr lang="en-US" dirty="0"/>
              <a:t>&lt;/body&gt;</a:t>
            </a:r>
            <a:br>
              <a:rPr lang="en-US" dirty="0"/>
            </a:br>
            <a:r>
              <a:rPr lang="en-US" dirty="0"/>
              <a:t>&lt;/html&gt;</a:t>
            </a:r>
          </a:p>
          <a:p>
            <a:r>
              <a:rPr lang="en-US" dirty="0"/>
              <a:t/>
            </a:r>
            <a:br>
              <a:rPr lang="en-US" dirty="0"/>
            </a:br>
            <a:endParaRPr lang="en-US" dirty="0"/>
          </a:p>
        </p:txBody>
      </p:sp>
    </p:spTree>
    <p:extLst>
      <p:ext uri="{BB962C8B-B14F-4D97-AF65-F5344CB8AC3E}">
        <p14:creationId xmlns:p14="http://schemas.microsoft.com/office/powerpoint/2010/main" val="204745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Javascript</a:t>
            </a:r>
            <a:r>
              <a:rPr lang="en-US" dirty="0" smtClean="0"/>
              <a:t> events example to display date &amp; time</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a:t>&lt;!DOCTYPE html&gt;</a:t>
            </a:r>
          </a:p>
          <a:p>
            <a:r>
              <a:rPr lang="en-US" dirty="0"/>
              <a:t>&lt;html&gt;</a:t>
            </a:r>
          </a:p>
          <a:p>
            <a:r>
              <a:rPr lang="en-US" dirty="0"/>
              <a:t>&lt;body&gt;</a:t>
            </a:r>
          </a:p>
          <a:p>
            <a:endParaRPr lang="en-US" dirty="0"/>
          </a:p>
          <a:p>
            <a:r>
              <a:rPr lang="en-US" dirty="0"/>
              <a:t>&lt;button </a:t>
            </a:r>
            <a:r>
              <a:rPr lang="en-US" dirty="0" err="1"/>
              <a:t>onclick</a:t>
            </a:r>
            <a:r>
              <a:rPr lang="en-US" dirty="0"/>
              <a:t>="</a:t>
            </a:r>
            <a:r>
              <a:rPr lang="en-US" dirty="0" err="1"/>
              <a:t>document.getElementById</a:t>
            </a:r>
            <a:r>
              <a:rPr lang="en-US" dirty="0"/>
              <a:t>('demo').</a:t>
            </a:r>
            <a:r>
              <a:rPr lang="en-US" dirty="0" err="1"/>
              <a:t>innerHTML</a:t>
            </a:r>
            <a:r>
              <a:rPr lang="en-US" dirty="0"/>
              <a:t>=Date()"&gt;The time is?&lt;/button&gt;</a:t>
            </a:r>
          </a:p>
          <a:p>
            <a:endParaRPr lang="en-US" dirty="0"/>
          </a:p>
          <a:p>
            <a:r>
              <a:rPr lang="en-US" dirty="0"/>
              <a:t>&lt;p id="demo"&gt;&lt;/p&gt;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2472863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Example </a:t>
            </a:r>
            <a:r>
              <a:rPr lang="en-US" b="1" dirty="0"/>
              <a:t>of Variable declaration in JavaScript</a:t>
            </a:r>
            <a:br>
              <a:rPr lang="en-US" b="1" dirty="0"/>
            </a:br>
            <a:endParaRPr lang="en-US" dirty="0"/>
          </a:p>
        </p:txBody>
      </p:sp>
      <p:sp>
        <p:nvSpPr>
          <p:cNvPr id="3" name="Content Placeholder 2"/>
          <p:cNvSpPr>
            <a:spLocks noGrp="1"/>
          </p:cNvSpPr>
          <p:nvPr>
            <p:ph idx="1"/>
          </p:nvPr>
        </p:nvSpPr>
        <p:spPr/>
        <p:txBody>
          <a:bodyPr/>
          <a:lstStyle/>
          <a:p>
            <a:r>
              <a:rPr lang="en-US" b="1" dirty="0"/>
              <a:t>&lt;script&gt;</a:t>
            </a:r>
            <a:r>
              <a:rPr lang="en-US" dirty="0"/>
              <a:t> </a:t>
            </a:r>
            <a:endParaRPr lang="en-US" dirty="0" smtClean="0"/>
          </a:p>
          <a:p>
            <a:r>
              <a:rPr lang="en-US" b="1" dirty="0" err="1" smtClean="0"/>
              <a:t>var</a:t>
            </a:r>
            <a:r>
              <a:rPr lang="en-US" dirty="0" smtClean="0"/>
              <a:t> </a:t>
            </a:r>
            <a:r>
              <a:rPr lang="en-US" dirty="0"/>
              <a:t>a=10; </a:t>
            </a:r>
            <a:endParaRPr lang="en-US" dirty="0" smtClean="0"/>
          </a:p>
          <a:p>
            <a:r>
              <a:rPr lang="en-US" b="1" dirty="0" err="1" smtClean="0"/>
              <a:t>var</a:t>
            </a:r>
            <a:r>
              <a:rPr lang="en-US" dirty="0" smtClean="0"/>
              <a:t> </a:t>
            </a:r>
            <a:r>
              <a:rPr lang="en-US" dirty="0"/>
              <a:t>b=20; </a:t>
            </a:r>
            <a:endParaRPr lang="en-US" dirty="0" smtClean="0"/>
          </a:p>
          <a:p>
            <a:r>
              <a:rPr lang="en-US" b="1" dirty="0" err="1" smtClean="0"/>
              <a:t>var</a:t>
            </a:r>
            <a:r>
              <a:rPr lang="en-US" dirty="0" smtClean="0"/>
              <a:t> </a:t>
            </a:r>
            <a:r>
              <a:rPr lang="en-US" dirty="0"/>
              <a:t>c=</a:t>
            </a:r>
            <a:r>
              <a:rPr lang="en-US" dirty="0" err="1"/>
              <a:t>a+b</a:t>
            </a:r>
            <a:r>
              <a:rPr lang="en-US" dirty="0"/>
              <a:t>; </a:t>
            </a:r>
            <a:endParaRPr lang="en-US" dirty="0" smtClean="0"/>
          </a:p>
          <a:p>
            <a:r>
              <a:rPr lang="en-US" dirty="0" smtClean="0"/>
              <a:t>document.write(c);</a:t>
            </a:r>
          </a:p>
          <a:p>
            <a:r>
              <a:rPr lang="en-US" dirty="0" smtClean="0"/>
              <a:t> </a:t>
            </a:r>
            <a:r>
              <a:rPr lang="en-US" b="1" dirty="0"/>
              <a:t>&lt;/script&gt;</a:t>
            </a:r>
            <a:endParaRPr lang="en-US" dirty="0"/>
          </a:p>
        </p:txBody>
      </p:sp>
    </p:spTree>
    <p:extLst>
      <p:ext uri="{BB962C8B-B14F-4D97-AF65-F5344CB8AC3E}">
        <p14:creationId xmlns:p14="http://schemas.microsoft.com/office/powerpoint/2010/main" val="3636606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
            </a:r>
            <a:br>
              <a:rPr lang="en-US" b="1" dirty="0" smtClean="0"/>
            </a:br>
            <a:r>
              <a:rPr lang="en-US" b="1" dirty="0" smtClean="0"/>
              <a:t>Events </a:t>
            </a:r>
            <a:r>
              <a:rPr lang="en-US" b="1" dirty="0"/>
              <a:t>in JavaScript</a:t>
            </a:r>
            <a:br>
              <a:rPr lang="en-US" b="1" dirty="0"/>
            </a:b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a:t>All objects have properties and methods</a:t>
            </a:r>
            <a:r>
              <a:rPr lang="en-US" dirty="0" smtClean="0"/>
              <a:t>.</a:t>
            </a:r>
          </a:p>
          <a:p>
            <a:r>
              <a:rPr lang="en-US" dirty="0" smtClean="0"/>
              <a:t> </a:t>
            </a:r>
            <a:r>
              <a:rPr lang="en-US" dirty="0"/>
              <a:t>In addition, some objects also have "events". </a:t>
            </a:r>
            <a:endParaRPr lang="en-US" dirty="0" smtClean="0"/>
          </a:p>
          <a:p>
            <a:r>
              <a:rPr lang="en-US" dirty="0" smtClean="0"/>
              <a:t>Events </a:t>
            </a:r>
            <a:r>
              <a:rPr lang="en-US" dirty="0"/>
              <a:t>are things that happen, usually user actions, that are associated with an object. </a:t>
            </a:r>
            <a:endParaRPr lang="en-US" dirty="0" smtClean="0"/>
          </a:p>
          <a:p>
            <a:r>
              <a:rPr lang="en-US" dirty="0" smtClean="0"/>
              <a:t>The </a:t>
            </a:r>
            <a:r>
              <a:rPr lang="en-US" dirty="0"/>
              <a:t>"event handler" is a command that is used to specify actions in response to an event. </a:t>
            </a:r>
            <a:endParaRPr lang="en-US" dirty="0" smtClean="0"/>
          </a:p>
          <a:p>
            <a:r>
              <a:rPr lang="en-US" dirty="0" smtClean="0"/>
              <a:t>Below </a:t>
            </a:r>
            <a:r>
              <a:rPr lang="en-US" dirty="0"/>
              <a:t>are some of the most common events:</a:t>
            </a:r>
            <a:endParaRPr lang="en-US" dirty="0"/>
          </a:p>
        </p:txBody>
      </p:sp>
    </p:spTree>
    <p:extLst>
      <p:ext uri="{BB962C8B-B14F-4D97-AF65-F5344CB8AC3E}">
        <p14:creationId xmlns:p14="http://schemas.microsoft.com/office/powerpoint/2010/main" val="69589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Where </a:t>
            </a:r>
            <a:r>
              <a:rPr lang="en-US" b="1" dirty="0"/>
              <a:t>it is used?</a:t>
            </a:r>
            <a:br>
              <a:rPr lang="en-US" b="1" dirty="0"/>
            </a:br>
            <a:endParaRPr lang="en-US" dirty="0"/>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r>
              <a:rPr lang="en-US" dirty="0"/>
              <a:t>t is used to create interactive websites. It is mainly used for:</a:t>
            </a:r>
          </a:p>
          <a:p>
            <a:r>
              <a:rPr lang="en-US" dirty="0"/>
              <a:t>Client-side validation</a:t>
            </a:r>
          </a:p>
          <a:p>
            <a:r>
              <a:rPr lang="en-US" dirty="0"/>
              <a:t>Dynamic drop-down menus</a:t>
            </a:r>
          </a:p>
          <a:p>
            <a:r>
              <a:rPr lang="en-US" dirty="0"/>
              <a:t>Displaying date and time</a:t>
            </a:r>
          </a:p>
          <a:p>
            <a:r>
              <a:rPr lang="en-US" dirty="0"/>
              <a:t>Build small but complete client side programs .</a:t>
            </a:r>
          </a:p>
          <a:p>
            <a:r>
              <a:rPr lang="en-US" dirty="0"/>
              <a:t>Displaying popup windows and dialog boxes (like alert dialog box, confirm dialog box and prompt dialog box)</a:t>
            </a:r>
          </a:p>
          <a:p>
            <a:r>
              <a:rPr lang="en-US" dirty="0"/>
              <a:t>Displaying clocks etc.</a:t>
            </a:r>
          </a:p>
          <a:p>
            <a:endParaRPr lang="en-US" dirty="0"/>
          </a:p>
        </p:txBody>
      </p:sp>
    </p:spTree>
    <p:extLst>
      <p:ext uri="{BB962C8B-B14F-4D97-AF65-F5344CB8AC3E}">
        <p14:creationId xmlns:p14="http://schemas.microsoft.com/office/powerpoint/2010/main" val="3009666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685799"/>
          </a:xfrm>
        </p:spPr>
        <p:txBody>
          <a:bodyPr>
            <a:normAutofit fontScale="90000"/>
          </a:bodyPr>
          <a:lstStyle/>
          <a:p>
            <a:r>
              <a:rPr lang="en-US" dirty="0" smtClean="0"/>
              <a:t>JSON</a:t>
            </a:r>
            <a:endParaRPr lang="en-US" dirty="0"/>
          </a:p>
        </p:txBody>
      </p:sp>
      <p:sp>
        <p:nvSpPr>
          <p:cNvPr id="3" name="Subtitle 2"/>
          <p:cNvSpPr>
            <a:spLocks noGrp="1"/>
          </p:cNvSpPr>
          <p:nvPr>
            <p:ph type="subTitle" idx="1"/>
          </p:nvPr>
        </p:nvSpPr>
        <p:spPr>
          <a:xfrm>
            <a:off x="914400" y="1600200"/>
            <a:ext cx="7848600" cy="4724400"/>
          </a:xfrm>
        </p:spPr>
        <p:txBody>
          <a:bodyPr>
            <a:normAutofit/>
          </a:bodyPr>
          <a:lstStyle/>
          <a:p>
            <a:pPr marL="457200" indent="-457200" algn="just">
              <a:buFont typeface="Wingdings" pitchFamily="2" charset="2"/>
              <a:buChar char="Ø"/>
            </a:pPr>
            <a:r>
              <a:rPr lang="en-US" sz="3000" dirty="0">
                <a:solidFill>
                  <a:schemeClr val="tx1"/>
                </a:solidFill>
                <a:latin typeface="Times New Roman" pitchFamily="18" charset="0"/>
                <a:cs typeface="Times New Roman" pitchFamily="18" charset="0"/>
              </a:rPr>
              <a:t>JSON is a format for storing and transporting data.</a:t>
            </a:r>
          </a:p>
          <a:p>
            <a:pPr marL="457200" indent="-457200" algn="just">
              <a:buFont typeface="Wingdings" pitchFamily="2" charset="2"/>
              <a:buChar char="Ø"/>
            </a:pPr>
            <a:r>
              <a:rPr lang="en-US" sz="3000" dirty="0">
                <a:solidFill>
                  <a:schemeClr val="tx1"/>
                </a:solidFill>
                <a:latin typeface="Times New Roman" pitchFamily="18" charset="0"/>
                <a:cs typeface="Times New Roman" pitchFamily="18" charset="0"/>
              </a:rPr>
              <a:t>JSON is often used when data is sent from a server to a web page</a:t>
            </a:r>
            <a:r>
              <a:rPr lang="en-US" sz="3000" dirty="0" smtClean="0">
                <a:solidFill>
                  <a:schemeClr val="tx1"/>
                </a:solidFill>
              </a:rPr>
              <a:t>.</a:t>
            </a:r>
          </a:p>
          <a:p>
            <a:pPr marL="457200" indent="-457200" algn="just">
              <a:buFont typeface="Wingdings" pitchFamily="2" charset="2"/>
              <a:buChar char="Ø"/>
            </a:pPr>
            <a:r>
              <a:rPr lang="en-US" sz="3000" dirty="0">
                <a:solidFill>
                  <a:schemeClr val="tx1"/>
                </a:solidFill>
              </a:rPr>
              <a:t>JSON stands for JavaScript Object Notation</a:t>
            </a:r>
          </a:p>
          <a:p>
            <a:pPr marL="457200" indent="-457200" algn="just">
              <a:buFont typeface="Wingdings" pitchFamily="2" charset="2"/>
              <a:buChar char="Ø"/>
            </a:pPr>
            <a:r>
              <a:rPr lang="en-US" sz="3000" dirty="0">
                <a:solidFill>
                  <a:schemeClr val="tx1"/>
                </a:solidFill>
              </a:rPr>
              <a:t>JSON is lightweight data interchange format</a:t>
            </a:r>
          </a:p>
          <a:p>
            <a:pPr marL="457200" indent="-457200" algn="just">
              <a:buFont typeface="Wingdings" pitchFamily="2" charset="2"/>
              <a:buChar char="Ø"/>
            </a:pPr>
            <a:r>
              <a:rPr lang="en-US" sz="3000" dirty="0">
                <a:solidFill>
                  <a:schemeClr val="tx1"/>
                </a:solidFill>
              </a:rPr>
              <a:t>JSON is language independent *</a:t>
            </a:r>
          </a:p>
          <a:p>
            <a:pPr marL="457200" indent="-457200" algn="just">
              <a:buFont typeface="Wingdings" pitchFamily="2" charset="2"/>
              <a:buChar char="Ø"/>
            </a:pPr>
            <a:r>
              <a:rPr lang="en-US" sz="3000" dirty="0">
                <a:solidFill>
                  <a:schemeClr val="tx1"/>
                </a:solidFill>
              </a:rPr>
              <a:t>JSON is "self-describing" and easy to </a:t>
            </a:r>
            <a:r>
              <a:rPr lang="en-US" sz="3000" dirty="0" smtClean="0">
                <a:solidFill>
                  <a:schemeClr val="tx1"/>
                </a:solidFill>
              </a:rPr>
              <a:t>understand</a:t>
            </a:r>
          </a:p>
          <a:p>
            <a:pPr algn="just"/>
            <a:endParaRPr lang="en-US" sz="3000" dirty="0" smtClean="0">
              <a:solidFill>
                <a:schemeClr val="accent2"/>
              </a:solidFill>
            </a:endParaRPr>
          </a:p>
          <a:p>
            <a:pPr marL="457200" indent="-457200" algn="just">
              <a:buFont typeface="Wingdings" pitchFamily="2" charset="2"/>
              <a:buChar char="Ø"/>
            </a:pPr>
            <a:endParaRPr lang="en-US" sz="3000" dirty="0">
              <a:solidFill>
                <a:schemeClr val="accent2"/>
              </a:solidFill>
            </a:endParaRPr>
          </a:p>
          <a:p>
            <a:pPr marL="457200" indent="-457200" algn="just">
              <a:buFont typeface="Wingdings" pitchFamily="2" charset="2"/>
              <a:buChar char="Ø"/>
            </a:pPr>
            <a:endParaRPr lang="en-US" b="1" dirty="0" smtClean="0"/>
          </a:p>
        </p:txBody>
      </p:sp>
    </p:spTree>
    <p:extLst>
      <p:ext uri="{BB962C8B-B14F-4D97-AF65-F5344CB8AC3E}">
        <p14:creationId xmlns:p14="http://schemas.microsoft.com/office/powerpoint/2010/main" val="1594252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a:t>The JSON syntax is derived from JavaScript object notation syntax, but the JSON format is text only</a:t>
            </a:r>
            <a:r>
              <a:rPr lang="en-US" dirty="0" smtClean="0"/>
              <a:t>.</a:t>
            </a:r>
          </a:p>
          <a:p>
            <a:r>
              <a:rPr lang="en-US" dirty="0"/>
              <a:t>The JSON format is syntactically identical to the code for creating JavaScript objects.</a:t>
            </a:r>
          </a:p>
          <a:p>
            <a:r>
              <a:rPr lang="en-US" dirty="0"/>
              <a:t>Because of this similarity, a JavaScript program can easily convert JSON data into native JavaScript objects.</a:t>
            </a:r>
          </a:p>
          <a:p>
            <a:r>
              <a:rPr lang="en-US" dirty="0" smtClean="0"/>
              <a:t/>
            </a:r>
            <a:br>
              <a:rPr lang="en-US" dirty="0" smtClean="0"/>
            </a:br>
            <a:endParaRPr lang="en-US" dirty="0"/>
          </a:p>
        </p:txBody>
      </p:sp>
    </p:spTree>
    <p:extLst>
      <p:ext uri="{BB962C8B-B14F-4D97-AF65-F5344CB8AC3E}">
        <p14:creationId xmlns:p14="http://schemas.microsoft.com/office/powerpoint/2010/main" val="2644198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80004904"/>
              </p:ext>
            </p:extLst>
          </p:nvPr>
        </p:nvGraphicFramePr>
        <p:xfrm>
          <a:off x="762000" y="381000"/>
          <a:ext cx="7543800" cy="5867399"/>
        </p:xfrm>
        <a:graphic>
          <a:graphicData uri="http://schemas.openxmlformats.org/drawingml/2006/table">
            <a:tbl>
              <a:tblPr/>
              <a:tblGrid>
                <a:gridCol w="3771900"/>
                <a:gridCol w="3771900"/>
              </a:tblGrid>
              <a:tr h="626615">
                <a:tc>
                  <a:txBody>
                    <a:bodyPr/>
                    <a:lstStyle/>
                    <a:p>
                      <a:pPr algn="ctr"/>
                      <a:r>
                        <a:rPr lang="en-US">
                          <a:solidFill>
                            <a:srgbClr val="FFFFFF"/>
                          </a:solidFill>
                          <a:effectLst/>
                        </a:rPr>
                        <a:t>Event</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r>
                        <a:rPr lang="en-US">
                          <a:effectLst/>
                        </a:rPr>
                        <a:t>Discription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73464">
                <a:tc>
                  <a:txBody>
                    <a:bodyPr/>
                    <a:lstStyle/>
                    <a:p>
                      <a:r>
                        <a:rPr lang="en-US">
                          <a:effectLst/>
                        </a:rPr>
                        <a:t>onLoad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Occurs when a page loads in a browser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73464">
                <a:tc>
                  <a:txBody>
                    <a:bodyPr/>
                    <a:lstStyle/>
                    <a:p>
                      <a:r>
                        <a:rPr lang="en-US">
                          <a:effectLst/>
                        </a:rPr>
                        <a:t>onUnload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occurs just before the user exits a page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73464">
                <a:tc>
                  <a:txBody>
                    <a:bodyPr/>
                    <a:lstStyle/>
                    <a:p>
                      <a:r>
                        <a:rPr lang="en-US">
                          <a:effectLst/>
                        </a:rPr>
                        <a:t>onMouseOver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occurs when you point to an object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73464">
                <a:tc>
                  <a:txBody>
                    <a:bodyPr/>
                    <a:lstStyle/>
                    <a:p>
                      <a:r>
                        <a:rPr lang="en-US">
                          <a:effectLst/>
                        </a:rPr>
                        <a:t>onMouseOut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r>
                        <a:rPr lang="en-US">
                          <a:effectLst/>
                        </a:rPr>
                        <a:t>occurs when you point away from an object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73464">
                <a:tc>
                  <a:txBody>
                    <a:bodyPr/>
                    <a:lstStyle/>
                    <a:p>
                      <a:r>
                        <a:rPr lang="en-US">
                          <a:effectLst/>
                        </a:rPr>
                        <a:t>onSubmit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occurs when you submit a form</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73464">
                <a:tc>
                  <a:txBody>
                    <a:bodyPr/>
                    <a:lstStyle/>
                    <a:p>
                      <a:r>
                        <a:rPr lang="en-US">
                          <a:effectLst/>
                        </a:rPr>
                        <a:t>onClick</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occurs when an object is clicked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90257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Events and Objects</a:t>
            </a:r>
            <a:br>
              <a:rPr lang="en-US" b="1" dirty="0"/>
            </a:br>
            <a:r>
              <a:rPr lang="en-US" sz="2000" dirty="0">
                <a:latin typeface="Times New Roman" panose="02020603050405020304" pitchFamily="18" charset="0"/>
                <a:cs typeface="Times New Roman" panose="02020603050405020304" pitchFamily="18" charset="0"/>
              </a:rPr>
              <a:t>Events are things that happen, actions, that are associated with an object. Below are some common events and the object they are </a:t>
            </a:r>
            <a:r>
              <a:rPr lang="en-US" sz="2000" dirty="0" smtClean="0">
                <a:latin typeface="Times New Roman" panose="02020603050405020304" pitchFamily="18" charset="0"/>
                <a:cs typeface="Times New Roman" panose="02020603050405020304" pitchFamily="18" charset="0"/>
              </a:rPr>
              <a:t>associated </a:t>
            </a:r>
            <a:r>
              <a:rPr lang="en-US" sz="2000" dirty="0">
                <a:latin typeface="Times New Roman" panose="02020603050405020304" pitchFamily="18" charset="0"/>
                <a:cs typeface="Times New Roman" panose="02020603050405020304" pitchFamily="18" charset="0"/>
              </a:rPr>
              <a:t>with:</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0739152"/>
              </p:ext>
            </p:extLst>
          </p:nvPr>
        </p:nvGraphicFramePr>
        <p:xfrm>
          <a:off x="762000" y="1447801"/>
          <a:ext cx="7696200" cy="4571998"/>
        </p:xfrm>
        <a:graphic>
          <a:graphicData uri="http://schemas.openxmlformats.org/drawingml/2006/table">
            <a:tbl>
              <a:tblPr/>
              <a:tblGrid>
                <a:gridCol w="3848100"/>
                <a:gridCol w="3848100"/>
              </a:tblGrid>
              <a:tr h="750628">
                <a:tc>
                  <a:txBody>
                    <a:bodyPr/>
                    <a:lstStyle/>
                    <a:p>
                      <a:pPr algn="ctr"/>
                      <a:r>
                        <a:rPr lang="en-US" dirty="0">
                          <a:solidFill>
                            <a:srgbClr val="FFFFFF"/>
                          </a:solidFill>
                          <a:effectLst/>
                        </a:rPr>
                        <a:t>Event</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r>
                        <a:rPr lang="en-US">
                          <a:effectLst/>
                        </a:rPr>
                        <a:t>Object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6895">
                <a:tc>
                  <a:txBody>
                    <a:bodyPr/>
                    <a:lstStyle/>
                    <a:p>
                      <a:r>
                        <a:rPr lang="en-US">
                          <a:effectLst/>
                        </a:rPr>
                        <a:t>onLoad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Body</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6895">
                <a:tc>
                  <a:txBody>
                    <a:bodyPr/>
                    <a:lstStyle/>
                    <a:p>
                      <a:r>
                        <a:rPr lang="en-US">
                          <a:effectLst/>
                        </a:rPr>
                        <a:t>onUnload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Body</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6895">
                <a:tc>
                  <a:txBody>
                    <a:bodyPr/>
                    <a:lstStyle/>
                    <a:p>
                      <a:r>
                        <a:rPr lang="en-US">
                          <a:effectLst/>
                        </a:rPr>
                        <a:t>onMouseOver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Link, Button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6895">
                <a:tc>
                  <a:txBody>
                    <a:bodyPr/>
                    <a:lstStyle/>
                    <a:p>
                      <a:r>
                        <a:rPr lang="en-US">
                          <a:effectLst/>
                        </a:rPr>
                        <a:t>onMouseOut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r>
                        <a:rPr lang="en-US">
                          <a:effectLst/>
                        </a:rPr>
                        <a:t>Link, Button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36895">
                <a:tc>
                  <a:txBody>
                    <a:bodyPr/>
                    <a:lstStyle/>
                    <a:p>
                      <a:r>
                        <a:rPr lang="en-US">
                          <a:effectLst/>
                        </a:rPr>
                        <a:t>onSubmit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Form</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6895">
                <a:tc>
                  <a:txBody>
                    <a:bodyPr/>
                    <a:lstStyle/>
                    <a:p>
                      <a:r>
                        <a:rPr lang="en-US">
                          <a:effectLst/>
                        </a:rPr>
                        <a:t>onClick</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Button, Checkbox, Submit, Reset, Link</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40409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SYNTAX RULES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Data is in name/value pairs</a:t>
            </a:r>
          </a:p>
          <a:p>
            <a:r>
              <a:rPr lang="en-US" dirty="0"/>
              <a:t>Data is separated by commas</a:t>
            </a:r>
          </a:p>
          <a:p>
            <a:r>
              <a:rPr lang="en-US" dirty="0"/>
              <a:t>Curly braces hold objects</a:t>
            </a:r>
          </a:p>
          <a:p>
            <a:r>
              <a:rPr lang="en-US" dirty="0"/>
              <a:t>Square brackets hold arrays</a:t>
            </a:r>
          </a:p>
          <a:p>
            <a:r>
              <a:rPr lang="en-US" dirty="0"/>
              <a:t>{</a:t>
            </a:r>
            <a:r>
              <a:rPr lang="en-US" dirty="0" smtClean="0"/>
              <a:t/>
            </a:r>
            <a:br>
              <a:rPr lang="en-US" dirty="0" smtClean="0"/>
            </a:br>
            <a:r>
              <a:rPr lang="en-US" dirty="0"/>
              <a:t>"employees":[</a:t>
            </a:r>
            <a:r>
              <a:rPr lang="en-US" dirty="0" smtClean="0"/>
              <a:t/>
            </a:r>
            <a:br>
              <a:rPr lang="en-US" dirty="0" smtClean="0"/>
            </a:br>
            <a:r>
              <a:rPr lang="en-US" dirty="0"/>
              <a:t>    {"</a:t>
            </a:r>
            <a:r>
              <a:rPr lang="en-US" dirty="0" err="1"/>
              <a:t>firstName</a:t>
            </a:r>
            <a:r>
              <a:rPr lang="en-US" dirty="0"/>
              <a:t>":"John", "</a:t>
            </a:r>
            <a:r>
              <a:rPr lang="en-US" dirty="0" err="1"/>
              <a:t>lastName</a:t>
            </a:r>
            <a:r>
              <a:rPr lang="en-US" dirty="0"/>
              <a:t>":"Doe"}, </a:t>
            </a:r>
            <a:r>
              <a:rPr lang="en-US" dirty="0" smtClean="0"/>
              <a:t/>
            </a:r>
            <a:br>
              <a:rPr lang="en-US" dirty="0" smtClean="0"/>
            </a:br>
            <a:r>
              <a:rPr lang="en-US" dirty="0"/>
              <a:t>    {"</a:t>
            </a:r>
            <a:r>
              <a:rPr lang="en-US" dirty="0" err="1"/>
              <a:t>firstName</a:t>
            </a:r>
            <a:r>
              <a:rPr lang="en-US" dirty="0"/>
              <a:t>":"Anna", "</a:t>
            </a:r>
            <a:r>
              <a:rPr lang="en-US" dirty="0" err="1"/>
              <a:t>lastName</a:t>
            </a:r>
            <a:r>
              <a:rPr lang="en-US" dirty="0"/>
              <a:t>":"Smith"},</a:t>
            </a:r>
            <a:r>
              <a:rPr lang="en-US" dirty="0" smtClean="0"/>
              <a:t/>
            </a:r>
            <a:br>
              <a:rPr lang="en-US" dirty="0" smtClean="0"/>
            </a:br>
            <a:r>
              <a:rPr lang="en-US" dirty="0"/>
              <a:t>    {"</a:t>
            </a:r>
            <a:r>
              <a:rPr lang="en-US" dirty="0" err="1"/>
              <a:t>firstName</a:t>
            </a:r>
            <a:r>
              <a:rPr lang="en-US" dirty="0"/>
              <a:t>":"Peter", "</a:t>
            </a:r>
            <a:r>
              <a:rPr lang="en-US" dirty="0" err="1"/>
              <a:t>lastName</a:t>
            </a:r>
            <a:r>
              <a:rPr lang="en-US" dirty="0"/>
              <a:t>":"Jones"}</a:t>
            </a:r>
            <a:r>
              <a:rPr lang="en-US" dirty="0" smtClean="0"/>
              <a:t/>
            </a:r>
            <a:br>
              <a:rPr lang="en-US" dirty="0" smtClean="0"/>
            </a:br>
            <a:r>
              <a:rPr lang="en-US" dirty="0"/>
              <a:t>]</a:t>
            </a:r>
            <a:r>
              <a:rPr lang="en-US" dirty="0" smtClean="0"/>
              <a:t/>
            </a:r>
            <a:br>
              <a:rPr lang="en-US" dirty="0" smtClean="0"/>
            </a:br>
            <a:r>
              <a:rPr lang="en-US" dirty="0"/>
              <a:t>}</a:t>
            </a:r>
          </a:p>
        </p:txBody>
      </p:sp>
    </p:spTree>
    <p:extLst>
      <p:ext uri="{BB962C8B-B14F-4D97-AF65-F5344CB8AC3E}">
        <p14:creationId xmlns:p14="http://schemas.microsoft.com/office/powerpoint/2010/main" val="199220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JSON Objects</a:t>
            </a:r>
            <a:br>
              <a:rPr lang="en-US" dirty="0" smtClean="0"/>
            </a:br>
            <a:endParaRPr lang="en-US" dirty="0"/>
          </a:p>
        </p:txBody>
      </p:sp>
      <p:sp>
        <p:nvSpPr>
          <p:cNvPr id="3" name="Content Placeholder 2"/>
          <p:cNvSpPr>
            <a:spLocks noGrp="1"/>
          </p:cNvSpPr>
          <p:nvPr>
            <p:ph idx="1"/>
          </p:nvPr>
        </p:nvSpPr>
        <p:spPr/>
        <p:txBody>
          <a:bodyPr/>
          <a:lstStyle/>
          <a:p>
            <a:r>
              <a:rPr lang="en-US" dirty="0" smtClean="0"/>
              <a:t>JSON </a:t>
            </a:r>
            <a:r>
              <a:rPr lang="en-US" dirty="0"/>
              <a:t>objects are written inside curly braces.</a:t>
            </a:r>
          </a:p>
          <a:p>
            <a:r>
              <a:rPr lang="en-US" dirty="0"/>
              <a:t>Just like in JavaScript, objects can contain multiple name/value pairs:</a:t>
            </a:r>
          </a:p>
          <a:p>
            <a:r>
              <a:rPr lang="en-US" dirty="0"/>
              <a:t>{"</a:t>
            </a:r>
            <a:r>
              <a:rPr lang="en-US" dirty="0" err="1"/>
              <a:t>firstName</a:t>
            </a:r>
            <a:r>
              <a:rPr lang="en-US" dirty="0"/>
              <a:t>":"John", "</a:t>
            </a:r>
            <a:r>
              <a:rPr lang="en-US" dirty="0" err="1"/>
              <a:t>lastName</a:t>
            </a:r>
            <a:r>
              <a:rPr lang="en-US" dirty="0"/>
              <a:t>":"Doe"}</a:t>
            </a:r>
          </a:p>
          <a:p>
            <a:endParaRPr lang="en-US" dirty="0"/>
          </a:p>
        </p:txBody>
      </p:sp>
    </p:spTree>
    <p:extLst>
      <p:ext uri="{BB962C8B-B14F-4D97-AF65-F5344CB8AC3E}">
        <p14:creationId xmlns:p14="http://schemas.microsoft.com/office/powerpoint/2010/main" val="738636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arrays</a:t>
            </a:r>
            <a:endParaRPr lang="en-US" dirty="0"/>
          </a:p>
        </p:txBody>
      </p:sp>
      <p:sp>
        <p:nvSpPr>
          <p:cNvPr id="3" name="Content Placeholder 2"/>
          <p:cNvSpPr>
            <a:spLocks noGrp="1"/>
          </p:cNvSpPr>
          <p:nvPr>
            <p:ph idx="1"/>
          </p:nvPr>
        </p:nvSpPr>
        <p:spPr/>
        <p:txBody>
          <a:bodyPr>
            <a:normAutofit lnSpcReduction="10000"/>
          </a:bodyPr>
          <a:lstStyle/>
          <a:p>
            <a:r>
              <a:rPr lang="en-US" dirty="0"/>
              <a:t>JSON arrays are written inside square brackets.</a:t>
            </a:r>
          </a:p>
          <a:p>
            <a:r>
              <a:rPr lang="en-US" dirty="0"/>
              <a:t>Just like in JavaScript, an array can contain objects:</a:t>
            </a:r>
          </a:p>
          <a:p>
            <a:r>
              <a:rPr lang="en-US" dirty="0"/>
              <a:t>"employees":[</a:t>
            </a:r>
            <a:br>
              <a:rPr lang="en-US" dirty="0"/>
            </a:br>
            <a:r>
              <a:rPr lang="en-US" dirty="0"/>
              <a:t>    {"</a:t>
            </a:r>
            <a:r>
              <a:rPr lang="en-US" dirty="0" err="1"/>
              <a:t>firstName</a:t>
            </a:r>
            <a:r>
              <a:rPr lang="en-US" dirty="0"/>
              <a:t>":"John", "</a:t>
            </a:r>
            <a:r>
              <a:rPr lang="en-US" dirty="0" err="1"/>
              <a:t>lastName</a:t>
            </a:r>
            <a:r>
              <a:rPr lang="en-US" dirty="0"/>
              <a:t>":"Doe"}, </a:t>
            </a:r>
            <a:br>
              <a:rPr lang="en-US" dirty="0"/>
            </a:br>
            <a:r>
              <a:rPr lang="en-US" dirty="0"/>
              <a:t>    {"</a:t>
            </a:r>
            <a:r>
              <a:rPr lang="en-US" dirty="0" err="1"/>
              <a:t>firstName</a:t>
            </a:r>
            <a:r>
              <a:rPr lang="en-US" dirty="0"/>
              <a:t>":"Anna", "</a:t>
            </a:r>
            <a:r>
              <a:rPr lang="en-US" dirty="0" err="1"/>
              <a:t>lastName</a:t>
            </a:r>
            <a:r>
              <a:rPr lang="en-US" dirty="0"/>
              <a:t>":"Smith"}, </a:t>
            </a:r>
            <a:br>
              <a:rPr lang="en-US" dirty="0"/>
            </a:br>
            <a:r>
              <a:rPr lang="en-US" dirty="0"/>
              <a:t>    {"</a:t>
            </a:r>
            <a:r>
              <a:rPr lang="en-US" dirty="0" err="1"/>
              <a:t>firstName</a:t>
            </a:r>
            <a:r>
              <a:rPr lang="en-US" dirty="0"/>
              <a:t>":"Peter", "</a:t>
            </a:r>
            <a:r>
              <a:rPr lang="en-US" dirty="0" err="1"/>
              <a:t>lastName</a:t>
            </a:r>
            <a:r>
              <a:rPr lang="en-US" dirty="0"/>
              <a:t>":"Jones"}</a:t>
            </a:r>
            <a:br>
              <a:rPr lang="en-US" dirty="0"/>
            </a:br>
            <a:r>
              <a:rPr lang="en-US" dirty="0"/>
              <a:t>]</a:t>
            </a:r>
          </a:p>
          <a:p>
            <a:endParaRPr lang="en-US" dirty="0"/>
          </a:p>
        </p:txBody>
      </p:sp>
    </p:spTree>
    <p:extLst>
      <p:ext uri="{BB962C8B-B14F-4D97-AF65-F5344CB8AC3E}">
        <p14:creationId xmlns:p14="http://schemas.microsoft.com/office/powerpoint/2010/main" val="3931859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762000"/>
            <a:ext cx="8534400" cy="5791200"/>
          </a:xfrm>
        </p:spPr>
        <p:txBody>
          <a:bodyPr>
            <a:normAutofit fontScale="47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&lt;h2&gt;Create Object from JSON String&lt;/h2&gt;</a:t>
            </a:r>
          </a:p>
          <a:p>
            <a:endParaRPr lang="en-US" dirty="0" smtClean="0"/>
          </a:p>
          <a:p>
            <a:r>
              <a:rPr lang="en-US" dirty="0" smtClean="0"/>
              <a:t>&lt;p id="demo"&gt;&lt;/p&gt;</a:t>
            </a:r>
          </a:p>
          <a:p>
            <a:endParaRPr lang="en-US" dirty="0" smtClean="0"/>
          </a:p>
          <a:p>
            <a:r>
              <a:rPr lang="en-US" dirty="0" smtClean="0"/>
              <a:t>&lt;script&gt;</a:t>
            </a:r>
          </a:p>
          <a:p>
            <a:r>
              <a:rPr lang="en-US" dirty="0" err="1" smtClean="0"/>
              <a:t>var</a:t>
            </a:r>
            <a:r>
              <a:rPr lang="en-US" dirty="0" smtClean="0"/>
              <a:t> text = '{"employees":[' +</a:t>
            </a:r>
          </a:p>
          <a:p>
            <a:r>
              <a:rPr lang="en-US" dirty="0" smtClean="0"/>
              <a:t>'{"</a:t>
            </a:r>
            <a:r>
              <a:rPr lang="en-US" dirty="0" err="1" smtClean="0"/>
              <a:t>firstName</a:t>
            </a:r>
            <a:r>
              <a:rPr lang="en-US" dirty="0" smtClean="0"/>
              <a:t>":"John","</a:t>
            </a:r>
            <a:r>
              <a:rPr lang="en-US" dirty="0" err="1" smtClean="0"/>
              <a:t>lastName</a:t>
            </a:r>
            <a:r>
              <a:rPr lang="en-US" dirty="0" smtClean="0"/>
              <a:t>":"Doe" },' +</a:t>
            </a:r>
          </a:p>
          <a:p>
            <a:r>
              <a:rPr lang="en-US" dirty="0" smtClean="0"/>
              <a:t>'{"</a:t>
            </a:r>
            <a:r>
              <a:rPr lang="en-US" dirty="0" err="1" smtClean="0"/>
              <a:t>firstName</a:t>
            </a:r>
            <a:r>
              <a:rPr lang="en-US" dirty="0" smtClean="0"/>
              <a:t>":"Anna","</a:t>
            </a:r>
            <a:r>
              <a:rPr lang="en-US" dirty="0" err="1" smtClean="0"/>
              <a:t>lastName</a:t>
            </a:r>
            <a:r>
              <a:rPr lang="en-US" dirty="0" smtClean="0"/>
              <a:t>":"Smith" },' +</a:t>
            </a:r>
          </a:p>
          <a:p>
            <a:r>
              <a:rPr lang="en-US" dirty="0" smtClean="0"/>
              <a:t>'{"</a:t>
            </a:r>
            <a:r>
              <a:rPr lang="en-US" dirty="0" err="1" smtClean="0"/>
              <a:t>firstName</a:t>
            </a:r>
            <a:r>
              <a:rPr lang="en-US" dirty="0" smtClean="0"/>
              <a:t>":"Peter","</a:t>
            </a:r>
            <a:r>
              <a:rPr lang="en-US" dirty="0" err="1" smtClean="0"/>
              <a:t>lastName</a:t>
            </a:r>
            <a:r>
              <a:rPr lang="en-US" dirty="0" smtClean="0"/>
              <a:t>":"Jones" }]}';</a:t>
            </a:r>
          </a:p>
          <a:p>
            <a:endParaRPr lang="en-US" dirty="0" smtClean="0"/>
          </a:p>
          <a:p>
            <a:r>
              <a:rPr lang="en-US" dirty="0" err="1" smtClean="0"/>
              <a:t>obj</a:t>
            </a:r>
            <a:r>
              <a:rPr lang="en-US" dirty="0" smtClean="0"/>
              <a:t> = </a:t>
            </a:r>
            <a:r>
              <a:rPr lang="en-US" dirty="0" err="1" smtClean="0"/>
              <a:t>JSON.parse</a:t>
            </a:r>
            <a:r>
              <a:rPr lang="en-US" dirty="0" smtClean="0"/>
              <a:t>(text);</a:t>
            </a:r>
          </a:p>
          <a:p>
            <a:r>
              <a:rPr lang="en-US" dirty="0" err="1" smtClean="0"/>
              <a:t>document.getElementById</a:t>
            </a:r>
            <a:r>
              <a:rPr lang="en-US" dirty="0" smtClean="0"/>
              <a:t>("demo").</a:t>
            </a:r>
            <a:r>
              <a:rPr lang="en-US" dirty="0" err="1" smtClean="0"/>
              <a:t>innerHTML</a:t>
            </a:r>
            <a:r>
              <a:rPr lang="en-US" dirty="0" smtClean="0"/>
              <a:t> =</a:t>
            </a:r>
          </a:p>
          <a:p>
            <a:r>
              <a:rPr lang="en-US" dirty="0" err="1" smtClean="0"/>
              <a:t>obj.employees</a:t>
            </a:r>
            <a:r>
              <a:rPr lang="en-US" dirty="0" smtClean="0"/>
              <a:t>[1].</a:t>
            </a:r>
            <a:r>
              <a:rPr lang="en-US" dirty="0" err="1" smtClean="0"/>
              <a:t>firstName</a:t>
            </a:r>
            <a:r>
              <a:rPr lang="en-US" dirty="0" smtClean="0"/>
              <a:t> + " " + </a:t>
            </a:r>
            <a:r>
              <a:rPr lang="en-US" dirty="0" err="1" smtClean="0"/>
              <a:t>obj.employees</a:t>
            </a:r>
            <a:r>
              <a:rPr lang="en-US" dirty="0" smtClean="0"/>
              <a:t>[1].</a:t>
            </a:r>
            <a:r>
              <a:rPr lang="en-US" dirty="0" err="1" smtClean="0"/>
              <a:t>lastName</a:t>
            </a:r>
            <a:r>
              <a:rPr lang="en-US" dirty="0" smtClean="0"/>
              <a:t>;</a:t>
            </a:r>
          </a:p>
          <a:p>
            <a:r>
              <a:rPr lang="en-US" dirty="0" smtClean="0"/>
              <a:t>&lt;/script&gt;</a:t>
            </a:r>
          </a:p>
          <a:p>
            <a:endParaRPr lang="en-US" dirty="0" smtClean="0"/>
          </a:p>
          <a:p>
            <a:r>
              <a:rPr lang="en-US" dirty="0" smtClean="0"/>
              <a:t>&lt;/body&gt;</a:t>
            </a:r>
          </a:p>
          <a:p>
            <a:r>
              <a:rPr lang="en-US" dirty="0" smtClean="0"/>
              <a:t>&lt;/html&gt;</a:t>
            </a:r>
          </a:p>
          <a:p>
            <a:r>
              <a:rPr lang="en-US" dirty="0" smtClean="0"/>
              <a:t>O/P:</a:t>
            </a:r>
          </a:p>
          <a:p>
            <a:r>
              <a:rPr lang="en-US" b="1" dirty="0"/>
              <a:t>Create Object from JSON String</a:t>
            </a:r>
          </a:p>
          <a:p>
            <a:r>
              <a:rPr lang="en-US" dirty="0"/>
              <a:t>Anna Smith</a:t>
            </a:r>
          </a:p>
          <a:p>
            <a:endParaRPr lang="en-US" dirty="0"/>
          </a:p>
        </p:txBody>
      </p:sp>
    </p:spTree>
    <p:extLst>
      <p:ext uri="{BB962C8B-B14F-4D97-AF65-F5344CB8AC3E}">
        <p14:creationId xmlns:p14="http://schemas.microsoft.com/office/powerpoint/2010/main" val="4281589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0000" lnSpcReduction="20000"/>
          </a:bodyPr>
          <a:lstStyle/>
          <a:p>
            <a:r>
              <a:rPr lang="en-US" dirty="0" smtClean="0"/>
              <a:t>//SENDING DATA USING JSON</a:t>
            </a:r>
          </a:p>
          <a:p>
            <a:r>
              <a:rPr lang="en-US" dirty="0" smtClean="0"/>
              <a:t>&lt;!DOCTYPE html&gt;</a:t>
            </a:r>
          </a:p>
          <a:p>
            <a:r>
              <a:rPr lang="en-US" dirty="0" smtClean="0"/>
              <a:t>&lt;html&gt;</a:t>
            </a:r>
          </a:p>
          <a:p>
            <a:r>
              <a:rPr lang="en-US" dirty="0" smtClean="0"/>
              <a:t>&lt;body&gt;</a:t>
            </a:r>
          </a:p>
          <a:p>
            <a:endParaRPr lang="en-US" dirty="0" smtClean="0"/>
          </a:p>
          <a:p>
            <a:r>
              <a:rPr lang="en-US" dirty="0" smtClean="0"/>
              <a:t>&lt;h2&gt;Convert a JavaScript object into a JSON string, and send it to the server.&lt;/h2&gt;</a:t>
            </a:r>
          </a:p>
          <a:p>
            <a:endParaRPr lang="en-US" dirty="0" smtClean="0"/>
          </a:p>
          <a:p>
            <a:pPr marL="0" indent="0">
              <a:buNone/>
            </a:pPr>
            <a:r>
              <a:rPr lang="en-US" dirty="0" smtClean="0"/>
              <a:t>&lt;script&gt;</a:t>
            </a:r>
          </a:p>
          <a:p>
            <a:pPr marL="0" indent="0">
              <a:buNone/>
            </a:pPr>
            <a:r>
              <a:rPr lang="en-US" dirty="0"/>
              <a:t> </a:t>
            </a:r>
            <a:r>
              <a:rPr lang="en-US" dirty="0" smtClean="0"/>
              <a:t>   </a:t>
            </a:r>
            <a:r>
              <a:rPr lang="en-US" dirty="0" err="1" smtClean="0"/>
              <a:t>var</a:t>
            </a:r>
            <a:r>
              <a:rPr lang="en-US" dirty="0" smtClean="0"/>
              <a:t> </a:t>
            </a:r>
            <a:r>
              <a:rPr lang="en-US" dirty="0" err="1" smtClean="0"/>
              <a:t>myObj</a:t>
            </a:r>
            <a:r>
              <a:rPr lang="en-US" dirty="0" smtClean="0"/>
              <a:t> = { "</a:t>
            </a:r>
            <a:r>
              <a:rPr lang="en-US" dirty="0" err="1" smtClean="0"/>
              <a:t>name":"John</a:t>
            </a:r>
            <a:r>
              <a:rPr lang="en-US" dirty="0" smtClean="0"/>
              <a:t>", "age":31, "</a:t>
            </a:r>
            <a:r>
              <a:rPr lang="en-US" dirty="0" err="1" smtClean="0"/>
              <a:t>city":"New</a:t>
            </a:r>
            <a:r>
              <a:rPr lang="en-US" dirty="0" smtClean="0"/>
              <a:t> York" };</a:t>
            </a:r>
          </a:p>
          <a:p>
            <a:r>
              <a:rPr lang="en-US" dirty="0" err="1" smtClean="0"/>
              <a:t>var</a:t>
            </a:r>
            <a:r>
              <a:rPr lang="en-US" dirty="0" smtClean="0"/>
              <a:t> </a:t>
            </a:r>
            <a:r>
              <a:rPr lang="en-US" dirty="0" err="1" smtClean="0"/>
              <a:t>myJSON</a:t>
            </a:r>
            <a:r>
              <a:rPr lang="en-US" dirty="0" smtClean="0"/>
              <a:t> = </a:t>
            </a:r>
            <a:r>
              <a:rPr lang="en-US" dirty="0" err="1" smtClean="0"/>
              <a:t>JSON.stringify</a:t>
            </a:r>
            <a:r>
              <a:rPr lang="en-US" dirty="0" smtClean="0"/>
              <a:t>(</a:t>
            </a:r>
            <a:r>
              <a:rPr lang="en-US" dirty="0" err="1" smtClean="0"/>
              <a:t>myObj</a:t>
            </a:r>
            <a:r>
              <a:rPr lang="en-US" dirty="0" smtClean="0"/>
              <a:t>);</a:t>
            </a:r>
          </a:p>
          <a:p>
            <a:r>
              <a:rPr lang="en-US" dirty="0" err="1" smtClean="0"/>
              <a:t>window.location</a:t>
            </a:r>
            <a:r>
              <a:rPr lang="en-US" dirty="0" smtClean="0"/>
              <a:t> = "</a:t>
            </a:r>
            <a:r>
              <a:rPr lang="en-US" dirty="0" err="1" smtClean="0"/>
              <a:t>demo_json.php?x</a:t>
            </a:r>
            <a:r>
              <a:rPr lang="en-US" dirty="0" smtClean="0"/>
              <a:t>=" + </a:t>
            </a:r>
            <a:r>
              <a:rPr lang="en-US" dirty="0" err="1" smtClean="0"/>
              <a:t>myJSON</a:t>
            </a:r>
            <a:r>
              <a:rPr lang="en-US" dirty="0" smtClean="0"/>
              <a:t>;</a:t>
            </a:r>
          </a:p>
          <a:p>
            <a:endParaRPr lang="en-US" dirty="0" smtClean="0"/>
          </a:p>
          <a:p>
            <a:r>
              <a:rPr lang="en-US" dirty="0" smtClean="0"/>
              <a:t>&lt;/script&gt;  </a:t>
            </a:r>
          </a:p>
          <a:p>
            <a:endParaRPr lang="en-US" dirty="0" smtClean="0"/>
          </a:p>
          <a:p>
            <a:pPr marL="0" indent="0">
              <a:buNone/>
            </a:pPr>
            <a:r>
              <a:rPr lang="en-US" dirty="0" smtClean="0"/>
              <a:t>     &lt;/body&gt;</a:t>
            </a:r>
          </a:p>
          <a:p>
            <a:r>
              <a:rPr lang="en-US" dirty="0" smtClean="0"/>
              <a:t>&lt;/html&gt;</a:t>
            </a:r>
          </a:p>
          <a:p>
            <a:r>
              <a:rPr lang="en-US" dirty="0" smtClean="0"/>
              <a:t>O/P: John </a:t>
            </a:r>
            <a:r>
              <a:rPr lang="en-US" dirty="0"/>
              <a:t>from New York is 31</a:t>
            </a:r>
          </a:p>
        </p:txBody>
      </p:sp>
    </p:spTree>
    <p:extLst>
      <p:ext uri="{BB962C8B-B14F-4D97-AF65-F5344CB8AC3E}">
        <p14:creationId xmlns:p14="http://schemas.microsoft.com/office/powerpoint/2010/main" val="20317184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marL="0" indent="0">
              <a:buNone/>
            </a:pPr>
            <a:r>
              <a:rPr lang="en-US" b="1" dirty="0"/>
              <a:t>Exchanging Data</a:t>
            </a:r>
          </a:p>
          <a:p>
            <a:r>
              <a:rPr lang="en-US" dirty="0"/>
              <a:t>When exchanging data between a browser and a server, the data can only be text.</a:t>
            </a:r>
          </a:p>
          <a:p>
            <a:r>
              <a:rPr lang="en-US" dirty="0"/>
              <a:t>JSON is text, and we can convert any JavaScript object into JSON, and send JSON to the server.</a:t>
            </a:r>
          </a:p>
          <a:p>
            <a:r>
              <a:rPr lang="en-US" dirty="0"/>
              <a:t>We can also convert any JSON received from the server into JavaScript objects.</a:t>
            </a:r>
          </a:p>
          <a:p>
            <a:r>
              <a:rPr lang="en-US" dirty="0"/>
              <a:t>This way we can work with the data as JavaScript objects, with no complicated parsing and translations.</a:t>
            </a:r>
          </a:p>
          <a:p>
            <a:r>
              <a:rPr lang="en-US" dirty="0" smtClean="0"/>
              <a:t/>
            </a:r>
            <a:br>
              <a:rPr lang="en-US" dirty="0" smtClean="0"/>
            </a:br>
            <a:endParaRPr lang="en-US" dirty="0"/>
          </a:p>
        </p:txBody>
      </p:sp>
    </p:spTree>
    <p:extLst>
      <p:ext uri="{BB962C8B-B14F-4D97-AF65-F5344CB8AC3E}">
        <p14:creationId xmlns:p14="http://schemas.microsoft.com/office/powerpoint/2010/main" val="3763073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a:t>Types of JavaScript Comments</a:t>
            </a:r>
          </a:p>
          <a:p>
            <a:r>
              <a:rPr lang="en-US" dirty="0"/>
              <a:t>There are two types of comments are in JavaScript</a:t>
            </a:r>
          </a:p>
          <a:p>
            <a:r>
              <a:rPr lang="en-US" dirty="0"/>
              <a:t>Single-line Comment</a:t>
            </a:r>
          </a:p>
          <a:p>
            <a:r>
              <a:rPr lang="en-US" dirty="0"/>
              <a:t>Multi-line </a:t>
            </a:r>
            <a:r>
              <a:rPr lang="en-US" dirty="0" smtClean="0"/>
              <a:t>Comment</a:t>
            </a:r>
          </a:p>
          <a:p>
            <a:r>
              <a:rPr lang="en-US" b="1" dirty="0"/>
              <a:t>Single-line Comment</a:t>
            </a:r>
          </a:p>
          <a:p>
            <a:pPr marL="0" indent="0">
              <a:buNone/>
            </a:pPr>
            <a:r>
              <a:rPr lang="en-US" b="1" dirty="0" smtClean="0"/>
              <a:t>&lt;</a:t>
            </a:r>
            <a:r>
              <a:rPr lang="en-US" b="1" dirty="0"/>
              <a:t>script</a:t>
            </a:r>
            <a:r>
              <a:rPr lang="en-US" b="1" dirty="0" smtClean="0"/>
              <a:t>&gt;</a:t>
            </a:r>
            <a:endParaRPr lang="en-US" dirty="0"/>
          </a:p>
          <a:p>
            <a:pPr marL="0" indent="0">
              <a:buNone/>
            </a:pPr>
            <a:r>
              <a:rPr lang="en-US" dirty="0" smtClean="0"/>
              <a:t>// </a:t>
            </a:r>
            <a:r>
              <a:rPr lang="en-US" dirty="0"/>
              <a:t>It is single line comment document.write("Hello </a:t>
            </a:r>
            <a:r>
              <a:rPr lang="en-US" dirty="0" err="1"/>
              <a:t>Javascript</a:t>
            </a:r>
            <a:r>
              <a:rPr lang="en-US" dirty="0"/>
              <a:t>"); </a:t>
            </a:r>
            <a:endParaRPr lang="en-US" dirty="0"/>
          </a:p>
          <a:p>
            <a:pPr marL="0" indent="0">
              <a:buNone/>
            </a:pPr>
            <a:r>
              <a:rPr lang="en-US" b="1" dirty="0" smtClean="0"/>
              <a:t>&lt;/</a:t>
            </a:r>
            <a:r>
              <a:rPr lang="en-US" b="1" dirty="0"/>
              <a:t>script&gt;</a:t>
            </a:r>
            <a:r>
              <a:rPr lang="en-US" dirty="0"/>
              <a:t> </a:t>
            </a:r>
            <a:endParaRPr lang="en-US" dirty="0"/>
          </a:p>
        </p:txBody>
      </p:sp>
    </p:spTree>
    <p:extLst>
      <p:ext uri="{BB962C8B-B14F-4D97-AF65-F5344CB8AC3E}">
        <p14:creationId xmlns:p14="http://schemas.microsoft.com/office/powerpoint/2010/main" val="5562069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000" dirty="0">
                <a:latin typeface="Times New Roman" pitchFamily="18" charset="0"/>
                <a:cs typeface="Times New Roman" pitchFamily="18" charset="0"/>
              </a:rPr>
              <a:t>Receiving Data</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you receive data in JSON format, you can convert it into a JavaScript object</a:t>
            </a:r>
          </a:p>
        </p:txBody>
      </p:sp>
      <p:sp>
        <p:nvSpPr>
          <p:cNvPr id="3" name="Content Placeholder 2"/>
          <p:cNvSpPr>
            <a:spLocks noGrp="1"/>
          </p:cNvSpPr>
          <p:nvPr>
            <p:ph idx="1"/>
          </p:nvPr>
        </p:nvSpPr>
        <p:spPr>
          <a:xfrm>
            <a:off x="457200" y="1600200"/>
            <a:ext cx="8229600" cy="4800600"/>
          </a:xfrm>
        </p:spPr>
        <p:txBody>
          <a:bodyPr>
            <a:noAutofit/>
          </a:bodyPr>
          <a:lstStyle/>
          <a:p>
            <a:r>
              <a:rPr lang="en-US" sz="1400" dirty="0" smtClean="0"/>
              <a:t>&lt;!DOCTYPE html&gt;</a:t>
            </a:r>
          </a:p>
          <a:p>
            <a:r>
              <a:rPr lang="en-US" sz="1400" dirty="0" smtClean="0"/>
              <a:t>&lt;html&gt;</a:t>
            </a:r>
          </a:p>
          <a:p>
            <a:r>
              <a:rPr lang="en-US" sz="1400" dirty="0" smtClean="0"/>
              <a:t>&lt;body&gt;</a:t>
            </a:r>
          </a:p>
          <a:p>
            <a:endParaRPr lang="en-US" sz="1400" dirty="0" smtClean="0"/>
          </a:p>
          <a:p>
            <a:r>
              <a:rPr lang="en-US" sz="1400" dirty="0" smtClean="0"/>
              <a:t>&lt;h2&gt;Convert a string written in JSON format, into a JavaScript object.&lt;/h2&gt;</a:t>
            </a:r>
          </a:p>
          <a:p>
            <a:endParaRPr lang="en-US" sz="1400" dirty="0" smtClean="0"/>
          </a:p>
          <a:p>
            <a:r>
              <a:rPr lang="en-US" sz="1400" dirty="0" smtClean="0"/>
              <a:t>&lt;p id="demo"&gt;&lt;/p&gt;</a:t>
            </a:r>
          </a:p>
          <a:p>
            <a:endParaRPr lang="en-US" sz="1400" dirty="0" smtClean="0"/>
          </a:p>
          <a:p>
            <a:r>
              <a:rPr lang="en-US" sz="1400" dirty="0" smtClean="0"/>
              <a:t>&lt;script&gt;</a:t>
            </a:r>
          </a:p>
          <a:p>
            <a:pPr marL="0" indent="0">
              <a:buNone/>
            </a:pPr>
            <a:r>
              <a:rPr lang="en-US" sz="1400" dirty="0"/>
              <a:t> </a:t>
            </a:r>
            <a:r>
              <a:rPr lang="en-US" sz="1400" dirty="0" smtClean="0"/>
              <a:t>         </a:t>
            </a:r>
            <a:r>
              <a:rPr lang="en-US" sz="1400" dirty="0" err="1" smtClean="0"/>
              <a:t>var</a:t>
            </a:r>
            <a:r>
              <a:rPr lang="en-US" sz="1400" dirty="0" smtClean="0"/>
              <a:t> </a:t>
            </a:r>
            <a:r>
              <a:rPr lang="en-US" sz="1400" dirty="0" err="1" smtClean="0"/>
              <a:t>myJSON</a:t>
            </a:r>
            <a:r>
              <a:rPr lang="en-US" sz="1400" dirty="0" smtClean="0"/>
              <a:t> = '{ "</a:t>
            </a:r>
            <a:r>
              <a:rPr lang="en-US" sz="1400" dirty="0" err="1" smtClean="0"/>
              <a:t>name":"John</a:t>
            </a:r>
            <a:r>
              <a:rPr lang="en-US" sz="1400" dirty="0" smtClean="0"/>
              <a:t>", "age":31, "</a:t>
            </a:r>
            <a:r>
              <a:rPr lang="en-US" sz="1400" dirty="0" err="1" smtClean="0"/>
              <a:t>city":"New</a:t>
            </a:r>
            <a:r>
              <a:rPr lang="en-US" sz="1400" dirty="0" smtClean="0"/>
              <a:t> York" }';</a:t>
            </a:r>
          </a:p>
          <a:p>
            <a:r>
              <a:rPr lang="en-US" sz="1400" dirty="0" err="1" smtClean="0"/>
              <a:t>var</a:t>
            </a:r>
            <a:r>
              <a:rPr lang="en-US" sz="1400" dirty="0" smtClean="0"/>
              <a:t> </a:t>
            </a:r>
            <a:r>
              <a:rPr lang="en-US" sz="1400" dirty="0" err="1" smtClean="0"/>
              <a:t>myObj</a:t>
            </a:r>
            <a:r>
              <a:rPr lang="en-US" sz="1400" dirty="0" smtClean="0"/>
              <a:t> = </a:t>
            </a:r>
            <a:r>
              <a:rPr lang="en-US" sz="1400" dirty="0" err="1" smtClean="0"/>
              <a:t>JSON.parse</a:t>
            </a:r>
            <a:r>
              <a:rPr lang="en-US" sz="1400" dirty="0" smtClean="0"/>
              <a:t>(</a:t>
            </a:r>
            <a:r>
              <a:rPr lang="en-US" sz="1400" dirty="0" err="1" smtClean="0"/>
              <a:t>myJSON</a:t>
            </a:r>
            <a:r>
              <a:rPr lang="en-US" sz="1400" dirty="0" smtClean="0"/>
              <a:t>);</a:t>
            </a:r>
          </a:p>
          <a:p>
            <a:r>
              <a:rPr lang="en-US" sz="1400" dirty="0" err="1" smtClean="0"/>
              <a:t>document.getElementById</a:t>
            </a:r>
            <a:r>
              <a:rPr lang="en-US" sz="1400" dirty="0" smtClean="0"/>
              <a:t>("demo").</a:t>
            </a:r>
            <a:r>
              <a:rPr lang="en-US" sz="1400" dirty="0" err="1" smtClean="0"/>
              <a:t>innerHTML</a:t>
            </a:r>
            <a:r>
              <a:rPr lang="en-US" sz="1400" dirty="0" smtClean="0"/>
              <a:t> = myObj.name;</a:t>
            </a:r>
          </a:p>
          <a:p>
            <a:endParaRPr lang="en-US" sz="1400" dirty="0" smtClean="0"/>
          </a:p>
          <a:p>
            <a:pPr marL="0" indent="0">
              <a:buNone/>
            </a:pPr>
            <a:r>
              <a:rPr lang="en-US" sz="1400" dirty="0" smtClean="0"/>
              <a:t>  &lt;/script&gt;</a:t>
            </a:r>
          </a:p>
          <a:p>
            <a:pPr marL="0" indent="0">
              <a:buNone/>
            </a:pPr>
            <a:r>
              <a:rPr lang="en-US" sz="1400" dirty="0" smtClean="0"/>
              <a:t>&lt;/body&gt;</a:t>
            </a:r>
          </a:p>
          <a:p>
            <a:pPr marL="0" indent="0">
              <a:buNone/>
            </a:pPr>
            <a:r>
              <a:rPr lang="en-US" sz="1400" dirty="0" smtClean="0"/>
              <a:t>&lt;/html&gt;</a:t>
            </a:r>
          </a:p>
          <a:p>
            <a:pPr marL="0" indent="0">
              <a:buNone/>
            </a:pPr>
            <a:r>
              <a:rPr lang="en-US" sz="1400" b="1" dirty="0" smtClean="0"/>
              <a:t>OUTPUT </a:t>
            </a:r>
            <a:r>
              <a:rPr lang="en-US" sz="1400" dirty="0" smtClean="0"/>
              <a:t>:John </a:t>
            </a:r>
            <a:r>
              <a:rPr lang="en-US" sz="1400" dirty="0"/>
              <a:t>from New York is 31</a:t>
            </a:r>
          </a:p>
        </p:txBody>
      </p:sp>
    </p:spTree>
    <p:extLst>
      <p:ext uri="{BB962C8B-B14F-4D97-AF65-F5344CB8AC3E}">
        <p14:creationId xmlns:p14="http://schemas.microsoft.com/office/powerpoint/2010/main" val="2765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
            </a:r>
            <a:br>
              <a:rPr lang="en-US" dirty="0" smtClean="0"/>
            </a:br>
            <a:r>
              <a:rPr lang="en-US" dirty="0" smtClean="0"/>
              <a:t>Storing </a:t>
            </a:r>
            <a:r>
              <a:rPr lang="en-US" dirty="0"/>
              <a:t>Data</a:t>
            </a:r>
            <a:br>
              <a:rPr lang="en-US" dirty="0"/>
            </a:br>
            <a:endParaRPr lang="en-US" dirty="0"/>
          </a:p>
        </p:txBody>
      </p:sp>
      <p:sp>
        <p:nvSpPr>
          <p:cNvPr id="3" name="Content Placeholder 2"/>
          <p:cNvSpPr>
            <a:spLocks noGrp="1"/>
          </p:cNvSpPr>
          <p:nvPr>
            <p:ph idx="1"/>
          </p:nvPr>
        </p:nvSpPr>
        <p:spPr>
          <a:xfrm>
            <a:off x="457200" y="1447800"/>
            <a:ext cx="8229600" cy="5257800"/>
          </a:xfrm>
        </p:spPr>
        <p:txBody>
          <a:bodyPr>
            <a:noAutofit/>
          </a:bodyPr>
          <a:lstStyle/>
          <a:p>
            <a:r>
              <a:rPr lang="en-US" sz="1200" dirty="0" smtClean="0">
                <a:latin typeface="Times New Roman" pitchFamily="18" charset="0"/>
                <a:cs typeface="Times New Roman" pitchFamily="18" charset="0"/>
              </a:rPr>
              <a:t>&lt;!DOCTYPE html&gt;</a:t>
            </a:r>
          </a:p>
          <a:p>
            <a:r>
              <a:rPr lang="en-US" sz="1200" dirty="0" smtClean="0">
                <a:latin typeface="Times New Roman" pitchFamily="18" charset="0"/>
                <a:cs typeface="Times New Roman" pitchFamily="18" charset="0"/>
              </a:rPr>
              <a:t>&lt;html&gt;</a:t>
            </a:r>
          </a:p>
          <a:p>
            <a:r>
              <a:rPr lang="en-US" sz="1200" dirty="0" smtClean="0">
                <a:latin typeface="Times New Roman" pitchFamily="18" charset="0"/>
                <a:cs typeface="Times New Roman" pitchFamily="18" charset="0"/>
              </a:rPr>
              <a:t>&lt;body&gt;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&lt;h2&gt;Store and </a:t>
            </a:r>
            <a:r>
              <a:rPr lang="en-US" sz="1200" dirty="0" err="1" smtClean="0">
                <a:latin typeface="Times New Roman" pitchFamily="18" charset="0"/>
                <a:cs typeface="Times New Roman" pitchFamily="18" charset="0"/>
              </a:rPr>
              <a:t>retreive</a:t>
            </a:r>
            <a:r>
              <a:rPr lang="en-US" sz="1200" dirty="0" smtClean="0">
                <a:latin typeface="Times New Roman" pitchFamily="18" charset="0"/>
                <a:cs typeface="Times New Roman" pitchFamily="18" charset="0"/>
              </a:rPr>
              <a:t> data from local storage.&lt;/h2&gt;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&lt;p id="demo"&gt;&lt;/p&gt;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&lt;script&gt;</a:t>
            </a:r>
          </a:p>
          <a:p>
            <a:r>
              <a:rPr lang="en-US" sz="1200" dirty="0" err="1" smtClean="0">
                <a:latin typeface="Times New Roman" pitchFamily="18" charset="0"/>
                <a:cs typeface="Times New Roman" pitchFamily="18" charset="0"/>
              </a:rPr>
              <a:t>var</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myObj</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myJSON</a:t>
            </a:r>
            <a:r>
              <a:rPr lang="en-US" sz="1200" dirty="0" smtClean="0">
                <a:latin typeface="Times New Roman" pitchFamily="18" charset="0"/>
                <a:cs typeface="Times New Roman" pitchFamily="18" charset="0"/>
              </a:rPr>
              <a:t>, text, </a:t>
            </a:r>
            <a:r>
              <a:rPr lang="en-US" sz="1200" dirty="0" err="1" smtClean="0">
                <a:latin typeface="Times New Roman" pitchFamily="18" charset="0"/>
                <a:cs typeface="Times New Roman" pitchFamily="18" charset="0"/>
              </a:rPr>
              <a:t>obj</a:t>
            </a:r>
            <a:r>
              <a:rPr lang="en-US" sz="1200" dirty="0" smtClean="0">
                <a:latin typeface="Times New Roman" pitchFamily="18" charset="0"/>
                <a:cs typeface="Times New Roman" pitchFamily="18" charset="0"/>
              </a:rPr>
              <a: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//Storing data:</a:t>
            </a:r>
          </a:p>
          <a:p>
            <a:r>
              <a:rPr lang="en-US" sz="1200" dirty="0" err="1" smtClean="0">
                <a:latin typeface="Times New Roman" pitchFamily="18" charset="0"/>
                <a:cs typeface="Times New Roman" pitchFamily="18" charset="0"/>
              </a:rPr>
              <a:t>myObj</a:t>
            </a:r>
            <a:r>
              <a:rPr lang="en-US" sz="1200" dirty="0" smtClean="0">
                <a:latin typeface="Times New Roman" pitchFamily="18" charset="0"/>
                <a:cs typeface="Times New Roman" pitchFamily="18" charset="0"/>
              </a:rPr>
              <a:t> = { "</a:t>
            </a:r>
            <a:r>
              <a:rPr lang="en-US" sz="1200" dirty="0" err="1" smtClean="0">
                <a:latin typeface="Times New Roman" pitchFamily="18" charset="0"/>
                <a:cs typeface="Times New Roman" pitchFamily="18" charset="0"/>
              </a:rPr>
              <a:t>name":"John</a:t>
            </a:r>
            <a:r>
              <a:rPr lang="en-US" sz="1200" dirty="0" smtClean="0">
                <a:latin typeface="Times New Roman" pitchFamily="18" charset="0"/>
                <a:cs typeface="Times New Roman" pitchFamily="18" charset="0"/>
              </a:rPr>
              <a:t>", "age":31, "</a:t>
            </a:r>
            <a:r>
              <a:rPr lang="en-US" sz="1200" dirty="0" err="1" smtClean="0">
                <a:latin typeface="Times New Roman" pitchFamily="18" charset="0"/>
                <a:cs typeface="Times New Roman" pitchFamily="18" charset="0"/>
              </a:rPr>
              <a:t>city":"New</a:t>
            </a:r>
            <a:r>
              <a:rPr lang="en-US" sz="1200" dirty="0" smtClean="0">
                <a:latin typeface="Times New Roman" pitchFamily="18" charset="0"/>
                <a:cs typeface="Times New Roman" pitchFamily="18" charset="0"/>
              </a:rPr>
              <a:t> York" };</a:t>
            </a:r>
          </a:p>
          <a:p>
            <a:r>
              <a:rPr lang="en-US" sz="1200" dirty="0" err="1" smtClean="0">
                <a:latin typeface="Times New Roman" pitchFamily="18" charset="0"/>
                <a:cs typeface="Times New Roman" pitchFamily="18" charset="0"/>
              </a:rPr>
              <a:t>myJSON</a:t>
            </a:r>
            <a:r>
              <a:rPr lang="en-US" sz="1200" dirty="0" smtClean="0">
                <a:latin typeface="Times New Roman" pitchFamily="18" charset="0"/>
                <a:cs typeface="Times New Roman" pitchFamily="18" charset="0"/>
              </a:rPr>
              <a:t> = </a:t>
            </a:r>
            <a:r>
              <a:rPr lang="en-US" sz="1200" dirty="0" err="1" smtClean="0">
                <a:latin typeface="Times New Roman" pitchFamily="18" charset="0"/>
                <a:cs typeface="Times New Roman" pitchFamily="18" charset="0"/>
              </a:rPr>
              <a:t>JSON.stringify</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myObj</a:t>
            </a:r>
            <a:r>
              <a:rPr lang="en-US" sz="1200" dirty="0" smtClean="0">
                <a:latin typeface="Times New Roman" pitchFamily="18" charset="0"/>
                <a:cs typeface="Times New Roman" pitchFamily="18" charset="0"/>
              </a:rPr>
              <a:t>);</a:t>
            </a:r>
          </a:p>
          <a:p>
            <a:r>
              <a:rPr lang="en-US" sz="1200" dirty="0" err="1" smtClean="0">
                <a:latin typeface="Times New Roman" pitchFamily="18" charset="0"/>
                <a:cs typeface="Times New Roman" pitchFamily="18" charset="0"/>
              </a:rPr>
              <a:t>localStorage.setItem</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testJSON</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myJSON</a:t>
            </a:r>
            <a:r>
              <a:rPr lang="en-US" sz="1200" dirty="0" smtClean="0">
                <a:latin typeface="Times New Roman" pitchFamily="18" charset="0"/>
                <a:cs typeface="Times New Roman" pitchFamily="18" charset="0"/>
              </a:rPr>
              <a: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//Retrieving data:</a:t>
            </a:r>
          </a:p>
          <a:p>
            <a:r>
              <a:rPr lang="en-US" sz="1200" dirty="0" smtClean="0">
                <a:latin typeface="Times New Roman" pitchFamily="18" charset="0"/>
                <a:cs typeface="Times New Roman" pitchFamily="18" charset="0"/>
              </a:rPr>
              <a:t>text = </a:t>
            </a:r>
            <a:r>
              <a:rPr lang="en-US" sz="1200" dirty="0" err="1" smtClean="0">
                <a:latin typeface="Times New Roman" pitchFamily="18" charset="0"/>
                <a:cs typeface="Times New Roman" pitchFamily="18" charset="0"/>
              </a:rPr>
              <a:t>localStorage.getItem</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testJSON</a:t>
            </a:r>
            <a:r>
              <a:rPr lang="en-US" sz="1200" dirty="0" smtClean="0">
                <a:latin typeface="Times New Roman" pitchFamily="18" charset="0"/>
                <a:cs typeface="Times New Roman" pitchFamily="18" charset="0"/>
              </a:rPr>
              <a:t>");</a:t>
            </a:r>
          </a:p>
          <a:p>
            <a:r>
              <a:rPr lang="en-US" sz="1200" dirty="0" err="1" smtClean="0">
                <a:latin typeface="Times New Roman" pitchFamily="18" charset="0"/>
                <a:cs typeface="Times New Roman" pitchFamily="18" charset="0"/>
              </a:rPr>
              <a:t>obj</a:t>
            </a:r>
            <a:r>
              <a:rPr lang="en-US" sz="1200" dirty="0" smtClean="0">
                <a:latin typeface="Times New Roman" pitchFamily="18" charset="0"/>
                <a:cs typeface="Times New Roman" pitchFamily="18" charset="0"/>
              </a:rPr>
              <a:t> = </a:t>
            </a:r>
            <a:r>
              <a:rPr lang="en-US" sz="1200" dirty="0" err="1" smtClean="0">
                <a:latin typeface="Times New Roman" pitchFamily="18" charset="0"/>
                <a:cs typeface="Times New Roman" pitchFamily="18" charset="0"/>
              </a:rPr>
              <a:t>JSON.parse</a:t>
            </a:r>
            <a:r>
              <a:rPr lang="en-US" sz="1200" dirty="0" smtClean="0">
                <a:latin typeface="Times New Roman" pitchFamily="18" charset="0"/>
                <a:cs typeface="Times New Roman" pitchFamily="18" charset="0"/>
              </a:rPr>
              <a:t>(text);</a:t>
            </a:r>
          </a:p>
          <a:p>
            <a:r>
              <a:rPr lang="en-US" sz="1200" dirty="0" err="1" smtClean="0">
                <a:latin typeface="Times New Roman" pitchFamily="18" charset="0"/>
                <a:cs typeface="Times New Roman" pitchFamily="18" charset="0"/>
              </a:rPr>
              <a:t>document.getElementById</a:t>
            </a:r>
            <a:r>
              <a:rPr lang="en-US" sz="1200" dirty="0" smtClean="0">
                <a:latin typeface="Times New Roman" pitchFamily="18" charset="0"/>
                <a:cs typeface="Times New Roman" pitchFamily="18" charset="0"/>
              </a:rPr>
              <a:t>("demo").</a:t>
            </a:r>
            <a:r>
              <a:rPr lang="en-US" sz="1200" dirty="0" err="1" smtClean="0">
                <a:latin typeface="Times New Roman" pitchFamily="18" charset="0"/>
                <a:cs typeface="Times New Roman" pitchFamily="18" charset="0"/>
              </a:rPr>
              <a:t>innerHTML</a:t>
            </a:r>
            <a:r>
              <a:rPr lang="en-US" sz="1200" dirty="0" smtClean="0">
                <a:latin typeface="Times New Roman" pitchFamily="18" charset="0"/>
                <a:cs typeface="Times New Roman" pitchFamily="18" charset="0"/>
              </a:rPr>
              <a:t> = obj.name;</a:t>
            </a:r>
          </a:p>
          <a:p>
            <a:r>
              <a:rPr lang="en-US" sz="1200" dirty="0" smtClean="0">
                <a:latin typeface="Times New Roman" pitchFamily="18" charset="0"/>
                <a:cs typeface="Times New Roman" pitchFamily="18" charset="0"/>
              </a:rPr>
              <a:t>&lt;/script&gt;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&lt;/body&gt;</a:t>
            </a:r>
          </a:p>
          <a:p>
            <a:r>
              <a:rPr lang="en-US" sz="1200" dirty="0" smtClean="0">
                <a:latin typeface="Times New Roman" pitchFamily="18" charset="0"/>
                <a:cs typeface="Times New Roman" pitchFamily="18" charset="0"/>
              </a:rPr>
              <a:t>&lt;/html&gt;</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347191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use JSON?</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Since </a:t>
            </a:r>
            <a:r>
              <a:rPr lang="en-US" dirty="0"/>
              <a:t>the JSON format is text only, it can easily be sent to and from a server, and used as a data format by any programming language.</a:t>
            </a:r>
          </a:p>
          <a:p>
            <a:r>
              <a:rPr lang="en-US" dirty="0"/>
              <a:t>JavaScript has a built in function to convert a string, written in JSON format, into native JavaScript objects:</a:t>
            </a:r>
          </a:p>
          <a:p>
            <a:r>
              <a:rPr lang="en-US" dirty="0" err="1"/>
              <a:t>JSON.parse</a:t>
            </a:r>
            <a:r>
              <a:rPr lang="en-US" dirty="0"/>
              <a:t>()</a:t>
            </a:r>
          </a:p>
          <a:p>
            <a:r>
              <a:rPr lang="en-US" dirty="0"/>
              <a:t>So, if you receive data from a server, in JSON format, you can use it like any other JavaScript object.</a:t>
            </a:r>
          </a:p>
          <a:p>
            <a:pPr marL="0" indent="0">
              <a:buNone/>
            </a:pPr>
            <a:r>
              <a:rPr lang="en-US" dirty="0"/>
              <a:t/>
            </a:r>
            <a:br>
              <a:rPr lang="en-US" dirty="0"/>
            </a:br>
            <a:endParaRPr lang="en-US" dirty="0"/>
          </a:p>
        </p:txBody>
      </p:sp>
    </p:spTree>
    <p:extLst>
      <p:ext uri="{BB962C8B-B14F-4D97-AF65-F5344CB8AC3E}">
        <p14:creationId xmlns:p14="http://schemas.microsoft.com/office/powerpoint/2010/main" val="11121954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JSON is Like XML Because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Both </a:t>
            </a:r>
            <a:r>
              <a:rPr lang="en-US" dirty="0"/>
              <a:t>JSON and XML are "self describing" (human readable)</a:t>
            </a:r>
          </a:p>
          <a:p>
            <a:r>
              <a:rPr lang="en-US" dirty="0"/>
              <a:t>Both JSON and XML are hierarchical (values within values)</a:t>
            </a:r>
          </a:p>
          <a:p>
            <a:r>
              <a:rPr lang="en-US" dirty="0"/>
              <a:t>Both JSON and XML can be parsed and used by lots of programming languages</a:t>
            </a:r>
          </a:p>
          <a:p>
            <a:r>
              <a:rPr lang="en-US" dirty="0"/>
              <a:t>Both JSON and XML can be fetched with an </a:t>
            </a:r>
            <a:r>
              <a:rPr lang="en-US" dirty="0" err="1"/>
              <a:t>XMLHttpRequest</a:t>
            </a:r>
            <a:endParaRPr lang="en-US" dirty="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2065211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JSON is Unlike XML Because</a:t>
            </a:r>
            <a:br>
              <a:rPr lang="en-US" dirty="0"/>
            </a:br>
            <a:endParaRPr lang="en-US" dirty="0"/>
          </a:p>
        </p:txBody>
      </p:sp>
      <p:sp>
        <p:nvSpPr>
          <p:cNvPr id="3" name="Content Placeholder 2"/>
          <p:cNvSpPr>
            <a:spLocks noGrp="1"/>
          </p:cNvSpPr>
          <p:nvPr>
            <p:ph idx="1"/>
          </p:nvPr>
        </p:nvSpPr>
        <p:spPr/>
        <p:txBody>
          <a:bodyPr/>
          <a:lstStyle/>
          <a:p>
            <a:r>
              <a:rPr lang="en-US" dirty="0"/>
              <a:t>JSON doesn't use end tag</a:t>
            </a:r>
          </a:p>
          <a:p>
            <a:r>
              <a:rPr lang="en-US" dirty="0"/>
              <a:t>JSON is shorter</a:t>
            </a:r>
          </a:p>
          <a:p>
            <a:r>
              <a:rPr lang="en-US" dirty="0"/>
              <a:t>JSON is quicker to read and write</a:t>
            </a:r>
          </a:p>
          <a:p>
            <a:r>
              <a:rPr lang="en-US" dirty="0"/>
              <a:t>JSON can use arrays</a:t>
            </a:r>
          </a:p>
          <a:p>
            <a:pPr marL="0" indent="0">
              <a:buNone/>
            </a:pPr>
            <a:r>
              <a:rPr lang="en-US" b="1" dirty="0"/>
              <a:t>The biggest difference is:</a:t>
            </a:r>
          </a:p>
          <a:p>
            <a:r>
              <a:rPr lang="en-US" dirty="0"/>
              <a:t> XML has to be parsed with an XML parser. JSON can be parsed by a standard JavaScript function.</a:t>
            </a:r>
          </a:p>
          <a:p>
            <a:endParaRPr lang="en-US" dirty="0"/>
          </a:p>
        </p:txBody>
      </p:sp>
    </p:spTree>
    <p:extLst>
      <p:ext uri="{BB962C8B-B14F-4D97-AF65-F5344CB8AC3E}">
        <p14:creationId xmlns:p14="http://schemas.microsoft.com/office/powerpoint/2010/main" val="916603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JSON.stringify</a:t>
            </a:r>
            <a:r>
              <a:rPr lang="en-US" dirty="0"/>
              <a:t>()</a:t>
            </a:r>
            <a:br>
              <a:rPr lang="en-US" dirty="0"/>
            </a:br>
            <a:endParaRPr lang="en-US" dirty="0"/>
          </a:p>
        </p:txBody>
      </p:sp>
      <p:sp>
        <p:nvSpPr>
          <p:cNvPr id="3" name="Content Placeholder 2"/>
          <p:cNvSpPr>
            <a:spLocks noGrp="1"/>
          </p:cNvSpPr>
          <p:nvPr>
            <p:ph idx="1"/>
          </p:nvPr>
        </p:nvSpPr>
        <p:spPr>
          <a:xfrm>
            <a:off x="457200" y="762000"/>
            <a:ext cx="8229600" cy="5638800"/>
          </a:xfrm>
        </p:spPr>
        <p:txBody>
          <a:bodyPr/>
          <a:lstStyle/>
          <a:p>
            <a:r>
              <a:rPr lang="en-US" dirty="0"/>
              <a:t>A common use of JSON is to exchange data to/from a web server.</a:t>
            </a:r>
          </a:p>
          <a:p>
            <a:r>
              <a:rPr lang="en-US" dirty="0"/>
              <a:t>When sending data to a web server, the data has to be a string.</a:t>
            </a:r>
          </a:p>
          <a:p>
            <a:r>
              <a:rPr lang="en-US" dirty="0"/>
              <a:t>Convert a JavaScript object into a string with </a:t>
            </a:r>
            <a:r>
              <a:rPr lang="en-US" dirty="0" err="1"/>
              <a:t>JSON.stringify</a:t>
            </a:r>
            <a:r>
              <a:rPr lang="en-US" dirty="0" smtClean="0"/>
              <a:t>()</a:t>
            </a:r>
          </a:p>
          <a:p>
            <a:pPr marL="0" indent="0">
              <a:buNone/>
            </a:pPr>
            <a:r>
              <a:rPr lang="en-US" b="1" dirty="0"/>
              <a:t>E</a:t>
            </a:r>
            <a:r>
              <a:rPr lang="en-US" b="1" dirty="0" smtClean="0"/>
              <a:t>XAMPLE</a:t>
            </a:r>
            <a:endParaRPr lang="en-US" b="1" dirty="0"/>
          </a:p>
          <a:p>
            <a:pPr marL="0" indent="0">
              <a:buNone/>
            </a:pPr>
            <a:r>
              <a:rPr lang="en-US" dirty="0" err="1"/>
              <a:t>var</a:t>
            </a:r>
            <a:r>
              <a:rPr lang="en-US" dirty="0"/>
              <a:t> </a:t>
            </a:r>
            <a:r>
              <a:rPr lang="en-US" dirty="0" err="1"/>
              <a:t>obj</a:t>
            </a:r>
            <a:r>
              <a:rPr lang="en-US" dirty="0"/>
              <a:t> = { "</a:t>
            </a:r>
            <a:r>
              <a:rPr lang="en-US" dirty="0" err="1"/>
              <a:t>name":"John</a:t>
            </a:r>
            <a:r>
              <a:rPr lang="en-US" dirty="0"/>
              <a:t>", "age":30, "</a:t>
            </a:r>
            <a:r>
              <a:rPr lang="en-US" dirty="0" err="1"/>
              <a:t>city":"New</a:t>
            </a:r>
            <a:r>
              <a:rPr lang="en-US" dirty="0"/>
              <a:t> York</a:t>
            </a:r>
            <a:r>
              <a:rPr lang="en-US" dirty="0" smtClean="0"/>
              <a:t>"};</a:t>
            </a:r>
          </a:p>
          <a:p>
            <a:pPr marL="0" indent="0">
              <a:buNone/>
            </a:pPr>
            <a:r>
              <a:rPr lang="en-US" dirty="0" err="1"/>
              <a:t>var</a:t>
            </a:r>
            <a:r>
              <a:rPr lang="en-US" dirty="0"/>
              <a:t> </a:t>
            </a:r>
            <a:r>
              <a:rPr lang="en-US" dirty="0" err="1"/>
              <a:t>myJSON</a:t>
            </a:r>
            <a:r>
              <a:rPr lang="en-US" dirty="0"/>
              <a:t> = </a:t>
            </a:r>
            <a:r>
              <a:rPr lang="en-US" dirty="0" err="1"/>
              <a:t>JSON.stringify</a:t>
            </a:r>
            <a:r>
              <a:rPr lang="en-US" dirty="0"/>
              <a:t>(</a:t>
            </a:r>
            <a:r>
              <a:rPr lang="en-US" dirty="0" err="1"/>
              <a:t>obj</a:t>
            </a:r>
            <a:r>
              <a:rPr lang="en-US" dirty="0"/>
              <a:t>);</a:t>
            </a:r>
          </a:p>
        </p:txBody>
      </p:sp>
    </p:spTree>
    <p:extLst>
      <p:ext uri="{BB962C8B-B14F-4D97-AF65-F5344CB8AC3E}">
        <p14:creationId xmlns:p14="http://schemas.microsoft.com/office/powerpoint/2010/main" val="3354327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
            </a:r>
            <a:br>
              <a:rPr lang="en-US" b="1" dirty="0" smtClean="0"/>
            </a:br>
            <a:r>
              <a:rPr lang="en-US" b="1" dirty="0" smtClean="0"/>
              <a:t>Differences </a:t>
            </a:r>
            <a:r>
              <a:rPr lang="en-US" b="1" dirty="0"/>
              <a:t>between JSON and XML</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9722615"/>
              </p:ext>
            </p:extLst>
          </p:nvPr>
        </p:nvGraphicFramePr>
        <p:xfrm>
          <a:off x="533400" y="914398"/>
          <a:ext cx="7924800" cy="5379722"/>
        </p:xfrm>
        <a:graphic>
          <a:graphicData uri="http://schemas.openxmlformats.org/drawingml/2006/table">
            <a:tbl>
              <a:tblPr/>
              <a:tblGrid>
                <a:gridCol w="3962400"/>
                <a:gridCol w="3962400"/>
              </a:tblGrid>
              <a:tr h="605908">
                <a:tc>
                  <a:txBody>
                    <a:bodyPr/>
                    <a:lstStyle/>
                    <a:p>
                      <a:pPr algn="ctr"/>
                      <a:r>
                        <a:rPr lang="en-US" dirty="0">
                          <a:solidFill>
                            <a:srgbClr val="FFFFFF"/>
                          </a:solidFill>
                          <a:effectLst/>
                        </a:rPr>
                        <a:t>JSON</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a:solidFill>
                            <a:srgbClr val="FFFFFF"/>
                          </a:solidFill>
                          <a:effectLst/>
                        </a:rPr>
                        <a:t>XML</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r>
              <a:tr h="844598">
                <a:tc>
                  <a:txBody>
                    <a:bodyPr/>
                    <a:lstStyle/>
                    <a:p>
                      <a:r>
                        <a:rPr lang="en-US">
                          <a:effectLst/>
                        </a:rPr>
                        <a:t>JSON stands for JavaScript Object Notation.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XML stands for eXtensible Markup Language.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44598">
                <a:tc>
                  <a:txBody>
                    <a:bodyPr/>
                    <a:lstStyle/>
                    <a:p>
                      <a:r>
                        <a:rPr lang="en-US">
                          <a:effectLst/>
                        </a:rPr>
                        <a:t>It is simple to read and write.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Comapare to JSON XML is less simple.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14103">
                <a:tc>
                  <a:txBody>
                    <a:bodyPr/>
                    <a:lstStyle/>
                    <a:p>
                      <a:r>
                        <a:rPr lang="en-US">
                          <a:effectLst/>
                        </a:rPr>
                        <a:t>It is data-oriented.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XML is document-oriented.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14103">
                <a:tc>
                  <a:txBody>
                    <a:bodyPr/>
                    <a:lstStyle/>
                    <a:p>
                      <a:r>
                        <a:rPr lang="en-US" dirty="0">
                          <a:effectLst/>
                        </a:rPr>
                        <a:t>It is less secured than XML.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r>
                        <a:rPr lang="en-US">
                          <a:effectLst/>
                        </a:rPr>
                        <a:t>It is more secured.</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14103">
                <a:tc>
                  <a:txBody>
                    <a:bodyPr/>
                    <a:lstStyle/>
                    <a:p>
                      <a:r>
                        <a:rPr lang="en-US">
                          <a:effectLst/>
                        </a:rPr>
                        <a:t>JSON doesn't use end tag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XML have end tag.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14103">
                <a:tc>
                  <a:txBody>
                    <a:bodyPr/>
                    <a:lstStyle/>
                    <a:p>
                      <a:r>
                        <a:rPr lang="en-US">
                          <a:effectLst/>
                        </a:rPr>
                        <a:t>JSON is shorter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XML is larger than JSON.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14103">
                <a:tc>
                  <a:txBody>
                    <a:bodyPr/>
                    <a:lstStyle/>
                    <a:p>
                      <a:r>
                        <a:rPr lang="en-US">
                          <a:effectLst/>
                        </a:rPr>
                        <a:t>JSON is quicker to read and write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XML is not.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14103">
                <a:tc>
                  <a:txBody>
                    <a:bodyPr/>
                    <a:lstStyle/>
                    <a:p>
                      <a:r>
                        <a:rPr lang="en-US">
                          <a:effectLst/>
                        </a:rPr>
                        <a:t>JSON can use arrays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XML do not have an array.</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90922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JSON Example</a:t>
            </a:r>
            <a:br>
              <a:rPr lang="en-US" b="1" dirty="0"/>
            </a:br>
            <a:endParaRPr lang="en-US" dirty="0"/>
          </a:p>
        </p:txBody>
      </p:sp>
      <p:sp>
        <p:nvSpPr>
          <p:cNvPr id="3" name="Content Placeholder 2"/>
          <p:cNvSpPr>
            <a:spLocks noGrp="1"/>
          </p:cNvSpPr>
          <p:nvPr>
            <p:ph idx="1"/>
          </p:nvPr>
        </p:nvSpPr>
        <p:spPr/>
        <p:txBody>
          <a:bodyPr/>
          <a:lstStyle/>
          <a:p>
            <a:r>
              <a:rPr lang="en-US" dirty="0"/>
              <a:t>{"employees":[ {"name":"</a:t>
            </a:r>
            <a:r>
              <a:rPr lang="en-US" dirty="0" err="1"/>
              <a:t>Gaurav</a:t>
            </a:r>
            <a:r>
              <a:rPr lang="en-US" dirty="0"/>
              <a:t>", "email":"gauravrawat18@gmail.com"}, {"</a:t>
            </a:r>
            <a:r>
              <a:rPr lang="en-US" dirty="0" err="1"/>
              <a:t>name":"Sultan</a:t>
            </a:r>
            <a:r>
              <a:rPr lang="en-US" dirty="0"/>
              <a:t>", "email":"sultanalam786@gmail.com"}, {"</a:t>
            </a:r>
            <a:r>
              <a:rPr lang="en-US" dirty="0" err="1"/>
              <a:t>name":"Hitesh</a:t>
            </a:r>
            <a:r>
              <a:rPr lang="en-US" dirty="0"/>
              <a:t>", "</a:t>
            </a:r>
            <a:r>
              <a:rPr lang="en-US" dirty="0" err="1"/>
              <a:t>email":"hitesh.kast@gmail.com</a:t>
            </a:r>
            <a:r>
              <a:rPr lang="en-US" dirty="0"/>
              <a:t>"} ]} </a:t>
            </a:r>
            <a:endParaRPr lang="en-US" dirty="0"/>
          </a:p>
        </p:txBody>
      </p:sp>
    </p:spTree>
    <p:extLst>
      <p:ext uri="{BB962C8B-B14F-4D97-AF65-F5344CB8AC3E}">
        <p14:creationId xmlns:p14="http://schemas.microsoft.com/office/powerpoint/2010/main" val="4146304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XML </a:t>
            </a:r>
            <a:r>
              <a:rPr lang="en-US" b="1" dirty="0"/>
              <a:t>Example</a:t>
            </a:r>
            <a:br>
              <a:rPr lang="en-US" b="1" dirty="0"/>
            </a:br>
            <a:endParaRPr lang="en-US" dirty="0"/>
          </a:p>
        </p:txBody>
      </p:sp>
      <p:sp>
        <p:nvSpPr>
          <p:cNvPr id="3" name="Content Placeholder 2"/>
          <p:cNvSpPr>
            <a:spLocks noGrp="1"/>
          </p:cNvSpPr>
          <p:nvPr>
            <p:ph idx="1"/>
          </p:nvPr>
        </p:nvSpPr>
        <p:spPr>
          <a:xfrm>
            <a:off x="457200" y="1143000"/>
            <a:ext cx="8229600" cy="5334000"/>
          </a:xfrm>
        </p:spPr>
        <p:txBody>
          <a:bodyPr>
            <a:normAutofit lnSpcReduction="10000"/>
          </a:bodyPr>
          <a:lstStyle/>
          <a:p>
            <a:r>
              <a:rPr lang="en-US" b="1" dirty="0"/>
              <a:t>&lt;employees&gt;</a:t>
            </a:r>
            <a:r>
              <a:rPr lang="en-US" dirty="0"/>
              <a:t> </a:t>
            </a:r>
            <a:endParaRPr lang="en-US" dirty="0" smtClean="0"/>
          </a:p>
          <a:p>
            <a:r>
              <a:rPr lang="en-US" b="1" dirty="0" smtClean="0"/>
              <a:t>&lt;</a:t>
            </a:r>
            <a:r>
              <a:rPr lang="en-US" b="1" dirty="0"/>
              <a:t>employee&gt;</a:t>
            </a:r>
            <a:r>
              <a:rPr lang="en-US" dirty="0"/>
              <a:t> </a:t>
            </a:r>
            <a:endParaRPr lang="en-US" dirty="0" smtClean="0"/>
          </a:p>
          <a:p>
            <a:r>
              <a:rPr lang="en-US" b="1" dirty="0" smtClean="0"/>
              <a:t>&lt;</a:t>
            </a:r>
            <a:r>
              <a:rPr lang="en-US" b="1" dirty="0"/>
              <a:t>name&gt;</a:t>
            </a:r>
            <a:r>
              <a:rPr lang="en-US" dirty="0" err="1"/>
              <a:t>Gaurav</a:t>
            </a:r>
            <a:r>
              <a:rPr lang="en-US" b="1" dirty="0"/>
              <a:t>&lt;/name&gt;</a:t>
            </a:r>
            <a:r>
              <a:rPr lang="en-US" dirty="0"/>
              <a:t> </a:t>
            </a:r>
            <a:r>
              <a:rPr lang="en-US" b="1" dirty="0"/>
              <a:t>&lt;email&gt;</a:t>
            </a:r>
            <a:r>
              <a:rPr lang="en-US" dirty="0"/>
              <a:t>gauravrawat18@gmail.com</a:t>
            </a:r>
            <a:r>
              <a:rPr lang="en-US" b="1" dirty="0"/>
              <a:t>&lt;/email&gt;</a:t>
            </a:r>
            <a:r>
              <a:rPr lang="en-US" dirty="0"/>
              <a:t> </a:t>
            </a:r>
            <a:r>
              <a:rPr lang="en-US" b="1" dirty="0"/>
              <a:t>&lt;/employee&gt;</a:t>
            </a:r>
            <a:r>
              <a:rPr lang="en-US" dirty="0"/>
              <a:t> </a:t>
            </a:r>
            <a:r>
              <a:rPr lang="en-US" b="1" dirty="0"/>
              <a:t>&lt;employee&gt;</a:t>
            </a:r>
            <a:r>
              <a:rPr lang="en-US" dirty="0"/>
              <a:t> </a:t>
            </a:r>
            <a:r>
              <a:rPr lang="en-US" b="1" dirty="0"/>
              <a:t>&lt;name&gt;</a:t>
            </a:r>
            <a:r>
              <a:rPr lang="en-US" dirty="0"/>
              <a:t>Sultan</a:t>
            </a:r>
            <a:r>
              <a:rPr lang="en-US" b="1" dirty="0"/>
              <a:t>&lt;/name&gt;</a:t>
            </a:r>
            <a:r>
              <a:rPr lang="en-US" dirty="0"/>
              <a:t> </a:t>
            </a:r>
            <a:r>
              <a:rPr lang="en-US" b="1" dirty="0"/>
              <a:t>&lt;email&gt;</a:t>
            </a:r>
            <a:r>
              <a:rPr lang="en-US" dirty="0"/>
              <a:t>sultanalam786@gmail.com</a:t>
            </a:r>
            <a:r>
              <a:rPr lang="en-US" b="1" dirty="0"/>
              <a:t>&lt;/email&gt;</a:t>
            </a:r>
            <a:r>
              <a:rPr lang="en-US" dirty="0"/>
              <a:t> </a:t>
            </a:r>
            <a:r>
              <a:rPr lang="en-US" b="1" dirty="0"/>
              <a:t>&lt;/employee&gt;</a:t>
            </a:r>
            <a:r>
              <a:rPr lang="en-US" dirty="0"/>
              <a:t> </a:t>
            </a:r>
            <a:r>
              <a:rPr lang="en-US" b="1" dirty="0"/>
              <a:t>&lt;employee&gt;</a:t>
            </a:r>
            <a:r>
              <a:rPr lang="en-US" dirty="0"/>
              <a:t> </a:t>
            </a:r>
            <a:r>
              <a:rPr lang="en-US" b="1" dirty="0"/>
              <a:t>&lt;name&gt;</a:t>
            </a:r>
            <a:r>
              <a:rPr lang="en-US" dirty="0"/>
              <a:t>Hitesh</a:t>
            </a:r>
            <a:r>
              <a:rPr lang="en-US" b="1" dirty="0"/>
              <a:t>&lt;/name&gt;</a:t>
            </a:r>
            <a:r>
              <a:rPr lang="en-US" dirty="0"/>
              <a:t> </a:t>
            </a:r>
            <a:r>
              <a:rPr lang="en-US" b="1" dirty="0"/>
              <a:t>&lt;email&gt;</a:t>
            </a:r>
            <a:r>
              <a:rPr lang="en-US" dirty="0"/>
              <a:t>hitesh.kast@gmail.com</a:t>
            </a:r>
            <a:r>
              <a:rPr lang="en-US" b="1" dirty="0"/>
              <a:t>&lt;/email&gt;</a:t>
            </a:r>
            <a:r>
              <a:rPr lang="en-US" dirty="0"/>
              <a:t> </a:t>
            </a:r>
            <a:r>
              <a:rPr lang="en-US" b="1" dirty="0"/>
              <a:t>&lt;/employee&gt;</a:t>
            </a:r>
            <a:r>
              <a:rPr lang="en-US" dirty="0"/>
              <a:t> </a:t>
            </a:r>
            <a:r>
              <a:rPr lang="en-US" b="1" dirty="0"/>
              <a:t>&lt;/employees&gt;</a:t>
            </a:r>
            <a:endParaRPr lang="en-US" dirty="0"/>
          </a:p>
        </p:txBody>
      </p:sp>
    </p:spTree>
    <p:extLst>
      <p:ext uri="{BB962C8B-B14F-4D97-AF65-F5344CB8AC3E}">
        <p14:creationId xmlns:p14="http://schemas.microsoft.com/office/powerpoint/2010/main" val="24104207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endParaRPr lang="en-US" dirty="0"/>
          </a:p>
        </p:txBody>
      </p:sp>
      <p:sp>
        <p:nvSpPr>
          <p:cNvPr id="3" name="Content Placeholder 2"/>
          <p:cNvSpPr>
            <a:spLocks noGrp="1"/>
          </p:cNvSpPr>
          <p:nvPr>
            <p:ph idx="1"/>
          </p:nvPr>
        </p:nvSpPr>
        <p:spPr/>
        <p:txBody>
          <a:bodyPr/>
          <a:lstStyle/>
          <a:p>
            <a:r>
              <a:rPr lang="en-US" dirty="0" err="1"/>
              <a:t>jQuery</a:t>
            </a:r>
            <a:r>
              <a:rPr lang="en-US" dirty="0"/>
              <a:t> is a JavaScript Library.</a:t>
            </a:r>
          </a:p>
          <a:p>
            <a:r>
              <a:rPr lang="en-US" dirty="0" err="1"/>
              <a:t>jQuery</a:t>
            </a:r>
            <a:r>
              <a:rPr lang="en-US" dirty="0"/>
              <a:t> greatly simplifies JavaScript programming.</a:t>
            </a:r>
          </a:p>
          <a:p>
            <a:r>
              <a:rPr lang="en-US" dirty="0" err="1"/>
              <a:t>jQuery</a:t>
            </a:r>
            <a:r>
              <a:rPr lang="en-US" dirty="0"/>
              <a:t> is easy to learn.</a:t>
            </a:r>
          </a:p>
        </p:txBody>
      </p:sp>
    </p:spTree>
    <p:extLst>
      <p:ext uri="{BB962C8B-B14F-4D97-AF65-F5344CB8AC3E}">
        <p14:creationId xmlns:p14="http://schemas.microsoft.com/office/powerpoint/2010/main" val="5166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Multi-line Comment</a:t>
            </a:r>
            <a:br>
              <a:rPr lang="en-US" b="1" dirty="0"/>
            </a:br>
            <a:endParaRPr lang="en-US" dirty="0"/>
          </a:p>
        </p:txBody>
      </p:sp>
      <p:sp>
        <p:nvSpPr>
          <p:cNvPr id="3" name="Content Placeholder 2"/>
          <p:cNvSpPr>
            <a:spLocks noGrp="1"/>
          </p:cNvSpPr>
          <p:nvPr>
            <p:ph idx="1"/>
          </p:nvPr>
        </p:nvSpPr>
        <p:spPr/>
        <p:txBody>
          <a:bodyPr/>
          <a:lstStyle/>
          <a:p>
            <a:r>
              <a:rPr lang="en-US" b="1" dirty="0"/>
              <a:t>&lt;script</a:t>
            </a:r>
            <a:r>
              <a:rPr lang="en-US" b="1" dirty="0" smtClean="0"/>
              <a:t>&gt;</a:t>
            </a:r>
          </a:p>
          <a:p>
            <a:r>
              <a:rPr lang="en-US" dirty="0" smtClean="0"/>
              <a:t> </a:t>
            </a:r>
            <a:r>
              <a:rPr lang="en-US" dirty="0"/>
              <a:t>/* It is multi line comment. It will not be displayed */ </a:t>
            </a:r>
            <a:endParaRPr lang="en-US" dirty="0" smtClean="0"/>
          </a:p>
          <a:p>
            <a:r>
              <a:rPr lang="en-US" dirty="0" smtClean="0"/>
              <a:t>document.write</a:t>
            </a:r>
            <a:r>
              <a:rPr lang="en-US" dirty="0"/>
              <a:t>("</a:t>
            </a:r>
            <a:r>
              <a:rPr lang="en-US" dirty="0" err="1"/>
              <a:t>Javascript</a:t>
            </a:r>
            <a:r>
              <a:rPr lang="en-US" dirty="0"/>
              <a:t> multiline comment"); </a:t>
            </a:r>
            <a:endParaRPr lang="en-US" dirty="0" smtClean="0"/>
          </a:p>
          <a:p>
            <a:r>
              <a:rPr lang="en-US" b="1" dirty="0" smtClean="0"/>
              <a:t>&lt;/</a:t>
            </a:r>
            <a:r>
              <a:rPr lang="en-US" b="1" dirty="0"/>
              <a:t>script&gt;</a:t>
            </a:r>
            <a:r>
              <a:rPr lang="en-US" dirty="0"/>
              <a:t> </a:t>
            </a:r>
            <a:endParaRPr lang="en-US" dirty="0"/>
          </a:p>
        </p:txBody>
      </p:sp>
    </p:spTree>
    <p:extLst>
      <p:ext uri="{BB962C8B-B14F-4D97-AF65-F5344CB8AC3E}">
        <p14:creationId xmlns:p14="http://schemas.microsoft.com/office/powerpoint/2010/main" val="28945806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fontScale="25000" lnSpcReduction="20000"/>
          </a:bodyPr>
          <a:lstStyle/>
          <a:p>
            <a:r>
              <a:rPr lang="en-US" sz="7200" b="1" dirty="0" err="1" smtClean="0">
                <a:latin typeface="Times New Roman" pitchFamily="18" charset="0"/>
                <a:cs typeface="Times New Roman" pitchFamily="18" charset="0"/>
              </a:rPr>
              <a:t>Jquery</a:t>
            </a:r>
            <a:r>
              <a:rPr lang="en-US" sz="7200" b="1" dirty="0" smtClean="0">
                <a:latin typeface="Times New Roman" pitchFamily="18" charset="0"/>
                <a:cs typeface="Times New Roman" pitchFamily="18" charset="0"/>
              </a:rPr>
              <a:t> example</a:t>
            </a:r>
          </a:p>
          <a:p>
            <a:r>
              <a:rPr lang="en-US" sz="6400" dirty="0" smtClean="0">
                <a:latin typeface="Times New Roman" pitchFamily="18" charset="0"/>
                <a:cs typeface="Times New Roman" pitchFamily="18" charset="0"/>
              </a:rPr>
              <a:t>&lt;!DOCTYPE html&gt;</a:t>
            </a:r>
          </a:p>
          <a:p>
            <a:r>
              <a:rPr lang="en-US" sz="6400" dirty="0" smtClean="0">
                <a:latin typeface="Times New Roman" pitchFamily="18" charset="0"/>
                <a:cs typeface="Times New Roman" pitchFamily="18" charset="0"/>
              </a:rPr>
              <a:t>&lt;html&gt;</a:t>
            </a:r>
          </a:p>
          <a:p>
            <a:r>
              <a:rPr lang="en-US" sz="6400" dirty="0" smtClean="0">
                <a:latin typeface="Times New Roman" pitchFamily="18" charset="0"/>
                <a:cs typeface="Times New Roman" pitchFamily="18" charset="0"/>
              </a:rPr>
              <a:t>&lt;head&gt;</a:t>
            </a:r>
          </a:p>
          <a:p>
            <a:r>
              <a:rPr lang="en-US" sz="6400" dirty="0" smtClean="0">
                <a:latin typeface="Times New Roman" pitchFamily="18" charset="0"/>
                <a:cs typeface="Times New Roman" pitchFamily="18" charset="0"/>
              </a:rPr>
              <a:t>&lt;script </a:t>
            </a:r>
            <a:r>
              <a:rPr lang="en-US" sz="6400" dirty="0" err="1" smtClean="0">
                <a:latin typeface="Times New Roman" pitchFamily="18" charset="0"/>
                <a:cs typeface="Times New Roman" pitchFamily="18" charset="0"/>
              </a:rPr>
              <a:t>src</a:t>
            </a:r>
            <a:r>
              <a:rPr lang="en-US" sz="6400" dirty="0" smtClean="0">
                <a:latin typeface="Times New Roman" pitchFamily="18" charset="0"/>
                <a:cs typeface="Times New Roman" pitchFamily="18" charset="0"/>
              </a:rPr>
              <a:t>="https://ajax.googleapis.com/</a:t>
            </a:r>
            <a:r>
              <a:rPr lang="en-US" sz="6400" dirty="0" err="1" smtClean="0">
                <a:latin typeface="Times New Roman" pitchFamily="18" charset="0"/>
                <a:cs typeface="Times New Roman" pitchFamily="18" charset="0"/>
              </a:rPr>
              <a:t>ajax</a:t>
            </a:r>
            <a:r>
              <a:rPr lang="en-US" sz="6400" dirty="0" smtClean="0">
                <a:latin typeface="Times New Roman" pitchFamily="18" charset="0"/>
                <a:cs typeface="Times New Roman" pitchFamily="18" charset="0"/>
              </a:rPr>
              <a:t>/libs/</a:t>
            </a:r>
            <a:r>
              <a:rPr lang="en-US" sz="6400" dirty="0" err="1" smtClean="0">
                <a:latin typeface="Times New Roman" pitchFamily="18" charset="0"/>
                <a:cs typeface="Times New Roman" pitchFamily="18" charset="0"/>
              </a:rPr>
              <a:t>jquery</a:t>
            </a:r>
            <a:r>
              <a:rPr lang="en-US" sz="6400" dirty="0" smtClean="0">
                <a:latin typeface="Times New Roman" pitchFamily="18" charset="0"/>
                <a:cs typeface="Times New Roman" pitchFamily="18" charset="0"/>
              </a:rPr>
              <a:t>/3.1.1/jquery.min.js"&gt;&lt;/script&gt;</a:t>
            </a:r>
          </a:p>
          <a:p>
            <a:r>
              <a:rPr lang="en-US" sz="6400" dirty="0" smtClean="0">
                <a:latin typeface="Times New Roman" pitchFamily="18" charset="0"/>
                <a:cs typeface="Times New Roman" pitchFamily="18" charset="0"/>
              </a:rPr>
              <a:t>&lt;script&gt;</a:t>
            </a:r>
          </a:p>
          <a:p>
            <a:r>
              <a:rPr lang="en-US" sz="6400" dirty="0" smtClean="0">
                <a:latin typeface="Times New Roman" pitchFamily="18" charset="0"/>
                <a:cs typeface="Times New Roman" pitchFamily="18" charset="0"/>
              </a:rPr>
              <a:t>$(document).ready(function(){</a:t>
            </a:r>
          </a:p>
          <a:p>
            <a:r>
              <a:rPr lang="en-US" sz="6400" dirty="0" smtClean="0">
                <a:latin typeface="Times New Roman" pitchFamily="18" charset="0"/>
                <a:cs typeface="Times New Roman" pitchFamily="18" charset="0"/>
              </a:rPr>
              <a:t>    $("p").click(function(){</a:t>
            </a:r>
          </a:p>
          <a:p>
            <a:r>
              <a:rPr lang="en-US" sz="6400" dirty="0" smtClean="0">
                <a:latin typeface="Times New Roman" pitchFamily="18" charset="0"/>
                <a:cs typeface="Times New Roman" pitchFamily="18" charset="0"/>
              </a:rPr>
              <a:t>        $(this).hide();</a:t>
            </a:r>
          </a:p>
          <a:p>
            <a:r>
              <a:rPr lang="en-US" sz="6400" dirty="0" smtClean="0">
                <a:latin typeface="Times New Roman" pitchFamily="18" charset="0"/>
                <a:cs typeface="Times New Roman" pitchFamily="18" charset="0"/>
              </a:rPr>
              <a:t>    });</a:t>
            </a:r>
          </a:p>
          <a:p>
            <a:r>
              <a:rPr lang="en-US" sz="6400" dirty="0" smtClean="0">
                <a:latin typeface="Times New Roman" pitchFamily="18" charset="0"/>
                <a:cs typeface="Times New Roman" pitchFamily="18" charset="0"/>
              </a:rPr>
              <a:t>});</a:t>
            </a:r>
          </a:p>
          <a:p>
            <a:r>
              <a:rPr lang="en-US" sz="6400" dirty="0" smtClean="0">
                <a:latin typeface="Times New Roman" pitchFamily="18" charset="0"/>
                <a:cs typeface="Times New Roman" pitchFamily="18" charset="0"/>
              </a:rPr>
              <a:t>&lt;/script&gt;</a:t>
            </a:r>
          </a:p>
          <a:p>
            <a:r>
              <a:rPr lang="en-US" sz="6400" dirty="0" smtClean="0">
                <a:latin typeface="Times New Roman" pitchFamily="18" charset="0"/>
                <a:cs typeface="Times New Roman" pitchFamily="18" charset="0"/>
              </a:rPr>
              <a:t>&lt;/head&gt;</a:t>
            </a:r>
          </a:p>
          <a:p>
            <a:r>
              <a:rPr lang="en-US" sz="6400" dirty="0" smtClean="0">
                <a:latin typeface="Times New Roman" pitchFamily="18" charset="0"/>
                <a:cs typeface="Times New Roman" pitchFamily="18" charset="0"/>
              </a:rPr>
              <a:t>&lt;body&gt;</a:t>
            </a:r>
          </a:p>
          <a:p>
            <a:endParaRPr lang="en-US" sz="6400" dirty="0" smtClean="0">
              <a:latin typeface="Times New Roman" pitchFamily="18" charset="0"/>
              <a:cs typeface="Times New Roman" pitchFamily="18" charset="0"/>
            </a:endParaRPr>
          </a:p>
          <a:p>
            <a:r>
              <a:rPr lang="en-US" sz="6400" dirty="0" smtClean="0">
                <a:latin typeface="Times New Roman" pitchFamily="18" charset="0"/>
                <a:cs typeface="Times New Roman" pitchFamily="18" charset="0"/>
              </a:rPr>
              <a:t>&lt;p&gt;If you click on me, I will disappear.&lt;/p&gt;</a:t>
            </a:r>
          </a:p>
          <a:p>
            <a:r>
              <a:rPr lang="en-US" sz="6400" dirty="0" smtClean="0">
                <a:latin typeface="Times New Roman" pitchFamily="18" charset="0"/>
                <a:cs typeface="Times New Roman" pitchFamily="18" charset="0"/>
              </a:rPr>
              <a:t>&lt;p&gt;Click me away!&lt;/p&gt;</a:t>
            </a:r>
          </a:p>
          <a:p>
            <a:r>
              <a:rPr lang="en-US" sz="6400" dirty="0" smtClean="0">
                <a:latin typeface="Times New Roman" pitchFamily="18" charset="0"/>
                <a:cs typeface="Times New Roman" pitchFamily="18" charset="0"/>
              </a:rPr>
              <a:t>&lt;p&gt;Click me too!&lt;/p&gt;</a:t>
            </a:r>
          </a:p>
          <a:p>
            <a:endParaRPr lang="en-US" sz="6400" dirty="0" smtClean="0">
              <a:latin typeface="Times New Roman" pitchFamily="18" charset="0"/>
              <a:cs typeface="Times New Roman" pitchFamily="18" charset="0"/>
            </a:endParaRPr>
          </a:p>
          <a:p>
            <a:r>
              <a:rPr lang="en-US" sz="6400" dirty="0" smtClean="0">
                <a:latin typeface="Times New Roman" pitchFamily="18" charset="0"/>
                <a:cs typeface="Times New Roman" pitchFamily="18" charset="0"/>
              </a:rPr>
              <a:t>&lt;/body&gt;</a:t>
            </a:r>
          </a:p>
          <a:p>
            <a:r>
              <a:rPr lang="en-US" sz="6400" dirty="0" smtClean="0">
                <a:latin typeface="Times New Roman" pitchFamily="18" charset="0"/>
                <a:cs typeface="Times New Roman" pitchFamily="18" charset="0"/>
              </a:rPr>
              <a:t>&lt;/html&gt;</a:t>
            </a:r>
          </a:p>
          <a:p>
            <a:endParaRPr lang="en-US" sz="6400" dirty="0"/>
          </a:p>
        </p:txBody>
      </p:sp>
    </p:spTree>
    <p:extLst>
      <p:ext uri="{BB962C8B-B14F-4D97-AF65-F5344CB8AC3E}">
        <p14:creationId xmlns:p14="http://schemas.microsoft.com/office/powerpoint/2010/main" val="2179648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r>
              <a:rPr lang="en-US" b="1" dirty="0" err="1"/>
              <a:t>jQuery</a:t>
            </a:r>
            <a:r>
              <a:rPr lang="en-US" b="1" dirty="0"/>
              <a:t> Syntax</a:t>
            </a:r>
          </a:p>
          <a:p>
            <a:r>
              <a:rPr lang="en-US" dirty="0"/>
              <a:t>The </a:t>
            </a:r>
            <a:r>
              <a:rPr lang="en-US" dirty="0" err="1"/>
              <a:t>jQuery</a:t>
            </a:r>
            <a:r>
              <a:rPr lang="en-US" dirty="0"/>
              <a:t> syntax is tailor-made for </a:t>
            </a:r>
            <a:r>
              <a:rPr lang="en-US" b="1" dirty="0"/>
              <a:t>selecting</a:t>
            </a:r>
            <a:r>
              <a:rPr lang="en-US" dirty="0"/>
              <a:t> HTML elements and performing some </a:t>
            </a:r>
            <a:r>
              <a:rPr lang="en-US" b="1" dirty="0"/>
              <a:t>action</a:t>
            </a:r>
            <a:r>
              <a:rPr lang="en-US" dirty="0"/>
              <a:t> on the element(s).</a:t>
            </a:r>
          </a:p>
          <a:p>
            <a:r>
              <a:rPr lang="en-US" dirty="0"/>
              <a:t>Basic syntax is: </a:t>
            </a:r>
            <a:r>
              <a:rPr lang="en-US" b="1" dirty="0"/>
              <a:t>$(</a:t>
            </a:r>
            <a:r>
              <a:rPr lang="en-US" b="1" i="1" dirty="0"/>
              <a:t>selector</a:t>
            </a:r>
            <a:r>
              <a:rPr lang="en-US" b="1" dirty="0"/>
              <a:t>).</a:t>
            </a:r>
            <a:r>
              <a:rPr lang="en-US" b="1" i="1" dirty="0"/>
              <a:t>action</a:t>
            </a:r>
            <a:r>
              <a:rPr lang="en-US" b="1" dirty="0"/>
              <a:t>()</a:t>
            </a:r>
            <a:endParaRPr lang="en-US" dirty="0"/>
          </a:p>
          <a:p>
            <a:r>
              <a:rPr lang="en-US" dirty="0"/>
              <a:t>A $ sign to define/access </a:t>
            </a:r>
            <a:r>
              <a:rPr lang="en-US" dirty="0" err="1"/>
              <a:t>jQuery</a:t>
            </a:r>
            <a:endParaRPr lang="en-US" dirty="0"/>
          </a:p>
          <a:p>
            <a:r>
              <a:rPr lang="en-US" dirty="0"/>
              <a:t>A (</a:t>
            </a:r>
            <a:r>
              <a:rPr lang="en-US" i="1" dirty="0"/>
              <a:t>selector</a:t>
            </a:r>
            <a:r>
              <a:rPr lang="en-US" dirty="0"/>
              <a:t>) to "query (or find)" HTML elements</a:t>
            </a:r>
          </a:p>
          <a:p>
            <a:r>
              <a:rPr lang="en-US" dirty="0"/>
              <a:t>A </a:t>
            </a:r>
            <a:r>
              <a:rPr lang="en-US" dirty="0" err="1"/>
              <a:t>jQuery</a:t>
            </a:r>
            <a:r>
              <a:rPr lang="en-US" dirty="0"/>
              <a:t> </a:t>
            </a:r>
            <a:r>
              <a:rPr lang="en-US" i="1" dirty="0"/>
              <a:t>action</a:t>
            </a:r>
            <a:r>
              <a:rPr lang="en-US" dirty="0"/>
              <a:t>() to be performed on the element(s)</a:t>
            </a:r>
          </a:p>
          <a:p>
            <a:r>
              <a:rPr lang="en-US" dirty="0"/>
              <a:t>Examples:</a:t>
            </a:r>
          </a:p>
          <a:p>
            <a:r>
              <a:rPr lang="en-US" dirty="0"/>
              <a:t>$(this).hide() - hides the current element.</a:t>
            </a:r>
          </a:p>
          <a:p>
            <a:r>
              <a:rPr lang="en-US" dirty="0"/>
              <a:t>$("p").hide() - hides all &lt;p&gt; elements.</a:t>
            </a:r>
          </a:p>
          <a:p>
            <a:r>
              <a:rPr lang="en-US" dirty="0"/>
              <a:t>$(".test").hide() - hides all elements with class="test".</a:t>
            </a:r>
          </a:p>
          <a:p>
            <a:r>
              <a:rPr lang="en-US" dirty="0"/>
              <a:t>$("#test").hide() - hides the element with id="test".</a:t>
            </a:r>
          </a:p>
        </p:txBody>
      </p:sp>
    </p:spTree>
    <p:extLst>
      <p:ext uri="{BB962C8B-B14F-4D97-AF65-F5344CB8AC3E}">
        <p14:creationId xmlns:p14="http://schemas.microsoft.com/office/powerpoint/2010/main" val="41629643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jQuery</a:t>
            </a:r>
            <a:r>
              <a:rPr lang="en-US" dirty="0"/>
              <a:t> selectors are one of the most important parts of the </a:t>
            </a:r>
            <a:r>
              <a:rPr lang="en-US" dirty="0" err="1"/>
              <a:t>jQuery</a:t>
            </a:r>
            <a:r>
              <a:rPr lang="en-US" dirty="0"/>
              <a:t> library</a:t>
            </a:r>
          </a:p>
        </p:txBody>
      </p:sp>
      <p:sp>
        <p:nvSpPr>
          <p:cNvPr id="3" name="Content Placeholder 2"/>
          <p:cNvSpPr>
            <a:spLocks noGrp="1"/>
          </p:cNvSpPr>
          <p:nvPr>
            <p:ph idx="1"/>
          </p:nvPr>
        </p:nvSpPr>
        <p:spPr/>
        <p:txBody>
          <a:bodyPr>
            <a:normAutofit fontScale="85000" lnSpcReduction="20000"/>
          </a:bodyPr>
          <a:lstStyle/>
          <a:p>
            <a:r>
              <a:rPr lang="en-US" dirty="0" err="1"/>
              <a:t>jQuery</a:t>
            </a:r>
            <a:r>
              <a:rPr lang="en-US" dirty="0"/>
              <a:t> Selectors</a:t>
            </a:r>
          </a:p>
          <a:p>
            <a:r>
              <a:rPr lang="en-US" dirty="0" err="1"/>
              <a:t>jQuery</a:t>
            </a:r>
            <a:r>
              <a:rPr lang="en-US" dirty="0"/>
              <a:t> selectors allow you to select and manipulate HTML element(s).</a:t>
            </a:r>
          </a:p>
          <a:p>
            <a:r>
              <a:rPr lang="en-US" dirty="0" err="1"/>
              <a:t>jQuery</a:t>
            </a:r>
            <a:r>
              <a:rPr lang="en-US" dirty="0"/>
              <a:t> selectors are used to "find" (or select) HTML elements based on their name, id, classes, types, attributes, values of attributes and much more. It's based on the existing </a:t>
            </a:r>
            <a:r>
              <a:rPr lang="en-US" dirty="0">
                <a:hlinkClick r:id="rId2"/>
              </a:rPr>
              <a:t>CSS Selectors</a:t>
            </a:r>
            <a:r>
              <a:rPr lang="en-US" dirty="0"/>
              <a:t>, and in addition, it has some own custom selectors.</a:t>
            </a:r>
          </a:p>
          <a:p>
            <a:r>
              <a:rPr lang="en-US" dirty="0"/>
              <a:t>All selectors in </a:t>
            </a:r>
            <a:r>
              <a:rPr lang="en-US" dirty="0" err="1"/>
              <a:t>jQuery</a:t>
            </a:r>
            <a:r>
              <a:rPr lang="en-US" dirty="0"/>
              <a:t> start with the dollar sign and parentheses: $().</a:t>
            </a:r>
          </a:p>
          <a:p>
            <a:r>
              <a:rPr lang="en-US" dirty="0" smtClean="0"/>
              <a:t/>
            </a:r>
            <a:br>
              <a:rPr lang="en-US" dirty="0" smtClean="0"/>
            </a:br>
            <a:endParaRPr lang="en-US" dirty="0"/>
          </a:p>
        </p:txBody>
      </p:sp>
    </p:spTree>
    <p:extLst>
      <p:ext uri="{BB962C8B-B14F-4D97-AF65-F5344CB8AC3E}">
        <p14:creationId xmlns:p14="http://schemas.microsoft.com/office/powerpoint/2010/main" val="24387028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The element Selector</a:t>
            </a:r>
          </a:p>
          <a:p>
            <a:r>
              <a:rPr lang="en-US" dirty="0"/>
              <a:t>The </a:t>
            </a:r>
            <a:r>
              <a:rPr lang="en-US" dirty="0" err="1"/>
              <a:t>jQuery</a:t>
            </a:r>
            <a:r>
              <a:rPr lang="en-US" dirty="0"/>
              <a:t> element selector selects elements based on the element name.</a:t>
            </a:r>
          </a:p>
          <a:p>
            <a:r>
              <a:rPr lang="en-US" dirty="0"/>
              <a:t>You can select all &lt;p&gt; elements on a page like this:</a:t>
            </a:r>
          </a:p>
          <a:p>
            <a:r>
              <a:rPr lang="en-US" dirty="0"/>
              <a:t>$("p")</a:t>
            </a:r>
          </a:p>
          <a:p>
            <a:endParaRPr lang="en-US" dirty="0"/>
          </a:p>
        </p:txBody>
      </p:sp>
    </p:spTree>
    <p:extLst>
      <p:ext uri="{BB962C8B-B14F-4D97-AF65-F5344CB8AC3E}">
        <p14:creationId xmlns:p14="http://schemas.microsoft.com/office/powerpoint/2010/main" val="10432801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40000" lnSpcReduction="20000"/>
          </a:bodyPr>
          <a:lstStyle/>
          <a:p>
            <a:r>
              <a:rPr lang="en-US" sz="3800" dirty="0" smtClean="0">
                <a:latin typeface="Times New Roman" pitchFamily="18" charset="0"/>
                <a:cs typeface="Times New Roman" pitchFamily="18" charset="0"/>
              </a:rPr>
              <a:t>&lt;!DOCTYPE html&gt;</a:t>
            </a:r>
          </a:p>
          <a:p>
            <a:r>
              <a:rPr lang="en-US" sz="3800" dirty="0" smtClean="0">
                <a:latin typeface="Times New Roman" pitchFamily="18" charset="0"/>
                <a:cs typeface="Times New Roman" pitchFamily="18" charset="0"/>
              </a:rPr>
              <a:t>&lt;html&gt;</a:t>
            </a:r>
          </a:p>
          <a:p>
            <a:r>
              <a:rPr lang="en-US" sz="3800" dirty="0" smtClean="0">
                <a:latin typeface="Times New Roman" pitchFamily="18" charset="0"/>
                <a:cs typeface="Times New Roman" pitchFamily="18" charset="0"/>
              </a:rPr>
              <a:t>&lt;head&gt;</a:t>
            </a:r>
          </a:p>
          <a:p>
            <a:r>
              <a:rPr lang="en-US" sz="3800" dirty="0" smtClean="0">
                <a:latin typeface="Times New Roman" pitchFamily="18" charset="0"/>
                <a:cs typeface="Times New Roman" pitchFamily="18" charset="0"/>
              </a:rPr>
              <a:t>&lt;script </a:t>
            </a:r>
            <a:r>
              <a:rPr lang="en-US" sz="3800" dirty="0" err="1" smtClean="0">
                <a:latin typeface="Times New Roman" pitchFamily="18" charset="0"/>
                <a:cs typeface="Times New Roman" pitchFamily="18" charset="0"/>
              </a:rPr>
              <a:t>src</a:t>
            </a:r>
            <a:r>
              <a:rPr lang="en-US" sz="3800" dirty="0" smtClean="0">
                <a:latin typeface="Times New Roman" pitchFamily="18" charset="0"/>
                <a:cs typeface="Times New Roman" pitchFamily="18" charset="0"/>
              </a:rPr>
              <a:t>="https://ajax.googleapis.com/</a:t>
            </a:r>
            <a:r>
              <a:rPr lang="en-US" sz="3800" dirty="0" err="1" smtClean="0">
                <a:latin typeface="Times New Roman" pitchFamily="18" charset="0"/>
                <a:cs typeface="Times New Roman" pitchFamily="18" charset="0"/>
              </a:rPr>
              <a:t>ajax</a:t>
            </a:r>
            <a:r>
              <a:rPr lang="en-US" sz="3800" dirty="0" smtClean="0">
                <a:latin typeface="Times New Roman" pitchFamily="18" charset="0"/>
                <a:cs typeface="Times New Roman" pitchFamily="18" charset="0"/>
              </a:rPr>
              <a:t>/libs/</a:t>
            </a:r>
            <a:r>
              <a:rPr lang="en-US" sz="3800" dirty="0" err="1" smtClean="0">
                <a:latin typeface="Times New Roman" pitchFamily="18" charset="0"/>
                <a:cs typeface="Times New Roman" pitchFamily="18" charset="0"/>
              </a:rPr>
              <a:t>jquery</a:t>
            </a:r>
            <a:r>
              <a:rPr lang="en-US" sz="3800" dirty="0" smtClean="0">
                <a:latin typeface="Times New Roman" pitchFamily="18" charset="0"/>
                <a:cs typeface="Times New Roman" pitchFamily="18" charset="0"/>
              </a:rPr>
              <a:t>/3.1.1/jquery.min.js"&gt;&lt;/script&gt;</a:t>
            </a:r>
          </a:p>
          <a:p>
            <a:r>
              <a:rPr lang="en-US" sz="3800" dirty="0" smtClean="0">
                <a:latin typeface="Times New Roman" pitchFamily="18" charset="0"/>
                <a:cs typeface="Times New Roman" pitchFamily="18" charset="0"/>
              </a:rPr>
              <a:t>&lt;script&gt;</a:t>
            </a:r>
          </a:p>
          <a:p>
            <a:r>
              <a:rPr lang="en-US" sz="3800" dirty="0" smtClean="0">
                <a:latin typeface="Times New Roman" pitchFamily="18" charset="0"/>
                <a:cs typeface="Times New Roman" pitchFamily="18" charset="0"/>
              </a:rPr>
              <a:t>$(document).ready(function(){</a:t>
            </a:r>
          </a:p>
          <a:p>
            <a:r>
              <a:rPr lang="en-US" sz="3800" dirty="0" smtClean="0">
                <a:latin typeface="Times New Roman" pitchFamily="18" charset="0"/>
                <a:cs typeface="Times New Roman" pitchFamily="18" charset="0"/>
              </a:rPr>
              <a:t>    $("button").click(function(){</a:t>
            </a:r>
          </a:p>
          <a:p>
            <a:r>
              <a:rPr lang="en-US" sz="3800" dirty="0" smtClean="0">
                <a:latin typeface="Times New Roman" pitchFamily="18" charset="0"/>
                <a:cs typeface="Times New Roman" pitchFamily="18" charset="0"/>
              </a:rPr>
              <a:t>        $("p").hide();</a:t>
            </a:r>
          </a:p>
          <a:p>
            <a:r>
              <a:rPr lang="en-US" sz="3800" dirty="0" smtClean="0">
                <a:latin typeface="Times New Roman" pitchFamily="18" charset="0"/>
                <a:cs typeface="Times New Roman" pitchFamily="18" charset="0"/>
              </a:rPr>
              <a:t>    });</a:t>
            </a:r>
          </a:p>
          <a:p>
            <a:r>
              <a:rPr lang="en-US" sz="3800" dirty="0" smtClean="0">
                <a:latin typeface="Times New Roman" pitchFamily="18" charset="0"/>
                <a:cs typeface="Times New Roman" pitchFamily="18" charset="0"/>
              </a:rPr>
              <a:t>});</a:t>
            </a:r>
          </a:p>
          <a:p>
            <a:r>
              <a:rPr lang="en-US" sz="3800" dirty="0" smtClean="0">
                <a:latin typeface="Times New Roman" pitchFamily="18" charset="0"/>
                <a:cs typeface="Times New Roman" pitchFamily="18" charset="0"/>
              </a:rPr>
              <a:t>&lt;/script&gt;</a:t>
            </a:r>
          </a:p>
          <a:p>
            <a:r>
              <a:rPr lang="en-US" sz="3800" dirty="0" smtClean="0">
                <a:latin typeface="Times New Roman" pitchFamily="18" charset="0"/>
                <a:cs typeface="Times New Roman" pitchFamily="18" charset="0"/>
              </a:rPr>
              <a:t>&lt;/head&gt;</a:t>
            </a:r>
          </a:p>
          <a:p>
            <a:r>
              <a:rPr lang="en-US" sz="3800" dirty="0" smtClean="0">
                <a:latin typeface="Times New Roman" pitchFamily="18" charset="0"/>
                <a:cs typeface="Times New Roman" pitchFamily="18" charset="0"/>
              </a:rPr>
              <a:t>&lt;body&gt;</a:t>
            </a:r>
          </a:p>
          <a:p>
            <a:endParaRPr lang="en-US"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&lt;h2&gt;This is a heading&lt;/h2&gt;</a:t>
            </a:r>
          </a:p>
          <a:p>
            <a:endParaRPr lang="en-US"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&lt;p&gt;This is a paragraph.&lt;/p&gt;</a:t>
            </a:r>
          </a:p>
          <a:p>
            <a:r>
              <a:rPr lang="en-US" sz="3800" dirty="0" smtClean="0">
                <a:latin typeface="Times New Roman" pitchFamily="18" charset="0"/>
                <a:cs typeface="Times New Roman" pitchFamily="18" charset="0"/>
              </a:rPr>
              <a:t>&lt;p&gt;This is another paragraph.&lt;/p&gt;</a:t>
            </a:r>
          </a:p>
          <a:p>
            <a:endParaRPr lang="en-US"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&lt;button&gt;Click me to hide paragraphs&lt;/button&gt;</a:t>
            </a:r>
          </a:p>
          <a:p>
            <a:endParaRPr lang="en-US" sz="3800" dirty="0" smtClean="0">
              <a:latin typeface="Times New Roman" pitchFamily="18" charset="0"/>
              <a:cs typeface="Times New Roman" pitchFamily="18" charset="0"/>
            </a:endParaRPr>
          </a:p>
          <a:p>
            <a:r>
              <a:rPr lang="en-US" sz="3800" dirty="0" smtClean="0">
                <a:latin typeface="Times New Roman" pitchFamily="18" charset="0"/>
                <a:cs typeface="Times New Roman" pitchFamily="18" charset="0"/>
              </a:rPr>
              <a:t>&lt;/body&gt;</a:t>
            </a:r>
          </a:p>
          <a:p>
            <a:r>
              <a:rPr lang="en-US" sz="3800" dirty="0" smtClean="0">
                <a:latin typeface="Times New Roman" pitchFamily="18" charset="0"/>
                <a:cs typeface="Times New Roman" pitchFamily="18" charset="0"/>
              </a:rPr>
              <a:t>&lt;/html&gt;</a:t>
            </a:r>
          </a:p>
          <a:p>
            <a:endParaRPr lang="en-US" dirty="0"/>
          </a:p>
        </p:txBody>
      </p:sp>
    </p:spTree>
    <p:extLst>
      <p:ext uri="{BB962C8B-B14F-4D97-AF65-F5344CB8AC3E}">
        <p14:creationId xmlns:p14="http://schemas.microsoft.com/office/powerpoint/2010/main" val="10137651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The #id Selector</a:t>
            </a:r>
          </a:p>
          <a:p>
            <a:r>
              <a:rPr lang="en-US" dirty="0"/>
              <a:t>The </a:t>
            </a:r>
            <a:r>
              <a:rPr lang="en-US" dirty="0" err="1"/>
              <a:t>jQuery</a:t>
            </a:r>
            <a:r>
              <a:rPr lang="en-US" dirty="0"/>
              <a:t> #id selector uses the id attribute of an HTML tag to find the specific element.</a:t>
            </a:r>
          </a:p>
          <a:p>
            <a:r>
              <a:rPr lang="en-US" dirty="0"/>
              <a:t>An id should be unique within a page, so you should use the #id selector when you want to find a single, unique element.</a:t>
            </a:r>
          </a:p>
          <a:p>
            <a:r>
              <a:rPr lang="en-US" dirty="0"/>
              <a:t>To find an element with a specific id, write a hash character, followed by the id of the HTML element:</a:t>
            </a:r>
          </a:p>
          <a:p>
            <a:r>
              <a:rPr lang="en-US" dirty="0"/>
              <a:t>$("#test")</a:t>
            </a:r>
          </a:p>
          <a:p>
            <a:endParaRPr lang="en-US" dirty="0"/>
          </a:p>
        </p:txBody>
      </p:sp>
    </p:spTree>
    <p:extLst>
      <p:ext uri="{BB962C8B-B14F-4D97-AF65-F5344CB8AC3E}">
        <p14:creationId xmlns:p14="http://schemas.microsoft.com/office/powerpoint/2010/main" val="41527954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r>
              <a:rPr lang="en-US" sz="1400" dirty="0" smtClean="0">
                <a:latin typeface="Times New Roman" pitchFamily="18" charset="0"/>
                <a:cs typeface="Times New Roman" pitchFamily="18" charset="0"/>
              </a:rPr>
              <a:t>&lt;html&gt;</a:t>
            </a:r>
          </a:p>
          <a:p>
            <a:r>
              <a:rPr lang="en-US" sz="1400" dirty="0" smtClean="0">
                <a:latin typeface="Times New Roman" pitchFamily="18" charset="0"/>
                <a:cs typeface="Times New Roman" pitchFamily="18" charset="0"/>
              </a:rPr>
              <a:t>&lt;head&gt;</a:t>
            </a:r>
          </a:p>
          <a:p>
            <a:r>
              <a:rPr lang="en-US" sz="1400" dirty="0" smtClean="0">
                <a:latin typeface="Times New Roman" pitchFamily="18" charset="0"/>
                <a:cs typeface="Times New Roman" pitchFamily="18" charset="0"/>
              </a:rPr>
              <a:t>&lt;script </a:t>
            </a:r>
            <a:r>
              <a:rPr lang="en-US" sz="1400" dirty="0" err="1" smtClean="0">
                <a:latin typeface="Times New Roman" pitchFamily="18" charset="0"/>
                <a:cs typeface="Times New Roman" pitchFamily="18" charset="0"/>
              </a:rPr>
              <a:t>src</a:t>
            </a:r>
            <a:r>
              <a:rPr lang="en-US" sz="1400" dirty="0" smtClean="0">
                <a:latin typeface="Times New Roman" pitchFamily="18" charset="0"/>
                <a:cs typeface="Times New Roman" pitchFamily="18" charset="0"/>
              </a:rPr>
              <a:t>="https://ajax.googleapis.com/</a:t>
            </a:r>
            <a:r>
              <a:rPr lang="en-US" sz="1400" dirty="0" err="1" smtClean="0">
                <a:latin typeface="Times New Roman" pitchFamily="18" charset="0"/>
                <a:cs typeface="Times New Roman" pitchFamily="18" charset="0"/>
              </a:rPr>
              <a:t>ajax</a:t>
            </a:r>
            <a:r>
              <a:rPr lang="en-US" sz="1400" dirty="0" smtClean="0">
                <a:latin typeface="Times New Roman" pitchFamily="18" charset="0"/>
                <a:cs typeface="Times New Roman" pitchFamily="18" charset="0"/>
              </a:rPr>
              <a:t>/libs/</a:t>
            </a:r>
            <a:r>
              <a:rPr lang="en-US" sz="1400" dirty="0" err="1" smtClean="0">
                <a:latin typeface="Times New Roman" pitchFamily="18" charset="0"/>
                <a:cs typeface="Times New Roman" pitchFamily="18" charset="0"/>
              </a:rPr>
              <a:t>jquery</a:t>
            </a:r>
            <a:r>
              <a:rPr lang="en-US" sz="1400" dirty="0" smtClean="0">
                <a:latin typeface="Times New Roman" pitchFamily="18" charset="0"/>
                <a:cs typeface="Times New Roman" pitchFamily="18" charset="0"/>
              </a:rPr>
              <a:t>/3.1.1/jquery.min.js"&gt;&lt;/script&gt;</a:t>
            </a:r>
          </a:p>
          <a:p>
            <a:r>
              <a:rPr lang="en-US" sz="1400" dirty="0" smtClean="0">
                <a:latin typeface="Times New Roman" pitchFamily="18" charset="0"/>
                <a:cs typeface="Times New Roman" pitchFamily="18" charset="0"/>
              </a:rPr>
              <a:t>&lt;script&gt;</a:t>
            </a:r>
          </a:p>
          <a:p>
            <a:r>
              <a:rPr lang="en-US" sz="1400" dirty="0" smtClean="0">
                <a:latin typeface="Times New Roman" pitchFamily="18" charset="0"/>
                <a:cs typeface="Times New Roman" pitchFamily="18" charset="0"/>
              </a:rPr>
              <a:t>$(document).ready(function(){</a:t>
            </a:r>
          </a:p>
          <a:p>
            <a:r>
              <a:rPr lang="en-US" sz="1400" dirty="0" smtClean="0">
                <a:latin typeface="Times New Roman" pitchFamily="18" charset="0"/>
                <a:cs typeface="Times New Roman" pitchFamily="18" charset="0"/>
              </a:rPr>
              <a:t>    $("button").click(function(){</a:t>
            </a:r>
          </a:p>
          <a:p>
            <a:r>
              <a:rPr lang="en-US" sz="1400" dirty="0" smtClean="0">
                <a:latin typeface="Times New Roman" pitchFamily="18" charset="0"/>
                <a:cs typeface="Times New Roman" pitchFamily="18" charset="0"/>
              </a:rPr>
              <a:t>        $("#test").hide();</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&lt;/script&gt;</a:t>
            </a:r>
          </a:p>
          <a:p>
            <a:r>
              <a:rPr lang="en-US" sz="1400" dirty="0" smtClean="0">
                <a:latin typeface="Times New Roman" pitchFamily="18" charset="0"/>
                <a:cs typeface="Times New Roman" pitchFamily="18" charset="0"/>
              </a:rPr>
              <a:t>&lt;/head&gt;</a:t>
            </a:r>
          </a:p>
          <a:p>
            <a:r>
              <a:rPr lang="en-US" sz="1400" dirty="0" smtClean="0">
                <a:latin typeface="Times New Roman" pitchFamily="18" charset="0"/>
                <a:cs typeface="Times New Roman" pitchFamily="18" charset="0"/>
              </a:rPr>
              <a:t>&lt;body&gt;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&lt;h2&gt;This is a heading&lt;/h2&gt;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&lt;p&gt;This is a paragraph.&lt;/p&gt;</a:t>
            </a:r>
          </a:p>
          <a:p>
            <a:r>
              <a:rPr lang="en-US" sz="1400" dirty="0" smtClean="0">
                <a:latin typeface="Times New Roman" pitchFamily="18" charset="0"/>
                <a:cs typeface="Times New Roman" pitchFamily="18" charset="0"/>
              </a:rPr>
              <a:t>&lt;p id="test"&gt;This is another paragraph.&lt;/p&gt;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&lt;button&gt;Click me&lt;/button&gt;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&lt;/body&gt;</a:t>
            </a:r>
          </a:p>
          <a:p>
            <a:r>
              <a:rPr lang="en-US" sz="1400" dirty="0" smtClean="0">
                <a:latin typeface="Times New Roman" pitchFamily="18" charset="0"/>
                <a:cs typeface="Times New Roman" pitchFamily="18" charset="0"/>
              </a:rPr>
              <a:t>&lt;/html&gt;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0356039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.class Selector</a:t>
            </a:r>
          </a:p>
          <a:p>
            <a:r>
              <a:rPr lang="en-US" dirty="0"/>
              <a:t>The </a:t>
            </a:r>
            <a:r>
              <a:rPr lang="en-US" dirty="0" err="1"/>
              <a:t>jQuery</a:t>
            </a:r>
            <a:r>
              <a:rPr lang="en-US" dirty="0"/>
              <a:t> class selector finds elements with a specific class.</a:t>
            </a:r>
          </a:p>
          <a:p>
            <a:r>
              <a:rPr lang="en-US" dirty="0"/>
              <a:t>To find elements with a specific class, write a period character, followed by the name of the class:</a:t>
            </a:r>
          </a:p>
          <a:p>
            <a:r>
              <a:rPr lang="en-US" dirty="0"/>
              <a:t>$(".test")</a:t>
            </a:r>
          </a:p>
          <a:p>
            <a:endParaRPr lang="en-US" dirty="0"/>
          </a:p>
        </p:txBody>
      </p:sp>
    </p:spTree>
    <p:extLst>
      <p:ext uri="{BB962C8B-B14F-4D97-AF65-F5344CB8AC3E}">
        <p14:creationId xmlns:p14="http://schemas.microsoft.com/office/powerpoint/2010/main" val="1574595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jQuery</a:t>
            </a:r>
            <a:r>
              <a:rPr lang="en-US" dirty="0" smtClean="0"/>
              <a:t> Event Methods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sz="3400" dirty="0" err="1">
                <a:latin typeface="Times New Roman" pitchFamily="18" charset="0"/>
                <a:cs typeface="Times New Roman" pitchFamily="18" charset="0"/>
              </a:rPr>
              <a:t>jQuery</a:t>
            </a:r>
            <a:r>
              <a:rPr lang="en-US" sz="3400" dirty="0">
                <a:latin typeface="Times New Roman" pitchFamily="18" charset="0"/>
                <a:cs typeface="Times New Roman" pitchFamily="18" charset="0"/>
              </a:rPr>
              <a:t> is tailor-made to respond to events in an HTML page.</a:t>
            </a:r>
          </a:p>
          <a:p>
            <a:r>
              <a:rPr lang="en-US" sz="3400" dirty="0">
                <a:latin typeface="Times New Roman" pitchFamily="18" charset="0"/>
                <a:cs typeface="Times New Roman" pitchFamily="18" charset="0"/>
              </a:rPr>
              <a:t>What are Events?</a:t>
            </a:r>
          </a:p>
          <a:p>
            <a:r>
              <a:rPr lang="en-US" sz="3400" dirty="0">
                <a:latin typeface="Times New Roman" pitchFamily="18" charset="0"/>
                <a:cs typeface="Times New Roman" pitchFamily="18" charset="0"/>
              </a:rPr>
              <a:t>All the different visitor's actions that a web page can respond to are called events.</a:t>
            </a:r>
          </a:p>
          <a:p>
            <a:r>
              <a:rPr lang="en-US" sz="3400" dirty="0">
                <a:latin typeface="Times New Roman" pitchFamily="18" charset="0"/>
                <a:cs typeface="Times New Roman" pitchFamily="18" charset="0"/>
              </a:rPr>
              <a:t>An event represents the precise moment when something happens.</a:t>
            </a:r>
          </a:p>
          <a:p>
            <a:r>
              <a:rPr lang="en-US" sz="3400" dirty="0">
                <a:latin typeface="Times New Roman" pitchFamily="18" charset="0"/>
                <a:cs typeface="Times New Roman" pitchFamily="18" charset="0"/>
              </a:rPr>
              <a:t>Examples:</a:t>
            </a:r>
          </a:p>
          <a:p>
            <a:r>
              <a:rPr lang="en-US" sz="3400" dirty="0">
                <a:latin typeface="Times New Roman" pitchFamily="18" charset="0"/>
                <a:cs typeface="Times New Roman" pitchFamily="18" charset="0"/>
              </a:rPr>
              <a:t>moving a mouse over an element</a:t>
            </a:r>
          </a:p>
          <a:p>
            <a:r>
              <a:rPr lang="en-US" sz="3400" dirty="0">
                <a:latin typeface="Times New Roman" pitchFamily="18" charset="0"/>
                <a:cs typeface="Times New Roman" pitchFamily="18" charset="0"/>
              </a:rPr>
              <a:t>selecting a radio button</a:t>
            </a:r>
          </a:p>
          <a:p>
            <a:r>
              <a:rPr lang="en-US" sz="3400" dirty="0">
                <a:latin typeface="Times New Roman" pitchFamily="18" charset="0"/>
                <a:cs typeface="Times New Roman" pitchFamily="18" charset="0"/>
              </a:rPr>
              <a:t>clicking on an element</a:t>
            </a:r>
          </a:p>
          <a:p>
            <a:r>
              <a:rPr lang="en-US" sz="3400" dirty="0">
                <a:latin typeface="Times New Roman" pitchFamily="18" charset="0"/>
                <a:cs typeface="Times New Roman" pitchFamily="18" charset="0"/>
              </a:rPr>
              <a:t>The term </a:t>
            </a:r>
            <a:r>
              <a:rPr lang="en-US" sz="3400" b="1" dirty="0">
                <a:latin typeface="Times New Roman" pitchFamily="18" charset="0"/>
                <a:cs typeface="Times New Roman" pitchFamily="18" charset="0"/>
              </a:rPr>
              <a:t>"fires/fired"</a:t>
            </a:r>
            <a:r>
              <a:rPr lang="en-US" sz="3400" dirty="0">
                <a:latin typeface="Times New Roman" pitchFamily="18" charset="0"/>
                <a:cs typeface="Times New Roman" pitchFamily="18" charset="0"/>
              </a:rPr>
              <a:t> is often used with events. Example: "The </a:t>
            </a:r>
            <a:r>
              <a:rPr lang="en-US" sz="3400" dirty="0" err="1">
                <a:latin typeface="Times New Roman" pitchFamily="18" charset="0"/>
                <a:cs typeface="Times New Roman" pitchFamily="18" charset="0"/>
              </a:rPr>
              <a:t>keypress</a:t>
            </a:r>
            <a:r>
              <a:rPr lang="en-US" sz="3400" dirty="0">
                <a:latin typeface="Times New Roman" pitchFamily="18" charset="0"/>
                <a:cs typeface="Times New Roman" pitchFamily="18" charset="0"/>
              </a:rPr>
              <a:t> event is fired, the moment you press a key".</a:t>
            </a:r>
          </a:p>
          <a:p>
            <a:endParaRPr lang="en-US" dirty="0"/>
          </a:p>
        </p:txBody>
      </p:sp>
    </p:spTree>
    <p:extLst>
      <p:ext uri="{BB962C8B-B14F-4D97-AF65-F5344CB8AC3E}">
        <p14:creationId xmlns:p14="http://schemas.microsoft.com/office/powerpoint/2010/main" val="12806567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47500" lnSpcReduction="20000"/>
          </a:bodyPr>
          <a:lstStyle/>
          <a:p>
            <a:endParaRPr lang="en-US" dirty="0" smtClean="0"/>
          </a:p>
          <a:p>
            <a:endParaRPr lang="en-US" dirty="0"/>
          </a:p>
          <a:p>
            <a:r>
              <a:rPr lang="en-US" dirty="0" smtClean="0"/>
              <a:t>&lt;!DOCTYPE html&gt;</a:t>
            </a:r>
          </a:p>
          <a:p>
            <a:r>
              <a:rPr lang="en-US" dirty="0" smtClean="0"/>
              <a:t>&lt;html&gt;</a:t>
            </a:r>
          </a:p>
          <a:p>
            <a:r>
              <a:rPr lang="en-US" dirty="0" smtClean="0"/>
              <a:t>&lt;head&gt;</a:t>
            </a:r>
          </a:p>
          <a:p>
            <a:r>
              <a:rPr lang="en-US" dirty="0" smtClean="0"/>
              <a:t>&lt;script </a:t>
            </a:r>
            <a:r>
              <a:rPr lang="en-US" dirty="0" err="1" smtClean="0"/>
              <a:t>src</a:t>
            </a:r>
            <a:r>
              <a:rPr lang="en-US" dirty="0" smtClean="0"/>
              <a:t>="https://ajax.googleapis.com/</a:t>
            </a:r>
            <a:r>
              <a:rPr lang="en-US" dirty="0" err="1" smtClean="0"/>
              <a:t>ajax</a:t>
            </a:r>
            <a:r>
              <a:rPr lang="en-US" dirty="0" smtClean="0"/>
              <a:t>/libs/</a:t>
            </a:r>
            <a:r>
              <a:rPr lang="en-US" dirty="0" err="1" smtClean="0"/>
              <a:t>jquery</a:t>
            </a:r>
            <a:r>
              <a:rPr lang="en-US" dirty="0" smtClean="0"/>
              <a:t>/3.1.1/jquery.min.js"&gt;&lt;/script&gt;</a:t>
            </a:r>
          </a:p>
          <a:p>
            <a:r>
              <a:rPr lang="en-US" dirty="0" smtClean="0"/>
              <a:t>&lt;script&gt;</a:t>
            </a:r>
          </a:p>
          <a:p>
            <a:r>
              <a:rPr lang="en-US" dirty="0" smtClean="0"/>
              <a:t>$(document).ready(function(){</a:t>
            </a:r>
          </a:p>
          <a:p>
            <a:r>
              <a:rPr lang="en-US" dirty="0" smtClean="0"/>
              <a:t>    $("button").click(function(){</a:t>
            </a:r>
          </a:p>
          <a:p>
            <a:r>
              <a:rPr lang="en-US" dirty="0" smtClean="0"/>
              <a:t>        $(".test").hide();</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&lt;h2 class="test"&gt;This is a heading&lt;/h2&gt;</a:t>
            </a:r>
          </a:p>
          <a:p>
            <a:endParaRPr lang="en-US" dirty="0" smtClean="0"/>
          </a:p>
          <a:p>
            <a:r>
              <a:rPr lang="en-US" dirty="0" smtClean="0"/>
              <a:t>&lt;p class="test"&gt;This is a paragraph.&lt;/p&gt;</a:t>
            </a:r>
          </a:p>
          <a:p>
            <a:r>
              <a:rPr lang="en-US" dirty="0" smtClean="0"/>
              <a:t>&lt;p&gt;This is another paragraph.&lt;/p&gt;</a:t>
            </a:r>
          </a:p>
          <a:p>
            <a:endParaRPr lang="en-US" dirty="0" smtClean="0"/>
          </a:p>
          <a:p>
            <a:r>
              <a:rPr lang="en-US" dirty="0" smtClean="0"/>
              <a:t>&lt;button&gt;Click me&lt;/button&gt;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1880667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JavaScript?</a:t>
            </a:r>
            <a:br>
              <a:rPr lang="en-US" dirty="0"/>
            </a:br>
            <a:endParaRPr lang="en-US" dirty="0"/>
          </a:p>
        </p:txBody>
      </p:sp>
      <p:sp>
        <p:nvSpPr>
          <p:cNvPr id="3" name="Content Placeholder 2"/>
          <p:cNvSpPr>
            <a:spLocks noGrp="1"/>
          </p:cNvSpPr>
          <p:nvPr>
            <p:ph idx="1"/>
          </p:nvPr>
        </p:nvSpPr>
        <p:spPr/>
        <p:txBody>
          <a:bodyPr/>
          <a:lstStyle/>
          <a:p>
            <a:r>
              <a:rPr lang="en-US" dirty="0" smtClean="0"/>
              <a:t>JavaScript </a:t>
            </a:r>
            <a:r>
              <a:rPr lang="en-US" dirty="0"/>
              <a:t>is one of the </a:t>
            </a:r>
            <a:r>
              <a:rPr lang="en-US" b="1" dirty="0"/>
              <a:t>3 languages</a:t>
            </a:r>
            <a:r>
              <a:rPr lang="en-US" dirty="0"/>
              <a:t> all web developers </a:t>
            </a:r>
            <a:r>
              <a:rPr lang="en-US" b="1" dirty="0"/>
              <a:t>must</a:t>
            </a:r>
            <a:r>
              <a:rPr lang="en-US" dirty="0"/>
              <a:t> learn:</a:t>
            </a:r>
          </a:p>
          <a:p>
            <a:r>
              <a:rPr lang="en-US" dirty="0"/>
              <a:t>   1. </a:t>
            </a:r>
            <a:r>
              <a:rPr lang="en-US" b="1" dirty="0"/>
              <a:t>HTML</a:t>
            </a:r>
            <a:r>
              <a:rPr lang="en-US" dirty="0"/>
              <a:t> to define the content of web pages</a:t>
            </a:r>
          </a:p>
          <a:p>
            <a:r>
              <a:rPr lang="en-US" dirty="0"/>
              <a:t>   2. </a:t>
            </a:r>
            <a:r>
              <a:rPr lang="en-US" b="1" dirty="0"/>
              <a:t>CSS</a:t>
            </a:r>
            <a:r>
              <a:rPr lang="en-US" dirty="0"/>
              <a:t> to specify the layout of web pages</a:t>
            </a:r>
          </a:p>
          <a:p>
            <a:r>
              <a:rPr lang="en-US" dirty="0"/>
              <a:t>   3. </a:t>
            </a:r>
            <a:r>
              <a:rPr lang="en-US" b="1" dirty="0"/>
              <a:t>JavaScript</a:t>
            </a:r>
            <a:r>
              <a:rPr lang="en-US" dirty="0"/>
              <a:t> to program the behavior of web pages</a:t>
            </a:r>
          </a:p>
          <a:p>
            <a:endParaRPr lang="en-US" dirty="0"/>
          </a:p>
        </p:txBody>
      </p:sp>
    </p:spTree>
    <p:extLst>
      <p:ext uri="{BB962C8B-B14F-4D97-AF65-F5344CB8AC3E}">
        <p14:creationId xmlns:p14="http://schemas.microsoft.com/office/powerpoint/2010/main" val="314897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err="1"/>
              <a:t>jQuery</a:t>
            </a:r>
            <a:r>
              <a:rPr lang="en-US" dirty="0"/>
              <a:t> Syntax For Event Methods</a:t>
            </a:r>
          </a:p>
          <a:p>
            <a:r>
              <a:rPr lang="en-US" dirty="0"/>
              <a:t>In </a:t>
            </a:r>
            <a:r>
              <a:rPr lang="en-US" dirty="0" err="1"/>
              <a:t>jQuery</a:t>
            </a:r>
            <a:r>
              <a:rPr lang="en-US" dirty="0"/>
              <a:t>, most DOM events have an equivalent </a:t>
            </a:r>
            <a:r>
              <a:rPr lang="en-US" dirty="0" err="1"/>
              <a:t>jQuery</a:t>
            </a:r>
            <a:r>
              <a:rPr lang="en-US" dirty="0"/>
              <a:t> method.</a:t>
            </a:r>
          </a:p>
          <a:p>
            <a:r>
              <a:rPr lang="en-US" dirty="0"/>
              <a:t>To assign a click event to all paragraphs on a page, you can do this:</a:t>
            </a:r>
          </a:p>
          <a:p>
            <a:r>
              <a:rPr lang="en-US" dirty="0"/>
              <a:t>$("p").click();</a:t>
            </a:r>
          </a:p>
          <a:p>
            <a:r>
              <a:rPr lang="en-US" dirty="0"/>
              <a:t>The next step is to define what should happen when the event fires. You must pass a function to the event:</a:t>
            </a:r>
          </a:p>
          <a:p>
            <a:r>
              <a:rPr lang="en-US" dirty="0"/>
              <a:t>$("p").click(function(){</a:t>
            </a:r>
            <a:br>
              <a:rPr lang="en-US" dirty="0"/>
            </a:br>
            <a:r>
              <a:rPr lang="en-US" dirty="0"/>
              <a:t>  // action goes here!!</a:t>
            </a:r>
            <a:br>
              <a:rPr lang="en-US" dirty="0"/>
            </a:br>
            <a:r>
              <a:rPr lang="en-US" dirty="0"/>
              <a:t>});</a:t>
            </a:r>
          </a:p>
          <a:p>
            <a:r>
              <a:rPr lang="en-US" dirty="0" smtClean="0"/>
              <a:t/>
            </a:r>
            <a:br>
              <a:rPr lang="en-US" dirty="0" smtClean="0"/>
            </a:br>
            <a:endParaRPr lang="en-US" dirty="0"/>
          </a:p>
        </p:txBody>
      </p:sp>
    </p:spTree>
    <p:extLst>
      <p:ext uri="{BB962C8B-B14F-4D97-AF65-F5344CB8AC3E}">
        <p14:creationId xmlns:p14="http://schemas.microsoft.com/office/powerpoint/2010/main" val="6056967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b="1" dirty="0"/>
              <a:t>Commonly Used </a:t>
            </a:r>
            <a:r>
              <a:rPr lang="en-US" b="1" dirty="0" err="1"/>
              <a:t>jQuery</a:t>
            </a:r>
            <a:r>
              <a:rPr lang="en-US" b="1" dirty="0"/>
              <a:t> Event Methods</a:t>
            </a:r>
          </a:p>
          <a:p>
            <a:r>
              <a:rPr lang="en-US" b="1" dirty="0"/>
              <a:t>$(document).ready()</a:t>
            </a:r>
            <a:endParaRPr lang="en-US" dirty="0"/>
          </a:p>
          <a:p>
            <a:r>
              <a:rPr lang="en-US" dirty="0"/>
              <a:t>The $(document).ready() method allows us to execute a function when the document is fully loaded. This event is already explained in the </a:t>
            </a:r>
            <a:r>
              <a:rPr lang="en-US" dirty="0" err="1">
                <a:hlinkClick r:id="rId2"/>
              </a:rPr>
              <a:t>jQuery</a:t>
            </a:r>
            <a:r>
              <a:rPr lang="en-US" dirty="0">
                <a:hlinkClick r:id="rId2"/>
              </a:rPr>
              <a:t> Syntax</a:t>
            </a:r>
            <a:r>
              <a:rPr lang="en-US" dirty="0"/>
              <a:t> chapter.</a:t>
            </a:r>
          </a:p>
          <a:p>
            <a:r>
              <a:rPr lang="en-US" b="1" dirty="0"/>
              <a:t>click()</a:t>
            </a:r>
            <a:endParaRPr lang="en-US" dirty="0"/>
          </a:p>
          <a:p>
            <a:r>
              <a:rPr lang="en-US" dirty="0"/>
              <a:t>The click() method attaches an event handler function to an HTML element.</a:t>
            </a:r>
          </a:p>
          <a:p>
            <a:r>
              <a:rPr lang="en-US" dirty="0"/>
              <a:t>The function is executed when the user clicks on the HTML element.</a:t>
            </a:r>
          </a:p>
          <a:p>
            <a:r>
              <a:rPr lang="en-US" dirty="0"/>
              <a:t>The following example says: When a click event fires on a &lt;p&gt; element; hide the current &lt;p&gt; element:</a:t>
            </a:r>
          </a:p>
          <a:p>
            <a:endParaRPr lang="en-US" dirty="0"/>
          </a:p>
        </p:txBody>
      </p:sp>
    </p:spTree>
    <p:extLst>
      <p:ext uri="{BB962C8B-B14F-4D97-AF65-F5344CB8AC3E}">
        <p14:creationId xmlns:p14="http://schemas.microsoft.com/office/powerpoint/2010/main" val="18294001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err="1"/>
              <a:t>dblclick</a:t>
            </a:r>
            <a:r>
              <a:rPr lang="en-US" b="1" dirty="0" smtClean="0"/>
              <a:t>()</a:t>
            </a:r>
          </a:p>
          <a:p>
            <a:pPr marL="0" indent="0">
              <a:buNone/>
            </a:pPr>
            <a:r>
              <a:rPr lang="en-US" b="1" dirty="0" err="1"/>
              <a:t>mouseenter</a:t>
            </a:r>
            <a:r>
              <a:rPr lang="en-US" b="1" dirty="0" smtClean="0"/>
              <a:t>()</a:t>
            </a:r>
          </a:p>
          <a:p>
            <a:r>
              <a:rPr lang="en-US" dirty="0"/>
              <a:t>The </a:t>
            </a:r>
            <a:r>
              <a:rPr lang="en-US" dirty="0" err="1"/>
              <a:t>mouseenter</a:t>
            </a:r>
            <a:r>
              <a:rPr lang="en-US" dirty="0"/>
              <a:t>() method attaches an event handler function to an HTML element.</a:t>
            </a:r>
          </a:p>
          <a:p>
            <a:r>
              <a:rPr lang="en-US" dirty="0"/>
              <a:t>The function is executed when the mouse pointer enters the HTML element:</a:t>
            </a:r>
          </a:p>
          <a:p>
            <a:endParaRPr lang="en-US" dirty="0"/>
          </a:p>
        </p:txBody>
      </p:sp>
    </p:spTree>
    <p:extLst>
      <p:ext uri="{BB962C8B-B14F-4D97-AF65-F5344CB8AC3E}">
        <p14:creationId xmlns:p14="http://schemas.microsoft.com/office/powerpoint/2010/main" val="17784268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mouseleave</a:t>
            </a:r>
            <a:r>
              <a:rPr lang="en-US" b="1" dirty="0"/>
              <a:t>()</a:t>
            </a:r>
            <a:endParaRPr lang="en-US" dirty="0"/>
          </a:p>
          <a:p>
            <a:r>
              <a:rPr lang="en-US" dirty="0"/>
              <a:t>The </a:t>
            </a:r>
            <a:r>
              <a:rPr lang="en-US" dirty="0" err="1"/>
              <a:t>mouseleave</a:t>
            </a:r>
            <a:r>
              <a:rPr lang="en-US" dirty="0"/>
              <a:t>() method attaches an event handler function to an HTML element.</a:t>
            </a:r>
          </a:p>
          <a:p>
            <a:r>
              <a:rPr lang="en-US" dirty="0"/>
              <a:t>The function is executed when the mouse pointer leaves the HTML element:</a:t>
            </a:r>
          </a:p>
          <a:p>
            <a:endParaRPr lang="en-US" dirty="0"/>
          </a:p>
        </p:txBody>
      </p:sp>
    </p:spTree>
    <p:extLst>
      <p:ext uri="{BB962C8B-B14F-4D97-AF65-F5344CB8AC3E}">
        <p14:creationId xmlns:p14="http://schemas.microsoft.com/office/powerpoint/2010/main" val="19436761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hover()</a:t>
            </a:r>
            <a:endParaRPr lang="en-US" dirty="0"/>
          </a:p>
          <a:p>
            <a:r>
              <a:rPr lang="en-US" dirty="0"/>
              <a:t>The hover() method takes two functions and is a combination of the </a:t>
            </a:r>
            <a:r>
              <a:rPr lang="en-US" dirty="0" err="1"/>
              <a:t>mouseenter</a:t>
            </a:r>
            <a:r>
              <a:rPr lang="en-US" dirty="0"/>
              <a:t>() and </a:t>
            </a:r>
            <a:r>
              <a:rPr lang="en-US" dirty="0" err="1"/>
              <a:t>mouseleave</a:t>
            </a:r>
            <a:r>
              <a:rPr lang="en-US" dirty="0"/>
              <a:t>() methods.</a:t>
            </a:r>
          </a:p>
          <a:p>
            <a:r>
              <a:rPr lang="en-US" dirty="0"/>
              <a:t>The first function is executed when the mouse enters the HTML element, and the second function is executed when the mouse leaves the HTML element:</a:t>
            </a:r>
          </a:p>
          <a:p>
            <a:endParaRPr lang="en-US" dirty="0"/>
          </a:p>
        </p:txBody>
      </p:sp>
    </p:spTree>
    <p:extLst>
      <p:ext uri="{BB962C8B-B14F-4D97-AF65-F5344CB8AC3E}">
        <p14:creationId xmlns:p14="http://schemas.microsoft.com/office/powerpoint/2010/main" val="14495312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focus()</a:t>
            </a:r>
            <a:endParaRPr lang="en-US" dirty="0"/>
          </a:p>
          <a:p>
            <a:r>
              <a:rPr lang="en-US" dirty="0"/>
              <a:t>The focus() method attaches an event handler function to an HTML form field.</a:t>
            </a:r>
          </a:p>
          <a:p>
            <a:r>
              <a:rPr lang="en-US" dirty="0"/>
              <a:t>The function is executed when the form field gets focus:</a:t>
            </a:r>
          </a:p>
          <a:p>
            <a:endParaRPr lang="en-US" dirty="0"/>
          </a:p>
        </p:txBody>
      </p:sp>
    </p:spTree>
    <p:extLst>
      <p:ext uri="{BB962C8B-B14F-4D97-AF65-F5344CB8AC3E}">
        <p14:creationId xmlns:p14="http://schemas.microsoft.com/office/powerpoint/2010/main" val="26212648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blur()</a:t>
            </a:r>
            <a:endParaRPr lang="en-US" dirty="0"/>
          </a:p>
          <a:p>
            <a:r>
              <a:rPr lang="en-US" dirty="0"/>
              <a:t>The blur() method attaches an event handler function to an HTML form field.</a:t>
            </a:r>
          </a:p>
          <a:p>
            <a:r>
              <a:rPr lang="en-US" dirty="0"/>
              <a:t>The function is executed when the form field loses focus</a:t>
            </a:r>
            <a:r>
              <a:rPr lang="en-US" dirty="0" smtClean="0"/>
              <a:t>:</a:t>
            </a:r>
          </a:p>
          <a:p>
            <a:r>
              <a:rPr lang="en-US" b="1" dirty="0"/>
              <a:t>The on() Method</a:t>
            </a:r>
          </a:p>
          <a:p>
            <a:r>
              <a:rPr lang="en-US" dirty="0"/>
              <a:t>The on() method attaches one or more event handlers for the selected elements.</a:t>
            </a:r>
          </a:p>
          <a:p>
            <a:r>
              <a:rPr lang="en-US" dirty="0"/>
              <a:t>Attach a click event to a &lt;p&gt; element:</a:t>
            </a:r>
          </a:p>
          <a:p>
            <a:endParaRPr lang="en-US" dirty="0"/>
          </a:p>
          <a:p>
            <a:endParaRPr lang="en-US" dirty="0"/>
          </a:p>
        </p:txBody>
      </p:sp>
    </p:spTree>
    <p:extLst>
      <p:ext uri="{BB962C8B-B14F-4D97-AF65-F5344CB8AC3E}">
        <p14:creationId xmlns:p14="http://schemas.microsoft.com/office/powerpoint/2010/main" val="17883973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25000" lnSpcReduction="20000"/>
          </a:bodyPr>
          <a:lstStyle/>
          <a:p>
            <a:r>
              <a:rPr lang="en-US" sz="6400" dirty="0" smtClean="0">
                <a:latin typeface="Times New Roman" pitchFamily="18" charset="0"/>
                <a:cs typeface="Times New Roman" pitchFamily="18" charset="0"/>
              </a:rPr>
              <a:t>&lt;!DOCTYPE html&gt;</a:t>
            </a:r>
          </a:p>
          <a:p>
            <a:r>
              <a:rPr lang="en-US" sz="6400" dirty="0" smtClean="0">
                <a:latin typeface="Times New Roman" pitchFamily="18" charset="0"/>
                <a:cs typeface="Times New Roman" pitchFamily="18" charset="0"/>
              </a:rPr>
              <a:t>&lt;html&gt;</a:t>
            </a:r>
          </a:p>
          <a:p>
            <a:r>
              <a:rPr lang="en-US" sz="6400" dirty="0" smtClean="0">
                <a:latin typeface="Times New Roman" pitchFamily="18" charset="0"/>
                <a:cs typeface="Times New Roman" pitchFamily="18" charset="0"/>
              </a:rPr>
              <a:t>&lt;head&gt;</a:t>
            </a:r>
          </a:p>
          <a:p>
            <a:r>
              <a:rPr lang="en-US" sz="6400" dirty="0" smtClean="0">
                <a:latin typeface="Times New Roman" pitchFamily="18" charset="0"/>
                <a:cs typeface="Times New Roman" pitchFamily="18" charset="0"/>
              </a:rPr>
              <a:t>&lt;script </a:t>
            </a:r>
            <a:r>
              <a:rPr lang="en-US" sz="6400" dirty="0" err="1" smtClean="0">
                <a:latin typeface="Times New Roman" pitchFamily="18" charset="0"/>
                <a:cs typeface="Times New Roman" pitchFamily="18" charset="0"/>
              </a:rPr>
              <a:t>src</a:t>
            </a:r>
            <a:r>
              <a:rPr lang="en-US" sz="6400" dirty="0" smtClean="0">
                <a:latin typeface="Times New Roman" pitchFamily="18" charset="0"/>
                <a:cs typeface="Times New Roman" pitchFamily="18" charset="0"/>
              </a:rPr>
              <a:t>="https://ajax.googleapis.com/</a:t>
            </a:r>
            <a:r>
              <a:rPr lang="en-US" sz="6400" dirty="0" err="1" smtClean="0">
                <a:latin typeface="Times New Roman" pitchFamily="18" charset="0"/>
                <a:cs typeface="Times New Roman" pitchFamily="18" charset="0"/>
              </a:rPr>
              <a:t>ajax</a:t>
            </a:r>
            <a:r>
              <a:rPr lang="en-US" sz="6400" dirty="0" smtClean="0">
                <a:latin typeface="Times New Roman" pitchFamily="18" charset="0"/>
                <a:cs typeface="Times New Roman" pitchFamily="18" charset="0"/>
              </a:rPr>
              <a:t>/libs/</a:t>
            </a:r>
            <a:r>
              <a:rPr lang="en-US" sz="6400" dirty="0" err="1" smtClean="0">
                <a:latin typeface="Times New Roman" pitchFamily="18" charset="0"/>
                <a:cs typeface="Times New Roman" pitchFamily="18" charset="0"/>
              </a:rPr>
              <a:t>jquery</a:t>
            </a:r>
            <a:r>
              <a:rPr lang="en-US" sz="6400" dirty="0" smtClean="0">
                <a:latin typeface="Times New Roman" pitchFamily="18" charset="0"/>
                <a:cs typeface="Times New Roman" pitchFamily="18" charset="0"/>
              </a:rPr>
              <a:t>/3.1.1/jquery.min.js"&gt;&lt;/script&gt;</a:t>
            </a:r>
          </a:p>
          <a:p>
            <a:r>
              <a:rPr lang="en-US" sz="6400" dirty="0" smtClean="0">
                <a:latin typeface="Times New Roman" pitchFamily="18" charset="0"/>
                <a:cs typeface="Times New Roman" pitchFamily="18" charset="0"/>
              </a:rPr>
              <a:t>&lt;script&gt;</a:t>
            </a:r>
          </a:p>
          <a:p>
            <a:r>
              <a:rPr lang="en-US" sz="6400" dirty="0" smtClean="0">
                <a:latin typeface="Times New Roman" pitchFamily="18" charset="0"/>
                <a:cs typeface="Times New Roman" pitchFamily="18" charset="0"/>
              </a:rPr>
              <a:t>$(document).ready(function(){</a:t>
            </a:r>
          </a:p>
          <a:p>
            <a:r>
              <a:rPr lang="en-US" sz="6400" dirty="0" smtClean="0">
                <a:latin typeface="Times New Roman" pitchFamily="18" charset="0"/>
                <a:cs typeface="Times New Roman" pitchFamily="18" charset="0"/>
              </a:rPr>
              <a:t>    $("p").on({</a:t>
            </a:r>
          </a:p>
          <a:p>
            <a:r>
              <a:rPr lang="en-US" sz="6400" dirty="0" smtClean="0">
                <a:latin typeface="Times New Roman" pitchFamily="18" charset="0"/>
                <a:cs typeface="Times New Roman" pitchFamily="18" charset="0"/>
              </a:rPr>
              <a:t>        </a:t>
            </a:r>
            <a:r>
              <a:rPr lang="en-US" sz="6400" dirty="0" err="1" smtClean="0">
                <a:latin typeface="Times New Roman" pitchFamily="18" charset="0"/>
                <a:cs typeface="Times New Roman" pitchFamily="18" charset="0"/>
              </a:rPr>
              <a:t>mouseenter</a:t>
            </a:r>
            <a:r>
              <a:rPr lang="en-US" sz="6400" dirty="0" smtClean="0">
                <a:latin typeface="Times New Roman" pitchFamily="18" charset="0"/>
                <a:cs typeface="Times New Roman" pitchFamily="18" charset="0"/>
              </a:rPr>
              <a:t>: function(){</a:t>
            </a:r>
          </a:p>
          <a:p>
            <a:r>
              <a:rPr lang="en-US" sz="6400" dirty="0" smtClean="0">
                <a:latin typeface="Times New Roman" pitchFamily="18" charset="0"/>
                <a:cs typeface="Times New Roman" pitchFamily="18" charset="0"/>
              </a:rPr>
              <a:t>            $(this).</a:t>
            </a:r>
            <a:r>
              <a:rPr lang="en-US" sz="6400" dirty="0" err="1" smtClean="0">
                <a:latin typeface="Times New Roman" pitchFamily="18" charset="0"/>
                <a:cs typeface="Times New Roman" pitchFamily="18" charset="0"/>
              </a:rPr>
              <a:t>css</a:t>
            </a:r>
            <a:r>
              <a:rPr lang="en-US" sz="6400" dirty="0" smtClean="0">
                <a:latin typeface="Times New Roman" pitchFamily="18" charset="0"/>
                <a:cs typeface="Times New Roman" pitchFamily="18" charset="0"/>
              </a:rPr>
              <a:t>("background-color", "</a:t>
            </a:r>
            <a:r>
              <a:rPr lang="en-US" sz="6400" dirty="0" err="1" smtClean="0">
                <a:latin typeface="Times New Roman" pitchFamily="18" charset="0"/>
                <a:cs typeface="Times New Roman" pitchFamily="18" charset="0"/>
              </a:rPr>
              <a:t>lightgray</a:t>
            </a:r>
            <a:r>
              <a:rPr lang="en-US" sz="6400" dirty="0" smtClean="0">
                <a:latin typeface="Times New Roman" pitchFamily="18" charset="0"/>
                <a:cs typeface="Times New Roman" pitchFamily="18" charset="0"/>
              </a:rPr>
              <a:t>");</a:t>
            </a:r>
          </a:p>
          <a:p>
            <a:r>
              <a:rPr lang="en-US" sz="6400" dirty="0" smtClean="0">
                <a:latin typeface="Times New Roman" pitchFamily="18" charset="0"/>
                <a:cs typeface="Times New Roman" pitchFamily="18" charset="0"/>
              </a:rPr>
              <a:t>        },  </a:t>
            </a:r>
          </a:p>
          <a:p>
            <a:r>
              <a:rPr lang="en-US" sz="6400" dirty="0" smtClean="0">
                <a:latin typeface="Times New Roman" pitchFamily="18" charset="0"/>
                <a:cs typeface="Times New Roman" pitchFamily="18" charset="0"/>
              </a:rPr>
              <a:t>        </a:t>
            </a:r>
            <a:r>
              <a:rPr lang="en-US" sz="6400" dirty="0" err="1" smtClean="0">
                <a:latin typeface="Times New Roman" pitchFamily="18" charset="0"/>
                <a:cs typeface="Times New Roman" pitchFamily="18" charset="0"/>
              </a:rPr>
              <a:t>mouseleave</a:t>
            </a:r>
            <a:r>
              <a:rPr lang="en-US" sz="6400" dirty="0" smtClean="0">
                <a:latin typeface="Times New Roman" pitchFamily="18" charset="0"/>
                <a:cs typeface="Times New Roman" pitchFamily="18" charset="0"/>
              </a:rPr>
              <a:t>: function(){</a:t>
            </a:r>
          </a:p>
          <a:p>
            <a:r>
              <a:rPr lang="en-US" sz="6400" dirty="0" smtClean="0">
                <a:latin typeface="Times New Roman" pitchFamily="18" charset="0"/>
                <a:cs typeface="Times New Roman" pitchFamily="18" charset="0"/>
              </a:rPr>
              <a:t>            $(this).</a:t>
            </a:r>
            <a:r>
              <a:rPr lang="en-US" sz="6400" dirty="0" err="1" smtClean="0">
                <a:latin typeface="Times New Roman" pitchFamily="18" charset="0"/>
                <a:cs typeface="Times New Roman" pitchFamily="18" charset="0"/>
              </a:rPr>
              <a:t>css</a:t>
            </a:r>
            <a:r>
              <a:rPr lang="en-US" sz="6400" dirty="0" smtClean="0">
                <a:latin typeface="Times New Roman" pitchFamily="18" charset="0"/>
                <a:cs typeface="Times New Roman" pitchFamily="18" charset="0"/>
              </a:rPr>
              <a:t>("background-color", "</a:t>
            </a:r>
            <a:r>
              <a:rPr lang="en-US" sz="6400" dirty="0" err="1" smtClean="0">
                <a:latin typeface="Times New Roman" pitchFamily="18" charset="0"/>
                <a:cs typeface="Times New Roman" pitchFamily="18" charset="0"/>
              </a:rPr>
              <a:t>lightblue</a:t>
            </a:r>
            <a:r>
              <a:rPr lang="en-US" sz="6400" dirty="0" smtClean="0">
                <a:latin typeface="Times New Roman" pitchFamily="18" charset="0"/>
                <a:cs typeface="Times New Roman" pitchFamily="18" charset="0"/>
              </a:rPr>
              <a:t>");</a:t>
            </a:r>
          </a:p>
          <a:p>
            <a:r>
              <a:rPr lang="en-US" sz="6400" dirty="0" smtClean="0">
                <a:latin typeface="Times New Roman" pitchFamily="18" charset="0"/>
                <a:cs typeface="Times New Roman" pitchFamily="18" charset="0"/>
              </a:rPr>
              <a:t>        }, </a:t>
            </a:r>
          </a:p>
          <a:p>
            <a:r>
              <a:rPr lang="en-US" sz="6400" dirty="0" smtClean="0">
                <a:latin typeface="Times New Roman" pitchFamily="18" charset="0"/>
                <a:cs typeface="Times New Roman" pitchFamily="18" charset="0"/>
              </a:rPr>
              <a:t>        click: function(){</a:t>
            </a:r>
          </a:p>
          <a:p>
            <a:r>
              <a:rPr lang="en-US" sz="6400" dirty="0" smtClean="0">
                <a:latin typeface="Times New Roman" pitchFamily="18" charset="0"/>
                <a:cs typeface="Times New Roman" pitchFamily="18" charset="0"/>
              </a:rPr>
              <a:t>            $(this).</a:t>
            </a:r>
            <a:r>
              <a:rPr lang="en-US" sz="6400" dirty="0" err="1" smtClean="0">
                <a:latin typeface="Times New Roman" pitchFamily="18" charset="0"/>
                <a:cs typeface="Times New Roman" pitchFamily="18" charset="0"/>
              </a:rPr>
              <a:t>css</a:t>
            </a:r>
            <a:r>
              <a:rPr lang="en-US" sz="6400" dirty="0" smtClean="0">
                <a:latin typeface="Times New Roman" pitchFamily="18" charset="0"/>
                <a:cs typeface="Times New Roman" pitchFamily="18" charset="0"/>
              </a:rPr>
              <a:t>("background-color", "yellow");</a:t>
            </a:r>
          </a:p>
          <a:p>
            <a:r>
              <a:rPr lang="en-US" sz="6400" dirty="0" smtClean="0">
                <a:latin typeface="Times New Roman" pitchFamily="18" charset="0"/>
                <a:cs typeface="Times New Roman" pitchFamily="18" charset="0"/>
              </a:rPr>
              <a:t>        }  </a:t>
            </a:r>
          </a:p>
          <a:p>
            <a:r>
              <a:rPr lang="en-US" sz="6400" dirty="0" smtClean="0">
                <a:latin typeface="Times New Roman" pitchFamily="18" charset="0"/>
                <a:cs typeface="Times New Roman" pitchFamily="18" charset="0"/>
              </a:rPr>
              <a:t>    });</a:t>
            </a:r>
          </a:p>
          <a:p>
            <a:r>
              <a:rPr lang="en-US" sz="6400" dirty="0" smtClean="0">
                <a:latin typeface="Times New Roman" pitchFamily="18" charset="0"/>
                <a:cs typeface="Times New Roman" pitchFamily="18" charset="0"/>
              </a:rPr>
              <a:t>});</a:t>
            </a:r>
          </a:p>
          <a:p>
            <a:r>
              <a:rPr lang="en-US" sz="6400" dirty="0" smtClean="0">
                <a:latin typeface="Times New Roman" pitchFamily="18" charset="0"/>
                <a:cs typeface="Times New Roman" pitchFamily="18" charset="0"/>
              </a:rPr>
              <a:t>&lt;/script&gt;</a:t>
            </a:r>
          </a:p>
          <a:p>
            <a:r>
              <a:rPr lang="en-US" sz="6400" dirty="0" smtClean="0">
                <a:latin typeface="Times New Roman" pitchFamily="18" charset="0"/>
                <a:cs typeface="Times New Roman" pitchFamily="18" charset="0"/>
              </a:rPr>
              <a:t>&lt;/head&gt;</a:t>
            </a:r>
          </a:p>
          <a:p>
            <a:r>
              <a:rPr lang="en-US" sz="6400" dirty="0" smtClean="0">
                <a:latin typeface="Times New Roman" pitchFamily="18" charset="0"/>
                <a:cs typeface="Times New Roman" pitchFamily="18" charset="0"/>
              </a:rPr>
              <a:t>&lt;body&gt;</a:t>
            </a:r>
          </a:p>
          <a:p>
            <a:endParaRPr lang="en-US" sz="6400" dirty="0" smtClean="0">
              <a:latin typeface="Times New Roman" pitchFamily="18" charset="0"/>
              <a:cs typeface="Times New Roman" pitchFamily="18" charset="0"/>
            </a:endParaRPr>
          </a:p>
          <a:p>
            <a:r>
              <a:rPr lang="en-US" sz="6400" dirty="0" smtClean="0">
                <a:latin typeface="Times New Roman" pitchFamily="18" charset="0"/>
                <a:cs typeface="Times New Roman" pitchFamily="18" charset="0"/>
              </a:rPr>
              <a:t>&lt;p&gt;Click or move the mouse pointer over this paragraph.&lt;/p&gt;</a:t>
            </a:r>
          </a:p>
          <a:p>
            <a:endParaRPr lang="en-US" sz="6400" dirty="0" smtClean="0">
              <a:latin typeface="Times New Roman" pitchFamily="18" charset="0"/>
              <a:cs typeface="Times New Roman" pitchFamily="18" charset="0"/>
            </a:endParaRPr>
          </a:p>
          <a:p>
            <a:r>
              <a:rPr lang="en-US" sz="6400" dirty="0" smtClean="0">
                <a:latin typeface="Times New Roman" pitchFamily="18" charset="0"/>
                <a:cs typeface="Times New Roman" pitchFamily="18" charset="0"/>
              </a:rPr>
              <a:t>&lt;/body&gt;</a:t>
            </a:r>
          </a:p>
          <a:p>
            <a:r>
              <a:rPr lang="en-US" sz="6400" dirty="0" smtClean="0">
                <a:latin typeface="Times New Roman" pitchFamily="18" charset="0"/>
                <a:cs typeface="Times New Roman" pitchFamily="18" charset="0"/>
              </a:rPr>
              <a:t>&lt;/html&gt;</a:t>
            </a:r>
          </a:p>
          <a:p>
            <a:endParaRPr lang="en-US" dirty="0"/>
          </a:p>
        </p:txBody>
      </p:sp>
    </p:spTree>
    <p:extLst>
      <p:ext uri="{BB962C8B-B14F-4D97-AF65-F5344CB8AC3E}">
        <p14:creationId xmlns:p14="http://schemas.microsoft.com/office/powerpoint/2010/main" val="30301273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REST?</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REST </a:t>
            </a:r>
            <a:r>
              <a:rPr lang="en-US" dirty="0"/>
              <a:t>stands for </a:t>
            </a:r>
            <a:r>
              <a:rPr lang="en-US" b="1" dirty="0" err="1"/>
              <a:t>RE</a:t>
            </a:r>
            <a:r>
              <a:rPr lang="en-US" dirty="0" err="1"/>
              <a:t>presentational</a:t>
            </a:r>
            <a:r>
              <a:rPr lang="en-US" dirty="0"/>
              <a:t> </a:t>
            </a:r>
            <a:r>
              <a:rPr lang="en-US" b="1" dirty="0"/>
              <a:t>S</a:t>
            </a:r>
            <a:r>
              <a:rPr lang="en-US" dirty="0"/>
              <a:t>tate </a:t>
            </a:r>
            <a:r>
              <a:rPr lang="en-US" b="1" dirty="0"/>
              <a:t>T</a:t>
            </a:r>
            <a:r>
              <a:rPr lang="en-US" dirty="0"/>
              <a:t>ransfer. REST is a web standards based architecture and uses HTTP Protocol for data communication. It revolves around resources where every component is a resource and a resource is accessed by a common interface using HTTP standard methods. REST was first introduced by Roy Fielding in year 2000.</a:t>
            </a:r>
          </a:p>
          <a:p>
            <a:pPr algn="just"/>
            <a:r>
              <a:rPr lang="en-US" dirty="0"/>
              <a:t>In REST architecture, a REST Server simply provides access to resources and the REST client accesses and presents the resources. Here each resource is identified by URIs/ Global IDs. REST uses various representations to represent a resource like Text, JSON and XML. JSON is now the most popular format being used in Web Services.</a:t>
            </a:r>
          </a:p>
          <a:p>
            <a:endParaRPr lang="en-US" dirty="0"/>
          </a:p>
        </p:txBody>
      </p:sp>
    </p:spTree>
    <p:extLst>
      <p:ext uri="{BB962C8B-B14F-4D97-AF65-F5344CB8AC3E}">
        <p14:creationId xmlns:p14="http://schemas.microsoft.com/office/powerpoint/2010/main" val="42604548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RESTFul</a:t>
            </a:r>
            <a:r>
              <a:rPr lang="en-US" dirty="0" smtClean="0"/>
              <a:t> Web Services</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lgn="just"/>
            <a:r>
              <a:rPr lang="en-US" dirty="0" smtClean="0"/>
              <a:t>A </a:t>
            </a:r>
            <a:r>
              <a:rPr lang="en-US" dirty="0"/>
              <a:t>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 in a manner similar to inter-process communication on a single computer. This interoperability (e.g., between Java and Python, or Windows and Linux applications) is due to the use of open standards</a:t>
            </a:r>
            <a:r>
              <a:rPr lang="en-US" dirty="0" smtClean="0"/>
              <a:t>.</a:t>
            </a:r>
          </a:p>
          <a:p>
            <a:pPr algn="just"/>
            <a:endParaRPr lang="en-US" dirty="0"/>
          </a:p>
          <a:p>
            <a:pPr algn="just"/>
            <a:r>
              <a:rPr lang="en-US" dirty="0"/>
              <a:t>Web services based on REST Architecture are known as </a:t>
            </a:r>
            <a:r>
              <a:rPr lang="en-US" dirty="0" err="1"/>
              <a:t>RESTful</a:t>
            </a:r>
            <a:r>
              <a:rPr lang="en-US" dirty="0"/>
              <a:t> Web Services. These web services use HTTP methods to implement the concept of REST architecture. A </a:t>
            </a:r>
            <a:r>
              <a:rPr lang="en-US" dirty="0" err="1"/>
              <a:t>RESTful</a:t>
            </a:r>
            <a:r>
              <a:rPr lang="en-US" dirty="0"/>
              <a:t> web service usually defines a URI (Uniform Resource Identifier), which is a service that provides resource representation such as JSON and a set of HTTP Methods.</a:t>
            </a:r>
          </a:p>
        </p:txBody>
      </p:sp>
    </p:spTree>
    <p:extLst>
      <p:ext uri="{BB962C8B-B14F-4D97-AF65-F5344CB8AC3E}">
        <p14:creationId xmlns:p14="http://schemas.microsoft.com/office/powerpoint/2010/main" val="2938899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JavaScript Can Change HTML Content</a:t>
            </a:r>
          </a:p>
          <a:p>
            <a:r>
              <a:rPr lang="en-US" dirty="0"/>
              <a:t>One of many JavaScript HTML methods is </a:t>
            </a:r>
            <a:r>
              <a:rPr lang="en-US" b="1" dirty="0" err="1"/>
              <a:t>getElementById</a:t>
            </a:r>
            <a:r>
              <a:rPr lang="en-US" b="1" dirty="0"/>
              <a:t>()</a:t>
            </a:r>
            <a:r>
              <a:rPr lang="en-US" dirty="0"/>
              <a:t>.</a:t>
            </a:r>
          </a:p>
          <a:p>
            <a:r>
              <a:rPr lang="en-US" dirty="0"/>
              <a:t>This example uses the method to "find" an HTML element (with id="demo") and changes the element content (</a:t>
            </a:r>
            <a:r>
              <a:rPr lang="en-US" b="1" dirty="0" err="1"/>
              <a:t>innerHTML</a:t>
            </a:r>
            <a:r>
              <a:rPr lang="en-US" dirty="0"/>
              <a:t>) to "Hello JavaScript":</a:t>
            </a:r>
          </a:p>
          <a:p>
            <a:endParaRPr lang="en-US" dirty="0"/>
          </a:p>
        </p:txBody>
      </p:sp>
    </p:spTree>
    <p:extLst>
      <p:ext uri="{BB962C8B-B14F-4D97-AF65-F5344CB8AC3E}">
        <p14:creationId xmlns:p14="http://schemas.microsoft.com/office/powerpoint/2010/main" val="35327514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28809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smtClean="0"/>
              <a:t>Javascript</a:t>
            </a:r>
            <a:r>
              <a:rPr lang="en-US" dirty="0" smtClean="0"/>
              <a:t> example</a:t>
            </a:r>
            <a:endParaRPr lang="en-US" dirty="0"/>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r>
              <a:rPr lang="en-US" dirty="0"/>
              <a:t>&lt;!DOCTYPE html&gt;</a:t>
            </a:r>
          </a:p>
          <a:p>
            <a:r>
              <a:rPr lang="en-US" dirty="0"/>
              <a:t>&lt;html&gt;</a:t>
            </a:r>
          </a:p>
          <a:p>
            <a:r>
              <a:rPr lang="en-US" dirty="0"/>
              <a:t>&lt;body&gt;</a:t>
            </a:r>
          </a:p>
          <a:p>
            <a:endParaRPr lang="en-US" dirty="0"/>
          </a:p>
          <a:p>
            <a:r>
              <a:rPr lang="en-US" dirty="0"/>
              <a:t>&lt;h2&gt;What Can JavaScript Do?&lt;/h2&gt;</a:t>
            </a:r>
          </a:p>
          <a:p>
            <a:endParaRPr lang="en-US" dirty="0"/>
          </a:p>
          <a:p>
            <a:r>
              <a:rPr lang="en-US" dirty="0"/>
              <a:t>&lt;p id="demo"&gt;JavaScript can change HTML content.&lt;/p&gt;</a:t>
            </a:r>
          </a:p>
          <a:p>
            <a:endParaRPr lang="en-US" dirty="0"/>
          </a:p>
          <a:p>
            <a:r>
              <a:rPr lang="en-US" dirty="0"/>
              <a:t>&lt;button type="button" </a:t>
            </a:r>
            <a:r>
              <a:rPr lang="en-US" dirty="0" err="1"/>
              <a:t>onclick</a:t>
            </a:r>
            <a:r>
              <a:rPr lang="en-US" dirty="0"/>
              <a:t>='</a:t>
            </a:r>
            <a:r>
              <a:rPr lang="en-US" dirty="0" err="1"/>
              <a:t>document.getElementById</a:t>
            </a:r>
            <a:r>
              <a:rPr lang="en-US" dirty="0"/>
              <a:t>("demo").</a:t>
            </a:r>
            <a:r>
              <a:rPr lang="en-US" dirty="0" err="1"/>
              <a:t>innerHTML</a:t>
            </a:r>
            <a:r>
              <a:rPr lang="en-US" dirty="0"/>
              <a:t> = "Hello JavaScript!"'&gt;Click Me!&lt;/button&gt;</a:t>
            </a:r>
          </a:p>
          <a:p>
            <a:endParaRPr lang="en-US" dirty="0"/>
          </a:p>
          <a:p>
            <a:r>
              <a:rPr lang="en-US" dirty="0"/>
              <a:t>&lt;/body&gt;</a:t>
            </a:r>
          </a:p>
          <a:p>
            <a:r>
              <a:rPr lang="en-US" dirty="0"/>
              <a:t>&lt;/html&gt;</a:t>
            </a:r>
          </a:p>
        </p:txBody>
      </p:sp>
    </p:spTree>
    <p:extLst>
      <p:ext uri="{BB962C8B-B14F-4D97-AF65-F5344CB8AC3E}">
        <p14:creationId xmlns:p14="http://schemas.microsoft.com/office/powerpoint/2010/main" val="2246362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JavaScript Can Change HTML Content</a:t>
            </a:r>
          </a:p>
          <a:p>
            <a:r>
              <a:rPr lang="en-US" dirty="0"/>
              <a:t>JavaScript Can Change HTML Attributes</a:t>
            </a:r>
          </a:p>
          <a:p>
            <a:r>
              <a:rPr lang="en-US" dirty="0"/>
              <a:t>JavaScript Can Change HTML Styles (CSS)</a:t>
            </a:r>
          </a:p>
          <a:p>
            <a:r>
              <a:rPr lang="en-US" dirty="0"/>
              <a:t>JavaScript Can Hide HTML Elements</a:t>
            </a:r>
          </a:p>
          <a:p>
            <a:r>
              <a:rPr lang="en-US" dirty="0"/>
              <a:t>JavaScript Can Show HTML Elements</a:t>
            </a:r>
          </a:p>
          <a:p>
            <a:endParaRPr lang="en-US" dirty="0"/>
          </a:p>
        </p:txBody>
      </p:sp>
    </p:spTree>
    <p:extLst>
      <p:ext uri="{BB962C8B-B14F-4D97-AF65-F5344CB8AC3E}">
        <p14:creationId xmlns:p14="http://schemas.microsoft.com/office/powerpoint/2010/main" val="1132873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Functions and Events</a:t>
            </a:r>
            <a:br>
              <a:rPr lang="en-US" dirty="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A </a:t>
            </a:r>
            <a:r>
              <a:rPr lang="en-US" dirty="0"/>
              <a:t>JavaScript </a:t>
            </a:r>
            <a:r>
              <a:rPr lang="en-US" b="1" dirty="0"/>
              <a:t>function</a:t>
            </a:r>
            <a:r>
              <a:rPr lang="en-US" dirty="0"/>
              <a:t> is a block of JavaScript code, that can be executed when "called" for.</a:t>
            </a:r>
          </a:p>
          <a:p>
            <a:r>
              <a:rPr lang="en-US" dirty="0"/>
              <a:t>For example, a function can be called when an </a:t>
            </a:r>
            <a:r>
              <a:rPr lang="en-US" b="1" dirty="0"/>
              <a:t>event</a:t>
            </a:r>
            <a:r>
              <a:rPr lang="en-US" dirty="0"/>
              <a:t> occurs, like when the user clicks a button.</a:t>
            </a:r>
          </a:p>
          <a:p>
            <a:endParaRPr lang="en-US" dirty="0"/>
          </a:p>
        </p:txBody>
      </p:sp>
    </p:spTree>
    <p:extLst>
      <p:ext uri="{BB962C8B-B14F-4D97-AF65-F5344CB8AC3E}">
        <p14:creationId xmlns:p14="http://schemas.microsoft.com/office/powerpoint/2010/main" val="3617414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2889</Words>
  <Application>Microsoft Office PowerPoint</Application>
  <PresentationFormat>On-screen Show (4:3)</PresentationFormat>
  <Paragraphs>536</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javascript</vt:lpstr>
      <vt:lpstr> Where it is used? </vt:lpstr>
      <vt:lpstr>PowerPoint Presentation</vt:lpstr>
      <vt:lpstr>Multi-line Comment </vt:lpstr>
      <vt:lpstr>Why Study JavaScript? </vt:lpstr>
      <vt:lpstr>PowerPoint Presentation</vt:lpstr>
      <vt:lpstr>Javascript example</vt:lpstr>
      <vt:lpstr>PowerPoint Presentation</vt:lpstr>
      <vt:lpstr>JavaScript Functions and Events </vt:lpstr>
      <vt:lpstr>Javascript functions example</vt:lpstr>
      <vt:lpstr> JavaScript Display Possibilities </vt:lpstr>
      <vt:lpstr> Methods of window object </vt:lpstr>
      <vt:lpstr>PowerPoint Presentation</vt:lpstr>
      <vt:lpstr>PowerPoint Presentation</vt:lpstr>
      <vt:lpstr>PowerPoint Presentation</vt:lpstr>
      <vt:lpstr>  For debugging purposes, you can use the console.log() method to display data</vt:lpstr>
      <vt:lpstr>Javascript events example to display date &amp; time</vt:lpstr>
      <vt:lpstr> Example of Variable declaration in JavaScript </vt:lpstr>
      <vt:lpstr> Events in JavaScript </vt:lpstr>
      <vt:lpstr>JSON</vt:lpstr>
      <vt:lpstr>PowerPoint Presentation</vt:lpstr>
      <vt:lpstr>PowerPoint Presentation</vt:lpstr>
      <vt:lpstr>Events and Objects Events are things that happen, actions, that are associated with an object. Below are some common events and the object they are associated with: </vt:lpstr>
      <vt:lpstr>JSON SYNTAX RULES</vt:lpstr>
      <vt:lpstr>JSON Objects </vt:lpstr>
      <vt:lpstr>JSON arrays</vt:lpstr>
      <vt:lpstr>PowerPoint Presentation</vt:lpstr>
      <vt:lpstr>PowerPoint Presentation</vt:lpstr>
      <vt:lpstr>PowerPoint Presentation</vt:lpstr>
      <vt:lpstr>Receiving Data If you receive data in JSON format, you can convert it into a JavaScript object</vt:lpstr>
      <vt:lpstr> Storing Data </vt:lpstr>
      <vt:lpstr>Why use JSON? </vt:lpstr>
      <vt:lpstr>JSON is Like XML Because </vt:lpstr>
      <vt:lpstr>JSON is Unlike XML Because </vt:lpstr>
      <vt:lpstr>JSON.stringify() </vt:lpstr>
      <vt:lpstr> Differences between JSON and XML </vt:lpstr>
      <vt:lpstr>JSON Example </vt:lpstr>
      <vt:lpstr> XML Example </vt:lpstr>
      <vt:lpstr>jQuery</vt:lpstr>
      <vt:lpstr>PowerPoint Presentation</vt:lpstr>
      <vt:lpstr>PowerPoint Presentation</vt:lpstr>
      <vt:lpstr>jQuery selectors are one of the most important parts of the jQuery library</vt:lpstr>
      <vt:lpstr>PowerPoint Presentation</vt:lpstr>
      <vt:lpstr>PowerPoint Presentation</vt:lpstr>
      <vt:lpstr>PowerPoint Presentation</vt:lpstr>
      <vt:lpstr>PowerPoint Presentation</vt:lpstr>
      <vt:lpstr>PowerPoint Presentation</vt:lpstr>
      <vt:lpstr>jQuery Event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REST? </vt:lpstr>
      <vt:lpstr>RESTFul Web Services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dc:title>
  <dc:creator>student</dc:creator>
  <cp:lastModifiedBy>student</cp:lastModifiedBy>
  <cp:revision>44</cp:revision>
  <dcterms:created xsi:type="dcterms:W3CDTF">2017-02-06T07:13:08Z</dcterms:created>
  <dcterms:modified xsi:type="dcterms:W3CDTF">2017-12-12T10:33:47Z</dcterms:modified>
</cp:coreProperties>
</file>