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 V</a:t>
            </a:r>
            <a:br>
              <a:rPr lang="en-US" dirty="0" smtClean="0"/>
            </a:br>
            <a:r>
              <a:rPr lang="en-US" dirty="0" smtClean="0"/>
              <a:t>DISASTER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038600"/>
            <a:ext cx="4572000" cy="1752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By,</a:t>
            </a:r>
          </a:p>
          <a:p>
            <a:r>
              <a:rPr lang="en-US" sz="1600" dirty="0" err="1" smtClean="0"/>
              <a:t>Karthika</a:t>
            </a:r>
            <a:r>
              <a:rPr lang="en-US" sz="1600" dirty="0" smtClean="0"/>
              <a:t> </a:t>
            </a:r>
            <a:r>
              <a:rPr lang="en-US" sz="1600" dirty="0" err="1" smtClean="0"/>
              <a:t>Kishore</a:t>
            </a:r>
            <a:r>
              <a:rPr lang="en-US" sz="1600" dirty="0" smtClean="0"/>
              <a:t> </a:t>
            </a:r>
            <a:r>
              <a:rPr lang="en-US" sz="1600" dirty="0" err="1" smtClean="0"/>
              <a:t>Koka</a:t>
            </a:r>
            <a:endParaRPr lang="en-US" sz="1600" dirty="0" smtClean="0"/>
          </a:p>
          <a:p>
            <a:r>
              <a:rPr lang="en-US" sz="1600" dirty="0" smtClean="0"/>
              <a:t>Assistant Professor</a:t>
            </a:r>
          </a:p>
          <a:p>
            <a:r>
              <a:rPr lang="en-US" sz="1600" dirty="0" smtClean="0"/>
              <a:t>Department of Civil Engineering</a:t>
            </a:r>
          </a:p>
          <a:p>
            <a:r>
              <a:rPr lang="en-US" sz="1600" dirty="0" err="1" smtClean="0"/>
              <a:t>Chaitanya</a:t>
            </a:r>
            <a:r>
              <a:rPr lang="en-US" sz="1600" dirty="0" smtClean="0"/>
              <a:t> </a:t>
            </a:r>
            <a:r>
              <a:rPr lang="en-US" sz="1600" dirty="0" err="1" smtClean="0"/>
              <a:t>Bharathi</a:t>
            </a:r>
            <a:r>
              <a:rPr lang="en-US" sz="1600" dirty="0" smtClean="0"/>
              <a:t> </a:t>
            </a:r>
            <a:r>
              <a:rPr lang="en-US" sz="1600" dirty="0" smtClean="0"/>
              <a:t>Institute of </a:t>
            </a:r>
            <a:r>
              <a:rPr lang="en-US" sz="1600" dirty="0" smtClean="0"/>
              <a:t>Technology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State level disaster management coordination mechanism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86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and Disaster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24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hazard</a:t>
            </a:r>
            <a:r>
              <a:rPr lang="en-US" dirty="0" smtClean="0"/>
              <a:t> represents a source of potential damage or loss of life.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disaster</a:t>
            </a:r>
            <a:r>
              <a:rPr lang="en-US" dirty="0" smtClean="0"/>
              <a:t> is an event that causes great damage or loss of life.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cruise missile sitting in the hold of a ship is a hazard, but when it detonates it creates a disaster.</a:t>
            </a:r>
          </a:p>
          <a:p>
            <a:endParaRPr lang="en-US" dirty="0" smtClean="0"/>
          </a:p>
          <a:p>
            <a:r>
              <a:rPr lang="en-US" dirty="0" smtClean="0"/>
              <a:t>Living on the flank of a volcano is hazardous, when it erupts it becomes a disaster.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Therefore, </a:t>
            </a:r>
            <a:r>
              <a:rPr lang="en-US" sz="3700" b="1" dirty="0" smtClean="0">
                <a:solidFill>
                  <a:srgbClr val="FF0000"/>
                </a:solidFill>
              </a:rPr>
              <a:t>hazard</a:t>
            </a:r>
            <a:r>
              <a:rPr lang="en-US" dirty="0" smtClean="0"/>
              <a:t> is the </a:t>
            </a:r>
            <a:r>
              <a:rPr lang="en-US" sz="3700" b="1" dirty="0" smtClean="0">
                <a:solidFill>
                  <a:srgbClr val="FF0000"/>
                </a:solidFill>
              </a:rPr>
              <a:t>potentia</a:t>
            </a:r>
            <a:r>
              <a:rPr lang="en-US" b="1" dirty="0" smtClean="0">
                <a:solidFill>
                  <a:srgbClr val="FF0000"/>
                </a:solidFill>
              </a:rPr>
              <a:t>l </a:t>
            </a:r>
            <a:r>
              <a:rPr lang="en-US" dirty="0" smtClean="0"/>
              <a:t>&amp; </a:t>
            </a:r>
            <a:r>
              <a:rPr lang="en-US" sz="3700" b="1" dirty="0" smtClean="0">
                <a:solidFill>
                  <a:srgbClr val="FF0000"/>
                </a:solidFill>
              </a:rPr>
              <a:t>disaster</a:t>
            </a:r>
            <a:r>
              <a:rPr lang="en-US" dirty="0" smtClean="0"/>
              <a:t> is the </a:t>
            </a:r>
            <a:r>
              <a:rPr lang="en-US" sz="3700" b="1" dirty="0" smtClean="0">
                <a:solidFill>
                  <a:srgbClr val="FF0000"/>
                </a:solidFill>
              </a:rPr>
              <a:t>potential realized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257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dirty="0" smtClean="0"/>
              <a:t>	Any disaster or hazard is assessed based on its vulnerability and these can be sub divided for easy understanding into various categories such as,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1</a:t>
            </a:r>
            <a:r>
              <a:rPr lang="en-US" sz="2300" dirty="0" smtClean="0"/>
              <a:t>. </a:t>
            </a:r>
            <a:r>
              <a:rPr lang="en-US" sz="2300" dirty="0" smtClean="0"/>
              <a:t>Human:</a:t>
            </a:r>
            <a:endParaRPr lang="en-US" sz="2300" dirty="0" smtClean="0"/>
          </a:p>
          <a:p>
            <a:pPr lvl="1"/>
            <a:r>
              <a:rPr lang="en-US" sz="2300" dirty="0" smtClean="0"/>
              <a:t>Elderly</a:t>
            </a:r>
          </a:p>
          <a:p>
            <a:pPr lvl="1"/>
            <a:r>
              <a:rPr lang="en-US" sz="2300" dirty="0" smtClean="0"/>
              <a:t>Women</a:t>
            </a:r>
          </a:p>
          <a:p>
            <a:pPr lvl="1"/>
            <a:r>
              <a:rPr lang="en-US" sz="2300" dirty="0" smtClean="0"/>
              <a:t>Children</a:t>
            </a:r>
          </a:p>
          <a:p>
            <a:pPr lvl="1"/>
            <a:r>
              <a:rPr lang="en-US" sz="2300" dirty="0" smtClean="0"/>
              <a:t>Differently </a:t>
            </a:r>
            <a:r>
              <a:rPr lang="en-US" sz="2300" dirty="0" err="1" smtClean="0"/>
              <a:t>abled</a:t>
            </a:r>
            <a:r>
              <a:rPr lang="en-US" sz="2300" dirty="0" smtClean="0"/>
              <a:t> persons</a:t>
            </a:r>
          </a:p>
          <a:p>
            <a:pPr>
              <a:buNone/>
            </a:pPr>
            <a:endParaRPr lang="en-US" sz="2300" dirty="0" smtClean="0"/>
          </a:p>
          <a:p>
            <a:pPr lvl="0">
              <a:buFont typeface="Arial" pitchFamily="34" charset="0"/>
              <a:buNone/>
            </a:pPr>
            <a:r>
              <a:rPr lang="en-US" sz="2300" dirty="0" smtClean="0"/>
              <a:t>2</a:t>
            </a:r>
            <a:r>
              <a:rPr lang="en-US" sz="2300" dirty="0" smtClean="0"/>
              <a:t>. Geographical location</a:t>
            </a:r>
          </a:p>
          <a:p>
            <a:pPr lvl="0">
              <a:buFont typeface="Arial" pitchFamily="34" charset="0"/>
              <a:buNone/>
            </a:pPr>
            <a:r>
              <a:rPr lang="en-US" sz="2300" dirty="0" smtClean="0"/>
              <a:t>	- natural factors</a:t>
            </a:r>
          </a:p>
          <a:p>
            <a:pPr>
              <a:buNone/>
            </a:pPr>
            <a:endParaRPr lang="en-US" sz="2300" dirty="0" smtClean="0"/>
          </a:p>
          <a:p>
            <a:pPr lvl="0">
              <a:buNone/>
            </a:pPr>
            <a:r>
              <a:rPr lang="en-US" sz="2300" dirty="0" smtClean="0"/>
              <a:t>3.</a:t>
            </a:r>
            <a:r>
              <a:rPr lang="en-US" sz="2300" dirty="0" smtClean="0"/>
              <a:t> Human induced activities</a:t>
            </a:r>
          </a:p>
          <a:p>
            <a:pPr lvl="1"/>
            <a:r>
              <a:rPr lang="en-US" sz="2300" dirty="0" smtClean="0"/>
              <a:t>Increasing demographic pressure</a:t>
            </a:r>
          </a:p>
          <a:p>
            <a:pPr lvl="1"/>
            <a:r>
              <a:rPr lang="en-US" sz="2300" dirty="0" smtClean="0"/>
              <a:t>Deteriorating environmental conditions</a:t>
            </a:r>
          </a:p>
          <a:p>
            <a:pPr lvl="1"/>
            <a:r>
              <a:rPr lang="en-US" sz="2300" dirty="0" smtClean="0"/>
              <a:t>Deforestation</a:t>
            </a:r>
          </a:p>
          <a:p>
            <a:pPr lvl="1"/>
            <a:r>
              <a:rPr lang="en-US" sz="2300" dirty="0" smtClean="0"/>
              <a:t>Unscientific developments</a:t>
            </a:r>
          </a:p>
          <a:p>
            <a:pPr lvl="1"/>
            <a:r>
              <a:rPr lang="en-US" sz="2300" dirty="0" smtClean="0"/>
              <a:t>Faulty </a:t>
            </a:r>
            <a:r>
              <a:rPr lang="en-US" sz="2300" dirty="0" err="1" smtClean="0"/>
              <a:t>agri</a:t>
            </a:r>
            <a:r>
              <a:rPr lang="en-US" sz="2300" dirty="0" smtClean="0"/>
              <a:t> practices and grazing</a:t>
            </a:r>
          </a:p>
          <a:p>
            <a:pPr lvl="1"/>
            <a:r>
              <a:rPr lang="en-US" sz="2300" dirty="0" smtClean="0"/>
              <a:t>Unplanned urbanization</a:t>
            </a:r>
          </a:p>
          <a:p>
            <a:pPr lvl="1"/>
            <a:r>
              <a:rPr lang="en-US" sz="2300" dirty="0" smtClean="0"/>
              <a:t>Construction of large </a:t>
            </a:r>
            <a:r>
              <a:rPr lang="en-US" sz="2300" dirty="0" smtClean="0"/>
              <a:t>dams</a:t>
            </a:r>
            <a:endParaRPr lang="en-US" sz="23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India vulnerable to natural disasters due its position on the globe</a:t>
            </a:r>
          </a:p>
          <a:p>
            <a:pPr lvl="1"/>
            <a:r>
              <a:rPr lang="en-US" sz="2400" dirty="0" smtClean="0"/>
              <a:t>59% of the landmass is prone to earthquakes of various intensities</a:t>
            </a:r>
          </a:p>
          <a:p>
            <a:pPr lvl="1"/>
            <a:r>
              <a:rPr lang="en-US" sz="2400" dirty="0" smtClean="0"/>
              <a:t>40 million hectares is prone to floods</a:t>
            </a:r>
          </a:p>
          <a:p>
            <a:pPr lvl="1"/>
            <a:r>
              <a:rPr lang="en-US" sz="2400" dirty="0" smtClean="0"/>
              <a:t>5,700 km is prone to cyclones and tsunamis (total= 7500 km)</a:t>
            </a:r>
          </a:p>
          <a:p>
            <a:pPr lvl="1"/>
            <a:r>
              <a:rPr lang="en-US" sz="2400" dirty="0" smtClean="0"/>
              <a:t>69% of the area is susceptible to drought</a:t>
            </a:r>
          </a:p>
          <a:p>
            <a:pPr lvl="1">
              <a:buNone/>
            </a:pPr>
            <a:endParaRPr lang="en-US" sz="2600" dirty="0" smtClean="0"/>
          </a:p>
          <a:p>
            <a:r>
              <a:rPr lang="en-US" sz="3000" dirty="0" smtClean="0"/>
              <a:t>Formation of ISDR </a:t>
            </a:r>
            <a:r>
              <a:rPr lang="en-US" sz="2400" dirty="0" smtClean="0"/>
              <a:t>(Post IDNDR)</a:t>
            </a:r>
          </a:p>
          <a:p>
            <a:r>
              <a:rPr lang="en-US" sz="3000" dirty="0" smtClean="0"/>
              <a:t>Orissa super cyclone 1989 and </a:t>
            </a:r>
            <a:r>
              <a:rPr lang="en-US" sz="3000" dirty="0" err="1" smtClean="0"/>
              <a:t>Bhuj</a:t>
            </a:r>
            <a:r>
              <a:rPr lang="en-US" sz="3000" dirty="0" smtClean="0"/>
              <a:t> Earthquake 2001</a:t>
            </a:r>
          </a:p>
          <a:p>
            <a:r>
              <a:rPr lang="en-US" sz="3000" dirty="0" smtClean="0"/>
              <a:t>National Disaster Management Authority (NDMA), </a:t>
            </a:r>
            <a:r>
              <a:rPr lang="en-US" sz="3000" dirty="0" err="1" smtClean="0"/>
              <a:t>GoI</a:t>
            </a: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Disaster Management Definition</a:t>
            </a:r>
            <a:br>
              <a:rPr lang="en-US" dirty="0" smtClean="0"/>
            </a:br>
            <a:r>
              <a:rPr lang="en-US" dirty="0" smtClean="0"/>
              <a:t>NPDM 2009 and the DM Act 2005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953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 smtClean="0"/>
              <a:t>	“A continuous and integrated process of planning, organizing, coordinating and implementing measures which are necessary or expedient" for the following: 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b="1" dirty="0" smtClean="0"/>
              <a:t>Prevention</a:t>
            </a:r>
            <a:r>
              <a:rPr lang="en-US" sz="2400" dirty="0" smtClean="0"/>
              <a:t> of danger or threat of any disaster,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b="1" dirty="0" smtClean="0"/>
              <a:t>Mitigation</a:t>
            </a:r>
            <a:r>
              <a:rPr lang="en-US" sz="2400" dirty="0" smtClean="0"/>
              <a:t> or reduction of risk of any disaster or its severity or consequences,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b="1" dirty="0" smtClean="0"/>
              <a:t>Capacity-building</a:t>
            </a:r>
            <a:r>
              <a:rPr lang="en-US" sz="2400" dirty="0" smtClean="0"/>
              <a:t>,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b="1" dirty="0" smtClean="0"/>
              <a:t>Preparedness</a:t>
            </a:r>
            <a:r>
              <a:rPr lang="en-US" sz="2400" dirty="0" smtClean="0"/>
              <a:t> to deal with any disaster,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b="1" dirty="0" smtClean="0"/>
              <a:t>Prompt response</a:t>
            </a:r>
            <a:r>
              <a:rPr lang="en-US" sz="2400" dirty="0" smtClean="0"/>
              <a:t> to any threatening disaster situation or disaster,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b="1" dirty="0" smtClean="0"/>
              <a:t>Assessing</a:t>
            </a:r>
            <a:r>
              <a:rPr lang="en-US" sz="2400" dirty="0" smtClean="0"/>
              <a:t> the severity or magnitude of effects of any disaster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b="1" dirty="0" smtClean="0"/>
              <a:t>Evacuation, rescue</a:t>
            </a:r>
            <a:r>
              <a:rPr lang="en-US" sz="2400" dirty="0" smtClean="0"/>
              <a:t> and </a:t>
            </a:r>
            <a:r>
              <a:rPr lang="en-US" sz="2400" b="1" dirty="0" smtClean="0"/>
              <a:t>relief</a:t>
            </a:r>
            <a:r>
              <a:rPr lang="en-US" sz="2400" dirty="0" smtClean="0"/>
              <a:t>, and </a:t>
            </a:r>
          </a:p>
          <a:p>
            <a:pPr marL="457200" indent="-457200" algn="just">
              <a:lnSpc>
                <a:spcPct val="150000"/>
              </a:lnSpc>
              <a:buAutoNum type="arabicParenR"/>
            </a:pPr>
            <a:r>
              <a:rPr lang="en-US" sz="2400" b="1" dirty="0" smtClean="0"/>
              <a:t>Rehabilitation and reconstruction</a:t>
            </a:r>
            <a:r>
              <a:rPr lang="en-US" sz="2400" dirty="0" smtClean="0"/>
              <a:t>.” 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Disaster Management Cycle</a:t>
            </a:r>
            <a:br>
              <a:rPr lang="en-US" dirty="0" smtClean="0"/>
            </a:br>
            <a:r>
              <a:rPr lang="en-US" sz="3800" dirty="0" smtClean="0">
                <a:solidFill>
                  <a:srgbClr val="FF0000"/>
                </a:solidFill>
              </a:rPr>
              <a:t>National Disaster Management Plan (NDMP)</a:t>
            </a:r>
            <a:endParaRPr lang="en-US" sz="3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34215"/>
            <a:ext cx="8150207" cy="562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Autofit/>
          </a:bodyPr>
          <a:lstStyle/>
          <a:p>
            <a:r>
              <a:rPr lang="en-US" sz="2600" b="1" dirty="0" smtClean="0"/>
              <a:t>National-level disaster management - basic institutional framework </a:t>
            </a:r>
            <a:endParaRPr lang="en-US" sz="2600" b="1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8991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201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UNIT- V DISASTER MANAGEMENT</vt:lpstr>
      <vt:lpstr>Introduction</vt:lpstr>
      <vt:lpstr>Disaster Management Definition NPDM 2009 and the DM Act 2005</vt:lpstr>
      <vt:lpstr>Disaster Management Cycle National Disaster Management Plan (NDMP)</vt:lpstr>
      <vt:lpstr>National-level disaster management - basic institutional framework </vt:lpstr>
      <vt:lpstr>Slide 6</vt:lpstr>
      <vt:lpstr>Slide 7</vt:lpstr>
      <vt:lpstr>Slide 8</vt:lpstr>
      <vt:lpstr>Slide 9</vt:lpstr>
      <vt:lpstr>Slide 10</vt:lpstr>
      <vt:lpstr>State level disaster management coordination mechanism</vt:lpstr>
      <vt:lpstr>Hazard and Disaster</vt:lpstr>
      <vt:lpstr>Vulnerability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 V DISASTER MANAGEMENT</dc:title>
  <dc:creator>Admin</dc:creator>
  <cp:lastModifiedBy>Admin</cp:lastModifiedBy>
  <cp:revision>17</cp:revision>
  <dcterms:created xsi:type="dcterms:W3CDTF">2006-08-16T00:00:00Z</dcterms:created>
  <dcterms:modified xsi:type="dcterms:W3CDTF">2018-10-15T17:23:18Z</dcterms:modified>
</cp:coreProperties>
</file>