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24" r:id="rId2"/>
    <p:sldId id="328" r:id="rId3"/>
    <p:sldId id="329" r:id="rId4"/>
    <p:sldId id="330" r:id="rId5"/>
    <p:sldId id="338" r:id="rId6"/>
    <p:sldId id="336" r:id="rId7"/>
    <p:sldId id="340" r:id="rId8"/>
    <p:sldId id="334" r:id="rId9"/>
    <p:sldId id="335" r:id="rId10"/>
    <p:sldId id="331" r:id="rId11"/>
    <p:sldId id="341" r:id="rId12"/>
    <p:sldId id="342" r:id="rId13"/>
    <p:sldId id="343" r:id="rId14"/>
    <p:sldId id="332" r:id="rId15"/>
    <p:sldId id="333" r:id="rId1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a옛날목욕탕B" panose="02020600000000000000" pitchFamily="18" charset="-127"/>
      <p:regular r:id="rId20"/>
    </p:embeddedFont>
    <p:embeddedFont>
      <p:font typeface="Constantia" panose="02030602050306030303" pitchFamily="18" charset="0"/>
      <p:regular r:id="rId21"/>
      <p:bold r:id="rId22"/>
      <p:italic r:id="rId23"/>
      <p:boldItalic r:id="rId24"/>
    </p:embeddedFont>
    <p:embeddedFont>
      <p:font typeface="a옛날목욕탕L" panose="02020600000000000000" pitchFamily="18" charset="-127"/>
      <p:regular r:id="rId25"/>
    </p:embeddedFont>
    <p:embeddedFont>
      <p:font typeface="Impact" panose="020B0806030902050204" pitchFamily="34" charset="0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9D0B"/>
    <a:srgbClr val="FF0000"/>
    <a:srgbClr val="000000"/>
    <a:srgbClr val="2DB000"/>
    <a:srgbClr val="558ED5"/>
    <a:srgbClr val="FFAA01"/>
    <a:srgbClr val="0D19FF"/>
    <a:srgbClr val="3AC733"/>
    <a:srgbClr val="D0F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 autoAdjust="0"/>
    <p:restoredTop sz="88783" autoAdjust="0"/>
  </p:normalViewPr>
  <p:slideViewPr>
    <p:cSldViewPr>
      <p:cViewPr>
        <p:scale>
          <a:sx n="75" d="100"/>
          <a:sy n="75" d="100"/>
        </p:scale>
        <p:origin x="-1818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A78B-002B-42CB-972B-3E59ED566A08}" type="datetimeFigureOut">
              <a:rPr lang="ko-KR" altLang="en-US" smtClean="0"/>
              <a:t>2016-05-16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E5267-086B-450E-B008-5E97003A9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6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3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8752-E4F4-40A2-9A2B-EBFE38DB63B9}" type="datetimeFigureOut">
              <a:rPr lang="ko-KR" altLang="en-US" smtClean="0"/>
              <a:pPr/>
              <a:t>2016-05-16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57" y="2779062"/>
            <a:ext cx="1442666" cy="8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659534" y="2432266"/>
            <a:ext cx="3809670" cy="923330"/>
            <a:chOff x="3063209" y="2475079"/>
            <a:chExt cx="3809670" cy="923330"/>
          </a:xfrm>
        </p:grpSpPr>
        <p:sp>
          <p:nvSpPr>
            <p:cNvPr id="4" name="직사각형 3"/>
            <p:cNvSpPr/>
            <p:nvPr/>
          </p:nvSpPr>
          <p:spPr>
            <a:xfrm>
              <a:off x="3063209" y="2475079"/>
              <a:ext cx="380967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400" b="1" dirty="0" err="1" smtClean="0">
                  <a:solidFill>
                    <a:schemeClr val="accent1"/>
                  </a:solidFill>
                  <a:latin typeface="Constantia" panose="02030602050306030303" pitchFamily="18" charset="0"/>
                  <a:ea typeface="a옛날목욕탕L" panose="02020600000000000000" pitchFamily="18" charset="-127"/>
                  <a:cs typeface="Times New Roman" panose="02020603050405020304" pitchFamily="18" charset="0"/>
                </a:rPr>
                <a:t>O</a:t>
              </a:r>
              <a:r>
                <a:rPr lang="en-US" altLang="ko-KR" sz="5400" b="1" dirty="0" err="1" smtClean="0">
                  <a:solidFill>
                    <a:srgbClr val="FF0000"/>
                  </a:solidFill>
                  <a:latin typeface="Constantia" panose="02030602050306030303" pitchFamily="18" charset="0"/>
                  <a:ea typeface="a옛날목욕탕L" panose="02020600000000000000" pitchFamily="18" charset="-127"/>
                  <a:cs typeface="Times New Roman" panose="02020603050405020304" pitchFamily="18" charset="0"/>
                </a:rPr>
                <a:t>d</a:t>
              </a:r>
              <a:r>
                <a:rPr lang="en-US" altLang="ko-KR" sz="5400" b="1" dirty="0" err="1" smtClean="0">
                  <a:solidFill>
                    <a:srgbClr val="FFC000"/>
                  </a:solidFill>
                  <a:latin typeface="Constantia" panose="02030602050306030303" pitchFamily="18" charset="0"/>
                  <a:ea typeface="a옛날목욕탕L" panose="02020600000000000000" pitchFamily="18" charset="-127"/>
                  <a:cs typeface="Times New Roman" panose="02020603050405020304" pitchFamily="18" charset="0"/>
                </a:rPr>
                <a:t>e</a:t>
              </a:r>
              <a:r>
                <a:rPr lang="en-US" altLang="ko-KR" sz="5400" b="1" dirty="0" err="1" smtClean="0">
                  <a:solidFill>
                    <a:schemeClr val="accent1"/>
                  </a:solidFill>
                  <a:latin typeface="Constantia" panose="02030602050306030303" pitchFamily="18" charset="0"/>
                  <a:ea typeface="a옛날목욕탕L" panose="02020600000000000000" pitchFamily="18" charset="-127"/>
                  <a:cs typeface="Times New Roman" panose="02020603050405020304" pitchFamily="18" charset="0"/>
                </a:rPr>
                <a:t>g</a:t>
              </a:r>
              <a:r>
                <a:rPr lang="en-US" altLang="ko-KR" sz="5400" b="1" dirty="0" err="1" smtClean="0">
                  <a:solidFill>
                    <a:srgbClr val="0B9D0B"/>
                  </a:solidFill>
                  <a:latin typeface="Constantia" panose="02030602050306030303" pitchFamily="18" charset="0"/>
                  <a:ea typeface="a옛날목욕탕L" panose="02020600000000000000" pitchFamily="18" charset="-127"/>
                  <a:cs typeface="Times New Roman" panose="02020603050405020304" pitchFamily="18" charset="0"/>
                </a:rPr>
                <a:t>o</a:t>
              </a:r>
              <a:endParaRPr lang="ko-KR" altLang="en-US" sz="5400" b="1" dirty="0">
                <a:solidFill>
                  <a:srgbClr val="0B9D0B"/>
                </a:solidFill>
                <a:latin typeface="Constantia" panose="02030602050306030303" pitchFamily="18" charset="0"/>
                <a:ea typeface="a옛날목욕탕L" panose="02020600000000000000" pitchFamily="18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049073" y="2645279"/>
              <a:ext cx="512283" cy="734306"/>
              <a:chOff x="630435" y="1285287"/>
              <a:chExt cx="1522084" cy="218175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11" name="자유형 10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자유형 11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자유형 12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6128329" y="6125814"/>
            <a:ext cx="2908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종합설계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2&amp;SW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융합프로젝트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13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팀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41152" y="6433591"/>
            <a:ext cx="2882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배홍일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백재홍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박선주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김경은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46457" y="3578269"/>
            <a:ext cx="7272808" cy="585467"/>
            <a:chOff x="1046457" y="3578269"/>
            <a:chExt cx="7272808" cy="585467"/>
          </a:xfrm>
        </p:grpSpPr>
        <p:grpSp>
          <p:nvGrpSpPr>
            <p:cNvPr id="30" name="그룹 29"/>
            <p:cNvGrpSpPr/>
            <p:nvPr/>
          </p:nvGrpSpPr>
          <p:grpSpPr>
            <a:xfrm>
              <a:off x="1046457" y="3578269"/>
              <a:ext cx="7272808" cy="585467"/>
              <a:chOff x="1547664" y="2116961"/>
              <a:chExt cx="7272808" cy="58546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547664" y="2116961"/>
                <a:ext cx="7272808" cy="5854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617576" y="2179208"/>
                <a:ext cx="7056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청각장애인을 </a:t>
                </a:r>
                <a:r>
                  <a:rPr lang="ko-KR" altLang="en-US" sz="2400" b="1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위한 버스 정보안내 서비스</a:t>
                </a:r>
                <a:endParaRPr lang="en-US" altLang="ko-KR" sz="24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1" name="이등변 삼각형 30"/>
            <p:cNvSpPr/>
            <p:nvPr/>
          </p:nvSpPr>
          <p:spPr>
            <a:xfrm flipV="1">
              <a:off x="7887217" y="3820308"/>
              <a:ext cx="206049" cy="16363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730169">
            <a:off x="2520020" y="3150376"/>
            <a:ext cx="489019" cy="345266"/>
            <a:chOff x="2339752" y="1315284"/>
            <a:chExt cx="489019" cy="345266"/>
          </a:xfrm>
        </p:grpSpPr>
        <p:cxnSp>
          <p:nvCxnSpPr>
            <p:cNvPr id="14" name="직선 연결선 13"/>
            <p:cNvCxnSpPr/>
            <p:nvPr/>
          </p:nvCxnSpPr>
          <p:spPr>
            <a:xfrm rot="20869831">
              <a:off x="2624285" y="1505002"/>
              <a:ext cx="204486" cy="121002"/>
            </a:xfrm>
            <a:prstGeom prst="line">
              <a:avLst/>
            </a:prstGeom>
            <a:ln w="762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/>
            <p:cNvSpPr/>
            <p:nvPr/>
          </p:nvSpPr>
          <p:spPr>
            <a:xfrm>
              <a:off x="2339752" y="1315284"/>
              <a:ext cx="345266" cy="345266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3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37291" y="26064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988696" y="1228690"/>
            <a:ext cx="316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/ PARSING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6159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▶ </a:t>
            </a:r>
            <a:r>
              <a:rPr lang="en-US" altLang="ko-KR" sz="2400" b="1" dirty="0" smtClean="0"/>
              <a:t>OPEN API</a:t>
            </a:r>
            <a:endParaRPr lang="ko-KR" altLang="en-US" sz="24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582075" y="2276872"/>
            <a:ext cx="5614442" cy="4192974"/>
            <a:chOff x="395536" y="974479"/>
            <a:chExt cx="7486650" cy="559117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974479"/>
              <a:ext cx="7486650" cy="5591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33636" y="5856510"/>
              <a:ext cx="2952328" cy="60191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33636" y="5254600"/>
              <a:ext cx="2952328" cy="60191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57725" y="3289208"/>
            <a:ext cx="2877584" cy="1337930"/>
            <a:chOff x="4387974" y="3537796"/>
            <a:chExt cx="2877584" cy="1337930"/>
          </a:xfrm>
        </p:grpSpPr>
        <p:sp>
          <p:nvSpPr>
            <p:cNvPr id="15" name="직사각형 14"/>
            <p:cNvSpPr/>
            <p:nvPr/>
          </p:nvSpPr>
          <p:spPr>
            <a:xfrm>
              <a:off x="4387975" y="3630597"/>
              <a:ext cx="2877583" cy="920599"/>
            </a:xfrm>
            <a:prstGeom prst="rect">
              <a:avLst/>
            </a:prstGeom>
            <a:solidFill>
              <a:srgbClr val="0B9D0B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87975" y="3675397"/>
              <a:ext cx="21210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itchFamily="18" charset="-127"/>
                  <a:ea typeface="a옛날목욕탕B" pitchFamily="18" charset="-127"/>
                </a:rPr>
                <a:t>공공데이터 포털</a:t>
              </a:r>
              <a:endPara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itchFamily="18" charset="-127"/>
                <a:ea typeface="a옛날목욕탕B" pitchFamily="18" charset="-127"/>
              </a:endParaRPr>
            </a:p>
            <a:p>
              <a:r>
                <a:rPr lang="en-US" altLang="ko-KR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itchFamily="18" charset="-127"/>
                  <a:ea typeface="a옛날목욕탕B" pitchFamily="18" charset="-127"/>
                </a:rPr>
                <a:t>Data.go.kr</a:t>
              </a:r>
            </a:p>
            <a:p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87974" y="4550232"/>
              <a:ext cx="2877583" cy="92801"/>
            </a:xfrm>
            <a:prstGeom prst="rect">
              <a:avLst/>
            </a:prstGeom>
            <a:solidFill>
              <a:srgbClr val="0B9D0B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87974" y="3537796"/>
              <a:ext cx="2877583" cy="92801"/>
            </a:xfrm>
            <a:prstGeom prst="rect">
              <a:avLst/>
            </a:prstGeom>
            <a:solidFill>
              <a:srgbClr val="0B9D0B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4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줄무늬가 있는 오른쪽 화살표 26"/>
          <p:cNvSpPr/>
          <p:nvPr/>
        </p:nvSpPr>
        <p:spPr>
          <a:xfrm>
            <a:off x="1619672" y="5553236"/>
            <a:ext cx="1744596" cy="936104"/>
          </a:xfrm>
          <a:prstGeom prst="stripedRightArrow">
            <a:avLst>
              <a:gd name="adj1" fmla="val 44573"/>
              <a:gd name="adj2" fmla="val 9884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37291" y="26064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988696" y="1228690"/>
            <a:ext cx="316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/ PARSING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6159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▶ </a:t>
            </a:r>
            <a:r>
              <a:rPr lang="en-US" altLang="ko-KR" sz="2400" b="1" dirty="0" smtClean="0"/>
              <a:t>OPEN API </a:t>
            </a:r>
            <a:r>
              <a:rPr lang="ko-KR" altLang="en-US" sz="2400" b="1" dirty="0" smtClean="0"/>
              <a:t>한계</a:t>
            </a:r>
            <a:endParaRPr lang="ko-KR" altLang="en-US" sz="24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08968" y="2276872"/>
            <a:ext cx="7031384" cy="400110"/>
            <a:chOff x="564952" y="2389907"/>
            <a:chExt cx="7031384" cy="400110"/>
          </a:xfrm>
        </p:grpSpPr>
        <p:sp>
          <p:nvSpPr>
            <p:cNvPr id="19" name="직사각형 18"/>
            <p:cNvSpPr/>
            <p:nvPr/>
          </p:nvSpPr>
          <p:spPr>
            <a:xfrm>
              <a:off x="864096" y="2389907"/>
              <a:ext cx="6732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제공되는 정보가 매우 제한적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564952" y="2512727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08968" y="3103290"/>
            <a:ext cx="7031384" cy="400110"/>
            <a:chOff x="564952" y="3183359"/>
            <a:chExt cx="7031384" cy="400110"/>
          </a:xfrm>
        </p:grpSpPr>
        <p:sp>
          <p:nvSpPr>
            <p:cNvPr id="21" name="직사각형 20"/>
            <p:cNvSpPr/>
            <p:nvPr/>
          </p:nvSpPr>
          <p:spPr>
            <a:xfrm>
              <a:off x="864096" y="3183359"/>
              <a:ext cx="6732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노선 전체 목록을 받을 수 없음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64952" y="328498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8968" y="3929708"/>
            <a:ext cx="7031384" cy="400110"/>
            <a:chOff x="564952" y="4005064"/>
            <a:chExt cx="7031384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864096" y="4005064"/>
              <a:ext cx="6732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경로에 따른 검색이 안됨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64952" y="4106689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08968" y="4756125"/>
            <a:ext cx="7031384" cy="400110"/>
            <a:chOff x="564952" y="4869160"/>
            <a:chExt cx="7031384" cy="400110"/>
          </a:xfrm>
        </p:grpSpPr>
        <p:sp>
          <p:nvSpPr>
            <p:cNvPr id="25" name="직사각형 24"/>
            <p:cNvSpPr/>
            <p:nvPr/>
          </p:nvSpPr>
          <p:spPr>
            <a:xfrm>
              <a:off x="864096" y="4869160"/>
              <a:ext cx="6732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정확한 이름을 입력하지 않으면 검색불가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64952" y="4970785"/>
              <a:ext cx="216024" cy="216024"/>
            </a:xfrm>
            <a:prstGeom prst="ellips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87238" y="5759678"/>
            <a:ext cx="487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/>
              <a:t>WEB PAGE PARSING</a:t>
            </a:r>
            <a:r>
              <a:rPr lang="ko-KR" altLang="en-US" sz="2800" b="1" i="1" dirty="0" smtClean="0"/>
              <a:t>이 필요</a:t>
            </a:r>
            <a:endParaRPr lang="ko-KR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3392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37291" y="26064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988696" y="1228690"/>
            <a:ext cx="316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/ PARSING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6159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▶ </a:t>
            </a:r>
            <a:r>
              <a:rPr lang="en-US" altLang="ko-KR" sz="2400" b="1" dirty="0" smtClean="0"/>
              <a:t>WEBPAGE PARSING</a:t>
            </a:r>
            <a:endParaRPr lang="ko-KR" altLang="en-US" sz="2400" b="1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891535" y="4797152"/>
            <a:ext cx="0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encrypted-tbn0.gstatic.com/images?q=tbn:ANd9GcSSzSqsV2qfgFN39weAq_3HwrRbHIoeeb9RMd6EdB6_tCSBtU0N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3902" y1="50407" x2="41463" y2="51626"/>
                        <a14:foregroundMark x1="58537" y1="56098" x2="50732" y2="56098"/>
                        <a14:foregroundMark x1="53659" y1="60976" x2="53659" y2="60976"/>
                        <a14:foregroundMark x1="50244" y1="65447" x2="50244" y2="65447"/>
                        <a14:foregroundMark x1="49756" y1="69919" x2="49756" y2="69919"/>
                        <a14:foregroundMark x1="46341" y1="74797" x2="46341" y2="74797"/>
                        <a14:foregroundMark x1="45854" y1="79675" x2="45854" y2="79675"/>
                        <a14:foregroundMark x1="43902" y1="84959" x2="43902" y2="84959"/>
                        <a14:foregroundMark x1="42927" y1="89431" x2="42927" y2="89431"/>
                        <a14:foregroundMark x1="40000" y1="94309" x2="40000" y2="94309"/>
                        <a14:foregroundMark x1="38049" y1="98780" x2="38049" y2="98780"/>
                        <a14:backgroundMark x1="87805" y1="90244" x2="84390" y2="69106"/>
                        <a14:backgroundMark x1="77073" y1="70732" x2="84390" y2="97967"/>
                      </a14:backgroundRemoval>
                    </a14:imgEffect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95688" y="3470869"/>
            <a:ext cx="19526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518076" y="2564904"/>
            <a:ext cx="4107849" cy="96263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RAW DATA</a:t>
            </a:r>
            <a:endParaRPr lang="ko-KR" altLang="en-US" sz="2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12080" y="5949280"/>
            <a:ext cx="2519841" cy="48131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COOKED DATA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 rot="21426591">
            <a:off x="2595391" y="2610413"/>
            <a:ext cx="3960440" cy="8716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3491880" y="4458059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PARSER</a:t>
            </a:r>
            <a:endParaRPr lang="ko-KR" altLang="en-US" sz="2800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12080" y="407707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387271" y="407707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31885" y="3653241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6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1373"/>
            <a:ext cx="6043960" cy="4595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155304" y="4440001"/>
            <a:ext cx="2877583" cy="2517391"/>
          </a:xfrm>
          <a:prstGeom prst="rect">
            <a:avLst/>
          </a:prstGeom>
          <a:solidFill>
            <a:srgbClr val="0B9D0B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37291" y="26064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988696" y="1228690"/>
            <a:ext cx="316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/ PARSING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6159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▶ </a:t>
            </a:r>
            <a:r>
              <a:rPr lang="en-US" altLang="ko-KR" sz="2400" b="1" dirty="0" smtClean="0"/>
              <a:t>WEBPAGE PARSING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6155304" y="3933056"/>
            <a:ext cx="2877583" cy="551047"/>
          </a:xfrm>
          <a:prstGeom prst="rect">
            <a:avLst/>
          </a:prstGeom>
          <a:solidFill>
            <a:srgbClr val="0B9D0B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PARSER.JAVA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3512" y="4561486"/>
            <a:ext cx="19704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쿼리를 이용한 검색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실시간 정보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경로에 따른 검색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73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82979" y="260648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추후계획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900000">
            <a:off x="1650927" y="1837443"/>
            <a:ext cx="656436" cy="1192862"/>
            <a:chOff x="1187625" y="1484785"/>
            <a:chExt cx="2736306" cy="439249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414629" y="1747848"/>
              <a:ext cx="2262149" cy="3493447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239453" y="5467783"/>
              <a:ext cx="669917" cy="2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071623" y="1958533"/>
            <a:ext cx="867356" cy="953864"/>
            <a:chOff x="7237177" y="4922749"/>
            <a:chExt cx="998910" cy="1098539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rgbClr val="0B9D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양쪽 모서리가 둥근 사각형 14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7367470" y="5038832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30447" y="5672281"/>
              <a:ext cx="212748" cy="319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402715" y="3241177"/>
            <a:ext cx="2336730" cy="461665"/>
          </a:xfrm>
          <a:prstGeom prst="rect">
            <a:avLst/>
          </a:prstGeom>
          <a:solidFill>
            <a:srgbClr val="0B9D0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API/PARSING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3817" y="3241178"/>
            <a:ext cx="1800000" cy="461665"/>
          </a:xfrm>
          <a:prstGeom prst="rect">
            <a:avLst/>
          </a:prstGeom>
          <a:solidFill>
            <a:srgbClr val="0B9D0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endParaRPr lang="ko-KR" altLang="en-US" sz="2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644143" y="2104862"/>
            <a:ext cx="951922" cy="952209"/>
            <a:chOff x="5705780" y="2505533"/>
            <a:chExt cx="2178588" cy="2179245"/>
          </a:xfrm>
        </p:grpSpPr>
        <p:sp>
          <p:nvSpPr>
            <p:cNvPr id="23" name="타원 22"/>
            <p:cNvSpPr/>
            <p:nvPr/>
          </p:nvSpPr>
          <p:spPr>
            <a:xfrm>
              <a:off x="5705780" y="2505533"/>
              <a:ext cx="2178588" cy="2179245"/>
            </a:xfrm>
            <a:prstGeom prst="ellipse">
              <a:avLst/>
            </a:prstGeom>
            <a:solidFill>
              <a:srgbClr val="0B9D0B"/>
            </a:solidFill>
            <a:ln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844626" y="2644420"/>
              <a:ext cx="1900897" cy="19014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118651" y="2918528"/>
              <a:ext cx="1352847" cy="1353255"/>
            </a:xfrm>
            <a:prstGeom prst="ellipse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292293" y="3241178"/>
            <a:ext cx="1800000" cy="461665"/>
          </a:xfrm>
          <a:prstGeom prst="rect">
            <a:avLst/>
          </a:prstGeom>
          <a:solidFill>
            <a:srgbClr val="0B9D0B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비콘</a:t>
            </a:r>
            <a:endParaRPr lang="en-US" altLang="ko-KR" sz="2400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0932" y="3765561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전송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70649" y="3765561"/>
            <a:ext cx="22012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버스 </a:t>
            </a:r>
            <a:r>
              <a:rPr lang="en-US" altLang="ko-KR" sz="1600" b="1" dirty="0" smtClean="0"/>
              <a:t>ID </a:t>
            </a:r>
            <a:r>
              <a:rPr lang="ko-KR" altLang="en-US" sz="1600" b="1" dirty="0" smtClean="0"/>
              <a:t>받는 방법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완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  <a:p>
            <a:pPr algn="ctr"/>
            <a:r>
              <a:rPr lang="ko-KR" altLang="en-US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버스</a:t>
            </a:r>
            <a:r>
              <a:rPr lang="en-US" altLang="ko-KR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정류장 정보 받기</a:t>
            </a:r>
            <a:r>
              <a:rPr lang="en-US" altLang="ko-KR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 </a:t>
            </a:r>
            <a:r>
              <a:rPr lang="en-US" altLang="ko-KR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ko-KR" altLang="en-US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출발</a:t>
            </a:r>
            <a:r>
              <a:rPr lang="en-US" altLang="ko-KR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 검색</a:t>
            </a:r>
            <a:endParaRPr lang="en-US" altLang="ko-KR" sz="16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b="1" spc="-150" dirty="0" smtClean="0">
                <a:solidFill>
                  <a:srgbClr val="2DB000"/>
                </a:solidFill>
              </a:rPr>
              <a:t>ID</a:t>
            </a:r>
            <a:r>
              <a:rPr lang="ko-KR" altLang="en-US" sz="1600" b="1" spc="-150" dirty="0" smtClean="0">
                <a:solidFill>
                  <a:srgbClr val="2DB000"/>
                </a:solidFill>
              </a:rPr>
              <a:t>를 이용</a:t>
            </a:r>
            <a:r>
              <a:rPr lang="en-US" altLang="ko-KR" sz="1600" b="1" spc="-150" dirty="0" smtClean="0">
                <a:solidFill>
                  <a:srgbClr val="2DB000"/>
                </a:solidFill>
              </a:rPr>
              <a:t>, </a:t>
            </a:r>
            <a:r>
              <a:rPr lang="ko-KR" altLang="en-US" sz="1600" b="1" spc="-150" dirty="0" smtClean="0">
                <a:solidFill>
                  <a:srgbClr val="2DB000"/>
                </a:solidFill>
              </a:rPr>
              <a:t>위치검색</a:t>
            </a:r>
            <a:endParaRPr lang="en-US" altLang="ko-KR" sz="1600" b="1" spc="-150" dirty="0">
              <a:solidFill>
                <a:srgbClr val="2DB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72269" y="3765561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틀</a:t>
            </a:r>
            <a:r>
              <a:rPr lang="en-US" altLang="ko-KR" sz="1600" b="1" dirty="0" smtClean="0"/>
              <a:t>’ </a:t>
            </a:r>
            <a:r>
              <a:rPr lang="ko-KR" altLang="en-US" sz="1600" b="1" dirty="0" smtClean="0"/>
              <a:t>설계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완</a:t>
            </a:r>
            <a:r>
              <a:rPr lang="en-US" altLang="ko-KR" sz="1600" b="1" dirty="0" smtClean="0"/>
              <a:t>)</a:t>
            </a: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내부기능 구현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2DB000"/>
                </a:solidFill>
              </a:rPr>
              <a:t>API/PARSING</a:t>
            </a:r>
            <a:endParaRPr lang="ko-KR" altLang="en-US" sz="1600" b="1" dirty="0">
              <a:solidFill>
                <a:srgbClr val="2DB000"/>
              </a:solidFill>
            </a:endParaRPr>
          </a:p>
        </p:txBody>
      </p:sp>
      <p:sp>
        <p:nvSpPr>
          <p:cNvPr id="30" name="오른쪽 중괄호 29"/>
          <p:cNvSpPr/>
          <p:nvPr/>
        </p:nvSpPr>
        <p:spPr>
          <a:xfrm rot="5400000">
            <a:off x="4264905" y="1499458"/>
            <a:ext cx="563290" cy="6712067"/>
          </a:xfrm>
          <a:prstGeom prst="rightBrace">
            <a:avLst>
              <a:gd name="adj1" fmla="val 80484"/>
              <a:gd name="adj2" fmla="val 49705"/>
            </a:avLst>
          </a:prstGeom>
          <a:ln w="57150">
            <a:solidFill>
              <a:srgbClr val="0B9D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900000">
            <a:off x="3994495" y="5194924"/>
            <a:ext cx="1104111" cy="1386427"/>
            <a:chOff x="3828023" y="2494791"/>
            <a:chExt cx="1487955" cy="1868418"/>
          </a:xfrm>
        </p:grpSpPr>
        <p:grpSp>
          <p:nvGrpSpPr>
            <p:cNvPr id="37" name="그룹 36"/>
            <p:cNvGrpSpPr/>
            <p:nvPr/>
          </p:nvGrpSpPr>
          <p:grpSpPr>
            <a:xfrm>
              <a:off x="3828023" y="2494791"/>
              <a:ext cx="1487955" cy="1868418"/>
              <a:chOff x="3462873" y="1635057"/>
              <a:chExt cx="2002096" cy="2514023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3813954" y="1668201"/>
                <a:ext cx="1311604" cy="2480879"/>
                <a:chOff x="1187625" y="1484785"/>
                <a:chExt cx="2736306" cy="4392490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187625" y="1484785"/>
                  <a:ext cx="2736306" cy="4392490"/>
                </a:xfrm>
                <a:prstGeom prst="roundRect">
                  <a:avLst>
                    <a:gd name="adj" fmla="val 8425"/>
                  </a:avLst>
                </a:prstGeom>
                <a:solidFill>
                  <a:srgbClr val="0B9D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1249813" y="1747843"/>
                  <a:ext cx="2611929" cy="3666344"/>
                </a:xfrm>
                <a:prstGeom prst="roundRect">
                  <a:avLst>
                    <a:gd name="adj" fmla="val 1260"/>
                  </a:avLst>
                </a:prstGeom>
                <a:solidFill>
                  <a:schemeClr val="bg1"/>
                </a:solidFill>
                <a:ln>
                  <a:solidFill>
                    <a:srgbClr val="0B9D0B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2299476" y="5566756"/>
                  <a:ext cx="512606" cy="2076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cxnSp>
            <p:nvCxnSpPr>
              <p:cNvPr id="48" name="직선 연결선 47"/>
              <p:cNvCxnSpPr/>
              <p:nvPr/>
            </p:nvCxnSpPr>
            <p:spPr>
              <a:xfrm>
                <a:off x="3649893" y="1635057"/>
                <a:ext cx="0" cy="1268250"/>
              </a:xfrm>
              <a:prstGeom prst="line">
                <a:avLst/>
              </a:prstGeom>
              <a:ln w="76200" cap="rnd">
                <a:solidFill>
                  <a:srgbClr val="0B9D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3462873" y="1707435"/>
                <a:ext cx="0" cy="853816"/>
              </a:xfrm>
              <a:prstGeom prst="line">
                <a:avLst/>
              </a:prstGeom>
              <a:ln w="76200" cap="rnd">
                <a:solidFill>
                  <a:srgbClr val="3AC7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 rot="10800000">
                <a:off x="5277950" y="2842751"/>
                <a:ext cx="187019" cy="1268250"/>
                <a:chOff x="4345310" y="3725416"/>
                <a:chExt cx="72008" cy="488316"/>
              </a:xfrm>
            </p:grpSpPr>
            <p:cxnSp>
              <p:nvCxnSpPr>
                <p:cNvPr id="51" name="직선 연결선 50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762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76200" cap="rnd">
                  <a:solidFill>
                    <a:srgbClr val="3AC7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그룹 37"/>
            <p:cNvGrpSpPr/>
            <p:nvPr/>
          </p:nvGrpSpPr>
          <p:grpSpPr>
            <a:xfrm>
              <a:off x="4306157" y="2970740"/>
              <a:ext cx="540359" cy="774550"/>
              <a:chOff x="630435" y="1285287"/>
              <a:chExt cx="1522084" cy="2181754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44" name="자유형 43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자유형 44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0" name="모서리가 둥근 직사각형 39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5229951" y="5775485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비콘</a:t>
            </a:r>
            <a:r>
              <a:rPr lang="ko-KR" altLang="en-US" b="1" dirty="0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 기능 포함된</a:t>
            </a:r>
            <a:endParaRPr lang="en-US" altLang="ko-KR" b="1" dirty="0" smtClean="0">
              <a:solidFill>
                <a:srgbClr val="2DB000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b="1" dirty="0" smtClean="0">
                <a:solidFill>
                  <a:srgbClr val="2DB000"/>
                </a:solidFill>
                <a:latin typeface="a옛날목욕탕L" pitchFamily="18" charset="-127"/>
                <a:ea typeface="a옛날목욕탕L" pitchFamily="18" charset="-127"/>
              </a:rPr>
              <a:t>어플리케이션 완성</a:t>
            </a:r>
            <a:endParaRPr lang="en-US" altLang="ko-KR" b="1" dirty="0" smtClean="0">
              <a:solidFill>
                <a:srgbClr val="2DB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7" name="직선 연결선 56"/>
          <p:cNvCxnSpPr>
            <a:endCxn id="20" idx="1"/>
          </p:cNvCxnSpPr>
          <p:nvPr/>
        </p:nvCxnSpPr>
        <p:spPr>
          <a:xfrm flipV="1">
            <a:off x="2903817" y="3472010"/>
            <a:ext cx="498898" cy="1013632"/>
          </a:xfrm>
          <a:prstGeom prst="line">
            <a:avLst/>
          </a:prstGeom>
          <a:ln w="19050">
            <a:solidFill>
              <a:srgbClr val="0B9D0B"/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5605367" y="3443411"/>
            <a:ext cx="767261" cy="1013631"/>
          </a:xfrm>
          <a:prstGeom prst="line">
            <a:avLst/>
          </a:prstGeom>
          <a:ln w="19050">
            <a:solidFill>
              <a:srgbClr val="0B9D0B"/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988696" y="2856895"/>
            <a:ext cx="3166608" cy="1144211"/>
            <a:chOff x="2988696" y="2780928"/>
            <a:chExt cx="3166608" cy="1144211"/>
          </a:xfrm>
        </p:grpSpPr>
        <p:grpSp>
          <p:nvGrpSpPr>
            <p:cNvPr id="31" name="그룹 30"/>
            <p:cNvGrpSpPr/>
            <p:nvPr/>
          </p:nvGrpSpPr>
          <p:grpSpPr>
            <a:xfrm rot="5400000">
              <a:off x="4019366" y="1750258"/>
              <a:ext cx="1105268" cy="3166608"/>
              <a:chOff x="0" y="0"/>
              <a:chExt cx="107504" cy="643755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0" y="0"/>
                <a:ext cx="107504" cy="1628800"/>
              </a:xfrm>
              <a:prstGeom prst="rect">
                <a:avLst/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0" y="1617172"/>
                <a:ext cx="107504" cy="1628800"/>
              </a:xfrm>
              <a:prstGeom prst="rect">
                <a:avLst/>
              </a:prstGeom>
              <a:solidFill>
                <a:srgbClr val="FFAA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0" y="3179955"/>
                <a:ext cx="107504" cy="16288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0" y="4808755"/>
                <a:ext cx="107504" cy="1628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3587132" y="2817143"/>
              <a:ext cx="2064989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600" b="1" dirty="0">
                  <a:ln w="18415" cmpd="sng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Constantia" panose="02030602050306030303" pitchFamily="18" charset="0"/>
                  <a:ea typeface="a옛날목욕탕L" panose="02020600000000000000" pitchFamily="18" charset="-127"/>
                </a:rPr>
                <a:t>Q&amp;A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539510" y="2780928"/>
              <a:ext cx="2064989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600" b="1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nstantia" panose="02030602050306030303" pitchFamily="18" charset="0"/>
                  <a:ea typeface="a옛날목욕탕L" panose="02020600000000000000" pitchFamily="18" charset="-127"/>
                </a:rPr>
                <a:t>Q&amp;A</a:t>
              </a:r>
              <a:endParaRPr lang="en-US" altLang="ko-KR" sz="6600" b="1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tantia" panose="02030602050306030303" pitchFamily="18" charset="0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5400000">
            <a:off x="4496876" y="2492926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7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 rot="16200000">
            <a:off x="2103982" y="539840"/>
            <a:ext cx="156477" cy="4409291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" name="직사각형 39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958571" y="3283410"/>
            <a:ext cx="151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소개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58571" y="3811105"/>
            <a:ext cx="151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10414" y="4260164"/>
            <a:ext cx="1449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APPLICATION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10414" y="4620204"/>
            <a:ext cx="1521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API / PARSING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58571" y="5052252"/>
            <a:ext cx="151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추후 계획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58571" y="5579948"/>
            <a:ext cx="151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Q&amp;A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72000" y="2458348"/>
            <a:ext cx="0" cy="392298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 rot="5400000">
            <a:off x="1826074" y="424376"/>
            <a:ext cx="415796" cy="4067943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89316" y="2196738"/>
            <a:ext cx="20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0350" y="1836698"/>
            <a:ext cx="1243300" cy="1243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407503" y="2222559"/>
            <a:ext cx="328994" cy="471579"/>
            <a:chOff x="630435" y="1285287"/>
            <a:chExt cx="1522084" cy="2181754"/>
          </a:xfrm>
        </p:grpSpPr>
        <p:grpSp>
          <p:nvGrpSpPr>
            <p:cNvPr id="16" name="그룹 1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1" name="자유형 20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4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10038" y="260648"/>
            <a:ext cx="1923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소개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07504" y="1555649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rgbClr val="0B9D0B"/>
                </a:solidFill>
              </a:rPr>
              <a:t>대구시 버스 노선정보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r>
              <a:rPr lang="ko-KR" altLang="en-US" b="1" dirty="0" smtClean="0">
                <a:solidFill>
                  <a:srgbClr val="0B9D0B"/>
                </a:solidFill>
              </a:rPr>
              <a:t>탑승 버스의 실시간 위치 정보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제공하는 어플리케이션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01110" y="2419745"/>
            <a:ext cx="1980223" cy="3745559"/>
            <a:chOff x="1187625" y="1484785"/>
            <a:chExt cx="2736306" cy="4392490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289715" y="1700808"/>
              <a:ext cx="2536370" cy="3669796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314635" y="5536968"/>
              <a:ext cx="482286" cy="2076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471147" y="3628616"/>
            <a:ext cx="998910" cy="1098539"/>
            <a:chOff x="7237177" y="4922749"/>
            <a:chExt cx="998910" cy="1098539"/>
          </a:xfrm>
        </p:grpSpPr>
        <p:cxnSp>
          <p:nvCxnSpPr>
            <p:cNvPr id="47" name="직선 연결선 46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양쪽 모서리가 둥근 사각형 48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7367470" y="5001124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90600" y="5672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40772" y="3211832"/>
            <a:ext cx="1747697" cy="1747697"/>
            <a:chOff x="395536" y="2924944"/>
            <a:chExt cx="1747697" cy="1747697"/>
          </a:xfrm>
        </p:grpSpPr>
        <p:sp>
          <p:nvSpPr>
            <p:cNvPr id="55" name="타원 54"/>
            <p:cNvSpPr/>
            <p:nvPr/>
          </p:nvSpPr>
          <p:spPr>
            <a:xfrm>
              <a:off x="395536" y="2924944"/>
              <a:ext cx="1747697" cy="1747697"/>
            </a:xfrm>
            <a:prstGeom prst="ellipse">
              <a:avLst/>
            </a:prstGeom>
            <a:solidFill>
              <a:srgbClr val="FFCF01"/>
            </a:solidFill>
            <a:ln w="152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95107" y="3250388"/>
              <a:ext cx="782154" cy="1134910"/>
              <a:chOff x="1064070" y="3014170"/>
              <a:chExt cx="782154" cy="1134910"/>
            </a:xfrm>
          </p:grpSpPr>
          <p:sp>
            <p:nvSpPr>
              <p:cNvPr id="59" name="자유형 58"/>
              <p:cNvSpPr/>
              <p:nvPr/>
            </p:nvSpPr>
            <p:spPr>
              <a:xfrm>
                <a:off x="1232351" y="3218345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064070" y="3014170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 rot="2700000">
              <a:off x="1727510" y="3114608"/>
              <a:ext cx="172984" cy="28108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2700000">
              <a:off x="847236" y="3725405"/>
              <a:ext cx="182555" cy="8008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066123" y="3296932"/>
            <a:ext cx="1270616" cy="1843671"/>
            <a:chOff x="4186744" y="2284698"/>
            <a:chExt cx="782154" cy="1134910"/>
          </a:xfrm>
        </p:grpSpPr>
        <p:sp>
          <p:nvSpPr>
            <p:cNvPr id="62" name="자유형 61"/>
            <p:cNvSpPr/>
            <p:nvPr/>
          </p:nvSpPr>
          <p:spPr>
            <a:xfrm>
              <a:off x="4332590" y="2666774"/>
              <a:ext cx="208780" cy="473070"/>
            </a:xfrm>
            <a:custGeom>
              <a:avLst/>
              <a:gdLst>
                <a:gd name="connsiteX0" fmla="*/ 21699 w 177277"/>
                <a:gd name="connsiteY0" fmla="*/ 38905 h 401688"/>
                <a:gd name="connsiteX1" fmla="*/ 94724 w 177277"/>
                <a:gd name="connsiteY1" fmla="*/ 805 h 401688"/>
                <a:gd name="connsiteX2" fmla="*/ 177274 w 177277"/>
                <a:gd name="connsiteY2" fmla="*/ 70655 h 401688"/>
                <a:gd name="connsiteX3" fmla="*/ 97899 w 177277"/>
                <a:gd name="connsiteY3" fmla="*/ 229405 h 401688"/>
                <a:gd name="connsiteX4" fmla="*/ 101074 w 177277"/>
                <a:gd name="connsiteY4" fmla="*/ 397680 h 401688"/>
                <a:gd name="connsiteX5" fmla="*/ 5824 w 177277"/>
                <a:gd name="connsiteY5" fmla="*/ 337355 h 401688"/>
                <a:gd name="connsiteX6" fmla="*/ 18524 w 177277"/>
                <a:gd name="connsiteY6" fmla="*/ 207180 h 40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277" h="401688">
                  <a:moveTo>
                    <a:pt x="21699" y="38905"/>
                  </a:moveTo>
                  <a:cubicBezTo>
                    <a:pt x="45247" y="17209"/>
                    <a:pt x="68795" y="-4487"/>
                    <a:pt x="94724" y="805"/>
                  </a:cubicBezTo>
                  <a:cubicBezTo>
                    <a:pt x="120653" y="6097"/>
                    <a:pt x="176745" y="32555"/>
                    <a:pt x="177274" y="70655"/>
                  </a:cubicBezTo>
                  <a:cubicBezTo>
                    <a:pt x="177803" y="108755"/>
                    <a:pt x="110599" y="174901"/>
                    <a:pt x="97899" y="229405"/>
                  </a:cubicBezTo>
                  <a:cubicBezTo>
                    <a:pt x="85199" y="283909"/>
                    <a:pt x="116420" y="379688"/>
                    <a:pt x="101074" y="397680"/>
                  </a:cubicBezTo>
                  <a:cubicBezTo>
                    <a:pt x="85728" y="415672"/>
                    <a:pt x="19582" y="369105"/>
                    <a:pt x="5824" y="337355"/>
                  </a:cubicBezTo>
                  <a:cubicBezTo>
                    <a:pt x="-7934" y="305605"/>
                    <a:pt x="5295" y="256392"/>
                    <a:pt x="18524" y="207180"/>
                  </a:cubicBezTo>
                </a:path>
              </a:pathLst>
            </a:cu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4355025" y="2488873"/>
              <a:ext cx="445591" cy="363279"/>
            </a:xfrm>
            <a:custGeom>
              <a:avLst/>
              <a:gdLst>
                <a:gd name="connsiteX0" fmla="*/ 0 w 378356"/>
                <a:gd name="connsiteY0" fmla="*/ 187814 h 308464"/>
                <a:gd name="connsiteX1" fmla="*/ 19050 w 378356"/>
                <a:gd name="connsiteY1" fmla="*/ 95739 h 308464"/>
                <a:gd name="connsiteX2" fmla="*/ 101600 w 378356"/>
                <a:gd name="connsiteY2" fmla="*/ 13189 h 308464"/>
                <a:gd name="connsiteX3" fmla="*/ 231775 w 378356"/>
                <a:gd name="connsiteY3" fmla="*/ 6839 h 308464"/>
                <a:gd name="connsiteX4" fmla="*/ 349250 w 378356"/>
                <a:gd name="connsiteY4" fmla="*/ 79864 h 308464"/>
                <a:gd name="connsiteX5" fmla="*/ 377825 w 378356"/>
                <a:gd name="connsiteY5" fmla="*/ 213214 h 308464"/>
                <a:gd name="connsiteX6" fmla="*/ 333375 w 378356"/>
                <a:gd name="connsiteY6" fmla="*/ 308464 h 30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356" h="308464">
                  <a:moveTo>
                    <a:pt x="0" y="187814"/>
                  </a:moveTo>
                  <a:cubicBezTo>
                    <a:pt x="1058" y="156328"/>
                    <a:pt x="2117" y="124843"/>
                    <a:pt x="19050" y="95739"/>
                  </a:cubicBezTo>
                  <a:cubicBezTo>
                    <a:pt x="35983" y="66635"/>
                    <a:pt x="66146" y="28006"/>
                    <a:pt x="101600" y="13189"/>
                  </a:cubicBezTo>
                  <a:cubicBezTo>
                    <a:pt x="137054" y="-1628"/>
                    <a:pt x="190500" y="-4273"/>
                    <a:pt x="231775" y="6839"/>
                  </a:cubicBezTo>
                  <a:cubicBezTo>
                    <a:pt x="273050" y="17951"/>
                    <a:pt x="324908" y="45468"/>
                    <a:pt x="349250" y="79864"/>
                  </a:cubicBezTo>
                  <a:cubicBezTo>
                    <a:pt x="373592" y="114260"/>
                    <a:pt x="380471" y="175114"/>
                    <a:pt x="377825" y="213214"/>
                  </a:cubicBezTo>
                  <a:cubicBezTo>
                    <a:pt x="375179" y="251314"/>
                    <a:pt x="354277" y="279889"/>
                    <a:pt x="333375" y="308464"/>
                  </a:cubicBezTo>
                </a:path>
              </a:pathLst>
            </a:cu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4186744" y="2284698"/>
              <a:ext cx="782154" cy="1134910"/>
            </a:xfrm>
            <a:custGeom>
              <a:avLst/>
              <a:gdLst>
                <a:gd name="connsiteX0" fmla="*/ 24095 w 664135"/>
                <a:gd name="connsiteY0" fmla="*/ 420736 h 963663"/>
                <a:gd name="connsiteX1" fmla="*/ 282 w 664135"/>
                <a:gd name="connsiteY1" fmla="*/ 332630 h 963663"/>
                <a:gd name="connsiteX2" fmla="*/ 38382 w 664135"/>
                <a:gd name="connsiteY2" fmla="*/ 144511 h 963663"/>
                <a:gd name="connsiteX3" fmla="*/ 216976 w 664135"/>
                <a:gd name="connsiteY3" fmla="*/ 15924 h 963663"/>
                <a:gd name="connsiteX4" fmla="*/ 433670 w 664135"/>
                <a:gd name="connsiteY4" fmla="*/ 15924 h 963663"/>
                <a:gd name="connsiteX5" fmla="*/ 600357 w 664135"/>
                <a:gd name="connsiteY5" fmla="*/ 142130 h 963663"/>
                <a:gd name="connsiteX6" fmla="*/ 662270 w 664135"/>
                <a:gd name="connsiteY6" fmla="*/ 349299 h 963663"/>
                <a:gd name="connsiteX7" fmla="*/ 538445 w 664135"/>
                <a:gd name="connsiteY7" fmla="*/ 604093 h 963663"/>
                <a:gd name="connsiteX8" fmla="*/ 493201 w 664135"/>
                <a:gd name="connsiteY8" fmla="*/ 694580 h 963663"/>
                <a:gd name="connsiteX9" fmla="*/ 471770 w 664135"/>
                <a:gd name="connsiteY9" fmla="*/ 799355 h 963663"/>
                <a:gd name="connsiteX10" fmla="*/ 433670 w 664135"/>
                <a:gd name="connsiteY10" fmla="*/ 887461 h 963663"/>
                <a:gd name="connsiteX11" fmla="*/ 295557 w 664135"/>
                <a:gd name="connsiteY11" fmla="*/ 963661 h 963663"/>
                <a:gd name="connsiteX12" fmla="*/ 138395 w 664135"/>
                <a:gd name="connsiteY12" fmla="*/ 889843 h 963663"/>
                <a:gd name="connsiteX13" fmla="*/ 112201 w 664135"/>
                <a:gd name="connsiteY13" fmla="*/ 782686 h 96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4135" h="963663">
                  <a:moveTo>
                    <a:pt x="24095" y="420736"/>
                  </a:moveTo>
                  <a:cubicBezTo>
                    <a:pt x="10998" y="399701"/>
                    <a:pt x="-2099" y="378667"/>
                    <a:pt x="282" y="332630"/>
                  </a:cubicBezTo>
                  <a:cubicBezTo>
                    <a:pt x="2663" y="286593"/>
                    <a:pt x="2266" y="197295"/>
                    <a:pt x="38382" y="144511"/>
                  </a:cubicBezTo>
                  <a:cubicBezTo>
                    <a:pt x="74498" y="91727"/>
                    <a:pt x="151095" y="37355"/>
                    <a:pt x="216976" y="15924"/>
                  </a:cubicBezTo>
                  <a:cubicBezTo>
                    <a:pt x="282857" y="-5507"/>
                    <a:pt x="369773" y="-5110"/>
                    <a:pt x="433670" y="15924"/>
                  </a:cubicBezTo>
                  <a:cubicBezTo>
                    <a:pt x="497567" y="36958"/>
                    <a:pt x="562257" y="86568"/>
                    <a:pt x="600357" y="142130"/>
                  </a:cubicBezTo>
                  <a:cubicBezTo>
                    <a:pt x="638457" y="197692"/>
                    <a:pt x="672589" y="272305"/>
                    <a:pt x="662270" y="349299"/>
                  </a:cubicBezTo>
                  <a:cubicBezTo>
                    <a:pt x="651951" y="426293"/>
                    <a:pt x="566623" y="546546"/>
                    <a:pt x="538445" y="604093"/>
                  </a:cubicBezTo>
                  <a:cubicBezTo>
                    <a:pt x="510267" y="661640"/>
                    <a:pt x="504313" y="662036"/>
                    <a:pt x="493201" y="694580"/>
                  </a:cubicBezTo>
                  <a:cubicBezTo>
                    <a:pt x="482089" y="727124"/>
                    <a:pt x="481692" y="767208"/>
                    <a:pt x="471770" y="799355"/>
                  </a:cubicBezTo>
                  <a:cubicBezTo>
                    <a:pt x="461848" y="831502"/>
                    <a:pt x="463039" y="860077"/>
                    <a:pt x="433670" y="887461"/>
                  </a:cubicBezTo>
                  <a:cubicBezTo>
                    <a:pt x="404301" y="914845"/>
                    <a:pt x="344769" y="963264"/>
                    <a:pt x="295557" y="963661"/>
                  </a:cubicBezTo>
                  <a:cubicBezTo>
                    <a:pt x="246345" y="964058"/>
                    <a:pt x="168954" y="920006"/>
                    <a:pt x="138395" y="889843"/>
                  </a:cubicBezTo>
                  <a:cubicBezTo>
                    <a:pt x="107836" y="859681"/>
                    <a:pt x="110018" y="821183"/>
                    <a:pt x="112201" y="782686"/>
                  </a:cubicBezTo>
                </a:path>
              </a:pathLst>
            </a:cu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59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36181 -0.059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0" y="-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4548 0.0303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15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37291" y="26064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38663" y="2579242"/>
            <a:ext cx="8304865" cy="3011071"/>
            <a:chOff x="395536" y="2578169"/>
            <a:chExt cx="8304865" cy="3011071"/>
          </a:xfrm>
        </p:grpSpPr>
        <p:sp>
          <p:nvSpPr>
            <p:cNvPr id="110" name="오른쪽 화살표 109"/>
            <p:cNvSpPr/>
            <p:nvPr/>
          </p:nvSpPr>
          <p:spPr>
            <a:xfrm>
              <a:off x="4715970" y="3226892"/>
              <a:ext cx="1887733" cy="819281"/>
            </a:xfrm>
            <a:prstGeom prst="rightArrow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6094" y="4665910"/>
              <a:ext cx="1162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APP </a:t>
              </a:r>
              <a:r>
                <a:rPr lang="ko-KR" altLang="en-US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설</a:t>
              </a:r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계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15833" y="4665910"/>
              <a:ext cx="12939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OPEN API</a:t>
              </a:r>
            </a:p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+</a:t>
              </a:r>
              <a:endParaRPr lang="en-US" altLang="ko-KR" b="1" dirty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algn="ctr"/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PARSING</a:t>
              </a:r>
              <a:endPara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595690" y="3425718"/>
              <a:ext cx="2882284" cy="409758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bg1">
                    <a:lumMod val="50000"/>
                    <a:alpha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4" name="타원 113"/>
            <p:cNvSpPr/>
            <p:nvPr/>
          </p:nvSpPr>
          <p:spPr>
            <a:xfrm rot="16200000">
              <a:off x="395537" y="2851900"/>
              <a:ext cx="1483612" cy="1483614"/>
            </a:xfrm>
            <a:prstGeom prst="ellipse">
              <a:avLst/>
            </a:prstGeom>
            <a:gradFill>
              <a:gsLst>
                <a:gs pos="0">
                  <a:srgbClr val="0B9D0B"/>
                </a:gs>
                <a:gs pos="100000">
                  <a:schemeClr val="accent5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5" name="원형 114"/>
            <p:cNvSpPr/>
            <p:nvPr/>
          </p:nvSpPr>
          <p:spPr>
            <a:xfrm>
              <a:off x="489067" y="2945433"/>
              <a:ext cx="1296551" cy="1296549"/>
            </a:xfrm>
            <a:prstGeom prst="pie">
              <a:avLst>
                <a:gd name="adj1" fmla="val 16210281"/>
                <a:gd name="adj2" fmla="val 1619745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597916" y="3054281"/>
              <a:ext cx="1078854" cy="1078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921604" y="3179206"/>
              <a:ext cx="419326" cy="761988"/>
              <a:chOff x="1137901" y="1528711"/>
              <a:chExt cx="2736306" cy="4392490"/>
            </a:xfrm>
          </p:grpSpPr>
          <p:sp>
            <p:nvSpPr>
              <p:cNvPr id="154" name="모서리가 둥근 직사각형 153"/>
              <p:cNvSpPr/>
              <p:nvPr/>
            </p:nvSpPr>
            <p:spPr>
              <a:xfrm>
                <a:off x="1137901" y="1528711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rgbClr val="2DB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>
                <a:off x="1364910" y="1791775"/>
                <a:ext cx="2262151" cy="3493451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2189731" y="5511707"/>
                <a:ext cx="669919" cy="2076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</p:grpSp>
        <p:sp>
          <p:nvSpPr>
            <p:cNvPr id="118" name="타원 117"/>
            <p:cNvSpPr/>
            <p:nvPr/>
          </p:nvSpPr>
          <p:spPr>
            <a:xfrm rot="16200000">
              <a:off x="2220999" y="2851900"/>
              <a:ext cx="1483612" cy="1483614"/>
            </a:xfrm>
            <a:prstGeom prst="ellipse">
              <a:avLst/>
            </a:prstGeom>
            <a:gradFill>
              <a:gsLst>
                <a:gs pos="0">
                  <a:srgbClr val="0B9D0B"/>
                </a:gs>
                <a:gs pos="100000">
                  <a:schemeClr val="accent5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9" name="원형 118"/>
            <p:cNvSpPr/>
            <p:nvPr/>
          </p:nvSpPr>
          <p:spPr>
            <a:xfrm>
              <a:off x="2314529" y="2945433"/>
              <a:ext cx="1296551" cy="1296549"/>
            </a:xfrm>
            <a:prstGeom prst="pie">
              <a:avLst>
                <a:gd name="adj1" fmla="val 16210281"/>
                <a:gd name="adj2" fmla="val 1086295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2423378" y="3054281"/>
              <a:ext cx="1078854" cy="1078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121" name="직선 연결선 120"/>
            <p:cNvCxnSpPr/>
            <p:nvPr/>
          </p:nvCxnSpPr>
          <p:spPr>
            <a:xfrm flipH="1">
              <a:off x="2781058" y="3688416"/>
              <a:ext cx="0" cy="159760"/>
            </a:xfrm>
            <a:prstGeom prst="line">
              <a:avLst/>
            </a:prstGeom>
            <a:ln w="114300" cap="rnd">
              <a:solidFill>
                <a:srgbClr val="2D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3116163" y="3688416"/>
              <a:ext cx="0" cy="159760"/>
            </a:xfrm>
            <a:prstGeom prst="line">
              <a:avLst/>
            </a:prstGeom>
            <a:ln w="114300" cap="rnd">
              <a:solidFill>
                <a:srgbClr val="2DB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양쪽 모서리가 둥근 사각형 122"/>
            <p:cNvSpPr/>
            <p:nvPr/>
          </p:nvSpPr>
          <p:spPr>
            <a:xfrm>
              <a:off x="2673052" y="3233314"/>
              <a:ext cx="554058" cy="559163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2D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4" name="양쪽 모서리가 둥근 사각형 123"/>
            <p:cNvSpPr/>
            <p:nvPr/>
          </p:nvSpPr>
          <p:spPr>
            <a:xfrm>
              <a:off x="2745320" y="3297700"/>
              <a:ext cx="409521" cy="20696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768747" y="3621625"/>
              <a:ext cx="362881" cy="195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5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26" name="양쪽 모서리가 둥근 사각형 125"/>
            <p:cNvSpPr/>
            <p:nvPr/>
          </p:nvSpPr>
          <p:spPr>
            <a:xfrm>
              <a:off x="2745321" y="3618608"/>
              <a:ext cx="75038" cy="6821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7" name="양쪽 모서리가 둥근 사각형 126"/>
            <p:cNvSpPr/>
            <p:nvPr/>
          </p:nvSpPr>
          <p:spPr>
            <a:xfrm>
              <a:off x="3079804" y="3618608"/>
              <a:ext cx="75038" cy="6821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4011393" y="2847077"/>
              <a:ext cx="1483614" cy="1483612"/>
              <a:chOff x="4539168" y="2588636"/>
              <a:chExt cx="1483614" cy="1483612"/>
            </a:xfrm>
          </p:grpSpPr>
          <p:sp>
            <p:nvSpPr>
              <p:cNvPr id="148" name="타원 147"/>
              <p:cNvSpPr/>
              <p:nvPr/>
            </p:nvSpPr>
            <p:spPr>
              <a:xfrm rot="16200000">
                <a:off x="4539169" y="2588635"/>
                <a:ext cx="1483612" cy="148361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4741548" y="2791014"/>
                <a:ext cx="1078853" cy="10788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>
                <a:off x="4997550" y="3046931"/>
                <a:ext cx="566849" cy="567020"/>
                <a:chOff x="5705780" y="2505533"/>
                <a:chExt cx="2178588" cy="2179245"/>
              </a:xfrm>
            </p:grpSpPr>
            <p:sp>
              <p:nvSpPr>
                <p:cNvPr id="151" name="타원 150"/>
                <p:cNvSpPr/>
                <p:nvPr/>
              </p:nvSpPr>
              <p:spPr>
                <a:xfrm>
                  <a:off x="5705780" y="2505533"/>
                  <a:ext cx="2178588" cy="2179245"/>
                </a:xfrm>
                <a:prstGeom prst="ellipse">
                  <a:avLst/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n-ea"/>
                  </a:endParaRPr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844626" y="2644420"/>
                  <a:ext cx="1900897" cy="19014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n-ea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6118651" y="2918528"/>
                  <a:ext cx="1352847" cy="1353255"/>
                </a:xfrm>
                <a:prstGeom prst="ellipse">
                  <a:avLst/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n-ea"/>
                  </a:endParaRPr>
                </a:p>
              </p:txBody>
            </p:sp>
          </p:grpSp>
        </p:grpSp>
        <p:sp>
          <p:nvSpPr>
            <p:cNvPr id="129" name="TextBox 128"/>
            <p:cNvSpPr txBox="1"/>
            <p:nvPr/>
          </p:nvSpPr>
          <p:spPr>
            <a:xfrm>
              <a:off x="3979591" y="4665910"/>
              <a:ext cx="1547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비콘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 장비 활용</a:t>
              </a:r>
              <a:endPara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 rot="16200000">
              <a:off x="6654966" y="2578169"/>
              <a:ext cx="2045435" cy="2045435"/>
            </a:xfrm>
            <a:prstGeom prst="ellipse">
              <a:avLst/>
            </a:prstGeom>
            <a:gradFill>
              <a:gsLst>
                <a:gs pos="0">
                  <a:srgbClr val="0B9D0B"/>
                </a:gs>
                <a:gs pos="100000">
                  <a:schemeClr val="accent5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926516" y="4619744"/>
              <a:ext cx="1502334" cy="4616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APP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제작</a:t>
              </a:r>
              <a:endParaRPr lang="ko-KR" altLang="en-US" sz="2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32" name="원형 131"/>
            <p:cNvSpPr/>
            <p:nvPr/>
          </p:nvSpPr>
          <p:spPr>
            <a:xfrm>
              <a:off x="6780420" y="2708086"/>
              <a:ext cx="1785600" cy="1785600"/>
            </a:xfrm>
            <a:prstGeom prst="pie">
              <a:avLst>
                <a:gd name="adj1" fmla="val 16210281"/>
                <a:gd name="adj2" fmla="val 544696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6933984" y="2857187"/>
              <a:ext cx="1487399" cy="14873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34" name="그룹 133"/>
            <p:cNvGrpSpPr/>
            <p:nvPr/>
          </p:nvGrpSpPr>
          <p:grpSpPr>
            <a:xfrm rot="900000">
              <a:off x="7388624" y="3075615"/>
              <a:ext cx="578118" cy="1050543"/>
              <a:chOff x="4260051" y="4619565"/>
              <a:chExt cx="578118" cy="1050543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4260051" y="4619565"/>
                <a:ext cx="578118" cy="1050543"/>
                <a:chOff x="1187625" y="1484785"/>
                <a:chExt cx="2736306" cy="4392490"/>
              </a:xfrm>
            </p:grpSpPr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1187625" y="1484785"/>
                  <a:ext cx="2736306" cy="4392490"/>
                </a:xfrm>
                <a:prstGeom prst="roundRect">
                  <a:avLst>
                    <a:gd name="adj" fmla="val 8425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1414629" y="1747848"/>
                  <a:ext cx="2262149" cy="3493447"/>
                </a:xfrm>
                <a:prstGeom prst="roundRect">
                  <a:avLst>
                    <a:gd name="adj" fmla="val 126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2239453" y="5467783"/>
                  <a:ext cx="669917" cy="207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</p:grpSp>
          <p:grpSp>
            <p:nvGrpSpPr>
              <p:cNvPr id="136" name="그룹 135"/>
              <p:cNvGrpSpPr/>
              <p:nvPr/>
            </p:nvGrpSpPr>
            <p:grpSpPr>
              <a:xfrm>
                <a:off x="4376134" y="4844265"/>
                <a:ext cx="347025" cy="497425"/>
                <a:chOff x="630435" y="1285287"/>
                <a:chExt cx="1522084" cy="2181754"/>
              </a:xfrm>
            </p:grpSpPr>
            <p:grpSp>
              <p:nvGrpSpPr>
                <p:cNvPr id="137" name="그룹 136"/>
                <p:cNvGrpSpPr/>
                <p:nvPr/>
              </p:nvGrpSpPr>
              <p:grpSpPr>
                <a:xfrm>
                  <a:off x="779043" y="1751139"/>
                  <a:ext cx="1182561" cy="1715902"/>
                  <a:chOff x="4186744" y="2284698"/>
                  <a:chExt cx="782154" cy="1134910"/>
                </a:xfrm>
                <a:effectLst/>
              </p:grpSpPr>
              <p:sp>
                <p:nvSpPr>
                  <p:cNvPr id="142" name="자유형 141"/>
                  <p:cNvSpPr/>
                  <p:nvPr/>
                </p:nvSpPr>
                <p:spPr>
                  <a:xfrm>
                    <a:off x="4332590" y="2666774"/>
                    <a:ext cx="208780" cy="473070"/>
                  </a:xfrm>
                  <a:custGeom>
                    <a:avLst/>
                    <a:gdLst>
                      <a:gd name="connsiteX0" fmla="*/ 21699 w 177277"/>
                      <a:gd name="connsiteY0" fmla="*/ 38905 h 401688"/>
                      <a:gd name="connsiteX1" fmla="*/ 94724 w 177277"/>
                      <a:gd name="connsiteY1" fmla="*/ 805 h 401688"/>
                      <a:gd name="connsiteX2" fmla="*/ 177274 w 177277"/>
                      <a:gd name="connsiteY2" fmla="*/ 70655 h 401688"/>
                      <a:gd name="connsiteX3" fmla="*/ 97899 w 177277"/>
                      <a:gd name="connsiteY3" fmla="*/ 229405 h 401688"/>
                      <a:gd name="connsiteX4" fmla="*/ 101074 w 177277"/>
                      <a:gd name="connsiteY4" fmla="*/ 397680 h 401688"/>
                      <a:gd name="connsiteX5" fmla="*/ 5824 w 177277"/>
                      <a:gd name="connsiteY5" fmla="*/ 337355 h 401688"/>
                      <a:gd name="connsiteX6" fmla="*/ 18524 w 177277"/>
                      <a:gd name="connsiteY6" fmla="*/ 207180 h 401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7277" h="401688">
                        <a:moveTo>
                          <a:pt x="21699" y="38905"/>
                        </a:moveTo>
                        <a:cubicBezTo>
                          <a:pt x="45247" y="17209"/>
                          <a:pt x="68795" y="-4487"/>
                          <a:pt x="94724" y="805"/>
                        </a:cubicBezTo>
                        <a:cubicBezTo>
                          <a:pt x="120653" y="6097"/>
                          <a:pt x="176745" y="32555"/>
                          <a:pt x="177274" y="70655"/>
                        </a:cubicBezTo>
                        <a:cubicBezTo>
                          <a:pt x="177803" y="108755"/>
                          <a:pt x="110599" y="174901"/>
                          <a:pt x="97899" y="229405"/>
                        </a:cubicBezTo>
                        <a:cubicBezTo>
                          <a:pt x="85199" y="283909"/>
                          <a:pt x="116420" y="379688"/>
                          <a:pt x="101074" y="397680"/>
                        </a:cubicBezTo>
                        <a:cubicBezTo>
                          <a:pt x="85728" y="415672"/>
                          <a:pt x="19582" y="369105"/>
                          <a:pt x="5824" y="337355"/>
                        </a:cubicBezTo>
                        <a:cubicBezTo>
                          <a:pt x="-7934" y="305605"/>
                          <a:pt x="5295" y="256392"/>
                          <a:pt x="18524" y="207180"/>
                        </a:cubicBezTo>
                      </a:path>
                    </a:pathLst>
                  </a:custGeom>
                  <a:ln w="19050" cap="rnd">
                    <a:solidFill>
                      <a:srgbClr val="2DB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4355025" y="2488873"/>
                    <a:ext cx="445591" cy="363279"/>
                  </a:xfrm>
                  <a:custGeom>
                    <a:avLst/>
                    <a:gdLst>
                      <a:gd name="connsiteX0" fmla="*/ 0 w 378356"/>
                      <a:gd name="connsiteY0" fmla="*/ 187814 h 308464"/>
                      <a:gd name="connsiteX1" fmla="*/ 19050 w 378356"/>
                      <a:gd name="connsiteY1" fmla="*/ 95739 h 308464"/>
                      <a:gd name="connsiteX2" fmla="*/ 101600 w 378356"/>
                      <a:gd name="connsiteY2" fmla="*/ 13189 h 308464"/>
                      <a:gd name="connsiteX3" fmla="*/ 231775 w 378356"/>
                      <a:gd name="connsiteY3" fmla="*/ 6839 h 308464"/>
                      <a:gd name="connsiteX4" fmla="*/ 349250 w 378356"/>
                      <a:gd name="connsiteY4" fmla="*/ 79864 h 308464"/>
                      <a:gd name="connsiteX5" fmla="*/ 377825 w 378356"/>
                      <a:gd name="connsiteY5" fmla="*/ 213214 h 308464"/>
                      <a:gd name="connsiteX6" fmla="*/ 333375 w 378356"/>
                      <a:gd name="connsiteY6" fmla="*/ 308464 h 308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8356" h="308464">
                        <a:moveTo>
                          <a:pt x="0" y="187814"/>
                        </a:moveTo>
                        <a:cubicBezTo>
                          <a:pt x="1058" y="156328"/>
                          <a:pt x="2117" y="124843"/>
                          <a:pt x="19050" y="95739"/>
                        </a:cubicBezTo>
                        <a:cubicBezTo>
                          <a:pt x="35983" y="66635"/>
                          <a:pt x="66146" y="28006"/>
                          <a:pt x="101600" y="13189"/>
                        </a:cubicBezTo>
                        <a:cubicBezTo>
                          <a:pt x="137054" y="-1628"/>
                          <a:pt x="190500" y="-4273"/>
                          <a:pt x="231775" y="6839"/>
                        </a:cubicBezTo>
                        <a:cubicBezTo>
                          <a:pt x="273050" y="17951"/>
                          <a:pt x="324908" y="45468"/>
                          <a:pt x="349250" y="79864"/>
                        </a:cubicBezTo>
                        <a:cubicBezTo>
                          <a:pt x="373592" y="114260"/>
                          <a:pt x="380471" y="175114"/>
                          <a:pt x="377825" y="213214"/>
                        </a:cubicBezTo>
                        <a:cubicBezTo>
                          <a:pt x="375179" y="251314"/>
                          <a:pt x="354277" y="279889"/>
                          <a:pt x="333375" y="308464"/>
                        </a:cubicBezTo>
                      </a:path>
                    </a:pathLst>
                  </a:custGeom>
                  <a:ln w="19050" cap="rnd">
                    <a:solidFill>
                      <a:srgbClr val="2DB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4186744" y="2284698"/>
                    <a:ext cx="782154" cy="1134910"/>
                  </a:xfrm>
                  <a:custGeom>
                    <a:avLst/>
                    <a:gdLst>
                      <a:gd name="connsiteX0" fmla="*/ 24095 w 664135"/>
                      <a:gd name="connsiteY0" fmla="*/ 420736 h 963663"/>
                      <a:gd name="connsiteX1" fmla="*/ 282 w 664135"/>
                      <a:gd name="connsiteY1" fmla="*/ 332630 h 963663"/>
                      <a:gd name="connsiteX2" fmla="*/ 38382 w 664135"/>
                      <a:gd name="connsiteY2" fmla="*/ 144511 h 963663"/>
                      <a:gd name="connsiteX3" fmla="*/ 216976 w 664135"/>
                      <a:gd name="connsiteY3" fmla="*/ 15924 h 963663"/>
                      <a:gd name="connsiteX4" fmla="*/ 433670 w 664135"/>
                      <a:gd name="connsiteY4" fmla="*/ 15924 h 963663"/>
                      <a:gd name="connsiteX5" fmla="*/ 600357 w 664135"/>
                      <a:gd name="connsiteY5" fmla="*/ 142130 h 963663"/>
                      <a:gd name="connsiteX6" fmla="*/ 662270 w 664135"/>
                      <a:gd name="connsiteY6" fmla="*/ 349299 h 963663"/>
                      <a:gd name="connsiteX7" fmla="*/ 538445 w 664135"/>
                      <a:gd name="connsiteY7" fmla="*/ 604093 h 963663"/>
                      <a:gd name="connsiteX8" fmla="*/ 493201 w 664135"/>
                      <a:gd name="connsiteY8" fmla="*/ 694580 h 963663"/>
                      <a:gd name="connsiteX9" fmla="*/ 471770 w 664135"/>
                      <a:gd name="connsiteY9" fmla="*/ 799355 h 963663"/>
                      <a:gd name="connsiteX10" fmla="*/ 433670 w 664135"/>
                      <a:gd name="connsiteY10" fmla="*/ 887461 h 963663"/>
                      <a:gd name="connsiteX11" fmla="*/ 295557 w 664135"/>
                      <a:gd name="connsiteY11" fmla="*/ 963661 h 963663"/>
                      <a:gd name="connsiteX12" fmla="*/ 138395 w 664135"/>
                      <a:gd name="connsiteY12" fmla="*/ 889843 h 963663"/>
                      <a:gd name="connsiteX13" fmla="*/ 112201 w 664135"/>
                      <a:gd name="connsiteY13" fmla="*/ 782686 h 963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64135" h="963663">
                        <a:moveTo>
                          <a:pt x="24095" y="420736"/>
                        </a:moveTo>
                        <a:cubicBezTo>
                          <a:pt x="10998" y="399701"/>
                          <a:pt x="-2099" y="378667"/>
                          <a:pt x="282" y="332630"/>
                        </a:cubicBezTo>
                        <a:cubicBezTo>
                          <a:pt x="2663" y="286593"/>
                          <a:pt x="2266" y="197295"/>
                          <a:pt x="38382" y="144511"/>
                        </a:cubicBezTo>
                        <a:cubicBezTo>
                          <a:pt x="74498" y="91727"/>
                          <a:pt x="151095" y="37355"/>
                          <a:pt x="216976" y="15924"/>
                        </a:cubicBezTo>
                        <a:cubicBezTo>
                          <a:pt x="282857" y="-5507"/>
                          <a:pt x="369773" y="-5110"/>
                          <a:pt x="433670" y="15924"/>
                        </a:cubicBezTo>
                        <a:cubicBezTo>
                          <a:pt x="497567" y="36958"/>
                          <a:pt x="562257" y="86568"/>
                          <a:pt x="600357" y="142130"/>
                        </a:cubicBezTo>
                        <a:cubicBezTo>
                          <a:pt x="638457" y="197692"/>
                          <a:pt x="672589" y="272305"/>
                          <a:pt x="662270" y="349299"/>
                        </a:cubicBezTo>
                        <a:cubicBezTo>
                          <a:pt x="651951" y="426293"/>
                          <a:pt x="566623" y="546546"/>
                          <a:pt x="538445" y="604093"/>
                        </a:cubicBezTo>
                        <a:cubicBezTo>
                          <a:pt x="510267" y="661640"/>
                          <a:pt x="504313" y="662036"/>
                          <a:pt x="493201" y="694580"/>
                        </a:cubicBezTo>
                        <a:cubicBezTo>
                          <a:pt x="482089" y="727124"/>
                          <a:pt x="481692" y="767208"/>
                          <a:pt x="471770" y="799355"/>
                        </a:cubicBezTo>
                        <a:cubicBezTo>
                          <a:pt x="461848" y="831502"/>
                          <a:pt x="463039" y="860077"/>
                          <a:pt x="433670" y="887461"/>
                        </a:cubicBezTo>
                        <a:cubicBezTo>
                          <a:pt x="404301" y="914845"/>
                          <a:pt x="344769" y="963264"/>
                          <a:pt x="295557" y="963661"/>
                        </a:cubicBezTo>
                        <a:cubicBezTo>
                          <a:pt x="246345" y="964058"/>
                          <a:pt x="168954" y="920006"/>
                          <a:pt x="138395" y="889843"/>
                        </a:cubicBezTo>
                        <a:cubicBezTo>
                          <a:pt x="107836" y="859681"/>
                          <a:pt x="110018" y="821183"/>
                          <a:pt x="112201" y="782686"/>
                        </a:cubicBezTo>
                      </a:path>
                    </a:pathLst>
                  </a:custGeom>
                  <a:ln w="19050" cap="rnd">
                    <a:solidFill>
                      <a:srgbClr val="2DB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8" name="모서리가 둥근 직사각형 137"/>
                <p:cNvSpPr/>
                <p:nvPr/>
              </p:nvSpPr>
              <p:spPr>
                <a:xfrm rot="19954741">
                  <a:off x="630435" y="1285287"/>
                  <a:ext cx="339200" cy="4974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 rot="969042">
                  <a:off x="1905735" y="1689007"/>
                  <a:ext cx="246784" cy="236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 rot="969042">
                  <a:off x="1583782" y="1434132"/>
                  <a:ext cx="246784" cy="236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 rot="969042">
                  <a:off x="1166319" y="1386233"/>
                  <a:ext cx="246784" cy="236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DB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612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37291" y="26064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88696" y="1228690"/>
            <a:ext cx="316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6159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▶ </a:t>
            </a:r>
            <a:r>
              <a:rPr lang="en-US" altLang="ko-KR" sz="2400" b="1" dirty="0" smtClean="0"/>
              <a:t>Application </a:t>
            </a:r>
            <a:r>
              <a:rPr lang="ko-KR" altLang="en-US" sz="2400" b="1" dirty="0" smtClean="0"/>
              <a:t>설계</a:t>
            </a:r>
            <a:endParaRPr lang="ko-KR" altLang="en-US" sz="2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174430" y="2151653"/>
            <a:ext cx="4795141" cy="4362079"/>
            <a:chOff x="1373356" y="1871246"/>
            <a:chExt cx="5673366" cy="516099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064576" y="2132856"/>
              <a:ext cx="4536504" cy="4899380"/>
            </a:xfrm>
            <a:prstGeom prst="roundRect">
              <a:avLst>
                <a:gd name="adj" fmla="val 3968"/>
              </a:avLst>
            </a:prstGeom>
            <a:noFill/>
            <a:ln w="57150">
              <a:solidFill>
                <a:srgbClr val="0B9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615521" y="261068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정류장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노선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검색한다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615521" y="3210102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최근 검색기록을 본다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15521" y="4408932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즐겨찾기를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등록한다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615521" y="380951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출발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도착지로 검색한다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615521" y="500834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자주 이용한 정류장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노선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추천한다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69076" y="1871246"/>
              <a:ext cx="212750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0B9D0B"/>
                  </a:solidFill>
                </a:rPr>
                <a:t> USE-CASE </a:t>
              </a:r>
              <a:endParaRPr lang="ko-KR" altLang="en-US" sz="2800" b="1" dirty="0">
                <a:solidFill>
                  <a:srgbClr val="0B9D0B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615521" y="5607762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비콘에서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버스 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받아온다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615521" y="6207177"/>
              <a:ext cx="348150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현재 버스를 자동으로 추가한다</a:t>
              </a:r>
              <a:endParaRPr lang="ko-KR" altLang="en-US" sz="11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6097025" y="5663062"/>
              <a:ext cx="949697" cy="949983"/>
              <a:chOff x="5705780" y="2505533"/>
              <a:chExt cx="2178588" cy="2179245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5705780" y="2505533"/>
                <a:ext cx="2178588" cy="2179245"/>
              </a:xfrm>
              <a:prstGeom prst="ellipse">
                <a:avLst/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844626" y="2644420"/>
                <a:ext cx="1900897" cy="19014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6295619" y="3045886"/>
                <a:ext cx="998910" cy="1098539"/>
                <a:chOff x="7237177" y="4922749"/>
                <a:chExt cx="998910" cy="1098539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 flipH="1">
                  <a:off x="7431900" y="5733256"/>
                  <a:ext cx="1" cy="288032"/>
                </a:xfrm>
                <a:prstGeom prst="line">
                  <a:avLst/>
                </a:prstGeom>
                <a:ln w="1016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8036062" y="5733256"/>
                  <a:ext cx="0" cy="288032"/>
                </a:xfrm>
                <a:prstGeom prst="line">
                  <a:avLst/>
                </a:prstGeom>
                <a:ln w="101600" cap="rnd">
                  <a:solidFill>
                    <a:srgbClr val="0B9D0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양쪽 모서리가 둥근 사각형 31"/>
                <p:cNvSpPr/>
                <p:nvPr/>
              </p:nvSpPr>
              <p:spPr>
                <a:xfrm>
                  <a:off x="7237177" y="4922749"/>
                  <a:ext cx="998910" cy="1008114"/>
                </a:xfrm>
                <a:prstGeom prst="round2SameRect">
                  <a:avLst>
                    <a:gd name="adj1" fmla="val 28385"/>
                    <a:gd name="adj2" fmla="val 0"/>
                  </a:avLst>
                </a:prstGeom>
                <a:solidFill>
                  <a:srgbClr val="0B9D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양쪽 모서리가 둥근 사각형 36"/>
                <p:cNvSpPr/>
                <p:nvPr/>
              </p:nvSpPr>
              <p:spPr>
                <a:xfrm>
                  <a:off x="7367470" y="5038832"/>
                  <a:ext cx="738325" cy="373133"/>
                </a:xfrm>
                <a:prstGeom prst="round2SameRect">
                  <a:avLst>
                    <a:gd name="adj1" fmla="val 45614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양쪽 모서리가 둥근 사각형 37"/>
                <p:cNvSpPr/>
                <p:nvPr/>
              </p:nvSpPr>
              <p:spPr>
                <a:xfrm>
                  <a:off x="7367471" y="5617396"/>
                  <a:ext cx="135287" cy="122988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양쪽 모서리가 둥근 사각형 38"/>
                <p:cNvSpPr/>
                <p:nvPr/>
              </p:nvSpPr>
              <p:spPr>
                <a:xfrm>
                  <a:off x="7970508" y="5617396"/>
                  <a:ext cx="135287" cy="122988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2" name="그룹 21"/>
            <p:cNvGrpSpPr/>
            <p:nvPr/>
          </p:nvGrpSpPr>
          <p:grpSpPr>
            <a:xfrm>
              <a:off x="1373356" y="3098465"/>
              <a:ext cx="1178537" cy="2141612"/>
              <a:chOff x="1187625" y="1484785"/>
              <a:chExt cx="2736306" cy="439249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1414629" y="1747848"/>
                <a:ext cx="2262149" cy="3493447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2239453" y="5467783"/>
                <a:ext cx="669917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441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600875" y="3131027"/>
            <a:ext cx="0" cy="2410812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637291" y="26064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88696" y="1228690"/>
            <a:ext cx="316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6159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▶ 어플리케이션 기능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631838" y="2492896"/>
            <a:ext cx="4004494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구현완료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599954" y="2492896"/>
            <a:ext cx="4004494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구현중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172297"/>
            <a:ext cx="25026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pc="-150" dirty="0"/>
              <a:t>BLUE TOOTH ON/OFF</a:t>
            </a:r>
            <a:endParaRPr lang="ko-KR" altLang="en-US" spc="-15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pc="-150" dirty="0" err="1" smtClean="0"/>
              <a:t>즐겨찾기</a:t>
            </a:r>
            <a:r>
              <a:rPr lang="ko-KR" altLang="en-US" spc="-150" dirty="0" smtClean="0"/>
              <a:t> 기능</a:t>
            </a:r>
            <a:endParaRPr lang="en-US" altLang="ko-KR" spc="-15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pc="-150" dirty="0" err="1" smtClean="0"/>
              <a:t>버스노선명으로</a:t>
            </a:r>
            <a:r>
              <a:rPr lang="ko-KR" altLang="en-US" spc="-150" dirty="0" smtClean="0"/>
              <a:t> 검색</a:t>
            </a:r>
            <a:endParaRPr lang="en-US" altLang="ko-KR" spc="-15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pc="-150" dirty="0" err="1" smtClean="0"/>
              <a:t>정류장명으로</a:t>
            </a:r>
            <a:r>
              <a:rPr lang="ko-KR" altLang="en-US" spc="-150" dirty="0" smtClean="0"/>
              <a:t> 검색</a:t>
            </a:r>
            <a:endParaRPr lang="en-US" altLang="ko-KR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932438" y="3172297"/>
            <a:ext cx="38972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pc="-150" dirty="0" smtClean="0"/>
              <a:t>노선 검색결과로 전체노선 목록 확인</a:t>
            </a:r>
            <a:endParaRPr lang="en-US" altLang="ko-KR" spc="-15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pc="-150" dirty="0" err="1" smtClean="0"/>
              <a:t>정류장명</a:t>
            </a:r>
            <a:r>
              <a:rPr lang="ko-KR" altLang="en-US" spc="-150" dirty="0" smtClean="0"/>
              <a:t> 검색결과로 도착시간 확인</a:t>
            </a:r>
            <a:endParaRPr lang="en-US" altLang="ko-KR" spc="-15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pc="-150" dirty="0" smtClean="0"/>
              <a:t>출발지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도착지를 이용한 검색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b="1" spc="-150" dirty="0" err="1" smtClean="0">
                <a:solidFill>
                  <a:schemeClr val="accent2"/>
                </a:solidFill>
              </a:rPr>
              <a:t>비콘과</a:t>
            </a:r>
            <a:r>
              <a:rPr lang="ko-KR" altLang="en-US" b="1" spc="-150" dirty="0" smtClean="0">
                <a:solidFill>
                  <a:schemeClr val="accent2"/>
                </a:solidFill>
              </a:rPr>
              <a:t> 연계</a:t>
            </a:r>
            <a:endParaRPr lang="en-US" altLang="ko-KR" b="1" spc="-15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pc="-15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pc="-150" dirty="0" smtClean="0"/>
          </a:p>
        </p:txBody>
      </p:sp>
      <p:sp>
        <p:nvSpPr>
          <p:cNvPr id="40" name="타원 39"/>
          <p:cNvSpPr/>
          <p:nvPr/>
        </p:nvSpPr>
        <p:spPr>
          <a:xfrm>
            <a:off x="779413" y="3354041"/>
            <a:ext cx="183186" cy="183186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79413" y="3763331"/>
            <a:ext cx="183186" cy="183186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79413" y="4172621"/>
            <a:ext cx="183186" cy="183186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79413" y="4581912"/>
            <a:ext cx="183186" cy="183186"/>
          </a:xfrm>
          <a:prstGeom prst="ellipse">
            <a:avLst/>
          </a:prstGeom>
          <a:solidFill>
            <a:srgbClr val="2DB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979329" y="3354041"/>
            <a:ext cx="183186" cy="183186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979329" y="3763331"/>
            <a:ext cx="183186" cy="183186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979329" y="4172621"/>
            <a:ext cx="183186" cy="183186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979329" y="4581912"/>
            <a:ext cx="183186" cy="183186"/>
          </a:xfrm>
          <a:prstGeom prst="ellipse">
            <a:avLst/>
          </a:prstGeom>
          <a:solidFill>
            <a:srgbClr val="2DB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4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6847" y="2109983"/>
            <a:ext cx="8190306" cy="4586400"/>
            <a:chOff x="-16366446" y="5278745"/>
            <a:chExt cx="8190306" cy="4586400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581694" y="5278745"/>
              <a:ext cx="2579850" cy="4586400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59725" y="5278745"/>
              <a:ext cx="2583585" cy="45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366446" y="5278745"/>
              <a:ext cx="2579850" cy="45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3637291" y="26064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직사각형 9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988696" y="1228690"/>
            <a:ext cx="316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16159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▶ </a:t>
            </a:r>
            <a:r>
              <a:rPr lang="en-US" altLang="ko-KR" sz="2400" b="1" dirty="0" smtClean="0"/>
              <a:t>UI DESIGN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66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37291" y="26064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88696" y="1228690"/>
            <a:ext cx="316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6159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▶ </a:t>
            </a:r>
            <a:r>
              <a:rPr lang="en-US" altLang="ko-KR" sz="2400" b="1" dirty="0" smtClean="0"/>
              <a:t>UI DESIGN</a:t>
            </a:r>
            <a:endParaRPr lang="ko-KR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393" y="2769417"/>
            <a:ext cx="2883764" cy="5119281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05" y="3502349"/>
            <a:ext cx="2876550" cy="431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05" y="3267075"/>
            <a:ext cx="2876550" cy="3714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855" y="2883152"/>
            <a:ext cx="2876550" cy="400050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2589"/>
            <a:ext cx="2883764" cy="5119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07292" y="2035787"/>
            <a:ext cx="12474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Bluetooth </a:t>
            </a:r>
            <a:r>
              <a:rPr lang="ko-KR" altLang="en-US" sz="1100" b="1" dirty="0" smtClean="0"/>
              <a:t>상태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및 </a:t>
            </a:r>
            <a:r>
              <a:rPr lang="en-US" altLang="ko-KR" sz="1100" b="1" dirty="0" smtClean="0"/>
              <a:t>ON/OFF </a:t>
            </a:r>
            <a:r>
              <a:rPr lang="ko-KR" altLang="en-US" sz="1100" b="1" dirty="0" smtClean="0"/>
              <a:t>버튼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7751842" y="256162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Layout model</a:t>
            </a:r>
            <a:endParaRPr lang="ko-KR" altLang="en-US" sz="1100" b="1" dirty="0"/>
          </a:p>
        </p:txBody>
      </p:sp>
      <p:sp>
        <p:nvSpPr>
          <p:cNvPr id="5" name="오른쪽 대괄호 4"/>
          <p:cNvSpPr/>
          <p:nvPr/>
        </p:nvSpPr>
        <p:spPr>
          <a:xfrm>
            <a:off x="3236691" y="3555714"/>
            <a:ext cx="400600" cy="2664296"/>
          </a:xfrm>
          <a:prstGeom prst="rightBracket">
            <a:avLst>
              <a:gd name="adj" fmla="val 1356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96561" y="4026388"/>
            <a:ext cx="8178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LISTVIEW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207292" y="2880812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mtClean="0"/>
              <a:t>검색창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4449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85612E-6 L -0.0427 0.008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4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7923E-6 L -0.06424 0.007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138 L -0.1026 0.0094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5477225" y="2884771"/>
            <a:ext cx="154215" cy="453691"/>
          </a:xfrm>
          <a:prstGeom prst="roundRect">
            <a:avLst>
              <a:gd name="adj" fmla="val 842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358043" y="3118750"/>
            <a:ext cx="154215" cy="742298"/>
            <a:chOff x="3350106" y="3087000"/>
            <a:chExt cx="124100" cy="84605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350106" y="3513381"/>
              <a:ext cx="124100" cy="419675"/>
            </a:xfrm>
            <a:prstGeom prst="roundRect">
              <a:avLst>
                <a:gd name="adj" fmla="val 8425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350106" y="3087000"/>
              <a:ext cx="124100" cy="419675"/>
            </a:xfrm>
            <a:prstGeom prst="roundRect">
              <a:avLst>
                <a:gd name="adj" fmla="val 8425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389296" y="2276872"/>
            <a:ext cx="2205689" cy="4317954"/>
          </a:xfrm>
          <a:prstGeom prst="roundRect">
            <a:avLst>
              <a:gd name="adj" fmla="val 842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37291" y="260648"/>
            <a:ext cx="1869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rot="5400000">
            <a:off x="4496876" y="-483389"/>
            <a:ext cx="150248" cy="3166608"/>
            <a:chOff x="0" y="0"/>
            <a:chExt cx="107504" cy="643755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0" y="0"/>
              <a:ext cx="107504" cy="1628800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0" y="1617172"/>
              <a:ext cx="107504" cy="1628800"/>
            </a:xfrm>
            <a:prstGeom prst="rect">
              <a:avLst/>
            </a:prstGeom>
            <a:solidFill>
              <a:srgbClr val="FFA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3179955"/>
              <a:ext cx="107504" cy="1628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808755"/>
              <a:ext cx="107504" cy="1628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88696" y="1228690"/>
            <a:ext cx="3166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6159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▶ 실행화면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70390" y="2310731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1600" b="1" spc="300" dirty="0" smtClean="0">
                <a:solidFill>
                  <a:schemeClr val="bg1">
                    <a:lumMod val="95000"/>
                  </a:schemeClr>
                </a:solidFill>
                <a:latin typeface="Poplar Std" pitchFamily="82" charset="0"/>
                <a:cs typeface="Times New Roman" panose="02020603050405020304" pitchFamily="18" charset="0"/>
              </a:rPr>
              <a:t>ODEGO</a:t>
            </a:r>
            <a:endParaRPr lang="ko-KR" altLang="en-US" sz="1600" b="1" spc="300" dirty="0">
              <a:solidFill>
                <a:schemeClr val="bg1">
                  <a:lumMod val="95000"/>
                </a:schemeClr>
              </a:solidFill>
              <a:latin typeface="Poplar Std" pitchFamily="82" charset="0"/>
              <a:cs typeface="Times New Roman" panose="02020603050405020304" pitchFamily="18" charset="0"/>
            </a:endParaRPr>
          </a:p>
        </p:txBody>
      </p:sp>
      <p:sp>
        <p:nvSpPr>
          <p:cNvPr id="13" name="직각 삼각형 12"/>
          <p:cNvSpPr/>
          <p:nvPr/>
        </p:nvSpPr>
        <p:spPr>
          <a:xfrm rot="16200000">
            <a:off x="2796752" y="3780089"/>
            <a:ext cx="3456384" cy="2173090"/>
          </a:xfrm>
          <a:prstGeom prst="rtTriangl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23974" y="6196481"/>
            <a:ext cx="736445" cy="21578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305817" y="2438762"/>
            <a:ext cx="108012" cy="10789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[mix]mobizen_20160516_011709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48272" y="2655635"/>
            <a:ext cx="1900548" cy="343283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01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294</Words>
  <Application>Microsoft Office PowerPoint</Application>
  <PresentationFormat>화면 슬라이드 쇼(4:3)</PresentationFormat>
  <Paragraphs>116</Paragraphs>
  <Slides>15</Slides>
  <Notes>13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Arial</vt:lpstr>
      <vt:lpstr>맑은 고딕</vt:lpstr>
      <vt:lpstr>Times New Roman</vt:lpstr>
      <vt:lpstr>a옛날목욕탕B</vt:lpstr>
      <vt:lpstr>Constantia</vt:lpstr>
      <vt:lpstr>Poplar Std</vt:lpstr>
      <vt:lpstr>a옛날목욕탕L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0718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Lucid Dream</dc:title>
  <dc:creator>LSC</dc:creator>
  <cp:lastModifiedBy>Brick</cp:lastModifiedBy>
  <cp:revision>501</cp:revision>
  <dcterms:created xsi:type="dcterms:W3CDTF">2011-05-16T16:49:11Z</dcterms:created>
  <dcterms:modified xsi:type="dcterms:W3CDTF">2016-05-15T16:26:55Z</dcterms:modified>
</cp:coreProperties>
</file>