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84" r:id="rId3"/>
    <p:sldId id="327" r:id="rId4"/>
    <p:sldId id="355" r:id="rId5"/>
    <p:sldId id="373" r:id="rId6"/>
    <p:sldId id="352" r:id="rId7"/>
    <p:sldId id="356" r:id="rId8"/>
    <p:sldId id="357" r:id="rId9"/>
    <p:sldId id="374" r:id="rId10"/>
    <p:sldId id="361" r:id="rId11"/>
    <p:sldId id="362" r:id="rId12"/>
    <p:sldId id="363" r:id="rId13"/>
    <p:sldId id="365" r:id="rId14"/>
    <p:sldId id="366" r:id="rId15"/>
    <p:sldId id="354" r:id="rId16"/>
    <p:sldId id="369" r:id="rId17"/>
    <p:sldId id="367" r:id="rId18"/>
    <p:sldId id="370" r:id="rId19"/>
    <p:sldId id="372" r:id="rId20"/>
    <p:sldId id="371" r:id="rId21"/>
    <p:sldId id="350" r:id="rId22"/>
    <p:sldId id="351" r:id="rId23"/>
  </p:sldIdLst>
  <p:sldSz cx="9144000" cy="5715000" type="screen16x10"/>
  <p:notesSz cx="6877050" cy="10001250"/>
  <p:embeddedFontLst>
    <p:embeddedFont>
      <p:font typeface="1훈새마을운동 R" panose="02020603020101020101" pitchFamily="18" charset="-127"/>
      <p:regular r:id="rId26"/>
    </p:embeddedFont>
    <p:embeddedFont>
      <p:font typeface="210 체리블라썸 R" panose="02020603020101020101" pitchFamily="18" charset="-127"/>
      <p:regular r:id="rId27"/>
    </p:embeddedFont>
    <p:embeddedFont>
      <p:font typeface="210 체리블라썸 B" panose="02020603020101020101" pitchFamily="18" charset="-127"/>
      <p:regular r:id="rId28"/>
    </p:embeddedFont>
    <p:embeddedFont>
      <p:font typeface="맑은 고딕" panose="020B0503020000020004" pitchFamily="50" charset="-127"/>
      <p:regular r:id="rId29"/>
      <p:bold r:id="rId30"/>
    </p:embeddedFont>
    <p:embeddedFont>
      <p:font typeface="210 동화책 R" panose="02020603020101020101" pitchFamily="18" charset="-127"/>
      <p:regular r:id="rId3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오프닝" id="{2FEA2320-941D-4CAD-8403-B66D49DD42B6}">
          <p14:sldIdLst>
            <p14:sldId id="256"/>
            <p14:sldId id="284"/>
          </p14:sldIdLst>
        </p14:section>
        <p14:section name="개요" id="{7B52D2A0-F93E-402B-B0EB-44F80AD938E1}">
          <p14:sldIdLst>
            <p14:sldId id="327"/>
            <p14:sldId id="355"/>
          </p14:sldIdLst>
        </p14:section>
        <p14:section name="프로젝트 특징" id="{779773A7-A5F2-481B-93E2-8DF254209F5E}">
          <p14:sldIdLst>
            <p14:sldId id="373"/>
            <p14:sldId id="352"/>
            <p14:sldId id="356"/>
            <p14:sldId id="357"/>
            <p14:sldId id="374"/>
          </p14:sldIdLst>
        </p14:section>
        <p14:section name="개발내용" id="{AAE7D0F3-A379-4890-9B21-D18329C30130}">
          <p14:sldIdLst>
            <p14:sldId id="361"/>
            <p14:sldId id="362"/>
            <p14:sldId id="363"/>
            <p14:sldId id="365"/>
            <p14:sldId id="366"/>
          </p14:sldIdLst>
        </p14:section>
        <p14:section name="개발계획" id="{D64E9C65-51E7-4E87-A59E-6A1C6D758982}">
          <p14:sldIdLst>
            <p14:sldId id="354"/>
            <p14:sldId id="369"/>
            <p14:sldId id="367"/>
            <p14:sldId id="370"/>
            <p14:sldId id="372"/>
            <p14:sldId id="371"/>
            <p14:sldId id="350"/>
          </p14:sldIdLst>
        </p14:section>
        <p14:section name="엔딩" id="{21D5D0B3-A90D-42A7-9D80-EF9125839B5A}">
          <p14:sldIdLst>
            <p14:sldId id="35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A10B"/>
    <a:srgbClr val="FCE3B5"/>
    <a:srgbClr val="EEECE1"/>
    <a:srgbClr val="FFFFCC"/>
    <a:srgbClr val="F4EB30"/>
    <a:srgbClr val="ECF1E7"/>
    <a:srgbClr val="FFFF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19" autoAdjust="0"/>
    <p:restoredTop sz="94775" autoAdjust="0"/>
  </p:normalViewPr>
  <p:slideViewPr>
    <p:cSldViewPr snapToObjects="1">
      <p:cViewPr varScale="1">
        <p:scale>
          <a:sx n="100" d="100"/>
          <a:sy n="100" d="100"/>
        </p:scale>
        <p:origin x="1080" y="77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192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A74767-39B4-44AF-88FB-AA5D3FDBF929}" type="doc">
      <dgm:prSet loTypeId="urn:microsoft.com/office/officeart/2005/8/layout/cycle7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FD7CD6ED-EF75-40B2-8F4C-130BE5D3AC6F}">
      <dgm:prSet phldrT="[텍스트]" custT="1"/>
      <dgm:spPr>
        <a:solidFill>
          <a:schemeClr val="accent1">
            <a:lumMod val="50000"/>
          </a:schemeClr>
        </a:solidFill>
      </dgm:spPr>
      <dgm:t>
        <a:bodyPr/>
        <a:lstStyle/>
        <a:p>
          <a:pPr latinLnBrk="1"/>
          <a:r>
            <a:rPr lang="en-US" altLang="ko-KR" sz="1800" dirty="0" smtClean="0">
              <a:latin typeface="210 체리블라썸 B" panose="02020603020101020101" pitchFamily="18" charset="-127"/>
              <a:ea typeface="210 체리블라썸 B" panose="02020603020101020101" pitchFamily="18" charset="-127"/>
            </a:rPr>
            <a:t>Server</a:t>
          </a:r>
        </a:p>
        <a:p>
          <a:pPr latinLnBrk="1"/>
          <a:endParaRPr lang="ko-KR" altLang="en-US" sz="1800" dirty="0">
            <a:latin typeface="210 체리블라썸 B" panose="02020603020101020101" pitchFamily="18" charset="-127"/>
            <a:ea typeface="210 체리블라썸 B" panose="02020603020101020101" pitchFamily="18" charset="-127"/>
          </a:endParaRPr>
        </a:p>
      </dgm:t>
    </dgm:pt>
    <dgm:pt modelId="{E3BC2F0A-0B8D-4946-98DC-340FCDC0926B}" type="parTrans" cxnId="{40EBB6ED-D157-49B2-81B2-53A6F17A8564}">
      <dgm:prSet/>
      <dgm:spPr/>
      <dgm:t>
        <a:bodyPr/>
        <a:lstStyle/>
        <a:p>
          <a:pPr latinLnBrk="1"/>
          <a:endParaRPr lang="ko-KR" altLang="en-US"/>
        </a:p>
      </dgm:t>
    </dgm:pt>
    <dgm:pt modelId="{75FFC19C-633D-4228-85A3-145D77AA8A96}" type="sibTrans" cxnId="{40EBB6ED-D157-49B2-81B2-53A6F17A8564}">
      <dgm:prSet/>
      <dgm:spPr>
        <a:solidFill>
          <a:srgbClr val="7030A0"/>
        </a:solidFill>
      </dgm:spPr>
      <dgm:t>
        <a:bodyPr/>
        <a:lstStyle/>
        <a:p>
          <a:pPr latinLnBrk="1"/>
          <a:endParaRPr lang="ko-KR" altLang="en-US"/>
        </a:p>
      </dgm:t>
    </dgm:pt>
    <dgm:pt modelId="{A7F5575C-AFEA-496D-9A8C-900AAFA99564}">
      <dgm:prSet phldrT="[텍스트]" custT="1"/>
      <dgm:spPr>
        <a:solidFill>
          <a:schemeClr val="accent4">
            <a:lumMod val="75000"/>
          </a:schemeClr>
        </a:solidFill>
      </dgm:spPr>
      <dgm:t>
        <a:bodyPr/>
        <a:lstStyle/>
        <a:p>
          <a:pPr latinLnBrk="1"/>
          <a:r>
            <a:rPr lang="en-US" altLang="ko-KR" sz="1800" dirty="0" smtClean="0">
              <a:latin typeface="210 체리블라썸 B" panose="02020603020101020101" pitchFamily="18" charset="-127"/>
              <a:ea typeface="210 체리블라썸 B" panose="02020603020101020101" pitchFamily="18" charset="-127"/>
            </a:rPr>
            <a:t>User</a:t>
          </a:r>
          <a:endParaRPr lang="en-US" altLang="ko-KR" sz="2000" dirty="0" smtClean="0">
            <a:latin typeface="210 체리블라썸 B" panose="02020603020101020101" pitchFamily="18" charset="-127"/>
            <a:ea typeface="210 체리블라썸 B" panose="02020603020101020101" pitchFamily="18" charset="-127"/>
          </a:endParaRPr>
        </a:p>
        <a:p>
          <a:pPr latinLnBrk="1"/>
          <a:endParaRPr lang="ko-KR" altLang="en-US" sz="2000" dirty="0">
            <a:latin typeface="210 체리블라썸 B" panose="02020603020101020101" pitchFamily="18" charset="-127"/>
            <a:ea typeface="210 체리블라썸 B" panose="02020603020101020101" pitchFamily="18" charset="-127"/>
          </a:endParaRPr>
        </a:p>
      </dgm:t>
    </dgm:pt>
    <dgm:pt modelId="{14425B12-727D-43CE-AFE4-0E7CF4FF18BD}" type="parTrans" cxnId="{9CCA4A39-5A4C-4AC3-AFA9-739863D7CB39}">
      <dgm:prSet/>
      <dgm:spPr/>
      <dgm:t>
        <a:bodyPr/>
        <a:lstStyle/>
        <a:p>
          <a:pPr latinLnBrk="1"/>
          <a:endParaRPr lang="ko-KR" altLang="en-US"/>
        </a:p>
      </dgm:t>
    </dgm:pt>
    <dgm:pt modelId="{FD2DDE58-6C7D-4834-8D25-FB207B789E17}" type="sibTrans" cxnId="{9CCA4A39-5A4C-4AC3-AFA9-739863D7CB39}">
      <dgm:prSet/>
      <dgm:spPr>
        <a:solidFill>
          <a:srgbClr val="7030A0"/>
        </a:solidFill>
      </dgm:spPr>
      <dgm:t>
        <a:bodyPr/>
        <a:lstStyle/>
        <a:p>
          <a:pPr latinLnBrk="1"/>
          <a:endParaRPr lang="ko-KR" altLang="en-US" dirty="0"/>
        </a:p>
      </dgm:t>
    </dgm:pt>
    <dgm:pt modelId="{7803F778-332C-457A-A696-C62803F5A9FF}">
      <dgm:prSet phldrT="[텍스트]" custT="1"/>
      <dgm:spPr>
        <a:solidFill>
          <a:schemeClr val="accent6">
            <a:lumMod val="50000"/>
          </a:schemeClr>
        </a:solidFill>
      </dgm:spPr>
      <dgm:t>
        <a:bodyPr/>
        <a:lstStyle/>
        <a:p>
          <a:pPr algn="dist" latinLnBrk="1"/>
          <a:r>
            <a:rPr lang="en-US" altLang="en-US" sz="1800" spc="-150" dirty="0" smtClean="0">
              <a:latin typeface="210 체리블라썸 B" panose="02020603020101020101" pitchFamily="18" charset="-127"/>
              <a:ea typeface="210 체리블라썸 B" panose="02020603020101020101" pitchFamily="18" charset="-127"/>
            </a:rPr>
            <a:t>Commercial Client</a:t>
          </a:r>
        </a:p>
        <a:p>
          <a:pPr algn="dist" latinLnBrk="1"/>
          <a:endParaRPr lang="ko-KR" altLang="en-US" sz="2000" spc="-150" dirty="0">
            <a:latin typeface="210 체리블라썸 B" panose="02020603020101020101" pitchFamily="18" charset="-127"/>
            <a:ea typeface="210 체리블라썸 B" panose="02020603020101020101" pitchFamily="18" charset="-127"/>
          </a:endParaRPr>
        </a:p>
      </dgm:t>
    </dgm:pt>
    <dgm:pt modelId="{B970F3A1-3F20-4780-AC48-65E9E33C91E6}" type="parTrans" cxnId="{21BE635F-4024-40FE-A87E-737934B0BF56}">
      <dgm:prSet/>
      <dgm:spPr/>
      <dgm:t>
        <a:bodyPr/>
        <a:lstStyle/>
        <a:p>
          <a:pPr latinLnBrk="1"/>
          <a:endParaRPr lang="ko-KR" altLang="en-US"/>
        </a:p>
      </dgm:t>
    </dgm:pt>
    <dgm:pt modelId="{43CBDB91-82F6-4E82-91AA-F07B53A62046}" type="sibTrans" cxnId="{21BE635F-4024-40FE-A87E-737934B0BF56}">
      <dgm:prSet/>
      <dgm:spPr>
        <a:solidFill>
          <a:srgbClr val="7030A0"/>
        </a:solidFill>
      </dgm:spPr>
      <dgm:t>
        <a:bodyPr/>
        <a:lstStyle/>
        <a:p>
          <a:pPr latinLnBrk="1"/>
          <a:endParaRPr lang="ko-KR" altLang="en-US"/>
        </a:p>
      </dgm:t>
    </dgm:pt>
    <dgm:pt modelId="{3FF03265-9617-4DBD-A8AB-3D86C675E1E7}" type="pres">
      <dgm:prSet presAssocID="{95A74767-39B4-44AF-88FB-AA5D3FDBF92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5C36BBB-D511-4757-9DD2-7D8F63E0F7FB}" type="pres">
      <dgm:prSet presAssocID="{FD7CD6ED-EF75-40B2-8F4C-130BE5D3AC6F}" presName="node" presStyleLbl="node1" presStyleIdx="0" presStyleCnt="3" custScaleX="102864" custScaleY="104696" custRadScaleRad="100436" custRadScaleInc="889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89D6FC9-1D19-4E5C-9BCC-C5F3437A4B86}" type="pres">
      <dgm:prSet presAssocID="{75FFC19C-633D-4228-85A3-145D77AA8A96}" presName="sibTrans" presStyleLbl="sibTrans2D1" presStyleIdx="0" presStyleCnt="3" custScaleX="112916" custLinFactNeighborX="28487"/>
      <dgm:spPr/>
      <dgm:t>
        <a:bodyPr/>
        <a:lstStyle/>
        <a:p>
          <a:pPr latinLnBrk="1"/>
          <a:endParaRPr lang="ko-KR" altLang="en-US"/>
        </a:p>
      </dgm:t>
    </dgm:pt>
    <dgm:pt modelId="{13E01096-6E6B-4BDE-9EE7-E590A841DAEF}" type="pres">
      <dgm:prSet presAssocID="{75FFC19C-633D-4228-85A3-145D77AA8A96}" presName="connectorText" presStyleLbl="sibTrans2D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B6294FB2-60BC-4252-A647-42DA43E08E6F}" type="pres">
      <dgm:prSet presAssocID="{A7F5575C-AFEA-496D-9A8C-900AAFA99564}" presName="node" presStyleLbl="node1" presStyleIdx="1" presStyleCnt="3" custScaleX="102864" custScaleY="104696" custRadScaleRad="124898" custRadScaleInc="-1041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0CA1115-ADC1-421C-ABE4-C83E4E757C8E}" type="pres">
      <dgm:prSet presAssocID="{FD2DDE58-6C7D-4834-8D25-FB207B789E17}" presName="sibTrans" presStyleLbl="sibTrans2D1" presStyleIdx="1" presStyleCnt="3" custLinFactNeighborY="41597"/>
      <dgm:spPr/>
      <dgm:t>
        <a:bodyPr/>
        <a:lstStyle/>
        <a:p>
          <a:pPr latinLnBrk="1"/>
          <a:endParaRPr lang="ko-KR" altLang="en-US"/>
        </a:p>
      </dgm:t>
    </dgm:pt>
    <dgm:pt modelId="{CA9BCF86-E388-4182-B182-9E2F9302B8BB}" type="pres">
      <dgm:prSet presAssocID="{FD2DDE58-6C7D-4834-8D25-FB207B789E17}" presName="connectorText" presStyleLbl="sibTrans2D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5A6C22AF-6415-43A8-B24B-C78C40795786}" type="pres">
      <dgm:prSet presAssocID="{7803F778-332C-457A-A696-C62803F5A9FF}" presName="node" presStyleLbl="node1" presStyleIdx="2" presStyleCnt="3" custScaleX="102864" custScaleY="10469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347A62B-6318-4FD1-A784-C4C005A64487}" type="pres">
      <dgm:prSet presAssocID="{43CBDB91-82F6-4E82-91AA-F07B53A62046}" presName="sibTrans" presStyleLbl="sibTrans2D1" presStyleIdx="2" presStyleCnt="3" custScaleX="112916" custLinFactNeighborX="-22984" custLinFactNeighborY="155"/>
      <dgm:spPr/>
      <dgm:t>
        <a:bodyPr/>
        <a:lstStyle/>
        <a:p>
          <a:pPr latinLnBrk="1"/>
          <a:endParaRPr lang="ko-KR" altLang="en-US"/>
        </a:p>
      </dgm:t>
    </dgm:pt>
    <dgm:pt modelId="{966772A5-4E1E-453B-9269-EDF3ACC2FBE5}" type="pres">
      <dgm:prSet presAssocID="{43CBDB91-82F6-4E82-91AA-F07B53A62046}" presName="connectorText" presStyleLbl="sibTrans2D1" presStyleIdx="2" presStyleCnt="3"/>
      <dgm:spPr/>
      <dgm:t>
        <a:bodyPr/>
        <a:lstStyle/>
        <a:p>
          <a:pPr latinLnBrk="1"/>
          <a:endParaRPr lang="ko-KR" altLang="en-US"/>
        </a:p>
      </dgm:t>
    </dgm:pt>
  </dgm:ptLst>
  <dgm:cxnLst>
    <dgm:cxn modelId="{08F814CF-E82F-4473-8CBD-5AB4CD338464}" type="presOf" srcId="{43CBDB91-82F6-4E82-91AA-F07B53A62046}" destId="{C347A62B-6318-4FD1-A784-C4C005A64487}" srcOrd="0" destOrd="0" presId="urn:microsoft.com/office/officeart/2005/8/layout/cycle7"/>
    <dgm:cxn modelId="{BDA094D2-1A4F-40B0-A392-5409527BC9CD}" type="presOf" srcId="{FD2DDE58-6C7D-4834-8D25-FB207B789E17}" destId="{C0CA1115-ADC1-421C-ABE4-C83E4E757C8E}" srcOrd="0" destOrd="0" presId="urn:microsoft.com/office/officeart/2005/8/layout/cycle7"/>
    <dgm:cxn modelId="{131EB76D-D5BC-4FF2-84E9-C7BC14D4B2A2}" type="presOf" srcId="{FD7CD6ED-EF75-40B2-8F4C-130BE5D3AC6F}" destId="{A5C36BBB-D511-4757-9DD2-7D8F63E0F7FB}" srcOrd="0" destOrd="0" presId="urn:microsoft.com/office/officeart/2005/8/layout/cycle7"/>
    <dgm:cxn modelId="{10BD9557-17AE-4865-8D23-811EC3D84E86}" type="presOf" srcId="{95A74767-39B4-44AF-88FB-AA5D3FDBF929}" destId="{3FF03265-9617-4DBD-A8AB-3D86C675E1E7}" srcOrd="0" destOrd="0" presId="urn:microsoft.com/office/officeart/2005/8/layout/cycle7"/>
    <dgm:cxn modelId="{40EBB6ED-D157-49B2-81B2-53A6F17A8564}" srcId="{95A74767-39B4-44AF-88FB-AA5D3FDBF929}" destId="{FD7CD6ED-EF75-40B2-8F4C-130BE5D3AC6F}" srcOrd="0" destOrd="0" parTransId="{E3BC2F0A-0B8D-4946-98DC-340FCDC0926B}" sibTransId="{75FFC19C-633D-4228-85A3-145D77AA8A96}"/>
    <dgm:cxn modelId="{B14D9D40-78CF-43F8-B764-F1A01A990C17}" type="presOf" srcId="{A7F5575C-AFEA-496D-9A8C-900AAFA99564}" destId="{B6294FB2-60BC-4252-A647-42DA43E08E6F}" srcOrd="0" destOrd="0" presId="urn:microsoft.com/office/officeart/2005/8/layout/cycle7"/>
    <dgm:cxn modelId="{3E5D279D-241C-48CF-A969-641F6083033B}" type="presOf" srcId="{7803F778-332C-457A-A696-C62803F5A9FF}" destId="{5A6C22AF-6415-43A8-B24B-C78C40795786}" srcOrd="0" destOrd="0" presId="urn:microsoft.com/office/officeart/2005/8/layout/cycle7"/>
    <dgm:cxn modelId="{21BE635F-4024-40FE-A87E-737934B0BF56}" srcId="{95A74767-39B4-44AF-88FB-AA5D3FDBF929}" destId="{7803F778-332C-457A-A696-C62803F5A9FF}" srcOrd="2" destOrd="0" parTransId="{B970F3A1-3F20-4780-AC48-65E9E33C91E6}" sibTransId="{43CBDB91-82F6-4E82-91AA-F07B53A62046}"/>
    <dgm:cxn modelId="{B6030172-C7F4-4229-A84D-3270D173B226}" type="presOf" srcId="{43CBDB91-82F6-4E82-91AA-F07B53A62046}" destId="{966772A5-4E1E-453B-9269-EDF3ACC2FBE5}" srcOrd="1" destOrd="0" presId="urn:microsoft.com/office/officeart/2005/8/layout/cycle7"/>
    <dgm:cxn modelId="{9E02410B-DEB7-4644-9AF4-7B4F54D38C4D}" type="presOf" srcId="{FD2DDE58-6C7D-4834-8D25-FB207B789E17}" destId="{CA9BCF86-E388-4182-B182-9E2F9302B8BB}" srcOrd="1" destOrd="0" presId="urn:microsoft.com/office/officeart/2005/8/layout/cycle7"/>
    <dgm:cxn modelId="{3A21C78B-4424-4491-B55B-F3FF80B85892}" type="presOf" srcId="{75FFC19C-633D-4228-85A3-145D77AA8A96}" destId="{E89D6FC9-1D19-4E5C-9BCC-C5F3437A4B86}" srcOrd="0" destOrd="0" presId="urn:microsoft.com/office/officeart/2005/8/layout/cycle7"/>
    <dgm:cxn modelId="{9CCA4A39-5A4C-4AC3-AFA9-739863D7CB39}" srcId="{95A74767-39B4-44AF-88FB-AA5D3FDBF929}" destId="{A7F5575C-AFEA-496D-9A8C-900AAFA99564}" srcOrd="1" destOrd="0" parTransId="{14425B12-727D-43CE-AFE4-0E7CF4FF18BD}" sibTransId="{FD2DDE58-6C7D-4834-8D25-FB207B789E17}"/>
    <dgm:cxn modelId="{83D9EA54-26FC-4E53-A381-35C1E5DBF788}" type="presOf" srcId="{75FFC19C-633D-4228-85A3-145D77AA8A96}" destId="{13E01096-6E6B-4BDE-9EE7-E590A841DAEF}" srcOrd="1" destOrd="0" presId="urn:microsoft.com/office/officeart/2005/8/layout/cycle7"/>
    <dgm:cxn modelId="{BFD93FEE-004C-41A6-AA5F-AE9C36B1F09C}" type="presParOf" srcId="{3FF03265-9617-4DBD-A8AB-3D86C675E1E7}" destId="{A5C36BBB-D511-4757-9DD2-7D8F63E0F7FB}" srcOrd="0" destOrd="0" presId="urn:microsoft.com/office/officeart/2005/8/layout/cycle7"/>
    <dgm:cxn modelId="{C89B88C6-D976-4AAE-BBF5-D2960B5ACBB9}" type="presParOf" srcId="{3FF03265-9617-4DBD-A8AB-3D86C675E1E7}" destId="{E89D6FC9-1D19-4E5C-9BCC-C5F3437A4B86}" srcOrd="1" destOrd="0" presId="urn:microsoft.com/office/officeart/2005/8/layout/cycle7"/>
    <dgm:cxn modelId="{69A41222-3E8E-44A6-89ED-048D1E01CE6E}" type="presParOf" srcId="{E89D6FC9-1D19-4E5C-9BCC-C5F3437A4B86}" destId="{13E01096-6E6B-4BDE-9EE7-E590A841DAEF}" srcOrd="0" destOrd="0" presId="urn:microsoft.com/office/officeart/2005/8/layout/cycle7"/>
    <dgm:cxn modelId="{705D2436-AD3D-4862-96DE-39D57D3C2228}" type="presParOf" srcId="{3FF03265-9617-4DBD-A8AB-3D86C675E1E7}" destId="{B6294FB2-60BC-4252-A647-42DA43E08E6F}" srcOrd="2" destOrd="0" presId="urn:microsoft.com/office/officeart/2005/8/layout/cycle7"/>
    <dgm:cxn modelId="{1C744C30-F649-4F14-88C9-DB87490E515A}" type="presParOf" srcId="{3FF03265-9617-4DBD-A8AB-3D86C675E1E7}" destId="{C0CA1115-ADC1-421C-ABE4-C83E4E757C8E}" srcOrd="3" destOrd="0" presId="urn:microsoft.com/office/officeart/2005/8/layout/cycle7"/>
    <dgm:cxn modelId="{F4F2D294-DD0A-4CD2-9876-6C2E478039C1}" type="presParOf" srcId="{C0CA1115-ADC1-421C-ABE4-C83E4E757C8E}" destId="{CA9BCF86-E388-4182-B182-9E2F9302B8BB}" srcOrd="0" destOrd="0" presId="urn:microsoft.com/office/officeart/2005/8/layout/cycle7"/>
    <dgm:cxn modelId="{3673262D-53BF-4DD5-9F5F-C6548D820F8B}" type="presParOf" srcId="{3FF03265-9617-4DBD-A8AB-3D86C675E1E7}" destId="{5A6C22AF-6415-43A8-B24B-C78C40795786}" srcOrd="4" destOrd="0" presId="urn:microsoft.com/office/officeart/2005/8/layout/cycle7"/>
    <dgm:cxn modelId="{5AA9658E-B25F-453C-80D4-B028944DD8BF}" type="presParOf" srcId="{3FF03265-9617-4DBD-A8AB-3D86C675E1E7}" destId="{C347A62B-6318-4FD1-A784-C4C005A64487}" srcOrd="5" destOrd="0" presId="urn:microsoft.com/office/officeart/2005/8/layout/cycle7"/>
    <dgm:cxn modelId="{916D2384-1F8B-41C9-B392-B2E3F0C42DCD}" type="presParOf" srcId="{C347A62B-6318-4FD1-A784-C4C005A64487}" destId="{966772A5-4E1E-453B-9269-EDF3ACC2FBE5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C36BBB-D511-4757-9DD2-7D8F63E0F7FB}">
      <dsp:nvSpPr>
        <dsp:cNvPr id="0" name=""/>
        <dsp:cNvSpPr/>
      </dsp:nvSpPr>
      <dsp:spPr>
        <a:xfrm>
          <a:off x="1938029" y="-17580"/>
          <a:ext cx="1636063" cy="832600"/>
        </a:xfrm>
        <a:prstGeom prst="roundRect">
          <a:avLst>
            <a:gd name="adj" fmla="val 10000"/>
          </a:avLst>
        </a:prstGeom>
        <a:solidFill>
          <a:schemeClr val="accent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 dirty="0" smtClean="0">
              <a:latin typeface="210 체리블라썸 B" panose="02020603020101020101" pitchFamily="18" charset="-127"/>
              <a:ea typeface="210 체리블라썸 B" panose="02020603020101020101" pitchFamily="18" charset="-127"/>
            </a:rPr>
            <a:t>Server</a:t>
          </a:r>
        </a:p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800" kern="1200" dirty="0">
            <a:latin typeface="210 체리블라썸 B" panose="02020603020101020101" pitchFamily="18" charset="-127"/>
            <a:ea typeface="210 체리블라썸 B" panose="02020603020101020101" pitchFamily="18" charset="-127"/>
          </a:endParaRPr>
        </a:p>
      </dsp:txBody>
      <dsp:txXfrm>
        <a:off x="1962415" y="6806"/>
        <a:ext cx="1587291" cy="783828"/>
      </dsp:txXfrm>
    </dsp:sp>
    <dsp:sp modelId="{E89D6FC9-1D19-4E5C-9BCC-C5F3437A4B86}">
      <dsp:nvSpPr>
        <dsp:cNvPr id="0" name=""/>
        <dsp:cNvSpPr/>
      </dsp:nvSpPr>
      <dsp:spPr>
        <a:xfrm rot="3300909">
          <a:off x="3236352" y="1397474"/>
          <a:ext cx="1275833" cy="278339"/>
        </a:xfrm>
        <a:prstGeom prst="leftRightArrow">
          <a:avLst>
            <a:gd name="adj1" fmla="val 60000"/>
            <a:gd name="adj2" fmla="val 50000"/>
          </a:avLst>
        </a:prstGeom>
        <a:solidFill>
          <a:srgbClr val="7030A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800" kern="1200"/>
        </a:p>
      </dsp:txBody>
      <dsp:txXfrm>
        <a:off x="3319854" y="1453142"/>
        <a:ext cx="1108829" cy="167003"/>
      </dsp:txXfrm>
    </dsp:sp>
    <dsp:sp modelId="{B6294FB2-60BC-4252-A647-42DA43E08E6F}">
      <dsp:nvSpPr>
        <dsp:cNvPr id="0" name=""/>
        <dsp:cNvSpPr/>
      </dsp:nvSpPr>
      <dsp:spPr>
        <a:xfrm>
          <a:off x="3530698" y="2258267"/>
          <a:ext cx="1636063" cy="832600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 dirty="0" smtClean="0">
              <a:latin typeface="210 체리블라썸 B" panose="02020603020101020101" pitchFamily="18" charset="-127"/>
              <a:ea typeface="210 체리블라썸 B" panose="02020603020101020101" pitchFamily="18" charset="-127"/>
            </a:rPr>
            <a:t>User</a:t>
          </a:r>
          <a:endParaRPr lang="en-US" altLang="ko-KR" sz="2000" kern="1200" dirty="0" smtClean="0">
            <a:latin typeface="210 체리블라썸 B" panose="02020603020101020101" pitchFamily="18" charset="-127"/>
            <a:ea typeface="210 체리블라썸 B" panose="02020603020101020101" pitchFamily="18" charset="-127"/>
          </a:endParaRPr>
        </a:p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000" kern="1200" dirty="0">
            <a:latin typeface="210 체리블라썸 B" panose="02020603020101020101" pitchFamily="18" charset="-127"/>
            <a:ea typeface="210 체리블라썸 B" panose="02020603020101020101" pitchFamily="18" charset="-127"/>
          </a:endParaRPr>
        </a:p>
      </dsp:txBody>
      <dsp:txXfrm>
        <a:off x="3555084" y="2282653"/>
        <a:ext cx="1587291" cy="783828"/>
      </dsp:txXfrm>
    </dsp:sp>
    <dsp:sp modelId="{C0CA1115-ADC1-421C-ABE4-C83E4E757C8E}">
      <dsp:nvSpPr>
        <dsp:cNvPr id="0" name=""/>
        <dsp:cNvSpPr/>
      </dsp:nvSpPr>
      <dsp:spPr>
        <a:xfrm rot="10800000">
          <a:off x="2259565" y="2651179"/>
          <a:ext cx="1129895" cy="278339"/>
        </a:xfrm>
        <a:prstGeom prst="leftRightArrow">
          <a:avLst>
            <a:gd name="adj1" fmla="val 60000"/>
            <a:gd name="adj2" fmla="val 50000"/>
          </a:avLst>
        </a:prstGeom>
        <a:solidFill>
          <a:srgbClr val="7030A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800" kern="1200" dirty="0"/>
        </a:p>
      </dsp:txBody>
      <dsp:txXfrm rot="10800000">
        <a:off x="2343067" y="2706847"/>
        <a:ext cx="962891" cy="167003"/>
      </dsp:txXfrm>
    </dsp:sp>
    <dsp:sp modelId="{5A6C22AF-6415-43A8-B24B-C78C40795786}">
      <dsp:nvSpPr>
        <dsp:cNvPr id="0" name=""/>
        <dsp:cNvSpPr/>
      </dsp:nvSpPr>
      <dsp:spPr>
        <a:xfrm>
          <a:off x="482265" y="2258267"/>
          <a:ext cx="1636063" cy="832600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dist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800" kern="1200" spc="-150" dirty="0" smtClean="0">
              <a:latin typeface="210 체리블라썸 B" panose="02020603020101020101" pitchFamily="18" charset="-127"/>
              <a:ea typeface="210 체리블라썸 B" panose="02020603020101020101" pitchFamily="18" charset="-127"/>
            </a:rPr>
            <a:t>Commercial Client</a:t>
          </a:r>
        </a:p>
        <a:p>
          <a:pPr lvl="0" algn="dist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000" kern="1200" spc="-150" dirty="0">
            <a:latin typeface="210 체리블라썸 B" panose="02020603020101020101" pitchFamily="18" charset="-127"/>
            <a:ea typeface="210 체리블라썸 B" panose="02020603020101020101" pitchFamily="18" charset="-127"/>
          </a:endParaRPr>
        </a:p>
      </dsp:txBody>
      <dsp:txXfrm>
        <a:off x="506651" y="2282653"/>
        <a:ext cx="1587291" cy="783828"/>
      </dsp:txXfrm>
    </dsp:sp>
    <dsp:sp modelId="{C347A62B-6318-4FD1-A784-C4C005A64487}">
      <dsp:nvSpPr>
        <dsp:cNvPr id="0" name=""/>
        <dsp:cNvSpPr/>
      </dsp:nvSpPr>
      <dsp:spPr>
        <a:xfrm rot="18156319">
          <a:off x="1130567" y="1397905"/>
          <a:ext cx="1275833" cy="278339"/>
        </a:xfrm>
        <a:prstGeom prst="leftRightArrow">
          <a:avLst>
            <a:gd name="adj1" fmla="val 60000"/>
            <a:gd name="adj2" fmla="val 50000"/>
          </a:avLst>
        </a:prstGeom>
        <a:solidFill>
          <a:srgbClr val="7030A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800" kern="1200"/>
        </a:p>
      </dsp:txBody>
      <dsp:txXfrm>
        <a:off x="1214069" y="1453573"/>
        <a:ext cx="1108829" cy="1670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9738" cy="5000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95725" y="0"/>
            <a:ext cx="2979738" cy="5000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D7C921-6233-4E4C-9506-AD76A675DE6F}" type="datetimeFigureOut">
              <a:rPr lang="ko-KR" altLang="en-US" smtClean="0"/>
              <a:pPr/>
              <a:t>2016-03-16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99600"/>
            <a:ext cx="2979738" cy="500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95725" y="9499600"/>
            <a:ext cx="2979738" cy="500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68DB4B-B86E-4B80-8790-825BA7EBC4F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51988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9738" cy="5000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95725" y="0"/>
            <a:ext cx="2979738" cy="5000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906610-7814-4E08-A99D-4C112E02B11A}" type="datetimeFigureOut">
              <a:rPr lang="ko-KR" altLang="en-US" smtClean="0"/>
              <a:pPr/>
              <a:t>2016-03-16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750888"/>
            <a:ext cx="6000750" cy="3749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7388" y="4751388"/>
            <a:ext cx="5502275" cy="4500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99600"/>
            <a:ext cx="2979738" cy="500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95725" y="9499600"/>
            <a:ext cx="2979738" cy="500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3C9F0-A53F-4C04-84B3-CFC544B56B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479336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75357"/>
            <a:ext cx="7772400" cy="1225021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5AEEC-F07B-46B2-ACAF-8BACB4359D60}" type="datetime1">
              <a:rPr lang="ko-KR" altLang="en-US" smtClean="0"/>
              <a:pPr/>
              <a:t>2016-03-16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A6B15-50F8-473A-90E2-5137F6A15ABB}" type="datetime1">
              <a:rPr lang="ko-KR" altLang="en-US" smtClean="0"/>
              <a:pPr/>
              <a:t>2016-03-16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1362A-23EC-4308-89CE-6D8056602C8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28867"/>
            <a:ext cx="2057400" cy="487627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8867"/>
            <a:ext cx="6019800" cy="4876271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9E6B2-CB8C-4745-AF35-0E3328CFB365}" type="datetime1">
              <a:rPr lang="ko-KR" altLang="en-US" smtClean="0"/>
              <a:pPr/>
              <a:t>2016-03-16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1362A-23EC-4308-89CE-6D8056602C8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7FB16-BE38-4B9D-B856-2C084386449B}" type="datetime1">
              <a:rPr lang="ko-KR" altLang="en-US" smtClean="0"/>
              <a:pPr/>
              <a:t>2016-03-16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1362A-23EC-4308-89CE-6D8056602C8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A8466-21E7-406B-BEB3-565A428C2AFB}" type="datetime1">
              <a:rPr lang="ko-KR" altLang="en-US" smtClean="0"/>
              <a:pPr/>
              <a:t>2016-03-16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1362A-23EC-4308-89CE-6D8056602C8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D8BF2-CCA3-44CB-8309-46D4C723CBAF}" type="datetime1">
              <a:rPr lang="ko-KR" altLang="en-US" smtClean="0"/>
              <a:pPr/>
              <a:t>2016-03-16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1362A-23EC-4308-89CE-6D8056602C8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30" y="1279261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30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3DCF8-329B-475F-987D-AA2A2180C1A9}" type="datetime1">
              <a:rPr lang="ko-KR" altLang="en-US" smtClean="0"/>
              <a:pPr/>
              <a:t>2016-03-16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1362A-23EC-4308-89CE-6D8056602C8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A8762-B5CA-463D-B6CA-48F47A4E9219}" type="datetime1">
              <a:rPr lang="ko-KR" altLang="en-US" smtClean="0"/>
              <a:pPr/>
              <a:t>2016-03-16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1362A-23EC-4308-89CE-6D8056602C8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5" y="227541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27544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5" y="1195919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55751-9DF7-4230-A9EA-E1C6C51CAF9E}" type="datetime1">
              <a:rPr lang="ko-KR" altLang="en-US" smtClean="0"/>
              <a:pPr/>
              <a:t>2016-03-16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1362A-23EC-4308-89CE-6D8056602C8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472784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0BAE8-96B0-43D0-9A05-DF8E7584E164}" type="datetime1">
              <a:rPr lang="ko-KR" altLang="en-US" smtClean="0"/>
              <a:pPr/>
              <a:t>2016-03-16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1362A-23EC-4308-89CE-6D8056602C8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3DAFA9-2CEE-4E40-9DDF-DBDD51765A6D}" type="datetime1">
              <a:rPr lang="ko-KR" altLang="en-US" smtClean="0"/>
              <a:pPr/>
              <a:t>2016-03-16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5296960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jpe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gif"/><Relationship Id="rId7" Type="http://schemas.openxmlformats.org/officeDocument/2006/relationships/image" Target="../media/image8.jp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jpeg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gif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/>
          <p:cNvSpPr/>
          <p:nvPr/>
        </p:nvSpPr>
        <p:spPr>
          <a:xfrm>
            <a:off x="395536" y="907025"/>
            <a:ext cx="5302307" cy="2444287"/>
          </a:xfrm>
          <a:prstGeom prst="roundRect">
            <a:avLst/>
          </a:prstGeom>
          <a:noFill/>
          <a:ln w="66675">
            <a:solidFill>
              <a:srgbClr val="F5A10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dirty="0" smtClean="0">
                <a:solidFill>
                  <a:srgbClr val="F5A10B"/>
                </a:solidFill>
                <a:latin typeface="210 동화책 R" panose="02020603020101020101" pitchFamily="18" charset="-127"/>
                <a:ea typeface="210 동화책 R" panose="02020603020101020101" pitchFamily="18" charset="-127"/>
              </a:rPr>
              <a:t>모여라 동전</a:t>
            </a:r>
            <a:r>
              <a:rPr lang="en-US" altLang="ko-KR" sz="4000" dirty="0" smtClean="0">
                <a:solidFill>
                  <a:srgbClr val="F5A10B"/>
                </a:solidFill>
                <a:latin typeface="210 동화책 R" panose="02020603020101020101" pitchFamily="18" charset="-127"/>
                <a:ea typeface="210 동화책 R" panose="02020603020101020101" pitchFamily="18" charset="-127"/>
              </a:rPr>
              <a:t>! </a:t>
            </a:r>
          </a:p>
          <a:p>
            <a:pPr algn="r"/>
            <a:r>
              <a:rPr lang="en-US" altLang="ko-KR" sz="4000" dirty="0" smtClean="0">
                <a:solidFill>
                  <a:srgbClr val="F5A10B"/>
                </a:solidFill>
                <a:latin typeface="210 동화책 R" panose="02020603020101020101" pitchFamily="18" charset="-127"/>
                <a:ea typeface="210 동화책 R" panose="02020603020101020101" pitchFamily="18" charset="-127"/>
              </a:rPr>
              <a:t>:</a:t>
            </a:r>
            <a:r>
              <a:rPr lang="ko-KR" altLang="en-US" sz="3600" dirty="0" err="1" smtClean="0">
                <a:solidFill>
                  <a:srgbClr val="F5A10B"/>
                </a:solidFill>
                <a:latin typeface="210 동화책 R" panose="02020603020101020101" pitchFamily="18" charset="-127"/>
                <a:ea typeface="210 동화책 R" panose="02020603020101020101" pitchFamily="18" charset="-127"/>
              </a:rPr>
              <a:t>모바일</a:t>
            </a:r>
            <a:r>
              <a:rPr lang="ko-KR" altLang="en-US" sz="3600" dirty="0" smtClean="0">
                <a:solidFill>
                  <a:srgbClr val="F5A10B"/>
                </a:solidFill>
                <a:latin typeface="210 동화책 R" panose="02020603020101020101" pitchFamily="18" charset="-127"/>
                <a:ea typeface="210 동화책 R" panose="02020603020101020101" pitchFamily="18" charset="-127"/>
              </a:rPr>
              <a:t> 동전 지갑</a:t>
            </a:r>
            <a:r>
              <a:rPr lang="en-US" altLang="ko-KR" sz="3600" dirty="0" smtClean="0">
                <a:solidFill>
                  <a:srgbClr val="F5A10B"/>
                </a:solidFill>
                <a:latin typeface="210 동화책 R" panose="02020603020101020101" pitchFamily="18" charset="-127"/>
                <a:ea typeface="210 동화책 R" panose="02020603020101020101" pitchFamily="18" charset="-127"/>
              </a:rPr>
              <a:t> </a:t>
            </a:r>
            <a:endParaRPr lang="ko-KR" altLang="en-US" sz="4000" dirty="0">
              <a:solidFill>
                <a:srgbClr val="F5A10B"/>
              </a:solidFill>
              <a:latin typeface="210 동화책 R" panose="02020603020101020101" pitchFamily="18" charset="-127"/>
              <a:ea typeface="210 동화책 R" panose="02020603020101020101" pitchFamily="18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480665" y="3577580"/>
            <a:ext cx="2169506" cy="531028"/>
          </a:xfrm>
          <a:prstGeom prst="rect">
            <a:avLst/>
          </a:prstGeom>
          <a:solidFill>
            <a:srgbClr val="F5A1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schemeClr val="bg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8</a:t>
            </a:r>
            <a:r>
              <a:rPr lang="ko-KR" altLang="en-US" sz="2000" dirty="0" smtClean="0">
                <a:solidFill>
                  <a:schemeClr val="bg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팀</a:t>
            </a:r>
            <a:endParaRPr lang="ko-KR" altLang="en-US" sz="2000" dirty="0">
              <a:solidFill>
                <a:schemeClr val="bg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80665" y="4252623"/>
            <a:ext cx="241639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2011034018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김근태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2011105033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김태형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2012034084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박태환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2012034157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전현빈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2013105083 </a:t>
            </a:r>
            <a:r>
              <a:rPr lang="ko-KR" alt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이흔정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pic>
        <p:nvPicPr>
          <p:cNvPr id="12" name="Picture 2" descr="C:\Users\Lee Jiyoung\AppData\Local\Microsoft\Windows\Temporary Internet Files\Content.IE5\1PJ3PID0\MC900434854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23" y="3346698"/>
            <a:ext cx="2414022" cy="2414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그룹 15"/>
          <p:cNvGrpSpPr/>
          <p:nvPr/>
        </p:nvGrpSpPr>
        <p:grpSpPr>
          <a:xfrm>
            <a:off x="395535" y="337220"/>
            <a:ext cx="5012230" cy="455517"/>
            <a:chOff x="5781278" y="2027695"/>
            <a:chExt cx="2754267" cy="455516"/>
          </a:xfrm>
        </p:grpSpPr>
        <p:sp>
          <p:nvSpPr>
            <p:cNvPr id="8" name="덧셈 기호 7"/>
            <p:cNvSpPr/>
            <p:nvPr/>
          </p:nvSpPr>
          <p:spPr>
            <a:xfrm>
              <a:off x="5781278" y="2027695"/>
              <a:ext cx="316552" cy="390421"/>
            </a:xfrm>
            <a:prstGeom prst="mathPlus">
              <a:avLst>
                <a:gd name="adj1" fmla="val 4452"/>
              </a:avLst>
            </a:prstGeom>
            <a:solidFill>
              <a:srgbClr val="F5A10B"/>
            </a:solidFill>
            <a:ln>
              <a:solidFill>
                <a:srgbClr val="F5A10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018693" y="2083102"/>
              <a:ext cx="2516852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 smtClean="0">
                  <a:solidFill>
                    <a:srgbClr val="F5A10B"/>
                  </a:solidFill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종합설계프로젝트</a:t>
              </a:r>
              <a:r>
                <a:rPr lang="en-US" altLang="ko-KR" sz="2000" dirty="0" smtClean="0">
                  <a:solidFill>
                    <a:srgbClr val="F5A10B"/>
                  </a:solidFill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2+SW</a:t>
              </a:r>
              <a:r>
                <a:rPr lang="ko-KR" altLang="en-US" sz="2000" dirty="0" smtClean="0">
                  <a:solidFill>
                    <a:srgbClr val="F5A10B"/>
                  </a:solidFill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융합설계프로젝트</a:t>
              </a:r>
              <a:endParaRPr lang="ko-KR" altLang="en-US" sz="2000" dirty="0">
                <a:solidFill>
                  <a:srgbClr val="F5A10B"/>
                </a:solidFill>
                <a:latin typeface="210 체리블라썸 R" panose="02020603020101020101" pitchFamily="18" charset="-127"/>
                <a:ea typeface="210 체리블라썸 R" panose="02020603020101020101" pitchFamily="18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/>
          <p:cNvSpPr/>
          <p:nvPr/>
        </p:nvSpPr>
        <p:spPr>
          <a:xfrm>
            <a:off x="0" y="0"/>
            <a:ext cx="1691680" cy="5715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1335175" y="222700"/>
            <a:ext cx="345075" cy="285752"/>
            <a:chOff x="4143372" y="1428740"/>
            <a:chExt cx="442916" cy="285752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4" name="갈매기형 수장 13"/>
            <p:cNvSpPr/>
            <p:nvPr/>
          </p:nvSpPr>
          <p:spPr>
            <a:xfrm>
              <a:off x="4143372" y="1428740"/>
              <a:ext cx="228602" cy="285752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갈매기형 수장 14"/>
            <p:cNvSpPr/>
            <p:nvPr/>
          </p:nvSpPr>
          <p:spPr>
            <a:xfrm>
              <a:off x="4357686" y="1428740"/>
              <a:ext cx="228602" cy="285752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-11431" y="205377"/>
            <a:ext cx="1306785" cy="44166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종</a:t>
            </a:r>
            <a:r>
              <a:rPr lang="en-US" altLang="ko-KR" sz="1400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+</a:t>
            </a:r>
            <a:r>
              <a:rPr lang="ko-KR" altLang="en-US" sz="1400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융합프로젝트</a:t>
            </a:r>
          </a:p>
        </p:txBody>
      </p:sp>
      <p:sp>
        <p:nvSpPr>
          <p:cNvPr id="35" name="제목 1"/>
          <p:cNvSpPr>
            <a:spLocks noGrp="1"/>
          </p:cNvSpPr>
          <p:nvPr>
            <p:ph type="ctrTitle" idx="4294967295"/>
          </p:nvPr>
        </p:nvSpPr>
        <p:spPr>
          <a:xfrm>
            <a:off x="-11431" y="652825"/>
            <a:ext cx="1306784" cy="332467"/>
          </a:xfrm>
          <a:solidFill>
            <a:srgbClr val="F5A10B"/>
          </a:solidFill>
        </p:spPr>
        <p:txBody>
          <a:bodyPr>
            <a:no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8 </a:t>
            </a:r>
            <a:r>
              <a:rPr lang="ko-KR" altLang="en-US" sz="1200" dirty="0" smtClean="0">
                <a:solidFill>
                  <a:schemeClr val="bg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팀</a:t>
            </a:r>
            <a:endParaRPr lang="ko-KR" altLang="en-US" sz="1200" dirty="0">
              <a:solidFill>
                <a:schemeClr val="bg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4066" y="1168134"/>
            <a:ext cx="1656184" cy="154657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buSzPct val="100000"/>
            </a:pPr>
            <a:r>
              <a:rPr lang="ko-KR" altLang="en-US" sz="1600" dirty="0" smtClean="0">
                <a:solidFill>
                  <a:srgbClr val="F5A10B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개발 내용</a:t>
            </a:r>
            <a:endParaRPr lang="en-US" altLang="ko-KR" sz="1600" dirty="0" smtClean="0">
              <a:solidFill>
                <a:srgbClr val="F5A10B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>
              <a:buSzPct val="100000"/>
            </a:pPr>
            <a:endParaRPr lang="en-US" altLang="ko-KR" sz="700" dirty="0" smtClean="0">
              <a:solidFill>
                <a:schemeClr val="tx1">
                  <a:lumMod val="65000"/>
                  <a:lumOff val="35000"/>
                </a:schemeClr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marL="171450" indent="-17145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ko-KR" sz="1300" dirty="0">
                <a:solidFill>
                  <a:srgbClr val="F5A10B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Overview</a:t>
            </a:r>
            <a:endParaRPr lang="ko-KR" altLang="en-US" sz="1300" dirty="0">
              <a:solidFill>
                <a:srgbClr val="F5A10B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ko-KR" altLang="en-US" sz="1300" dirty="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서버</a:t>
            </a:r>
            <a:endParaRPr lang="en-US" altLang="ko-KR" sz="1300" dirty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ko-KR" altLang="en-US" sz="1300" dirty="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사용자 클라이언트</a:t>
            </a:r>
            <a:endParaRPr lang="en-US" altLang="ko-KR" sz="1300" dirty="0" smtClean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ko-KR" altLang="en-US" sz="1300" dirty="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가맹점 클라이언트</a:t>
            </a:r>
            <a:endParaRPr lang="en-US" altLang="ko-KR" sz="1300" dirty="0" smtClean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ko-KR" altLang="en-US" sz="1300" dirty="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동전 모음이</a:t>
            </a:r>
            <a:endParaRPr lang="en-US" altLang="ko-KR" sz="1300" dirty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266" name="TextBox 265"/>
          <p:cNvSpPr txBox="1"/>
          <p:nvPr/>
        </p:nvSpPr>
        <p:spPr>
          <a:xfrm>
            <a:off x="1922564" y="121196"/>
            <a:ext cx="68320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Blip>
                <a:blip r:embed="rId2"/>
              </a:buBlip>
            </a:pPr>
            <a:r>
              <a:rPr lang="en-US" altLang="ko-KR" sz="3200" dirty="0" smtClean="0">
                <a:latin typeface="210 동화책 R" panose="02020603020101020101" pitchFamily="18" charset="-127"/>
                <a:ea typeface="210 동화책 R" panose="02020603020101020101" pitchFamily="18" charset="-127"/>
              </a:rPr>
              <a:t>Overview</a:t>
            </a:r>
            <a:endParaRPr lang="ko-KR" altLang="en-US" sz="3200" dirty="0">
              <a:latin typeface="210 동화책 R" panose="02020603020101020101" pitchFamily="18" charset="-127"/>
              <a:ea typeface="210 동화책 R" panose="0202060302010102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907704" y="769268"/>
            <a:ext cx="698477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1943680" y="1336044"/>
            <a:ext cx="7114108" cy="4049580"/>
            <a:chOff x="1943680" y="1336044"/>
            <a:chExt cx="7114108" cy="4049580"/>
          </a:xfrm>
        </p:grpSpPr>
        <p:grpSp>
          <p:nvGrpSpPr>
            <p:cNvPr id="12" name="그룹 11"/>
            <p:cNvGrpSpPr/>
            <p:nvPr/>
          </p:nvGrpSpPr>
          <p:grpSpPr>
            <a:xfrm>
              <a:off x="1943680" y="1336044"/>
              <a:ext cx="7114108" cy="4049580"/>
              <a:chOff x="770771" y="2067755"/>
              <a:chExt cx="11292760" cy="4971476"/>
            </a:xfrm>
          </p:grpSpPr>
          <p:grpSp>
            <p:nvGrpSpPr>
              <p:cNvPr id="17" name="그룹 16"/>
              <p:cNvGrpSpPr/>
              <p:nvPr/>
            </p:nvGrpSpPr>
            <p:grpSpPr>
              <a:xfrm>
                <a:off x="1599943" y="2134630"/>
                <a:ext cx="8299621" cy="3772929"/>
                <a:chOff x="1885693" y="1086880"/>
                <a:chExt cx="8299621" cy="3772929"/>
              </a:xfrm>
            </p:grpSpPr>
            <p:grpSp>
              <p:nvGrpSpPr>
                <p:cNvPr id="25" name="그룹 24"/>
                <p:cNvGrpSpPr/>
                <p:nvPr/>
              </p:nvGrpSpPr>
              <p:grpSpPr>
                <a:xfrm>
                  <a:off x="1885693" y="1086880"/>
                  <a:ext cx="8299621" cy="3772929"/>
                  <a:chOff x="1885693" y="1086880"/>
                  <a:chExt cx="8299621" cy="3772929"/>
                </a:xfrm>
              </p:grpSpPr>
              <p:graphicFrame>
                <p:nvGraphicFramePr>
                  <p:cNvPr id="27" name="다이어그램 26"/>
                  <p:cNvGraphicFramePr/>
                  <p:nvPr>
                    <p:extLst>
                      <p:ext uri="{D42A27DB-BD31-4B8C-83A1-F6EECF244321}">
                        <p14:modId xmlns:p14="http://schemas.microsoft.com/office/powerpoint/2010/main" val="1414148215"/>
                      </p:ext>
                    </p:extLst>
                  </p:nvPr>
                </p:nvGraphicFramePr>
                <p:xfrm>
                  <a:off x="1885693" y="1086880"/>
                  <a:ext cx="8299621" cy="3772929"/>
                </p:xfrm>
                <a:graphic>
                  <a:graphicData uri="http://schemas.openxmlformats.org/drawingml/2006/diagram">
                    <dgm:relIds xmlns:dgm="http://schemas.openxmlformats.org/drawingml/2006/diagram" xmlns:r="http://schemas.openxmlformats.org/officeDocument/2006/relationships" r:dm="rId3" r:lo="rId4" r:qs="rId5" r:cs="rId6"/>
                  </a:graphicData>
                </a:graphic>
              </p:graphicFrame>
              <p:sp>
                <p:nvSpPr>
                  <p:cNvPr id="28" name="직사각형 27"/>
                  <p:cNvSpPr/>
                  <p:nvPr/>
                </p:nvSpPr>
                <p:spPr>
                  <a:xfrm>
                    <a:off x="5236208" y="1605473"/>
                    <a:ext cx="1990724" cy="293656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200" dirty="0" smtClean="0">
                        <a:latin typeface="210 체리블라썸 B" panose="02020603020101020101" pitchFamily="18" charset="-127"/>
                        <a:ea typeface="210 체리블라썸 B" panose="02020603020101020101" pitchFamily="18" charset="-127"/>
                      </a:rPr>
                      <a:t>User Account</a:t>
                    </a:r>
                    <a:endParaRPr lang="ko-KR" altLang="en-US" sz="1200" dirty="0">
                      <a:latin typeface="210 체리블라썸 B" panose="02020603020101020101" pitchFamily="18" charset="-127"/>
                      <a:ea typeface="210 체리블라썸 B" panose="02020603020101020101" pitchFamily="18" charset="-127"/>
                    </a:endParaRPr>
                  </a:p>
                </p:txBody>
              </p:sp>
              <p:sp>
                <p:nvSpPr>
                  <p:cNvPr id="29" name="직사각형 28"/>
                  <p:cNvSpPr/>
                  <p:nvPr/>
                </p:nvSpPr>
                <p:spPr>
                  <a:xfrm>
                    <a:off x="7811013" y="4405673"/>
                    <a:ext cx="1924050" cy="277636"/>
                  </a:xfrm>
                  <a:prstGeom prst="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solidFill>
                      <a:schemeClr val="accent2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200" dirty="0" smtClean="0">
                        <a:latin typeface="210 체리블라썸 B" panose="02020603020101020101" pitchFamily="18" charset="-127"/>
                        <a:ea typeface="210 체리블라썸 B" panose="02020603020101020101" pitchFamily="18" charset="-127"/>
                      </a:rPr>
                      <a:t>Smart Phone</a:t>
                    </a:r>
                    <a:endParaRPr lang="ko-KR" altLang="en-US" sz="1200" dirty="0">
                      <a:latin typeface="210 체리블라썸 B" panose="02020603020101020101" pitchFamily="18" charset="-127"/>
                      <a:ea typeface="210 체리블라썸 B" panose="02020603020101020101" pitchFamily="18" charset="-127"/>
                    </a:endParaRPr>
                  </a:p>
                </p:txBody>
              </p:sp>
            </p:grpSp>
            <p:sp>
              <p:nvSpPr>
                <p:cNvPr id="26" name="직사각형 25"/>
                <p:cNvSpPr/>
                <p:nvPr/>
              </p:nvSpPr>
              <p:spPr>
                <a:xfrm>
                  <a:off x="2954241" y="4389653"/>
                  <a:ext cx="1990724" cy="293656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 smtClean="0">
                      <a:latin typeface="210 체리블라썸 B" panose="02020603020101020101" pitchFamily="18" charset="-127"/>
                      <a:ea typeface="210 체리블라썸 B" panose="02020603020101020101" pitchFamily="18" charset="-127"/>
                    </a:rPr>
                    <a:t>Barcode Sensor</a:t>
                  </a:r>
                  <a:endParaRPr lang="ko-KR" altLang="en-US" sz="1200" dirty="0">
                    <a:latin typeface="210 체리블라썸 B" panose="02020603020101020101" pitchFamily="18" charset="-127"/>
                    <a:ea typeface="210 체리블라썸 B" panose="02020603020101020101" pitchFamily="18" charset="-127"/>
                  </a:endParaRPr>
                </a:p>
              </p:txBody>
            </p:sp>
          </p:grpSp>
          <p:sp>
            <p:nvSpPr>
              <p:cNvPr id="18" name="TextBox 17"/>
              <p:cNvSpPr txBox="1"/>
              <p:nvPr/>
            </p:nvSpPr>
            <p:spPr>
              <a:xfrm>
                <a:off x="7769887" y="2067755"/>
                <a:ext cx="3184488" cy="9068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latin typeface="210 체리블라썸 B" panose="02020603020101020101" pitchFamily="18" charset="-127"/>
                    <a:ea typeface="210 체리블라썸 B" panose="02020603020101020101" pitchFamily="18" charset="-127"/>
                  </a:rPr>
                  <a:t>Maintain User Accounts </a:t>
                </a:r>
                <a:r>
                  <a:rPr lang="en-US" altLang="ko-KR" sz="1400" dirty="0" smtClean="0">
                    <a:latin typeface="210 체리블라썸 B" panose="02020603020101020101" pitchFamily="18" charset="-127"/>
                    <a:ea typeface="210 체리블라썸 B" panose="02020603020101020101" pitchFamily="18" charset="-127"/>
                  </a:rPr>
                  <a:t>information</a:t>
                </a:r>
                <a:endParaRPr lang="en-US" altLang="ko-KR" sz="1400" dirty="0">
                  <a:latin typeface="210 체리블라썸 B" panose="02020603020101020101" pitchFamily="18" charset="-127"/>
                  <a:ea typeface="210 체리블라썸 B" panose="02020603020101020101" pitchFamily="18" charset="-127"/>
                </a:endParaRPr>
              </a:p>
              <a:p>
                <a:r>
                  <a:rPr lang="en-US" altLang="ko-KR" sz="1400" dirty="0">
                    <a:latin typeface="210 체리블라썸 B" panose="02020603020101020101" pitchFamily="18" charset="-127"/>
                    <a:ea typeface="210 체리블라썸 B" panose="02020603020101020101" pitchFamily="18" charset="-127"/>
                  </a:rPr>
                  <a:t>and Manage Transaction</a:t>
                </a:r>
                <a:endParaRPr lang="ko-KR" altLang="en-US" sz="1400" dirty="0">
                  <a:latin typeface="210 체리블라썸 B" panose="02020603020101020101" pitchFamily="18" charset="-127"/>
                  <a:ea typeface="210 체리블라썸 B" panose="02020603020101020101" pitchFamily="18" charset="-127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9899564" y="4906998"/>
                <a:ext cx="2163967" cy="9068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 smtClean="0">
                    <a:latin typeface="210 체리블라썸 B" panose="02020603020101020101" pitchFamily="18" charset="-127"/>
                    <a:ea typeface="210 체리블라썸 B" panose="02020603020101020101" pitchFamily="18" charset="-127"/>
                  </a:rPr>
                  <a:t>Use this system with smartphone</a:t>
                </a:r>
                <a:endParaRPr lang="ko-KR" altLang="en-US" sz="1400" dirty="0">
                  <a:latin typeface="210 체리블라썸 B" panose="02020603020101020101" pitchFamily="18" charset="-127"/>
                  <a:ea typeface="210 체리블라썸 B" panose="02020603020101020101" pitchFamily="18" charset="-127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770771" y="6132408"/>
                <a:ext cx="2525254" cy="9068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 smtClean="0">
                    <a:latin typeface="210 체리블라썸 B" panose="02020603020101020101" pitchFamily="18" charset="-127"/>
                    <a:ea typeface="210 체리블라썸 B" panose="02020603020101020101" pitchFamily="18" charset="-127"/>
                  </a:rPr>
                  <a:t>Save change or Charge Use as payment method</a:t>
                </a:r>
                <a:endParaRPr lang="ko-KR" altLang="en-US" sz="1400" dirty="0">
                  <a:latin typeface="210 체리블라썸 B" panose="02020603020101020101" pitchFamily="18" charset="-127"/>
                  <a:ea typeface="210 체리블라썸 B" panose="02020603020101020101" pitchFamily="18" charset="-127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8354893" y="3643782"/>
                <a:ext cx="2188838" cy="3778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>
                    <a:latin typeface="210 체리블라썸 B" panose="02020603020101020101" pitchFamily="18" charset="-127"/>
                    <a:ea typeface="210 체리블라썸 B" panose="02020603020101020101" pitchFamily="18" charset="-127"/>
                  </a:rPr>
                  <a:t>Account Inquiry</a:t>
                </a:r>
                <a:endParaRPr lang="ko-KR" altLang="en-US" sz="1400" dirty="0">
                  <a:latin typeface="210 체리블라썸 B" panose="02020603020101020101" pitchFamily="18" charset="-127"/>
                  <a:ea typeface="210 체리블라썸 B" panose="02020603020101020101" pitchFamily="18" charset="-127"/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2001962" y="3602171"/>
                <a:ext cx="2351384" cy="3778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 smtClean="0">
                    <a:latin typeface="210 체리블라썸 B" panose="02020603020101020101" pitchFamily="18" charset="-127"/>
                    <a:ea typeface="210 체리블라썸 B" panose="02020603020101020101" pitchFamily="18" charset="-127"/>
                  </a:rPr>
                  <a:t>Request Payment</a:t>
                </a:r>
                <a:endParaRPr lang="ko-KR" altLang="en-US" sz="1400" dirty="0">
                  <a:latin typeface="210 체리블라썸 B" panose="02020603020101020101" pitchFamily="18" charset="-127"/>
                  <a:ea typeface="210 체리블라썸 B" panose="02020603020101020101" pitchFamily="18" charset="-127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4655577" y="6340221"/>
                <a:ext cx="3443310" cy="3778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 smtClean="0">
                    <a:latin typeface="210 체리블라썸 B" panose="02020603020101020101" pitchFamily="18" charset="-127"/>
                    <a:ea typeface="210 체리블라썸 B" panose="02020603020101020101" pitchFamily="18" charset="-127"/>
                  </a:rPr>
                  <a:t>Barcode based interaction</a:t>
                </a:r>
                <a:endParaRPr lang="ko-KR" altLang="en-US" sz="1400" dirty="0">
                  <a:latin typeface="210 체리블라썸 B" panose="02020603020101020101" pitchFamily="18" charset="-127"/>
                  <a:ea typeface="210 체리블라썸 B" panose="02020603020101020101" pitchFamily="18" charset="-127"/>
                </a:endParaRPr>
              </a:p>
            </p:txBody>
          </p:sp>
        </p:grpSp>
        <p:grpSp>
          <p:nvGrpSpPr>
            <p:cNvPr id="7" name="그룹 6"/>
            <p:cNvGrpSpPr/>
            <p:nvPr/>
          </p:nvGrpSpPr>
          <p:grpSpPr>
            <a:xfrm>
              <a:off x="4370602" y="2265875"/>
              <a:ext cx="1805526" cy="1257251"/>
              <a:chOff x="4370602" y="2265875"/>
              <a:chExt cx="1805526" cy="1257251"/>
            </a:xfrm>
          </p:grpSpPr>
          <p:sp>
            <p:nvSpPr>
              <p:cNvPr id="2" name="이등변 삼각형 1"/>
              <p:cNvSpPr/>
              <p:nvPr/>
            </p:nvSpPr>
            <p:spPr>
              <a:xfrm>
                <a:off x="4370602" y="2265875"/>
                <a:ext cx="1805526" cy="1257251"/>
              </a:xfrm>
              <a:prstGeom prst="triangle">
                <a:avLst>
                  <a:gd name="adj" fmla="val 50422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4" name="그림 3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73880" y="2677187"/>
                <a:ext cx="798969" cy="592569"/>
              </a:xfrm>
              <a:prstGeom prst="rect">
                <a:avLst/>
              </a:prstGeom>
            </p:spPr>
          </p:pic>
          <p:sp>
            <p:nvSpPr>
              <p:cNvPr id="32" name="TextBox 31"/>
              <p:cNvSpPr txBox="1"/>
              <p:nvPr/>
            </p:nvSpPr>
            <p:spPr>
              <a:xfrm>
                <a:off x="4684901" y="3206946"/>
                <a:ext cx="117692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 smtClean="0">
                    <a:latin typeface="210 체리블라썸 B" panose="02020603020101020101" pitchFamily="18" charset="-127"/>
                    <a:ea typeface="210 체리블라썸 B" panose="02020603020101020101" pitchFamily="18" charset="-127"/>
                  </a:rPr>
                  <a:t>Coin Machine</a:t>
                </a:r>
                <a:endParaRPr lang="ko-KR" altLang="en-US" sz="1400" dirty="0">
                  <a:latin typeface="210 체리블라썸 B" panose="02020603020101020101" pitchFamily="18" charset="-127"/>
                  <a:ea typeface="210 체리블라썸 B" panose="02020603020101020101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56739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/>
          <p:cNvSpPr/>
          <p:nvPr/>
        </p:nvSpPr>
        <p:spPr>
          <a:xfrm>
            <a:off x="0" y="0"/>
            <a:ext cx="1691680" cy="5715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1335175" y="222700"/>
            <a:ext cx="345075" cy="285752"/>
            <a:chOff x="4143372" y="1428740"/>
            <a:chExt cx="442916" cy="285752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4" name="갈매기형 수장 13"/>
            <p:cNvSpPr/>
            <p:nvPr/>
          </p:nvSpPr>
          <p:spPr>
            <a:xfrm>
              <a:off x="4143372" y="1428740"/>
              <a:ext cx="228602" cy="285752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갈매기형 수장 14"/>
            <p:cNvSpPr/>
            <p:nvPr/>
          </p:nvSpPr>
          <p:spPr>
            <a:xfrm>
              <a:off x="4357686" y="1428740"/>
              <a:ext cx="228602" cy="285752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-11431" y="205377"/>
            <a:ext cx="1306785" cy="44166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종</a:t>
            </a:r>
            <a:r>
              <a:rPr lang="en-US" altLang="ko-KR" sz="1400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+</a:t>
            </a:r>
            <a:r>
              <a:rPr lang="ko-KR" altLang="en-US" sz="1400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융합프로젝트</a:t>
            </a:r>
          </a:p>
        </p:txBody>
      </p:sp>
      <p:sp>
        <p:nvSpPr>
          <p:cNvPr id="35" name="제목 1"/>
          <p:cNvSpPr>
            <a:spLocks noGrp="1"/>
          </p:cNvSpPr>
          <p:nvPr>
            <p:ph type="ctrTitle" idx="4294967295"/>
          </p:nvPr>
        </p:nvSpPr>
        <p:spPr>
          <a:xfrm>
            <a:off x="-11431" y="652825"/>
            <a:ext cx="1306784" cy="332467"/>
          </a:xfrm>
          <a:solidFill>
            <a:srgbClr val="F5A10B"/>
          </a:solidFill>
        </p:spPr>
        <p:txBody>
          <a:bodyPr>
            <a:no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8 </a:t>
            </a:r>
            <a:r>
              <a:rPr lang="ko-KR" altLang="en-US" sz="1200" dirty="0" smtClean="0">
                <a:solidFill>
                  <a:schemeClr val="bg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팀</a:t>
            </a:r>
            <a:endParaRPr lang="ko-KR" altLang="en-US" sz="1200" dirty="0">
              <a:solidFill>
                <a:schemeClr val="bg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4066" y="1168134"/>
            <a:ext cx="1656184" cy="154657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buSzPct val="100000"/>
            </a:pPr>
            <a:r>
              <a:rPr lang="ko-KR" altLang="en-US" sz="1600" dirty="0" smtClean="0">
                <a:solidFill>
                  <a:srgbClr val="F5A10B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개발 내용</a:t>
            </a:r>
            <a:endParaRPr lang="en-US" altLang="ko-KR" sz="1600" dirty="0" smtClean="0">
              <a:solidFill>
                <a:srgbClr val="F5A10B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>
              <a:buSzPct val="100000"/>
            </a:pPr>
            <a:endParaRPr lang="en-US" altLang="ko-KR" sz="700" dirty="0" smtClean="0">
              <a:solidFill>
                <a:schemeClr val="tx1">
                  <a:lumMod val="65000"/>
                  <a:lumOff val="35000"/>
                </a:schemeClr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marL="171450" indent="-17145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ko-KR" sz="1300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Overview</a:t>
            </a:r>
            <a:endParaRPr lang="ko-KR" altLang="en-US" sz="1300" dirty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ko-KR" altLang="en-US" sz="1300" dirty="0">
                <a:solidFill>
                  <a:srgbClr val="F5A10B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서버</a:t>
            </a:r>
            <a:endParaRPr lang="en-US" altLang="ko-KR" sz="1300" dirty="0">
              <a:solidFill>
                <a:srgbClr val="F5A10B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ko-KR" altLang="en-US" sz="1300" dirty="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사용자 클라이언트</a:t>
            </a:r>
            <a:endParaRPr lang="en-US" altLang="ko-KR" sz="1300" dirty="0" smtClean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ko-KR" altLang="en-US" sz="1300" dirty="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가맹점 클라이언트</a:t>
            </a:r>
            <a:endParaRPr lang="en-US" altLang="ko-KR" sz="1300" dirty="0" smtClean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ko-KR" altLang="en-US" sz="1300" dirty="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동전 모음이</a:t>
            </a:r>
            <a:endParaRPr lang="en-US" altLang="ko-KR" sz="1300" dirty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266" name="TextBox 265"/>
          <p:cNvSpPr txBox="1"/>
          <p:nvPr/>
        </p:nvSpPr>
        <p:spPr>
          <a:xfrm>
            <a:off x="1922564" y="121196"/>
            <a:ext cx="68320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Blip>
                <a:blip r:embed="rId2"/>
              </a:buBlip>
            </a:pPr>
            <a:r>
              <a:rPr lang="ko-KR" altLang="en-US" sz="3200" dirty="0" smtClean="0">
                <a:latin typeface="210 동화책 R" panose="02020603020101020101" pitchFamily="18" charset="-127"/>
                <a:ea typeface="210 동화책 R" panose="02020603020101020101" pitchFamily="18" charset="-127"/>
              </a:rPr>
              <a:t>서버</a:t>
            </a:r>
            <a:endParaRPr lang="ko-KR" altLang="en-US" sz="3200" dirty="0">
              <a:latin typeface="210 동화책 R" panose="02020603020101020101" pitchFamily="18" charset="-127"/>
              <a:ea typeface="210 동화책 R" panose="0202060302010102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907704" y="769268"/>
            <a:ext cx="698477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2110934" y="2659532"/>
            <a:ext cx="1636063" cy="832600"/>
            <a:chOff x="2411760" y="2441200"/>
            <a:chExt cx="1636063" cy="832600"/>
          </a:xfrm>
        </p:grpSpPr>
        <p:grpSp>
          <p:nvGrpSpPr>
            <p:cNvPr id="52" name="그룹 51"/>
            <p:cNvGrpSpPr/>
            <p:nvPr/>
          </p:nvGrpSpPr>
          <p:grpSpPr>
            <a:xfrm>
              <a:off x="2411760" y="2441200"/>
              <a:ext cx="1636063" cy="832600"/>
              <a:chOff x="2861505" y="-17580"/>
              <a:chExt cx="1636063" cy="832600"/>
            </a:xfrm>
          </p:grpSpPr>
          <p:sp>
            <p:nvSpPr>
              <p:cNvPr id="53" name="모서리가 둥근 직사각형 52"/>
              <p:cNvSpPr/>
              <p:nvPr/>
            </p:nvSpPr>
            <p:spPr>
              <a:xfrm>
                <a:off x="2861505" y="-17580"/>
                <a:ext cx="1636063" cy="832600"/>
              </a:xfrm>
              <a:prstGeom prst="roundRect">
                <a:avLst>
                  <a:gd name="adj" fmla="val 10000"/>
                </a:avLst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54" name="모서리가 둥근 직사각형 4"/>
              <p:cNvSpPr/>
              <p:nvPr/>
            </p:nvSpPr>
            <p:spPr>
              <a:xfrm>
                <a:off x="2885891" y="6806"/>
                <a:ext cx="1587291" cy="78382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8580" tIns="68580" rIns="68580" bIns="68580" numCol="1" spcCol="1270" anchor="ctr" anchorCtr="0">
                <a:noAutofit/>
              </a:bodyPr>
              <a:lstStyle/>
              <a:p>
                <a:pPr lvl="0" algn="ctr" defTabSz="8001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ko-KR" sz="1800" kern="1200" dirty="0" smtClean="0">
                    <a:latin typeface="210 체리블라썸 B" panose="02020603020101020101" pitchFamily="18" charset="-127"/>
                    <a:ea typeface="210 체리블라썸 B" panose="02020603020101020101" pitchFamily="18" charset="-127"/>
                  </a:rPr>
                  <a:t>Server</a:t>
                </a:r>
              </a:p>
              <a:p>
                <a:pPr lvl="0" algn="ctr" defTabSz="8001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ko-KR" altLang="en-US" sz="1800" kern="1200" dirty="0">
                  <a:latin typeface="210 체리블라썸 B" panose="02020603020101020101" pitchFamily="18" charset="-127"/>
                  <a:ea typeface="210 체리블라썸 B" panose="02020603020101020101" pitchFamily="18" charset="-127"/>
                </a:endParaRPr>
              </a:p>
            </p:txBody>
          </p:sp>
        </p:grpSp>
        <p:sp>
          <p:nvSpPr>
            <p:cNvPr id="56" name="직사각형 55"/>
            <p:cNvSpPr/>
            <p:nvPr/>
          </p:nvSpPr>
          <p:spPr>
            <a:xfrm>
              <a:off x="2602742" y="2857500"/>
              <a:ext cx="1254098" cy="23920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latin typeface="210 체리블라썸 B" panose="02020603020101020101" pitchFamily="18" charset="-127"/>
                  <a:ea typeface="210 체리블라썸 B" panose="02020603020101020101" pitchFamily="18" charset="-127"/>
                </a:rPr>
                <a:t>User Account</a:t>
              </a:r>
              <a:endParaRPr lang="ko-KR" altLang="en-US" sz="1200" dirty="0">
                <a:latin typeface="210 체리블라썸 B" panose="02020603020101020101" pitchFamily="18" charset="-127"/>
                <a:ea typeface="210 체리블라썸 B" panose="02020603020101020101" pitchFamily="18" charset="-127"/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3722611" y="1168134"/>
            <a:ext cx="4888016" cy="3849606"/>
            <a:chOff x="3722611" y="1168134"/>
            <a:chExt cx="4888016" cy="3849606"/>
          </a:xfrm>
        </p:grpSpPr>
        <p:sp>
          <p:nvSpPr>
            <p:cNvPr id="2" name="모서리가 둥근 직사각형 1"/>
            <p:cNvSpPr/>
            <p:nvPr/>
          </p:nvSpPr>
          <p:spPr>
            <a:xfrm>
              <a:off x="4499992" y="1168134"/>
              <a:ext cx="4110635" cy="115212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 smtClean="0">
                  <a:solidFill>
                    <a:schemeClr val="tx1"/>
                  </a:solidFill>
                  <a:latin typeface="210 체리블라썸 B" panose="02020603020101020101" pitchFamily="18" charset="-127"/>
                  <a:ea typeface="210 체리블라썸 B" panose="02020603020101020101" pitchFamily="18" charset="-127"/>
                </a:rPr>
                <a:t>@</a:t>
              </a:r>
              <a:r>
                <a:rPr lang="ko-KR" altLang="en-US" dirty="0" smtClean="0">
                  <a:solidFill>
                    <a:schemeClr val="tx1"/>
                  </a:solidFill>
                  <a:latin typeface="210 체리블라썸 B" panose="02020603020101020101" pitchFamily="18" charset="-127"/>
                  <a:ea typeface="210 체리블라썸 B" panose="02020603020101020101" pitchFamily="18" charset="-127"/>
                </a:rPr>
                <a:t>서버</a:t>
              </a:r>
              <a:endParaRPr lang="en-US" altLang="ko-KR" dirty="0" smtClean="0">
                <a:solidFill>
                  <a:schemeClr val="tx1"/>
                </a:solidFill>
                <a:latin typeface="210 체리블라썸 B" panose="02020603020101020101" pitchFamily="18" charset="-127"/>
                <a:ea typeface="210 체리블라썸 B" panose="02020603020101020101" pitchFamily="18" charset="-127"/>
              </a:endParaRPr>
            </a:p>
            <a:p>
              <a:r>
                <a:rPr lang="en-US" altLang="ko-KR" dirty="0">
                  <a:solidFill>
                    <a:schemeClr val="tx1"/>
                  </a:solidFill>
                  <a:latin typeface="210 체리블라썸 B" panose="02020603020101020101" pitchFamily="18" charset="-127"/>
                  <a:ea typeface="210 체리블라썸 B" panose="02020603020101020101" pitchFamily="18" charset="-127"/>
                </a:rPr>
                <a:t> </a:t>
              </a:r>
              <a:r>
                <a:rPr lang="en-US" altLang="ko-KR" dirty="0" smtClean="0">
                  <a:solidFill>
                    <a:schemeClr val="tx1"/>
                  </a:solidFill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- </a:t>
              </a:r>
              <a:r>
                <a:rPr lang="ko-KR" altLang="en-US" sz="1600" dirty="0" smtClean="0">
                  <a:solidFill>
                    <a:schemeClr val="tx1"/>
                  </a:solidFill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사용자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/</a:t>
              </a:r>
              <a:r>
                <a:rPr lang="ko-KR" altLang="en-US" sz="1600" dirty="0" smtClean="0">
                  <a:solidFill>
                    <a:schemeClr val="tx1"/>
                  </a:solidFill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가맹점 클라이언트 요청 처리</a:t>
              </a:r>
              <a:endParaRPr lang="en-US" altLang="ko-KR" sz="1600" dirty="0" smtClean="0">
                <a:solidFill>
                  <a:schemeClr val="tx1"/>
                </a:solidFill>
                <a:latin typeface="210 체리블라썸 R" panose="02020603020101020101" pitchFamily="18" charset="-127"/>
                <a:ea typeface="210 체리블라썸 R" panose="02020603020101020101" pitchFamily="18" charset="-127"/>
              </a:endParaRPr>
            </a:p>
            <a:p>
              <a:r>
                <a:rPr lang="en-US" altLang="ko-KR" sz="1600" dirty="0" smtClean="0">
                  <a:solidFill>
                    <a:schemeClr val="tx1"/>
                  </a:solidFill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 - </a:t>
              </a:r>
              <a:r>
                <a:rPr lang="ko-KR" altLang="en-US" sz="1600" dirty="0" smtClean="0">
                  <a:solidFill>
                    <a:schemeClr val="tx1"/>
                  </a:solidFill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동전 적립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/</a:t>
              </a:r>
              <a:r>
                <a:rPr lang="ko-KR" altLang="en-US" sz="1600" dirty="0" smtClean="0">
                  <a:solidFill>
                    <a:schemeClr val="tx1"/>
                  </a:solidFill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사용 요청 처리</a:t>
              </a:r>
              <a:endParaRPr lang="en-US" altLang="ko-KR" sz="1600" dirty="0" smtClean="0">
                <a:solidFill>
                  <a:schemeClr val="tx1"/>
                </a:solidFill>
                <a:latin typeface="210 체리블라썸 R" panose="02020603020101020101" pitchFamily="18" charset="-127"/>
                <a:ea typeface="210 체리블라썸 R" panose="02020603020101020101" pitchFamily="18" charset="-127"/>
              </a:endParaRP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 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- </a:t>
              </a:r>
              <a:r>
                <a:rPr lang="ko-KR" altLang="en-US" sz="1600" dirty="0" smtClean="0">
                  <a:solidFill>
                    <a:schemeClr val="tx1"/>
                  </a:solidFill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기타 기본적 서버역할</a:t>
              </a:r>
              <a:endParaRPr lang="en-US" altLang="ko-KR" sz="1600" dirty="0" smtClean="0">
                <a:solidFill>
                  <a:schemeClr val="tx1"/>
                </a:solidFill>
                <a:latin typeface="210 체리블라썸 R" panose="02020603020101020101" pitchFamily="18" charset="-127"/>
                <a:ea typeface="210 체리블라썸 R" panose="02020603020101020101" pitchFamily="18" charset="-127"/>
              </a:endParaRPr>
            </a:p>
          </p:txBody>
        </p:sp>
        <p:sp>
          <p:nvSpPr>
            <p:cNvPr id="57" name="모서리가 둥근 직사각형 56"/>
            <p:cNvSpPr/>
            <p:nvPr/>
          </p:nvSpPr>
          <p:spPr>
            <a:xfrm>
              <a:off x="4499992" y="2497460"/>
              <a:ext cx="4110635" cy="115212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 smtClean="0">
                  <a:solidFill>
                    <a:schemeClr val="tx1"/>
                  </a:solidFill>
                  <a:latin typeface="210 체리블라썸 B" panose="02020603020101020101" pitchFamily="18" charset="-127"/>
                  <a:ea typeface="210 체리블라썸 B" panose="02020603020101020101" pitchFamily="18" charset="-127"/>
                </a:rPr>
                <a:t>@</a:t>
              </a:r>
              <a:r>
                <a:rPr lang="ko-KR" altLang="en-US" dirty="0" smtClean="0">
                  <a:solidFill>
                    <a:schemeClr val="tx1"/>
                  </a:solidFill>
                  <a:latin typeface="210 체리블라썸 B" panose="02020603020101020101" pitchFamily="18" charset="-127"/>
                  <a:ea typeface="210 체리블라썸 B" panose="02020603020101020101" pitchFamily="18" charset="-127"/>
                </a:rPr>
                <a:t>데이터베이스</a:t>
              </a:r>
              <a:endParaRPr lang="en-US" altLang="ko-KR" dirty="0" smtClean="0">
                <a:solidFill>
                  <a:schemeClr val="tx1"/>
                </a:solidFill>
                <a:latin typeface="210 체리블라썸 B" panose="02020603020101020101" pitchFamily="18" charset="-127"/>
                <a:ea typeface="210 체리블라썸 B" panose="02020603020101020101" pitchFamily="18" charset="-127"/>
              </a:endParaRPr>
            </a:p>
            <a:p>
              <a:r>
                <a:rPr lang="en-US" altLang="ko-KR" dirty="0" smtClean="0">
                  <a:solidFill>
                    <a:schemeClr val="tx1"/>
                  </a:solidFill>
                  <a:latin typeface="210 체리블라썸 B" panose="02020603020101020101" pitchFamily="18" charset="-127"/>
                  <a:ea typeface="210 체리블라썸 B" panose="02020603020101020101" pitchFamily="18" charset="-127"/>
                </a:rPr>
                <a:t> </a:t>
              </a:r>
              <a:r>
                <a:rPr lang="en-US" altLang="ko-KR" sz="1600" dirty="0">
                  <a:solidFill>
                    <a:schemeClr val="tx1"/>
                  </a:solidFill>
                  <a:latin typeface="210 체리블라썸 B" panose="02020603020101020101" pitchFamily="18" charset="-127"/>
                  <a:ea typeface="210 체리블라썸 B" panose="02020603020101020101" pitchFamily="18" charset="-127"/>
                </a:rPr>
                <a:t>- </a:t>
              </a:r>
              <a:r>
                <a:rPr lang="ko-KR" altLang="en-US" sz="1600" dirty="0">
                  <a:solidFill>
                    <a:schemeClr val="tx1"/>
                  </a:solidFill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사용자 정보</a:t>
              </a:r>
              <a:r>
                <a:rPr lang="en-US" altLang="ko-KR" sz="1600" dirty="0">
                  <a:solidFill>
                    <a:schemeClr val="tx1"/>
                  </a:solidFill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, </a:t>
              </a:r>
              <a:r>
                <a:rPr lang="ko-KR" altLang="en-US" sz="1600" dirty="0">
                  <a:solidFill>
                    <a:schemeClr val="tx1"/>
                  </a:solidFill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적립 내역</a:t>
              </a:r>
              <a:r>
                <a:rPr lang="en-US" altLang="ko-KR" sz="1600" dirty="0">
                  <a:solidFill>
                    <a:schemeClr val="tx1"/>
                  </a:solidFill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, </a:t>
              </a:r>
              <a:r>
                <a:rPr lang="ko-KR" altLang="en-US" sz="1600" dirty="0">
                  <a:solidFill>
                    <a:schemeClr val="tx1"/>
                  </a:solidFill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사용 내역 관리</a:t>
              </a:r>
              <a:endParaRPr lang="en-US" altLang="ko-KR" sz="1600" dirty="0">
                <a:solidFill>
                  <a:schemeClr val="tx1"/>
                </a:solidFill>
                <a:latin typeface="210 체리블라썸 R" panose="02020603020101020101" pitchFamily="18" charset="-127"/>
                <a:ea typeface="210 체리블라썸 R" panose="02020603020101020101" pitchFamily="18" charset="-127"/>
              </a:endParaRP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 - </a:t>
              </a:r>
              <a:r>
                <a:rPr lang="ko-KR" altLang="en-US" sz="1600" dirty="0">
                  <a:solidFill>
                    <a:schemeClr val="tx1"/>
                  </a:solidFill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기부단체 정보</a:t>
              </a:r>
              <a:r>
                <a:rPr lang="en-US" altLang="ko-KR" sz="1600" dirty="0">
                  <a:solidFill>
                    <a:schemeClr val="tx1"/>
                  </a:solidFill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, </a:t>
              </a:r>
              <a:r>
                <a:rPr lang="ko-KR" altLang="en-US" sz="1600" dirty="0">
                  <a:solidFill>
                    <a:schemeClr val="tx1"/>
                  </a:solidFill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적립 내역 관리</a:t>
              </a:r>
              <a:endParaRPr lang="en-US" altLang="ko-KR" sz="1600" dirty="0">
                <a:solidFill>
                  <a:schemeClr val="tx1"/>
                </a:solidFill>
                <a:latin typeface="210 체리블라썸 R" panose="02020603020101020101" pitchFamily="18" charset="-127"/>
                <a:ea typeface="210 체리블라썸 R" panose="02020603020101020101" pitchFamily="18" charset="-127"/>
              </a:endParaRP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 - </a:t>
              </a:r>
              <a:r>
                <a:rPr lang="ko-KR" altLang="en-US" sz="1600" dirty="0">
                  <a:solidFill>
                    <a:schemeClr val="tx1"/>
                  </a:solidFill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가맹점 정보 관리</a:t>
              </a:r>
              <a:endParaRPr lang="en-US" altLang="ko-KR" sz="1600" dirty="0">
                <a:solidFill>
                  <a:schemeClr val="tx1"/>
                </a:solidFill>
                <a:latin typeface="210 체리블라썸 R" panose="02020603020101020101" pitchFamily="18" charset="-127"/>
                <a:ea typeface="210 체리블라썸 R" panose="02020603020101020101" pitchFamily="18" charset="-127"/>
              </a:endParaRPr>
            </a:p>
          </p:txBody>
        </p:sp>
        <p:sp>
          <p:nvSpPr>
            <p:cNvPr id="58" name="모서리가 둥근 직사각형 57"/>
            <p:cNvSpPr/>
            <p:nvPr/>
          </p:nvSpPr>
          <p:spPr>
            <a:xfrm>
              <a:off x="4499992" y="3865612"/>
              <a:ext cx="4110635" cy="115212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ko-KR" dirty="0" smtClean="0">
                  <a:solidFill>
                    <a:prstClr val="black"/>
                  </a:solidFill>
                  <a:latin typeface="210 체리블라썸 B" panose="02020603020101020101" pitchFamily="18" charset="-127"/>
                  <a:ea typeface="210 체리블라썸 B" panose="02020603020101020101" pitchFamily="18" charset="-127"/>
                </a:rPr>
                <a:t>@</a:t>
              </a:r>
              <a:r>
                <a:rPr lang="ko-KR" altLang="en-US" dirty="0" smtClean="0">
                  <a:solidFill>
                    <a:prstClr val="black"/>
                  </a:solidFill>
                  <a:latin typeface="210 체리블라썸 B" panose="02020603020101020101" pitchFamily="18" charset="-127"/>
                  <a:ea typeface="210 체리블라썸 B" panose="02020603020101020101" pitchFamily="18" charset="-127"/>
                </a:rPr>
                <a:t>데이터 분석</a:t>
              </a:r>
              <a:endParaRPr lang="en-US" altLang="ko-KR" dirty="0" smtClean="0">
                <a:solidFill>
                  <a:prstClr val="black"/>
                </a:solidFill>
                <a:latin typeface="210 체리블라썸 B" panose="02020603020101020101" pitchFamily="18" charset="-127"/>
                <a:ea typeface="210 체리블라썸 B" panose="02020603020101020101" pitchFamily="18" charset="-127"/>
              </a:endParaRPr>
            </a:p>
            <a:p>
              <a:pPr lvl="0"/>
              <a:r>
                <a:rPr lang="en-US" altLang="ko-KR" dirty="0" smtClean="0">
                  <a:solidFill>
                    <a:prstClr val="black"/>
                  </a:solidFill>
                  <a:latin typeface="210 체리블라썸 B" panose="02020603020101020101" pitchFamily="18" charset="-127"/>
                  <a:ea typeface="210 체리블라썸 B" panose="02020603020101020101" pitchFamily="18" charset="-127"/>
                </a:rPr>
                <a:t> </a:t>
              </a:r>
              <a:r>
                <a:rPr lang="en-US" altLang="ko-KR" sz="1600" dirty="0">
                  <a:solidFill>
                    <a:prstClr val="black"/>
                  </a:solidFill>
                  <a:latin typeface="210 체리블라썸 B" panose="02020603020101020101" pitchFamily="18" charset="-127"/>
                  <a:ea typeface="210 체리블라썸 B" panose="02020603020101020101" pitchFamily="18" charset="-127"/>
                </a:rPr>
                <a:t>- </a:t>
              </a:r>
              <a:r>
                <a:rPr lang="ko-KR" altLang="en-US" sz="1600" dirty="0">
                  <a:solidFill>
                    <a:schemeClr val="tx1"/>
                  </a:solidFill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사용자 적립 내역</a:t>
              </a:r>
              <a:r>
                <a:rPr lang="en-US" altLang="ko-KR" sz="1600" dirty="0">
                  <a:solidFill>
                    <a:schemeClr val="tx1"/>
                  </a:solidFill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, </a:t>
              </a:r>
              <a:r>
                <a:rPr lang="ko-KR" altLang="en-US" sz="1600" dirty="0">
                  <a:solidFill>
                    <a:schemeClr val="tx1"/>
                  </a:solidFill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사용 내역 등을 분석하여 </a:t>
              </a:r>
              <a:r>
                <a:rPr lang="en-US" altLang="ko-KR" sz="1600" dirty="0">
                  <a:solidFill>
                    <a:schemeClr val="tx1"/>
                  </a:solidFill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2</a:t>
              </a:r>
              <a:r>
                <a:rPr lang="ko-KR" altLang="en-US" sz="1600" dirty="0">
                  <a:solidFill>
                    <a:schemeClr val="tx1"/>
                  </a:solidFill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차 서비스 제공</a:t>
              </a:r>
              <a:r>
                <a:rPr lang="en-US" altLang="ko-KR" sz="1600" dirty="0">
                  <a:solidFill>
                    <a:schemeClr val="tx1"/>
                  </a:solidFill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 </a:t>
              </a:r>
              <a:r>
                <a:rPr lang="ko-KR" altLang="en-US" sz="1600" dirty="0">
                  <a:solidFill>
                    <a:schemeClr val="tx1"/>
                  </a:solidFill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및 맞춤 광고 서비스 제공</a:t>
              </a:r>
              <a:endParaRPr lang="en-US" altLang="ko-KR" sz="1600" dirty="0">
                <a:solidFill>
                  <a:schemeClr val="tx1"/>
                </a:solidFill>
                <a:latin typeface="210 체리블라썸 R" panose="02020603020101020101" pitchFamily="18" charset="-127"/>
                <a:ea typeface="210 체리블라썸 R" panose="02020603020101020101" pitchFamily="18" charset="-127"/>
              </a:endParaRPr>
            </a:p>
          </p:txBody>
        </p:sp>
        <p:cxnSp>
          <p:nvCxnSpPr>
            <p:cNvPr id="6" name="직선 연결선 5"/>
            <p:cNvCxnSpPr>
              <a:endCxn id="2" idx="1"/>
            </p:cNvCxnSpPr>
            <p:nvPr/>
          </p:nvCxnSpPr>
          <p:spPr>
            <a:xfrm flipV="1">
              <a:off x="3722611" y="1744198"/>
              <a:ext cx="777381" cy="939720"/>
            </a:xfrm>
            <a:prstGeom prst="line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>
              <a:stCxn id="53" idx="3"/>
              <a:endCxn id="57" idx="1"/>
            </p:cNvCxnSpPr>
            <p:nvPr/>
          </p:nvCxnSpPr>
          <p:spPr>
            <a:xfrm flipV="1">
              <a:off x="3746997" y="3073524"/>
              <a:ext cx="752995" cy="2308"/>
            </a:xfrm>
            <a:prstGeom prst="line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>
              <a:endCxn id="58" idx="1"/>
            </p:cNvCxnSpPr>
            <p:nvPr/>
          </p:nvCxnSpPr>
          <p:spPr>
            <a:xfrm>
              <a:off x="3722611" y="3459043"/>
              <a:ext cx="777381" cy="982633"/>
            </a:xfrm>
            <a:prstGeom prst="line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6995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/>
          <p:cNvSpPr/>
          <p:nvPr/>
        </p:nvSpPr>
        <p:spPr>
          <a:xfrm>
            <a:off x="0" y="0"/>
            <a:ext cx="1691680" cy="5715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1335175" y="222700"/>
            <a:ext cx="345075" cy="285752"/>
            <a:chOff x="4143372" y="1428740"/>
            <a:chExt cx="442916" cy="285752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4" name="갈매기형 수장 13"/>
            <p:cNvSpPr/>
            <p:nvPr/>
          </p:nvSpPr>
          <p:spPr>
            <a:xfrm>
              <a:off x="4143372" y="1428740"/>
              <a:ext cx="228602" cy="285752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갈매기형 수장 14"/>
            <p:cNvSpPr/>
            <p:nvPr/>
          </p:nvSpPr>
          <p:spPr>
            <a:xfrm>
              <a:off x="4357686" y="1428740"/>
              <a:ext cx="228602" cy="285752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-11431" y="205377"/>
            <a:ext cx="1306785" cy="44166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종</a:t>
            </a:r>
            <a:r>
              <a:rPr lang="en-US" altLang="ko-KR" sz="1400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+</a:t>
            </a:r>
            <a:r>
              <a:rPr lang="ko-KR" altLang="en-US" sz="1400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융합프로젝트</a:t>
            </a:r>
          </a:p>
        </p:txBody>
      </p:sp>
      <p:sp>
        <p:nvSpPr>
          <p:cNvPr id="35" name="제목 1"/>
          <p:cNvSpPr>
            <a:spLocks noGrp="1"/>
          </p:cNvSpPr>
          <p:nvPr>
            <p:ph type="ctrTitle" idx="4294967295"/>
          </p:nvPr>
        </p:nvSpPr>
        <p:spPr>
          <a:xfrm>
            <a:off x="-11431" y="652825"/>
            <a:ext cx="1306784" cy="332467"/>
          </a:xfrm>
          <a:solidFill>
            <a:srgbClr val="F5A10B"/>
          </a:solidFill>
        </p:spPr>
        <p:txBody>
          <a:bodyPr>
            <a:no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8 </a:t>
            </a:r>
            <a:r>
              <a:rPr lang="ko-KR" altLang="en-US" sz="1200" dirty="0" smtClean="0">
                <a:solidFill>
                  <a:schemeClr val="bg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팀</a:t>
            </a:r>
            <a:endParaRPr lang="ko-KR" altLang="en-US" sz="1200" dirty="0">
              <a:solidFill>
                <a:schemeClr val="bg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4066" y="1168134"/>
            <a:ext cx="1656184" cy="154657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buSzPct val="100000"/>
            </a:pPr>
            <a:r>
              <a:rPr lang="ko-KR" altLang="en-US" sz="1600" dirty="0" smtClean="0">
                <a:solidFill>
                  <a:srgbClr val="F5A10B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개발 내용</a:t>
            </a:r>
            <a:endParaRPr lang="en-US" altLang="ko-KR" sz="1600" dirty="0" smtClean="0">
              <a:solidFill>
                <a:srgbClr val="F5A10B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>
              <a:buSzPct val="100000"/>
            </a:pPr>
            <a:endParaRPr lang="en-US" altLang="ko-KR" sz="700" dirty="0" smtClean="0">
              <a:solidFill>
                <a:schemeClr val="tx1">
                  <a:lumMod val="65000"/>
                  <a:lumOff val="35000"/>
                </a:schemeClr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marL="171450" indent="-17145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ko-KR" sz="1300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Overview</a:t>
            </a:r>
            <a:endParaRPr lang="ko-KR" altLang="en-US" sz="1300" dirty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ko-KR" altLang="en-US" sz="1300" dirty="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서버</a:t>
            </a:r>
            <a:endParaRPr lang="en-US" altLang="ko-KR" sz="1300" dirty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ko-KR" altLang="en-US" sz="1300" dirty="0" smtClean="0">
                <a:solidFill>
                  <a:srgbClr val="F5A10B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사용자 클라이언트</a:t>
            </a:r>
            <a:endParaRPr lang="en-US" altLang="ko-KR" sz="1300" dirty="0">
              <a:solidFill>
                <a:srgbClr val="F5A10B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ko-KR" altLang="en-US" sz="1300" dirty="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가맹점 클라이언트</a:t>
            </a:r>
            <a:endParaRPr lang="en-US" altLang="ko-KR" sz="1300" dirty="0" smtClean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ko-KR" altLang="en-US" sz="1300" dirty="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동전 모음이</a:t>
            </a:r>
            <a:endParaRPr lang="en-US" altLang="ko-KR" sz="1300" dirty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266" name="TextBox 265"/>
          <p:cNvSpPr txBox="1"/>
          <p:nvPr/>
        </p:nvSpPr>
        <p:spPr>
          <a:xfrm>
            <a:off x="1922564" y="121196"/>
            <a:ext cx="68320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Blip>
                <a:blip r:embed="rId2"/>
              </a:buBlip>
            </a:pPr>
            <a:r>
              <a:rPr lang="ko-KR" altLang="en-US" sz="3200" dirty="0" smtClean="0">
                <a:latin typeface="210 동화책 R" panose="02020603020101020101" pitchFamily="18" charset="-127"/>
                <a:ea typeface="210 동화책 R" panose="02020603020101020101" pitchFamily="18" charset="-127"/>
              </a:rPr>
              <a:t>사용자 클라이언트</a:t>
            </a:r>
            <a:endParaRPr lang="ko-KR" altLang="en-US" sz="3200" dirty="0">
              <a:latin typeface="210 동화책 R" panose="02020603020101020101" pitchFamily="18" charset="-127"/>
              <a:ea typeface="210 동화책 R" panose="0202060302010102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907704" y="769268"/>
            <a:ext cx="698477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2110934" y="2665862"/>
            <a:ext cx="1636063" cy="832600"/>
            <a:chOff x="3753968" y="2441200"/>
            <a:chExt cx="1636063" cy="832600"/>
          </a:xfrm>
        </p:grpSpPr>
        <p:grpSp>
          <p:nvGrpSpPr>
            <p:cNvPr id="29" name="그룹 28"/>
            <p:cNvGrpSpPr/>
            <p:nvPr/>
          </p:nvGrpSpPr>
          <p:grpSpPr>
            <a:xfrm>
              <a:off x="3753968" y="2441200"/>
              <a:ext cx="1636063" cy="832600"/>
              <a:chOff x="3530698" y="2258267"/>
              <a:chExt cx="1636063" cy="832600"/>
            </a:xfrm>
          </p:grpSpPr>
          <p:sp>
            <p:nvSpPr>
              <p:cNvPr id="50" name="모서리가 둥근 직사각형 49"/>
              <p:cNvSpPr/>
              <p:nvPr/>
            </p:nvSpPr>
            <p:spPr>
              <a:xfrm>
                <a:off x="3530698" y="2258267"/>
                <a:ext cx="1636063" cy="832600"/>
              </a:xfrm>
              <a:prstGeom prst="roundRect">
                <a:avLst>
                  <a:gd name="adj" fmla="val 10000"/>
                </a:avLst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51" name="모서리가 둥근 직사각형 4"/>
              <p:cNvSpPr/>
              <p:nvPr/>
            </p:nvSpPr>
            <p:spPr>
              <a:xfrm>
                <a:off x="3555084" y="2282653"/>
                <a:ext cx="1587291" cy="78382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8580" tIns="68580" rIns="68580" bIns="68580" numCol="1" spcCol="1270" anchor="ctr" anchorCtr="0">
                <a:noAutofit/>
              </a:bodyPr>
              <a:lstStyle/>
              <a:p>
                <a:pPr lvl="0" algn="ctr" defTabSz="8001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ko-KR" sz="1800" kern="1200" dirty="0" smtClean="0">
                    <a:latin typeface="210 체리블라썸 B" panose="02020603020101020101" pitchFamily="18" charset="-127"/>
                    <a:ea typeface="210 체리블라썸 B" panose="02020603020101020101" pitchFamily="18" charset="-127"/>
                  </a:rPr>
                  <a:t>User</a:t>
                </a:r>
                <a:endParaRPr lang="en-US" altLang="ko-KR" sz="2000" kern="1200" dirty="0" smtClean="0">
                  <a:latin typeface="210 체리블라썸 B" panose="02020603020101020101" pitchFamily="18" charset="-127"/>
                  <a:ea typeface="210 체리블라썸 B" panose="02020603020101020101" pitchFamily="18" charset="-127"/>
                </a:endParaRPr>
              </a:p>
              <a:p>
                <a:pPr lvl="0" algn="ctr" defTabSz="8001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ko-KR" altLang="en-US" sz="2000" kern="1200" dirty="0">
                  <a:latin typeface="210 체리블라썸 B" panose="02020603020101020101" pitchFamily="18" charset="-127"/>
                  <a:ea typeface="210 체리블라썸 B" panose="02020603020101020101" pitchFamily="18" charset="-127"/>
                </a:endParaRPr>
              </a:p>
            </p:txBody>
          </p:sp>
        </p:grpSp>
        <p:sp>
          <p:nvSpPr>
            <p:cNvPr id="52" name="직사각형 51"/>
            <p:cNvSpPr/>
            <p:nvPr/>
          </p:nvSpPr>
          <p:spPr>
            <a:xfrm>
              <a:off x="3965951" y="2902989"/>
              <a:ext cx="1212095" cy="22615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latin typeface="210 체리블라썸 B" panose="02020603020101020101" pitchFamily="18" charset="-127"/>
                  <a:ea typeface="210 체리블라썸 B" panose="02020603020101020101" pitchFamily="18" charset="-127"/>
                </a:rPr>
                <a:t>Smart Phone</a:t>
              </a:r>
              <a:endParaRPr lang="ko-KR" altLang="en-US" sz="1200" dirty="0">
                <a:latin typeface="210 체리블라썸 B" panose="02020603020101020101" pitchFamily="18" charset="-127"/>
                <a:ea typeface="210 체리블라썸 B" panose="02020603020101020101" pitchFamily="18" charset="-127"/>
              </a:endParaRPr>
            </a:p>
          </p:txBody>
        </p:sp>
      </p:grpSp>
      <p:sp>
        <p:nvSpPr>
          <p:cNvPr id="53" name="모서리가 둥근 직사각형 52"/>
          <p:cNvSpPr/>
          <p:nvPr/>
        </p:nvSpPr>
        <p:spPr>
          <a:xfrm>
            <a:off x="4499992" y="2218679"/>
            <a:ext cx="4110635" cy="1726965"/>
          </a:xfrm>
          <a:prstGeom prst="round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210 체리블라썸 B" panose="02020603020101020101" pitchFamily="18" charset="-127"/>
                <a:ea typeface="210 체리블라썸 B" panose="02020603020101020101" pitchFamily="18" charset="-127"/>
              </a:rPr>
              <a:t>@</a:t>
            </a:r>
            <a:r>
              <a:rPr lang="ko-KR" altLang="en-US" dirty="0" err="1" smtClean="0">
                <a:solidFill>
                  <a:schemeClr val="tx1"/>
                </a:solidFill>
                <a:latin typeface="210 체리블라썸 B" panose="02020603020101020101" pitchFamily="18" charset="-127"/>
                <a:ea typeface="210 체리블라썸 B" panose="02020603020101020101" pitchFamily="18" charset="-127"/>
              </a:rPr>
              <a:t>모바일</a:t>
            </a:r>
            <a:r>
              <a:rPr lang="ko-KR" altLang="en-US" dirty="0" smtClean="0">
                <a:solidFill>
                  <a:schemeClr val="tx1"/>
                </a:solidFill>
                <a:latin typeface="210 체리블라썸 B" panose="02020603020101020101" pitchFamily="18" charset="-127"/>
                <a:ea typeface="210 체리블라썸 B" panose="02020603020101020101" pitchFamily="18" charset="-127"/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  <a:latin typeface="210 체리블라썸 B" panose="02020603020101020101" pitchFamily="18" charset="-127"/>
                <a:ea typeface="210 체리블라썸 B" panose="02020603020101020101" pitchFamily="18" charset="-127"/>
              </a:rPr>
              <a:t>앱</a:t>
            </a:r>
            <a:endParaRPr lang="en-US" altLang="ko-KR" dirty="0" smtClean="0">
              <a:solidFill>
                <a:schemeClr val="tx1"/>
              </a:solidFill>
              <a:latin typeface="210 체리블라썸 B" panose="02020603020101020101" pitchFamily="18" charset="-127"/>
              <a:ea typeface="210 체리블라썸 B" panose="02020603020101020101" pitchFamily="18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210 체리블라썸 B" panose="02020603020101020101" pitchFamily="18" charset="-127"/>
                <a:ea typeface="210 체리블라썸 B" panose="0202060302010102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210 체리블라썸 R" panose="02020603020101020101" pitchFamily="18" charset="-127"/>
                <a:ea typeface="210 체리블라썸 R" panose="02020603020101020101" pitchFamily="18" charset="-127"/>
              </a:rPr>
              <a:t>- </a:t>
            </a:r>
            <a:r>
              <a:rPr lang="ko-KR" altLang="en-US" sz="1600" dirty="0" smtClean="0">
                <a:solidFill>
                  <a:schemeClr val="tx1"/>
                </a:solidFill>
                <a:latin typeface="210 체리블라썸 R" panose="02020603020101020101" pitchFamily="18" charset="-127"/>
                <a:ea typeface="210 체리블라썸 R" panose="02020603020101020101" pitchFamily="18" charset="-127"/>
              </a:rPr>
              <a:t>회원가입</a:t>
            </a:r>
            <a:r>
              <a:rPr lang="en-US" altLang="ko-KR" sz="1600" dirty="0" smtClean="0">
                <a:solidFill>
                  <a:schemeClr val="tx1"/>
                </a:solidFill>
                <a:latin typeface="210 체리블라썸 R" panose="02020603020101020101" pitchFamily="18" charset="-127"/>
                <a:ea typeface="210 체리블라썸 R" panose="02020603020101020101" pitchFamily="18" charset="-127"/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  <a:latin typeface="210 체리블라썸 R" panose="02020603020101020101" pitchFamily="18" charset="-127"/>
                <a:ea typeface="210 체리블라썸 R" panose="02020603020101020101" pitchFamily="18" charset="-127"/>
              </a:rPr>
              <a:t>로그인 기능</a:t>
            </a:r>
            <a:endParaRPr lang="en-US" altLang="ko-KR" sz="1600" dirty="0" smtClean="0">
              <a:solidFill>
                <a:schemeClr val="tx1"/>
              </a:solidFill>
              <a:latin typeface="210 체리블라썸 R" panose="02020603020101020101" pitchFamily="18" charset="-127"/>
              <a:ea typeface="210 체리블라썸 R" panose="02020603020101020101" pitchFamily="18" charset="-127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210 체리블라썸 R" panose="02020603020101020101" pitchFamily="18" charset="-127"/>
                <a:ea typeface="210 체리블라썸 R" panose="02020603020101020101" pitchFamily="18" charset="-127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210 체리블라썸 R" panose="02020603020101020101" pitchFamily="18" charset="-127"/>
                <a:ea typeface="210 체리블라썸 R" panose="02020603020101020101" pitchFamily="18" charset="-127"/>
              </a:rPr>
              <a:t>- </a:t>
            </a:r>
            <a:r>
              <a:rPr lang="ko-KR" altLang="en-US" sz="1600" dirty="0" smtClean="0">
                <a:solidFill>
                  <a:schemeClr val="tx1"/>
                </a:solidFill>
                <a:latin typeface="210 체리블라썸 R" panose="02020603020101020101" pitchFamily="18" charset="-127"/>
                <a:ea typeface="210 체리블라썸 R" panose="02020603020101020101" pitchFamily="18" charset="-127"/>
              </a:rPr>
              <a:t>고유 바코드 표시기능</a:t>
            </a:r>
            <a:endParaRPr lang="en-US" altLang="ko-KR" sz="1600" dirty="0" smtClean="0">
              <a:solidFill>
                <a:schemeClr val="tx1"/>
              </a:solidFill>
              <a:latin typeface="210 체리블라썸 R" panose="02020603020101020101" pitchFamily="18" charset="-127"/>
              <a:ea typeface="210 체리블라썸 R" panose="02020603020101020101" pitchFamily="18" charset="-127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210 체리블라썸 R" panose="02020603020101020101" pitchFamily="18" charset="-127"/>
                <a:ea typeface="210 체리블라썸 R" panose="02020603020101020101" pitchFamily="18" charset="-127"/>
              </a:rPr>
              <a:t> - </a:t>
            </a:r>
            <a:r>
              <a:rPr lang="ko-KR" altLang="en-US" sz="1600" dirty="0" smtClean="0">
                <a:solidFill>
                  <a:schemeClr val="tx1"/>
                </a:solidFill>
                <a:latin typeface="210 체리블라썸 R" panose="02020603020101020101" pitchFamily="18" charset="-127"/>
                <a:ea typeface="210 체리블라썸 R" panose="02020603020101020101" pitchFamily="18" charset="-127"/>
              </a:rPr>
              <a:t>동전 </a:t>
            </a:r>
            <a:r>
              <a:rPr lang="ko-KR" altLang="en-US" sz="1600" dirty="0" err="1" smtClean="0">
                <a:solidFill>
                  <a:schemeClr val="tx1"/>
                </a:solidFill>
                <a:latin typeface="210 체리블라썸 R" panose="02020603020101020101" pitchFamily="18" charset="-127"/>
                <a:ea typeface="210 체리블라썸 R" panose="02020603020101020101" pitchFamily="18" charset="-127"/>
              </a:rPr>
              <a:t>적립액</a:t>
            </a:r>
            <a:r>
              <a:rPr lang="ko-KR" altLang="en-US" sz="1600" dirty="0" smtClean="0">
                <a:solidFill>
                  <a:schemeClr val="tx1"/>
                </a:solidFill>
                <a:latin typeface="210 체리블라썸 R" panose="02020603020101020101" pitchFamily="18" charset="-127"/>
                <a:ea typeface="210 체리블라썸 R" panose="02020603020101020101" pitchFamily="18" charset="-127"/>
              </a:rPr>
              <a:t> 및 내역 조회 기능</a:t>
            </a:r>
            <a:endParaRPr lang="en-US" altLang="ko-KR" sz="1600" dirty="0" smtClean="0">
              <a:solidFill>
                <a:schemeClr val="tx1"/>
              </a:solidFill>
              <a:latin typeface="210 체리블라썸 R" panose="02020603020101020101" pitchFamily="18" charset="-127"/>
              <a:ea typeface="210 체리블라썸 R" panose="02020603020101020101" pitchFamily="18" charset="-127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210 체리블라썸 R" panose="02020603020101020101" pitchFamily="18" charset="-127"/>
                <a:ea typeface="210 체리블라썸 R" panose="02020603020101020101" pitchFamily="18" charset="-127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210 체리블라썸 R" panose="02020603020101020101" pitchFamily="18" charset="-127"/>
                <a:ea typeface="210 체리블라썸 R" panose="02020603020101020101" pitchFamily="18" charset="-127"/>
              </a:rPr>
              <a:t>- </a:t>
            </a:r>
            <a:r>
              <a:rPr lang="ko-KR" altLang="en-US" sz="1600" dirty="0" smtClean="0">
                <a:solidFill>
                  <a:schemeClr val="tx1"/>
                </a:solidFill>
                <a:latin typeface="210 체리블라썸 R" panose="02020603020101020101" pitchFamily="18" charset="-127"/>
                <a:ea typeface="210 체리블라썸 R" panose="02020603020101020101" pitchFamily="18" charset="-127"/>
              </a:rPr>
              <a:t>기부 기능 및 기부 내역 조회</a:t>
            </a:r>
            <a:endParaRPr lang="en-US" altLang="ko-KR" sz="1600" dirty="0" smtClean="0">
              <a:solidFill>
                <a:schemeClr val="tx1"/>
              </a:solidFill>
              <a:latin typeface="210 체리블라썸 R" panose="02020603020101020101" pitchFamily="18" charset="-127"/>
              <a:ea typeface="210 체리블라썸 R" panose="02020603020101020101" pitchFamily="18" charset="-127"/>
            </a:endParaRPr>
          </a:p>
        </p:txBody>
      </p:sp>
      <p:cxnSp>
        <p:nvCxnSpPr>
          <p:cNvPr id="56" name="직선 연결선 55"/>
          <p:cNvCxnSpPr>
            <a:stCxn id="50" idx="3"/>
            <a:endCxn id="53" idx="1"/>
          </p:cNvCxnSpPr>
          <p:nvPr/>
        </p:nvCxnSpPr>
        <p:spPr>
          <a:xfrm>
            <a:off x="3746997" y="3082162"/>
            <a:ext cx="752995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4532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" grpId="0"/>
      <p:bldP spid="5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/>
          <p:cNvSpPr/>
          <p:nvPr/>
        </p:nvSpPr>
        <p:spPr>
          <a:xfrm>
            <a:off x="0" y="0"/>
            <a:ext cx="1691680" cy="5715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1335175" y="222700"/>
            <a:ext cx="345075" cy="285752"/>
            <a:chOff x="4143372" y="1428740"/>
            <a:chExt cx="442916" cy="285752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4" name="갈매기형 수장 13"/>
            <p:cNvSpPr/>
            <p:nvPr/>
          </p:nvSpPr>
          <p:spPr>
            <a:xfrm>
              <a:off x="4143372" y="1428740"/>
              <a:ext cx="228602" cy="285752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갈매기형 수장 14"/>
            <p:cNvSpPr/>
            <p:nvPr/>
          </p:nvSpPr>
          <p:spPr>
            <a:xfrm>
              <a:off x="4357686" y="1428740"/>
              <a:ext cx="228602" cy="285752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-11431" y="205377"/>
            <a:ext cx="1306785" cy="44166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종</a:t>
            </a:r>
            <a:r>
              <a:rPr lang="en-US" altLang="ko-KR" sz="1400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+</a:t>
            </a:r>
            <a:r>
              <a:rPr lang="ko-KR" altLang="en-US" sz="1400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융합프로젝트</a:t>
            </a:r>
          </a:p>
        </p:txBody>
      </p:sp>
      <p:sp>
        <p:nvSpPr>
          <p:cNvPr id="35" name="제목 1"/>
          <p:cNvSpPr>
            <a:spLocks noGrp="1"/>
          </p:cNvSpPr>
          <p:nvPr>
            <p:ph type="ctrTitle" idx="4294967295"/>
          </p:nvPr>
        </p:nvSpPr>
        <p:spPr>
          <a:xfrm>
            <a:off x="-11431" y="652825"/>
            <a:ext cx="1306784" cy="332467"/>
          </a:xfrm>
          <a:solidFill>
            <a:srgbClr val="F5A10B"/>
          </a:solidFill>
        </p:spPr>
        <p:txBody>
          <a:bodyPr>
            <a:no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8 </a:t>
            </a:r>
            <a:r>
              <a:rPr lang="ko-KR" altLang="en-US" sz="1200" dirty="0" smtClean="0">
                <a:solidFill>
                  <a:schemeClr val="bg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팀</a:t>
            </a:r>
            <a:endParaRPr lang="ko-KR" altLang="en-US" sz="1200" dirty="0">
              <a:solidFill>
                <a:schemeClr val="bg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4066" y="1168134"/>
            <a:ext cx="1656184" cy="154657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buSzPct val="100000"/>
            </a:pPr>
            <a:r>
              <a:rPr lang="ko-KR" altLang="en-US" sz="1600" dirty="0" smtClean="0">
                <a:solidFill>
                  <a:srgbClr val="F5A10B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개발 내용</a:t>
            </a:r>
            <a:endParaRPr lang="en-US" altLang="ko-KR" sz="1600" dirty="0" smtClean="0">
              <a:solidFill>
                <a:srgbClr val="F5A10B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>
              <a:buSzPct val="100000"/>
            </a:pPr>
            <a:endParaRPr lang="en-US" altLang="ko-KR" sz="700" dirty="0" smtClean="0">
              <a:solidFill>
                <a:schemeClr val="tx1">
                  <a:lumMod val="65000"/>
                  <a:lumOff val="35000"/>
                </a:schemeClr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marL="171450" indent="-17145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ko-KR" sz="1300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Overview</a:t>
            </a:r>
            <a:endParaRPr lang="ko-KR" altLang="en-US" sz="1300" dirty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ko-KR" altLang="en-US" sz="1300" dirty="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서버</a:t>
            </a:r>
            <a:endParaRPr lang="en-US" altLang="ko-KR" sz="1300" dirty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ko-KR" altLang="en-US" sz="1300" dirty="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사용자 클라이언트</a:t>
            </a:r>
            <a:endParaRPr lang="en-US" altLang="ko-KR" sz="1300" dirty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ko-KR" altLang="en-US" sz="1300" dirty="0">
                <a:solidFill>
                  <a:srgbClr val="F5A10B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가맹점 클라이언트</a:t>
            </a:r>
            <a:endParaRPr lang="en-US" altLang="ko-KR" sz="1300" dirty="0">
              <a:solidFill>
                <a:srgbClr val="F5A10B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ko-KR" altLang="en-US" sz="1300" dirty="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동전 모음이</a:t>
            </a:r>
            <a:endParaRPr lang="en-US" altLang="ko-KR" sz="1300" dirty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266" name="TextBox 265"/>
          <p:cNvSpPr txBox="1"/>
          <p:nvPr/>
        </p:nvSpPr>
        <p:spPr>
          <a:xfrm>
            <a:off x="1922564" y="121196"/>
            <a:ext cx="68320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Blip>
                <a:blip r:embed="rId2"/>
              </a:buBlip>
            </a:pPr>
            <a:r>
              <a:rPr lang="ko-KR" altLang="en-US" sz="3200" dirty="0" smtClean="0">
                <a:latin typeface="210 동화책 R" panose="02020603020101020101" pitchFamily="18" charset="-127"/>
                <a:ea typeface="210 동화책 R" panose="02020603020101020101" pitchFamily="18" charset="-127"/>
              </a:rPr>
              <a:t>가맹점 클라이언트</a:t>
            </a:r>
            <a:endParaRPr lang="ko-KR" altLang="en-US" sz="3200" dirty="0">
              <a:latin typeface="210 동화책 R" panose="02020603020101020101" pitchFamily="18" charset="-127"/>
              <a:ea typeface="210 동화책 R" panose="0202060302010102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907704" y="769268"/>
            <a:ext cx="698477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2117924" y="2657224"/>
            <a:ext cx="1636063" cy="832600"/>
            <a:chOff x="3753968" y="2441200"/>
            <a:chExt cx="1636063" cy="832600"/>
          </a:xfrm>
        </p:grpSpPr>
        <p:grpSp>
          <p:nvGrpSpPr>
            <p:cNvPr id="29" name="그룹 28"/>
            <p:cNvGrpSpPr/>
            <p:nvPr/>
          </p:nvGrpSpPr>
          <p:grpSpPr>
            <a:xfrm>
              <a:off x="3753968" y="2441200"/>
              <a:ext cx="1636063" cy="832600"/>
              <a:chOff x="482265" y="2258267"/>
              <a:chExt cx="1636063" cy="832600"/>
            </a:xfrm>
          </p:grpSpPr>
          <p:sp>
            <p:nvSpPr>
              <p:cNvPr id="50" name="모서리가 둥근 직사각형 49"/>
              <p:cNvSpPr/>
              <p:nvPr/>
            </p:nvSpPr>
            <p:spPr>
              <a:xfrm>
                <a:off x="482265" y="2258267"/>
                <a:ext cx="1636063" cy="832600"/>
              </a:xfrm>
              <a:prstGeom prst="roundRect">
                <a:avLst>
                  <a:gd name="adj" fmla="val 10000"/>
                </a:avLst>
              </a:prstGeom>
              <a:solidFill>
                <a:schemeClr val="accent6">
                  <a:lumMod val="50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51" name="모서리가 둥근 직사각형 4"/>
              <p:cNvSpPr/>
              <p:nvPr/>
            </p:nvSpPr>
            <p:spPr>
              <a:xfrm>
                <a:off x="506651" y="2282653"/>
                <a:ext cx="1587291" cy="78382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8580" tIns="68580" rIns="68580" bIns="68580" numCol="1" spcCol="1270" anchor="ctr" anchorCtr="0">
                <a:noAutofit/>
              </a:bodyPr>
              <a:lstStyle/>
              <a:p>
                <a:pPr lvl="0" algn="dist" defTabSz="8001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en-US" sz="1800" kern="1200" spc="-150" dirty="0" smtClean="0">
                    <a:latin typeface="210 체리블라썸 B" panose="02020603020101020101" pitchFamily="18" charset="-127"/>
                    <a:ea typeface="210 체리블라썸 B" panose="02020603020101020101" pitchFamily="18" charset="-127"/>
                  </a:rPr>
                  <a:t>Commercial Client</a:t>
                </a:r>
              </a:p>
              <a:p>
                <a:pPr lvl="0" algn="dist" defTabSz="8001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ko-KR" altLang="en-US" sz="2000" kern="1200" spc="-150" dirty="0">
                  <a:latin typeface="210 체리블라썸 B" panose="02020603020101020101" pitchFamily="18" charset="-127"/>
                  <a:ea typeface="210 체리블라썸 B" panose="02020603020101020101" pitchFamily="18" charset="-127"/>
                </a:endParaRPr>
              </a:p>
            </p:txBody>
          </p:sp>
        </p:grpSp>
        <p:sp>
          <p:nvSpPr>
            <p:cNvPr id="52" name="직사각형 51"/>
            <p:cNvSpPr/>
            <p:nvPr/>
          </p:nvSpPr>
          <p:spPr>
            <a:xfrm>
              <a:off x="3944950" y="2887196"/>
              <a:ext cx="1254098" cy="23920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latin typeface="210 체리블라썸 B" panose="02020603020101020101" pitchFamily="18" charset="-127"/>
                  <a:ea typeface="210 체리블라썸 B" panose="02020603020101020101" pitchFamily="18" charset="-127"/>
                </a:rPr>
                <a:t>Barcode Sensor</a:t>
              </a:r>
              <a:endParaRPr lang="ko-KR" altLang="en-US" sz="1200" dirty="0">
                <a:latin typeface="210 체리블라썸 B" panose="02020603020101020101" pitchFamily="18" charset="-127"/>
                <a:ea typeface="210 체리블라썸 B" panose="02020603020101020101" pitchFamily="18" charset="-127"/>
              </a:endParaRP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3753987" y="1495709"/>
            <a:ext cx="4881026" cy="3247104"/>
            <a:chOff x="3729601" y="801350"/>
            <a:chExt cx="4881026" cy="3247104"/>
          </a:xfrm>
        </p:grpSpPr>
        <p:sp>
          <p:nvSpPr>
            <p:cNvPr id="54" name="모서리가 둥근 직사각형 53"/>
            <p:cNvSpPr/>
            <p:nvPr/>
          </p:nvSpPr>
          <p:spPr>
            <a:xfrm>
              <a:off x="4499992" y="801350"/>
              <a:ext cx="4110635" cy="1152128"/>
            </a:xfrm>
            <a:prstGeom prst="round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 smtClean="0">
                  <a:solidFill>
                    <a:schemeClr val="tx1"/>
                  </a:solidFill>
                  <a:latin typeface="210 체리블라썸 B" panose="02020603020101020101" pitchFamily="18" charset="-127"/>
                  <a:ea typeface="210 체리블라썸 B" panose="02020603020101020101" pitchFamily="18" charset="-127"/>
                </a:rPr>
                <a:t>@</a:t>
              </a:r>
              <a:r>
                <a:rPr lang="ko-KR" altLang="en-US" dirty="0" smtClean="0">
                  <a:solidFill>
                    <a:schemeClr val="tx1"/>
                  </a:solidFill>
                  <a:latin typeface="210 체리블라썸 B" panose="02020603020101020101" pitchFamily="18" charset="-127"/>
                  <a:ea typeface="210 체리블라썸 B" panose="02020603020101020101" pitchFamily="18" charset="-127"/>
                </a:rPr>
                <a:t>기존 시스템용 확장 시스템</a:t>
              </a:r>
              <a:endParaRPr lang="en-US" altLang="ko-KR" dirty="0" smtClean="0">
                <a:solidFill>
                  <a:schemeClr val="tx1"/>
                </a:solidFill>
                <a:latin typeface="210 체리블라썸 B" panose="02020603020101020101" pitchFamily="18" charset="-127"/>
                <a:ea typeface="210 체리블라썸 B" panose="02020603020101020101" pitchFamily="18" charset="-127"/>
              </a:endParaRPr>
            </a:p>
            <a:p>
              <a:r>
                <a:rPr lang="en-US" altLang="ko-KR" sz="1600" dirty="0" smtClean="0">
                  <a:solidFill>
                    <a:schemeClr val="tx1"/>
                  </a:solidFill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 - </a:t>
              </a:r>
              <a:r>
                <a:rPr lang="ko-KR" altLang="en-US" sz="1600" dirty="0" smtClean="0">
                  <a:solidFill>
                    <a:schemeClr val="tx1"/>
                  </a:solidFill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기존  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POS</a:t>
              </a:r>
              <a:r>
                <a:rPr lang="ko-KR" altLang="en-US" sz="1600" dirty="0" smtClean="0">
                  <a:solidFill>
                    <a:schemeClr val="tx1"/>
                  </a:solidFill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기 등에서 제공하는 기능</a:t>
              </a:r>
              <a:endParaRPr lang="en-US" altLang="ko-KR" sz="1600" dirty="0" smtClean="0">
                <a:solidFill>
                  <a:schemeClr val="tx1"/>
                </a:solidFill>
                <a:latin typeface="210 체리블라썸 R" panose="02020603020101020101" pitchFamily="18" charset="-127"/>
                <a:ea typeface="210 체리블라썸 R" panose="02020603020101020101" pitchFamily="18" charset="-127"/>
              </a:endParaRPr>
            </a:p>
            <a:p>
              <a:r>
                <a:rPr lang="en-US" altLang="ko-KR" sz="1600" dirty="0" smtClean="0">
                  <a:solidFill>
                    <a:schemeClr val="tx1"/>
                  </a:solidFill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 - </a:t>
              </a:r>
              <a:r>
                <a:rPr lang="ko-KR" altLang="en-US" sz="1600" dirty="0" smtClean="0">
                  <a:solidFill>
                    <a:schemeClr val="tx1"/>
                  </a:solidFill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바코드를 통해 거스름 돈 적립 기능</a:t>
              </a:r>
              <a:endParaRPr lang="en-US" altLang="ko-KR" sz="1600" dirty="0" smtClean="0">
                <a:solidFill>
                  <a:schemeClr val="tx1"/>
                </a:solidFill>
                <a:latin typeface="210 체리블라썸 R" panose="02020603020101020101" pitchFamily="18" charset="-127"/>
                <a:ea typeface="210 체리블라썸 R" panose="02020603020101020101" pitchFamily="18" charset="-127"/>
              </a:endParaRP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 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- </a:t>
              </a:r>
              <a:r>
                <a:rPr lang="ko-KR" altLang="en-US" sz="1600" dirty="0" err="1" smtClean="0">
                  <a:solidFill>
                    <a:schemeClr val="tx1"/>
                  </a:solidFill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적립액</a:t>
              </a:r>
              <a:r>
                <a:rPr lang="ko-KR" altLang="en-US" sz="1600" dirty="0" smtClean="0">
                  <a:solidFill>
                    <a:schemeClr val="tx1"/>
                  </a:solidFill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 사용 기능</a:t>
              </a:r>
              <a:endParaRPr lang="en-US" altLang="ko-KR" sz="1600" dirty="0" smtClean="0">
                <a:solidFill>
                  <a:schemeClr val="tx1"/>
                </a:solidFill>
                <a:latin typeface="210 체리블라썸 R" panose="02020603020101020101" pitchFamily="18" charset="-127"/>
                <a:ea typeface="210 체리블라썸 R" panose="02020603020101020101" pitchFamily="18" charset="-127"/>
              </a:endParaRPr>
            </a:p>
          </p:txBody>
        </p:sp>
        <p:sp>
          <p:nvSpPr>
            <p:cNvPr id="55" name="모서리가 둥근 직사각형 54"/>
            <p:cNvSpPr/>
            <p:nvPr/>
          </p:nvSpPr>
          <p:spPr>
            <a:xfrm>
              <a:off x="4499992" y="2896326"/>
              <a:ext cx="4110635" cy="1152128"/>
            </a:xfrm>
            <a:prstGeom prst="round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 smtClean="0">
                  <a:solidFill>
                    <a:schemeClr val="tx1"/>
                  </a:solidFill>
                  <a:latin typeface="210 체리블라썸 B" panose="02020603020101020101" pitchFamily="18" charset="-127"/>
                  <a:ea typeface="210 체리블라썸 B" panose="02020603020101020101" pitchFamily="18" charset="-127"/>
                </a:rPr>
                <a:t>@</a:t>
              </a:r>
              <a:r>
                <a:rPr lang="ko-KR" altLang="en-US" dirty="0" smtClean="0">
                  <a:solidFill>
                    <a:schemeClr val="tx1"/>
                  </a:solidFill>
                  <a:latin typeface="210 체리블라썸 B" panose="02020603020101020101" pitchFamily="18" charset="-127"/>
                  <a:ea typeface="210 체리블라썸 B" panose="02020603020101020101" pitchFamily="18" charset="-127"/>
                </a:rPr>
                <a:t>무선 결제</a:t>
              </a:r>
              <a:r>
                <a:rPr lang="en-US" altLang="ko-KR" dirty="0" smtClean="0">
                  <a:solidFill>
                    <a:schemeClr val="tx1"/>
                  </a:solidFill>
                  <a:latin typeface="210 체리블라썸 B" panose="02020603020101020101" pitchFamily="18" charset="-127"/>
                  <a:ea typeface="210 체리블라썸 B" panose="02020603020101020101" pitchFamily="18" charset="-127"/>
                </a:rPr>
                <a:t>/</a:t>
              </a:r>
              <a:r>
                <a:rPr lang="ko-KR" altLang="en-US" dirty="0" smtClean="0">
                  <a:solidFill>
                    <a:schemeClr val="tx1"/>
                  </a:solidFill>
                  <a:latin typeface="210 체리블라썸 B" panose="02020603020101020101" pitchFamily="18" charset="-127"/>
                  <a:ea typeface="210 체리블라썸 B" panose="02020603020101020101" pitchFamily="18" charset="-127"/>
                </a:rPr>
                <a:t>적립 시스템</a:t>
              </a:r>
              <a:r>
                <a:rPr lang="en-US" altLang="ko-KR" dirty="0" smtClean="0">
                  <a:solidFill>
                    <a:schemeClr val="tx1"/>
                  </a:solidFill>
                  <a:latin typeface="210 체리블라썸 B" panose="02020603020101020101" pitchFamily="18" charset="-127"/>
                  <a:ea typeface="210 체리블라썸 B" panose="02020603020101020101" pitchFamily="18" charset="-127"/>
                </a:rPr>
                <a:t>(</a:t>
              </a:r>
              <a:r>
                <a:rPr lang="ko-KR" altLang="en-US" dirty="0" smtClean="0">
                  <a:solidFill>
                    <a:schemeClr val="tx1"/>
                  </a:solidFill>
                  <a:latin typeface="210 체리블라썸 B" panose="02020603020101020101" pitchFamily="18" charset="-127"/>
                  <a:ea typeface="210 체리블라썸 B" panose="02020603020101020101" pitchFamily="18" charset="-127"/>
                </a:rPr>
                <a:t>추가적 구현 사항</a:t>
              </a:r>
              <a:r>
                <a:rPr lang="en-US" altLang="ko-KR" dirty="0" smtClean="0">
                  <a:solidFill>
                    <a:schemeClr val="tx1"/>
                  </a:solidFill>
                  <a:latin typeface="210 체리블라썸 B" panose="02020603020101020101" pitchFamily="18" charset="-127"/>
                  <a:ea typeface="210 체리블라썸 B" panose="02020603020101020101" pitchFamily="18" charset="-127"/>
                </a:rPr>
                <a:t>)</a:t>
              </a:r>
            </a:p>
            <a:p>
              <a:r>
                <a:rPr lang="en-US" altLang="ko-KR" dirty="0" smtClean="0">
                  <a:solidFill>
                    <a:schemeClr val="tx1"/>
                  </a:solidFill>
                  <a:latin typeface="210 체리블라썸 B" panose="02020603020101020101" pitchFamily="18" charset="-127"/>
                  <a:ea typeface="210 체리블라썸 B" panose="02020603020101020101" pitchFamily="18" charset="-127"/>
                </a:rPr>
                <a:t> </a:t>
              </a:r>
              <a:r>
                <a:rPr lang="en-US" altLang="ko-KR" sz="1600" dirty="0">
                  <a:solidFill>
                    <a:schemeClr val="tx1"/>
                  </a:solidFill>
                  <a:latin typeface="210 체리블라썸 B" panose="02020603020101020101" pitchFamily="18" charset="-127"/>
                  <a:ea typeface="210 체리블라썸 B" panose="02020603020101020101" pitchFamily="18" charset="-127"/>
                </a:rPr>
                <a:t>- </a:t>
              </a:r>
              <a:r>
                <a:rPr lang="ko-KR" altLang="en-US" sz="1600" dirty="0" smtClean="0">
                  <a:solidFill>
                    <a:schemeClr val="tx1"/>
                  </a:solidFill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가맹점 용 결제 </a:t>
              </a:r>
              <a:r>
                <a:rPr lang="ko-KR" altLang="en-US" sz="1600" dirty="0" err="1" smtClean="0">
                  <a:solidFill>
                    <a:schemeClr val="tx1"/>
                  </a:solidFill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앱</a:t>
              </a:r>
              <a:endParaRPr lang="en-US" altLang="ko-KR" sz="1600" dirty="0" smtClean="0">
                <a:solidFill>
                  <a:schemeClr val="tx1"/>
                </a:solidFill>
                <a:latin typeface="210 체리블라썸 R" panose="02020603020101020101" pitchFamily="18" charset="-127"/>
                <a:ea typeface="210 체리블라썸 R" panose="02020603020101020101" pitchFamily="18" charset="-127"/>
              </a:endParaRP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 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- </a:t>
              </a:r>
              <a:r>
                <a:rPr lang="ko-KR" altLang="en-US" sz="1600" dirty="0" smtClean="0">
                  <a:solidFill>
                    <a:schemeClr val="tx1"/>
                  </a:solidFill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노점 및 시장용 휴대용 결제 시스템</a:t>
              </a:r>
              <a:endParaRPr lang="en-US" altLang="ko-KR" sz="1600" dirty="0" smtClean="0">
                <a:solidFill>
                  <a:schemeClr val="tx1"/>
                </a:solidFill>
                <a:latin typeface="210 체리블라썸 R" panose="02020603020101020101" pitchFamily="18" charset="-127"/>
                <a:ea typeface="210 체리블라썸 R" panose="02020603020101020101" pitchFamily="18" charset="-127"/>
              </a:endParaRPr>
            </a:p>
          </p:txBody>
        </p:sp>
        <p:cxnSp>
          <p:nvCxnSpPr>
            <p:cNvPr id="57" name="직선 연결선 56"/>
            <p:cNvCxnSpPr>
              <a:endCxn id="54" idx="1"/>
            </p:cNvCxnSpPr>
            <p:nvPr/>
          </p:nvCxnSpPr>
          <p:spPr>
            <a:xfrm flipV="1">
              <a:off x="3729601" y="1377414"/>
              <a:ext cx="770391" cy="736149"/>
            </a:xfrm>
            <a:prstGeom prst="line">
              <a:avLst/>
            </a:prstGeom>
            <a:ln w="38100">
              <a:solidFill>
                <a:srgbClr val="F5A10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>
              <a:endCxn id="55" idx="1"/>
            </p:cNvCxnSpPr>
            <p:nvPr/>
          </p:nvCxnSpPr>
          <p:spPr>
            <a:xfrm>
              <a:off x="3729601" y="2637746"/>
              <a:ext cx="770391" cy="834644"/>
            </a:xfrm>
            <a:prstGeom prst="line">
              <a:avLst/>
            </a:prstGeom>
            <a:ln w="38100">
              <a:solidFill>
                <a:srgbClr val="F5A10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5790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/>
          <p:cNvSpPr/>
          <p:nvPr/>
        </p:nvSpPr>
        <p:spPr>
          <a:xfrm>
            <a:off x="0" y="0"/>
            <a:ext cx="1691680" cy="5715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1335175" y="222700"/>
            <a:ext cx="345075" cy="285752"/>
            <a:chOff x="4143372" y="1428740"/>
            <a:chExt cx="442916" cy="285752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4" name="갈매기형 수장 13"/>
            <p:cNvSpPr/>
            <p:nvPr/>
          </p:nvSpPr>
          <p:spPr>
            <a:xfrm>
              <a:off x="4143372" y="1428740"/>
              <a:ext cx="228602" cy="285752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갈매기형 수장 14"/>
            <p:cNvSpPr/>
            <p:nvPr/>
          </p:nvSpPr>
          <p:spPr>
            <a:xfrm>
              <a:off x="4357686" y="1428740"/>
              <a:ext cx="228602" cy="285752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-11431" y="205377"/>
            <a:ext cx="1306785" cy="44166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종</a:t>
            </a:r>
            <a:r>
              <a:rPr lang="en-US" altLang="ko-KR" sz="1400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+</a:t>
            </a:r>
            <a:r>
              <a:rPr lang="ko-KR" altLang="en-US" sz="1400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융합프로젝트</a:t>
            </a:r>
          </a:p>
        </p:txBody>
      </p:sp>
      <p:sp>
        <p:nvSpPr>
          <p:cNvPr id="35" name="제목 1"/>
          <p:cNvSpPr>
            <a:spLocks noGrp="1"/>
          </p:cNvSpPr>
          <p:nvPr>
            <p:ph type="ctrTitle" idx="4294967295"/>
          </p:nvPr>
        </p:nvSpPr>
        <p:spPr>
          <a:xfrm>
            <a:off x="-11431" y="652825"/>
            <a:ext cx="1306784" cy="332467"/>
          </a:xfrm>
          <a:solidFill>
            <a:srgbClr val="F5A10B"/>
          </a:solidFill>
        </p:spPr>
        <p:txBody>
          <a:bodyPr>
            <a:no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8 </a:t>
            </a:r>
            <a:r>
              <a:rPr lang="ko-KR" altLang="en-US" sz="1200" dirty="0" smtClean="0">
                <a:solidFill>
                  <a:schemeClr val="bg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팀</a:t>
            </a:r>
            <a:endParaRPr lang="ko-KR" altLang="en-US" sz="1200" dirty="0">
              <a:solidFill>
                <a:schemeClr val="bg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4066" y="1168134"/>
            <a:ext cx="1656184" cy="154657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buSzPct val="100000"/>
            </a:pPr>
            <a:r>
              <a:rPr lang="ko-KR" altLang="en-US" sz="1600" dirty="0" smtClean="0">
                <a:solidFill>
                  <a:srgbClr val="F5A10B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개발 내용</a:t>
            </a:r>
            <a:endParaRPr lang="en-US" altLang="ko-KR" sz="1600" dirty="0" smtClean="0">
              <a:solidFill>
                <a:srgbClr val="F5A10B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>
              <a:buSzPct val="100000"/>
            </a:pPr>
            <a:endParaRPr lang="en-US" altLang="ko-KR" sz="700" dirty="0" smtClean="0">
              <a:solidFill>
                <a:schemeClr val="tx1">
                  <a:lumMod val="65000"/>
                  <a:lumOff val="35000"/>
                </a:schemeClr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marL="171450" indent="-17145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ko-KR" sz="1300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Overview</a:t>
            </a:r>
            <a:endParaRPr lang="ko-KR" altLang="en-US" sz="1300" dirty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ko-KR" altLang="en-US" sz="1300" dirty="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서버</a:t>
            </a:r>
            <a:endParaRPr lang="en-US" altLang="ko-KR" sz="1300" dirty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ko-KR" altLang="en-US" sz="1300" dirty="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사용자 클라이언트</a:t>
            </a:r>
            <a:endParaRPr lang="en-US" altLang="ko-KR" sz="1300" dirty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ko-KR" altLang="en-US" sz="1300" dirty="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가맹점 클라이언트</a:t>
            </a:r>
            <a:endParaRPr lang="en-US" altLang="ko-KR" sz="1300" dirty="0" smtClean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ko-KR" altLang="en-US" sz="1300" dirty="0" smtClean="0">
                <a:solidFill>
                  <a:srgbClr val="F5A10B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동전 모음이</a:t>
            </a:r>
            <a:endParaRPr lang="en-US" altLang="ko-KR" sz="1300" dirty="0">
              <a:solidFill>
                <a:srgbClr val="F5A10B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266" name="TextBox 265"/>
          <p:cNvSpPr txBox="1"/>
          <p:nvPr/>
        </p:nvSpPr>
        <p:spPr>
          <a:xfrm>
            <a:off x="1922564" y="121196"/>
            <a:ext cx="68320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Blip>
                <a:blip r:embed="rId2"/>
              </a:buBlip>
            </a:pPr>
            <a:r>
              <a:rPr lang="ko-KR" altLang="en-US" sz="3200" dirty="0" smtClean="0">
                <a:latin typeface="210 동화책 R" panose="02020603020101020101" pitchFamily="18" charset="-127"/>
                <a:ea typeface="210 동화책 R" panose="02020603020101020101" pitchFamily="18" charset="-127"/>
              </a:rPr>
              <a:t>동전 모음이</a:t>
            </a:r>
            <a:endParaRPr lang="ko-KR" altLang="en-US" sz="3200" dirty="0">
              <a:latin typeface="210 동화책 R" panose="02020603020101020101" pitchFamily="18" charset="-127"/>
              <a:ea typeface="210 동화책 R" panose="0202060302010102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907704" y="769268"/>
            <a:ext cx="698477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1888907" y="2265875"/>
            <a:ext cx="1805526" cy="1257251"/>
            <a:chOff x="2551882" y="2265875"/>
            <a:chExt cx="1805526" cy="1257251"/>
          </a:xfrm>
        </p:grpSpPr>
        <p:sp>
          <p:nvSpPr>
            <p:cNvPr id="29" name="이등변 삼각형 28"/>
            <p:cNvSpPr/>
            <p:nvPr/>
          </p:nvSpPr>
          <p:spPr>
            <a:xfrm>
              <a:off x="2551882" y="2265875"/>
              <a:ext cx="1805526" cy="1257251"/>
            </a:xfrm>
            <a:prstGeom prst="triangle">
              <a:avLst>
                <a:gd name="adj" fmla="val 50422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0" name="그림 4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5160" y="2677187"/>
              <a:ext cx="798969" cy="592569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2866181" y="3206946"/>
              <a:ext cx="11769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latin typeface="210 체리블라썸 B" panose="02020603020101020101" pitchFamily="18" charset="-127"/>
                  <a:ea typeface="210 체리블라썸 B" panose="02020603020101020101" pitchFamily="18" charset="-127"/>
                </a:rPr>
                <a:t>Coin Machine</a:t>
              </a:r>
              <a:endParaRPr lang="ko-KR" altLang="en-US" sz="1400" dirty="0">
                <a:latin typeface="210 체리블라썸 B" panose="02020603020101020101" pitchFamily="18" charset="-127"/>
                <a:ea typeface="210 체리블라썸 B" panose="02020603020101020101" pitchFamily="18" charset="-127"/>
              </a:endParaRPr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3722611" y="1168134"/>
            <a:ext cx="4888016" cy="3849606"/>
            <a:chOff x="3722611" y="1168134"/>
            <a:chExt cx="4888016" cy="3849606"/>
          </a:xfrm>
        </p:grpSpPr>
        <p:sp>
          <p:nvSpPr>
            <p:cNvPr id="53" name="모서리가 둥근 직사각형 52"/>
            <p:cNvSpPr/>
            <p:nvPr/>
          </p:nvSpPr>
          <p:spPr>
            <a:xfrm>
              <a:off x="4499992" y="1168134"/>
              <a:ext cx="4110635" cy="1152128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 smtClean="0">
                  <a:solidFill>
                    <a:schemeClr val="tx1"/>
                  </a:solidFill>
                  <a:latin typeface="210 체리블라썸 B" panose="02020603020101020101" pitchFamily="18" charset="-127"/>
                  <a:ea typeface="210 체리블라썸 B" panose="02020603020101020101" pitchFamily="18" charset="-127"/>
                </a:rPr>
                <a:t>@</a:t>
              </a:r>
              <a:r>
                <a:rPr lang="ko-KR" altLang="en-US" dirty="0" smtClean="0">
                  <a:solidFill>
                    <a:schemeClr val="tx1"/>
                  </a:solidFill>
                  <a:latin typeface="210 체리블라썸 B" panose="02020603020101020101" pitchFamily="18" charset="-127"/>
                  <a:ea typeface="210 체리블라썸 B" panose="02020603020101020101" pitchFamily="18" charset="-127"/>
                </a:rPr>
                <a:t>통신</a:t>
              </a:r>
              <a:endParaRPr lang="en-US" altLang="ko-KR" dirty="0" smtClean="0">
                <a:solidFill>
                  <a:schemeClr val="tx1"/>
                </a:solidFill>
                <a:latin typeface="210 체리블라썸 B" panose="02020603020101020101" pitchFamily="18" charset="-127"/>
                <a:ea typeface="210 체리블라썸 B" panose="02020603020101020101" pitchFamily="18" charset="-127"/>
              </a:endParaRPr>
            </a:p>
            <a:p>
              <a:r>
                <a:rPr lang="en-US" altLang="ko-KR" dirty="0">
                  <a:solidFill>
                    <a:schemeClr val="tx1"/>
                  </a:solidFill>
                  <a:latin typeface="210 체리블라썸 B" panose="02020603020101020101" pitchFamily="18" charset="-127"/>
                  <a:ea typeface="210 체리블라썸 B" panose="02020603020101020101" pitchFamily="18" charset="-127"/>
                </a:rPr>
                <a:t> </a:t>
              </a:r>
              <a:r>
                <a:rPr lang="en-US" altLang="ko-KR" dirty="0" smtClean="0">
                  <a:solidFill>
                    <a:schemeClr val="tx1"/>
                  </a:solidFill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- </a:t>
              </a:r>
              <a:r>
                <a:rPr lang="ko-KR" altLang="en-US" sz="1600" dirty="0" smtClean="0">
                  <a:solidFill>
                    <a:schemeClr val="tx1"/>
                  </a:solidFill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서버에 접속하여 사용자 정보 수신</a:t>
              </a:r>
              <a:endParaRPr lang="en-US" altLang="ko-KR" sz="1600" dirty="0" smtClean="0">
                <a:solidFill>
                  <a:schemeClr val="tx1"/>
                </a:solidFill>
                <a:latin typeface="210 체리블라썸 R" panose="02020603020101020101" pitchFamily="18" charset="-127"/>
                <a:ea typeface="210 체리블라썸 R" panose="02020603020101020101" pitchFamily="18" charset="-127"/>
              </a:endParaRP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 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- </a:t>
              </a:r>
              <a:r>
                <a:rPr lang="ko-KR" altLang="en-US" sz="1600" dirty="0" smtClean="0">
                  <a:solidFill>
                    <a:schemeClr val="tx1"/>
                  </a:solidFill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적립 내역 서버로 전송</a:t>
              </a:r>
              <a:endParaRPr lang="en-US" altLang="ko-KR" sz="1600" dirty="0" smtClean="0">
                <a:solidFill>
                  <a:schemeClr val="tx1"/>
                </a:solidFill>
                <a:latin typeface="210 체리블라썸 R" panose="02020603020101020101" pitchFamily="18" charset="-127"/>
                <a:ea typeface="210 체리블라썸 R" panose="02020603020101020101" pitchFamily="18" charset="-127"/>
              </a:endParaRPr>
            </a:p>
          </p:txBody>
        </p:sp>
        <p:sp>
          <p:nvSpPr>
            <p:cNvPr id="54" name="모서리가 둥근 직사각형 53"/>
            <p:cNvSpPr/>
            <p:nvPr/>
          </p:nvSpPr>
          <p:spPr>
            <a:xfrm>
              <a:off x="4499992" y="2497460"/>
              <a:ext cx="4110635" cy="1152128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 smtClean="0">
                  <a:solidFill>
                    <a:schemeClr val="tx1"/>
                  </a:solidFill>
                  <a:latin typeface="210 체리블라썸 B" panose="02020603020101020101" pitchFamily="18" charset="-127"/>
                  <a:ea typeface="210 체리블라썸 B" panose="02020603020101020101" pitchFamily="18" charset="-127"/>
                </a:rPr>
                <a:t>@</a:t>
              </a:r>
              <a:r>
                <a:rPr lang="ko-KR" altLang="en-US" dirty="0" smtClean="0">
                  <a:solidFill>
                    <a:schemeClr val="tx1"/>
                  </a:solidFill>
                  <a:latin typeface="210 체리블라썸 B" panose="02020603020101020101" pitchFamily="18" charset="-127"/>
                  <a:ea typeface="210 체리블라썸 B" panose="02020603020101020101" pitchFamily="18" charset="-127"/>
                </a:rPr>
                <a:t>사용자 인식</a:t>
              </a:r>
              <a:endParaRPr lang="en-US" altLang="ko-KR" dirty="0" smtClean="0">
                <a:solidFill>
                  <a:schemeClr val="tx1"/>
                </a:solidFill>
                <a:latin typeface="210 체리블라썸 B" panose="02020603020101020101" pitchFamily="18" charset="-127"/>
                <a:ea typeface="210 체리블라썸 B" panose="02020603020101020101" pitchFamily="18" charset="-127"/>
              </a:endParaRPr>
            </a:p>
            <a:p>
              <a:r>
                <a:rPr lang="en-US" altLang="ko-KR" dirty="0" smtClean="0">
                  <a:solidFill>
                    <a:schemeClr val="tx1"/>
                  </a:solidFill>
                  <a:latin typeface="210 체리블라썸 B" panose="02020603020101020101" pitchFamily="18" charset="-127"/>
                  <a:ea typeface="210 체리블라썸 B" panose="02020603020101020101" pitchFamily="18" charset="-127"/>
                </a:rPr>
                <a:t> </a:t>
              </a:r>
              <a:r>
                <a:rPr lang="en-US" altLang="ko-KR" sz="1600" dirty="0">
                  <a:solidFill>
                    <a:schemeClr val="tx1"/>
                  </a:solidFill>
                  <a:latin typeface="210 체리블라썸 B" panose="02020603020101020101" pitchFamily="18" charset="-127"/>
                  <a:ea typeface="210 체리블라썸 B" panose="02020603020101020101" pitchFamily="18" charset="-127"/>
                </a:rPr>
                <a:t>- </a:t>
              </a:r>
              <a:r>
                <a:rPr lang="ko-KR" altLang="en-US" sz="1600" dirty="0" smtClean="0">
                  <a:solidFill>
                    <a:schemeClr val="tx1"/>
                  </a:solidFill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카메라를 이용한 바코드 인식</a:t>
              </a:r>
              <a:endParaRPr lang="en-US" altLang="ko-KR" sz="1600" dirty="0" smtClean="0">
                <a:solidFill>
                  <a:schemeClr val="tx1"/>
                </a:solidFill>
                <a:latin typeface="210 체리블라썸 R" panose="02020603020101020101" pitchFamily="18" charset="-127"/>
                <a:ea typeface="210 체리블라썸 R" panose="02020603020101020101" pitchFamily="18" charset="-127"/>
              </a:endParaRPr>
            </a:p>
          </p:txBody>
        </p:sp>
        <p:sp>
          <p:nvSpPr>
            <p:cNvPr id="55" name="모서리가 둥근 직사각형 54"/>
            <p:cNvSpPr/>
            <p:nvPr/>
          </p:nvSpPr>
          <p:spPr>
            <a:xfrm>
              <a:off x="4499992" y="3865612"/>
              <a:ext cx="4110635" cy="1152128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ko-KR" dirty="0" smtClean="0">
                  <a:solidFill>
                    <a:prstClr val="black"/>
                  </a:solidFill>
                  <a:latin typeface="210 체리블라썸 B" panose="02020603020101020101" pitchFamily="18" charset="-127"/>
                  <a:ea typeface="210 체리블라썸 B" panose="02020603020101020101" pitchFamily="18" charset="-127"/>
                </a:rPr>
                <a:t>@</a:t>
              </a:r>
              <a:r>
                <a:rPr lang="ko-KR" altLang="en-US" dirty="0" smtClean="0">
                  <a:solidFill>
                    <a:prstClr val="black"/>
                  </a:solidFill>
                  <a:latin typeface="210 체리블라썸 B" panose="02020603020101020101" pitchFamily="18" charset="-127"/>
                  <a:ea typeface="210 체리블라썸 B" panose="02020603020101020101" pitchFamily="18" charset="-127"/>
                </a:rPr>
                <a:t>동전 적립</a:t>
              </a:r>
              <a:endParaRPr lang="en-US" altLang="ko-KR" dirty="0" smtClean="0">
                <a:solidFill>
                  <a:prstClr val="black"/>
                </a:solidFill>
                <a:latin typeface="210 체리블라썸 B" panose="02020603020101020101" pitchFamily="18" charset="-127"/>
                <a:ea typeface="210 체리블라썸 B" panose="02020603020101020101" pitchFamily="18" charset="-127"/>
              </a:endParaRPr>
            </a:p>
            <a:p>
              <a:pPr lvl="0"/>
              <a:r>
                <a:rPr lang="en-US" altLang="ko-KR" dirty="0" smtClean="0">
                  <a:solidFill>
                    <a:prstClr val="black"/>
                  </a:solidFill>
                  <a:latin typeface="210 체리블라썸 B" panose="02020603020101020101" pitchFamily="18" charset="-127"/>
                  <a:ea typeface="210 체리블라썸 B" panose="02020603020101020101" pitchFamily="18" charset="-127"/>
                </a:rPr>
                <a:t> </a:t>
              </a:r>
              <a:r>
                <a:rPr lang="en-US" altLang="ko-KR" sz="1600" dirty="0">
                  <a:solidFill>
                    <a:prstClr val="black"/>
                  </a:solidFill>
                  <a:latin typeface="210 체리블라썸 B" panose="02020603020101020101" pitchFamily="18" charset="-127"/>
                  <a:ea typeface="210 체리블라썸 B" panose="02020603020101020101" pitchFamily="18" charset="-127"/>
                </a:rPr>
                <a:t>- </a:t>
              </a:r>
              <a:r>
                <a:rPr lang="ko-KR" altLang="en-US" sz="1600" dirty="0" smtClean="0">
                  <a:solidFill>
                    <a:schemeClr val="tx1"/>
                  </a:solidFill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동전 인식 기능</a:t>
              </a:r>
              <a:endParaRPr lang="en-US" altLang="ko-KR" sz="1600" dirty="0" smtClean="0">
                <a:solidFill>
                  <a:schemeClr val="tx1"/>
                </a:solidFill>
                <a:latin typeface="210 체리블라썸 R" panose="02020603020101020101" pitchFamily="18" charset="-127"/>
                <a:ea typeface="210 체리블라썸 R" panose="02020603020101020101" pitchFamily="18" charset="-127"/>
              </a:endParaRPr>
            </a:p>
            <a:p>
              <a:pPr lvl="0"/>
              <a:r>
                <a:rPr lang="en-US" altLang="ko-KR" sz="1600" dirty="0">
                  <a:solidFill>
                    <a:schemeClr val="tx1"/>
                  </a:solidFill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 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- </a:t>
              </a:r>
              <a:r>
                <a:rPr lang="ko-KR" altLang="en-US" sz="1600" dirty="0" smtClean="0">
                  <a:solidFill>
                    <a:schemeClr val="tx1"/>
                  </a:solidFill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현재 상태 표시</a:t>
              </a:r>
              <a:endParaRPr lang="en-US" altLang="ko-KR" sz="1600" dirty="0" smtClean="0">
                <a:solidFill>
                  <a:schemeClr val="tx1"/>
                </a:solidFill>
                <a:latin typeface="210 체리블라썸 R" panose="02020603020101020101" pitchFamily="18" charset="-127"/>
                <a:ea typeface="210 체리블라썸 R" panose="02020603020101020101" pitchFamily="18" charset="-127"/>
              </a:endParaRPr>
            </a:p>
            <a:p>
              <a:pPr lvl="0"/>
              <a:r>
                <a:rPr lang="en-US" altLang="ko-KR" sz="1600" dirty="0">
                  <a:solidFill>
                    <a:schemeClr val="tx1"/>
                  </a:solidFill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 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- </a:t>
              </a:r>
              <a:r>
                <a:rPr lang="ko-KR" altLang="en-US" sz="1600" dirty="0" smtClean="0">
                  <a:solidFill>
                    <a:schemeClr val="tx1"/>
                  </a:solidFill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지폐환급 기능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(</a:t>
              </a:r>
              <a:r>
                <a:rPr lang="ko-KR" altLang="en-US" sz="1600" dirty="0" smtClean="0">
                  <a:solidFill>
                    <a:schemeClr val="tx1"/>
                  </a:solidFill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추가적 구현 사항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)</a:t>
              </a:r>
              <a:endParaRPr lang="en-US" altLang="ko-KR" sz="1600" dirty="0">
                <a:solidFill>
                  <a:schemeClr val="tx1"/>
                </a:solidFill>
                <a:latin typeface="210 체리블라썸 R" panose="02020603020101020101" pitchFamily="18" charset="-127"/>
                <a:ea typeface="210 체리블라썸 R" panose="02020603020101020101" pitchFamily="18" charset="-127"/>
              </a:endParaRPr>
            </a:p>
          </p:txBody>
        </p:sp>
        <p:cxnSp>
          <p:nvCxnSpPr>
            <p:cNvPr id="56" name="직선 연결선 55"/>
            <p:cNvCxnSpPr>
              <a:endCxn id="53" idx="1"/>
            </p:cNvCxnSpPr>
            <p:nvPr/>
          </p:nvCxnSpPr>
          <p:spPr>
            <a:xfrm flipV="1">
              <a:off x="3722611" y="1744198"/>
              <a:ext cx="777381" cy="939720"/>
            </a:xfrm>
            <a:prstGeom prst="line">
              <a:avLst/>
            </a:prstGeom>
            <a:ln w="3810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>
              <a:endCxn id="54" idx="1"/>
            </p:cNvCxnSpPr>
            <p:nvPr/>
          </p:nvCxnSpPr>
          <p:spPr>
            <a:xfrm flipV="1">
              <a:off x="3746997" y="3073524"/>
              <a:ext cx="752995" cy="2308"/>
            </a:xfrm>
            <a:prstGeom prst="line">
              <a:avLst/>
            </a:prstGeom>
            <a:ln w="3810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>
              <a:endCxn id="55" idx="1"/>
            </p:cNvCxnSpPr>
            <p:nvPr/>
          </p:nvCxnSpPr>
          <p:spPr>
            <a:xfrm>
              <a:off x="3722611" y="3459043"/>
              <a:ext cx="777381" cy="982633"/>
            </a:xfrm>
            <a:prstGeom prst="line">
              <a:avLst/>
            </a:prstGeom>
            <a:ln w="3810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4689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/>
          <p:cNvSpPr/>
          <p:nvPr/>
        </p:nvSpPr>
        <p:spPr>
          <a:xfrm>
            <a:off x="0" y="0"/>
            <a:ext cx="1691680" cy="5715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1335175" y="222700"/>
            <a:ext cx="345075" cy="285752"/>
            <a:chOff x="4143372" y="1428740"/>
            <a:chExt cx="442916" cy="285752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4" name="갈매기형 수장 13"/>
            <p:cNvSpPr/>
            <p:nvPr/>
          </p:nvSpPr>
          <p:spPr>
            <a:xfrm>
              <a:off x="4143372" y="1428740"/>
              <a:ext cx="228602" cy="285752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갈매기형 수장 14"/>
            <p:cNvSpPr/>
            <p:nvPr/>
          </p:nvSpPr>
          <p:spPr>
            <a:xfrm>
              <a:off x="4357686" y="1428740"/>
              <a:ext cx="228602" cy="285752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-11431" y="205377"/>
            <a:ext cx="1306785" cy="44166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종</a:t>
            </a:r>
            <a:r>
              <a:rPr lang="en-US" altLang="ko-KR" sz="1400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+</a:t>
            </a:r>
            <a:r>
              <a:rPr lang="ko-KR" altLang="en-US" sz="1400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융합프로젝트</a:t>
            </a:r>
          </a:p>
        </p:txBody>
      </p:sp>
      <p:sp>
        <p:nvSpPr>
          <p:cNvPr id="35" name="제목 1"/>
          <p:cNvSpPr>
            <a:spLocks noGrp="1"/>
          </p:cNvSpPr>
          <p:nvPr>
            <p:ph type="ctrTitle" idx="4294967295"/>
          </p:nvPr>
        </p:nvSpPr>
        <p:spPr>
          <a:xfrm>
            <a:off x="-11431" y="652825"/>
            <a:ext cx="1306784" cy="332467"/>
          </a:xfrm>
          <a:solidFill>
            <a:srgbClr val="F5A10B"/>
          </a:solidFill>
        </p:spPr>
        <p:txBody>
          <a:bodyPr>
            <a:no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8</a:t>
            </a:r>
            <a:r>
              <a:rPr lang="en-US" altLang="ko-KR" sz="1200" dirty="0" smtClean="0">
                <a:solidFill>
                  <a:schemeClr val="bg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팀</a:t>
            </a:r>
            <a:endParaRPr lang="ko-KR" altLang="en-US" sz="1200" dirty="0">
              <a:solidFill>
                <a:schemeClr val="bg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4066" y="1168134"/>
            <a:ext cx="1656184" cy="114646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buSzPct val="100000"/>
            </a:pPr>
            <a:r>
              <a:rPr lang="ko-KR" altLang="en-US" sz="1600" dirty="0" smtClean="0">
                <a:solidFill>
                  <a:srgbClr val="F5A10B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개발 계획</a:t>
            </a:r>
            <a:endParaRPr lang="en-US" altLang="ko-KR" sz="1600" dirty="0" smtClean="0">
              <a:solidFill>
                <a:srgbClr val="F5A10B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>
              <a:buSzPct val="100000"/>
            </a:pPr>
            <a:endParaRPr lang="en-US" altLang="ko-KR" sz="700" dirty="0" smtClean="0">
              <a:solidFill>
                <a:schemeClr val="tx1">
                  <a:lumMod val="65000"/>
                  <a:lumOff val="35000"/>
                </a:schemeClr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marL="171450" indent="-17145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ko-KR" altLang="en-US" sz="1300" dirty="0" smtClean="0">
                <a:solidFill>
                  <a:srgbClr val="F5A10B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사용도구 및 활용방안</a:t>
            </a: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ko-KR" alt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역할 분담</a:t>
            </a:r>
            <a:endParaRPr lang="en-US" altLang="ko-KR" sz="1300" dirty="0" smtClean="0">
              <a:solidFill>
                <a:schemeClr val="tx1">
                  <a:lumMod val="65000"/>
                  <a:lumOff val="35000"/>
                </a:schemeClr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ko-KR" alt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개발 일정</a:t>
            </a:r>
            <a:endParaRPr lang="en-US" altLang="ko-KR" sz="1300" dirty="0" smtClean="0">
              <a:solidFill>
                <a:schemeClr val="tx1">
                  <a:lumMod val="65000"/>
                  <a:lumOff val="35000"/>
                </a:schemeClr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266" name="TextBox 265"/>
          <p:cNvSpPr txBox="1"/>
          <p:nvPr/>
        </p:nvSpPr>
        <p:spPr>
          <a:xfrm>
            <a:off x="1922564" y="121196"/>
            <a:ext cx="68320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Blip>
                <a:blip r:embed="rId2"/>
              </a:buBlip>
            </a:pPr>
            <a:r>
              <a:rPr lang="ko-KR" altLang="en-US" sz="3200" dirty="0" smtClean="0">
                <a:latin typeface="210 동화책 R" panose="02020603020101020101" pitchFamily="18" charset="-127"/>
                <a:ea typeface="210 동화책 R" panose="02020603020101020101" pitchFamily="18" charset="-127"/>
              </a:rPr>
              <a:t>사용도구 및 활용방안</a:t>
            </a:r>
            <a:endParaRPr lang="ko-KR" altLang="en-US" sz="3200" dirty="0">
              <a:latin typeface="210 동화책 R" panose="02020603020101020101" pitchFamily="18" charset="-127"/>
              <a:ea typeface="210 동화책 R" panose="0202060302010102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907704" y="769268"/>
            <a:ext cx="698477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963959"/>
              </p:ext>
            </p:extLst>
          </p:nvPr>
        </p:nvGraphicFramePr>
        <p:xfrm>
          <a:off x="2290602" y="1163291"/>
          <a:ext cx="6313845" cy="4208419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617112"/>
                <a:gridCol w="4696733"/>
              </a:tblGrid>
              <a:tr h="2442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210 체리블라썸 R" panose="02020603020101020101" pitchFamily="18" charset="-127"/>
                          <a:ea typeface="210 체리블라썸 R" panose="02020603020101020101" pitchFamily="18" charset="-127"/>
                          <a:cs typeface="+mn-cs"/>
                        </a:rPr>
                        <a:t>대</a:t>
                      </a:r>
                      <a:r>
                        <a:rPr lang="ko-KR" altLang="en-US" sz="1800" kern="1200" baseline="0" dirty="0" smtClean="0">
                          <a:solidFill>
                            <a:schemeClr val="bg1"/>
                          </a:solidFill>
                          <a:latin typeface="210 체리블라썸 R" panose="02020603020101020101" pitchFamily="18" charset="-127"/>
                          <a:ea typeface="210 체리블라썸 R" panose="02020603020101020101" pitchFamily="18" charset="-127"/>
                          <a:cs typeface="+mn-cs"/>
                        </a:rPr>
                        <a:t>  상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210 체리블라썸 R" panose="02020603020101020101" pitchFamily="18" charset="-127"/>
                        <a:ea typeface="210 체리블라썸 R" panose="02020603020101020101" pitchFamily="18" charset="-127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5A10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210 체리블라썸 R" panose="02020603020101020101" pitchFamily="18" charset="-127"/>
                          <a:ea typeface="210 체리블라썸 R" panose="02020603020101020101" pitchFamily="18" charset="-127"/>
                          <a:cs typeface="+mn-cs"/>
                        </a:rPr>
                        <a:t>도구 및 활용방안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210 체리블라썸 R" panose="02020603020101020101" pitchFamily="18" charset="-127"/>
                        <a:ea typeface="210 체리블라썸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5A10B"/>
                    </a:solidFill>
                  </a:tcPr>
                </a:tc>
              </a:tr>
              <a:tr h="1040417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210 체리블라썸 R" panose="02020603020101020101" pitchFamily="18" charset="-127"/>
                          <a:ea typeface="210 체리블라썸 R" panose="02020603020101020101" pitchFamily="18" charset="-127"/>
                          <a:cs typeface="+mn-cs"/>
                        </a:rPr>
                        <a:t>서버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210 체리블라썸 R" panose="02020603020101020101" pitchFamily="18" charset="-127"/>
                        <a:ea typeface="210 체리블라썸 R" panose="02020603020101020101" pitchFamily="18" charset="-127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Blip>
                          <a:blip r:embed="rId3"/>
                        </a:buBlip>
                        <a:tabLst/>
                        <a:defRPr/>
                      </a:pPr>
                      <a:r>
                        <a:rPr lang="ko-KR" altLang="en-US" sz="1400" kern="1200" dirty="0" err="1" smtClean="0">
                          <a:solidFill>
                            <a:schemeClr val="tx1"/>
                          </a:solidFill>
                          <a:latin typeface="210 체리블라썸 R" panose="02020603020101020101" pitchFamily="18" charset="-127"/>
                          <a:ea typeface="210 체리블라썸 R" panose="02020603020101020101" pitchFamily="18" charset="-127"/>
                          <a:cs typeface="+mn-cs"/>
                        </a:rPr>
                        <a:t>리눅스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210 체리블라썸 R" panose="02020603020101020101" pitchFamily="18" charset="-127"/>
                          <a:ea typeface="210 체리블라썸 R" panose="02020603020101020101" pitchFamily="18" charset="-127"/>
                          <a:cs typeface="+mn-cs"/>
                        </a:rPr>
                        <a:t> 서버 구축 예정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210 체리블라썸 R" panose="02020603020101020101" pitchFamily="18" charset="-127"/>
                          <a:ea typeface="210 체리블라썸 R" panose="02020603020101020101" pitchFamily="18" charset="-127"/>
                          <a:cs typeface="+mn-cs"/>
                        </a:rPr>
                        <a:t>(</a:t>
                      </a:r>
                      <a:r>
                        <a:rPr lang="ko-KR" altLang="en-US" sz="1400" kern="1200" dirty="0" err="1" smtClean="0">
                          <a:solidFill>
                            <a:schemeClr val="tx1"/>
                          </a:solidFill>
                          <a:latin typeface="210 체리블라썸 R" panose="02020603020101020101" pitchFamily="18" charset="-127"/>
                          <a:ea typeface="210 체리블라썸 R" panose="02020603020101020101" pitchFamily="18" charset="-127"/>
                          <a:cs typeface="+mn-cs"/>
                        </a:rPr>
                        <a:t>라즈베리파이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210 체리블라썸 R" panose="02020603020101020101" pitchFamily="18" charset="-127"/>
                          <a:ea typeface="210 체리블라썸 R" panose="02020603020101020101" pitchFamily="18" charset="-127"/>
                          <a:cs typeface="+mn-cs"/>
                        </a:rPr>
                        <a:t> 사용 가능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210 체리블라썸 R" panose="02020603020101020101" pitchFamily="18" charset="-127"/>
                          <a:ea typeface="210 체리블라썸 R" panose="02020603020101020101" pitchFamily="18" charset="-127"/>
                          <a:cs typeface="+mn-cs"/>
                        </a:rPr>
                        <a:t>)</a:t>
                      </a:r>
                    </a:p>
                    <a:p>
                      <a:pPr marL="342900" lvl="0" indent="-342900">
                        <a:lnSpc>
                          <a:spcPct val="150000"/>
                        </a:lnSpc>
                        <a:buBlip>
                          <a:blip r:embed="rId3"/>
                        </a:buBlip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210 체리블라썸 R" panose="02020603020101020101" pitchFamily="18" charset="-127"/>
                          <a:ea typeface="210 체리블라썸 R" panose="02020603020101020101" pitchFamily="18" charset="-127"/>
                          <a:cs typeface="+mn-cs"/>
                        </a:rPr>
                        <a:t>DBMS 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210 체리블라썸 R" panose="02020603020101020101" pitchFamily="18" charset="-127"/>
                          <a:ea typeface="210 체리블라썸 R" panose="02020603020101020101" pitchFamily="18" charset="-127"/>
                          <a:cs typeface="+mn-cs"/>
                        </a:rPr>
                        <a:t>사용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210 체리블라썸 R" panose="02020603020101020101" pitchFamily="18" charset="-127"/>
                          <a:ea typeface="210 체리블라썸 R" panose="02020603020101020101" pitchFamily="18" charset="-127"/>
                          <a:cs typeface="+mn-cs"/>
                        </a:rPr>
                        <a:t>(</a:t>
                      </a:r>
                      <a:r>
                        <a:rPr lang="ko-KR" altLang="en-US" sz="1400" kern="1200" dirty="0" err="1" smtClean="0">
                          <a:solidFill>
                            <a:schemeClr val="tx1"/>
                          </a:solidFill>
                          <a:latin typeface="210 체리블라썸 R" panose="02020603020101020101" pitchFamily="18" charset="-127"/>
                          <a:ea typeface="210 체리블라썸 R" panose="02020603020101020101" pitchFamily="18" charset="-127"/>
                          <a:cs typeface="+mn-cs"/>
                        </a:rPr>
                        <a:t>오라클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210 체리블라썸 R" panose="02020603020101020101" pitchFamily="18" charset="-127"/>
                          <a:ea typeface="210 체리블라썸 R" panose="02020603020101020101" pitchFamily="18" charset="-127"/>
                          <a:cs typeface="+mn-cs"/>
                        </a:rPr>
                        <a:t> 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210 체리블라썸 R" panose="02020603020101020101" pitchFamily="18" charset="-127"/>
                          <a:ea typeface="210 체리블라썸 R" panose="02020603020101020101" pitchFamily="18" charset="-127"/>
                          <a:cs typeface="+mn-cs"/>
                        </a:rPr>
                        <a:t>or </a:t>
                      </a: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  <a:latin typeface="210 체리블라썸 R" panose="02020603020101020101" pitchFamily="18" charset="-127"/>
                          <a:ea typeface="210 체리블라썸 R" panose="02020603020101020101" pitchFamily="18" charset="-127"/>
                          <a:cs typeface="+mn-cs"/>
                        </a:rPr>
                        <a:t>MySql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210 체리블라썸 R" panose="02020603020101020101" pitchFamily="18" charset="-127"/>
                          <a:ea typeface="210 체리블라썸 R" panose="02020603020101020101" pitchFamily="18" charset="-127"/>
                          <a:cs typeface="+mn-cs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53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210 체리블라썸 R" panose="02020603020101020101" pitchFamily="18" charset="-127"/>
                          <a:ea typeface="210 체리블라썸 R" panose="02020603020101020101" pitchFamily="18" charset="-127"/>
                          <a:cs typeface="+mn-cs"/>
                        </a:rPr>
                        <a:t>사용자 </a:t>
                      </a:r>
                      <a:endParaRPr lang="en-US" altLang="ko-KR" sz="1800" kern="1200" dirty="0" smtClean="0">
                        <a:solidFill>
                          <a:schemeClr val="tx1"/>
                        </a:solidFill>
                        <a:latin typeface="210 체리블라썸 R" panose="02020603020101020101" pitchFamily="18" charset="-127"/>
                        <a:ea typeface="210 체리블라썸 R" panose="02020603020101020101" pitchFamily="18" charset="-127"/>
                        <a:cs typeface="+mn-cs"/>
                      </a:endParaRPr>
                    </a:p>
                    <a:p>
                      <a:pPr algn="ctr" latinLnBrk="1"/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210 체리블라썸 R" panose="02020603020101020101" pitchFamily="18" charset="-127"/>
                          <a:ea typeface="210 체리블라썸 R" panose="02020603020101020101" pitchFamily="18" charset="-127"/>
                          <a:cs typeface="+mn-cs"/>
                        </a:rPr>
                        <a:t>클라이언트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210 체리블라썸 R" panose="02020603020101020101" pitchFamily="18" charset="-127"/>
                        <a:ea typeface="210 체리블라썸 R" panose="02020603020101020101" pitchFamily="18" charset="-127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50000"/>
                        </a:lnSpc>
                        <a:buBlip>
                          <a:blip r:embed="rId3"/>
                        </a:buBlip>
                      </a:pPr>
                      <a:r>
                        <a:rPr lang="ko-KR" altLang="en-US" sz="1400" kern="1200" dirty="0" err="1" smtClean="0">
                          <a:solidFill>
                            <a:schemeClr val="tx1"/>
                          </a:solidFill>
                          <a:latin typeface="210 체리블라썸 R" panose="02020603020101020101" pitchFamily="18" charset="-127"/>
                          <a:ea typeface="210 체리블라썸 R" panose="02020603020101020101" pitchFamily="18" charset="-127"/>
                          <a:cs typeface="+mn-cs"/>
                        </a:rPr>
                        <a:t>모바일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210 체리블라썸 R" panose="02020603020101020101" pitchFamily="18" charset="-127"/>
                          <a:ea typeface="210 체리블라썸 R" panose="02020603020101020101" pitchFamily="18" charset="-127"/>
                          <a:cs typeface="+mn-cs"/>
                        </a:rPr>
                        <a:t> </a:t>
                      </a:r>
                      <a:r>
                        <a:rPr lang="ko-KR" altLang="en-US" sz="1400" kern="1200" dirty="0" err="1" smtClean="0">
                          <a:solidFill>
                            <a:schemeClr val="tx1"/>
                          </a:solidFill>
                          <a:latin typeface="210 체리블라썸 R" panose="02020603020101020101" pitchFamily="18" charset="-127"/>
                          <a:ea typeface="210 체리블라썸 R" panose="02020603020101020101" pitchFamily="18" charset="-127"/>
                          <a:cs typeface="+mn-cs"/>
                        </a:rPr>
                        <a:t>앱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210 체리블라썸 R" panose="02020603020101020101" pitchFamily="18" charset="-127"/>
                          <a:ea typeface="210 체리블라썸 R" panose="02020603020101020101" pitchFamily="18" charset="-127"/>
                          <a:cs typeface="+mn-cs"/>
                        </a:rPr>
                        <a:t> 개발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210 체리블라썸 R" panose="02020603020101020101" pitchFamily="18" charset="-127"/>
                          <a:ea typeface="210 체리블라썸 R" panose="02020603020101020101" pitchFamily="18" charset="-127"/>
                          <a:cs typeface="+mn-cs"/>
                        </a:rPr>
                        <a:t>(</a:t>
                      </a:r>
                      <a:r>
                        <a:rPr lang="ko-KR" altLang="en-US" sz="1400" kern="1200" dirty="0" err="1" smtClean="0">
                          <a:solidFill>
                            <a:schemeClr val="tx1"/>
                          </a:solidFill>
                          <a:latin typeface="210 체리블라썸 R" panose="02020603020101020101" pitchFamily="18" charset="-127"/>
                          <a:ea typeface="210 체리블라썸 R" panose="02020603020101020101" pitchFamily="18" charset="-127"/>
                          <a:cs typeface="+mn-cs"/>
                        </a:rPr>
                        <a:t>안드로이드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210 체리블라썸 R" panose="02020603020101020101" pitchFamily="18" charset="-127"/>
                          <a:ea typeface="210 체리블라썸 R" panose="02020603020101020101" pitchFamily="18" charset="-127"/>
                          <a:cs typeface="+mn-cs"/>
                        </a:rPr>
                        <a:t> 스튜디오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210 체리블라썸 R" panose="02020603020101020101" pitchFamily="18" charset="-127"/>
                          <a:ea typeface="210 체리블라썸 R" panose="02020603020101020101" pitchFamily="18" charset="-127"/>
                          <a:cs typeface="+mn-cs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53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210 체리블라썸 R" panose="02020603020101020101" pitchFamily="18" charset="-127"/>
                          <a:ea typeface="210 체리블라썸 R" panose="02020603020101020101" pitchFamily="18" charset="-127"/>
                          <a:cs typeface="+mn-cs"/>
                        </a:rPr>
                        <a:t>가맹점</a:t>
                      </a:r>
                      <a:endParaRPr lang="en-US" altLang="ko-KR" sz="1800" kern="1200" dirty="0" smtClean="0">
                        <a:solidFill>
                          <a:schemeClr val="tx1"/>
                        </a:solidFill>
                        <a:latin typeface="210 체리블라썸 R" panose="02020603020101020101" pitchFamily="18" charset="-127"/>
                        <a:ea typeface="210 체리블라썸 R" panose="02020603020101020101" pitchFamily="18" charset="-127"/>
                        <a:cs typeface="+mn-cs"/>
                      </a:endParaRPr>
                    </a:p>
                    <a:p>
                      <a:pPr algn="ctr" latinLnBrk="1"/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210 체리블라썸 R" panose="02020603020101020101" pitchFamily="18" charset="-127"/>
                          <a:ea typeface="210 체리블라썸 R" panose="02020603020101020101" pitchFamily="18" charset="-127"/>
                          <a:cs typeface="+mn-cs"/>
                        </a:rPr>
                        <a:t>클라이언트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210 체리블라썸 R" panose="02020603020101020101" pitchFamily="18" charset="-127"/>
                        <a:ea typeface="210 체리블라썸 R" panose="02020603020101020101" pitchFamily="18" charset="-127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Blip>
                          <a:blip r:embed="rId3"/>
                        </a:buBlip>
                        <a:tabLst/>
                        <a:defRPr/>
                      </a:pP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210 체리블라썸 R" panose="02020603020101020101" pitchFamily="18" charset="-127"/>
                          <a:ea typeface="210 체리블라썸 R" panose="02020603020101020101" pitchFamily="18" charset="-127"/>
                          <a:cs typeface="+mn-cs"/>
                        </a:rPr>
                        <a:t>JAVA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210 체리블라썸 R" panose="02020603020101020101" pitchFamily="18" charset="-127"/>
                          <a:ea typeface="210 체리블라썸 R" panose="02020603020101020101" pitchFamily="18" charset="-127"/>
                          <a:cs typeface="+mn-cs"/>
                        </a:rPr>
                        <a:t>를 이용한 시스템 개발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210 체리블라썸 R" panose="02020603020101020101" pitchFamily="18" charset="-127"/>
                          <a:ea typeface="210 체리블라썸 R" panose="02020603020101020101" pitchFamily="18" charset="-127"/>
                          <a:cs typeface="+mn-cs"/>
                        </a:rPr>
                        <a:t>(</a:t>
                      </a:r>
                      <a:r>
                        <a:rPr lang="ko-KR" altLang="en-US" sz="1400" kern="1200" dirty="0" err="1" smtClean="0">
                          <a:solidFill>
                            <a:schemeClr val="tx1"/>
                          </a:solidFill>
                          <a:latin typeface="210 체리블라썸 R" panose="02020603020101020101" pitchFamily="18" charset="-127"/>
                          <a:ea typeface="210 체리블라썸 R" panose="02020603020101020101" pitchFamily="18" charset="-127"/>
                          <a:cs typeface="+mn-cs"/>
                        </a:rPr>
                        <a:t>라즈베리파이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210 체리블라썸 R" panose="02020603020101020101" pitchFamily="18" charset="-127"/>
                          <a:ea typeface="210 체리블라썸 R" panose="02020603020101020101" pitchFamily="18" charset="-127"/>
                          <a:cs typeface="+mn-cs"/>
                        </a:rPr>
                        <a:t> 사용 가능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210 체리블라썸 R" panose="02020603020101020101" pitchFamily="18" charset="-127"/>
                          <a:ea typeface="210 체리블라썸 R" panose="02020603020101020101" pitchFamily="18" charset="-127"/>
                          <a:cs typeface="+mn-cs"/>
                        </a:rPr>
                        <a:t>)</a:t>
                      </a:r>
                    </a:p>
                    <a:p>
                      <a:pPr marL="342900" lvl="0" indent="-342900">
                        <a:lnSpc>
                          <a:spcPct val="150000"/>
                        </a:lnSpc>
                        <a:buBlip>
                          <a:blip r:embed="rId3"/>
                        </a:buBlip>
                      </a:pP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210 체리블라썸 R" panose="02020603020101020101" pitchFamily="18" charset="-127"/>
                          <a:ea typeface="210 체리블라썸 R" panose="02020603020101020101" pitchFamily="18" charset="-127"/>
                          <a:cs typeface="+mn-cs"/>
                        </a:rPr>
                        <a:t>바코드 스캐너를 통해 바코드 인식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210 체리블라썸 R" panose="02020603020101020101" pitchFamily="18" charset="-127"/>
                          <a:ea typeface="210 체리블라썸 R" panose="02020603020101020101" pitchFamily="18" charset="-127"/>
                          <a:cs typeface="+mn-cs"/>
                        </a:rPr>
                        <a:t> 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210 체리블라썸 R" panose="02020603020101020101" pitchFamily="18" charset="-127"/>
                        <a:ea typeface="210 체리블라썸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53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210 체리블라썸 R" panose="02020603020101020101" pitchFamily="18" charset="-127"/>
                          <a:ea typeface="210 체리블라썸 R" panose="02020603020101020101" pitchFamily="18" charset="-127"/>
                          <a:cs typeface="+mn-cs"/>
                        </a:rPr>
                        <a:t>동전 모음이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210 체리블라썸 R" panose="02020603020101020101" pitchFamily="18" charset="-127"/>
                        <a:ea typeface="210 체리블라썸 R" panose="02020603020101020101" pitchFamily="18" charset="-127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50000"/>
                        </a:lnSpc>
                        <a:buBlip>
                          <a:blip r:embed="rId3"/>
                        </a:buBlip>
                      </a:pPr>
                      <a:r>
                        <a:rPr lang="en-US" altLang="ko-KR" sz="1400" kern="1200" dirty="0" err="1" smtClean="0">
                          <a:solidFill>
                            <a:schemeClr val="tx1"/>
                          </a:solidFill>
                          <a:latin typeface="210 체리블라썸 R" panose="02020603020101020101" pitchFamily="18" charset="-127"/>
                          <a:ea typeface="210 체리블라썸 R" panose="02020603020101020101" pitchFamily="18" charset="-127"/>
                          <a:cs typeface="+mn-cs"/>
                        </a:rPr>
                        <a:t>Zxing</a:t>
                      </a: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210 체리블라썸 R" panose="02020603020101020101" pitchFamily="18" charset="-127"/>
                          <a:ea typeface="210 체리블라썸 R" panose="02020603020101020101" pitchFamily="18" charset="-127"/>
                          <a:cs typeface="+mn-cs"/>
                        </a:rPr>
                        <a:t> </a:t>
                      </a:r>
                      <a:r>
                        <a:rPr lang="ko-KR" altLang="en-US" sz="1400" kern="1200" baseline="0" dirty="0" err="1" smtClean="0">
                          <a:solidFill>
                            <a:schemeClr val="tx1"/>
                          </a:solidFill>
                          <a:latin typeface="210 체리블라썸 R" panose="02020603020101020101" pitchFamily="18" charset="-127"/>
                          <a:ea typeface="210 체리블라썸 R" panose="02020603020101020101" pitchFamily="18" charset="-127"/>
                          <a:cs typeface="+mn-cs"/>
                        </a:rPr>
                        <a:t>오픈소스</a:t>
                      </a:r>
                      <a:r>
                        <a:rPr lang="ko-KR" altLang="en-US" sz="1400" kern="1200" baseline="0" dirty="0" smtClean="0">
                          <a:solidFill>
                            <a:schemeClr val="tx1"/>
                          </a:solidFill>
                          <a:latin typeface="210 체리블라썸 R" panose="02020603020101020101" pitchFamily="18" charset="-127"/>
                          <a:ea typeface="210 체리블라썸 R" panose="02020603020101020101" pitchFamily="18" charset="-127"/>
                          <a:cs typeface="+mn-cs"/>
                        </a:rPr>
                        <a:t> 라이브러리 이용</a:t>
                      </a:r>
                      <a:endParaRPr lang="en-US" altLang="ko-KR" sz="1400" kern="1200" dirty="0" smtClean="0">
                        <a:solidFill>
                          <a:schemeClr val="tx1"/>
                        </a:solidFill>
                        <a:latin typeface="210 체리블라썸 R" panose="02020603020101020101" pitchFamily="18" charset="-127"/>
                        <a:ea typeface="210 체리블라썸 R" panose="02020603020101020101" pitchFamily="18" charset="-127"/>
                        <a:cs typeface="+mn-cs"/>
                      </a:endParaRPr>
                    </a:p>
                    <a:p>
                      <a:pPr marL="342900" lvl="0" indent="-342900">
                        <a:lnSpc>
                          <a:spcPct val="150000"/>
                        </a:lnSpc>
                        <a:buBlip>
                          <a:blip r:embed="rId3"/>
                        </a:buBlip>
                      </a:pPr>
                      <a:r>
                        <a:rPr lang="ko-KR" altLang="en-US" sz="1400" kern="1200" dirty="0" err="1" smtClean="0">
                          <a:solidFill>
                            <a:schemeClr val="tx1"/>
                          </a:solidFill>
                          <a:latin typeface="210 체리블라썸 R" panose="02020603020101020101" pitchFamily="18" charset="-127"/>
                          <a:ea typeface="210 체리블라썸 R" panose="02020603020101020101" pitchFamily="18" charset="-127"/>
                          <a:cs typeface="+mn-cs"/>
                        </a:rPr>
                        <a:t>라즈베리파이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210 체리블라썸 R" panose="02020603020101020101" pitchFamily="18" charset="-127"/>
                          <a:ea typeface="210 체리블라썸 R" panose="02020603020101020101" pitchFamily="18" charset="-127"/>
                          <a:cs typeface="+mn-cs"/>
                        </a:rPr>
                        <a:t> 사용</a:t>
                      </a:r>
                      <a:endParaRPr lang="en-US" altLang="ko-KR" sz="1400" kern="1200" dirty="0" smtClean="0">
                        <a:solidFill>
                          <a:schemeClr val="tx1"/>
                        </a:solidFill>
                        <a:latin typeface="210 체리블라썸 R" panose="02020603020101020101" pitchFamily="18" charset="-127"/>
                        <a:ea typeface="210 체리블라썸 R" panose="02020603020101020101" pitchFamily="18" charset="-127"/>
                        <a:cs typeface="+mn-cs"/>
                      </a:endParaRPr>
                    </a:p>
                    <a:p>
                      <a:pPr marL="457200" lvl="1" indent="0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210 체리블라썸 R" panose="02020603020101020101" pitchFamily="18" charset="-127"/>
                          <a:ea typeface="210 체리블라썸 R" panose="02020603020101020101" pitchFamily="18" charset="-127"/>
                          <a:cs typeface="+mn-cs"/>
                        </a:rPr>
                        <a:t>(</a:t>
                      </a:r>
                      <a:r>
                        <a:rPr lang="ko-KR" altLang="en-US" sz="1400" kern="1200" baseline="0" dirty="0" smtClean="0">
                          <a:solidFill>
                            <a:schemeClr val="tx1"/>
                          </a:solidFill>
                          <a:latin typeface="210 체리블라썸 R" panose="02020603020101020101" pitchFamily="18" charset="-127"/>
                          <a:ea typeface="210 체리블라썸 R" panose="02020603020101020101" pitchFamily="18" charset="-127"/>
                          <a:cs typeface="+mn-cs"/>
                        </a:rPr>
                        <a:t>카메라 모듈</a:t>
                      </a: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210 체리블라썸 R" panose="02020603020101020101" pitchFamily="18" charset="-127"/>
                          <a:ea typeface="210 체리블라썸 R" panose="02020603020101020101" pitchFamily="18" charset="-127"/>
                          <a:cs typeface="+mn-cs"/>
                        </a:rPr>
                        <a:t>, TFT LCD, </a:t>
                      </a:r>
                      <a:r>
                        <a:rPr lang="ko-KR" altLang="en-US" sz="1400" kern="1200" baseline="0" dirty="0" smtClean="0">
                          <a:solidFill>
                            <a:schemeClr val="tx1"/>
                          </a:solidFill>
                          <a:latin typeface="210 체리블라썸 R" panose="02020603020101020101" pitchFamily="18" charset="-127"/>
                          <a:ea typeface="210 체리블라썸 R" panose="02020603020101020101" pitchFamily="18" charset="-127"/>
                          <a:cs typeface="+mn-cs"/>
                        </a:rPr>
                        <a:t>동전 인식기 등</a:t>
                      </a: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210 체리블라썸 R" panose="02020603020101020101" pitchFamily="18" charset="-127"/>
                          <a:ea typeface="210 체리블라썸 R" panose="02020603020101020101" pitchFamily="18" charset="-127"/>
                          <a:cs typeface="+mn-cs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9419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/>
          <p:cNvSpPr/>
          <p:nvPr/>
        </p:nvSpPr>
        <p:spPr>
          <a:xfrm>
            <a:off x="-11431" y="0"/>
            <a:ext cx="1691680" cy="5715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1335175" y="222700"/>
            <a:ext cx="345075" cy="285752"/>
            <a:chOff x="4143372" y="1428740"/>
            <a:chExt cx="442916" cy="285752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4" name="갈매기형 수장 13"/>
            <p:cNvSpPr/>
            <p:nvPr/>
          </p:nvSpPr>
          <p:spPr>
            <a:xfrm>
              <a:off x="4143372" y="1428740"/>
              <a:ext cx="228602" cy="285752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갈매기형 수장 14"/>
            <p:cNvSpPr/>
            <p:nvPr/>
          </p:nvSpPr>
          <p:spPr>
            <a:xfrm>
              <a:off x="4357686" y="1428740"/>
              <a:ext cx="228602" cy="285752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-11431" y="205377"/>
            <a:ext cx="1306785" cy="44166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종</a:t>
            </a:r>
            <a:r>
              <a:rPr lang="en-US" altLang="ko-KR" sz="1400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+</a:t>
            </a:r>
            <a:r>
              <a:rPr lang="ko-KR" altLang="en-US" sz="1400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융합프로젝트</a:t>
            </a:r>
          </a:p>
        </p:txBody>
      </p:sp>
      <p:sp>
        <p:nvSpPr>
          <p:cNvPr id="35" name="제목 1"/>
          <p:cNvSpPr>
            <a:spLocks noGrp="1"/>
          </p:cNvSpPr>
          <p:nvPr>
            <p:ph type="ctrTitle" idx="4294967295"/>
          </p:nvPr>
        </p:nvSpPr>
        <p:spPr>
          <a:xfrm>
            <a:off x="-11431" y="652825"/>
            <a:ext cx="1306784" cy="332467"/>
          </a:xfrm>
          <a:solidFill>
            <a:srgbClr val="F5A10B"/>
          </a:solidFill>
        </p:spPr>
        <p:txBody>
          <a:bodyPr>
            <a:no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8 </a:t>
            </a:r>
            <a:r>
              <a:rPr lang="ko-KR" altLang="en-US" sz="1200" dirty="0">
                <a:solidFill>
                  <a:schemeClr val="bg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팀</a:t>
            </a:r>
          </a:p>
        </p:txBody>
      </p:sp>
      <p:sp>
        <p:nvSpPr>
          <p:cNvPr id="266" name="TextBox 265"/>
          <p:cNvSpPr txBox="1"/>
          <p:nvPr/>
        </p:nvSpPr>
        <p:spPr>
          <a:xfrm>
            <a:off x="1922564" y="121196"/>
            <a:ext cx="68320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Blip>
                <a:blip r:embed="rId2"/>
              </a:buBlip>
            </a:pPr>
            <a:r>
              <a:rPr lang="ko-KR" altLang="en-US" sz="3200" dirty="0">
                <a:latin typeface="210 동화책 R" panose="02020603020101020101" pitchFamily="18" charset="-127"/>
                <a:ea typeface="210 동화책 R" panose="02020603020101020101" pitchFamily="18" charset="-127"/>
              </a:rPr>
              <a:t>사용도구 및 활용방안</a:t>
            </a:r>
          </a:p>
        </p:txBody>
      </p:sp>
      <p:cxnSp>
        <p:nvCxnSpPr>
          <p:cNvPr id="21" name="직선 연결선 20"/>
          <p:cNvCxnSpPr/>
          <p:nvPr/>
        </p:nvCxnSpPr>
        <p:spPr>
          <a:xfrm>
            <a:off x="1907704" y="769268"/>
            <a:ext cx="698477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124768" y="1168505"/>
            <a:ext cx="67687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Blip>
                <a:blip r:embed="rId3"/>
              </a:buBlip>
            </a:pPr>
            <a:r>
              <a:rPr lang="ko-KR" altLang="en-US" dirty="0" smtClean="0">
                <a:latin typeface="210 체리블라썸 R" panose="02020603020101020101" pitchFamily="18" charset="-127"/>
                <a:ea typeface="210 체리블라썸 R" panose="02020603020101020101" pitchFamily="18" charset="-127"/>
              </a:rPr>
              <a:t>개발 방법 </a:t>
            </a:r>
            <a:r>
              <a:rPr lang="en-US" altLang="ko-KR" dirty="0" smtClean="0">
                <a:latin typeface="210 체리블라썸 R" panose="02020603020101020101" pitchFamily="18" charset="-127"/>
                <a:ea typeface="210 체리블라썸 R" panose="02020603020101020101" pitchFamily="18" charset="-127"/>
              </a:rPr>
              <a:t>: XP(</a:t>
            </a:r>
            <a:r>
              <a:rPr lang="en-US" altLang="ko-KR" dirty="0" err="1" smtClean="0">
                <a:latin typeface="210 체리블라썸 R" panose="02020603020101020101" pitchFamily="18" charset="-127"/>
                <a:ea typeface="210 체리블라썸 R" panose="02020603020101020101" pitchFamily="18" charset="-127"/>
              </a:rPr>
              <a:t>eXtreme</a:t>
            </a:r>
            <a:r>
              <a:rPr lang="en-US" altLang="ko-KR" dirty="0" smtClean="0">
                <a:latin typeface="210 체리블라썸 R" panose="02020603020101020101" pitchFamily="18" charset="-127"/>
                <a:ea typeface="210 체리블라썸 R" panose="02020603020101020101" pitchFamily="18" charset="-127"/>
              </a:rPr>
              <a:t> Programming)</a:t>
            </a:r>
          </a:p>
          <a:p>
            <a:pPr marL="342900" indent="-342900">
              <a:lnSpc>
                <a:spcPct val="150000"/>
              </a:lnSpc>
              <a:buBlip>
                <a:blip r:embed="rId3"/>
              </a:buBlip>
            </a:pPr>
            <a:r>
              <a:rPr lang="ko-KR" altLang="en-US" dirty="0" smtClean="0">
                <a:latin typeface="210 체리블라썸 R" panose="02020603020101020101" pitchFamily="18" charset="-127"/>
                <a:ea typeface="210 체리블라썸 R" panose="02020603020101020101" pitchFamily="18" charset="-127"/>
              </a:rPr>
              <a:t>매주 </a:t>
            </a:r>
            <a:r>
              <a:rPr lang="en-US" altLang="ko-KR" dirty="0" smtClean="0">
                <a:latin typeface="210 체리블라썸 R" panose="02020603020101020101" pitchFamily="18" charset="-127"/>
                <a:ea typeface="210 체리블라썸 R" panose="02020603020101020101" pitchFamily="18" charset="-127"/>
              </a:rPr>
              <a:t>1</a:t>
            </a:r>
            <a:r>
              <a:rPr lang="ko-KR" altLang="en-US" dirty="0" smtClean="0">
                <a:latin typeface="210 체리블라썸 R" panose="02020603020101020101" pitchFamily="18" charset="-127"/>
                <a:ea typeface="210 체리블라썸 R" panose="02020603020101020101" pitchFamily="18" charset="-127"/>
              </a:rPr>
              <a:t>회 이상 모여 함께 개발 예정</a:t>
            </a:r>
            <a:endParaRPr lang="en-US" altLang="ko-KR" dirty="0" smtClean="0">
              <a:latin typeface="210 체리블라썸 R" panose="02020603020101020101" pitchFamily="18" charset="-127"/>
              <a:ea typeface="210 체리블라썸 R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151" y="2554698"/>
            <a:ext cx="2027812" cy="216024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296" y="2713484"/>
            <a:ext cx="3119808" cy="1842669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24066" y="1168134"/>
            <a:ext cx="1656184" cy="114646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buSzPct val="100000"/>
            </a:pPr>
            <a:r>
              <a:rPr lang="ko-KR" altLang="en-US" sz="1600" dirty="0" smtClean="0">
                <a:solidFill>
                  <a:srgbClr val="F5A10B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개발 계획</a:t>
            </a:r>
            <a:endParaRPr lang="en-US" altLang="ko-KR" sz="1600" dirty="0" smtClean="0">
              <a:solidFill>
                <a:srgbClr val="F5A10B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>
              <a:buSzPct val="100000"/>
            </a:pPr>
            <a:endParaRPr lang="en-US" altLang="ko-KR" sz="700" dirty="0" smtClean="0">
              <a:solidFill>
                <a:schemeClr val="tx1">
                  <a:lumMod val="65000"/>
                  <a:lumOff val="35000"/>
                </a:schemeClr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marL="171450" indent="-17145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ko-KR" altLang="en-US" sz="1300" dirty="0" smtClean="0">
                <a:solidFill>
                  <a:srgbClr val="F5A10B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사용도구 및 활용방안</a:t>
            </a: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ko-KR" alt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역할 분담</a:t>
            </a:r>
            <a:endParaRPr lang="en-US" altLang="ko-KR" sz="1300" dirty="0" smtClean="0">
              <a:solidFill>
                <a:schemeClr val="tx1">
                  <a:lumMod val="65000"/>
                  <a:lumOff val="35000"/>
                </a:schemeClr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ko-KR" alt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개발 일정</a:t>
            </a:r>
            <a:endParaRPr lang="en-US" altLang="ko-KR" sz="1300" dirty="0" smtClean="0">
              <a:solidFill>
                <a:schemeClr val="tx1">
                  <a:lumMod val="65000"/>
                  <a:lumOff val="35000"/>
                </a:schemeClr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0733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" grpId="0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/>
          <p:cNvSpPr/>
          <p:nvPr/>
        </p:nvSpPr>
        <p:spPr>
          <a:xfrm>
            <a:off x="0" y="0"/>
            <a:ext cx="1691680" cy="5715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1335175" y="222700"/>
            <a:ext cx="345075" cy="285752"/>
            <a:chOff x="4143372" y="1428740"/>
            <a:chExt cx="442916" cy="285752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4" name="갈매기형 수장 13"/>
            <p:cNvSpPr/>
            <p:nvPr/>
          </p:nvSpPr>
          <p:spPr>
            <a:xfrm>
              <a:off x="4143372" y="1428740"/>
              <a:ext cx="228602" cy="285752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갈매기형 수장 14"/>
            <p:cNvSpPr/>
            <p:nvPr/>
          </p:nvSpPr>
          <p:spPr>
            <a:xfrm>
              <a:off x="4357686" y="1428740"/>
              <a:ext cx="228602" cy="285752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-11431" y="205377"/>
            <a:ext cx="1306785" cy="44166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종</a:t>
            </a:r>
            <a:r>
              <a:rPr lang="en-US" altLang="ko-KR" sz="1400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+</a:t>
            </a:r>
            <a:r>
              <a:rPr lang="ko-KR" altLang="en-US" sz="1400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융합프로젝트</a:t>
            </a:r>
          </a:p>
        </p:txBody>
      </p:sp>
      <p:sp>
        <p:nvSpPr>
          <p:cNvPr id="35" name="제목 1"/>
          <p:cNvSpPr>
            <a:spLocks noGrp="1"/>
          </p:cNvSpPr>
          <p:nvPr>
            <p:ph type="ctrTitle" idx="4294967295"/>
          </p:nvPr>
        </p:nvSpPr>
        <p:spPr>
          <a:xfrm>
            <a:off x="-11431" y="652825"/>
            <a:ext cx="1306784" cy="332467"/>
          </a:xfrm>
          <a:solidFill>
            <a:srgbClr val="F5A10B"/>
          </a:solidFill>
        </p:spPr>
        <p:txBody>
          <a:bodyPr>
            <a:no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8</a:t>
            </a:r>
            <a:r>
              <a:rPr lang="en-US" altLang="ko-KR" sz="1200" dirty="0" smtClean="0">
                <a:solidFill>
                  <a:schemeClr val="bg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팀</a:t>
            </a:r>
            <a:endParaRPr lang="ko-KR" altLang="en-US" sz="1200" dirty="0">
              <a:solidFill>
                <a:schemeClr val="bg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4066" y="1168134"/>
            <a:ext cx="1656184" cy="114646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buSzPct val="100000"/>
            </a:pPr>
            <a:r>
              <a:rPr lang="ko-KR" altLang="en-US" sz="1600" dirty="0" smtClean="0">
                <a:solidFill>
                  <a:srgbClr val="F5A10B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개발 계획</a:t>
            </a:r>
            <a:endParaRPr lang="en-US" altLang="ko-KR" sz="1600" dirty="0" smtClean="0">
              <a:solidFill>
                <a:srgbClr val="F5A10B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>
              <a:buSzPct val="100000"/>
            </a:pPr>
            <a:endParaRPr lang="en-US" altLang="ko-KR" sz="700" dirty="0" smtClean="0">
              <a:solidFill>
                <a:schemeClr val="tx1">
                  <a:lumMod val="65000"/>
                  <a:lumOff val="35000"/>
                </a:schemeClr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marL="171450" indent="-17145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ko-KR" altLang="en-US" sz="1300" dirty="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사용도구 및 활용방안</a:t>
            </a: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ko-KR" altLang="en-US" sz="1300" dirty="0">
                <a:solidFill>
                  <a:srgbClr val="F5A10B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역할 분담</a:t>
            </a:r>
            <a:endParaRPr lang="en-US" altLang="ko-KR" sz="1300" dirty="0">
              <a:solidFill>
                <a:srgbClr val="F5A10B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ko-KR" alt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개발 일정</a:t>
            </a:r>
            <a:endParaRPr lang="en-US" altLang="ko-KR" sz="1300" dirty="0" smtClean="0">
              <a:solidFill>
                <a:schemeClr val="tx1">
                  <a:lumMod val="65000"/>
                  <a:lumOff val="35000"/>
                </a:schemeClr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266" name="TextBox 265"/>
          <p:cNvSpPr txBox="1"/>
          <p:nvPr/>
        </p:nvSpPr>
        <p:spPr>
          <a:xfrm>
            <a:off x="1922564" y="121196"/>
            <a:ext cx="68320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Blip>
                <a:blip r:embed="rId2"/>
              </a:buBlip>
            </a:pPr>
            <a:r>
              <a:rPr lang="ko-KR" altLang="en-US" sz="3200" dirty="0" smtClean="0">
                <a:latin typeface="210 동화책 R" panose="02020603020101020101" pitchFamily="18" charset="-127"/>
                <a:ea typeface="210 동화책 R" panose="02020603020101020101" pitchFamily="18" charset="-127"/>
              </a:rPr>
              <a:t>역할 분담</a:t>
            </a:r>
            <a:endParaRPr lang="ko-KR" altLang="en-US" sz="3200" dirty="0">
              <a:latin typeface="210 동화책 R" panose="02020603020101020101" pitchFamily="18" charset="-127"/>
              <a:ea typeface="210 동화책 R" panose="0202060302010102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907704" y="769268"/>
            <a:ext cx="698477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3266377"/>
              </p:ext>
            </p:extLst>
          </p:nvPr>
        </p:nvGraphicFramePr>
        <p:xfrm>
          <a:off x="2290602" y="1163291"/>
          <a:ext cx="6313845" cy="4199501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617112"/>
                <a:gridCol w="4696733"/>
              </a:tblGrid>
              <a:tr h="3087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210 체리블라썸 R" panose="02020603020101020101" pitchFamily="18" charset="-127"/>
                          <a:ea typeface="210 체리블라썸 R" panose="02020603020101020101" pitchFamily="18" charset="-127"/>
                          <a:cs typeface="+mn-cs"/>
                        </a:rPr>
                        <a:t>이  </a:t>
                      </a:r>
                      <a:r>
                        <a:rPr lang="ko-KR" altLang="en-US" sz="1800" kern="1200" dirty="0" err="1" smtClean="0">
                          <a:solidFill>
                            <a:schemeClr val="bg1"/>
                          </a:solidFill>
                          <a:latin typeface="210 체리블라썸 R" panose="02020603020101020101" pitchFamily="18" charset="-127"/>
                          <a:ea typeface="210 체리블라썸 R" panose="02020603020101020101" pitchFamily="18" charset="-127"/>
                          <a:cs typeface="+mn-cs"/>
                        </a:rPr>
                        <a:t>름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210 체리블라썸 R" panose="02020603020101020101" pitchFamily="18" charset="-127"/>
                        <a:ea typeface="210 체리블라썸 R" panose="02020603020101020101" pitchFamily="18" charset="-127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5A10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210 체리블라썸 R" panose="02020603020101020101" pitchFamily="18" charset="-127"/>
                          <a:ea typeface="210 체리블라썸 R" panose="02020603020101020101" pitchFamily="18" charset="-127"/>
                          <a:cs typeface="+mn-cs"/>
                        </a:rPr>
                        <a:t>역  할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210 체리블라썸 R" panose="02020603020101020101" pitchFamily="18" charset="-127"/>
                        <a:ea typeface="210 체리블라썸 R" panose="02020603020101020101" pitchFamily="18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5A10B"/>
                    </a:solidFill>
                  </a:tcPr>
                </a:tc>
              </a:tr>
              <a:tr h="8782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210 체리블라썸 R" panose="02020603020101020101" pitchFamily="18" charset="-127"/>
                          <a:ea typeface="210 체리블라썸 R" panose="02020603020101020101" pitchFamily="18" charset="-127"/>
                          <a:cs typeface="+mn-cs"/>
                        </a:rPr>
                        <a:t>김근태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210 체리블라썸 R" panose="02020603020101020101" pitchFamily="18" charset="-127"/>
                        <a:ea typeface="210 체리블라썸 R" panose="02020603020101020101" pitchFamily="18" charset="-127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Blip>
                          <a:blip r:embed="rId3"/>
                        </a:buBlip>
                        <a:tabLst/>
                        <a:defRPr/>
                      </a:pP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210 체리블라썸 R" panose="02020603020101020101" pitchFamily="18" charset="-127"/>
                          <a:ea typeface="210 체리블라썸 R" panose="02020603020101020101" pitchFamily="18" charset="-127"/>
                          <a:cs typeface="+mn-cs"/>
                        </a:rPr>
                        <a:t>가맹점 클라이언트 개발</a:t>
                      </a:r>
                      <a:endParaRPr lang="en-US" altLang="ko-KR" sz="1400" kern="1200" dirty="0" smtClean="0">
                        <a:solidFill>
                          <a:schemeClr val="tx1"/>
                        </a:solidFill>
                        <a:latin typeface="210 체리블라썸 R" panose="02020603020101020101" pitchFamily="18" charset="-127"/>
                        <a:ea typeface="210 체리블라썸 R" panose="02020603020101020101" pitchFamily="18" charset="-127"/>
                        <a:cs typeface="+mn-cs"/>
                      </a:endParaRP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Blip>
                          <a:blip r:embed="rId3"/>
                        </a:buBlip>
                        <a:tabLst/>
                        <a:defRPr/>
                      </a:pP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210 체리블라썸 R" panose="02020603020101020101" pitchFamily="18" charset="-127"/>
                          <a:ea typeface="210 체리블라썸 R" panose="02020603020101020101" pitchFamily="18" charset="-127"/>
                          <a:cs typeface="+mn-cs"/>
                        </a:rPr>
                        <a:t>사용자 데이터 분석법 연구</a:t>
                      </a:r>
                      <a:endParaRPr lang="en-US" altLang="ko-KR" sz="1400" kern="1200" dirty="0" smtClean="0">
                        <a:solidFill>
                          <a:schemeClr val="tx1"/>
                        </a:solidFill>
                        <a:latin typeface="210 체리블라썸 R" panose="02020603020101020101" pitchFamily="18" charset="-127"/>
                        <a:ea typeface="210 체리블라썸 R" panose="02020603020101020101" pitchFamily="18" charset="-127"/>
                        <a:cs typeface="+mn-cs"/>
                      </a:endParaRP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Blip>
                          <a:blip r:embed="rId3"/>
                        </a:buBlip>
                        <a:tabLst/>
                        <a:defRPr/>
                      </a:pP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210 체리블라썸 R" panose="02020603020101020101" pitchFamily="18" charset="-127"/>
                          <a:ea typeface="210 체리블라썸 R" panose="02020603020101020101" pitchFamily="18" charset="-127"/>
                          <a:cs typeface="+mn-cs"/>
                        </a:rPr>
                        <a:t>기술문서 관리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210 체리블라썸 R" panose="02020603020101020101" pitchFamily="18" charset="-127"/>
                          <a:ea typeface="210 체리블라썸 R" panose="02020603020101020101" pitchFamily="18" charset="-127"/>
                          <a:cs typeface="+mn-cs"/>
                        </a:rPr>
                        <a:t>,</a:t>
                      </a: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210 체리블라썸 R" panose="02020603020101020101" pitchFamily="18" charset="-127"/>
                          <a:ea typeface="210 체리블라썸 R" panose="02020603020101020101" pitchFamily="18" charset="-127"/>
                          <a:cs typeface="+mn-cs"/>
                        </a:rPr>
                        <a:t> UI</a:t>
                      </a:r>
                      <a:r>
                        <a:rPr lang="ko-KR" altLang="en-US" sz="1400" kern="1200" baseline="0" dirty="0" smtClean="0">
                          <a:solidFill>
                            <a:schemeClr val="tx1"/>
                          </a:solidFill>
                          <a:latin typeface="210 체리블라썸 R" panose="02020603020101020101" pitchFamily="18" charset="-127"/>
                          <a:ea typeface="210 체리블라썸 R" panose="02020603020101020101" pitchFamily="18" charset="-127"/>
                          <a:cs typeface="+mn-cs"/>
                        </a:rPr>
                        <a:t>디자인</a:t>
                      </a:r>
                      <a:endParaRPr lang="en-US" altLang="ko-KR" sz="1400" kern="1200" dirty="0" smtClean="0">
                        <a:solidFill>
                          <a:schemeClr val="tx1"/>
                        </a:solidFill>
                        <a:latin typeface="210 체리블라썸 R" panose="02020603020101020101" pitchFamily="18" charset="-127"/>
                        <a:ea typeface="210 체리블라썸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88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210 체리블라썸 R" panose="02020603020101020101" pitchFamily="18" charset="-127"/>
                          <a:ea typeface="210 체리블라썸 R" panose="02020603020101020101" pitchFamily="18" charset="-127"/>
                          <a:cs typeface="+mn-cs"/>
                        </a:rPr>
                        <a:t>김태형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210 체리블라썸 R" panose="02020603020101020101" pitchFamily="18" charset="-127"/>
                        <a:ea typeface="210 체리블라썸 R" panose="02020603020101020101" pitchFamily="18" charset="-127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Blip>
                          <a:blip r:embed="rId3"/>
                        </a:buBlip>
                        <a:tabLst/>
                        <a:defRPr/>
                      </a:pP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210 체리블라썸 R" panose="02020603020101020101" pitchFamily="18" charset="-127"/>
                          <a:ea typeface="210 체리블라썸 R" panose="02020603020101020101" pitchFamily="18" charset="-127"/>
                          <a:cs typeface="+mn-cs"/>
                        </a:rPr>
                        <a:t>동전 모음이 및 서버 개발</a:t>
                      </a:r>
                      <a:endParaRPr lang="en-US" altLang="ko-KR" sz="1400" kern="1200" dirty="0" smtClean="0">
                        <a:solidFill>
                          <a:schemeClr val="tx1"/>
                        </a:solidFill>
                        <a:latin typeface="210 체리블라썸 R" panose="02020603020101020101" pitchFamily="18" charset="-127"/>
                        <a:ea typeface="210 체리블라썸 R" panose="02020603020101020101" pitchFamily="18" charset="-127"/>
                        <a:cs typeface="+mn-cs"/>
                      </a:endParaRP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Blip>
                          <a:blip r:embed="rId3"/>
                        </a:buBlip>
                        <a:tabLst/>
                        <a:defRPr/>
                      </a:pP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210 체리블라썸 R" panose="02020603020101020101" pitchFamily="18" charset="-127"/>
                          <a:ea typeface="210 체리블라썸 R" panose="02020603020101020101" pitchFamily="18" charset="-127"/>
                          <a:cs typeface="+mn-cs"/>
                        </a:rPr>
                        <a:t>서버 및 통신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210 체리블라썸 R" panose="02020603020101020101" pitchFamily="18" charset="-127"/>
                          <a:ea typeface="210 체리블라썸 R" panose="02020603020101020101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210 체리블라썸 R" panose="02020603020101020101" pitchFamily="18" charset="-127"/>
                          <a:ea typeface="210 체리블라썸 R" panose="02020603020101020101" pitchFamily="18" charset="-127"/>
                          <a:cs typeface="+mn-cs"/>
                        </a:rPr>
                        <a:t>시스템 설계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210 체리블라썸 R" panose="02020603020101020101" pitchFamily="18" charset="-127"/>
                          <a:ea typeface="210 체리블라썸 R" panose="02020603020101020101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210 체리블라썸 R" panose="02020603020101020101" pitchFamily="18" charset="-127"/>
                          <a:ea typeface="210 체리블라썸 R" panose="02020603020101020101" pitchFamily="18" charset="-127"/>
                          <a:cs typeface="+mn-cs"/>
                        </a:rPr>
                        <a:t>바코드 인식 관련 개발</a:t>
                      </a:r>
                      <a:endParaRPr lang="en-US" altLang="ko-KR" sz="1400" kern="1200" dirty="0" smtClean="0">
                        <a:solidFill>
                          <a:schemeClr val="tx1"/>
                        </a:solidFill>
                        <a:latin typeface="210 체리블라썸 R" panose="02020603020101020101" pitchFamily="18" charset="-127"/>
                        <a:ea typeface="210 체리블라썸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88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210 체리블라썸 R" panose="02020603020101020101" pitchFamily="18" charset="-127"/>
                          <a:ea typeface="210 체리블라썸 R" panose="02020603020101020101" pitchFamily="18" charset="-127"/>
                          <a:cs typeface="+mn-cs"/>
                        </a:rPr>
                        <a:t>박태환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210 체리블라썸 R" panose="02020603020101020101" pitchFamily="18" charset="-127"/>
                        <a:ea typeface="210 체리블라썸 R" panose="02020603020101020101" pitchFamily="18" charset="-127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Blip>
                          <a:blip r:embed="rId3"/>
                        </a:buBlip>
                        <a:tabLst/>
                        <a:defRPr/>
                      </a:pP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210 체리블라썸 R" panose="02020603020101020101" pitchFamily="18" charset="-127"/>
                          <a:ea typeface="210 체리블라썸 R" panose="02020603020101020101" pitchFamily="18" charset="-127"/>
                          <a:cs typeface="+mn-cs"/>
                        </a:rPr>
                        <a:t>가맹점 클라이언트 개발</a:t>
                      </a:r>
                      <a:endParaRPr lang="en-US" altLang="ko-KR" sz="1400" kern="1200" dirty="0" smtClean="0">
                        <a:solidFill>
                          <a:schemeClr val="tx1"/>
                        </a:solidFill>
                        <a:latin typeface="210 체리블라썸 R" panose="02020603020101020101" pitchFamily="18" charset="-127"/>
                        <a:ea typeface="210 체리블라썸 R" panose="02020603020101020101" pitchFamily="18" charset="-127"/>
                        <a:cs typeface="+mn-cs"/>
                      </a:endParaRP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Blip>
                          <a:blip r:embed="rId3"/>
                        </a:buBlip>
                        <a:tabLst/>
                        <a:defRPr/>
                      </a:pP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210 체리블라썸 R" panose="02020603020101020101" pitchFamily="18" charset="-127"/>
                          <a:ea typeface="210 체리블라썸 R" panose="02020603020101020101" pitchFamily="18" charset="-127"/>
                          <a:cs typeface="+mn-cs"/>
                        </a:rPr>
                        <a:t>사용자 데이터 분석법 연구</a:t>
                      </a:r>
                      <a:endParaRPr lang="en-US" altLang="ko-KR" sz="1400" kern="1200" dirty="0" smtClean="0">
                        <a:solidFill>
                          <a:schemeClr val="tx1"/>
                        </a:solidFill>
                        <a:latin typeface="210 체리블라썸 R" panose="02020603020101020101" pitchFamily="18" charset="-127"/>
                        <a:ea typeface="210 체리블라썸 R" panose="02020603020101020101" pitchFamily="18" charset="-127"/>
                        <a:cs typeface="+mn-cs"/>
                      </a:endParaRP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Blip>
                          <a:blip r:embed="rId3"/>
                        </a:buBlip>
                        <a:tabLst/>
                        <a:defRPr/>
                      </a:pP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210 체리블라썸 R" panose="02020603020101020101" pitchFamily="18" charset="-127"/>
                          <a:ea typeface="210 체리블라썸 R" panose="02020603020101020101" pitchFamily="18" charset="-127"/>
                          <a:cs typeface="+mn-cs"/>
                        </a:rPr>
                        <a:t>기술문서 관리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210 체리블라썸 R" panose="02020603020101020101" pitchFamily="18" charset="-127"/>
                          <a:ea typeface="210 체리블라썸 R" panose="02020603020101020101" pitchFamily="18" charset="-127"/>
                          <a:cs typeface="+mn-cs"/>
                        </a:rPr>
                        <a:t>,</a:t>
                      </a: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210 체리블라썸 R" panose="02020603020101020101" pitchFamily="18" charset="-127"/>
                          <a:ea typeface="210 체리블라썸 R" panose="02020603020101020101" pitchFamily="18" charset="-127"/>
                          <a:cs typeface="+mn-cs"/>
                        </a:rPr>
                        <a:t> UI</a:t>
                      </a:r>
                      <a:r>
                        <a:rPr lang="ko-KR" altLang="en-US" sz="1400" kern="1200" baseline="0" dirty="0" smtClean="0">
                          <a:solidFill>
                            <a:schemeClr val="tx1"/>
                          </a:solidFill>
                          <a:latin typeface="210 체리블라썸 R" panose="02020603020101020101" pitchFamily="18" charset="-127"/>
                          <a:ea typeface="210 체리블라썸 R" panose="02020603020101020101" pitchFamily="18" charset="-127"/>
                          <a:cs typeface="+mn-cs"/>
                        </a:rPr>
                        <a:t>디자인</a:t>
                      </a:r>
                      <a:endParaRPr lang="en-US" altLang="ko-KR" sz="1400" kern="1200" dirty="0" smtClean="0">
                        <a:solidFill>
                          <a:schemeClr val="tx1"/>
                        </a:solidFill>
                        <a:latin typeface="210 체리블라썸 R" panose="02020603020101020101" pitchFamily="18" charset="-127"/>
                        <a:ea typeface="210 체리블라썸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88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210 체리블라썸 R" panose="02020603020101020101" pitchFamily="18" charset="-127"/>
                          <a:ea typeface="210 체리블라썸 R" panose="02020603020101020101" pitchFamily="18" charset="-127"/>
                          <a:cs typeface="+mn-cs"/>
                        </a:rPr>
                        <a:t>전현빈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210 체리블라썸 R" panose="02020603020101020101" pitchFamily="18" charset="-127"/>
                        <a:ea typeface="210 체리블라썸 R" panose="02020603020101020101" pitchFamily="18" charset="-127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Blip>
                          <a:blip r:embed="rId3"/>
                        </a:buBlip>
                        <a:tabLst/>
                        <a:defRPr/>
                      </a:pP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210 체리블라썸 R" panose="02020603020101020101" pitchFamily="18" charset="-127"/>
                          <a:ea typeface="210 체리블라썸 R" panose="02020603020101020101" pitchFamily="18" charset="-127"/>
                          <a:cs typeface="+mn-cs"/>
                        </a:rPr>
                        <a:t>가맹점 클라이언트 개발</a:t>
                      </a:r>
                      <a:endParaRPr lang="en-US" altLang="ko-KR" sz="1400" kern="1200" dirty="0" smtClean="0">
                        <a:solidFill>
                          <a:schemeClr val="tx1"/>
                        </a:solidFill>
                        <a:latin typeface="210 체리블라썸 R" panose="02020603020101020101" pitchFamily="18" charset="-127"/>
                        <a:ea typeface="210 체리블라썸 R" panose="02020603020101020101" pitchFamily="18" charset="-127"/>
                        <a:cs typeface="+mn-cs"/>
                      </a:endParaRP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Blip>
                          <a:blip r:embed="rId3"/>
                        </a:buBlip>
                        <a:tabLst/>
                        <a:defRPr/>
                      </a:pP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210 체리블라썸 R" panose="02020603020101020101" pitchFamily="18" charset="-127"/>
                          <a:ea typeface="210 체리블라썸 R" panose="02020603020101020101" pitchFamily="18" charset="-127"/>
                          <a:cs typeface="+mn-cs"/>
                        </a:rPr>
                        <a:t>사용자 데이터 분석법 연구</a:t>
                      </a:r>
                      <a:endParaRPr lang="en-US" altLang="ko-KR" sz="1400" kern="1200" dirty="0" smtClean="0">
                        <a:solidFill>
                          <a:schemeClr val="tx1"/>
                        </a:solidFill>
                        <a:latin typeface="210 체리블라썸 R" panose="02020603020101020101" pitchFamily="18" charset="-127"/>
                        <a:ea typeface="210 체리블라썸 R" panose="02020603020101020101" pitchFamily="18" charset="-127"/>
                        <a:cs typeface="+mn-cs"/>
                      </a:endParaRP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Blip>
                          <a:blip r:embed="rId3"/>
                        </a:buBlip>
                        <a:tabLst/>
                        <a:defRPr/>
                      </a:pP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210 체리블라썸 R" panose="02020603020101020101" pitchFamily="18" charset="-127"/>
                          <a:ea typeface="210 체리블라썸 R" panose="02020603020101020101" pitchFamily="18" charset="-127"/>
                          <a:cs typeface="+mn-cs"/>
                        </a:rPr>
                        <a:t>기술문서 관리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210 체리블라썸 R" panose="02020603020101020101" pitchFamily="18" charset="-127"/>
                          <a:ea typeface="210 체리블라썸 R" panose="02020603020101020101" pitchFamily="18" charset="-127"/>
                          <a:cs typeface="+mn-cs"/>
                        </a:rPr>
                        <a:t>,</a:t>
                      </a:r>
                      <a:r>
                        <a:rPr lang="en-US" altLang="ko-KR" sz="1400" kern="1200" baseline="0" dirty="0" smtClean="0">
                          <a:solidFill>
                            <a:schemeClr val="tx1"/>
                          </a:solidFill>
                          <a:latin typeface="210 체리블라썸 R" panose="02020603020101020101" pitchFamily="18" charset="-127"/>
                          <a:ea typeface="210 체리블라썸 R" panose="02020603020101020101" pitchFamily="18" charset="-127"/>
                          <a:cs typeface="+mn-cs"/>
                        </a:rPr>
                        <a:t> UI</a:t>
                      </a:r>
                      <a:r>
                        <a:rPr lang="ko-KR" altLang="en-US" sz="1400" kern="1200" baseline="0" dirty="0" smtClean="0">
                          <a:solidFill>
                            <a:schemeClr val="tx1"/>
                          </a:solidFill>
                          <a:latin typeface="210 체리블라썸 R" panose="02020603020101020101" pitchFamily="18" charset="-127"/>
                          <a:ea typeface="210 체리블라썸 R" panose="02020603020101020101" pitchFamily="18" charset="-127"/>
                          <a:cs typeface="+mn-cs"/>
                        </a:rPr>
                        <a:t>디자인</a:t>
                      </a:r>
                      <a:endParaRPr lang="en-US" altLang="ko-KR" sz="1400" kern="1200" dirty="0" smtClean="0">
                        <a:solidFill>
                          <a:schemeClr val="tx1"/>
                        </a:solidFill>
                        <a:latin typeface="210 체리블라썸 R" panose="02020603020101020101" pitchFamily="18" charset="-127"/>
                        <a:ea typeface="210 체리블라썸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88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kern="1200" dirty="0" err="1" smtClean="0">
                          <a:solidFill>
                            <a:schemeClr val="tx1"/>
                          </a:solidFill>
                          <a:latin typeface="210 체리블라썸 R" panose="02020603020101020101" pitchFamily="18" charset="-127"/>
                          <a:ea typeface="210 체리블라썸 R" panose="02020603020101020101" pitchFamily="18" charset="-127"/>
                          <a:cs typeface="+mn-cs"/>
                        </a:rPr>
                        <a:t>이흔정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210 체리블라썸 R" panose="02020603020101020101" pitchFamily="18" charset="-127"/>
                        <a:ea typeface="210 체리블라썸 R" panose="02020603020101020101" pitchFamily="18" charset="-127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Blip>
                          <a:blip r:embed="rId3"/>
                        </a:buBlip>
                        <a:tabLst/>
                        <a:defRPr/>
                      </a:pP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210 체리블라썸 R" panose="02020603020101020101" pitchFamily="18" charset="-127"/>
                          <a:ea typeface="210 체리블라썸 R" panose="02020603020101020101" pitchFamily="18" charset="-127"/>
                          <a:cs typeface="+mn-cs"/>
                        </a:rPr>
                        <a:t>사용자 클라이언트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210 체리블라썸 R" panose="02020603020101020101" pitchFamily="18" charset="-127"/>
                          <a:ea typeface="210 체리블라썸 R" panose="02020603020101020101" pitchFamily="18" charset="-127"/>
                          <a:cs typeface="+mn-cs"/>
                        </a:rPr>
                        <a:t>, DB, 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210 체리블라썸 R" panose="02020603020101020101" pitchFamily="18" charset="-127"/>
                          <a:ea typeface="210 체리블라썸 R" panose="02020603020101020101" pitchFamily="18" charset="-127"/>
                          <a:cs typeface="+mn-cs"/>
                        </a:rPr>
                        <a:t>동전 모음이 개발</a:t>
                      </a:r>
                      <a:endParaRPr lang="en-US" altLang="ko-KR" sz="1400" kern="1200" dirty="0" smtClean="0">
                        <a:solidFill>
                          <a:schemeClr val="tx1"/>
                        </a:solidFill>
                        <a:latin typeface="210 체리블라썸 R" panose="02020603020101020101" pitchFamily="18" charset="-127"/>
                        <a:ea typeface="210 체리블라썸 R" panose="02020603020101020101" pitchFamily="18" charset="-127"/>
                        <a:cs typeface="+mn-cs"/>
                      </a:endParaRP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Blip>
                          <a:blip r:embed="rId3"/>
                        </a:buBlip>
                        <a:tabLst/>
                        <a:defRPr/>
                      </a:pP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210 체리블라썸 R" panose="02020603020101020101" pitchFamily="18" charset="-127"/>
                          <a:ea typeface="210 체리블라썸 R" panose="02020603020101020101" pitchFamily="18" charset="-127"/>
                          <a:cs typeface="+mn-cs"/>
                        </a:rPr>
                        <a:t>시스템 설계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latin typeface="210 체리블라썸 R" panose="02020603020101020101" pitchFamily="18" charset="-127"/>
                          <a:ea typeface="210 체리블라썸 R" panose="02020603020101020101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latin typeface="210 체리블라썸 R" panose="02020603020101020101" pitchFamily="18" charset="-127"/>
                          <a:ea typeface="210 체리블라썸 R" panose="02020603020101020101" pitchFamily="18" charset="-127"/>
                          <a:cs typeface="+mn-cs"/>
                        </a:rPr>
                        <a:t>동전 인식 관련 개발</a:t>
                      </a:r>
                      <a:endParaRPr lang="en-US" altLang="ko-KR" sz="1400" kern="1200" dirty="0" smtClean="0">
                        <a:solidFill>
                          <a:schemeClr val="tx1"/>
                        </a:solidFill>
                        <a:latin typeface="210 체리블라썸 R" panose="02020603020101020101" pitchFamily="18" charset="-127"/>
                        <a:ea typeface="210 체리블라썸 R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644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/>
          <p:cNvSpPr/>
          <p:nvPr/>
        </p:nvSpPr>
        <p:spPr>
          <a:xfrm>
            <a:off x="-11431" y="0"/>
            <a:ext cx="1691680" cy="5715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1335175" y="222700"/>
            <a:ext cx="345075" cy="285752"/>
            <a:chOff x="4143372" y="1428740"/>
            <a:chExt cx="442916" cy="285752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4" name="갈매기형 수장 13"/>
            <p:cNvSpPr/>
            <p:nvPr/>
          </p:nvSpPr>
          <p:spPr>
            <a:xfrm>
              <a:off x="4143372" y="1428740"/>
              <a:ext cx="228602" cy="285752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갈매기형 수장 14"/>
            <p:cNvSpPr/>
            <p:nvPr/>
          </p:nvSpPr>
          <p:spPr>
            <a:xfrm>
              <a:off x="4357686" y="1428740"/>
              <a:ext cx="228602" cy="285752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-11431" y="205377"/>
            <a:ext cx="1306785" cy="44166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종</a:t>
            </a:r>
            <a:r>
              <a:rPr lang="en-US" altLang="ko-KR" sz="1400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+</a:t>
            </a:r>
            <a:r>
              <a:rPr lang="ko-KR" altLang="en-US" sz="1400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융합프로젝트</a:t>
            </a:r>
          </a:p>
        </p:txBody>
      </p:sp>
      <p:sp>
        <p:nvSpPr>
          <p:cNvPr id="35" name="제목 1"/>
          <p:cNvSpPr>
            <a:spLocks noGrp="1"/>
          </p:cNvSpPr>
          <p:nvPr>
            <p:ph type="ctrTitle" idx="4294967295"/>
          </p:nvPr>
        </p:nvSpPr>
        <p:spPr>
          <a:xfrm>
            <a:off x="-11431" y="652825"/>
            <a:ext cx="1306784" cy="332467"/>
          </a:xfrm>
          <a:solidFill>
            <a:srgbClr val="F5A10B"/>
          </a:solidFill>
        </p:spPr>
        <p:txBody>
          <a:bodyPr>
            <a:no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8 </a:t>
            </a:r>
            <a:r>
              <a:rPr lang="ko-KR" altLang="en-US" sz="1200" dirty="0">
                <a:solidFill>
                  <a:schemeClr val="bg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팀</a:t>
            </a:r>
          </a:p>
        </p:txBody>
      </p:sp>
      <p:sp>
        <p:nvSpPr>
          <p:cNvPr id="266" name="TextBox 265"/>
          <p:cNvSpPr txBox="1"/>
          <p:nvPr/>
        </p:nvSpPr>
        <p:spPr>
          <a:xfrm>
            <a:off x="1922564" y="121196"/>
            <a:ext cx="68320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Blip>
                <a:blip r:embed="rId2"/>
              </a:buBlip>
            </a:pPr>
            <a:r>
              <a:rPr lang="ko-KR" altLang="en-US" sz="3200" dirty="0" smtClean="0">
                <a:latin typeface="210 동화책 R" panose="02020603020101020101" pitchFamily="18" charset="-127"/>
                <a:ea typeface="210 동화책 R" panose="02020603020101020101"/>
              </a:rPr>
              <a:t>개발 일정</a:t>
            </a:r>
            <a:endParaRPr lang="ko-KR" altLang="en-US" sz="3200" dirty="0">
              <a:latin typeface="210 동화책 R" panose="02020603020101020101" pitchFamily="18" charset="-127"/>
              <a:ea typeface="210 동화책 R" panose="02020603020101020101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1907704" y="769268"/>
            <a:ext cx="698477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1922563" y="1491727"/>
            <a:ext cx="6832080" cy="2397010"/>
            <a:chOff x="1922563" y="1491727"/>
            <a:chExt cx="5401683" cy="2397010"/>
          </a:xfrm>
        </p:grpSpPr>
        <p:grpSp>
          <p:nvGrpSpPr>
            <p:cNvPr id="18" name="그룹 17"/>
            <p:cNvGrpSpPr/>
            <p:nvPr/>
          </p:nvGrpSpPr>
          <p:grpSpPr>
            <a:xfrm>
              <a:off x="1922563" y="1491727"/>
              <a:ext cx="5385108" cy="794762"/>
              <a:chOff x="504858" y="2709580"/>
              <a:chExt cx="6430925" cy="794762"/>
            </a:xfrm>
          </p:grpSpPr>
          <p:sp>
            <p:nvSpPr>
              <p:cNvPr id="19" name="모서리가 둥근 직사각형 18"/>
              <p:cNvSpPr/>
              <p:nvPr/>
            </p:nvSpPr>
            <p:spPr>
              <a:xfrm>
                <a:off x="504858" y="2713484"/>
                <a:ext cx="1546862" cy="790858"/>
              </a:xfrm>
              <a:prstGeom prst="roundRect">
                <a:avLst/>
              </a:prstGeom>
              <a:noFill/>
              <a:ln w="22225">
                <a:solidFill>
                  <a:schemeClr val="bg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bg1">
                        <a:lumMod val="75000"/>
                      </a:schemeClr>
                    </a:solidFill>
                    <a:latin typeface="210 체리블라썸 R" panose="02020603020101020101" pitchFamily="18" charset="-127"/>
                    <a:ea typeface="210 체리블라썸 R" panose="02020603020101020101" pitchFamily="18" charset="-127"/>
                  </a:rPr>
                  <a:t>1</a:t>
                </a:r>
                <a:r>
                  <a:rPr lang="ko-KR" altLang="en-US" dirty="0" smtClean="0">
                    <a:solidFill>
                      <a:schemeClr val="bg1">
                        <a:lumMod val="75000"/>
                      </a:schemeClr>
                    </a:solidFill>
                    <a:latin typeface="210 체리블라썸 R" panose="02020603020101020101" pitchFamily="18" charset="-127"/>
                    <a:ea typeface="210 체리블라썸 R" panose="02020603020101020101" pitchFamily="18" charset="-127"/>
                  </a:rPr>
                  <a:t>주차</a:t>
                </a:r>
                <a:endParaRPr lang="en-US" altLang="ko-KR" dirty="0" smtClean="0">
                  <a:solidFill>
                    <a:schemeClr val="bg1">
                      <a:lumMod val="75000"/>
                    </a:schemeClr>
                  </a:solidFill>
                  <a:latin typeface="210 체리블라썸 R" panose="02020603020101020101" pitchFamily="18" charset="-127"/>
                  <a:ea typeface="210 체리블라썸 R" panose="02020603020101020101" pitchFamily="18" charset="-127"/>
                </a:endParaRPr>
              </a:p>
              <a:p>
                <a:pPr algn="ctr"/>
                <a:r>
                  <a:rPr lang="en-US" altLang="ko-KR" dirty="0" smtClean="0">
                    <a:solidFill>
                      <a:schemeClr val="bg1">
                        <a:lumMod val="75000"/>
                      </a:schemeClr>
                    </a:solidFill>
                    <a:latin typeface="210 체리블라썸 R" panose="02020603020101020101" pitchFamily="18" charset="-127"/>
                    <a:ea typeface="210 체리블라썸 R" panose="02020603020101020101" pitchFamily="18" charset="-127"/>
                  </a:rPr>
                  <a:t>(3.2~3.8)</a:t>
                </a:r>
                <a:endParaRPr lang="ko-KR" altLang="en-US" dirty="0">
                  <a:solidFill>
                    <a:schemeClr val="bg1">
                      <a:lumMod val="75000"/>
                    </a:schemeClr>
                  </a:solidFill>
                  <a:latin typeface="210 체리블라썸 R" panose="02020603020101020101" pitchFamily="18" charset="-127"/>
                  <a:ea typeface="210 체리블라썸 R" panose="02020603020101020101" pitchFamily="18" charset="-127"/>
                </a:endParaRPr>
              </a:p>
            </p:txBody>
          </p:sp>
          <p:sp>
            <p:nvSpPr>
              <p:cNvPr id="20" name="모서리가 둥근 직사각형 19"/>
              <p:cNvSpPr/>
              <p:nvPr/>
            </p:nvSpPr>
            <p:spPr>
              <a:xfrm>
                <a:off x="2132879" y="2713484"/>
                <a:ext cx="1546862" cy="790858"/>
              </a:xfrm>
              <a:prstGeom prst="roundRect">
                <a:avLst/>
              </a:prstGeom>
              <a:noFill/>
              <a:ln w="22225">
                <a:solidFill>
                  <a:schemeClr val="bg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bg1">
                        <a:lumMod val="75000"/>
                      </a:schemeClr>
                    </a:solidFill>
                    <a:latin typeface="210 체리블라썸 R" panose="02020603020101020101" pitchFamily="18" charset="-127"/>
                    <a:ea typeface="210 체리블라썸 R" panose="02020603020101020101" pitchFamily="18" charset="-127"/>
                  </a:rPr>
                  <a:t>2</a:t>
                </a:r>
                <a:r>
                  <a:rPr lang="ko-KR" altLang="en-US" dirty="0" smtClean="0">
                    <a:solidFill>
                      <a:schemeClr val="bg1">
                        <a:lumMod val="75000"/>
                      </a:schemeClr>
                    </a:solidFill>
                    <a:latin typeface="210 체리블라썸 R" panose="02020603020101020101" pitchFamily="18" charset="-127"/>
                    <a:ea typeface="210 체리블라썸 R" panose="02020603020101020101" pitchFamily="18" charset="-127"/>
                  </a:rPr>
                  <a:t>주차</a:t>
                </a:r>
                <a:endParaRPr lang="en-US" altLang="ko-KR" dirty="0" smtClean="0">
                  <a:solidFill>
                    <a:schemeClr val="bg1">
                      <a:lumMod val="75000"/>
                    </a:schemeClr>
                  </a:solidFill>
                  <a:latin typeface="210 체리블라썸 R" panose="02020603020101020101" pitchFamily="18" charset="-127"/>
                  <a:ea typeface="210 체리블라썸 R" panose="02020603020101020101" pitchFamily="18" charset="-127"/>
                </a:endParaRPr>
              </a:p>
              <a:p>
                <a:pPr algn="ctr"/>
                <a:r>
                  <a:rPr lang="en-US" altLang="ko-KR" dirty="0" smtClean="0">
                    <a:solidFill>
                      <a:schemeClr val="bg1">
                        <a:lumMod val="75000"/>
                      </a:schemeClr>
                    </a:solidFill>
                    <a:latin typeface="210 체리블라썸 R" panose="02020603020101020101" pitchFamily="18" charset="-127"/>
                    <a:ea typeface="210 체리블라썸 R" panose="02020603020101020101" pitchFamily="18" charset="-127"/>
                  </a:rPr>
                  <a:t>(3.9~3.15)</a:t>
                </a:r>
                <a:endParaRPr lang="ko-KR" altLang="en-US" dirty="0">
                  <a:solidFill>
                    <a:schemeClr val="bg1">
                      <a:lumMod val="75000"/>
                    </a:schemeClr>
                  </a:solidFill>
                  <a:latin typeface="210 체리블라썸 R" panose="02020603020101020101" pitchFamily="18" charset="-127"/>
                  <a:ea typeface="210 체리블라썸 R" panose="02020603020101020101" pitchFamily="18" charset="-127"/>
                </a:endParaRPr>
              </a:p>
            </p:txBody>
          </p:sp>
          <p:sp>
            <p:nvSpPr>
              <p:cNvPr id="23" name="모서리가 둥근 직사각형 22"/>
              <p:cNvSpPr/>
              <p:nvPr/>
            </p:nvSpPr>
            <p:spPr>
              <a:xfrm>
                <a:off x="3760900" y="2713484"/>
                <a:ext cx="1546862" cy="790858"/>
              </a:xfrm>
              <a:prstGeom prst="roundRect">
                <a:avLst/>
              </a:prstGeom>
              <a:noFill/>
              <a:ln w="22225">
                <a:solidFill>
                  <a:srgbClr val="F5A10B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accent6"/>
                    </a:solidFill>
                    <a:latin typeface="210 체리블라썸 R" panose="02020603020101020101" pitchFamily="18" charset="-127"/>
                    <a:ea typeface="210 체리블라썸 R" panose="02020603020101020101" pitchFamily="18" charset="-127"/>
                  </a:rPr>
                  <a:t>3</a:t>
                </a:r>
                <a:r>
                  <a:rPr lang="ko-KR" altLang="en-US" dirty="0" smtClean="0">
                    <a:solidFill>
                      <a:schemeClr val="accent6"/>
                    </a:solidFill>
                    <a:latin typeface="210 체리블라썸 R" panose="02020603020101020101" pitchFamily="18" charset="-127"/>
                    <a:ea typeface="210 체리블라썸 R" panose="02020603020101020101" pitchFamily="18" charset="-127"/>
                  </a:rPr>
                  <a:t>주차</a:t>
                </a:r>
                <a:endParaRPr lang="en-US" altLang="ko-KR" dirty="0" smtClean="0">
                  <a:solidFill>
                    <a:schemeClr val="accent6"/>
                  </a:solidFill>
                  <a:latin typeface="210 체리블라썸 R" panose="02020603020101020101" pitchFamily="18" charset="-127"/>
                  <a:ea typeface="210 체리블라썸 R" panose="02020603020101020101" pitchFamily="18" charset="-127"/>
                </a:endParaRPr>
              </a:p>
              <a:p>
                <a:pPr algn="ctr"/>
                <a:r>
                  <a:rPr lang="en-US" altLang="ko-KR" dirty="0" smtClean="0">
                    <a:solidFill>
                      <a:schemeClr val="accent6"/>
                    </a:solidFill>
                    <a:latin typeface="210 체리블라썸 R" panose="02020603020101020101" pitchFamily="18" charset="-127"/>
                    <a:ea typeface="210 체리블라썸 R" panose="02020603020101020101" pitchFamily="18" charset="-127"/>
                  </a:rPr>
                  <a:t>(3.16~3.22)</a:t>
                </a:r>
                <a:endParaRPr lang="ko-KR" altLang="en-US" dirty="0">
                  <a:solidFill>
                    <a:schemeClr val="accent6"/>
                  </a:solidFill>
                  <a:latin typeface="210 체리블라썸 R" panose="02020603020101020101" pitchFamily="18" charset="-127"/>
                  <a:ea typeface="210 체리블라썸 R" panose="02020603020101020101" pitchFamily="18" charset="-127"/>
                </a:endParaRPr>
              </a:p>
            </p:txBody>
          </p:sp>
          <p:sp>
            <p:nvSpPr>
              <p:cNvPr id="24" name="모서리가 둥근 직사각형 23"/>
              <p:cNvSpPr/>
              <p:nvPr/>
            </p:nvSpPr>
            <p:spPr>
              <a:xfrm>
                <a:off x="5388921" y="2709580"/>
                <a:ext cx="1546862" cy="790858"/>
              </a:xfrm>
              <a:prstGeom prst="roundRect">
                <a:avLst/>
              </a:prstGeom>
              <a:noFill/>
              <a:ln w="2222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  <a:latin typeface="210 체리블라썸 R" panose="02020603020101020101" pitchFamily="18" charset="-127"/>
                    <a:ea typeface="210 체리블라썸 R" panose="02020603020101020101" pitchFamily="18" charset="-127"/>
                  </a:rPr>
                  <a:t>4</a:t>
                </a:r>
                <a:r>
                  <a:rPr lang="ko-KR" altLang="en-US" dirty="0" smtClean="0">
                    <a:solidFill>
                      <a:schemeClr val="tx1"/>
                    </a:solidFill>
                    <a:latin typeface="210 체리블라썸 R" panose="02020603020101020101" pitchFamily="18" charset="-127"/>
                    <a:ea typeface="210 체리블라썸 R" panose="02020603020101020101" pitchFamily="18" charset="-127"/>
                  </a:rPr>
                  <a:t>주차</a:t>
                </a:r>
                <a:endParaRPr lang="en-US" altLang="ko-KR" dirty="0" smtClean="0">
                  <a:solidFill>
                    <a:schemeClr val="tx1"/>
                  </a:solidFill>
                  <a:latin typeface="210 체리블라썸 R" panose="02020603020101020101" pitchFamily="18" charset="-127"/>
                  <a:ea typeface="210 체리블라썸 R" panose="02020603020101020101" pitchFamily="18" charset="-127"/>
                </a:endParaRP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  <a:latin typeface="210 체리블라썸 R" panose="02020603020101020101" pitchFamily="18" charset="-127"/>
                    <a:ea typeface="210 체리블라썸 R" panose="02020603020101020101" pitchFamily="18" charset="-127"/>
                  </a:rPr>
                  <a:t>(3.23~3.29)</a:t>
                </a:r>
                <a:endParaRPr lang="ko-KR" altLang="en-US" dirty="0">
                  <a:solidFill>
                    <a:schemeClr val="tx1"/>
                  </a:solidFill>
                  <a:latin typeface="210 체리블라썸 R" panose="02020603020101020101" pitchFamily="18" charset="-127"/>
                  <a:ea typeface="210 체리블라썸 R" panose="02020603020101020101" pitchFamily="18" charset="-127"/>
                </a:endParaRPr>
              </a:p>
            </p:txBody>
          </p:sp>
        </p:grpSp>
        <p:sp>
          <p:nvSpPr>
            <p:cNvPr id="26" name="직사각형 25"/>
            <p:cNvSpPr/>
            <p:nvPr/>
          </p:nvSpPr>
          <p:spPr>
            <a:xfrm>
              <a:off x="3284101" y="2503742"/>
              <a:ext cx="1295307" cy="1015663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marL="171450" indent="-171450">
                <a:buSzPct val="100000"/>
                <a:buFont typeface="Arial" panose="020B0604020202020204" pitchFamily="34" charset="0"/>
                <a:buChar char="•"/>
              </a:pPr>
              <a:r>
                <a:rPr lang="en-US" altLang="ko-KR" sz="1200" dirty="0" smtClean="0">
                  <a:solidFill>
                    <a:schemeClr val="bg1">
                      <a:lumMod val="75000"/>
                    </a:schemeClr>
                  </a:solidFill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Intro Presentation</a:t>
              </a:r>
            </a:p>
            <a:p>
              <a:pPr marL="171450" indent="-171450">
                <a:buSzPct val="100000"/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solidFill>
                    <a:schemeClr val="bg1">
                      <a:lumMod val="75000"/>
                    </a:schemeClr>
                  </a:solidFill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프로젝트 주제 확정</a:t>
              </a:r>
              <a:endParaRPr lang="en-US" altLang="ko-KR" sz="1200" dirty="0" smtClean="0">
                <a:solidFill>
                  <a:schemeClr val="bg1">
                    <a:lumMod val="75000"/>
                  </a:schemeClr>
                </a:solidFill>
                <a:latin typeface="210 체리블라썸 R" panose="02020603020101020101" pitchFamily="18" charset="-127"/>
                <a:ea typeface="210 체리블라썸 R" panose="02020603020101020101" pitchFamily="18" charset="-127"/>
              </a:endParaRPr>
            </a:p>
            <a:p>
              <a:pPr marL="171450" indent="-171450">
                <a:buSzPct val="100000"/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solidFill>
                    <a:schemeClr val="bg1">
                      <a:lumMod val="75000"/>
                    </a:schemeClr>
                  </a:solidFill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프로젝트 회의 및 개발내용 확정</a:t>
              </a:r>
              <a:endParaRPr lang="en-US" altLang="ko-KR" sz="1200" dirty="0" smtClean="0">
                <a:solidFill>
                  <a:schemeClr val="bg1">
                    <a:lumMod val="75000"/>
                  </a:schemeClr>
                </a:solidFill>
                <a:latin typeface="210 체리블라썸 R" panose="02020603020101020101" pitchFamily="18" charset="-127"/>
                <a:ea typeface="210 체리블라썸 R" panose="02020603020101020101" pitchFamily="18" charset="-127"/>
              </a:endParaRPr>
            </a:p>
            <a:p>
              <a:pPr marL="171450" indent="-171450">
                <a:buSzPct val="100000"/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solidFill>
                    <a:schemeClr val="bg1">
                      <a:lumMod val="75000"/>
                    </a:schemeClr>
                  </a:solidFill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수행계획서 작성</a:t>
              </a:r>
              <a:endParaRPr lang="en-US" altLang="ko-KR" sz="1200" dirty="0" smtClean="0">
                <a:solidFill>
                  <a:schemeClr val="bg1">
                    <a:lumMod val="75000"/>
                  </a:schemeClr>
                </a:solidFill>
                <a:latin typeface="210 체리블라썸 R" panose="02020603020101020101" pitchFamily="18" charset="-127"/>
                <a:ea typeface="210 체리블라썸 R" panose="02020603020101020101" pitchFamily="18" charset="-127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645639" y="2503742"/>
              <a:ext cx="1295307" cy="1384995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marL="171450" indent="-171450">
                <a:buSzPct val="100000"/>
                <a:buFont typeface="Arial" panose="020B0604020202020204" pitchFamily="34" charset="0"/>
                <a:buChar char="•"/>
              </a:pPr>
              <a:r>
                <a:rPr lang="en-US" altLang="ko-KR" sz="1200" dirty="0" smtClean="0">
                  <a:solidFill>
                    <a:schemeClr val="accent6"/>
                  </a:solidFill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Proposal Presentation</a:t>
              </a:r>
            </a:p>
            <a:p>
              <a:pPr marL="171450" indent="-171450">
                <a:buSzPct val="100000"/>
                <a:buFont typeface="Arial" panose="020B0604020202020204" pitchFamily="34" charset="0"/>
                <a:buChar char="•"/>
              </a:pPr>
              <a:r>
                <a:rPr lang="en-US" altLang="ko-KR" sz="1200" dirty="0" smtClean="0">
                  <a:solidFill>
                    <a:schemeClr val="accent6"/>
                  </a:solidFill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LINC </a:t>
              </a:r>
              <a:r>
                <a:rPr lang="ko-KR" altLang="en-US" sz="1200" dirty="0" smtClean="0">
                  <a:solidFill>
                    <a:schemeClr val="accent6"/>
                  </a:solidFill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과제계획서 작성 및 제출</a:t>
              </a:r>
              <a:endParaRPr lang="en-US" altLang="ko-KR" sz="1200" dirty="0" smtClean="0">
                <a:solidFill>
                  <a:schemeClr val="accent6"/>
                </a:solidFill>
                <a:latin typeface="210 체리블라썸 R" panose="02020603020101020101" pitchFamily="18" charset="-127"/>
                <a:ea typeface="210 체리블라썸 R" panose="02020603020101020101" pitchFamily="18" charset="-127"/>
              </a:endParaRPr>
            </a:p>
            <a:p>
              <a:pPr marL="171450" indent="-171450">
                <a:buSzPct val="100000"/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solidFill>
                    <a:schemeClr val="accent6"/>
                  </a:solidFill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상세 시스템 설계</a:t>
              </a:r>
              <a:endParaRPr lang="en-US" altLang="ko-KR" sz="1200" dirty="0" smtClean="0">
                <a:solidFill>
                  <a:schemeClr val="accent6"/>
                </a:solidFill>
                <a:latin typeface="210 체리블라썸 R" panose="02020603020101020101" pitchFamily="18" charset="-127"/>
                <a:ea typeface="210 체리블라썸 R" panose="02020603020101020101" pitchFamily="18" charset="-127"/>
              </a:endParaRPr>
            </a:p>
            <a:p>
              <a:pPr marL="171450" indent="-171450">
                <a:buSzPct val="100000"/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solidFill>
                    <a:schemeClr val="accent6"/>
                  </a:solidFill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클라이언트 </a:t>
              </a:r>
              <a:r>
                <a:rPr lang="en-US" altLang="ko-KR" sz="1200" dirty="0" smtClean="0">
                  <a:solidFill>
                    <a:schemeClr val="accent6"/>
                  </a:solidFill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UI</a:t>
              </a:r>
              <a:r>
                <a:rPr lang="ko-KR" altLang="en-US" sz="1200" dirty="0" smtClean="0">
                  <a:solidFill>
                    <a:schemeClr val="accent6"/>
                  </a:solidFill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디자인</a:t>
              </a:r>
              <a:endParaRPr lang="en-US" altLang="ko-KR" sz="1200" dirty="0" smtClean="0">
                <a:solidFill>
                  <a:schemeClr val="accent6"/>
                </a:solidFill>
                <a:latin typeface="210 체리블라썸 R" panose="02020603020101020101" pitchFamily="18" charset="-127"/>
                <a:ea typeface="210 체리블라썸 R" panose="02020603020101020101" pitchFamily="18" charset="-127"/>
              </a:endParaRPr>
            </a:p>
            <a:p>
              <a:pPr marL="171450" indent="-171450">
                <a:buSzPct val="100000"/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solidFill>
                    <a:schemeClr val="accent6"/>
                  </a:solidFill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자료 조사 및 </a:t>
              </a:r>
              <a:r>
                <a:rPr lang="en-US" altLang="ko-KR" sz="1200" dirty="0" smtClean="0">
                  <a:solidFill>
                    <a:schemeClr val="accent6"/>
                  </a:solidFill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study</a:t>
              </a: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922563" y="2503742"/>
              <a:ext cx="1295307" cy="646331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marL="171450" indent="-171450">
                <a:buSzPct val="100000"/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solidFill>
                    <a:schemeClr val="bg1">
                      <a:lumMod val="75000"/>
                    </a:schemeClr>
                  </a:solidFill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프로젝트 팀 결성</a:t>
              </a:r>
              <a:endParaRPr lang="en-US" altLang="ko-KR" sz="1200" dirty="0" smtClean="0">
                <a:solidFill>
                  <a:schemeClr val="bg1">
                    <a:lumMod val="75000"/>
                  </a:schemeClr>
                </a:solidFill>
                <a:latin typeface="210 체리블라썸 R" panose="02020603020101020101" pitchFamily="18" charset="-127"/>
                <a:ea typeface="210 체리블라썸 R" panose="02020603020101020101" pitchFamily="18" charset="-127"/>
              </a:endParaRPr>
            </a:p>
            <a:p>
              <a:pPr marL="171450" indent="-171450">
                <a:buSzPct val="100000"/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solidFill>
                    <a:schemeClr val="bg1">
                      <a:lumMod val="75000"/>
                    </a:schemeClr>
                  </a:solidFill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프로젝트 주제 선정</a:t>
              </a:r>
              <a:endParaRPr lang="en-US" altLang="ko-KR" sz="1200" dirty="0" smtClean="0">
                <a:solidFill>
                  <a:schemeClr val="bg1">
                    <a:lumMod val="75000"/>
                  </a:schemeClr>
                </a:solidFill>
                <a:latin typeface="210 체리블라썸 R" panose="02020603020101020101" pitchFamily="18" charset="-127"/>
                <a:ea typeface="210 체리블라썸 R" panose="02020603020101020101" pitchFamily="18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6028939" y="2503742"/>
              <a:ext cx="1295307" cy="830997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marL="171450" indent="-171450">
                <a:buSzPct val="100000"/>
                <a:buFont typeface="Arial" panose="020B0604020202020204" pitchFamily="34" charset="0"/>
                <a:buChar char="•"/>
              </a:pPr>
              <a:r>
                <a:rPr lang="en-US" altLang="ko-KR" sz="1200" dirty="0" smtClean="0"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DB</a:t>
              </a:r>
              <a:r>
                <a:rPr lang="ko-KR" altLang="en-US" sz="1200" dirty="0" smtClean="0"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설계</a:t>
              </a:r>
              <a:endParaRPr lang="en-US" altLang="ko-KR" sz="1200" dirty="0" smtClean="0">
                <a:latin typeface="210 체리블라썸 R" panose="02020603020101020101" pitchFamily="18" charset="-127"/>
                <a:ea typeface="210 체리블라썸 R" panose="02020603020101020101" pitchFamily="18" charset="-127"/>
              </a:endParaRPr>
            </a:p>
            <a:p>
              <a:pPr marL="171450" indent="-171450">
                <a:buSzPct val="100000"/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사용자 클라이언트 </a:t>
              </a:r>
              <a:r>
                <a:rPr lang="ko-KR" altLang="en-US" sz="1200" dirty="0" err="1" smtClean="0"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앱</a:t>
              </a:r>
              <a:r>
                <a:rPr lang="ko-KR" altLang="en-US" sz="1200" dirty="0" smtClean="0"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 개발</a:t>
              </a:r>
              <a:r>
                <a:rPr lang="en-US" altLang="ko-KR" sz="1200" dirty="0" smtClean="0"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(</a:t>
              </a:r>
              <a:r>
                <a:rPr lang="ko-KR" altLang="en-US" sz="1200" dirty="0" err="1" smtClean="0"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프로토타입</a:t>
              </a:r>
              <a:r>
                <a:rPr lang="en-US" altLang="ko-KR" sz="1200" dirty="0" smtClean="0"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)</a:t>
              </a:r>
            </a:p>
            <a:p>
              <a:pPr marL="171450" indent="-171450">
                <a:buSzPct val="100000"/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자료 조사 및 </a:t>
              </a:r>
              <a:r>
                <a:rPr lang="en-US" altLang="ko-KR" sz="1200" dirty="0" smtClean="0"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study</a:t>
              </a:r>
            </a:p>
          </p:txBody>
        </p:sp>
      </p:grpSp>
      <p:sp>
        <p:nvSpPr>
          <p:cNvPr id="31" name="직사각형 30"/>
          <p:cNvSpPr/>
          <p:nvPr/>
        </p:nvSpPr>
        <p:spPr>
          <a:xfrm>
            <a:off x="24066" y="1168134"/>
            <a:ext cx="1656184" cy="114646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buSzPct val="100000"/>
            </a:pPr>
            <a:r>
              <a:rPr lang="ko-KR" altLang="en-US" sz="1600" dirty="0" smtClean="0">
                <a:solidFill>
                  <a:srgbClr val="F5A10B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개발 계획</a:t>
            </a:r>
            <a:endParaRPr lang="en-US" altLang="ko-KR" sz="1600" dirty="0" smtClean="0">
              <a:solidFill>
                <a:srgbClr val="F5A10B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>
              <a:buSzPct val="100000"/>
            </a:pPr>
            <a:endParaRPr lang="en-US" altLang="ko-KR" sz="700" dirty="0" smtClean="0">
              <a:solidFill>
                <a:schemeClr val="tx1">
                  <a:lumMod val="65000"/>
                  <a:lumOff val="35000"/>
                </a:schemeClr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marL="171450" indent="-17145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ko-KR" altLang="en-US" sz="1300" dirty="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사용도구 및 활용방안</a:t>
            </a: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ko-KR" altLang="en-US" sz="1300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역할 분담</a:t>
            </a:r>
            <a:endParaRPr lang="en-US" altLang="ko-KR" sz="1300" dirty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ko-KR" altLang="en-US" sz="1300" dirty="0">
                <a:solidFill>
                  <a:srgbClr val="F5A10B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개발 일정</a:t>
            </a:r>
            <a:endParaRPr lang="en-US" altLang="ko-KR" sz="1300" dirty="0">
              <a:solidFill>
                <a:srgbClr val="F5A10B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2152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/>
          <p:cNvSpPr/>
          <p:nvPr/>
        </p:nvSpPr>
        <p:spPr>
          <a:xfrm>
            <a:off x="-11431" y="0"/>
            <a:ext cx="1691680" cy="5715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1335175" y="222700"/>
            <a:ext cx="345075" cy="285752"/>
            <a:chOff x="4143372" y="1428740"/>
            <a:chExt cx="442916" cy="285752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4" name="갈매기형 수장 13"/>
            <p:cNvSpPr/>
            <p:nvPr/>
          </p:nvSpPr>
          <p:spPr>
            <a:xfrm>
              <a:off x="4143372" y="1428740"/>
              <a:ext cx="228602" cy="285752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갈매기형 수장 14"/>
            <p:cNvSpPr/>
            <p:nvPr/>
          </p:nvSpPr>
          <p:spPr>
            <a:xfrm>
              <a:off x="4357686" y="1428740"/>
              <a:ext cx="228602" cy="285752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-11431" y="205377"/>
            <a:ext cx="1306785" cy="44166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종</a:t>
            </a:r>
            <a:r>
              <a:rPr lang="en-US" altLang="ko-KR" sz="1400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+</a:t>
            </a:r>
            <a:r>
              <a:rPr lang="ko-KR" altLang="en-US" sz="1400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융합프로젝트</a:t>
            </a:r>
          </a:p>
        </p:txBody>
      </p:sp>
      <p:sp>
        <p:nvSpPr>
          <p:cNvPr id="35" name="제목 1"/>
          <p:cNvSpPr>
            <a:spLocks noGrp="1"/>
          </p:cNvSpPr>
          <p:nvPr>
            <p:ph type="ctrTitle" idx="4294967295"/>
          </p:nvPr>
        </p:nvSpPr>
        <p:spPr>
          <a:xfrm>
            <a:off x="-11431" y="652825"/>
            <a:ext cx="1306784" cy="332467"/>
          </a:xfrm>
          <a:solidFill>
            <a:srgbClr val="F5A10B"/>
          </a:solidFill>
        </p:spPr>
        <p:txBody>
          <a:bodyPr>
            <a:no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8 </a:t>
            </a:r>
            <a:r>
              <a:rPr lang="ko-KR" altLang="en-US" sz="1200" dirty="0">
                <a:solidFill>
                  <a:schemeClr val="bg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팀</a:t>
            </a:r>
          </a:p>
        </p:txBody>
      </p:sp>
      <p:sp>
        <p:nvSpPr>
          <p:cNvPr id="266" name="TextBox 265"/>
          <p:cNvSpPr txBox="1"/>
          <p:nvPr/>
        </p:nvSpPr>
        <p:spPr>
          <a:xfrm>
            <a:off x="1922564" y="121196"/>
            <a:ext cx="68320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Blip>
                <a:blip r:embed="rId2"/>
              </a:buBlip>
            </a:pPr>
            <a:r>
              <a:rPr lang="ko-KR" altLang="en-US" sz="3200" dirty="0" smtClean="0">
                <a:latin typeface="210 동화책 R" panose="02020603020101020101" pitchFamily="18" charset="-127"/>
                <a:ea typeface="210 동화책 R" panose="02020603020101020101"/>
              </a:rPr>
              <a:t>개발 일정</a:t>
            </a:r>
            <a:endParaRPr lang="ko-KR" altLang="en-US" sz="3200" dirty="0">
              <a:latin typeface="210 동화책 R" panose="02020603020101020101" pitchFamily="18" charset="-127"/>
              <a:ea typeface="210 동화책 R" panose="02020603020101020101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1907704" y="769268"/>
            <a:ext cx="698477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1922563" y="1491727"/>
            <a:ext cx="6832080" cy="2581675"/>
            <a:chOff x="1922563" y="1491727"/>
            <a:chExt cx="5401683" cy="2581675"/>
          </a:xfrm>
        </p:grpSpPr>
        <p:grpSp>
          <p:nvGrpSpPr>
            <p:cNvPr id="18" name="그룹 17"/>
            <p:cNvGrpSpPr/>
            <p:nvPr/>
          </p:nvGrpSpPr>
          <p:grpSpPr>
            <a:xfrm>
              <a:off x="1922563" y="1491727"/>
              <a:ext cx="5385108" cy="794762"/>
              <a:chOff x="504858" y="2709580"/>
              <a:chExt cx="6430925" cy="794762"/>
            </a:xfrm>
          </p:grpSpPr>
          <p:sp>
            <p:nvSpPr>
              <p:cNvPr id="19" name="모서리가 둥근 직사각형 18"/>
              <p:cNvSpPr/>
              <p:nvPr/>
            </p:nvSpPr>
            <p:spPr>
              <a:xfrm>
                <a:off x="504858" y="2713484"/>
                <a:ext cx="1546862" cy="790858"/>
              </a:xfrm>
              <a:prstGeom prst="roundRect">
                <a:avLst/>
              </a:prstGeom>
              <a:noFill/>
              <a:ln w="2222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210 체리블라썸 R" panose="02020603020101020101" pitchFamily="18" charset="-127"/>
                    <a:ea typeface="210 체리블라썸 R" panose="02020603020101020101" pitchFamily="18" charset="-127"/>
                  </a:rPr>
                  <a:t>5</a:t>
                </a:r>
                <a:r>
                  <a:rPr lang="ko-KR" altLang="en-US" dirty="0" smtClean="0">
                    <a:solidFill>
                      <a:schemeClr val="tx1"/>
                    </a:solidFill>
                    <a:latin typeface="210 체리블라썸 R" panose="02020603020101020101" pitchFamily="18" charset="-127"/>
                    <a:ea typeface="210 체리블라썸 R" panose="02020603020101020101" pitchFamily="18" charset="-127"/>
                  </a:rPr>
                  <a:t>주차</a:t>
                </a:r>
                <a:endParaRPr lang="en-US" altLang="ko-KR" dirty="0" smtClean="0">
                  <a:solidFill>
                    <a:schemeClr val="tx1"/>
                  </a:solidFill>
                  <a:latin typeface="210 체리블라썸 R" panose="02020603020101020101" pitchFamily="18" charset="-127"/>
                  <a:ea typeface="210 체리블라썸 R" panose="02020603020101020101" pitchFamily="18" charset="-127"/>
                </a:endParaRP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  <a:latin typeface="210 체리블라썸 R" panose="02020603020101020101" pitchFamily="18" charset="-127"/>
                    <a:ea typeface="210 체리블라썸 R" panose="02020603020101020101" pitchFamily="18" charset="-127"/>
                  </a:rPr>
                  <a:t>(3.30~4.5)</a:t>
                </a:r>
                <a:endParaRPr lang="ko-KR" altLang="en-US" dirty="0">
                  <a:solidFill>
                    <a:schemeClr val="tx1"/>
                  </a:solidFill>
                  <a:latin typeface="210 체리블라썸 R" panose="02020603020101020101" pitchFamily="18" charset="-127"/>
                  <a:ea typeface="210 체리블라썸 R" panose="02020603020101020101" pitchFamily="18" charset="-127"/>
                </a:endParaRPr>
              </a:p>
            </p:txBody>
          </p:sp>
          <p:sp>
            <p:nvSpPr>
              <p:cNvPr id="20" name="모서리가 둥근 직사각형 19"/>
              <p:cNvSpPr/>
              <p:nvPr/>
            </p:nvSpPr>
            <p:spPr>
              <a:xfrm>
                <a:off x="2132879" y="2713484"/>
                <a:ext cx="1546862" cy="790858"/>
              </a:xfrm>
              <a:prstGeom prst="roundRect">
                <a:avLst/>
              </a:prstGeom>
              <a:noFill/>
              <a:ln w="2222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  <a:latin typeface="210 체리블라썸 R" panose="02020603020101020101" pitchFamily="18" charset="-127"/>
                    <a:ea typeface="210 체리블라썸 R" panose="02020603020101020101" pitchFamily="18" charset="-127"/>
                  </a:rPr>
                  <a:t>6</a:t>
                </a:r>
                <a:r>
                  <a:rPr lang="ko-KR" altLang="en-US" dirty="0" smtClean="0">
                    <a:solidFill>
                      <a:schemeClr val="tx1"/>
                    </a:solidFill>
                    <a:latin typeface="210 체리블라썸 R" panose="02020603020101020101" pitchFamily="18" charset="-127"/>
                    <a:ea typeface="210 체리블라썸 R" panose="02020603020101020101" pitchFamily="18" charset="-127"/>
                  </a:rPr>
                  <a:t>주차</a:t>
                </a:r>
                <a:endParaRPr lang="en-US" altLang="ko-KR" dirty="0" smtClean="0">
                  <a:solidFill>
                    <a:schemeClr val="tx1"/>
                  </a:solidFill>
                  <a:latin typeface="210 체리블라썸 R" panose="02020603020101020101" pitchFamily="18" charset="-127"/>
                  <a:ea typeface="210 체리블라썸 R" panose="02020603020101020101" pitchFamily="18" charset="-127"/>
                </a:endParaRP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  <a:latin typeface="210 체리블라썸 R" panose="02020603020101020101" pitchFamily="18" charset="-127"/>
                    <a:ea typeface="210 체리블라썸 R" panose="02020603020101020101" pitchFamily="18" charset="-127"/>
                  </a:rPr>
                  <a:t>(4.6~4.12)</a:t>
                </a:r>
                <a:endParaRPr lang="ko-KR" altLang="en-US" dirty="0">
                  <a:solidFill>
                    <a:schemeClr val="tx1"/>
                  </a:solidFill>
                  <a:latin typeface="210 체리블라썸 R" panose="02020603020101020101" pitchFamily="18" charset="-127"/>
                  <a:ea typeface="210 체리블라썸 R" panose="02020603020101020101" pitchFamily="18" charset="-127"/>
                </a:endParaRPr>
              </a:p>
            </p:txBody>
          </p:sp>
          <p:sp>
            <p:nvSpPr>
              <p:cNvPr id="23" name="모서리가 둥근 직사각형 22"/>
              <p:cNvSpPr/>
              <p:nvPr/>
            </p:nvSpPr>
            <p:spPr>
              <a:xfrm>
                <a:off x="3760900" y="2713484"/>
                <a:ext cx="1546862" cy="790858"/>
              </a:xfrm>
              <a:prstGeom prst="roundRect">
                <a:avLst/>
              </a:prstGeom>
              <a:noFill/>
              <a:ln w="2222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  <a:latin typeface="210 체리블라썸 R" panose="02020603020101020101" pitchFamily="18" charset="-127"/>
                    <a:ea typeface="210 체리블라썸 R" panose="02020603020101020101" pitchFamily="18" charset="-127"/>
                  </a:rPr>
                  <a:t>7</a:t>
                </a:r>
                <a:r>
                  <a:rPr lang="ko-KR" altLang="en-US" dirty="0" smtClean="0">
                    <a:solidFill>
                      <a:schemeClr val="tx1"/>
                    </a:solidFill>
                    <a:latin typeface="210 체리블라썸 R" panose="02020603020101020101" pitchFamily="18" charset="-127"/>
                    <a:ea typeface="210 체리블라썸 R" panose="02020603020101020101" pitchFamily="18" charset="-127"/>
                  </a:rPr>
                  <a:t>주차</a:t>
                </a:r>
                <a:endParaRPr lang="en-US" altLang="ko-KR" dirty="0" smtClean="0">
                  <a:solidFill>
                    <a:schemeClr val="tx1"/>
                  </a:solidFill>
                  <a:latin typeface="210 체리블라썸 R" panose="02020603020101020101" pitchFamily="18" charset="-127"/>
                  <a:ea typeface="210 체리블라썸 R" panose="02020603020101020101" pitchFamily="18" charset="-127"/>
                </a:endParaRP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  <a:latin typeface="210 체리블라썸 R" panose="02020603020101020101" pitchFamily="18" charset="-127"/>
                    <a:ea typeface="210 체리블라썸 R" panose="02020603020101020101" pitchFamily="18" charset="-127"/>
                  </a:rPr>
                  <a:t>(4.13~4.19)</a:t>
                </a:r>
                <a:endParaRPr lang="ko-KR" altLang="en-US" dirty="0">
                  <a:solidFill>
                    <a:schemeClr val="tx1"/>
                  </a:solidFill>
                  <a:latin typeface="210 체리블라썸 R" panose="02020603020101020101" pitchFamily="18" charset="-127"/>
                  <a:ea typeface="210 체리블라썸 R" panose="02020603020101020101" pitchFamily="18" charset="-127"/>
                </a:endParaRPr>
              </a:p>
            </p:txBody>
          </p:sp>
          <p:sp>
            <p:nvSpPr>
              <p:cNvPr id="24" name="모서리가 둥근 직사각형 23"/>
              <p:cNvSpPr/>
              <p:nvPr/>
            </p:nvSpPr>
            <p:spPr>
              <a:xfrm>
                <a:off x="5388921" y="2709580"/>
                <a:ext cx="1546862" cy="790858"/>
              </a:xfrm>
              <a:prstGeom prst="roundRect">
                <a:avLst/>
              </a:prstGeom>
              <a:noFill/>
              <a:ln w="2222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  <a:latin typeface="210 체리블라썸 R" panose="02020603020101020101" pitchFamily="18" charset="-127"/>
                    <a:ea typeface="210 체리블라썸 R" panose="02020603020101020101" pitchFamily="18" charset="-127"/>
                  </a:rPr>
                  <a:t>8</a:t>
                </a:r>
                <a:r>
                  <a:rPr lang="ko-KR" altLang="en-US" dirty="0" smtClean="0">
                    <a:solidFill>
                      <a:schemeClr val="tx1"/>
                    </a:solidFill>
                    <a:latin typeface="210 체리블라썸 R" panose="02020603020101020101" pitchFamily="18" charset="-127"/>
                    <a:ea typeface="210 체리블라썸 R" panose="02020603020101020101" pitchFamily="18" charset="-127"/>
                  </a:rPr>
                  <a:t>주차</a:t>
                </a:r>
                <a:endParaRPr lang="en-US" altLang="ko-KR" dirty="0" smtClean="0">
                  <a:solidFill>
                    <a:schemeClr val="tx1"/>
                  </a:solidFill>
                  <a:latin typeface="210 체리블라썸 R" panose="02020603020101020101" pitchFamily="18" charset="-127"/>
                  <a:ea typeface="210 체리블라썸 R" panose="02020603020101020101" pitchFamily="18" charset="-127"/>
                </a:endParaRP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  <a:latin typeface="210 체리블라썸 R" panose="02020603020101020101" pitchFamily="18" charset="-127"/>
                    <a:ea typeface="210 체리블라썸 R" panose="02020603020101020101" pitchFamily="18" charset="-127"/>
                  </a:rPr>
                  <a:t>(4.20~4.26)</a:t>
                </a:r>
                <a:endParaRPr lang="ko-KR" altLang="en-US" dirty="0">
                  <a:solidFill>
                    <a:schemeClr val="tx1"/>
                  </a:solidFill>
                  <a:latin typeface="210 체리블라썸 R" panose="02020603020101020101" pitchFamily="18" charset="-127"/>
                  <a:ea typeface="210 체리블라썸 R" panose="02020603020101020101" pitchFamily="18" charset="-127"/>
                </a:endParaRPr>
              </a:p>
            </p:txBody>
          </p:sp>
        </p:grpSp>
        <p:sp>
          <p:nvSpPr>
            <p:cNvPr id="26" name="직사각형 25"/>
            <p:cNvSpPr/>
            <p:nvPr/>
          </p:nvSpPr>
          <p:spPr>
            <a:xfrm>
              <a:off x="3284101" y="2503742"/>
              <a:ext cx="1295307" cy="1384995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marL="171450" indent="-171450">
                <a:buSzPct val="100000"/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사용자 클라이언트 </a:t>
              </a:r>
              <a:r>
                <a:rPr lang="ko-KR" altLang="en-US" sz="1200" dirty="0" err="1" smtClean="0"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앱</a:t>
              </a:r>
              <a:r>
                <a:rPr lang="ko-KR" altLang="en-US" sz="1200" dirty="0" smtClean="0"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 </a:t>
              </a:r>
              <a:r>
                <a:rPr lang="ko-KR" altLang="en-US" sz="1200" dirty="0" err="1" smtClean="0"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테스팅</a:t>
              </a:r>
              <a:endParaRPr lang="en-US" altLang="ko-KR" sz="1200" dirty="0" smtClean="0">
                <a:latin typeface="210 체리블라썸 R" panose="02020603020101020101" pitchFamily="18" charset="-127"/>
                <a:ea typeface="210 체리블라썸 R" panose="02020603020101020101" pitchFamily="18" charset="-127"/>
              </a:endParaRPr>
            </a:p>
            <a:p>
              <a:pPr marL="171450" indent="-171450">
                <a:buSzPct val="100000"/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가맹점 클라이언트 시스템 개발</a:t>
              </a:r>
              <a:r>
                <a:rPr lang="en-US" altLang="ko-KR" sz="1200" dirty="0" smtClean="0"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(</a:t>
              </a:r>
              <a:r>
                <a:rPr lang="ko-KR" altLang="en-US" sz="1200" dirty="0" err="1" smtClean="0"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프로토타입</a:t>
              </a:r>
              <a:r>
                <a:rPr lang="en-US" altLang="ko-KR" sz="1200" dirty="0" smtClean="0"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)</a:t>
              </a:r>
            </a:p>
            <a:p>
              <a:pPr marL="171450" indent="-171450">
                <a:buSzPct val="100000"/>
                <a:buFont typeface="Arial" panose="020B0604020202020204" pitchFamily="34" charset="0"/>
                <a:buChar char="•"/>
              </a:pPr>
              <a:r>
                <a:rPr lang="ko-KR" altLang="en-US" sz="1200" dirty="0" err="1" smtClean="0"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라즈베리파이</a:t>
              </a:r>
              <a:r>
                <a:rPr lang="ko-KR" altLang="en-US" sz="1200" dirty="0" smtClean="0"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 관련 개발</a:t>
              </a:r>
              <a:endParaRPr lang="en-US" altLang="ko-KR" sz="1200" dirty="0" smtClean="0">
                <a:latin typeface="210 체리블라썸 R" panose="02020603020101020101" pitchFamily="18" charset="-127"/>
                <a:ea typeface="210 체리블라썸 R" panose="02020603020101020101" pitchFamily="18" charset="-127"/>
              </a:endParaRPr>
            </a:p>
            <a:p>
              <a:pPr marL="171450" indent="-171450">
                <a:buSzPct val="100000"/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자료 조사 및 </a:t>
              </a:r>
              <a:r>
                <a:rPr lang="en-US" altLang="ko-KR" sz="1200" dirty="0" smtClean="0"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study</a:t>
              </a: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645639" y="2503742"/>
              <a:ext cx="1295307" cy="646331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marL="171450" indent="-171450">
                <a:buSzPct val="100000"/>
                <a:buFont typeface="Arial" panose="020B0604020202020204" pitchFamily="34" charset="0"/>
                <a:buChar char="•"/>
              </a:pPr>
              <a:r>
                <a:rPr lang="en-US" altLang="ko-KR" sz="1200" dirty="0" smtClean="0"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Midterm presentation </a:t>
              </a:r>
              <a:r>
                <a:rPr lang="ko-KR" altLang="en-US" sz="1200" dirty="0" smtClean="0"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준비</a:t>
              </a:r>
              <a:endParaRPr lang="en-US" altLang="ko-KR" sz="1200" dirty="0" smtClean="0">
                <a:latin typeface="210 체리블라썸 R" panose="02020603020101020101" pitchFamily="18" charset="-127"/>
                <a:ea typeface="210 체리블라썸 R" panose="02020603020101020101" pitchFamily="18" charset="-127"/>
              </a:endParaRPr>
            </a:p>
            <a:p>
              <a:pPr marL="171450" indent="-171450">
                <a:buSzPct val="100000"/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자료 조사 및 </a:t>
              </a:r>
              <a:r>
                <a:rPr lang="en-US" altLang="ko-KR" sz="1200" dirty="0" smtClean="0"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study</a:t>
              </a: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922563" y="2503742"/>
              <a:ext cx="1295307" cy="156966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marL="171450" indent="-171450">
                <a:buSzPct val="100000"/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사용자 클라이언트 </a:t>
              </a:r>
              <a:r>
                <a:rPr lang="ko-KR" altLang="en-US" sz="1200" dirty="0" err="1" smtClean="0"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앱</a:t>
              </a:r>
              <a:r>
                <a:rPr lang="ko-KR" altLang="en-US" sz="1200" dirty="0" smtClean="0"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 개발</a:t>
              </a:r>
              <a:r>
                <a:rPr lang="en-US" altLang="ko-KR" sz="1200" dirty="0" smtClean="0"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(</a:t>
              </a:r>
              <a:r>
                <a:rPr lang="ko-KR" altLang="en-US" sz="1200" dirty="0" err="1" smtClean="0"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프로토타입</a:t>
              </a:r>
              <a:r>
                <a:rPr lang="en-US" altLang="ko-KR" sz="1200" dirty="0" smtClean="0"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)</a:t>
              </a:r>
            </a:p>
            <a:p>
              <a:pPr marL="171450" indent="-171450">
                <a:buSzPct val="100000"/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가맹점 클라이언트 시스템 개발</a:t>
              </a:r>
              <a:r>
                <a:rPr lang="en-US" altLang="ko-KR" sz="1200" dirty="0" smtClean="0"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(</a:t>
              </a:r>
              <a:r>
                <a:rPr lang="ko-KR" altLang="en-US" sz="1200" dirty="0" err="1" smtClean="0"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프로토타입</a:t>
              </a:r>
              <a:r>
                <a:rPr lang="en-US" altLang="ko-KR" sz="1200" dirty="0" smtClean="0"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)</a:t>
              </a:r>
            </a:p>
            <a:p>
              <a:pPr marL="171450" indent="-171450">
                <a:buSzPct val="100000"/>
                <a:buFont typeface="Arial" panose="020B0604020202020204" pitchFamily="34" charset="0"/>
                <a:buChar char="•"/>
              </a:pPr>
              <a:r>
                <a:rPr lang="ko-KR" altLang="en-US" sz="1200" dirty="0" err="1" smtClean="0"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라즈베리파이</a:t>
              </a:r>
              <a:r>
                <a:rPr lang="ko-KR" altLang="en-US" sz="1200" dirty="0" smtClean="0"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 구성</a:t>
              </a:r>
              <a:endParaRPr lang="en-US" altLang="ko-KR" sz="1200" dirty="0" smtClean="0">
                <a:latin typeface="210 체리블라썸 R" panose="02020603020101020101" pitchFamily="18" charset="-127"/>
                <a:ea typeface="210 체리블라썸 R" panose="02020603020101020101" pitchFamily="18" charset="-127"/>
              </a:endParaRPr>
            </a:p>
            <a:p>
              <a:pPr marL="171450" indent="-171450">
                <a:buSzPct val="100000"/>
                <a:buFont typeface="Arial" panose="020B0604020202020204" pitchFamily="34" charset="0"/>
                <a:buChar char="•"/>
              </a:pPr>
              <a:r>
                <a:rPr lang="en-US" altLang="ko-KR" sz="1200" dirty="0" smtClean="0"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LINC</a:t>
              </a:r>
              <a:r>
                <a:rPr lang="ko-KR" altLang="en-US" sz="1200" dirty="0" smtClean="0"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사업단 설명회</a:t>
              </a:r>
              <a:endParaRPr lang="en-US" altLang="ko-KR" sz="1200" dirty="0" smtClean="0">
                <a:latin typeface="210 체리블라썸 R" panose="02020603020101020101" pitchFamily="18" charset="-127"/>
                <a:ea typeface="210 체리블라썸 R" panose="02020603020101020101" pitchFamily="18" charset="-127"/>
              </a:endParaRPr>
            </a:p>
            <a:p>
              <a:pPr marL="171450" indent="-171450">
                <a:buSzPct val="100000"/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자료 조사 및 </a:t>
              </a:r>
              <a:r>
                <a:rPr lang="en-US" altLang="ko-KR" sz="1200" dirty="0" smtClean="0"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study</a:t>
              </a:r>
            </a:p>
            <a:p>
              <a:pPr marL="171450" indent="-171450">
                <a:buSzPct val="100000"/>
                <a:buFont typeface="Arial" panose="020B0604020202020204" pitchFamily="34" charset="0"/>
                <a:buChar char="•"/>
              </a:pPr>
              <a:endParaRPr lang="en-US" altLang="ko-KR" sz="1200" dirty="0" smtClean="0">
                <a:latin typeface="210 체리블라썸 R" panose="02020603020101020101" pitchFamily="18" charset="-127"/>
                <a:ea typeface="210 체리블라썸 R" panose="02020603020101020101" pitchFamily="18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6028939" y="2503742"/>
              <a:ext cx="1295307" cy="1015663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marL="171450" indent="-171450">
                <a:buSzPct val="100000"/>
                <a:buFont typeface="Arial" panose="020B0604020202020204" pitchFamily="34" charset="0"/>
                <a:buChar char="•"/>
              </a:pPr>
              <a:r>
                <a:rPr lang="en-US" altLang="ko-KR" sz="1200" dirty="0" smtClean="0"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Midterm presentation</a:t>
              </a:r>
            </a:p>
            <a:p>
              <a:pPr marL="171450" indent="-171450">
                <a:buSzPct val="100000"/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중간 고사</a:t>
              </a:r>
              <a:endParaRPr lang="en-US" altLang="ko-KR" sz="1200" dirty="0" smtClean="0">
                <a:latin typeface="210 체리블라썸 R" panose="02020603020101020101" pitchFamily="18" charset="-127"/>
                <a:ea typeface="210 체리블라썸 R" panose="02020603020101020101" pitchFamily="18" charset="-127"/>
              </a:endParaRPr>
            </a:p>
            <a:p>
              <a:pPr marL="171450" indent="-171450">
                <a:buSzPct val="100000"/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개인 자료 조사 및 </a:t>
              </a:r>
              <a:r>
                <a:rPr lang="en-US" altLang="ko-KR" sz="1200" dirty="0" smtClean="0"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study</a:t>
              </a:r>
            </a:p>
          </p:txBody>
        </p:sp>
      </p:grpSp>
      <p:sp>
        <p:nvSpPr>
          <p:cNvPr id="31" name="직사각형 30"/>
          <p:cNvSpPr/>
          <p:nvPr/>
        </p:nvSpPr>
        <p:spPr>
          <a:xfrm>
            <a:off x="24066" y="1168134"/>
            <a:ext cx="1656184" cy="114646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buSzPct val="100000"/>
            </a:pPr>
            <a:r>
              <a:rPr lang="ko-KR" altLang="en-US" sz="1600" dirty="0" smtClean="0">
                <a:solidFill>
                  <a:srgbClr val="F5A10B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개발 계획</a:t>
            </a:r>
            <a:endParaRPr lang="en-US" altLang="ko-KR" sz="1600" dirty="0" smtClean="0">
              <a:solidFill>
                <a:srgbClr val="F5A10B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>
              <a:buSzPct val="100000"/>
            </a:pPr>
            <a:endParaRPr lang="en-US" altLang="ko-KR" sz="700" dirty="0" smtClean="0">
              <a:solidFill>
                <a:schemeClr val="tx1">
                  <a:lumMod val="65000"/>
                  <a:lumOff val="35000"/>
                </a:schemeClr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marL="171450" indent="-17145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ko-KR" altLang="en-US" sz="1300" dirty="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사용도구 및 활용방안</a:t>
            </a: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ko-KR" altLang="en-US" sz="1300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역할 분담</a:t>
            </a:r>
            <a:endParaRPr lang="en-US" altLang="ko-KR" sz="1300" dirty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ko-KR" altLang="en-US" sz="1300" dirty="0">
                <a:solidFill>
                  <a:srgbClr val="F5A10B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개발 일정</a:t>
            </a:r>
            <a:endParaRPr lang="en-US" altLang="ko-KR" sz="1300" dirty="0">
              <a:solidFill>
                <a:srgbClr val="F5A10B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9926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bg2">
                <a:lumMod val="10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95836" y="575891"/>
            <a:ext cx="295232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6600" dirty="0" smtClean="0">
                <a:solidFill>
                  <a:srgbClr val="F5A10B"/>
                </a:solidFill>
                <a:latin typeface="210 동화책 R" panose="02020603020101020101" pitchFamily="18" charset="-127"/>
                <a:ea typeface="210 동화책 R" panose="02020603020101020101" pitchFamily="18" charset="-127"/>
              </a:rPr>
              <a:t>Index</a:t>
            </a:r>
            <a:endParaRPr lang="en-US" altLang="ko-KR" sz="6600" dirty="0" smtClean="0">
              <a:solidFill>
                <a:srgbClr val="F5A10B"/>
              </a:solidFill>
              <a:effectLst/>
              <a:latin typeface="210 동화책 R" panose="02020603020101020101" pitchFamily="18" charset="-127"/>
              <a:ea typeface="210 동화책 R" panose="02020603020101020101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611560" y="2316765"/>
            <a:ext cx="7848872" cy="2293823"/>
            <a:chOff x="335850" y="2961040"/>
            <a:chExt cx="6761668" cy="1908082"/>
          </a:xfrm>
        </p:grpSpPr>
        <p:grpSp>
          <p:nvGrpSpPr>
            <p:cNvPr id="3" name="그룹 2"/>
            <p:cNvGrpSpPr/>
            <p:nvPr/>
          </p:nvGrpSpPr>
          <p:grpSpPr>
            <a:xfrm>
              <a:off x="335850" y="2961040"/>
              <a:ext cx="6761668" cy="1908082"/>
              <a:chOff x="335850" y="2961040"/>
              <a:chExt cx="6761668" cy="1908082"/>
            </a:xfrm>
          </p:grpSpPr>
          <p:cxnSp>
            <p:nvCxnSpPr>
              <p:cNvPr id="14" name="직선 연결선 13"/>
              <p:cNvCxnSpPr/>
              <p:nvPr/>
            </p:nvCxnSpPr>
            <p:spPr>
              <a:xfrm>
                <a:off x="335850" y="3710339"/>
                <a:ext cx="6637601" cy="0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" name="그룹 7"/>
              <p:cNvGrpSpPr/>
              <p:nvPr/>
            </p:nvGrpSpPr>
            <p:grpSpPr>
              <a:xfrm>
                <a:off x="542526" y="2961040"/>
                <a:ext cx="6430925" cy="569603"/>
                <a:chOff x="504858" y="2709580"/>
                <a:chExt cx="6430925" cy="569603"/>
              </a:xfrm>
            </p:grpSpPr>
            <p:sp>
              <p:nvSpPr>
                <p:cNvPr id="21" name="모서리가 둥근 직사각형 20"/>
                <p:cNvSpPr/>
                <p:nvPr/>
              </p:nvSpPr>
              <p:spPr>
                <a:xfrm>
                  <a:off x="504858" y="2713484"/>
                  <a:ext cx="1546862" cy="565699"/>
                </a:xfrm>
                <a:prstGeom prst="roundRect">
                  <a:avLst/>
                </a:prstGeom>
                <a:solidFill>
                  <a:srgbClr val="F5A10B"/>
                </a:solidFill>
                <a:ln w="22225">
                  <a:noFill/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2000" dirty="0" smtClean="0">
                      <a:solidFill>
                        <a:schemeClr val="bg1"/>
                      </a:solidFill>
                      <a:latin typeface="210 체리블라썸 R" panose="02020603020101020101" pitchFamily="18" charset="-127"/>
                      <a:ea typeface="210 체리블라썸 R" panose="02020603020101020101" pitchFamily="18" charset="-127"/>
                    </a:rPr>
                    <a:t>개  요</a:t>
                  </a:r>
                  <a:endParaRPr lang="ko-KR" altLang="en-US" sz="2000" dirty="0">
                    <a:solidFill>
                      <a:schemeClr val="bg1"/>
                    </a:solidFill>
                    <a:latin typeface="210 체리블라썸 R" panose="02020603020101020101" pitchFamily="18" charset="-127"/>
                    <a:ea typeface="210 체리블라썸 R" panose="02020603020101020101" pitchFamily="18" charset="-127"/>
                  </a:endParaRPr>
                </a:p>
              </p:txBody>
            </p:sp>
            <p:sp>
              <p:nvSpPr>
                <p:cNvPr id="47" name="모서리가 둥근 직사각형 46"/>
                <p:cNvSpPr/>
                <p:nvPr/>
              </p:nvSpPr>
              <p:spPr>
                <a:xfrm>
                  <a:off x="2132879" y="2713484"/>
                  <a:ext cx="1546862" cy="565699"/>
                </a:xfrm>
                <a:prstGeom prst="roundRect">
                  <a:avLst/>
                </a:prstGeom>
                <a:solidFill>
                  <a:srgbClr val="F5A10B"/>
                </a:solidFill>
                <a:ln w="22225">
                  <a:noFill/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2000" dirty="0" err="1" smtClean="0">
                      <a:solidFill>
                        <a:schemeClr val="bg1"/>
                      </a:solidFill>
                      <a:latin typeface="210 체리블라썸 R" panose="02020603020101020101" pitchFamily="18" charset="-127"/>
                      <a:ea typeface="210 체리블라썸 R" panose="02020603020101020101" pitchFamily="18" charset="-127"/>
                    </a:rPr>
                    <a:t>특</a:t>
                  </a:r>
                  <a:r>
                    <a:rPr lang="ko-KR" altLang="en-US" sz="2000" dirty="0" smtClean="0">
                      <a:solidFill>
                        <a:schemeClr val="bg1"/>
                      </a:solidFill>
                      <a:latin typeface="210 체리블라썸 R" panose="02020603020101020101" pitchFamily="18" charset="-127"/>
                      <a:ea typeface="210 체리블라썸 R" panose="02020603020101020101" pitchFamily="18" charset="-127"/>
                    </a:rPr>
                    <a:t>  징</a:t>
                  </a:r>
                  <a:endParaRPr lang="ko-KR" altLang="en-US" sz="2000" dirty="0">
                    <a:solidFill>
                      <a:schemeClr val="bg1"/>
                    </a:solidFill>
                    <a:latin typeface="210 체리블라썸 R" panose="02020603020101020101" pitchFamily="18" charset="-127"/>
                    <a:ea typeface="210 체리블라썸 R" panose="02020603020101020101" pitchFamily="18" charset="-127"/>
                  </a:endParaRPr>
                </a:p>
              </p:txBody>
            </p:sp>
            <p:sp>
              <p:nvSpPr>
                <p:cNvPr id="48" name="모서리가 둥근 직사각형 47"/>
                <p:cNvSpPr/>
                <p:nvPr/>
              </p:nvSpPr>
              <p:spPr>
                <a:xfrm>
                  <a:off x="3760900" y="2713484"/>
                  <a:ext cx="1546862" cy="565699"/>
                </a:xfrm>
                <a:prstGeom prst="roundRect">
                  <a:avLst/>
                </a:prstGeom>
                <a:solidFill>
                  <a:srgbClr val="F5A10B"/>
                </a:solidFill>
                <a:ln w="22225">
                  <a:noFill/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2000" dirty="0" smtClean="0">
                      <a:solidFill>
                        <a:schemeClr val="bg1"/>
                      </a:solidFill>
                      <a:latin typeface="210 체리블라썸 R" panose="02020603020101020101" pitchFamily="18" charset="-127"/>
                      <a:ea typeface="210 체리블라썸 R" panose="02020603020101020101" pitchFamily="18" charset="-127"/>
                    </a:rPr>
                    <a:t>개발 내용</a:t>
                  </a:r>
                  <a:endParaRPr lang="ko-KR" altLang="en-US" sz="2000" dirty="0">
                    <a:solidFill>
                      <a:schemeClr val="bg1"/>
                    </a:solidFill>
                    <a:latin typeface="210 체리블라썸 R" panose="02020603020101020101" pitchFamily="18" charset="-127"/>
                    <a:ea typeface="210 체리블라썸 R" panose="02020603020101020101" pitchFamily="18" charset="-127"/>
                  </a:endParaRPr>
                </a:p>
              </p:txBody>
            </p:sp>
            <p:sp>
              <p:nvSpPr>
                <p:cNvPr id="49" name="모서리가 둥근 직사각형 48"/>
                <p:cNvSpPr/>
                <p:nvPr/>
              </p:nvSpPr>
              <p:spPr>
                <a:xfrm>
                  <a:off x="5388921" y="2709580"/>
                  <a:ext cx="1546862" cy="565699"/>
                </a:xfrm>
                <a:prstGeom prst="roundRect">
                  <a:avLst/>
                </a:prstGeom>
                <a:solidFill>
                  <a:srgbClr val="F5A10B"/>
                </a:solidFill>
                <a:ln w="22225">
                  <a:noFill/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2000" dirty="0" smtClean="0">
                      <a:solidFill>
                        <a:schemeClr val="bg1"/>
                      </a:solidFill>
                      <a:latin typeface="210 체리블라썸 R" panose="02020603020101020101" pitchFamily="18" charset="-127"/>
                      <a:ea typeface="210 체리블라썸 R" panose="02020603020101020101" pitchFamily="18" charset="-127"/>
                    </a:rPr>
                    <a:t>개발 계획</a:t>
                  </a:r>
                  <a:endParaRPr lang="ko-KR" altLang="en-US" sz="2000" dirty="0">
                    <a:solidFill>
                      <a:schemeClr val="bg1"/>
                    </a:solidFill>
                    <a:latin typeface="210 체리블라썸 R" panose="02020603020101020101" pitchFamily="18" charset="-127"/>
                    <a:ea typeface="210 체리블라썸 R" panose="02020603020101020101" pitchFamily="18" charset="-127"/>
                  </a:endParaRPr>
                </a:p>
              </p:txBody>
            </p:sp>
          </p:grpSp>
          <p:sp>
            <p:nvSpPr>
              <p:cNvPr id="52" name="직사각형 51"/>
              <p:cNvSpPr/>
              <p:nvPr/>
            </p:nvSpPr>
            <p:spPr>
              <a:xfrm>
                <a:off x="2168482" y="3973055"/>
                <a:ext cx="1546862" cy="691252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marL="171450" indent="-171450">
                  <a:buSzPct val="100000"/>
                  <a:buFont typeface="Arial" panose="020B0604020202020204" pitchFamily="34" charset="0"/>
                  <a:buChar char="•"/>
                </a:pPr>
                <a:r>
                  <a:rPr lang="ko-KR" altLang="en-US" sz="1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210 체리블라썸 R" panose="02020603020101020101" pitchFamily="18" charset="-127"/>
                    <a:ea typeface="210 체리블라썸 R" panose="02020603020101020101" pitchFamily="18" charset="-127"/>
                  </a:rPr>
                  <a:t>기대 효과</a:t>
                </a:r>
                <a:endParaRPr lang="en-US" altLang="ko-KR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210 체리블라썸 R" panose="02020603020101020101" pitchFamily="18" charset="-127"/>
                  <a:ea typeface="210 체리블라썸 R" panose="02020603020101020101" pitchFamily="18" charset="-127"/>
                </a:endParaRPr>
              </a:p>
              <a:p>
                <a:pPr marL="171450" indent="-171450">
                  <a:buSzPct val="100000"/>
                  <a:buFont typeface="Arial" panose="020B0604020202020204" pitchFamily="34" charset="0"/>
                  <a:buChar char="•"/>
                </a:pPr>
                <a:r>
                  <a:rPr lang="ko-KR" altLang="en-US" sz="1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210 체리블라썸 R" panose="02020603020101020101" pitchFamily="18" charset="-127"/>
                    <a:ea typeface="210 체리블라썸 R" panose="02020603020101020101" pitchFamily="18" charset="-127"/>
                  </a:rPr>
                  <a:t>수익 모델</a:t>
                </a:r>
                <a:endParaRPr lang="en-US" altLang="ko-KR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210 체리블라썸 R" panose="02020603020101020101" pitchFamily="18" charset="-127"/>
                  <a:ea typeface="210 체리블라썸 R" panose="02020603020101020101" pitchFamily="18" charset="-127"/>
                </a:endParaRPr>
              </a:p>
              <a:p>
                <a:pPr marL="171450" indent="-171450">
                  <a:buSzPct val="100000"/>
                  <a:buFont typeface="Arial" panose="020B0604020202020204" pitchFamily="34" charset="0"/>
                  <a:buChar char="•"/>
                </a:pPr>
                <a:r>
                  <a:rPr lang="ko-KR" altLang="en-US" sz="1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210 체리블라썸 R" panose="02020603020101020101" pitchFamily="18" charset="-127"/>
                    <a:ea typeface="210 체리블라썸 R" panose="02020603020101020101" pitchFamily="18" charset="-127"/>
                  </a:rPr>
                  <a:t>비교</a:t>
                </a:r>
                <a:endParaRPr lang="en-US" altLang="ko-KR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210 체리블라썸 R" panose="02020603020101020101" pitchFamily="18" charset="-127"/>
                  <a:ea typeface="210 체리블라썸 R" panose="02020603020101020101" pitchFamily="18" charset="-127"/>
                </a:endParaRPr>
              </a:p>
            </p:txBody>
          </p:sp>
          <p:sp>
            <p:nvSpPr>
              <p:cNvPr id="53" name="직사각형 52"/>
              <p:cNvSpPr/>
              <p:nvPr/>
            </p:nvSpPr>
            <p:spPr>
              <a:xfrm>
                <a:off x="3794438" y="3973055"/>
                <a:ext cx="1546862" cy="896067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marL="171450" indent="-171450"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ko-KR" sz="1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210 체리블라썸 R" panose="02020603020101020101" pitchFamily="18" charset="-127"/>
                    <a:ea typeface="210 체리블라썸 R" panose="02020603020101020101" pitchFamily="18" charset="-127"/>
                  </a:rPr>
                  <a:t>Overview</a:t>
                </a:r>
              </a:p>
              <a:p>
                <a:pPr marL="171450" indent="-171450">
                  <a:buSzPct val="100000"/>
                  <a:buFont typeface="Arial" panose="020B0604020202020204" pitchFamily="34" charset="0"/>
                  <a:buChar char="•"/>
                </a:pPr>
                <a:r>
                  <a:rPr lang="ko-KR" altLang="en-US" sz="1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210 체리블라썸 R" panose="02020603020101020101" pitchFamily="18" charset="-127"/>
                    <a:ea typeface="210 체리블라썸 R" panose="02020603020101020101" pitchFamily="18" charset="-127"/>
                  </a:rPr>
                  <a:t>서버</a:t>
                </a:r>
                <a:endParaRPr lang="en-US" altLang="ko-KR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210 체리블라썸 R" panose="02020603020101020101" pitchFamily="18" charset="-127"/>
                  <a:ea typeface="210 체리블라썸 R" panose="02020603020101020101" pitchFamily="18" charset="-127"/>
                </a:endParaRPr>
              </a:p>
              <a:p>
                <a:pPr marL="171450" indent="-171450">
                  <a:buSzPct val="100000"/>
                  <a:buFont typeface="Arial" panose="020B0604020202020204" pitchFamily="34" charset="0"/>
                  <a:buChar char="•"/>
                </a:pPr>
                <a:r>
                  <a:rPr lang="ko-KR" altLang="en-US" sz="1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210 체리블라썸 R" panose="02020603020101020101" pitchFamily="18" charset="-127"/>
                    <a:ea typeface="210 체리블라썸 R" panose="02020603020101020101" pitchFamily="18" charset="-127"/>
                  </a:rPr>
                  <a:t>사용자 클라이언트</a:t>
                </a:r>
                <a:endParaRPr lang="en-US" altLang="ko-KR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210 체리블라썸 R" panose="02020603020101020101" pitchFamily="18" charset="-127"/>
                  <a:ea typeface="210 체리블라썸 R" panose="02020603020101020101" pitchFamily="18" charset="-127"/>
                </a:endParaRPr>
              </a:p>
              <a:p>
                <a:pPr marL="171450" indent="-171450">
                  <a:buSzPct val="100000"/>
                  <a:buFont typeface="Arial" panose="020B0604020202020204" pitchFamily="34" charset="0"/>
                  <a:buChar char="•"/>
                </a:pPr>
                <a:r>
                  <a:rPr lang="ko-KR" altLang="en-US" sz="1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210 체리블라썸 R" panose="02020603020101020101" pitchFamily="18" charset="-127"/>
                    <a:ea typeface="210 체리블라썸 R" panose="02020603020101020101" pitchFamily="18" charset="-127"/>
                  </a:rPr>
                  <a:t>동전 모음이</a:t>
                </a:r>
                <a:endParaRPr lang="en-US" altLang="ko-KR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210 체리블라썸 R" panose="02020603020101020101" pitchFamily="18" charset="-127"/>
                  <a:ea typeface="210 체리블라썸 R" panose="02020603020101020101" pitchFamily="18" charset="-127"/>
                </a:endParaRPr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5426588" y="3973055"/>
                <a:ext cx="1670930" cy="691252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marL="171450" indent="-171450">
                  <a:buSzPct val="100000"/>
                  <a:buFont typeface="Arial" panose="020B0604020202020204" pitchFamily="34" charset="0"/>
                  <a:buChar char="•"/>
                </a:pPr>
                <a:r>
                  <a:rPr lang="ko-KR" altLang="en-US" sz="1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210 체리블라썸 R" panose="02020603020101020101" pitchFamily="18" charset="-127"/>
                    <a:ea typeface="210 체리블라썸 R" panose="02020603020101020101" pitchFamily="18" charset="-127"/>
                  </a:rPr>
                  <a:t>사용도구 및 활용방안</a:t>
                </a:r>
                <a:endParaRPr lang="en-US" altLang="ko-KR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210 체리블라썸 R" panose="02020603020101020101" pitchFamily="18" charset="-127"/>
                  <a:ea typeface="210 체리블라썸 R" panose="02020603020101020101" pitchFamily="18" charset="-127"/>
                </a:endParaRPr>
              </a:p>
              <a:p>
                <a:pPr marL="171450" indent="-171450">
                  <a:buSzPct val="100000"/>
                  <a:buFont typeface="Arial" panose="020B0604020202020204" pitchFamily="34" charset="0"/>
                  <a:buChar char="•"/>
                </a:pPr>
                <a:r>
                  <a:rPr lang="ko-KR" altLang="en-US" sz="1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210 체리블라썸 R" panose="02020603020101020101" pitchFamily="18" charset="-127"/>
                    <a:ea typeface="210 체리블라썸 R" panose="02020603020101020101" pitchFamily="18" charset="-127"/>
                  </a:rPr>
                  <a:t>역할 분담</a:t>
                </a:r>
                <a:endParaRPr lang="en-US" altLang="ko-KR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210 체리블라썸 R" panose="02020603020101020101" pitchFamily="18" charset="-127"/>
                  <a:ea typeface="210 체리블라썸 R" panose="02020603020101020101" pitchFamily="18" charset="-127"/>
                </a:endParaRPr>
              </a:p>
              <a:p>
                <a:pPr marL="171450" indent="-171450">
                  <a:buSzPct val="100000"/>
                  <a:buFont typeface="Arial" panose="020B0604020202020204" pitchFamily="34" charset="0"/>
                  <a:buChar char="•"/>
                </a:pPr>
                <a:r>
                  <a:rPr lang="ko-KR" altLang="en-US" sz="1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210 체리블라썸 R" panose="02020603020101020101" pitchFamily="18" charset="-127"/>
                    <a:ea typeface="210 체리블라썸 R" panose="02020603020101020101" pitchFamily="18" charset="-127"/>
                  </a:rPr>
                  <a:t>개발 일정</a:t>
                </a:r>
                <a:endParaRPr lang="en-US" altLang="ko-KR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210 체리블라썸 R" panose="02020603020101020101" pitchFamily="18" charset="-127"/>
                  <a:ea typeface="210 체리블라썸 R" panose="02020603020101020101" pitchFamily="18" charset="-127"/>
                </a:endParaRPr>
              </a:p>
            </p:txBody>
          </p:sp>
        </p:grpSp>
        <p:sp>
          <p:nvSpPr>
            <p:cNvPr id="20" name="직사각형 19"/>
            <p:cNvSpPr/>
            <p:nvPr/>
          </p:nvSpPr>
          <p:spPr>
            <a:xfrm>
              <a:off x="542526" y="3973055"/>
              <a:ext cx="1546862" cy="486436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marL="171450" indent="-171450">
                <a:buSzPct val="100000"/>
                <a:buFont typeface="Arial" panose="020B0604020202020204" pitchFamily="34" charset="0"/>
                <a:buChar char="•"/>
              </a:pPr>
              <a:r>
                <a:rPr lang="ko-KR" alt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주제</a:t>
              </a:r>
              <a:endPara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210 체리블라썸 R" panose="02020603020101020101" pitchFamily="18" charset="-127"/>
                <a:ea typeface="210 체리블라썸 R" panose="02020603020101020101" pitchFamily="18" charset="-127"/>
              </a:endParaRPr>
            </a:p>
            <a:p>
              <a:pPr marL="171450" indent="-171450">
                <a:buSzPct val="100000"/>
                <a:buFont typeface="Arial" panose="020B0604020202020204" pitchFamily="34" charset="0"/>
                <a:buChar char="•"/>
              </a:pPr>
              <a:r>
                <a:rPr lang="ko-KR" alt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선정 배경</a:t>
              </a:r>
              <a:endPara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210 체리블라썸 R" panose="02020603020101020101" pitchFamily="18" charset="-127"/>
                <a:ea typeface="210 체리블라썸 R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467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/>
          <p:cNvSpPr/>
          <p:nvPr/>
        </p:nvSpPr>
        <p:spPr>
          <a:xfrm>
            <a:off x="-11431" y="0"/>
            <a:ext cx="1691680" cy="5715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1335175" y="222700"/>
            <a:ext cx="345075" cy="285752"/>
            <a:chOff x="4143372" y="1428740"/>
            <a:chExt cx="442916" cy="285752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4" name="갈매기형 수장 13"/>
            <p:cNvSpPr/>
            <p:nvPr/>
          </p:nvSpPr>
          <p:spPr>
            <a:xfrm>
              <a:off x="4143372" y="1428740"/>
              <a:ext cx="228602" cy="285752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갈매기형 수장 14"/>
            <p:cNvSpPr/>
            <p:nvPr/>
          </p:nvSpPr>
          <p:spPr>
            <a:xfrm>
              <a:off x="4357686" y="1428740"/>
              <a:ext cx="228602" cy="285752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-11431" y="205377"/>
            <a:ext cx="1306785" cy="44166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종</a:t>
            </a:r>
            <a:r>
              <a:rPr lang="en-US" altLang="ko-KR" sz="1400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+</a:t>
            </a:r>
            <a:r>
              <a:rPr lang="ko-KR" altLang="en-US" sz="1400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융합프로젝트</a:t>
            </a:r>
          </a:p>
        </p:txBody>
      </p:sp>
      <p:sp>
        <p:nvSpPr>
          <p:cNvPr id="35" name="제목 1"/>
          <p:cNvSpPr>
            <a:spLocks noGrp="1"/>
          </p:cNvSpPr>
          <p:nvPr>
            <p:ph type="ctrTitle" idx="4294967295"/>
          </p:nvPr>
        </p:nvSpPr>
        <p:spPr>
          <a:xfrm>
            <a:off x="-11431" y="652825"/>
            <a:ext cx="1306784" cy="332467"/>
          </a:xfrm>
          <a:solidFill>
            <a:srgbClr val="F5A10B"/>
          </a:solidFill>
        </p:spPr>
        <p:txBody>
          <a:bodyPr>
            <a:no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8 </a:t>
            </a:r>
            <a:r>
              <a:rPr lang="ko-KR" altLang="en-US" sz="1200" dirty="0">
                <a:solidFill>
                  <a:schemeClr val="bg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팀</a:t>
            </a:r>
          </a:p>
        </p:txBody>
      </p:sp>
      <p:sp>
        <p:nvSpPr>
          <p:cNvPr id="266" name="TextBox 265"/>
          <p:cNvSpPr txBox="1"/>
          <p:nvPr/>
        </p:nvSpPr>
        <p:spPr>
          <a:xfrm>
            <a:off x="1922564" y="121196"/>
            <a:ext cx="68320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Blip>
                <a:blip r:embed="rId2"/>
              </a:buBlip>
            </a:pPr>
            <a:r>
              <a:rPr lang="ko-KR" altLang="en-US" sz="3200" dirty="0" smtClean="0">
                <a:latin typeface="210 동화책 R" panose="02020603020101020101" pitchFamily="18" charset="-127"/>
                <a:ea typeface="210 동화책 R" panose="02020603020101020101"/>
              </a:rPr>
              <a:t>개발 일정</a:t>
            </a:r>
            <a:endParaRPr lang="ko-KR" altLang="en-US" sz="3200" dirty="0">
              <a:latin typeface="210 동화책 R" panose="02020603020101020101" pitchFamily="18" charset="-127"/>
              <a:ea typeface="210 동화책 R" panose="02020603020101020101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1907704" y="769268"/>
            <a:ext cx="698477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1922563" y="1491727"/>
            <a:ext cx="6832080" cy="2397010"/>
            <a:chOff x="1922563" y="1491727"/>
            <a:chExt cx="5401683" cy="2397010"/>
          </a:xfrm>
        </p:grpSpPr>
        <p:grpSp>
          <p:nvGrpSpPr>
            <p:cNvPr id="18" name="그룹 17"/>
            <p:cNvGrpSpPr/>
            <p:nvPr/>
          </p:nvGrpSpPr>
          <p:grpSpPr>
            <a:xfrm>
              <a:off x="1922563" y="1491727"/>
              <a:ext cx="5385108" cy="794762"/>
              <a:chOff x="504858" y="2709580"/>
              <a:chExt cx="6430925" cy="794762"/>
            </a:xfrm>
          </p:grpSpPr>
          <p:sp>
            <p:nvSpPr>
              <p:cNvPr id="19" name="모서리가 둥근 직사각형 18"/>
              <p:cNvSpPr/>
              <p:nvPr/>
            </p:nvSpPr>
            <p:spPr>
              <a:xfrm>
                <a:off x="504858" y="2713484"/>
                <a:ext cx="1546862" cy="790858"/>
              </a:xfrm>
              <a:prstGeom prst="roundRect">
                <a:avLst/>
              </a:prstGeom>
              <a:noFill/>
              <a:ln w="2222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  <a:latin typeface="210 체리블라썸 R" panose="02020603020101020101" pitchFamily="18" charset="-127"/>
                    <a:ea typeface="210 체리블라썸 R" panose="02020603020101020101" pitchFamily="18" charset="-127"/>
                  </a:rPr>
                  <a:t>9</a:t>
                </a:r>
                <a:r>
                  <a:rPr lang="ko-KR" altLang="en-US" dirty="0" smtClean="0">
                    <a:solidFill>
                      <a:schemeClr val="tx1"/>
                    </a:solidFill>
                    <a:latin typeface="210 체리블라썸 R" panose="02020603020101020101" pitchFamily="18" charset="-127"/>
                    <a:ea typeface="210 체리블라썸 R" panose="02020603020101020101" pitchFamily="18" charset="-127"/>
                  </a:rPr>
                  <a:t>주차</a:t>
                </a:r>
                <a:endParaRPr lang="en-US" altLang="ko-KR" dirty="0" smtClean="0">
                  <a:solidFill>
                    <a:schemeClr val="tx1"/>
                  </a:solidFill>
                  <a:latin typeface="210 체리블라썸 R" panose="02020603020101020101" pitchFamily="18" charset="-127"/>
                  <a:ea typeface="210 체리블라썸 R" panose="02020603020101020101" pitchFamily="18" charset="-127"/>
                </a:endParaRP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  <a:latin typeface="210 체리블라썸 R" panose="02020603020101020101" pitchFamily="18" charset="-127"/>
                    <a:ea typeface="210 체리블라썸 R" panose="02020603020101020101" pitchFamily="18" charset="-127"/>
                  </a:rPr>
                  <a:t>(4.27~5.3)</a:t>
                </a:r>
                <a:endParaRPr lang="ko-KR" altLang="en-US" dirty="0">
                  <a:solidFill>
                    <a:schemeClr val="tx1"/>
                  </a:solidFill>
                  <a:latin typeface="210 체리블라썸 R" panose="02020603020101020101" pitchFamily="18" charset="-127"/>
                  <a:ea typeface="210 체리블라썸 R" panose="02020603020101020101" pitchFamily="18" charset="-127"/>
                </a:endParaRPr>
              </a:p>
            </p:txBody>
          </p:sp>
          <p:sp>
            <p:nvSpPr>
              <p:cNvPr id="20" name="모서리가 둥근 직사각형 19"/>
              <p:cNvSpPr/>
              <p:nvPr/>
            </p:nvSpPr>
            <p:spPr>
              <a:xfrm>
                <a:off x="2132879" y="2713484"/>
                <a:ext cx="1546862" cy="790858"/>
              </a:xfrm>
              <a:prstGeom prst="roundRect">
                <a:avLst/>
              </a:prstGeom>
              <a:noFill/>
              <a:ln w="2222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  <a:latin typeface="210 체리블라썸 R" panose="02020603020101020101" pitchFamily="18" charset="-127"/>
                    <a:ea typeface="210 체리블라썸 R" panose="02020603020101020101" pitchFamily="18" charset="-127"/>
                  </a:rPr>
                  <a:t>10</a:t>
                </a:r>
                <a:r>
                  <a:rPr lang="ko-KR" altLang="en-US" dirty="0" smtClean="0">
                    <a:solidFill>
                      <a:schemeClr val="tx1"/>
                    </a:solidFill>
                    <a:latin typeface="210 체리블라썸 R" panose="02020603020101020101" pitchFamily="18" charset="-127"/>
                    <a:ea typeface="210 체리블라썸 R" panose="02020603020101020101" pitchFamily="18" charset="-127"/>
                  </a:rPr>
                  <a:t>주차</a:t>
                </a:r>
                <a:endParaRPr lang="en-US" altLang="ko-KR" dirty="0" smtClean="0">
                  <a:solidFill>
                    <a:schemeClr val="tx1"/>
                  </a:solidFill>
                  <a:latin typeface="210 체리블라썸 R" panose="02020603020101020101" pitchFamily="18" charset="-127"/>
                  <a:ea typeface="210 체리블라썸 R" panose="02020603020101020101" pitchFamily="18" charset="-127"/>
                </a:endParaRP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  <a:latin typeface="210 체리블라썸 R" panose="02020603020101020101" pitchFamily="18" charset="-127"/>
                    <a:ea typeface="210 체리블라썸 R" panose="02020603020101020101" pitchFamily="18" charset="-127"/>
                  </a:rPr>
                  <a:t>(5.4~5.10)</a:t>
                </a:r>
                <a:endParaRPr lang="ko-KR" altLang="en-US" dirty="0">
                  <a:solidFill>
                    <a:schemeClr val="tx1"/>
                  </a:solidFill>
                  <a:latin typeface="210 체리블라썸 R" panose="02020603020101020101" pitchFamily="18" charset="-127"/>
                  <a:ea typeface="210 체리블라썸 R" panose="02020603020101020101" pitchFamily="18" charset="-127"/>
                </a:endParaRPr>
              </a:p>
            </p:txBody>
          </p:sp>
          <p:sp>
            <p:nvSpPr>
              <p:cNvPr id="23" name="모서리가 둥근 직사각형 22"/>
              <p:cNvSpPr/>
              <p:nvPr/>
            </p:nvSpPr>
            <p:spPr>
              <a:xfrm>
                <a:off x="3760900" y="2713484"/>
                <a:ext cx="1546862" cy="790858"/>
              </a:xfrm>
              <a:prstGeom prst="roundRect">
                <a:avLst/>
              </a:prstGeom>
              <a:noFill/>
              <a:ln w="2222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  <a:latin typeface="210 체리블라썸 R" panose="02020603020101020101" pitchFamily="18" charset="-127"/>
                    <a:ea typeface="210 체리블라썸 R" panose="02020603020101020101" pitchFamily="18" charset="-127"/>
                  </a:rPr>
                  <a:t>11</a:t>
                </a:r>
                <a:r>
                  <a:rPr lang="ko-KR" altLang="en-US" dirty="0" smtClean="0">
                    <a:solidFill>
                      <a:schemeClr val="tx1"/>
                    </a:solidFill>
                    <a:latin typeface="210 체리블라썸 R" panose="02020603020101020101" pitchFamily="18" charset="-127"/>
                    <a:ea typeface="210 체리블라썸 R" panose="02020603020101020101" pitchFamily="18" charset="-127"/>
                  </a:rPr>
                  <a:t>주차</a:t>
                </a:r>
                <a:endParaRPr lang="en-US" altLang="ko-KR" dirty="0" smtClean="0">
                  <a:solidFill>
                    <a:schemeClr val="tx1"/>
                  </a:solidFill>
                  <a:latin typeface="210 체리블라썸 R" panose="02020603020101020101" pitchFamily="18" charset="-127"/>
                  <a:ea typeface="210 체리블라썸 R" panose="02020603020101020101" pitchFamily="18" charset="-127"/>
                </a:endParaRP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  <a:latin typeface="210 체리블라썸 R" panose="02020603020101020101" pitchFamily="18" charset="-127"/>
                    <a:ea typeface="210 체리블라썸 R" panose="02020603020101020101" pitchFamily="18" charset="-127"/>
                  </a:rPr>
                  <a:t>(5.11~5.17)</a:t>
                </a:r>
                <a:endParaRPr lang="ko-KR" altLang="en-US" dirty="0">
                  <a:solidFill>
                    <a:schemeClr val="tx1"/>
                  </a:solidFill>
                  <a:latin typeface="210 체리블라썸 R" panose="02020603020101020101" pitchFamily="18" charset="-127"/>
                  <a:ea typeface="210 체리블라썸 R" panose="02020603020101020101" pitchFamily="18" charset="-127"/>
                </a:endParaRPr>
              </a:p>
            </p:txBody>
          </p:sp>
          <p:sp>
            <p:nvSpPr>
              <p:cNvPr id="24" name="모서리가 둥근 직사각형 23"/>
              <p:cNvSpPr/>
              <p:nvPr/>
            </p:nvSpPr>
            <p:spPr>
              <a:xfrm>
                <a:off x="5388921" y="2709580"/>
                <a:ext cx="1546862" cy="790858"/>
              </a:xfrm>
              <a:prstGeom prst="roundRect">
                <a:avLst/>
              </a:prstGeom>
              <a:noFill/>
              <a:ln w="2222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  <a:latin typeface="210 체리블라썸 R" panose="02020603020101020101" pitchFamily="18" charset="-127"/>
                    <a:ea typeface="210 체리블라썸 R" panose="02020603020101020101" pitchFamily="18" charset="-127"/>
                  </a:rPr>
                  <a:t>12</a:t>
                </a:r>
                <a:r>
                  <a:rPr lang="ko-KR" altLang="en-US" dirty="0" smtClean="0">
                    <a:solidFill>
                      <a:schemeClr val="tx1"/>
                    </a:solidFill>
                    <a:latin typeface="210 체리블라썸 R" panose="02020603020101020101" pitchFamily="18" charset="-127"/>
                    <a:ea typeface="210 체리블라썸 R" panose="02020603020101020101" pitchFamily="18" charset="-127"/>
                  </a:rPr>
                  <a:t>주차</a:t>
                </a:r>
                <a:endParaRPr lang="en-US" altLang="ko-KR" dirty="0" smtClean="0">
                  <a:solidFill>
                    <a:schemeClr val="tx1"/>
                  </a:solidFill>
                  <a:latin typeface="210 체리블라썸 R" panose="02020603020101020101" pitchFamily="18" charset="-127"/>
                  <a:ea typeface="210 체리블라썸 R" panose="02020603020101020101" pitchFamily="18" charset="-127"/>
                </a:endParaRP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  <a:latin typeface="210 체리블라썸 R" panose="02020603020101020101" pitchFamily="18" charset="-127"/>
                    <a:ea typeface="210 체리블라썸 R" panose="02020603020101020101" pitchFamily="18" charset="-127"/>
                  </a:rPr>
                  <a:t>(5.18~5.24)</a:t>
                </a:r>
                <a:endParaRPr lang="ko-KR" altLang="en-US" dirty="0">
                  <a:solidFill>
                    <a:schemeClr val="tx1"/>
                  </a:solidFill>
                  <a:latin typeface="210 체리블라썸 R" panose="02020603020101020101" pitchFamily="18" charset="-127"/>
                  <a:ea typeface="210 체리블라썸 R" panose="02020603020101020101" pitchFamily="18" charset="-127"/>
                </a:endParaRPr>
              </a:p>
            </p:txBody>
          </p:sp>
        </p:grpSp>
        <p:sp>
          <p:nvSpPr>
            <p:cNvPr id="26" name="직사각형 25"/>
            <p:cNvSpPr/>
            <p:nvPr/>
          </p:nvSpPr>
          <p:spPr>
            <a:xfrm>
              <a:off x="3284101" y="2503742"/>
              <a:ext cx="1295307" cy="120032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marL="171450" indent="-171450">
                <a:buSzPct val="100000"/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서버 및 클라이언트 연동</a:t>
              </a:r>
              <a:endParaRPr lang="en-US" altLang="ko-KR" sz="1200" dirty="0" smtClean="0">
                <a:latin typeface="210 체리블라썸 R" panose="02020603020101020101" pitchFamily="18" charset="-127"/>
                <a:ea typeface="210 체리블라썸 R" panose="02020603020101020101" pitchFamily="18" charset="-127"/>
              </a:endParaRPr>
            </a:p>
            <a:p>
              <a:pPr marL="171450" indent="-171450">
                <a:buSzPct val="100000"/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가맹점 클라이언트 시스템 </a:t>
              </a:r>
              <a:r>
                <a:rPr lang="ko-KR" altLang="en-US" sz="1200" dirty="0" err="1" smtClean="0"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테스팅</a:t>
              </a:r>
              <a:endParaRPr lang="en-US" altLang="ko-KR" sz="1200" dirty="0" smtClean="0">
                <a:latin typeface="210 체리블라썸 R" panose="02020603020101020101" pitchFamily="18" charset="-127"/>
                <a:ea typeface="210 체리블라썸 R" panose="02020603020101020101" pitchFamily="18" charset="-127"/>
              </a:endParaRPr>
            </a:p>
            <a:p>
              <a:pPr marL="171450" indent="-171450">
                <a:buSzPct val="100000"/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자료 조사 및 </a:t>
              </a:r>
              <a:r>
                <a:rPr lang="en-US" altLang="ko-KR" sz="1200" dirty="0" smtClean="0"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study</a:t>
              </a:r>
            </a:p>
            <a:p>
              <a:pPr marL="171450" indent="-171450">
                <a:buSzPct val="100000"/>
                <a:buFont typeface="Arial" panose="020B0604020202020204" pitchFamily="34" charset="0"/>
                <a:buChar char="•"/>
              </a:pPr>
              <a:endParaRPr lang="en-US" altLang="ko-KR" sz="1200" dirty="0" smtClean="0">
                <a:latin typeface="210 체리블라썸 R" panose="02020603020101020101" pitchFamily="18" charset="-127"/>
                <a:ea typeface="210 체리블라썸 R" panose="02020603020101020101" pitchFamily="18" charset="-127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645639" y="2503742"/>
              <a:ext cx="1295307" cy="1015663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marL="171450" indent="-171450">
                <a:buSzPct val="100000"/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전체</a:t>
              </a:r>
              <a:r>
                <a:rPr lang="en-US" altLang="ko-KR" sz="1200" dirty="0"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 </a:t>
              </a:r>
              <a:r>
                <a:rPr lang="ko-KR" altLang="en-US" sz="1200" dirty="0" smtClean="0"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시스템 </a:t>
              </a:r>
              <a:r>
                <a:rPr lang="ko-KR" altLang="en-US" sz="1200" dirty="0" err="1" smtClean="0"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테스팅</a:t>
              </a:r>
              <a:endParaRPr lang="en-US" altLang="ko-KR" sz="1200" dirty="0" smtClean="0">
                <a:latin typeface="210 체리블라썸 R" panose="02020603020101020101" pitchFamily="18" charset="-127"/>
                <a:ea typeface="210 체리블라썸 R" panose="02020603020101020101" pitchFamily="18" charset="-127"/>
              </a:endParaRPr>
            </a:p>
            <a:p>
              <a:pPr marL="171450" indent="-171450">
                <a:buSzPct val="100000"/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사용자 데이터 분석법 연구</a:t>
              </a:r>
              <a:endParaRPr lang="en-US" altLang="ko-KR" sz="1200" dirty="0" smtClean="0">
                <a:latin typeface="210 체리블라썸 R" panose="02020603020101020101" pitchFamily="18" charset="-127"/>
                <a:ea typeface="210 체리블라썸 R" panose="02020603020101020101" pitchFamily="18" charset="-127"/>
              </a:endParaRPr>
            </a:p>
            <a:p>
              <a:pPr marL="171450" indent="-171450">
                <a:buSzPct val="100000"/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미비사항 보완</a:t>
              </a:r>
              <a:endParaRPr lang="en-US" altLang="ko-KR" sz="1200" dirty="0" smtClean="0">
                <a:latin typeface="210 체리블라썸 R" panose="02020603020101020101" pitchFamily="18" charset="-127"/>
                <a:ea typeface="210 체리블라썸 R" panose="02020603020101020101" pitchFamily="18" charset="-127"/>
              </a:endParaRPr>
            </a:p>
            <a:p>
              <a:pPr marL="171450" indent="-171450">
                <a:buSzPct val="100000"/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자료 조사 및 </a:t>
              </a:r>
              <a:r>
                <a:rPr lang="en-US" altLang="ko-KR" sz="1200" dirty="0" smtClean="0"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study</a:t>
              </a: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922563" y="2503742"/>
              <a:ext cx="1295307" cy="1384995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marL="171450" indent="-171450">
                <a:buSzPct val="100000"/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서버</a:t>
              </a:r>
              <a:r>
                <a:rPr lang="en-US" altLang="ko-KR" sz="1200" dirty="0" smtClean="0"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 </a:t>
              </a:r>
              <a:r>
                <a:rPr lang="ko-KR" altLang="en-US" sz="1200" dirty="0" smtClean="0"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및 </a:t>
              </a:r>
              <a:r>
                <a:rPr lang="en-US" altLang="ko-KR" sz="1200" dirty="0" smtClean="0"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DB</a:t>
              </a:r>
              <a:r>
                <a:rPr lang="ko-KR" altLang="en-US" sz="1200" dirty="0" smtClean="0"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구축</a:t>
              </a:r>
              <a:endParaRPr lang="en-US" altLang="ko-KR" sz="1200" dirty="0" smtClean="0">
                <a:latin typeface="210 체리블라썸 R" panose="02020603020101020101" pitchFamily="18" charset="-127"/>
                <a:ea typeface="210 체리블라썸 R" panose="02020603020101020101" pitchFamily="18" charset="-127"/>
              </a:endParaRPr>
            </a:p>
            <a:p>
              <a:pPr marL="171450" indent="-171450">
                <a:buSzPct val="100000"/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가맹점 클라이언트 </a:t>
              </a:r>
              <a:r>
                <a:rPr lang="ko-KR" altLang="en-US" sz="1200" dirty="0"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시스템 개발</a:t>
              </a:r>
              <a:r>
                <a:rPr lang="en-US" altLang="ko-KR" sz="1200" dirty="0"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(</a:t>
              </a:r>
              <a:r>
                <a:rPr lang="ko-KR" altLang="en-US" sz="1200" dirty="0" err="1"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프로토타입</a:t>
              </a:r>
              <a:r>
                <a:rPr lang="en-US" altLang="ko-KR" sz="1200" dirty="0" smtClean="0"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)</a:t>
              </a:r>
            </a:p>
            <a:p>
              <a:pPr marL="171450" indent="-171450">
                <a:buSzPct val="100000"/>
                <a:buFont typeface="Arial" panose="020B0604020202020204" pitchFamily="34" charset="0"/>
                <a:buChar char="•"/>
              </a:pPr>
              <a:r>
                <a:rPr lang="ko-KR" altLang="en-US" sz="1200" dirty="0" err="1" smtClean="0"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라즈베리파이</a:t>
              </a:r>
              <a:r>
                <a:rPr lang="ko-KR" altLang="en-US" sz="1200" dirty="0" smtClean="0"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 관련 개발</a:t>
              </a:r>
              <a:endParaRPr lang="en-US" altLang="ko-KR" sz="1200" dirty="0" smtClean="0">
                <a:latin typeface="210 체리블라썸 R" panose="02020603020101020101" pitchFamily="18" charset="-127"/>
                <a:ea typeface="210 체리블라썸 R" panose="02020603020101020101" pitchFamily="18" charset="-127"/>
              </a:endParaRPr>
            </a:p>
            <a:p>
              <a:pPr marL="171450" indent="-171450">
                <a:buSzPct val="100000"/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자료 조사 및 </a:t>
              </a:r>
              <a:r>
                <a:rPr lang="en-US" altLang="ko-KR" sz="1200" dirty="0"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study</a:t>
              </a:r>
            </a:p>
            <a:p>
              <a:pPr marL="171450" indent="-171450">
                <a:buSzPct val="100000"/>
                <a:buFont typeface="Arial" panose="020B0604020202020204" pitchFamily="34" charset="0"/>
                <a:buChar char="•"/>
              </a:pPr>
              <a:endParaRPr lang="en-US" altLang="ko-KR" sz="1200" dirty="0" smtClean="0">
                <a:latin typeface="210 체리블라썸 R" panose="02020603020101020101" pitchFamily="18" charset="-127"/>
                <a:ea typeface="210 체리블라썸 R" panose="02020603020101020101" pitchFamily="18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6028939" y="2503742"/>
              <a:ext cx="1295307" cy="1015663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marL="171450" indent="-171450">
                <a:buSzPct val="100000"/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전체</a:t>
              </a:r>
              <a:r>
                <a:rPr lang="en-US" altLang="ko-KR" sz="1200" dirty="0"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 </a:t>
              </a:r>
              <a:r>
                <a:rPr lang="ko-KR" altLang="en-US" sz="1200" dirty="0"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시스템 </a:t>
              </a:r>
              <a:r>
                <a:rPr lang="ko-KR" altLang="en-US" sz="1200" dirty="0" err="1"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테스팅</a:t>
              </a:r>
              <a:endParaRPr lang="en-US" altLang="ko-KR" sz="1200" dirty="0">
                <a:latin typeface="210 체리블라썸 R" panose="02020603020101020101" pitchFamily="18" charset="-127"/>
                <a:ea typeface="210 체리블라썸 R" panose="02020603020101020101" pitchFamily="18" charset="-127"/>
              </a:endParaRPr>
            </a:p>
            <a:p>
              <a:pPr marL="171450" indent="-171450">
                <a:buSzPct val="100000"/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사용자 데이터 분석법 연구</a:t>
              </a:r>
              <a:endParaRPr lang="en-US" altLang="ko-KR" sz="1200" dirty="0">
                <a:latin typeface="210 체리블라썸 R" panose="02020603020101020101" pitchFamily="18" charset="-127"/>
                <a:ea typeface="210 체리블라썸 R" panose="02020603020101020101" pitchFamily="18" charset="-127"/>
              </a:endParaRPr>
            </a:p>
            <a:p>
              <a:pPr marL="171450" indent="-171450">
                <a:buSzPct val="100000"/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미비사항 보완</a:t>
              </a:r>
              <a:endParaRPr lang="en-US" altLang="ko-KR" sz="1200" dirty="0">
                <a:latin typeface="210 체리블라썸 R" panose="02020603020101020101" pitchFamily="18" charset="-127"/>
                <a:ea typeface="210 체리블라썸 R" panose="02020603020101020101" pitchFamily="18" charset="-127"/>
              </a:endParaRPr>
            </a:p>
            <a:p>
              <a:pPr marL="171450" indent="-171450">
                <a:buSzPct val="100000"/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자료 조사 및 </a:t>
              </a:r>
              <a:r>
                <a:rPr lang="en-US" altLang="ko-KR" sz="1200" dirty="0"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study</a:t>
              </a:r>
            </a:p>
          </p:txBody>
        </p:sp>
      </p:grpSp>
      <p:sp>
        <p:nvSpPr>
          <p:cNvPr id="31" name="직사각형 30"/>
          <p:cNvSpPr/>
          <p:nvPr/>
        </p:nvSpPr>
        <p:spPr>
          <a:xfrm>
            <a:off x="24066" y="1168134"/>
            <a:ext cx="1656184" cy="114646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buSzPct val="100000"/>
            </a:pPr>
            <a:r>
              <a:rPr lang="ko-KR" altLang="en-US" sz="1600" dirty="0" smtClean="0">
                <a:solidFill>
                  <a:srgbClr val="F5A10B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개발 계획</a:t>
            </a:r>
            <a:endParaRPr lang="en-US" altLang="ko-KR" sz="1600" dirty="0" smtClean="0">
              <a:solidFill>
                <a:srgbClr val="F5A10B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>
              <a:buSzPct val="100000"/>
            </a:pPr>
            <a:endParaRPr lang="en-US" altLang="ko-KR" sz="700" dirty="0" smtClean="0">
              <a:solidFill>
                <a:schemeClr val="tx1">
                  <a:lumMod val="65000"/>
                  <a:lumOff val="35000"/>
                </a:schemeClr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marL="171450" indent="-17145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ko-KR" altLang="en-US" sz="1300" dirty="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사용도구 및 활용방안</a:t>
            </a: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ko-KR" altLang="en-US" sz="1300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역할 분담</a:t>
            </a:r>
            <a:endParaRPr lang="en-US" altLang="ko-KR" sz="1300" dirty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ko-KR" altLang="en-US" sz="1300" dirty="0">
                <a:solidFill>
                  <a:srgbClr val="F5A10B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개발 일정</a:t>
            </a:r>
            <a:endParaRPr lang="en-US" altLang="ko-KR" sz="1300" dirty="0">
              <a:solidFill>
                <a:srgbClr val="F5A10B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9317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/>
          <p:cNvSpPr/>
          <p:nvPr/>
        </p:nvSpPr>
        <p:spPr>
          <a:xfrm>
            <a:off x="-11431" y="0"/>
            <a:ext cx="1691680" cy="5715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1335175" y="222700"/>
            <a:ext cx="345075" cy="285752"/>
            <a:chOff x="4143372" y="1428740"/>
            <a:chExt cx="442916" cy="285752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4" name="갈매기형 수장 13"/>
            <p:cNvSpPr/>
            <p:nvPr/>
          </p:nvSpPr>
          <p:spPr>
            <a:xfrm>
              <a:off x="4143372" y="1428740"/>
              <a:ext cx="228602" cy="285752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갈매기형 수장 14"/>
            <p:cNvSpPr/>
            <p:nvPr/>
          </p:nvSpPr>
          <p:spPr>
            <a:xfrm>
              <a:off x="4357686" y="1428740"/>
              <a:ext cx="228602" cy="285752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-11431" y="205377"/>
            <a:ext cx="1306785" cy="44166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종</a:t>
            </a:r>
            <a:r>
              <a:rPr lang="en-US" altLang="ko-KR" sz="1400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+</a:t>
            </a:r>
            <a:r>
              <a:rPr lang="ko-KR" altLang="en-US" sz="1400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융합프로젝트</a:t>
            </a:r>
          </a:p>
        </p:txBody>
      </p:sp>
      <p:sp>
        <p:nvSpPr>
          <p:cNvPr id="35" name="제목 1"/>
          <p:cNvSpPr>
            <a:spLocks noGrp="1"/>
          </p:cNvSpPr>
          <p:nvPr>
            <p:ph type="ctrTitle" idx="4294967295"/>
          </p:nvPr>
        </p:nvSpPr>
        <p:spPr>
          <a:xfrm>
            <a:off x="-11431" y="652825"/>
            <a:ext cx="1306784" cy="332467"/>
          </a:xfrm>
          <a:solidFill>
            <a:srgbClr val="F5A10B"/>
          </a:solidFill>
        </p:spPr>
        <p:txBody>
          <a:bodyPr>
            <a:no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8</a:t>
            </a:r>
            <a:r>
              <a:rPr lang="en-US" altLang="ko-KR" sz="1200" dirty="0" smtClean="0">
                <a:solidFill>
                  <a:schemeClr val="bg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팀</a:t>
            </a:r>
            <a:endParaRPr lang="ko-KR" altLang="en-US" sz="1200" dirty="0">
              <a:solidFill>
                <a:schemeClr val="bg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266" name="TextBox 265"/>
          <p:cNvSpPr txBox="1"/>
          <p:nvPr/>
        </p:nvSpPr>
        <p:spPr>
          <a:xfrm>
            <a:off x="1922564" y="121196"/>
            <a:ext cx="68320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Blip>
                <a:blip r:embed="rId2"/>
              </a:buBlip>
            </a:pPr>
            <a:r>
              <a:rPr lang="ko-KR" altLang="en-US" sz="3200" dirty="0" smtClean="0">
                <a:latin typeface="210 동화책 R" panose="02020603020101020101" pitchFamily="18" charset="-127"/>
                <a:ea typeface="210 동화책 R" panose="02020603020101020101"/>
              </a:rPr>
              <a:t>개발 일정</a:t>
            </a:r>
            <a:endParaRPr lang="ko-KR" altLang="en-US" sz="3200" dirty="0">
              <a:latin typeface="210 동화책 R" panose="02020603020101020101" pitchFamily="18" charset="-127"/>
              <a:ea typeface="210 동화책 R" panose="02020603020101020101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1907704" y="769268"/>
            <a:ext cx="698477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1922563" y="1495631"/>
            <a:ext cx="3288658" cy="2023774"/>
            <a:chOff x="1922563" y="1495631"/>
            <a:chExt cx="2658574" cy="2023774"/>
          </a:xfrm>
        </p:grpSpPr>
        <p:grpSp>
          <p:nvGrpSpPr>
            <p:cNvPr id="18" name="그룹 17"/>
            <p:cNvGrpSpPr/>
            <p:nvPr/>
          </p:nvGrpSpPr>
          <p:grpSpPr>
            <a:xfrm>
              <a:off x="1922563" y="1495631"/>
              <a:ext cx="2658574" cy="790858"/>
              <a:chOff x="504858" y="2713484"/>
              <a:chExt cx="3174883" cy="790858"/>
            </a:xfrm>
          </p:grpSpPr>
          <p:sp>
            <p:nvSpPr>
              <p:cNvPr id="19" name="모서리가 둥근 직사각형 18"/>
              <p:cNvSpPr/>
              <p:nvPr/>
            </p:nvSpPr>
            <p:spPr>
              <a:xfrm>
                <a:off x="504858" y="2713484"/>
                <a:ext cx="1546862" cy="790858"/>
              </a:xfrm>
              <a:prstGeom prst="roundRect">
                <a:avLst/>
              </a:prstGeom>
              <a:noFill/>
              <a:ln w="2222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  <a:latin typeface="210 체리블라썸 R" panose="02020603020101020101" pitchFamily="18" charset="-127"/>
                    <a:ea typeface="210 체리블라썸 R" panose="02020603020101020101" pitchFamily="18" charset="-127"/>
                  </a:rPr>
                  <a:t>13</a:t>
                </a:r>
                <a:r>
                  <a:rPr lang="ko-KR" altLang="en-US" dirty="0" smtClean="0">
                    <a:solidFill>
                      <a:schemeClr val="tx1"/>
                    </a:solidFill>
                    <a:latin typeface="210 체리블라썸 R" panose="02020603020101020101" pitchFamily="18" charset="-127"/>
                    <a:ea typeface="210 체리블라썸 R" panose="02020603020101020101" pitchFamily="18" charset="-127"/>
                  </a:rPr>
                  <a:t>주차</a:t>
                </a:r>
                <a:endParaRPr lang="en-US" altLang="ko-KR" dirty="0" smtClean="0">
                  <a:solidFill>
                    <a:schemeClr val="tx1"/>
                  </a:solidFill>
                  <a:latin typeface="210 체리블라썸 R" panose="02020603020101020101" pitchFamily="18" charset="-127"/>
                  <a:ea typeface="210 체리블라썸 R" panose="02020603020101020101" pitchFamily="18" charset="-127"/>
                </a:endParaRP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  <a:latin typeface="210 체리블라썸 R" panose="02020603020101020101" pitchFamily="18" charset="-127"/>
                    <a:ea typeface="210 체리블라썸 R" panose="02020603020101020101" pitchFamily="18" charset="-127"/>
                  </a:rPr>
                  <a:t>(5.24~5.30)</a:t>
                </a:r>
                <a:endParaRPr lang="ko-KR" altLang="en-US" dirty="0">
                  <a:solidFill>
                    <a:schemeClr val="tx1"/>
                  </a:solidFill>
                  <a:latin typeface="210 체리블라썸 R" panose="02020603020101020101" pitchFamily="18" charset="-127"/>
                  <a:ea typeface="210 체리블라썸 R" panose="02020603020101020101" pitchFamily="18" charset="-127"/>
                </a:endParaRPr>
              </a:p>
            </p:txBody>
          </p:sp>
          <p:sp>
            <p:nvSpPr>
              <p:cNvPr id="20" name="모서리가 둥근 직사각형 19"/>
              <p:cNvSpPr/>
              <p:nvPr/>
            </p:nvSpPr>
            <p:spPr>
              <a:xfrm>
                <a:off x="2132879" y="2713484"/>
                <a:ext cx="1546862" cy="790858"/>
              </a:xfrm>
              <a:prstGeom prst="roundRect">
                <a:avLst/>
              </a:prstGeom>
              <a:noFill/>
              <a:ln w="2222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  <a:latin typeface="210 체리블라썸 R" panose="02020603020101020101" pitchFamily="18" charset="-127"/>
                    <a:ea typeface="210 체리블라썸 R" panose="02020603020101020101" pitchFamily="18" charset="-127"/>
                  </a:rPr>
                  <a:t>14</a:t>
                </a:r>
                <a:r>
                  <a:rPr lang="ko-KR" altLang="en-US" dirty="0" smtClean="0">
                    <a:solidFill>
                      <a:schemeClr val="tx1"/>
                    </a:solidFill>
                    <a:latin typeface="210 체리블라썸 R" panose="02020603020101020101" pitchFamily="18" charset="-127"/>
                    <a:ea typeface="210 체리블라썸 R" panose="02020603020101020101" pitchFamily="18" charset="-127"/>
                  </a:rPr>
                  <a:t>주차</a:t>
                </a:r>
                <a:endParaRPr lang="en-US" altLang="ko-KR" dirty="0" smtClean="0">
                  <a:solidFill>
                    <a:schemeClr val="tx1"/>
                  </a:solidFill>
                  <a:latin typeface="210 체리블라썸 R" panose="02020603020101020101" pitchFamily="18" charset="-127"/>
                  <a:ea typeface="210 체리블라썸 R" panose="02020603020101020101" pitchFamily="18" charset="-127"/>
                </a:endParaRPr>
              </a:p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  <a:latin typeface="210 체리블라썸 R" panose="02020603020101020101" pitchFamily="18" charset="-127"/>
                    <a:ea typeface="210 체리블라썸 R" panose="02020603020101020101" pitchFamily="18" charset="-127"/>
                  </a:rPr>
                  <a:t>(5.31~)</a:t>
                </a:r>
                <a:endParaRPr lang="ko-KR" altLang="en-US" dirty="0">
                  <a:solidFill>
                    <a:schemeClr val="tx1"/>
                  </a:solidFill>
                  <a:latin typeface="210 체리블라썸 R" panose="02020603020101020101" pitchFamily="18" charset="-127"/>
                  <a:ea typeface="210 체리블라썸 R" panose="02020603020101020101" pitchFamily="18" charset="-127"/>
                </a:endParaRPr>
              </a:p>
            </p:txBody>
          </p:sp>
        </p:grpSp>
        <p:sp>
          <p:nvSpPr>
            <p:cNvPr id="26" name="직사각형 25"/>
            <p:cNvSpPr/>
            <p:nvPr/>
          </p:nvSpPr>
          <p:spPr>
            <a:xfrm>
              <a:off x="3284101" y="2503742"/>
              <a:ext cx="1295307" cy="461665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marL="171450" indent="-171450">
                <a:buSzPct val="100000"/>
                <a:buFont typeface="Arial" panose="020B0604020202020204" pitchFamily="34" charset="0"/>
                <a:buChar char="•"/>
              </a:pPr>
              <a:r>
                <a:rPr lang="en-US" altLang="ko-KR" sz="1200" dirty="0" smtClean="0"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Final presentation</a:t>
              </a:r>
            </a:p>
            <a:p>
              <a:pPr marL="171450" indent="-171450">
                <a:buSzPct val="100000"/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최종보고서 제출</a:t>
              </a:r>
              <a:endParaRPr lang="en-US" altLang="ko-KR" sz="1200" dirty="0" smtClean="0">
                <a:latin typeface="210 체리블라썸 R" panose="02020603020101020101" pitchFamily="18" charset="-127"/>
                <a:ea typeface="210 체리블라썸 R" panose="02020603020101020101" pitchFamily="18" charset="-127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922563" y="2503742"/>
              <a:ext cx="1295307" cy="1015663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marL="171450" indent="-171450">
                <a:buSzPct val="100000"/>
                <a:buFont typeface="Arial" panose="020B0604020202020204" pitchFamily="34" charset="0"/>
                <a:buChar char="•"/>
              </a:pPr>
              <a:r>
                <a:rPr lang="en-US" altLang="ko-KR" sz="1200" dirty="0" smtClean="0"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Final presentation </a:t>
              </a:r>
              <a:r>
                <a:rPr lang="ko-KR" altLang="en-US" sz="1200" dirty="0" smtClean="0"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준비</a:t>
              </a:r>
              <a:endParaRPr lang="en-US" altLang="ko-KR" sz="1200" dirty="0" smtClean="0">
                <a:latin typeface="210 체리블라썸 R" panose="02020603020101020101" pitchFamily="18" charset="-127"/>
                <a:ea typeface="210 체리블라썸 R" panose="02020603020101020101" pitchFamily="18" charset="-127"/>
              </a:endParaRPr>
            </a:p>
            <a:p>
              <a:pPr marL="171450" indent="-171450">
                <a:buSzPct val="100000"/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최종보고서 작성</a:t>
              </a:r>
              <a:endParaRPr lang="en-US" altLang="ko-KR" sz="1200" dirty="0" smtClean="0">
                <a:latin typeface="210 체리블라썸 R" panose="02020603020101020101" pitchFamily="18" charset="-127"/>
                <a:ea typeface="210 체리블라썸 R" panose="02020603020101020101" pitchFamily="18" charset="-127"/>
              </a:endParaRPr>
            </a:p>
            <a:p>
              <a:pPr marL="171450" indent="-171450">
                <a:buSzPct val="100000"/>
                <a:buFont typeface="Arial" panose="020B0604020202020204" pitchFamily="34" charset="0"/>
                <a:buChar char="•"/>
              </a:pPr>
              <a:r>
                <a:rPr lang="ko-KR" altLang="en-US" sz="1200" dirty="0" smtClean="0">
                  <a:latin typeface="210 체리블라썸 R" panose="02020603020101020101" pitchFamily="18" charset="-127"/>
                  <a:ea typeface="210 체리블라썸 R" panose="02020603020101020101" pitchFamily="18" charset="-127"/>
                </a:rPr>
                <a:t>미비사항 보완</a:t>
              </a:r>
              <a:endParaRPr lang="en-US" altLang="ko-KR" sz="1200" dirty="0" smtClean="0">
                <a:latin typeface="210 체리블라썸 R" panose="02020603020101020101" pitchFamily="18" charset="-127"/>
                <a:ea typeface="210 체리블라썸 R" panose="02020603020101020101" pitchFamily="18" charset="-127"/>
              </a:endParaRPr>
            </a:p>
            <a:p>
              <a:pPr marL="171450" indent="-171450">
                <a:buSzPct val="100000"/>
                <a:buFont typeface="Arial" panose="020B0604020202020204" pitchFamily="34" charset="0"/>
                <a:buChar char="•"/>
              </a:pPr>
              <a:endParaRPr lang="en-US" altLang="ko-KR" sz="1200" dirty="0" smtClean="0">
                <a:latin typeface="210 체리블라썸 R" panose="02020603020101020101" pitchFamily="18" charset="-127"/>
                <a:ea typeface="210 체리블라썸 R" panose="02020603020101020101" pitchFamily="18" charset="-127"/>
              </a:endParaRPr>
            </a:p>
          </p:txBody>
        </p:sp>
      </p:grpSp>
      <p:sp>
        <p:nvSpPr>
          <p:cNvPr id="25" name="직사각형 24"/>
          <p:cNvSpPr/>
          <p:nvPr/>
        </p:nvSpPr>
        <p:spPr>
          <a:xfrm>
            <a:off x="24066" y="1168134"/>
            <a:ext cx="1656184" cy="114646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buSzPct val="100000"/>
            </a:pPr>
            <a:r>
              <a:rPr lang="ko-KR" altLang="en-US" sz="1600" dirty="0" smtClean="0">
                <a:solidFill>
                  <a:srgbClr val="F5A10B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개발 계획</a:t>
            </a:r>
            <a:endParaRPr lang="en-US" altLang="ko-KR" sz="1600" dirty="0" smtClean="0">
              <a:solidFill>
                <a:srgbClr val="F5A10B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>
              <a:buSzPct val="100000"/>
            </a:pPr>
            <a:endParaRPr lang="en-US" altLang="ko-KR" sz="700" dirty="0" smtClean="0">
              <a:solidFill>
                <a:schemeClr val="tx1">
                  <a:lumMod val="65000"/>
                  <a:lumOff val="35000"/>
                </a:schemeClr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marL="171450" indent="-17145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ko-KR" altLang="en-US" sz="1300" dirty="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사용도구 및 활용방안</a:t>
            </a: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ko-KR" altLang="en-US" sz="1300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역할 분담</a:t>
            </a:r>
            <a:endParaRPr lang="en-US" altLang="ko-KR" sz="1300" dirty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ko-KR" altLang="en-US" sz="1300" dirty="0">
                <a:solidFill>
                  <a:srgbClr val="F5A10B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개발 일정</a:t>
            </a:r>
            <a:endParaRPr lang="en-US" altLang="ko-KR" sz="1300" dirty="0">
              <a:solidFill>
                <a:srgbClr val="F5A10B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0849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4" y="0"/>
            <a:ext cx="7863833" cy="314553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83668" y="4751194"/>
            <a:ext cx="5976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2016</a:t>
            </a:r>
            <a:r>
              <a:rPr lang="ko-KR" altLang="en-US" sz="1600" dirty="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년 </a:t>
            </a:r>
            <a:r>
              <a:rPr lang="en-US" altLang="ko-KR" sz="1600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</a:t>
            </a:r>
            <a:r>
              <a:rPr lang="ko-KR" altLang="en-US" sz="1600" dirty="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월 </a:t>
            </a:r>
            <a:r>
              <a:rPr lang="en-US" altLang="ko-KR" sz="1600" dirty="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16</a:t>
            </a:r>
            <a:r>
              <a:rPr lang="ko-KR" altLang="en-US" sz="1600" dirty="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일 </a:t>
            </a:r>
            <a:r>
              <a:rPr lang="ko-KR" altLang="en-US" sz="1600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수</a:t>
            </a:r>
            <a:r>
              <a:rPr lang="ko-KR" altLang="en-US" sz="1600" dirty="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요일</a:t>
            </a:r>
            <a:endParaRPr lang="en-US" altLang="ko-KR" sz="1600" dirty="0" smtClean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9461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/>
          <p:cNvSpPr/>
          <p:nvPr/>
        </p:nvSpPr>
        <p:spPr>
          <a:xfrm>
            <a:off x="0" y="0"/>
            <a:ext cx="1691680" cy="5715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1335175" y="222700"/>
            <a:ext cx="345075" cy="285752"/>
            <a:chOff x="4143372" y="1428740"/>
            <a:chExt cx="442916" cy="285752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4" name="갈매기형 수장 13"/>
            <p:cNvSpPr/>
            <p:nvPr/>
          </p:nvSpPr>
          <p:spPr>
            <a:xfrm>
              <a:off x="4143372" y="1428740"/>
              <a:ext cx="228602" cy="285752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갈매기형 수장 14"/>
            <p:cNvSpPr/>
            <p:nvPr/>
          </p:nvSpPr>
          <p:spPr>
            <a:xfrm>
              <a:off x="4357686" y="1428740"/>
              <a:ext cx="228602" cy="285752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-11431" y="205377"/>
            <a:ext cx="1306785" cy="44166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종</a:t>
            </a:r>
            <a:r>
              <a:rPr lang="en-US" altLang="ko-KR" sz="1400" dirty="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+</a:t>
            </a:r>
            <a:r>
              <a:rPr lang="ko-KR" altLang="en-US" sz="1400" dirty="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융합프로젝트</a:t>
            </a:r>
            <a:endParaRPr lang="ko-KR" altLang="en-US" sz="1400" dirty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35" name="제목 1"/>
          <p:cNvSpPr>
            <a:spLocks noGrp="1"/>
          </p:cNvSpPr>
          <p:nvPr>
            <p:ph type="ctrTitle" idx="4294967295"/>
          </p:nvPr>
        </p:nvSpPr>
        <p:spPr>
          <a:xfrm>
            <a:off x="-11431" y="652825"/>
            <a:ext cx="1306784" cy="332467"/>
          </a:xfrm>
          <a:solidFill>
            <a:srgbClr val="F5A10B"/>
          </a:solidFill>
        </p:spPr>
        <p:txBody>
          <a:bodyPr>
            <a:no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8 </a:t>
            </a:r>
            <a:r>
              <a:rPr lang="ko-KR" altLang="en-US" sz="1200" dirty="0" smtClean="0">
                <a:solidFill>
                  <a:schemeClr val="bg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팀</a:t>
            </a:r>
            <a:endParaRPr lang="ko-KR" altLang="en-US" sz="1200" dirty="0">
              <a:solidFill>
                <a:schemeClr val="bg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4066" y="1168134"/>
            <a:ext cx="1656184" cy="94641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buSzPct val="100000"/>
            </a:pPr>
            <a:r>
              <a:rPr lang="ko-KR" altLang="en-US" sz="1600" dirty="0" smtClean="0">
                <a:solidFill>
                  <a:srgbClr val="F5A10B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개요</a:t>
            </a:r>
            <a:endParaRPr lang="en-US" altLang="ko-KR" sz="1600" dirty="0" smtClean="0">
              <a:solidFill>
                <a:srgbClr val="F5A10B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>
              <a:buSzPct val="100000"/>
            </a:pPr>
            <a:endParaRPr lang="en-US" altLang="ko-KR" sz="700" dirty="0" smtClean="0">
              <a:solidFill>
                <a:schemeClr val="tx1">
                  <a:lumMod val="65000"/>
                  <a:lumOff val="35000"/>
                </a:schemeClr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marL="171450" indent="-17145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ko-KR" altLang="en-US" sz="1300" dirty="0" smtClean="0">
                <a:solidFill>
                  <a:srgbClr val="F5A10B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주제</a:t>
            </a: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ko-KR" alt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선정 배경</a:t>
            </a:r>
            <a:endParaRPr lang="en-US" altLang="ko-KR" sz="1300" dirty="0" smtClean="0">
              <a:solidFill>
                <a:schemeClr val="tx1">
                  <a:lumMod val="65000"/>
                  <a:lumOff val="35000"/>
                </a:schemeClr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266" name="TextBox 265"/>
          <p:cNvSpPr txBox="1"/>
          <p:nvPr/>
        </p:nvSpPr>
        <p:spPr>
          <a:xfrm>
            <a:off x="1922564" y="121196"/>
            <a:ext cx="68320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Blip>
                <a:blip r:embed="rId2"/>
              </a:buBlip>
            </a:pPr>
            <a:r>
              <a:rPr lang="ko-KR" altLang="en-US" sz="3200" dirty="0" smtClean="0">
                <a:latin typeface="210 동화책 R" panose="02020603020101020101" pitchFamily="18" charset="-127"/>
                <a:ea typeface="210 동화책 R" panose="02020603020101020101" pitchFamily="18" charset="-127"/>
              </a:rPr>
              <a:t>주제</a:t>
            </a:r>
            <a:endParaRPr lang="ko-KR" altLang="en-US" sz="3200" dirty="0">
              <a:latin typeface="210 동화책 R" panose="02020603020101020101" pitchFamily="18" charset="-127"/>
              <a:ea typeface="210 동화책 R" panose="02020603020101020101" pitchFamily="18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123728" y="930011"/>
            <a:ext cx="67687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Blip>
                <a:blip r:embed="rId3"/>
              </a:buBlip>
            </a:pPr>
            <a:r>
              <a:rPr lang="ko-KR" altLang="en-US" dirty="0" smtClean="0">
                <a:latin typeface="210 체리블라썸 R" panose="02020603020101020101" pitchFamily="18" charset="-127"/>
                <a:ea typeface="210 체리블라썸 R" panose="02020603020101020101" pitchFamily="18" charset="-127"/>
              </a:rPr>
              <a:t>모여라 동전</a:t>
            </a:r>
            <a:r>
              <a:rPr lang="en-US" altLang="ko-KR" dirty="0" smtClean="0">
                <a:latin typeface="210 체리블라썸 R" panose="02020603020101020101" pitchFamily="18" charset="-127"/>
                <a:ea typeface="210 체리블라썸 R" panose="02020603020101020101" pitchFamily="18" charset="-127"/>
              </a:rPr>
              <a:t>: </a:t>
            </a:r>
            <a:r>
              <a:rPr lang="ko-KR" altLang="en-US" dirty="0" err="1" smtClean="0">
                <a:latin typeface="210 체리블라썸 R" panose="02020603020101020101" pitchFamily="18" charset="-127"/>
                <a:ea typeface="210 체리블라썸 R" panose="02020603020101020101" pitchFamily="18" charset="-127"/>
              </a:rPr>
              <a:t>모바일</a:t>
            </a:r>
            <a:r>
              <a:rPr lang="ko-KR" altLang="en-US" dirty="0" smtClean="0">
                <a:latin typeface="210 체리블라썸 R" panose="02020603020101020101" pitchFamily="18" charset="-127"/>
                <a:ea typeface="210 체리블라썸 R" panose="02020603020101020101" pitchFamily="18" charset="-127"/>
              </a:rPr>
              <a:t> 동전 지갑</a:t>
            </a:r>
            <a:endParaRPr lang="en-US" altLang="ko-KR" dirty="0" smtClean="0">
              <a:latin typeface="210 체리블라썸 R" panose="02020603020101020101" pitchFamily="18" charset="-127"/>
              <a:ea typeface="210 체리블라썸 R" panose="02020603020101020101" pitchFamily="18" charset="-127"/>
            </a:endParaRPr>
          </a:p>
          <a:p>
            <a:pPr marL="800100"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 smtClean="0">
                <a:latin typeface="210 체리블라썸 R" panose="02020603020101020101" pitchFamily="18" charset="-127"/>
                <a:ea typeface="210 체리블라썸 R" panose="02020603020101020101" pitchFamily="18" charset="-127"/>
              </a:rPr>
              <a:t>활용도가 떨어지는 </a:t>
            </a:r>
            <a:r>
              <a:rPr lang="ko-KR" altLang="en-US" dirty="0" smtClean="0">
                <a:solidFill>
                  <a:srgbClr val="F5A10B"/>
                </a:solidFill>
                <a:latin typeface="210 체리블라썸 R" panose="02020603020101020101" pitchFamily="18" charset="-127"/>
                <a:ea typeface="210 체리블라썸 R" panose="02020603020101020101" pitchFamily="18" charset="-127"/>
              </a:rPr>
              <a:t>소액의 동전을 </a:t>
            </a:r>
            <a:r>
              <a:rPr lang="ko-KR" altLang="en-US" dirty="0" smtClean="0">
                <a:latin typeface="210 체리블라썸 R" panose="02020603020101020101" pitchFamily="18" charset="-127"/>
                <a:ea typeface="210 체리블라썸 R" panose="02020603020101020101" pitchFamily="18" charset="-127"/>
              </a:rPr>
              <a:t>모아 </a:t>
            </a:r>
            <a:r>
              <a:rPr lang="ko-KR" altLang="en-US" dirty="0" smtClean="0">
                <a:solidFill>
                  <a:srgbClr val="F5A10B"/>
                </a:solidFill>
                <a:latin typeface="210 체리블라썸 R" panose="02020603020101020101" pitchFamily="18" charset="-127"/>
                <a:ea typeface="210 체리블라썸 R" panose="02020603020101020101" pitchFamily="18" charset="-127"/>
              </a:rPr>
              <a:t>경제적</a:t>
            </a:r>
            <a:r>
              <a:rPr lang="ko-KR" altLang="en-US" dirty="0" smtClean="0">
                <a:latin typeface="210 체리블라썸 R" panose="02020603020101020101" pitchFamily="18" charset="-127"/>
                <a:ea typeface="210 체리블라썸 R" panose="02020603020101020101" pitchFamily="18" charset="-127"/>
              </a:rPr>
              <a:t>으로 활용할 수 있도록 함</a:t>
            </a:r>
            <a:endParaRPr lang="en-US" altLang="ko-KR" dirty="0" smtClean="0">
              <a:latin typeface="210 체리블라썸 R" panose="02020603020101020101" pitchFamily="18" charset="-127"/>
              <a:ea typeface="210 체리블라썸 R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Blip>
                <a:blip r:embed="rId3"/>
              </a:buBlip>
            </a:pPr>
            <a:r>
              <a:rPr lang="ko-KR" altLang="en-US" dirty="0" err="1" smtClean="0">
                <a:solidFill>
                  <a:srgbClr val="F5A10B"/>
                </a:solidFill>
                <a:latin typeface="210 체리블라썸 R" panose="02020603020101020101" pitchFamily="18" charset="-127"/>
                <a:ea typeface="210 체리블라썸 R" panose="02020603020101020101" pitchFamily="18" charset="-127"/>
              </a:rPr>
              <a:t>핀테크</a:t>
            </a:r>
            <a:r>
              <a:rPr lang="en-US" altLang="ko-KR" dirty="0" smtClean="0">
                <a:latin typeface="210 체리블라썸 R" panose="02020603020101020101" pitchFamily="18" charset="-127"/>
                <a:ea typeface="210 체리블라썸 R" panose="02020603020101020101" pitchFamily="18" charset="-127"/>
              </a:rPr>
              <a:t>(</a:t>
            </a:r>
            <a:r>
              <a:rPr lang="en-US" altLang="ko-KR" dirty="0" err="1" smtClean="0">
                <a:latin typeface="210 체리블라썸 R" panose="02020603020101020101" pitchFamily="18" charset="-127"/>
                <a:ea typeface="210 체리블라썸 R" panose="02020603020101020101" pitchFamily="18" charset="-127"/>
              </a:rPr>
              <a:t>FinTech</a:t>
            </a:r>
            <a:r>
              <a:rPr lang="en-US" altLang="ko-KR" dirty="0" smtClean="0">
                <a:latin typeface="210 체리블라썸 R" panose="02020603020101020101" pitchFamily="18" charset="-127"/>
                <a:ea typeface="210 체리블라썸 R" panose="02020603020101020101" pitchFamily="18" charset="-127"/>
              </a:rPr>
              <a:t>) + </a:t>
            </a:r>
            <a:r>
              <a:rPr lang="ko-KR" altLang="en-US" dirty="0" smtClean="0">
                <a:solidFill>
                  <a:srgbClr val="F5A10B"/>
                </a:solidFill>
                <a:latin typeface="210 체리블라썸 R" panose="02020603020101020101" pitchFamily="18" charset="-127"/>
                <a:ea typeface="210 체리블라썸 R" panose="02020603020101020101" pitchFamily="18" charset="-127"/>
              </a:rPr>
              <a:t>사물인터넷</a:t>
            </a:r>
            <a:r>
              <a:rPr lang="en-US" altLang="ko-KR" dirty="0" smtClean="0">
                <a:latin typeface="210 체리블라썸 R" panose="02020603020101020101" pitchFamily="18" charset="-127"/>
                <a:ea typeface="210 체리블라썸 R" panose="02020603020101020101" pitchFamily="18" charset="-127"/>
              </a:rPr>
              <a:t>(</a:t>
            </a:r>
            <a:r>
              <a:rPr lang="en-US" altLang="ko-KR" dirty="0" err="1" smtClean="0">
                <a:latin typeface="210 체리블라썸 R" panose="02020603020101020101" pitchFamily="18" charset="-127"/>
                <a:ea typeface="210 체리블라썸 R" panose="02020603020101020101" pitchFamily="18" charset="-127"/>
              </a:rPr>
              <a:t>Iot</a:t>
            </a:r>
            <a:r>
              <a:rPr lang="en-US" altLang="ko-KR" dirty="0" smtClean="0">
                <a:latin typeface="210 체리블라썸 R" panose="02020603020101020101" pitchFamily="18" charset="-127"/>
                <a:ea typeface="210 체리블라썸 R" panose="02020603020101020101" pitchFamily="18" charset="-127"/>
              </a:rPr>
              <a:t>)</a:t>
            </a:r>
            <a:r>
              <a:rPr lang="ko-KR" altLang="en-US" dirty="0" smtClean="0">
                <a:latin typeface="210 체리블라썸 R" panose="02020603020101020101" pitchFamily="18" charset="-127"/>
                <a:ea typeface="210 체리블라썸 R" panose="02020603020101020101" pitchFamily="18" charset="-127"/>
              </a:rPr>
              <a:t>의 결합</a:t>
            </a:r>
            <a:endParaRPr lang="en-US" altLang="ko-KR" dirty="0" smtClean="0">
              <a:latin typeface="210 체리블라썸 R" panose="02020603020101020101" pitchFamily="18" charset="-127"/>
              <a:ea typeface="210 체리블라썸 R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Blip>
                <a:blip r:embed="rId3"/>
              </a:buBlip>
            </a:pPr>
            <a:r>
              <a:rPr lang="ko-KR" altLang="en-US" dirty="0" smtClean="0">
                <a:solidFill>
                  <a:srgbClr val="F5A10B"/>
                </a:solidFill>
                <a:latin typeface="210 체리블라썸 R" panose="02020603020101020101" pitchFamily="18" charset="-127"/>
                <a:ea typeface="210 체리블라썸 R" panose="02020603020101020101" pitchFamily="18" charset="-127"/>
              </a:rPr>
              <a:t>바코드</a:t>
            </a:r>
            <a:r>
              <a:rPr lang="ko-KR" altLang="en-US" dirty="0" smtClean="0">
                <a:latin typeface="210 체리블라썸 R" panose="02020603020101020101" pitchFamily="18" charset="-127"/>
                <a:ea typeface="210 체리블라썸 R" panose="02020603020101020101" pitchFamily="18" charset="-127"/>
              </a:rPr>
              <a:t> 기반 적립 및 결제 방식</a:t>
            </a:r>
            <a:endParaRPr lang="en-US" altLang="ko-KR" dirty="0">
              <a:latin typeface="210 체리블라썸 R" panose="02020603020101020101" pitchFamily="18" charset="-127"/>
              <a:ea typeface="210 체리블라썸 R" panose="0202060302010102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907704" y="769268"/>
            <a:ext cx="698477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2845079"/>
            <a:ext cx="3564396" cy="231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025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" grpId="0"/>
      <p:bldP spid="5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/>
          <p:cNvSpPr/>
          <p:nvPr/>
        </p:nvSpPr>
        <p:spPr>
          <a:xfrm>
            <a:off x="0" y="0"/>
            <a:ext cx="1691680" cy="5715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1335175" y="222700"/>
            <a:ext cx="345075" cy="285752"/>
            <a:chOff x="4143372" y="1428740"/>
            <a:chExt cx="442916" cy="285752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4" name="갈매기형 수장 13"/>
            <p:cNvSpPr/>
            <p:nvPr/>
          </p:nvSpPr>
          <p:spPr>
            <a:xfrm>
              <a:off x="4143372" y="1428740"/>
              <a:ext cx="228602" cy="285752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갈매기형 수장 14"/>
            <p:cNvSpPr/>
            <p:nvPr/>
          </p:nvSpPr>
          <p:spPr>
            <a:xfrm>
              <a:off x="4357686" y="1428740"/>
              <a:ext cx="228602" cy="285752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-11431" y="205377"/>
            <a:ext cx="1306785" cy="44166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종</a:t>
            </a:r>
            <a:r>
              <a:rPr lang="en-US" altLang="ko-KR" sz="1400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+</a:t>
            </a:r>
            <a:r>
              <a:rPr lang="ko-KR" altLang="en-US" sz="1400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융합프로젝트</a:t>
            </a:r>
          </a:p>
        </p:txBody>
      </p:sp>
      <p:sp>
        <p:nvSpPr>
          <p:cNvPr id="35" name="제목 1"/>
          <p:cNvSpPr>
            <a:spLocks noGrp="1"/>
          </p:cNvSpPr>
          <p:nvPr>
            <p:ph type="ctrTitle" idx="4294967295"/>
          </p:nvPr>
        </p:nvSpPr>
        <p:spPr>
          <a:xfrm>
            <a:off x="-11431" y="652825"/>
            <a:ext cx="1306784" cy="332467"/>
          </a:xfrm>
          <a:solidFill>
            <a:srgbClr val="F5A10B"/>
          </a:solidFill>
        </p:spPr>
        <p:txBody>
          <a:bodyPr>
            <a:no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8 </a:t>
            </a:r>
            <a:r>
              <a:rPr lang="ko-KR" altLang="en-US" sz="1200" dirty="0" smtClean="0">
                <a:solidFill>
                  <a:schemeClr val="bg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팀</a:t>
            </a:r>
            <a:endParaRPr lang="ko-KR" altLang="en-US" sz="1200" dirty="0">
              <a:solidFill>
                <a:schemeClr val="bg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4066" y="1168134"/>
            <a:ext cx="1656184" cy="94641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buSzPct val="100000"/>
            </a:pPr>
            <a:r>
              <a:rPr lang="ko-KR" altLang="en-US" sz="1600" dirty="0" smtClean="0">
                <a:solidFill>
                  <a:srgbClr val="F5A10B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개요</a:t>
            </a:r>
            <a:endParaRPr lang="en-US" altLang="ko-KR" sz="1600" dirty="0" smtClean="0">
              <a:solidFill>
                <a:srgbClr val="F5A10B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>
              <a:buSzPct val="100000"/>
            </a:pPr>
            <a:endParaRPr lang="en-US" altLang="ko-KR" sz="700" dirty="0" smtClean="0">
              <a:solidFill>
                <a:schemeClr val="tx1">
                  <a:lumMod val="65000"/>
                  <a:lumOff val="35000"/>
                </a:schemeClr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marL="171450" indent="-17145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ko-KR" altLang="en-US" sz="1300" dirty="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주제</a:t>
            </a: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ko-KR" altLang="en-US" sz="1300" dirty="0" smtClean="0">
                <a:solidFill>
                  <a:srgbClr val="F5A10B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선정 배경</a:t>
            </a:r>
            <a:endParaRPr lang="en-US" altLang="ko-KR" sz="1300" dirty="0">
              <a:solidFill>
                <a:srgbClr val="F5A10B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266" name="TextBox 265"/>
          <p:cNvSpPr txBox="1"/>
          <p:nvPr/>
        </p:nvSpPr>
        <p:spPr>
          <a:xfrm>
            <a:off x="1922564" y="121196"/>
            <a:ext cx="68320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Blip>
                <a:blip r:embed="rId2"/>
              </a:buBlip>
            </a:pPr>
            <a:r>
              <a:rPr lang="ko-KR" altLang="en-US" sz="3200" dirty="0" smtClean="0">
                <a:latin typeface="210 동화책 R" panose="02020603020101020101" pitchFamily="18" charset="-127"/>
                <a:ea typeface="210 동화책 R" panose="02020603020101020101" pitchFamily="18" charset="-127"/>
              </a:rPr>
              <a:t>선정 배경</a:t>
            </a:r>
            <a:endParaRPr lang="ko-KR" altLang="en-US" sz="3200" dirty="0">
              <a:latin typeface="210 동화책 R" panose="02020603020101020101" pitchFamily="18" charset="-127"/>
              <a:ea typeface="210 동화책 R" panose="02020603020101020101" pitchFamily="18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123728" y="930011"/>
            <a:ext cx="676875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Blip>
                <a:blip r:embed="rId3"/>
              </a:buBlip>
            </a:pPr>
            <a:r>
              <a:rPr lang="ko-KR" altLang="en-US" dirty="0" err="1" smtClean="0">
                <a:latin typeface="210 체리블라썸 R" panose="02020603020101020101" pitchFamily="18" charset="-127"/>
                <a:ea typeface="210 체리블라썸 R" panose="02020603020101020101" pitchFamily="18" charset="-127"/>
              </a:rPr>
              <a:t>짤랑거리는</a:t>
            </a:r>
            <a:r>
              <a:rPr lang="ko-KR" altLang="en-US" dirty="0" smtClean="0">
                <a:latin typeface="210 체리블라썸 R" panose="02020603020101020101" pitchFamily="18" charset="-127"/>
                <a:ea typeface="210 체리블라썸 R" panose="02020603020101020101" pitchFamily="18" charset="-127"/>
              </a:rPr>
              <a:t> 소리</a:t>
            </a:r>
            <a:r>
              <a:rPr lang="en-US" altLang="ko-KR" dirty="0" smtClean="0">
                <a:latin typeface="210 체리블라썸 R" panose="02020603020101020101" pitchFamily="18" charset="-127"/>
                <a:ea typeface="210 체리블라썸 R" panose="02020603020101020101" pitchFamily="18" charset="-127"/>
              </a:rPr>
              <a:t>, </a:t>
            </a:r>
            <a:r>
              <a:rPr lang="ko-KR" altLang="en-US" dirty="0" smtClean="0">
                <a:latin typeface="210 체리블라썸 R" panose="02020603020101020101" pitchFamily="18" charset="-127"/>
                <a:ea typeface="210 체리블라썸 R" panose="02020603020101020101" pitchFamily="18" charset="-127"/>
              </a:rPr>
              <a:t>무게 등 휴대의 불편함</a:t>
            </a:r>
            <a:endParaRPr lang="en-US" altLang="ko-KR" dirty="0" smtClean="0">
              <a:latin typeface="210 체리블라썸 R" panose="02020603020101020101" pitchFamily="18" charset="-127"/>
              <a:ea typeface="210 체리블라썸 R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Blip>
                <a:blip r:embed="rId3"/>
              </a:buBlip>
            </a:pPr>
            <a:r>
              <a:rPr lang="ko-KR" altLang="en-US" dirty="0" smtClean="0">
                <a:latin typeface="210 체리블라썸 R" panose="02020603020101020101" pitchFamily="18" charset="-127"/>
                <a:ea typeface="210 체리블라썸 R" panose="02020603020101020101" pitchFamily="18" charset="-127"/>
              </a:rPr>
              <a:t>동전 회수율 저조 및 그에 따른 발행 비용 증가</a:t>
            </a:r>
            <a:endParaRPr lang="en-US" altLang="ko-KR" dirty="0" smtClean="0">
              <a:latin typeface="210 체리블라썸 R" panose="02020603020101020101" pitchFamily="18" charset="-127"/>
              <a:ea typeface="210 체리블라썸 R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Blip>
                <a:blip r:embed="rId3"/>
              </a:buBlip>
            </a:pPr>
            <a:r>
              <a:rPr lang="ko-KR" altLang="en-US" dirty="0" smtClean="0">
                <a:latin typeface="210 체리블라썸 R" panose="02020603020101020101" pitchFamily="18" charset="-127"/>
                <a:ea typeface="210 체리블라썸 R" panose="02020603020101020101" pitchFamily="18" charset="-127"/>
              </a:rPr>
              <a:t>한국은행 </a:t>
            </a:r>
            <a:r>
              <a:rPr lang="ko-KR" altLang="en-US" dirty="0" err="1" smtClean="0">
                <a:latin typeface="210 체리블라썸 R" panose="02020603020101020101" pitchFamily="18" charset="-127"/>
                <a:ea typeface="210 체리블라썸 R" panose="02020603020101020101" pitchFamily="18" charset="-127"/>
              </a:rPr>
              <a:t>동전없는</a:t>
            </a:r>
            <a:r>
              <a:rPr lang="ko-KR" altLang="en-US" dirty="0" smtClean="0">
                <a:latin typeface="210 체리블라썸 R" panose="02020603020101020101" pitchFamily="18" charset="-127"/>
                <a:ea typeface="210 체리블라썸 R" panose="02020603020101020101" pitchFamily="18" charset="-127"/>
              </a:rPr>
              <a:t> 사회 추진</a:t>
            </a:r>
            <a:endParaRPr lang="en-US" altLang="ko-KR" dirty="0">
              <a:latin typeface="210 체리블라썸 R" panose="02020603020101020101" pitchFamily="18" charset="-127"/>
              <a:ea typeface="210 체리블라썸 R" panose="0202060302010102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907704" y="769268"/>
            <a:ext cx="698477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244" y="2569468"/>
            <a:ext cx="2448272" cy="191491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2569468"/>
            <a:ext cx="2724150" cy="187220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380" y="2569468"/>
            <a:ext cx="2286000" cy="24479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2067" y="2569468"/>
            <a:ext cx="2592288" cy="25127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708" y="2569468"/>
            <a:ext cx="5458979" cy="2536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968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/>
          <p:cNvSpPr/>
          <p:nvPr/>
        </p:nvSpPr>
        <p:spPr>
          <a:xfrm>
            <a:off x="0" y="0"/>
            <a:ext cx="1691680" cy="5715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1335175" y="222700"/>
            <a:ext cx="345075" cy="285752"/>
            <a:chOff x="4143372" y="1428740"/>
            <a:chExt cx="442916" cy="285752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4" name="갈매기형 수장 13"/>
            <p:cNvSpPr/>
            <p:nvPr/>
          </p:nvSpPr>
          <p:spPr>
            <a:xfrm>
              <a:off x="4143372" y="1428740"/>
              <a:ext cx="228602" cy="285752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갈매기형 수장 14"/>
            <p:cNvSpPr/>
            <p:nvPr/>
          </p:nvSpPr>
          <p:spPr>
            <a:xfrm>
              <a:off x="4357686" y="1428740"/>
              <a:ext cx="228602" cy="285752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-11431" y="205377"/>
            <a:ext cx="1306785" cy="44166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종</a:t>
            </a:r>
            <a:r>
              <a:rPr lang="en-US" altLang="ko-KR" sz="1400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+</a:t>
            </a:r>
            <a:r>
              <a:rPr lang="ko-KR" altLang="en-US" sz="1400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융합프로젝트</a:t>
            </a:r>
          </a:p>
        </p:txBody>
      </p:sp>
      <p:sp>
        <p:nvSpPr>
          <p:cNvPr id="35" name="제목 1"/>
          <p:cNvSpPr>
            <a:spLocks noGrp="1"/>
          </p:cNvSpPr>
          <p:nvPr>
            <p:ph type="ctrTitle" idx="4294967295"/>
          </p:nvPr>
        </p:nvSpPr>
        <p:spPr>
          <a:xfrm>
            <a:off x="-11431" y="652825"/>
            <a:ext cx="1306784" cy="332467"/>
          </a:xfrm>
          <a:solidFill>
            <a:srgbClr val="F5A10B"/>
          </a:solidFill>
        </p:spPr>
        <p:txBody>
          <a:bodyPr>
            <a:no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8 </a:t>
            </a:r>
            <a:r>
              <a:rPr lang="ko-KR" altLang="en-US" sz="1200" dirty="0" smtClean="0">
                <a:solidFill>
                  <a:schemeClr val="bg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팀</a:t>
            </a:r>
            <a:endParaRPr lang="ko-KR" altLang="en-US" sz="1200" dirty="0">
              <a:solidFill>
                <a:schemeClr val="bg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4066" y="1168134"/>
            <a:ext cx="1656184" cy="114646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buSzPct val="100000"/>
            </a:pPr>
            <a:r>
              <a:rPr lang="ko-KR" altLang="en-US" sz="1600" dirty="0" smtClean="0">
                <a:solidFill>
                  <a:srgbClr val="F5A10B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특징</a:t>
            </a:r>
            <a:endParaRPr lang="en-US" altLang="ko-KR" sz="1600" dirty="0" smtClean="0">
              <a:solidFill>
                <a:srgbClr val="F5A10B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>
              <a:buSzPct val="100000"/>
            </a:pPr>
            <a:endParaRPr lang="en-US" altLang="ko-KR" sz="700" dirty="0" smtClean="0">
              <a:solidFill>
                <a:schemeClr val="tx1">
                  <a:lumMod val="65000"/>
                  <a:lumOff val="35000"/>
                </a:schemeClr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marL="171450" indent="-17145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ko-KR" altLang="en-US" sz="1300" dirty="0" smtClean="0">
                <a:solidFill>
                  <a:srgbClr val="F5A10B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기대 효과</a:t>
            </a: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ko-KR" alt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수익 모델</a:t>
            </a:r>
            <a:endParaRPr lang="en-US" altLang="ko-KR" sz="1300" dirty="0" smtClean="0">
              <a:solidFill>
                <a:schemeClr val="tx1">
                  <a:lumMod val="65000"/>
                  <a:lumOff val="35000"/>
                </a:schemeClr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ko-KR" alt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비교</a:t>
            </a:r>
            <a:endParaRPr lang="en-US" altLang="ko-KR" sz="1300" dirty="0" smtClean="0">
              <a:solidFill>
                <a:schemeClr val="tx1">
                  <a:lumMod val="65000"/>
                  <a:lumOff val="35000"/>
                </a:schemeClr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266" name="TextBox 265"/>
          <p:cNvSpPr txBox="1"/>
          <p:nvPr/>
        </p:nvSpPr>
        <p:spPr>
          <a:xfrm>
            <a:off x="1922564" y="121196"/>
            <a:ext cx="68320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Blip>
                <a:blip r:embed="rId2"/>
              </a:buBlip>
            </a:pPr>
            <a:r>
              <a:rPr lang="ko-KR" altLang="en-US" sz="3200" dirty="0" smtClean="0">
                <a:latin typeface="210 동화책 R" panose="02020603020101020101" pitchFamily="18" charset="-127"/>
                <a:ea typeface="210 동화책 R" panose="02020603020101020101" pitchFamily="18" charset="-127"/>
              </a:rPr>
              <a:t>기대 효과</a:t>
            </a:r>
            <a:endParaRPr lang="ko-KR" altLang="en-US" sz="3200" dirty="0">
              <a:latin typeface="210 동화책 R" panose="02020603020101020101" pitchFamily="18" charset="-127"/>
              <a:ea typeface="210 동화책 R" panose="02020603020101020101" pitchFamily="18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123728" y="930011"/>
            <a:ext cx="676875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Blip>
                <a:blip r:embed="rId3"/>
              </a:buBlip>
            </a:pPr>
            <a:r>
              <a:rPr lang="ko-KR" altLang="en-US" dirty="0" smtClean="0">
                <a:latin typeface="210 체리블라썸 R" panose="02020603020101020101" pitchFamily="18" charset="-127"/>
                <a:ea typeface="210 체리블라썸 R" panose="02020603020101020101" pitchFamily="18" charset="-127"/>
              </a:rPr>
              <a:t>동전 활용도 증가로 경제적인 사용 가능</a:t>
            </a:r>
            <a:endParaRPr lang="en-US" altLang="ko-KR" dirty="0" smtClean="0">
              <a:latin typeface="210 체리블라썸 R" panose="02020603020101020101" pitchFamily="18" charset="-127"/>
              <a:ea typeface="210 체리블라썸 R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Blip>
                <a:blip r:embed="rId3"/>
              </a:buBlip>
            </a:pPr>
            <a:r>
              <a:rPr lang="ko-KR" altLang="en-US" dirty="0" smtClean="0">
                <a:latin typeface="210 체리블라썸 R" panose="02020603020101020101" pitchFamily="18" charset="-127"/>
                <a:ea typeface="210 체리블라썸 R" panose="02020603020101020101" pitchFamily="18" charset="-127"/>
              </a:rPr>
              <a:t>동전 유통량 증대 및 동전 분실</a:t>
            </a:r>
            <a:r>
              <a:rPr lang="en-US" altLang="ko-KR" dirty="0" smtClean="0">
                <a:latin typeface="210 체리블라썸 R" panose="02020603020101020101" pitchFamily="18" charset="-127"/>
                <a:ea typeface="210 체리블라썸 R" panose="02020603020101020101" pitchFamily="18" charset="-127"/>
              </a:rPr>
              <a:t>, </a:t>
            </a:r>
            <a:r>
              <a:rPr lang="ko-KR" altLang="en-US" dirty="0" smtClean="0">
                <a:latin typeface="210 체리블라썸 R" panose="02020603020101020101" pitchFamily="18" charset="-127"/>
                <a:ea typeface="210 체리블라썸 R" panose="02020603020101020101" pitchFamily="18" charset="-127"/>
              </a:rPr>
              <a:t>미사용 방지로 인해 동전에 필요한 사회적 비용 절감 가능</a:t>
            </a:r>
            <a:endParaRPr lang="en-US" altLang="ko-KR" dirty="0" smtClean="0">
              <a:latin typeface="210 체리블라썸 R" panose="02020603020101020101" pitchFamily="18" charset="-127"/>
              <a:ea typeface="210 체리블라썸 R" panose="0202060302010102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907704" y="769268"/>
            <a:ext cx="698477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2785492"/>
            <a:ext cx="2880320" cy="216024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2785492"/>
            <a:ext cx="2925161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629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" grpId="0"/>
      <p:bldP spid="5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/>
          <p:cNvSpPr/>
          <p:nvPr/>
        </p:nvSpPr>
        <p:spPr>
          <a:xfrm>
            <a:off x="0" y="0"/>
            <a:ext cx="1691680" cy="5715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1335175" y="222700"/>
            <a:ext cx="345075" cy="285752"/>
            <a:chOff x="4143372" y="1428740"/>
            <a:chExt cx="442916" cy="285752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4" name="갈매기형 수장 13"/>
            <p:cNvSpPr/>
            <p:nvPr/>
          </p:nvSpPr>
          <p:spPr>
            <a:xfrm>
              <a:off x="4143372" y="1428740"/>
              <a:ext cx="228602" cy="285752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갈매기형 수장 14"/>
            <p:cNvSpPr/>
            <p:nvPr/>
          </p:nvSpPr>
          <p:spPr>
            <a:xfrm>
              <a:off x="4357686" y="1428740"/>
              <a:ext cx="228602" cy="285752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-11431" y="205377"/>
            <a:ext cx="1306785" cy="44166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종</a:t>
            </a:r>
            <a:r>
              <a:rPr lang="en-US" altLang="ko-KR" sz="1400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+</a:t>
            </a:r>
            <a:r>
              <a:rPr lang="ko-KR" altLang="en-US" sz="1400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융합프로젝트</a:t>
            </a:r>
          </a:p>
        </p:txBody>
      </p:sp>
      <p:sp>
        <p:nvSpPr>
          <p:cNvPr id="35" name="제목 1"/>
          <p:cNvSpPr>
            <a:spLocks noGrp="1"/>
          </p:cNvSpPr>
          <p:nvPr>
            <p:ph type="ctrTitle" idx="4294967295"/>
          </p:nvPr>
        </p:nvSpPr>
        <p:spPr>
          <a:xfrm>
            <a:off x="-11431" y="652825"/>
            <a:ext cx="1306784" cy="332467"/>
          </a:xfrm>
          <a:solidFill>
            <a:srgbClr val="F5A10B"/>
          </a:solidFill>
        </p:spPr>
        <p:txBody>
          <a:bodyPr>
            <a:no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8 </a:t>
            </a:r>
            <a:r>
              <a:rPr lang="ko-KR" altLang="en-US" sz="1200" dirty="0" smtClean="0">
                <a:solidFill>
                  <a:schemeClr val="bg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팀</a:t>
            </a:r>
            <a:endParaRPr lang="ko-KR" altLang="en-US" sz="1200" dirty="0">
              <a:solidFill>
                <a:schemeClr val="bg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4066" y="1168134"/>
            <a:ext cx="1656184" cy="114646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buSzPct val="100000"/>
            </a:pPr>
            <a:r>
              <a:rPr lang="ko-KR" altLang="en-US" sz="1600" dirty="0" smtClean="0">
                <a:solidFill>
                  <a:srgbClr val="F5A10B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특징</a:t>
            </a:r>
            <a:endParaRPr lang="en-US" altLang="ko-KR" sz="1600" dirty="0" smtClean="0">
              <a:solidFill>
                <a:srgbClr val="F5A10B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>
              <a:buSzPct val="100000"/>
            </a:pPr>
            <a:endParaRPr lang="en-US" altLang="ko-KR" sz="700" dirty="0" smtClean="0">
              <a:solidFill>
                <a:schemeClr val="tx1">
                  <a:lumMod val="65000"/>
                  <a:lumOff val="35000"/>
                </a:schemeClr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marL="171450" indent="-17145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ko-KR" altLang="en-US" sz="1300" dirty="0" smtClean="0">
                <a:solidFill>
                  <a:srgbClr val="F5A10B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기대 효과</a:t>
            </a: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ko-KR" alt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수익 모델</a:t>
            </a:r>
            <a:endParaRPr lang="en-US" altLang="ko-KR" sz="1300" dirty="0" smtClean="0">
              <a:solidFill>
                <a:schemeClr val="tx1">
                  <a:lumMod val="65000"/>
                  <a:lumOff val="35000"/>
                </a:schemeClr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ko-KR" alt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비교</a:t>
            </a:r>
            <a:endParaRPr lang="en-US" altLang="ko-KR" sz="1300" dirty="0" smtClean="0">
              <a:solidFill>
                <a:schemeClr val="tx1">
                  <a:lumMod val="65000"/>
                  <a:lumOff val="35000"/>
                </a:schemeClr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266" name="TextBox 265"/>
          <p:cNvSpPr txBox="1"/>
          <p:nvPr/>
        </p:nvSpPr>
        <p:spPr>
          <a:xfrm>
            <a:off x="1922564" y="121196"/>
            <a:ext cx="68320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Blip>
                <a:blip r:embed="rId2"/>
              </a:buBlip>
            </a:pPr>
            <a:r>
              <a:rPr lang="ko-KR" altLang="en-US" sz="3200" dirty="0" smtClean="0">
                <a:latin typeface="210 동화책 R" panose="02020603020101020101" pitchFamily="18" charset="-127"/>
                <a:ea typeface="210 동화책 R" panose="02020603020101020101" pitchFamily="18" charset="-127"/>
              </a:rPr>
              <a:t>기대 효과</a:t>
            </a:r>
            <a:endParaRPr lang="ko-KR" altLang="en-US" sz="3200" dirty="0">
              <a:latin typeface="210 동화책 R" panose="02020603020101020101" pitchFamily="18" charset="-127"/>
              <a:ea typeface="210 동화책 R" panose="02020603020101020101" pitchFamily="18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123728" y="930011"/>
            <a:ext cx="6768752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Blip>
                <a:blip r:embed="rId3"/>
              </a:buBlip>
            </a:pPr>
            <a:r>
              <a:rPr lang="ko-KR" altLang="en-US" dirty="0" smtClean="0">
                <a:latin typeface="210 체리블라썸 R" panose="02020603020101020101" pitchFamily="18" charset="-127"/>
                <a:ea typeface="210 체리블라썸 R" panose="02020603020101020101" pitchFamily="18" charset="-127"/>
              </a:rPr>
              <a:t>바코드를 이용함으로써 기존 </a:t>
            </a:r>
            <a:r>
              <a:rPr lang="en-US" altLang="ko-KR" dirty="0" smtClean="0">
                <a:latin typeface="210 체리블라썸 R" panose="02020603020101020101" pitchFamily="18" charset="-127"/>
                <a:ea typeface="210 체리블라썸 R" panose="02020603020101020101" pitchFamily="18" charset="-127"/>
              </a:rPr>
              <a:t>POS</a:t>
            </a:r>
            <a:r>
              <a:rPr lang="ko-KR" altLang="en-US" dirty="0" smtClean="0">
                <a:latin typeface="210 체리블라썸 R" panose="02020603020101020101" pitchFamily="18" charset="-127"/>
                <a:ea typeface="210 체리블라썸 R" panose="02020603020101020101" pitchFamily="18" charset="-127"/>
              </a:rPr>
              <a:t>기 등의 시스템에 큰 추가 </a:t>
            </a:r>
            <a:r>
              <a:rPr lang="ko-KR" altLang="en-US" dirty="0" err="1" smtClean="0">
                <a:latin typeface="210 체리블라썸 R" panose="02020603020101020101" pitchFamily="18" charset="-127"/>
                <a:ea typeface="210 체리블라썸 R" panose="02020603020101020101" pitchFamily="18" charset="-127"/>
              </a:rPr>
              <a:t>비용없이</a:t>
            </a:r>
            <a:r>
              <a:rPr lang="ko-KR" altLang="en-US" dirty="0" smtClean="0">
                <a:latin typeface="210 체리블라썸 R" panose="02020603020101020101" pitchFamily="18" charset="-127"/>
                <a:ea typeface="210 체리블라썸 R" panose="02020603020101020101" pitchFamily="18" charset="-127"/>
              </a:rPr>
              <a:t> 사용 가능</a:t>
            </a:r>
            <a:endParaRPr lang="en-US" altLang="ko-KR" dirty="0" smtClean="0">
              <a:latin typeface="210 체리블라썸 R" panose="02020603020101020101" pitchFamily="18" charset="-127"/>
              <a:ea typeface="210 체리블라썸 R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Blip>
                <a:blip r:embed="rId3"/>
              </a:buBlip>
            </a:pPr>
            <a:r>
              <a:rPr lang="ko-KR" altLang="en-US" dirty="0" smtClean="0">
                <a:latin typeface="210 체리블라썸 R" panose="02020603020101020101" pitchFamily="18" charset="-127"/>
                <a:ea typeface="210 체리블라썸 R" panose="02020603020101020101" pitchFamily="18" charset="-127"/>
              </a:rPr>
              <a:t>무선</a:t>
            </a:r>
            <a:r>
              <a:rPr lang="en-US" altLang="ko-KR" dirty="0" smtClean="0">
                <a:latin typeface="210 체리블라썸 R" panose="02020603020101020101" pitchFamily="18" charset="-127"/>
                <a:ea typeface="210 체리블라썸 R" panose="02020603020101020101" pitchFamily="18" charset="-127"/>
              </a:rPr>
              <a:t>/</a:t>
            </a:r>
            <a:r>
              <a:rPr lang="ko-KR" altLang="en-US" dirty="0" err="1" smtClean="0">
                <a:latin typeface="210 체리블라썸 R" panose="02020603020101020101" pitchFamily="18" charset="-127"/>
                <a:ea typeface="210 체리블라썸 R" panose="02020603020101020101" pitchFamily="18" charset="-127"/>
              </a:rPr>
              <a:t>앱</a:t>
            </a:r>
            <a:r>
              <a:rPr lang="ko-KR" altLang="en-US" dirty="0" smtClean="0">
                <a:latin typeface="210 체리블라썸 R" panose="02020603020101020101" pitchFamily="18" charset="-127"/>
                <a:ea typeface="210 체리블라썸 R" panose="02020603020101020101" pitchFamily="18" charset="-127"/>
              </a:rPr>
              <a:t> </a:t>
            </a:r>
            <a:r>
              <a:rPr lang="ko-KR" altLang="en-US" dirty="0" smtClean="0">
                <a:latin typeface="210 체리블라썸 R" panose="02020603020101020101" pitchFamily="18" charset="-127"/>
                <a:ea typeface="210 체리블라썸 R" panose="02020603020101020101" pitchFamily="18" charset="-127"/>
              </a:rPr>
              <a:t>결제 시스템 등으로 확장 시 매우 큰 </a:t>
            </a:r>
            <a:r>
              <a:rPr lang="ko-KR" altLang="en-US" dirty="0" err="1" smtClean="0">
                <a:latin typeface="210 체리블라썸 R" panose="02020603020101020101" pitchFamily="18" charset="-127"/>
                <a:ea typeface="210 체리블라썸 R" panose="02020603020101020101" pitchFamily="18" charset="-127"/>
              </a:rPr>
              <a:t>범용성</a:t>
            </a:r>
            <a:r>
              <a:rPr lang="ko-KR" altLang="en-US" dirty="0" smtClean="0">
                <a:latin typeface="210 체리블라썸 R" panose="02020603020101020101" pitchFamily="18" charset="-127"/>
                <a:ea typeface="210 체리블라썸 R" panose="02020603020101020101" pitchFamily="18" charset="-127"/>
              </a:rPr>
              <a:t> 기대</a:t>
            </a:r>
            <a:endParaRPr lang="en-US" altLang="ko-KR" dirty="0" smtClean="0">
              <a:latin typeface="210 체리블라썸 R" panose="02020603020101020101" pitchFamily="18" charset="-127"/>
              <a:ea typeface="210 체리블라썸 R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Blip>
                <a:blip r:embed="rId3"/>
              </a:buBlip>
            </a:pPr>
            <a:r>
              <a:rPr lang="ko-KR" altLang="en-US" dirty="0" smtClean="0">
                <a:latin typeface="210 체리블라썸 R" panose="02020603020101020101" pitchFamily="18" charset="-127"/>
                <a:ea typeface="210 체리블라썸 R" panose="02020603020101020101" pitchFamily="18" charset="-127"/>
              </a:rPr>
              <a:t>전문적인 모금 시스템을 갖춤으로써 기부문화 활성화</a:t>
            </a:r>
            <a:endParaRPr lang="en-US" altLang="ko-KR" dirty="0" smtClean="0">
              <a:latin typeface="210 체리블라썸 R" panose="02020603020101020101" pitchFamily="18" charset="-127"/>
              <a:ea typeface="210 체리블라썸 R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Blip>
                <a:blip r:embed="rId3"/>
              </a:buBlip>
            </a:pPr>
            <a:endParaRPr lang="en-US" altLang="ko-KR" dirty="0">
              <a:latin typeface="210 체리블라썸 R" panose="02020603020101020101" pitchFamily="18" charset="-127"/>
              <a:ea typeface="210 체리블라썸 R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Blip>
                <a:blip r:embed="rId3"/>
              </a:buBlip>
            </a:pPr>
            <a:endParaRPr lang="ko-KR" altLang="en-US" b="1" dirty="0">
              <a:solidFill>
                <a:srgbClr val="F5A10B"/>
              </a:solidFill>
              <a:latin typeface="210 체리블라썸 R" panose="02020603020101020101" pitchFamily="18" charset="-127"/>
              <a:ea typeface="210 체리블라썸 R" panose="0202060302010102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907704" y="769268"/>
            <a:ext cx="698477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933" y="2883768"/>
            <a:ext cx="2837690" cy="1831197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5716" y="2883768"/>
            <a:ext cx="2837690" cy="1831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830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" grpId="0"/>
      <p:bldP spid="5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919" y="1273316"/>
            <a:ext cx="2939368" cy="936104"/>
          </a:xfrm>
          <a:prstGeom prst="rect">
            <a:avLst/>
          </a:prstGeom>
        </p:spPr>
      </p:pic>
      <p:sp>
        <p:nvSpPr>
          <p:cNvPr id="46" name="직사각형 45"/>
          <p:cNvSpPr/>
          <p:nvPr/>
        </p:nvSpPr>
        <p:spPr>
          <a:xfrm>
            <a:off x="0" y="0"/>
            <a:ext cx="1691680" cy="5715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1335175" y="222700"/>
            <a:ext cx="345075" cy="285752"/>
            <a:chOff x="4143372" y="1428740"/>
            <a:chExt cx="442916" cy="285752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4" name="갈매기형 수장 13"/>
            <p:cNvSpPr/>
            <p:nvPr/>
          </p:nvSpPr>
          <p:spPr>
            <a:xfrm>
              <a:off x="4143372" y="1428740"/>
              <a:ext cx="228602" cy="285752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갈매기형 수장 14"/>
            <p:cNvSpPr/>
            <p:nvPr/>
          </p:nvSpPr>
          <p:spPr>
            <a:xfrm>
              <a:off x="4357686" y="1428740"/>
              <a:ext cx="228602" cy="285752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-11431" y="205377"/>
            <a:ext cx="1306785" cy="44166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종</a:t>
            </a:r>
            <a:r>
              <a:rPr lang="en-US" altLang="ko-KR" sz="1400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+</a:t>
            </a:r>
            <a:r>
              <a:rPr lang="ko-KR" altLang="en-US" sz="1400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융합프로젝트</a:t>
            </a:r>
          </a:p>
        </p:txBody>
      </p:sp>
      <p:sp>
        <p:nvSpPr>
          <p:cNvPr id="35" name="제목 1"/>
          <p:cNvSpPr>
            <a:spLocks noGrp="1"/>
          </p:cNvSpPr>
          <p:nvPr>
            <p:ph type="ctrTitle" idx="4294967295"/>
          </p:nvPr>
        </p:nvSpPr>
        <p:spPr>
          <a:xfrm>
            <a:off x="-11431" y="652825"/>
            <a:ext cx="1306784" cy="332467"/>
          </a:xfrm>
          <a:solidFill>
            <a:srgbClr val="F5A10B"/>
          </a:solidFill>
        </p:spPr>
        <p:txBody>
          <a:bodyPr>
            <a:no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8 </a:t>
            </a:r>
            <a:r>
              <a:rPr lang="ko-KR" altLang="en-US" sz="1200" dirty="0" smtClean="0">
                <a:solidFill>
                  <a:schemeClr val="bg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팀</a:t>
            </a:r>
            <a:endParaRPr lang="ko-KR" altLang="en-US" sz="1200" dirty="0">
              <a:solidFill>
                <a:schemeClr val="bg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4066" y="1168134"/>
            <a:ext cx="1656184" cy="114646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buSzPct val="100000"/>
            </a:pPr>
            <a:r>
              <a:rPr lang="ko-KR" altLang="en-US" sz="1600" dirty="0" smtClean="0">
                <a:solidFill>
                  <a:srgbClr val="F5A10B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특징</a:t>
            </a:r>
            <a:endParaRPr lang="en-US" altLang="ko-KR" sz="1600" dirty="0" smtClean="0">
              <a:solidFill>
                <a:srgbClr val="F5A10B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>
              <a:buSzPct val="100000"/>
            </a:pPr>
            <a:endParaRPr lang="en-US" altLang="ko-KR" sz="700" dirty="0" smtClean="0">
              <a:solidFill>
                <a:schemeClr val="tx1">
                  <a:lumMod val="65000"/>
                  <a:lumOff val="35000"/>
                </a:schemeClr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marL="171450" indent="-17145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ko-KR" altLang="en-US" sz="1300" dirty="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기대 효과</a:t>
            </a: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ko-KR" altLang="en-US" sz="1300" dirty="0">
                <a:solidFill>
                  <a:srgbClr val="F5A10B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수익 모델</a:t>
            </a:r>
            <a:endParaRPr lang="en-US" altLang="ko-KR" sz="1300" dirty="0">
              <a:solidFill>
                <a:srgbClr val="F5A10B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ko-KR" alt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비교</a:t>
            </a:r>
            <a:endParaRPr lang="en-US" altLang="ko-KR" sz="1300" dirty="0" smtClean="0">
              <a:solidFill>
                <a:schemeClr val="tx1">
                  <a:lumMod val="65000"/>
                  <a:lumOff val="35000"/>
                </a:schemeClr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266" name="TextBox 265"/>
          <p:cNvSpPr txBox="1"/>
          <p:nvPr/>
        </p:nvSpPr>
        <p:spPr>
          <a:xfrm>
            <a:off x="1922564" y="121196"/>
            <a:ext cx="68320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Blip>
                <a:blip r:embed="rId3"/>
              </a:buBlip>
            </a:pPr>
            <a:r>
              <a:rPr lang="ko-KR" altLang="en-US" sz="3200" dirty="0" smtClean="0">
                <a:latin typeface="210 동화책 R" panose="02020603020101020101" pitchFamily="18" charset="-127"/>
                <a:ea typeface="210 동화책 R" panose="02020603020101020101" pitchFamily="18" charset="-127"/>
              </a:rPr>
              <a:t>수익 모델</a:t>
            </a:r>
            <a:endParaRPr lang="ko-KR" altLang="en-US" sz="3200" dirty="0">
              <a:latin typeface="210 동화책 R" panose="02020603020101020101" pitchFamily="18" charset="-127"/>
              <a:ea typeface="210 동화책 R" panose="02020603020101020101" pitchFamily="18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369067" y="4579539"/>
            <a:ext cx="1111344" cy="459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210 체리블라썸 R" panose="02020603020101020101" pitchFamily="18" charset="-127"/>
                <a:ea typeface="210 체리블라썸 R" panose="02020603020101020101" pitchFamily="18" charset="-127"/>
              </a:rPr>
              <a:t>거래 수수료</a:t>
            </a:r>
            <a:endParaRPr lang="ko-KR" altLang="en-US" b="1" dirty="0">
              <a:solidFill>
                <a:srgbClr val="F5A10B"/>
              </a:solidFill>
              <a:latin typeface="210 체리블라썸 R" panose="02020603020101020101" pitchFamily="18" charset="-127"/>
              <a:ea typeface="210 체리블라썸 R" panose="0202060302010102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907704" y="769268"/>
            <a:ext cx="698477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506" y="3024153"/>
            <a:ext cx="1512168" cy="143961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687" y="2854251"/>
            <a:ext cx="1590288" cy="163119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071695" y="2171068"/>
            <a:ext cx="532518" cy="4593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210 체리블라썸 R" panose="02020603020101020101" pitchFamily="18" charset="-127"/>
                <a:ea typeface="210 체리블라썸 R" panose="02020603020101020101" pitchFamily="18" charset="-127"/>
              </a:rPr>
              <a:t>광고</a:t>
            </a:r>
            <a:endParaRPr lang="en-US" altLang="ko-KR" dirty="0">
              <a:latin typeface="210 체리블라썸 R" panose="02020603020101020101" pitchFamily="18" charset="-127"/>
              <a:ea typeface="210 체리블라썸 R" panose="0202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312127" y="4431333"/>
            <a:ext cx="1305165" cy="4593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210 체리블라썸 R" panose="02020603020101020101" pitchFamily="18" charset="-127"/>
                <a:ea typeface="210 체리블라썸 R" panose="02020603020101020101" pitchFamily="18" charset="-127"/>
              </a:rPr>
              <a:t>모금단체 지원</a:t>
            </a:r>
            <a:endParaRPr lang="en-US" altLang="ko-KR" dirty="0">
              <a:latin typeface="210 체리블라썸 R" panose="02020603020101020101" pitchFamily="18" charset="-127"/>
              <a:ea typeface="210 체리블라썸 R" panose="02020603020101020101" pitchFamily="18" charset="-127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 flipV="1">
            <a:off x="5741084" y="2047248"/>
            <a:ext cx="1669240" cy="903840"/>
          </a:xfrm>
          <a:prstGeom prst="line">
            <a:avLst/>
          </a:prstGeom>
          <a:ln w="19050">
            <a:solidFill>
              <a:srgbClr val="F5A1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V="1">
            <a:off x="5342280" y="3517560"/>
            <a:ext cx="0" cy="1521336"/>
          </a:xfrm>
          <a:prstGeom prst="line">
            <a:avLst/>
          </a:prstGeom>
          <a:ln w="19050">
            <a:solidFill>
              <a:srgbClr val="F5A1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 flipH="1" flipV="1">
            <a:off x="3352820" y="2048225"/>
            <a:ext cx="1669240" cy="903840"/>
          </a:xfrm>
          <a:prstGeom prst="line">
            <a:avLst/>
          </a:prstGeom>
          <a:ln w="19050">
            <a:solidFill>
              <a:srgbClr val="F5A1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그림 3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652" y="2829368"/>
            <a:ext cx="523582" cy="53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469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" grpId="0"/>
      <p:bldP spid="53" grpId="0"/>
      <p:bldP spid="4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/>
          <p:cNvSpPr/>
          <p:nvPr/>
        </p:nvSpPr>
        <p:spPr>
          <a:xfrm>
            <a:off x="0" y="0"/>
            <a:ext cx="1691680" cy="5715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1335175" y="222700"/>
            <a:ext cx="345075" cy="285752"/>
            <a:chOff x="4143372" y="1428740"/>
            <a:chExt cx="442916" cy="285752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4" name="갈매기형 수장 13"/>
            <p:cNvSpPr/>
            <p:nvPr/>
          </p:nvSpPr>
          <p:spPr>
            <a:xfrm>
              <a:off x="4143372" y="1428740"/>
              <a:ext cx="228602" cy="285752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갈매기형 수장 14"/>
            <p:cNvSpPr/>
            <p:nvPr/>
          </p:nvSpPr>
          <p:spPr>
            <a:xfrm>
              <a:off x="4357686" y="1428740"/>
              <a:ext cx="228602" cy="285752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-11431" y="205377"/>
            <a:ext cx="1306785" cy="44166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종</a:t>
            </a:r>
            <a:r>
              <a:rPr lang="en-US" altLang="ko-KR" sz="1400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+</a:t>
            </a:r>
            <a:r>
              <a:rPr lang="ko-KR" altLang="en-US" sz="1400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융합프로젝트</a:t>
            </a:r>
          </a:p>
        </p:txBody>
      </p:sp>
      <p:sp>
        <p:nvSpPr>
          <p:cNvPr id="35" name="제목 1"/>
          <p:cNvSpPr>
            <a:spLocks noGrp="1"/>
          </p:cNvSpPr>
          <p:nvPr>
            <p:ph type="ctrTitle" idx="4294967295"/>
          </p:nvPr>
        </p:nvSpPr>
        <p:spPr>
          <a:xfrm>
            <a:off x="-11431" y="652825"/>
            <a:ext cx="1306784" cy="332467"/>
          </a:xfrm>
          <a:solidFill>
            <a:srgbClr val="F5A10B"/>
          </a:solidFill>
        </p:spPr>
        <p:txBody>
          <a:bodyPr>
            <a:no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8 </a:t>
            </a:r>
            <a:r>
              <a:rPr lang="ko-KR" altLang="en-US" sz="1200" dirty="0" smtClean="0">
                <a:solidFill>
                  <a:schemeClr val="bg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팀</a:t>
            </a:r>
            <a:endParaRPr lang="ko-KR" altLang="en-US" sz="1200" dirty="0">
              <a:solidFill>
                <a:schemeClr val="bg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4066" y="1168134"/>
            <a:ext cx="1656184" cy="114646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buSzPct val="100000"/>
            </a:pPr>
            <a:r>
              <a:rPr lang="ko-KR" altLang="en-US" sz="1600" dirty="0" smtClean="0">
                <a:solidFill>
                  <a:srgbClr val="F5A10B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특징</a:t>
            </a:r>
            <a:endParaRPr lang="en-US" altLang="ko-KR" sz="1600" dirty="0" smtClean="0">
              <a:solidFill>
                <a:srgbClr val="F5A10B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>
              <a:buSzPct val="100000"/>
            </a:pPr>
            <a:endParaRPr lang="en-US" altLang="ko-KR" sz="700" dirty="0" smtClean="0">
              <a:solidFill>
                <a:schemeClr val="tx1">
                  <a:lumMod val="65000"/>
                  <a:lumOff val="35000"/>
                </a:schemeClr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marL="171450" indent="-17145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ko-KR" altLang="en-US" sz="1300" dirty="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기대 효과</a:t>
            </a: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ko-KR" altLang="en-US" sz="1300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수익 모델</a:t>
            </a:r>
            <a:endParaRPr lang="en-US" altLang="ko-KR" sz="1300" dirty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ko-KR" altLang="en-US" sz="1300" dirty="0">
                <a:solidFill>
                  <a:srgbClr val="F5A10B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비교</a:t>
            </a:r>
            <a:endParaRPr lang="en-US" altLang="ko-KR" sz="1300" dirty="0">
              <a:solidFill>
                <a:srgbClr val="F5A10B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266" name="TextBox 265"/>
          <p:cNvSpPr txBox="1"/>
          <p:nvPr/>
        </p:nvSpPr>
        <p:spPr>
          <a:xfrm>
            <a:off x="1922564" y="121196"/>
            <a:ext cx="68320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Blip>
                <a:blip r:embed="rId2"/>
              </a:buBlip>
            </a:pPr>
            <a:r>
              <a:rPr lang="ko-KR" altLang="en-US" sz="3200" dirty="0" smtClean="0">
                <a:latin typeface="210 동화책 R" panose="02020603020101020101" pitchFamily="18" charset="-127"/>
                <a:ea typeface="210 동화책 R" panose="02020603020101020101" pitchFamily="18" charset="-127"/>
              </a:rPr>
              <a:t>비교</a:t>
            </a:r>
            <a:endParaRPr lang="ko-KR" altLang="en-US" sz="3200" dirty="0">
              <a:latin typeface="210 동화책 R" panose="02020603020101020101" pitchFamily="18" charset="-127"/>
              <a:ea typeface="210 동화책 R" panose="02020603020101020101" pitchFamily="18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123728" y="930011"/>
            <a:ext cx="6768752" cy="3924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Blip>
                <a:blip r:embed="rId3"/>
              </a:buBlip>
            </a:pPr>
            <a:r>
              <a:rPr lang="en-US" altLang="ko-KR" dirty="0" smtClean="0">
                <a:latin typeface="210 체리블라썸 R" panose="02020603020101020101" pitchFamily="18" charset="-127"/>
                <a:ea typeface="210 체리블라썸 R" panose="02020603020101020101" pitchFamily="18" charset="-127"/>
              </a:rPr>
              <a:t>T</a:t>
            </a:r>
            <a:r>
              <a:rPr lang="ko-KR" altLang="en-US" dirty="0" smtClean="0">
                <a:latin typeface="210 체리블라썸 R" panose="02020603020101020101" pitchFamily="18" charset="-127"/>
                <a:ea typeface="210 체리블라썸 R" panose="02020603020101020101" pitchFamily="18" charset="-127"/>
              </a:rPr>
              <a:t>머니</a:t>
            </a:r>
            <a:endParaRPr lang="en-US" altLang="ko-KR" dirty="0" smtClean="0">
              <a:latin typeface="210 체리블라썸 R" panose="02020603020101020101" pitchFamily="18" charset="-127"/>
              <a:ea typeface="210 체리블라썸 R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>
                <a:latin typeface="210 체리블라썸 R" panose="02020603020101020101" pitchFamily="18" charset="-127"/>
                <a:ea typeface="210 체리블라썸 R" panose="02020603020101020101" pitchFamily="18" charset="-127"/>
              </a:rPr>
              <a:t>일부 수단으로 충전 시 사용자에게 수수료 부가</a:t>
            </a:r>
            <a:r>
              <a:rPr lang="en-US" altLang="ko-KR" sz="1600" dirty="0" smtClean="0">
                <a:latin typeface="210 체리블라썸 R" panose="02020603020101020101" pitchFamily="18" charset="-127"/>
                <a:ea typeface="210 체리블라썸 R" panose="02020603020101020101" pitchFamily="18" charset="-127"/>
              </a:rPr>
              <a:t>, </a:t>
            </a:r>
            <a:r>
              <a:rPr lang="ko-KR" altLang="en-US" sz="1600" dirty="0" smtClean="0">
                <a:latin typeface="210 체리블라썸 R" panose="02020603020101020101" pitchFamily="18" charset="-127"/>
                <a:ea typeface="210 체리블라썸 R" panose="02020603020101020101" pitchFamily="18" charset="-127"/>
              </a:rPr>
              <a:t>가맹점 수수료 부가</a:t>
            </a:r>
            <a:endParaRPr lang="en-US" altLang="ko-KR" sz="1600" dirty="0" smtClean="0">
              <a:latin typeface="210 체리블라썸 R" panose="02020603020101020101" pitchFamily="18" charset="-127"/>
              <a:ea typeface="210 체리블라썸 R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>
                <a:latin typeface="210 체리블라썸 R" panose="02020603020101020101" pitchFamily="18" charset="-127"/>
                <a:ea typeface="210 체리블라썸 R" panose="02020603020101020101" pitchFamily="18" charset="-127"/>
              </a:rPr>
              <a:t>NFC</a:t>
            </a:r>
            <a:r>
              <a:rPr lang="ko-KR" altLang="en-US" sz="1600" dirty="0" smtClean="0">
                <a:latin typeface="210 체리블라썸 R" panose="02020603020101020101" pitchFamily="18" charset="-127"/>
                <a:ea typeface="210 체리블라썸 R" panose="02020603020101020101" pitchFamily="18" charset="-127"/>
              </a:rPr>
              <a:t>방식으로 추가 단말기 설치 필요</a:t>
            </a:r>
            <a:endParaRPr lang="en-US" altLang="ko-KR" sz="1600" dirty="0" smtClean="0">
              <a:latin typeface="210 체리블라썸 R" panose="02020603020101020101" pitchFamily="18" charset="-127"/>
              <a:ea typeface="210 체리블라썸 R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>
                <a:latin typeface="210 체리블라썸 R" panose="02020603020101020101" pitchFamily="18" charset="-127"/>
                <a:ea typeface="210 체리블라썸 R" panose="02020603020101020101" pitchFamily="18" charset="-127"/>
              </a:rPr>
              <a:t>편의점에서는 활용이 쉬우나 아직 </a:t>
            </a:r>
            <a:r>
              <a:rPr lang="ko-KR" altLang="en-US" sz="1600" dirty="0" err="1" smtClean="0">
                <a:latin typeface="210 체리블라썸 R" panose="02020603020101020101" pitchFamily="18" charset="-127"/>
                <a:ea typeface="210 체리블라썸 R" panose="02020603020101020101" pitchFamily="18" charset="-127"/>
              </a:rPr>
              <a:t>범용성이</a:t>
            </a:r>
            <a:r>
              <a:rPr lang="ko-KR" altLang="en-US" sz="1600" dirty="0" smtClean="0">
                <a:latin typeface="210 체리블라썸 R" panose="02020603020101020101" pitchFamily="18" charset="-127"/>
                <a:ea typeface="210 체리블라썸 R" panose="02020603020101020101" pitchFamily="18" charset="-127"/>
              </a:rPr>
              <a:t> 부족</a:t>
            </a:r>
            <a:endParaRPr lang="en-US" altLang="ko-KR" sz="1600" dirty="0" smtClean="0">
              <a:latin typeface="210 체리블라썸 R" panose="02020603020101020101" pitchFamily="18" charset="-127"/>
              <a:ea typeface="210 체리블라썸 R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endParaRPr lang="en-US" altLang="ko-KR" dirty="0" smtClean="0">
              <a:latin typeface="210 체리블라썸 R" panose="02020603020101020101" pitchFamily="18" charset="-127"/>
              <a:ea typeface="210 체리블라썸 R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Blip>
                <a:blip r:embed="rId3"/>
              </a:buBlip>
            </a:pPr>
            <a:r>
              <a:rPr lang="ko-KR" altLang="en-US" dirty="0" smtClean="0">
                <a:latin typeface="210 체리블라썸 R" panose="02020603020101020101" pitchFamily="18" charset="-127"/>
                <a:ea typeface="210 체리블라썸 R" panose="02020603020101020101" pitchFamily="18" charset="-127"/>
              </a:rPr>
              <a:t>신용카드</a:t>
            </a:r>
            <a:r>
              <a:rPr lang="en-US" altLang="ko-KR" dirty="0" smtClean="0">
                <a:latin typeface="210 체리블라썸 R" panose="02020603020101020101" pitchFamily="18" charset="-127"/>
                <a:ea typeface="210 체리블라썸 R" panose="02020603020101020101" pitchFamily="18" charset="-127"/>
              </a:rPr>
              <a:t>, </a:t>
            </a:r>
            <a:r>
              <a:rPr lang="ko-KR" altLang="en-US" dirty="0" smtClean="0">
                <a:latin typeface="210 체리블라썸 R" panose="02020603020101020101" pitchFamily="18" charset="-127"/>
                <a:ea typeface="210 체리블라썸 R" panose="02020603020101020101" pitchFamily="18" charset="-127"/>
              </a:rPr>
              <a:t>체크카드</a:t>
            </a:r>
            <a:endParaRPr lang="en-US" altLang="ko-KR" dirty="0" smtClean="0">
              <a:latin typeface="210 체리블라썸 R" panose="02020603020101020101" pitchFamily="18" charset="-127"/>
              <a:ea typeface="210 체리블라썸 R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>
                <a:latin typeface="210 체리블라썸 R" panose="02020603020101020101" pitchFamily="18" charset="-127"/>
                <a:ea typeface="210 체리블라썸 R" panose="02020603020101020101" pitchFamily="18" charset="-127"/>
              </a:rPr>
              <a:t>청소년 이용제한 및 분실우려</a:t>
            </a:r>
            <a:endParaRPr lang="en-US" altLang="ko-KR" sz="1600" dirty="0" smtClean="0">
              <a:latin typeface="210 체리블라썸 R" panose="02020603020101020101" pitchFamily="18" charset="-127"/>
              <a:ea typeface="210 체리블라썸 R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err="1" smtClean="0">
                <a:latin typeface="210 체리블라썸 R" panose="02020603020101020101" pitchFamily="18" charset="-127"/>
                <a:ea typeface="210 체리블라썸 R" panose="02020603020101020101" pitchFamily="18" charset="-127"/>
              </a:rPr>
              <a:t>마그네틱</a:t>
            </a:r>
            <a:r>
              <a:rPr lang="en-US" altLang="ko-KR" sz="1600" dirty="0" smtClean="0">
                <a:latin typeface="210 체리블라썸 R" panose="02020603020101020101" pitchFamily="18" charset="-127"/>
                <a:ea typeface="210 체리블라썸 R" panose="02020603020101020101" pitchFamily="18" charset="-127"/>
              </a:rPr>
              <a:t>, IC</a:t>
            </a:r>
            <a:r>
              <a:rPr lang="ko-KR" altLang="en-US" sz="1600" dirty="0" smtClean="0">
                <a:latin typeface="210 체리블라썸 R" panose="02020603020101020101" pitchFamily="18" charset="-127"/>
                <a:ea typeface="210 체리블라썸 R" panose="02020603020101020101" pitchFamily="18" charset="-127"/>
              </a:rPr>
              <a:t>칩 방식으로 관련 장비가 많이 보급된 편이나 창업 등 신규 가맹점에 설치비용 발생 및 수수료 부가</a:t>
            </a:r>
            <a:endParaRPr lang="en-US" altLang="ko-KR" sz="1600" dirty="0" smtClean="0">
              <a:latin typeface="210 체리블라썸 R" panose="02020603020101020101" pitchFamily="18" charset="-127"/>
              <a:ea typeface="210 체리블라썸 R" panose="02020603020101020101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sz="1600" dirty="0" smtClean="0">
              <a:latin typeface="210 체리블라썸 R" panose="02020603020101020101" pitchFamily="18" charset="-127"/>
              <a:ea typeface="210 체리블라썸 R" panose="0202060302010102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907704" y="769268"/>
            <a:ext cx="698477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612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/>
          <p:cNvSpPr/>
          <p:nvPr/>
        </p:nvSpPr>
        <p:spPr>
          <a:xfrm>
            <a:off x="0" y="0"/>
            <a:ext cx="1691680" cy="5715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1335175" y="222700"/>
            <a:ext cx="345075" cy="285752"/>
            <a:chOff x="4143372" y="1428740"/>
            <a:chExt cx="442916" cy="285752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4" name="갈매기형 수장 13"/>
            <p:cNvSpPr/>
            <p:nvPr/>
          </p:nvSpPr>
          <p:spPr>
            <a:xfrm>
              <a:off x="4143372" y="1428740"/>
              <a:ext cx="228602" cy="285752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갈매기형 수장 14"/>
            <p:cNvSpPr/>
            <p:nvPr/>
          </p:nvSpPr>
          <p:spPr>
            <a:xfrm>
              <a:off x="4357686" y="1428740"/>
              <a:ext cx="228602" cy="285752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-11431" y="205377"/>
            <a:ext cx="1306785" cy="44166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종</a:t>
            </a:r>
            <a:r>
              <a:rPr lang="en-US" altLang="ko-KR" sz="1400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+</a:t>
            </a:r>
            <a:r>
              <a:rPr lang="ko-KR" altLang="en-US" sz="1400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융합프로젝트</a:t>
            </a:r>
          </a:p>
        </p:txBody>
      </p:sp>
      <p:sp>
        <p:nvSpPr>
          <p:cNvPr id="35" name="제목 1"/>
          <p:cNvSpPr>
            <a:spLocks noGrp="1"/>
          </p:cNvSpPr>
          <p:nvPr>
            <p:ph type="ctrTitle" idx="4294967295"/>
          </p:nvPr>
        </p:nvSpPr>
        <p:spPr>
          <a:xfrm>
            <a:off x="-11431" y="652825"/>
            <a:ext cx="1306784" cy="332467"/>
          </a:xfrm>
          <a:solidFill>
            <a:srgbClr val="F5A10B"/>
          </a:solidFill>
        </p:spPr>
        <p:txBody>
          <a:bodyPr>
            <a:no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8 </a:t>
            </a:r>
            <a:r>
              <a:rPr lang="ko-KR" altLang="en-US" sz="1200" dirty="0" smtClean="0">
                <a:solidFill>
                  <a:schemeClr val="bg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팀</a:t>
            </a:r>
            <a:endParaRPr lang="ko-KR" altLang="en-US" sz="1200" dirty="0">
              <a:solidFill>
                <a:schemeClr val="bg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4066" y="1168134"/>
            <a:ext cx="1656184" cy="114646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buSzPct val="100000"/>
            </a:pPr>
            <a:r>
              <a:rPr lang="ko-KR" altLang="en-US" sz="1600" dirty="0" smtClean="0">
                <a:solidFill>
                  <a:srgbClr val="F5A10B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특징</a:t>
            </a:r>
            <a:endParaRPr lang="en-US" altLang="ko-KR" sz="1600" dirty="0" smtClean="0">
              <a:solidFill>
                <a:srgbClr val="F5A10B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>
              <a:buSzPct val="100000"/>
            </a:pPr>
            <a:endParaRPr lang="en-US" altLang="ko-KR" sz="700" dirty="0" smtClean="0">
              <a:solidFill>
                <a:schemeClr val="tx1">
                  <a:lumMod val="65000"/>
                  <a:lumOff val="35000"/>
                </a:schemeClr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marL="171450" indent="-17145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ko-KR" altLang="en-US" sz="1300" dirty="0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기대 효과</a:t>
            </a: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ko-KR" altLang="en-US" sz="1300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수익 모델</a:t>
            </a:r>
            <a:endParaRPr lang="en-US" altLang="ko-KR" sz="1300" dirty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ko-KR" altLang="en-US" sz="1300" dirty="0">
                <a:solidFill>
                  <a:srgbClr val="F5A10B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비교</a:t>
            </a:r>
            <a:endParaRPr lang="en-US" altLang="ko-KR" sz="1300" dirty="0">
              <a:solidFill>
                <a:srgbClr val="F5A10B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266" name="TextBox 265"/>
          <p:cNvSpPr txBox="1"/>
          <p:nvPr/>
        </p:nvSpPr>
        <p:spPr>
          <a:xfrm>
            <a:off x="1922564" y="121196"/>
            <a:ext cx="68320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Blip>
                <a:blip r:embed="rId2"/>
              </a:buBlip>
            </a:pPr>
            <a:r>
              <a:rPr lang="ko-KR" altLang="en-US" sz="3200" dirty="0" smtClean="0">
                <a:latin typeface="210 동화책 R" panose="02020603020101020101" pitchFamily="18" charset="-127"/>
                <a:ea typeface="210 동화책 R" panose="02020603020101020101" pitchFamily="18" charset="-127"/>
              </a:rPr>
              <a:t>비교</a:t>
            </a:r>
            <a:endParaRPr lang="ko-KR" altLang="en-US" sz="3200" dirty="0">
              <a:latin typeface="210 동화책 R" panose="02020603020101020101" pitchFamily="18" charset="-127"/>
              <a:ea typeface="210 동화책 R" panose="02020603020101020101" pitchFamily="18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123728" y="930011"/>
            <a:ext cx="6768752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Blip>
                <a:blip r:embed="rId3"/>
              </a:buBlip>
            </a:pPr>
            <a:r>
              <a:rPr lang="ko-KR" altLang="en-US" dirty="0" smtClean="0">
                <a:latin typeface="210 체리블라썸 R" panose="02020603020101020101" pitchFamily="18" charset="-127"/>
                <a:ea typeface="210 체리블라썸 R" panose="02020603020101020101" pitchFamily="18" charset="-127"/>
              </a:rPr>
              <a:t>유사시스템</a:t>
            </a:r>
            <a:r>
              <a:rPr lang="en-US" altLang="ko-KR" dirty="0" smtClean="0">
                <a:latin typeface="210 체리블라썸 R" panose="02020603020101020101" pitchFamily="18" charset="-127"/>
                <a:ea typeface="210 체리블라썸 R" panose="02020603020101020101" pitchFamily="18" charset="-127"/>
              </a:rPr>
              <a:t>(</a:t>
            </a:r>
            <a:r>
              <a:rPr lang="ko-KR" altLang="en-US" dirty="0" err="1" smtClean="0">
                <a:latin typeface="210 체리블라썸 R" panose="02020603020101020101" pitchFamily="18" charset="-127"/>
                <a:ea typeface="210 체리블라썸 R" panose="02020603020101020101" pitchFamily="18" charset="-127"/>
              </a:rPr>
              <a:t>롯데마트</a:t>
            </a:r>
            <a:r>
              <a:rPr lang="ko-KR" altLang="en-US" dirty="0" smtClean="0">
                <a:latin typeface="210 체리블라썸 R" panose="02020603020101020101" pitchFamily="18" charset="-127"/>
                <a:ea typeface="210 체리블라썸 R" panose="02020603020101020101" pitchFamily="18" charset="-127"/>
              </a:rPr>
              <a:t> </a:t>
            </a:r>
            <a:r>
              <a:rPr lang="en-US" altLang="ko-KR" dirty="0" smtClean="0">
                <a:latin typeface="210 체리블라썸 R" panose="02020603020101020101" pitchFamily="18" charset="-127"/>
                <a:ea typeface="210 체리블라썸 R" panose="02020603020101020101" pitchFamily="18" charset="-127"/>
              </a:rPr>
              <a:t>L</a:t>
            </a:r>
            <a:r>
              <a:rPr lang="ko-KR" altLang="en-US" dirty="0" smtClean="0">
                <a:latin typeface="210 체리블라썸 R" panose="02020603020101020101" pitchFamily="18" charset="-127"/>
                <a:ea typeface="210 체리블라썸 R" panose="02020603020101020101" pitchFamily="18" charset="-127"/>
              </a:rPr>
              <a:t>포인트</a:t>
            </a:r>
            <a:r>
              <a:rPr lang="en-US" altLang="ko-KR" dirty="0" smtClean="0">
                <a:latin typeface="210 체리블라썸 R" panose="02020603020101020101" pitchFamily="18" charset="-127"/>
                <a:ea typeface="210 체리블라썸 R" panose="02020603020101020101" pitchFamily="18" charset="-127"/>
              </a:rPr>
              <a:t>, E</a:t>
            </a:r>
            <a:r>
              <a:rPr lang="ko-KR" altLang="en-US" dirty="0" err="1" smtClean="0">
                <a:latin typeface="210 체리블라썸 R" panose="02020603020101020101" pitchFamily="18" charset="-127"/>
                <a:ea typeface="210 체리블라썸 R" panose="02020603020101020101" pitchFamily="18" charset="-127"/>
              </a:rPr>
              <a:t>마트</a:t>
            </a:r>
            <a:r>
              <a:rPr lang="ko-KR" altLang="en-US" dirty="0" smtClean="0">
                <a:latin typeface="210 체리블라썸 R" panose="02020603020101020101" pitchFamily="18" charset="-127"/>
                <a:ea typeface="210 체리블라썸 R" panose="02020603020101020101" pitchFamily="18" charset="-127"/>
              </a:rPr>
              <a:t> 포인트</a:t>
            </a:r>
            <a:r>
              <a:rPr lang="en-US" altLang="ko-KR" dirty="0" smtClean="0">
                <a:latin typeface="210 체리블라썸 R" panose="02020603020101020101" pitchFamily="18" charset="-127"/>
                <a:ea typeface="210 체리블라썸 R" panose="02020603020101020101" pitchFamily="18" charset="-127"/>
              </a:rPr>
              <a:t>)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>
                <a:latin typeface="210 체리블라썸 R" panose="02020603020101020101" pitchFamily="18" charset="-127"/>
                <a:ea typeface="210 체리블라썸 R" panose="02020603020101020101" pitchFamily="18" charset="-127"/>
              </a:rPr>
              <a:t>해당 업체에서만 사용 가능하여 </a:t>
            </a:r>
            <a:r>
              <a:rPr lang="ko-KR" altLang="en-US" sz="1600" dirty="0" err="1" smtClean="0">
                <a:latin typeface="210 체리블라썸 R" panose="02020603020101020101" pitchFamily="18" charset="-127"/>
                <a:ea typeface="210 체리블라썸 R" panose="02020603020101020101" pitchFamily="18" charset="-127"/>
              </a:rPr>
              <a:t>범용성이</a:t>
            </a:r>
            <a:r>
              <a:rPr lang="ko-KR" altLang="en-US" sz="1600" dirty="0" smtClean="0">
                <a:latin typeface="210 체리블라썸 R" panose="02020603020101020101" pitchFamily="18" charset="-127"/>
                <a:ea typeface="210 체리블라썸 R" panose="02020603020101020101" pitchFamily="18" charset="-127"/>
              </a:rPr>
              <a:t> 매우 떨어짐</a:t>
            </a:r>
            <a:endParaRPr lang="en-US" altLang="ko-KR" sz="1600" dirty="0" smtClean="0">
              <a:latin typeface="210 체리블라썸 R" panose="02020603020101020101" pitchFamily="18" charset="-127"/>
              <a:ea typeface="210 체리블라썸 R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>
                <a:latin typeface="210 체리블라썸 R" panose="02020603020101020101" pitchFamily="18" charset="-127"/>
                <a:ea typeface="210 체리블라썸 R" panose="02020603020101020101" pitchFamily="18" charset="-127"/>
              </a:rPr>
              <a:t>포인트 사용제한으로 편의성 부족</a:t>
            </a:r>
            <a:endParaRPr lang="en-US" altLang="ko-KR" sz="1600" dirty="0" smtClean="0">
              <a:latin typeface="210 체리블라썸 R" panose="02020603020101020101" pitchFamily="18" charset="-127"/>
              <a:ea typeface="210 체리블라썸 R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err="1" smtClean="0">
                <a:latin typeface="210 체리블라썸 R" panose="02020603020101020101" pitchFamily="18" charset="-127"/>
                <a:ea typeface="210 체리블라썸 R" panose="02020603020101020101" pitchFamily="18" charset="-127"/>
              </a:rPr>
              <a:t>대형마트</a:t>
            </a:r>
            <a:r>
              <a:rPr lang="ko-KR" altLang="en-US" sz="1600" dirty="0" smtClean="0">
                <a:latin typeface="210 체리블라썸 R" panose="02020603020101020101" pitchFamily="18" charset="-127"/>
                <a:ea typeface="210 체리블라썸 R" panose="02020603020101020101" pitchFamily="18" charset="-127"/>
              </a:rPr>
              <a:t> 및 </a:t>
            </a:r>
            <a:r>
              <a:rPr lang="ko-KR" altLang="en-US" sz="1600" dirty="0" err="1" smtClean="0">
                <a:latin typeface="210 체리블라썸 R" panose="02020603020101020101" pitchFamily="18" charset="-127"/>
                <a:ea typeface="210 체리블라썸 R" panose="02020603020101020101" pitchFamily="18" charset="-127"/>
              </a:rPr>
              <a:t>대기업쪽에</a:t>
            </a:r>
            <a:r>
              <a:rPr lang="ko-KR" altLang="en-US" sz="1600" dirty="0" smtClean="0">
                <a:latin typeface="210 체리블라썸 R" panose="02020603020101020101" pitchFamily="18" charset="-127"/>
                <a:ea typeface="210 체리블라썸 R" panose="02020603020101020101" pitchFamily="18" charset="-127"/>
              </a:rPr>
              <a:t> 집중되어 있어 동전 거래량이 많은 동네 </a:t>
            </a:r>
            <a:r>
              <a:rPr lang="ko-KR" altLang="en-US" sz="1600" dirty="0" err="1" smtClean="0">
                <a:latin typeface="210 체리블라썸 R" panose="02020603020101020101" pitchFamily="18" charset="-127"/>
                <a:ea typeface="210 체리블라썸 R" panose="02020603020101020101" pitchFamily="18" charset="-127"/>
              </a:rPr>
              <a:t>마트나</a:t>
            </a:r>
            <a:r>
              <a:rPr lang="ko-KR" altLang="en-US" sz="1600" dirty="0" smtClean="0">
                <a:latin typeface="210 체리블라썸 R" panose="02020603020101020101" pitchFamily="18" charset="-127"/>
                <a:ea typeface="210 체리블라썸 R" panose="02020603020101020101" pitchFamily="18" charset="-127"/>
              </a:rPr>
              <a:t> </a:t>
            </a:r>
            <a:r>
              <a:rPr lang="ko-KR" altLang="en-US" sz="1600" dirty="0" err="1" smtClean="0">
                <a:latin typeface="210 체리블라썸 R" panose="02020603020101020101" pitchFamily="18" charset="-127"/>
                <a:ea typeface="210 체리블라썸 R" panose="02020603020101020101" pitchFamily="18" charset="-127"/>
              </a:rPr>
              <a:t>시장등에</a:t>
            </a:r>
            <a:r>
              <a:rPr lang="ko-KR" altLang="en-US" sz="1600" dirty="0" smtClean="0">
                <a:latin typeface="210 체리블라썸 R" panose="02020603020101020101" pitchFamily="18" charset="-127"/>
                <a:ea typeface="210 체리블라썸 R" panose="02020603020101020101" pitchFamily="18" charset="-127"/>
              </a:rPr>
              <a:t> 부적합</a:t>
            </a:r>
            <a:endParaRPr lang="en-US" altLang="ko-KR" sz="1600" dirty="0" smtClean="0">
              <a:latin typeface="210 체리블라썸 R" panose="02020603020101020101" pitchFamily="18" charset="-127"/>
              <a:ea typeface="210 체리블라썸 R" panose="0202060302010102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907704" y="769268"/>
            <a:ext cx="698477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2134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" grpId="0"/>
      <p:bldP spid="53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3111</TotalTime>
  <Words>1182</Words>
  <Application>Microsoft Office PowerPoint</Application>
  <PresentationFormat>화면 슬라이드 쇼(16:10)</PresentationFormat>
  <Paragraphs>380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0" baseType="lpstr">
      <vt:lpstr>1훈새마을운동 R</vt:lpstr>
      <vt:lpstr>Arial</vt:lpstr>
      <vt:lpstr>210 체리블라썸 R</vt:lpstr>
      <vt:lpstr>210 체리블라썸 B</vt:lpstr>
      <vt:lpstr>맑은 고딕</vt:lpstr>
      <vt:lpstr>210 동화책 R</vt:lpstr>
      <vt:lpstr>Wingdings</vt:lpstr>
      <vt:lpstr>Office 테마</vt:lpstr>
      <vt:lpstr>PowerPoint 프레젠테이션</vt:lpstr>
      <vt:lpstr>PowerPoint 프레젠테이션</vt:lpstr>
      <vt:lpstr>8 팀</vt:lpstr>
      <vt:lpstr>8 팀</vt:lpstr>
      <vt:lpstr>8 팀</vt:lpstr>
      <vt:lpstr>8 팀</vt:lpstr>
      <vt:lpstr>8 팀</vt:lpstr>
      <vt:lpstr>8 팀</vt:lpstr>
      <vt:lpstr>8 팀</vt:lpstr>
      <vt:lpstr>8 팀</vt:lpstr>
      <vt:lpstr>8 팀</vt:lpstr>
      <vt:lpstr>8 팀</vt:lpstr>
      <vt:lpstr>8 팀</vt:lpstr>
      <vt:lpstr>8 팀</vt:lpstr>
      <vt:lpstr>8 팀</vt:lpstr>
      <vt:lpstr>8 팀</vt:lpstr>
      <vt:lpstr>8 팀</vt:lpstr>
      <vt:lpstr>8 팀</vt:lpstr>
      <vt:lpstr>8 팀</vt:lpstr>
      <vt:lpstr>8 팀</vt:lpstr>
      <vt:lpstr>8 팀</vt:lpstr>
      <vt:lpstr>PowerPoint 프레젠테이션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집짓기 품앗이 협동조합</dc:title>
  <dc:creator>XPSP3-081024</dc:creator>
  <cp:lastModifiedBy>woorizip</cp:lastModifiedBy>
  <cp:revision>344</cp:revision>
  <dcterms:created xsi:type="dcterms:W3CDTF">2013-05-24T05:12:58Z</dcterms:created>
  <dcterms:modified xsi:type="dcterms:W3CDTF">2016-03-16T05:07:19Z</dcterms:modified>
</cp:coreProperties>
</file>