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307" r:id="rId2"/>
    <p:sldId id="323" r:id="rId3"/>
    <p:sldId id="309" r:id="rId4"/>
    <p:sldId id="311" r:id="rId5"/>
    <p:sldId id="314" r:id="rId6"/>
    <p:sldId id="313" r:id="rId7"/>
    <p:sldId id="315" r:id="rId8"/>
    <p:sldId id="321" r:id="rId9"/>
    <p:sldId id="316" r:id="rId10"/>
    <p:sldId id="317" r:id="rId11"/>
    <p:sldId id="318" r:id="rId12"/>
    <p:sldId id="319" r:id="rId13"/>
    <p:sldId id="322" r:id="rId14"/>
  </p:sldIdLst>
  <p:sldSz cx="9144000" cy="6858000" type="screen4x3"/>
  <p:notesSz cx="6858000" cy="9144000"/>
  <p:embeddedFontLst>
    <p:embeddedFont>
      <p:font typeface="Impact" pitchFamily="34" charset="0"/>
      <p:regular r:id="rId16"/>
    </p:embeddedFont>
    <p:embeddedFont>
      <p:font typeface="a옛날목욕탕B" pitchFamily="18" charset="-127"/>
      <p:regular r:id="rId17"/>
    </p:embeddedFont>
    <p:embeddedFont>
      <p:font typeface="맑은 고딕" pitchFamily="50" charset="-127"/>
      <p:regular r:id="rId18"/>
      <p:bold r:id="rId19"/>
    </p:embeddedFont>
    <p:embeddedFont>
      <p:font typeface="HY견고딕" pitchFamily="18" charset="-127"/>
      <p:regular r:id="rId20"/>
    </p:embeddedFont>
    <p:embeddedFont>
      <p:font typeface="a옛날목욕탕L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9D0B"/>
    <a:srgbClr val="3AC733"/>
    <a:srgbClr val="2DB000"/>
    <a:srgbClr val="000000"/>
    <a:srgbClr val="D0FCD0"/>
    <a:srgbClr val="FFAA01"/>
    <a:srgbClr val="00761F"/>
    <a:srgbClr val="34C67A"/>
    <a:srgbClr val="FFB601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6" autoAdjust="0"/>
    <p:restoredTop sz="91169" autoAdjust="0"/>
  </p:normalViewPr>
  <p:slideViewPr>
    <p:cSldViewPr>
      <p:cViewPr>
        <p:scale>
          <a:sx n="75" d="100"/>
          <a:sy n="75" d="100"/>
        </p:scale>
        <p:origin x="-2424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A78B-002B-42CB-972B-3E59ED566A08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E5267-086B-450E-B008-5E97003A9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6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PagerSlidingTabStrip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카카오톡의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탭메뉴</a:t>
            </a:r>
            <a:r>
              <a:rPr lang="ko-KR" altLang="en-US" dirty="0" smtClean="0"/>
              <a:t> 처럼 탭의 움직임에 따라 화면이 부드럽게 따라 움직이는 기능을 구현한 </a:t>
            </a:r>
            <a:r>
              <a:rPr lang="ko-KR" altLang="en-US" dirty="0" err="1" smtClean="0"/>
              <a:t>오픈소스임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02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58752-E4F4-40A2-9A2B-EBFE38DB63B9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http://www.daegu.go.kr/Clubs/Upload/14/%EB%8C%80%EA%B5%AC%EB%B2%84%EC%8A%A4-2.JP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92" y="5165"/>
            <a:ext cx="91608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-16892" y="0"/>
            <a:ext cx="9160892" cy="430370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16892" y="4293096"/>
            <a:ext cx="9160892" cy="2564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824705" y="2035183"/>
            <a:ext cx="1494587" cy="2826991"/>
            <a:chOff x="1187625" y="1484785"/>
            <a:chExt cx="2736306" cy="439249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7625" y="1484785"/>
              <a:ext cx="2736306" cy="4392490"/>
            </a:xfrm>
            <a:prstGeom prst="roundRect">
              <a:avLst>
                <a:gd name="adj" fmla="val 84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249814" y="1860314"/>
              <a:ext cx="2611928" cy="3561623"/>
            </a:xfrm>
            <a:prstGeom prst="roundRect">
              <a:avLst>
                <a:gd name="adj" fmla="val 1260"/>
              </a:avLst>
            </a:prstGeom>
            <a:gradFill flip="none" rotWithShape="1">
              <a:gsLst>
                <a:gs pos="14000">
                  <a:srgbClr val="00B050"/>
                </a:gs>
                <a:gs pos="41000">
                  <a:srgbClr val="0B9D0B"/>
                </a:gs>
              </a:gsLst>
              <a:lin ang="10800000" scaled="0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301302" y="5566755"/>
              <a:ext cx="508949" cy="20764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117917" y="82373"/>
            <a:ext cx="2908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종합설계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2&amp;SW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융합프로젝트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13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팀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86000" y="40466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000" spc="3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배홍일 </a:t>
            </a:r>
            <a:r>
              <a:rPr lang="en-US" altLang="ko-KR" sz="1000" spc="3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| </a:t>
            </a:r>
            <a:r>
              <a:rPr lang="ko-KR" altLang="en-US" sz="1000" spc="3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백재홍 </a:t>
            </a:r>
            <a:r>
              <a:rPr lang="en-US" altLang="ko-KR" sz="1000" spc="3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| </a:t>
            </a:r>
            <a:r>
              <a:rPr lang="ko-KR" altLang="en-US" sz="1000" spc="3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박선주 </a:t>
            </a:r>
            <a:r>
              <a:rPr lang="en-US" altLang="ko-KR" sz="1000" spc="3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| </a:t>
            </a:r>
            <a:r>
              <a:rPr lang="ko-KR" altLang="en-US" sz="1000" spc="3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김경은</a:t>
            </a:r>
            <a:endParaRPr lang="ko-KR" altLang="en-US" sz="1000" spc="3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319969" y="2204864"/>
            <a:ext cx="504056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4849577" y="2204863"/>
            <a:ext cx="45719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527884" y="3259584"/>
            <a:ext cx="2088232" cy="2088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32242" y="2636912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CF01"/>
                </a:solidFill>
              </a:rPr>
              <a:t>O</a:t>
            </a:r>
            <a:r>
              <a:rPr lang="en-US" altLang="ko-KR" sz="2400" b="1" dirty="0">
                <a:solidFill>
                  <a:schemeClr val="bg1"/>
                </a:solidFill>
              </a:rPr>
              <a:t>DEGO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798415" y="3543260"/>
            <a:ext cx="1520880" cy="1520880"/>
            <a:chOff x="660970" y="3561109"/>
            <a:chExt cx="2781167" cy="2781167"/>
          </a:xfrm>
        </p:grpSpPr>
        <p:sp>
          <p:nvSpPr>
            <p:cNvPr id="34" name="타원 33"/>
            <p:cNvSpPr/>
            <p:nvPr/>
          </p:nvSpPr>
          <p:spPr>
            <a:xfrm>
              <a:off x="660970" y="3561109"/>
              <a:ext cx="2781167" cy="2781167"/>
            </a:xfrm>
            <a:prstGeom prst="ellipse">
              <a:avLst/>
            </a:prstGeom>
            <a:solidFill>
              <a:srgbClr val="FFAA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439119" y="4326667"/>
              <a:ext cx="1182561" cy="1715902"/>
              <a:chOff x="4186744" y="2284698"/>
              <a:chExt cx="782154" cy="1134910"/>
            </a:xfrm>
            <a:effectLst/>
          </p:grpSpPr>
          <p:sp>
            <p:nvSpPr>
              <p:cNvPr id="40" name="자유형 39"/>
              <p:cNvSpPr/>
              <p:nvPr/>
            </p:nvSpPr>
            <p:spPr>
              <a:xfrm>
                <a:off x="4332590" y="2666774"/>
                <a:ext cx="208780" cy="473070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자유형 40"/>
              <p:cNvSpPr/>
              <p:nvPr/>
            </p:nvSpPr>
            <p:spPr>
              <a:xfrm>
                <a:off x="4355025" y="2488873"/>
                <a:ext cx="445591" cy="363279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자유형 41"/>
              <p:cNvSpPr/>
              <p:nvPr/>
            </p:nvSpPr>
            <p:spPr>
              <a:xfrm>
                <a:off x="4186744" y="2284698"/>
                <a:ext cx="782154" cy="1134910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모서리가 둥근 직사각형 35"/>
            <p:cNvSpPr/>
            <p:nvPr/>
          </p:nvSpPr>
          <p:spPr>
            <a:xfrm rot="19954741">
              <a:off x="1290511" y="3860815"/>
              <a:ext cx="339200" cy="4974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969042">
              <a:off x="2565811" y="4264535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 rot="969042">
              <a:off x="2243858" y="4009660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 rot="969042">
              <a:off x="1826395" y="3961761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463124" y="5129272"/>
            <a:ext cx="421775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청각장애인을 위한</a:t>
            </a:r>
            <a:endParaRPr lang="en-US" altLang="ko-KR" sz="3200" dirty="0">
              <a:solidFill>
                <a:srgbClr val="00B05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32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대중교통 정보시스템</a:t>
            </a:r>
            <a:endParaRPr lang="en-US" altLang="ko-KR" sz="32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7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10800000">
            <a:off x="0" y="3630597"/>
            <a:ext cx="9144000" cy="3227403"/>
          </a:xfrm>
          <a:prstGeom prst="rect">
            <a:avLst/>
          </a:prstGeom>
          <a:gradFill flip="none" rotWithShape="1">
            <a:gsLst>
              <a:gs pos="0">
                <a:srgbClr val="D0FCD0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518604" y="1912909"/>
            <a:ext cx="8106793" cy="4591528"/>
            <a:chOff x="518604" y="1912909"/>
            <a:chExt cx="8106793" cy="4591528"/>
          </a:xfrm>
        </p:grpSpPr>
        <p:grpSp>
          <p:nvGrpSpPr>
            <p:cNvPr id="28" name="그룹 27"/>
            <p:cNvGrpSpPr/>
            <p:nvPr/>
          </p:nvGrpSpPr>
          <p:grpSpPr>
            <a:xfrm>
              <a:off x="3276964" y="1912909"/>
              <a:ext cx="5348433" cy="4591528"/>
              <a:chOff x="3276964" y="1912909"/>
              <a:chExt cx="5348433" cy="4591528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6964" y="1916832"/>
                <a:ext cx="2580528" cy="45876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5" name="그룹 24"/>
              <p:cNvGrpSpPr/>
              <p:nvPr/>
            </p:nvGrpSpPr>
            <p:grpSpPr>
              <a:xfrm>
                <a:off x="5586499" y="2148544"/>
                <a:ext cx="164346" cy="230421"/>
                <a:chOff x="3635896" y="4269122"/>
                <a:chExt cx="576064" cy="807668"/>
              </a:xfrm>
            </p:grpSpPr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3635896" y="4269122"/>
                  <a:ext cx="576064" cy="8076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479E"/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7" name="Picture 2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100000" l="0" r="100000">
                              <a14:foregroundMark x1="70667" y1="79933" x2="35111" y2="12040"/>
                              <a14:foregroundMark x1="50222" y1="25753" x2="50222" y2="25753"/>
                              <a14:foregroundMark x1="52889" y1="16722" x2="64889" y2="37124"/>
                              <a14:foregroundMark x1="77778" y1="27759" x2="34222" y2="78930"/>
                              <a14:foregroundMark x1="65778" y1="84615" x2="26667" y2="37124"/>
                              <a14:foregroundMark x1="25778" y1="24749" x2="72444" y2="71237"/>
                              <a14:foregroundMark x1="51556" y1="85619" x2="50222" y2="12375"/>
                              <a14:foregroundMark x1="22222" y1="68896" x2="52000" y2="4314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3836" y="4335444"/>
                  <a:ext cx="518712" cy="6893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5547" y="1912909"/>
                <a:ext cx="2579850" cy="45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" name="그룹 43"/>
              <p:cNvGrpSpPr/>
              <p:nvPr/>
            </p:nvGrpSpPr>
            <p:grpSpPr>
              <a:xfrm>
                <a:off x="8324036" y="2148544"/>
                <a:ext cx="164346" cy="230421"/>
                <a:chOff x="3635896" y="4269122"/>
                <a:chExt cx="576064" cy="807668"/>
              </a:xfrm>
            </p:grpSpPr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3635896" y="4269122"/>
                  <a:ext cx="576064" cy="8076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479E"/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6" name="Picture 2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100000" l="0" r="100000">
                              <a14:foregroundMark x1="70667" y1="79933" x2="35111" y2="12040"/>
                              <a14:foregroundMark x1="50222" y1="25753" x2="50222" y2="25753"/>
                              <a14:foregroundMark x1="52889" y1="16722" x2="64889" y2="37124"/>
                              <a14:foregroundMark x1="77778" y1="27759" x2="34222" y2="78930"/>
                              <a14:foregroundMark x1="65778" y1="84615" x2="26667" y2="37124"/>
                              <a14:foregroundMark x1="25778" y1="24749" x2="72444" y2="71237"/>
                              <a14:foregroundMark x1="51556" y1="85619" x2="50222" y2="12375"/>
                              <a14:foregroundMark x1="22222" y1="68896" x2="52000" y2="4314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3836" y="4335444"/>
                  <a:ext cx="518712" cy="6893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604" y="1912909"/>
              <a:ext cx="2579850" cy="458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직사각형 49"/>
          <p:cNvSpPr/>
          <p:nvPr/>
        </p:nvSpPr>
        <p:spPr>
          <a:xfrm>
            <a:off x="-163" y="1254201"/>
            <a:ext cx="9141539" cy="434972"/>
          </a:xfrm>
          <a:prstGeom prst="rect">
            <a:avLst/>
          </a:prstGeom>
          <a:solidFill>
            <a:srgbClr val="0B9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04185" y="296708"/>
            <a:ext cx="6535631" cy="789936"/>
            <a:chOff x="107504" y="188640"/>
            <a:chExt cx="6535631" cy="789936"/>
          </a:xfrm>
        </p:grpSpPr>
        <p:sp>
          <p:nvSpPr>
            <p:cNvPr id="5" name="평행 사변형 4"/>
            <p:cNvSpPr/>
            <p:nvPr/>
          </p:nvSpPr>
          <p:spPr>
            <a:xfrm>
              <a:off x="1536100" y="315118"/>
              <a:ext cx="4366843" cy="648072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75660" y="377544"/>
              <a:ext cx="16145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진행 사항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102776" y="188640"/>
              <a:ext cx="540359" cy="774550"/>
              <a:chOff x="630435" y="1285287"/>
              <a:chExt cx="1522084" cy="2181754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15" name="자유형 14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자유형 15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자유형 16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모서리가 둥근 직사각형 10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07504" y="332245"/>
              <a:ext cx="13933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AA01"/>
                  </a:solidFill>
                  <a:latin typeface="Impact" pitchFamily="34" charset="0"/>
                </a:rPr>
                <a:t>O</a:t>
              </a:r>
              <a:r>
                <a:rPr lang="en-US" altLang="ko-KR" sz="3600" b="1" dirty="0">
                  <a:solidFill>
                    <a:srgbClr val="0B9D0B"/>
                  </a:solidFill>
                  <a:latin typeface="Impact" pitchFamily="34" charset="0"/>
                </a:rPr>
                <a:t>DEGO</a:t>
              </a:r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5518235" y="573592"/>
              <a:ext cx="206049" cy="163636"/>
            </a:xfrm>
            <a:prstGeom prst="triangl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461" y="1185917"/>
            <a:ext cx="9141539" cy="434972"/>
          </a:xfrm>
          <a:prstGeom prst="rect">
            <a:avLst/>
          </a:prstGeom>
          <a:solidFill>
            <a:srgbClr val="2D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1076" y="1228262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FF00"/>
                </a:solidFill>
              </a:rPr>
              <a:t>▶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APP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제작 현황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72218" y="4396870"/>
            <a:ext cx="656293" cy="399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522488" y="3951213"/>
            <a:ext cx="2877584" cy="1105237"/>
            <a:chOff x="4387974" y="3537796"/>
            <a:chExt cx="2877584" cy="1105237"/>
          </a:xfrm>
        </p:grpSpPr>
        <p:sp>
          <p:nvSpPr>
            <p:cNvPr id="22" name="직사각형 21"/>
            <p:cNvSpPr/>
            <p:nvPr/>
          </p:nvSpPr>
          <p:spPr>
            <a:xfrm>
              <a:off x="4387975" y="3630597"/>
              <a:ext cx="2877583" cy="920599"/>
            </a:xfrm>
            <a:prstGeom prst="rect">
              <a:avLst/>
            </a:prstGeom>
            <a:solidFill>
              <a:srgbClr val="0B9D0B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87975" y="3675397"/>
              <a:ext cx="28775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B" pitchFamily="18" charset="-127"/>
                  <a:ea typeface="a옛날목욕탕B" pitchFamily="18" charset="-127"/>
                </a:rPr>
                <a:t>오픈소스</a:t>
              </a:r>
              <a:r>
                <a:rPr lang="ko-KR" alt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B" pitchFamily="18" charset="-127"/>
                  <a:ea typeface="a옛날목욕탕B" pitchFamily="18" charset="-127"/>
                </a:rPr>
                <a:t> 활용</a:t>
              </a:r>
              <a:endPara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B" pitchFamily="18" charset="-127"/>
                <a:ea typeface="a옛날목욕탕B" pitchFamily="18" charset="-127"/>
              </a:endParaRPr>
            </a:p>
            <a:p>
              <a:r>
                <a:rPr lang="en-US" altLang="ko-KR" sz="24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itchFamily="34" charset="0"/>
                </a:rPr>
                <a:t>pagerSlidingTabStrip</a:t>
              </a:r>
              <a:endPara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387974" y="4550232"/>
              <a:ext cx="2877583" cy="92801"/>
            </a:xfrm>
            <a:prstGeom prst="rect">
              <a:avLst/>
            </a:prstGeom>
            <a:solidFill>
              <a:srgbClr val="0B9D0B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87974" y="3537796"/>
              <a:ext cx="2877583" cy="92801"/>
            </a:xfrm>
            <a:prstGeom prst="rect">
              <a:avLst/>
            </a:prstGeom>
            <a:solidFill>
              <a:srgbClr val="0B9D0B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522489" y="503678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github.com/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astuetz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PagerSlidingTabStrip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45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304185" y="3034032"/>
            <a:ext cx="6535631" cy="789936"/>
            <a:chOff x="107504" y="188640"/>
            <a:chExt cx="6535631" cy="789936"/>
          </a:xfrm>
        </p:grpSpPr>
        <p:sp>
          <p:nvSpPr>
            <p:cNvPr id="14" name="평행 사변형 13"/>
            <p:cNvSpPr/>
            <p:nvPr/>
          </p:nvSpPr>
          <p:spPr>
            <a:xfrm>
              <a:off x="1536100" y="315118"/>
              <a:ext cx="4366843" cy="648072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675660" y="377544"/>
              <a:ext cx="15440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추후 계획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102776" y="188640"/>
              <a:ext cx="540359" cy="774550"/>
              <a:chOff x="630435" y="1285287"/>
              <a:chExt cx="1522084" cy="2181754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11" name="자유형 10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자유형 11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자유형 12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" name="모서리가 둥근 직사각형 6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07504" y="332245"/>
              <a:ext cx="13933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AA01"/>
                  </a:solidFill>
                  <a:latin typeface="Impact" pitchFamily="34" charset="0"/>
                </a:rPr>
                <a:t>O</a:t>
              </a:r>
              <a:r>
                <a:rPr lang="en-US" altLang="ko-KR" sz="3600" b="1" dirty="0">
                  <a:solidFill>
                    <a:srgbClr val="0B9D0B"/>
                  </a:solidFill>
                  <a:latin typeface="Impact" pitchFamily="34" charset="0"/>
                </a:rPr>
                <a:t>DEGO</a:t>
              </a:r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5518235" y="573592"/>
              <a:ext cx="206049" cy="163636"/>
            </a:xfrm>
            <a:prstGeom prst="triangl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895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990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-163" y="1254201"/>
            <a:ext cx="9141539" cy="434972"/>
          </a:xfrm>
          <a:prstGeom prst="rect">
            <a:avLst/>
          </a:prstGeom>
          <a:solidFill>
            <a:srgbClr val="0B9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04185" y="296708"/>
            <a:ext cx="6535631" cy="789936"/>
            <a:chOff x="107504" y="188640"/>
            <a:chExt cx="6535631" cy="789936"/>
          </a:xfrm>
        </p:grpSpPr>
        <p:sp>
          <p:nvSpPr>
            <p:cNvPr id="5" name="평행 사변형 4"/>
            <p:cNvSpPr/>
            <p:nvPr/>
          </p:nvSpPr>
          <p:spPr>
            <a:xfrm>
              <a:off x="1536100" y="315118"/>
              <a:ext cx="4366843" cy="648072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75660" y="377544"/>
              <a:ext cx="15440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추후 계획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102776" y="188640"/>
              <a:ext cx="540359" cy="774550"/>
              <a:chOff x="630435" y="1285287"/>
              <a:chExt cx="1522084" cy="2181754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15" name="자유형 14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자유형 15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자유형 16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모서리가 둥근 직사각형 10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07504" y="332245"/>
              <a:ext cx="13933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AA01"/>
                  </a:solidFill>
                  <a:latin typeface="Impact" pitchFamily="34" charset="0"/>
                </a:rPr>
                <a:t>O</a:t>
              </a:r>
              <a:r>
                <a:rPr lang="en-US" altLang="ko-KR" sz="3600" b="1" dirty="0">
                  <a:solidFill>
                    <a:srgbClr val="0B9D0B"/>
                  </a:solidFill>
                  <a:latin typeface="Impact" pitchFamily="34" charset="0"/>
                </a:rPr>
                <a:t>DEGO</a:t>
              </a:r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5518235" y="573592"/>
              <a:ext cx="206049" cy="163636"/>
            </a:xfrm>
            <a:prstGeom prst="triangl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461" y="1185917"/>
            <a:ext cx="9141539" cy="434972"/>
          </a:xfrm>
          <a:prstGeom prst="rect">
            <a:avLst/>
          </a:prstGeom>
          <a:solidFill>
            <a:srgbClr val="2D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1076" y="1228262"/>
            <a:ext cx="6157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FF00"/>
                </a:solidFill>
              </a:rPr>
              <a:t>▶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실시간으로 위치정보를 알려주는 대중교통 정보 어플리케이션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 rot="900000">
            <a:off x="1650927" y="1953258"/>
            <a:ext cx="656436" cy="1192862"/>
            <a:chOff x="1187625" y="1484785"/>
            <a:chExt cx="2736306" cy="4392490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1187625" y="1484785"/>
              <a:ext cx="2736306" cy="4392490"/>
            </a:xfrm>
            <a:prstGeom prst="roundRect">
              <a:avLst>
                <a:gd name="adj" fmla="val 8425"/>
              </a:avLst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1414629" y="1747848"/>
              <a:ext cx="2262149" cy="3493447"/>
            </a:xfrm>
            <a:prstGeom prst="roundRect">
              <a:avLst>
                <a:gd name="adj" fmla="val 126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2239453" y="5467783"/>
              <a:ext cx="669917" cy="2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071623" y="2074348"/>
            <a:ext cx="867356" cy="953864"/>
            <a:chOff x="7237177" y="4922749"/>
            <a:chExt cx="998910" cy="1098539"/>
          </a:xfrm>
        </p:grpSpPr>
        <p:cxnSp>
          <p:nvCxnSpPr>
            <p:cNvPr id="59" name="직선 연결선 58"/>
            <p:cNvCxnSpPr/>
            <p:nvPr/>
          </p:nvCxnSpPr>
          <p:spPr>
            <a:xfrm flipH="1">
              <a:off x="7431900" y="5733256"/>
              <a:ext cx="1" cy="288032"/>
            </a:xfrm>
            <a:prstGeom prst="line">
              <a:avLst/>
            </a:prstGeom>
            <a:ln w="203200" cap="rnd">
              <a:solidFill>
                <a:srgbClr val="0B9D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8036062" y="5733256"/>
              <a:ext cx="0" cy="288032"/>
            </a:xfrm>
            <a:prstGeom prst="line">
              <a:avLst/>
            </a:prstGeom>
            <a:ln w="203200" cap="rnd">
              <a:solidFill>
                <a:srgbClr val="0B9D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양쪽 모서리가 둥근 사각형 60"/>
            <p:cNvSpPr/>
            <p:nvPr/>
          </p:nvSpPr>
          <p:spPr>
            <a:xfrm>
              <a:off x="7237177" y="4922749"/>
              <a:ext cx="998910" cy="1008114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>
              <a:off x="7367470" y="5038832"/>
              <a:ext cx="738325" cy="373133"/>
            </a:xfrm>
            <a:prstGeom prst="round2SameRect">
              <a:avLst>
                <a:gd name="adj1" fmla="val 45614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630447" y="5672281"/>
              <a:ext cx="212748" cy="319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64" name="양쪽 모서리가 둥근 사각형 63"/>
            <p:cNvSpPr/>
            <p:nvPr/>
          </p:nvSpPr>
          <p:spPr>
            <a:xfrm>
              <a:off x="7367471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양쪽 모서리가 둥근 사각형 64"/>
            <p:cNvSpPr/>
            <p:nvPr/>
          </p:nvSpPr>
          <p:spPr>
            <a:xfrm>
              <a:off x="7970508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671078" y="3356992"/>
            <a:ext cx="1800000" cy="461665"/>
          </a:xfrm>
          <a:prstGeom prst="rect">
            <a:avLst/>
          </a:prstGeom>
          <a:solidFill>
            <a:srgbClr val="0B9D0B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OPEN API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03817" y="3356993"/>
            <a:ext cx="1800000" cy="461665"/>
          </a:xfrm>
          <a:prstGeom prst="rect">
            <a:avLst/>
          </a:prstGeom>
          <a:solidFill>
            <a:srgbClr val="0B9D0B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APP </a:t>
            </a:r>
            <a:r>
              <a:rPr lang="ko-KR" altLang="en-US" sz="2400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제작</a:t>
            </a:r>
            <a:endParaRPr lang="ko-KR" altLang="en-US" sz="24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6644143" y="2220677"/>
            <a:ext cx="951922" cy="952209"/>
            <a:chOff x="5705780" y="2505533"/>
            <a:chExt cx="2178588" cy="2179245"/>
          </a:xfrm>
        </p:grpSpPr>
        <p:sp>
          <p:nvSpPr>
            <p:cNvPr id="69" name="타원 68"/>
            <p:cNvSpPr/>
            <p:nvPr/>
          </p:nvSpPr>
          <p:spPr>
            <a:xfrm>
              <a:off x="5705780" y="2505533"/>
              <a:ext cx="2178588" cy="2179245"/>
            </a:xfrm>
            <a:prstGeom prst="ellipse">
              <a:avLst/>
            </a:prstGeom>
            <a:solidFill>
              <a:srgbClr val="0B9D0B"/>
            </a:solidFill>
            <a:ln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5844626" y="2644420"/>
              <a:ext cx="1900897" cy="19014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6118651" y="2918528"/>
              <a:ext cx="1352847" cy="1353255"/>
            </a:xfrm>
            <a:prstGeom prst="ellips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92293" y="3356993"/>
            <a:ext cx="1800000" cy="461665"/>
          </a:xfrm>
          <a:prstGeom prst="rect">
            <a:avLst/>
          </a:prstGeom>
          <a:solidFill>
            <a:srgbClr val="0B9D0B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비콘</a:t>
            </a:r>
            <a:endParaRPr lang="en-US" altLang="ko-KR" sz="2400" b="1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550932" y="3881376"/>
            <a:ext cx="1282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 전송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70649" y="3881376"/>
            <a:ext cx="2201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/>
              <a:t>버스 </a:t>
            </a:r>
            <a:r>
              <a:rPr lang="en-US" altLang="ko-KR" sz="1600" b="1" dirty="0" smtClean="0"/>
              <a:t>ID </a:t>
            </a:r>
            <a:r>
              <a:rPr lang="ko-KR" altLang="en-US" sz="1600" b="1" dirty="0" smtClean="0"/>
              <a:t>받는 방법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완</a:t>
            </a:r>
            <a:r>
              <a:rPr lang="en-US" altLang="ko-KR" sz="1600" b="1" dirty="0" smtClean="0"/>
              <a:t>)</a:t>
            </a:r>
            <a:endParaRPr lang="en-US" altLang="ko-KR" sz="1600" b="1" dirty="0"/>
          </a:p>
          <a:p>
            <a:pPr algn="ctr"/>
            <a:r>
              <a:rPr lang="ko-KR" altLang="en-US" sz="16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버스</a:t>
            </a:r>
            <a:r>
              <a:rPr lang="en-US" altLang="ko-KR" sz="16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정류장 정보 받기</a:t>
            </a:r>
            <a:endParaRPr lang="en-US" altLang="ko-KR" sz="1600" b="1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600" b="1" spc="-150" dirty="0" smtClean="0">
                <a:solidFill>
                  <a:srgbClr val="2DB000"/>
                </a:solidFill>
              </a:rPr>
              <a:t>ID</a:t>
            </a:r>
            <a:r>
              <a:rPr lang="ko-KR" altLang="en-US" sz="1600" b="1" spc="-150" dirty="0" smtClean="0">
                <a:solidFill>
                  <a:srgbClr val="2DB000"/>
                </a:solidFill>
              </a:rPr>
              <a:t>를 이용</a:t>
            </a:r>
            <a:r>
              <a:rPr lang="en-US" altLang="ko-KR" sz="1600" b="1" spc="-150" dirty="0" smtClean="0">
                <a:solidFill>
                  <a:srgbClr val="2DB000"/>
                </a:solidFill>
              </a:rPr>
              <a:t>, </a:t>
            </a:r>
            <a:r>
              <a:rPr lang="ko-KR" altLang="en-US" sz="1600" b="1" spc="-150" dirty="0" smtClean="0">
                <a:solidFill>
                  <a:srgbClr val="2DB000"/>
                </a:solidFill>
              </a:rPr>
              <a:t>위치검색</a:t>
            </a:r>
            <a:endParaRPr lang="en-US" altLang="ko-KR" sz="1600" b="1" spc="-150" dirty="0">
              <a:solidFill>
                <a:srgbClr val="2DB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99333" y="3881376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‘</a:t>
            </a:r>
            <a:r>
              <a:rPr lang="ko-KR" altLang="en-US" sz="1600" b="1" dirty="0" smtClean="0"/>
              <a:t>틀</a:t>
            </a:r>
            <a:r>
              <a:rPr lang="en-US" altLang="ko-KR" sz="1600" b="1" dirty="0" smtClean="0"/>
              <a:t>’ </a:t>
            </a:r>
            <a:r>
              <a:rPr lang="ko-KR" altLang="en-US" sz="1600" b="1" dirty="0" smtClean="0"/>
              <a:t>설계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완</a:t>
            </a:r>
            <a:r>
              <a:rPr lang="en-US" altLang="ko-KR" sz="1600" b="1" dirty="0" smtClean="0"/>
              <a:t>)</a:t>
            </a:r>
          </a:p>
          <a:p>
            <a:pPr algn="ctr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내부기능 구현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2DB000"/>
                </a:solidFill>
              </a:rPr>
              <a:t>OPEN API </a:t>
            </a:r>
            <a:r>
              <a:rPr lang="ko-KR" altLang="en-US" sz="1600" b="1" dirty="0" smtClean="0">
                <a:solidFill>
                  <a:srgbClr val="2DB000"/>
                </a:solidFill>
              </a:rPr>
              <a:t>사용</a:t>
            </a:r>
            <a:endParaRPr lang="ko-KR" altLang="en-US" sz="1600" b="1" dirty="0">
              <a:solidFill>
                <a:srgbClr val="2DB000"/>
              </a:solidFill>
            </a:endParaRPr>
          </a:p>
        </p:txBody>
      </p:sp>
      <p:sp>
        <p:nvSpPr>
          <p:cNvPr id="76" name="오른쪽 중괄호 75"/>
          <p:cNvSpPr/>
          <p:nvPr/>
        </p:nvSpPr>
        <p:spPr>
          <a:xfrm rot="5400000">
            <a:off x="4264905" y="1615273"/>
            <a:ext cx="563290" cy="6712067"/>
          </a:xfrm>
          <a:prstGeom prst="rightBrace">
            <a:avLst>
              <a:gd name="adj1" fmla="val 80484"/>
              <a:gd name="adj2" fmla="val 49705"/>
            </a:avLst>
          </a:prstGeom>
          <a:ln w="57150">
            <a:solidFill>
              <a:srgbClr val="0B9D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 rot="900000">
            <a:off x="3994495" y="5310739"/>
            <a:ext cx="1104111" cy="1386427"/>
            <a:chOff x="3828023" y="2494791"/>
            <a:chExt cx="1487955" cy="1868418"/>
          </a:xfrm>
        </p:grpSpPr>
        <p:grpSp>
          <p:nvGrpSpPr>
            <p:cNvPr id="78" name="그룹 77"/>
            <p:cNvGrpSpPr/>
            <p:nvPr/>
          </p:nvGrpSpPr>
          <p:grpSpPr>
            <a:xfrm>
              <a:off x="3828023" y="2494791"/>
              <a:ext cx="1487955" cy="1868418"/>
              <a:chOff x="3462873" y="1635057"/>
              <a:chExt cx="2002096" cy="2514023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3813954" y="1668201"/>
                <a:ext cx="1311604" cy="2480879"/>
                <a:chOff x="1187625" y="1484785"/>
                <a:chExt cx="2736306" cy="4392490"/>
              </a:xfrm>
            </p:grpSpPr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1187625" y="1484785"/>
                  <a:ext cx="2736306" cy="4392490"/>
                </a:xfrm>
                <a:prstGeom prst="roundRect">
                  <a:avLst>
                    <a:gd name="adj" fmla="val 8425"/>
                  </a:avLst>
                </a:prstGeom>
                <a:solidFill>
                  <a:srgbClr val="0B9D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1249813" y="1747843"/>
                  <a:ext cx="2611929" cy="3666344"/>
                </a:xfrm>
                <a:prstGeom prst="roundRect">
                  <a:avLst>
                    <a:gd name="adj" fmla="val 1260"/>
                  </a:avLst>
                </a:prstGeom>
                <a:solidFill>
                  <a:schemeClr val="bg1"/>
                </a:solidFill>
                <a:ln>
                  <a:solidFill>
                    <a:srgbClr val="0B9D0B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2299476" y="5566756"/>
                  <a:ext cx="512606" cy="2076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cxnSp>
            <p:nvCxnSpPr>
              <p:cNvPr id="89" name="직선 연결선 88"/>
              <p:cNvCxnSpPr/>
              <p:nvPr/>
            </p:nvCxnSpPr>
            <p:spPr>
              <a:xfrm>
                <a:off x="3649893" y="1635057"/>
                <a:ext cx="0" cy="1268250"/>
              </a:xfrm>
              <a:prstGeom prst="line">
                <a:avLst/>
              </a:prstGeom>
              <a:ln w="76200" cap="rnd">
                <a:solidFill>
                  <a:srgbClr val="0B9D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3462873" y="1707435"/>
                <a:ext cx="0" cy="853816"/>
              </a:xfrm>
              <a:prstGeom prst="line">
                <a:avLst/>
              </a:prstGeom>
              <a:ln w="76200" cap="rnd">
                <a:solidFill>
                  <a:srgbClr val="3AC7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그룹 90"/>
              <p:cNvGrpSpPr/>
              <p:nvPr/>
            </p:nvGrpSpPr>
            <p:grpSpPr>
              <a:xfrm rot="10800000">
                <a:off x="5277950" y="2842751"/>
                <a:ext cx="187019" cy="1268250"/>
                <a:chOff x="4345310" y="3725416"/>
                <a:chExt cx="72008" cy="488316"/>
              </a:xfrm>
            </p:grpSpPr>
            <p:cxnSp>
              <p:nvCxnSpPr>
                <p:cNvPr id="92" name="직선 연결선 91"/>
                <p:cNvCxnSpPr/>
                <p:nvPr/>
              </p:nvCxnSpPr>
              <p:spPr>
                <a:xfrm>
                  <a:off x="4417318" y="3725416"/>
                  <a:ext cx="0" cy="488316"/>
                </a:xfrm>
                <a:prstGeom prst="line">
                  <a:avLst/>
                </a:prstGeom>
                <a:ln w="762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>
                  <a:off x="4345310" y="3753284"/>
                  <a:ext cx="0" cy="328746"/>
                </a:xfrm>
                <a:prstGeom prst="line">
                  <a:avLst/>
                </a:prstGeom>
                <a:ln w="76200" cap="rnd">
                  <a:solidFill>
                    <a:srgbClr val="3AC7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그룹 78"/>
            <p:cNvGrpSpPr/>
            <p:nvPr/>
          </p:nvGrpSpPr>
          <p:grpSpPr>
            <a:xfrm>
              <a:off x="4306157" y="2970740"/>
              <a:ext cx="540359" cy="774550"/>
              <a:chOff x="630435" y="1285287"/>
              <a:chExt cx="1522084" cy="2181754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85" name="자유형 84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6" name="자유형 85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자유형 86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1" name="모서리가 둥근 직사각형 80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모서리가 둥근 직사각형 81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7" name="TextBox 96"/>
          <p:cNvSpPr txBox="1"/>
          <p:nvPr/>
        </p:nvSpPr>
        <p:spPr>
          <a:xfrm>
            <a:off x="5229951" y="5891300"/>
            <a:ext cx="18646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2DB000"/>
                </a:solidFill>
                <a:latin typeface="a옛날목욕탕L" pitchFamily="18" charset="-127"/>
                <a:ea typeface="a옛날목욕탕L" pitchFamily="18" charset="-127"/>
              </a:rPr>
              <a:t>실제로 사용</a:t>
            </a:r>
            <a:endParaRPr lang="en-US" altLang="ko-KR" b="1" dirty="0" smtClean="0">
              <a:solidFill>
                <a:srgbClr val="2DB000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b="1" dirty="0" smtClean="0">
                <a:solidFill>
                  <a:srgbClr val="2DB000"/>
                </a:solidFill>
                <a:latin typeface="a옛날목욕탕L" pitchFamily="18" charset="-127"/>
                <a:ea typeface="a옛날목욕탕L" pitchFamily="18" charset="-127"/>
              </a:rPr>
              <a:t>가능한 </a:t>
            </a:r>
            <a:r>
              <a:rPr lang="en-US" altLang="ko-KR" b="1" dirty="0" smtClean="0">
                <a:solidFill>
                  <a:srgbClr val="2DB000"/>
                </a:solidFill>
                <a:latin typeface="a옛날목욕탕L" pitchFamily="18" charset="-127"/>
                <a:ea typeface="a옛날목욕탕L" pitchFamily="18" charset="-127"/>
              </a:rPr>
              <a:t>APP </a:t>
            </a:r>
            <a:r>
              <a:rPr lang="ko-KR" altLang="en-US" b="1" dirty="0" smtClean="0">
                <a:solidFill>
                  <a:srgbClr val="2DB000"/>
                </a:solidFill>
                <a:latin typeface="a옛날목욕탕L" pitchFamily="18" charset="-127"/>
                <a:ea typeface="a옛날목욕탕L" pitchFamily="18" charset="-127"/>
              </a:rPr>
              <a:t>완성</a:t>
            </a:r>
            <a:endParaRPr lang="en-US" altLang="ko-KR" b="1" dirty="0" smtClean="0">
              <a:solidFill>
                <a:srgbClr val="2DB000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(~5.19)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 flipV="1">
            <a:off x="2903817" y="3587825"/>
            <a:ext cx="767261" cy="1013631"/>
          </a:xfrm>
          <a:prstGeom prst="line">
            <a:avLst/>
          </a:prstGeom>
          <a:ln w="19050">
            <a:solidFill>
              <a:srgbClr val="0B9D0B"/>
            </a:solidFill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5605367" y="3559226"/>
            <a:ext cx="767261" cy="1013631"/>
          </a:xfrm>
          <a:prstGeom prst="line">
            <a:avLst/>
          </a:prstGeom>
          <a:ln w="19050">
            <a:solidFill>
              <a:srgbClr val="0B9D0B"/>
            </a:solidFill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77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304185" y="3034032"/>
            <a:ext cx="6535631" cy="789936"/>
            <a:chOff x="107504" y="188640"/>
            <a:chExt cx="6535631" cy="789936"/>
          </a:xfrm>
        </p:grpSpPr>
        <p:sp>
          <p:nvSpPr>
            <p:cNvPr id="14" name="평행 사변형 13"/>
            <p:cNvSpPr/>
            <p:nvPr/>
          </p:nvSpPr>
          <p:spPr>
            <a:xfrm>
              <a:off x="1536100" y="315118"/>
              <a:ext cx="4366843" cy="648072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675660" y="377544"/>
              <a:ext cx="18085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감사합니다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102776" y="188640"/>
              <a:ext cx="540359" cy="774550"/>
              <a:chOff x="630435" y="1285287"/>
              <a:chExt cx="1522084" cy="2181754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11" name="자유형 10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자유형 11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자유형 12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" name="모서리가 둥근 직사각형 6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07504" y="332245"/>
              <a:ext cx="13933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AA01"/>
                  </a:solidFill>
                  <a:latin typeface="Impact" pitchFamily="34" charset="0"/>
                </a:rPr>
                <a:t>O</a:t>
              </a:r>
              <a:r>
                <a:rPr lang="en-US" altLang="ko-KR" sz="3600" b="1" dirty="0">
                  <a:solidFill>
                    <a:srgbClr val="0B9D0B"/>
                  </a:solidFill>
                  <a:latin typeface="Impact" pitchFamily="34" charset="0"/>
                </a:rPr>
                <a:t>DEGO</a:t>
              </a:r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5518235" y="573592"/>
              <a:ext cx="206049" cy="163636"/>
            </a:xfrm>
            <a:prstGeom prst="triangl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706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732781" y="3752426"/>
            <a:ext cx="4366843" cy="1415634"/>
            <a:chOff x="2732781" y="3823968"/>
            <a:chExt cx="4366843" cy="1415634"/>
          </a:xfrm>
        </p:grpSpPr>
        <p:sp>
          <p:nvSpPr>
            <p:cNvPr id="2" name="직사각형 1"/>
            <p:cNvSpPr/>
            <p:nvPr/>
          </p:nvSpPr>
          <p:spPr>
            <a:xfrm>
              <a:off x="2732781" y="3823968"/>
              <a:ext cx="4366843" cy="14156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842129" y="3916163"/>
              <a:ext cx="1821332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1. </a:t>
              </a:r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주제 소개</a:t>
              </a:r>
              <a:endPara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endParaRPr lang="en-US" altLang="ko-KR" sz="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2. </a:t>
              </a:r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진행 사항</a:t>
              </a:r>
              <a:endPara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endParaRPr lang="en-US" altLang="ko-KR" sz="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3. </a:t>
              </a:r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추후계획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304185" y="3034032"/>
            <a:ext cx="6535631" cy="789936"/>
            <a:chOff x="107504" y="188640"/>
            <a:chExt cx="6535631" cy="789936"/>
          </a:xfrm>
        </p:grpSpPr>
        <p:sp>
          <p:nvSpPr>
            <p:cNvPr id="14" name="평행 사변형 13"/>
            <p:cNvSpPr/>
            <p:nvPr/>
          </p:nvSpPr>
          <p:spPr>
            <a:xfrm>
              <a:off x="1536100" y="315118"/>
              <a:ext cx="4366843" cy="648072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675660" y="377544"/>
              <a:ext cx="8370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차례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102776" y="188640"/>
              <a:ext cx="540359" cy="774550"/>
              <a:chOff x="630435" y="1285287"/>
              <a:chExt cx="1522084" cy="2181754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11" name="자유형 10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자유형 11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자유형 12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" name="모서리가 둥근 직사각형 6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07504" y="332245"/>
              <a:ext cx="13933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AA01"/>
                  </a:solidFill>
                  <a:latin typeface="Impact" pitchFamily="34" charset="0"/>
                </a:rPr>
                <a:t>O</a:t>
              </a:r>
              <a:r>
                <a:rPr lang="en-US" altLang="ko-KR" sz="3600" b="1" dirty="0">
                  <a:solidFill>
                    <a:srgbClr val="0B9D0B"/>
                  </a:solidFill>
                  <a:latin typeface="Impact" pitchFamily="34" charset="0"/>
                </a:rPr>
                <a:t>DEGO</a:t>
              </a:r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5518235" y="573592"/>
              <a:ext cx="206049" cy="163636"/>
            </a:xfrm>
            <a:prstGeom prst="triangl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943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304185" y="3034032"/>
            <a:ext cx="6535631" cy="789936"/>
            <a:chOff x="107504" y="188640"/>
            <a:chExt cx="6535631" cy="789936"/>
          </a:xfrm>
        </p:grpSpPr>
        <p:sp>
          <p:nvSpPr>
            <p:cNvPr id="14" name="평행 사변형 13"/>
            <p:cNvSpPr/>
            <p:nvPr/>
          </p:nvSpPr>
          <p:spPr>
            <a:xfrm>
              <a:off x="1536100" y="315118"/>
              <a:ext cx="4366843" cy="648072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675660" y="377544"/>
              <a:ext cx="15376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주제 </a:t>
              </a:r>
              <a:r>
                <a:rPr lang="ko-KR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소개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102776" y="188640"/>
              <a:ext cx="540359" cy="774550"/>
              <a:chOff x="630435" y="1285287"/>
              <a:chExt cx="1522084" cy="2181754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11" name="자유형 10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자유형 11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자유형 12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" name="모서리가 둥근 직사각형 6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07504" y="332245"/>
              <a:ext cx="13933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AA01"/>
                  </a:solidFill>
                  <a:latin typeface="Impact" pitchFamily="34" charset="0"/>
                </a:rPr>
                <a:t>O</a:t>
              </a:r>
              <a:r>
                <a:rPr lang="en-US" altLang="ko-KR" sz="3600" b="1" dirty="0">
                  <a:solidFill>
                    <a:srgbClr val="0B9D0B"/>
                  </a:solidFill>
                  <a:latin typeface="Impact" pitchFamily="34" charset="0"/>
                </a:rPr>
                <a:t>DEGO</a:t>
              </a:r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5518235" y="573592"/>
              <a:ext cx="206049" cy="163636"/>
            </a:xfrm>
            <a:prstGeom prst="triangl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47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990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-163" y="1254201"/>
            <a:ext cx="9141539" cy="434972"/>
          </a:xfrm>
          <a:prstGeom prst="rect">
            <a:avLst/>
          </a:prstGeom>
          <a:solidFill>
            <a:srgbClr val="0B9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04185" y="296708"/>
            <a:ext cx="6535631" cy="789936"/>
            <a:chOff x="107504" y="188640"/>
            <a:chExt cx="6535631" cy="789936"/>
          </a:xfrm>
        </p:grpSpPr>
        <p:sp>
          <p:nvSpPr>
            <p:cNvPr id="5" name="평행 사변형 4"/>
            <p:cNvSpPr/>
            <p:nvPr/>
          </p:nvSpPr>
          <p:spPr>
            <a:xfrm>
              <a:off x="1536100" y="315118"/>
              <a:ext cx="4366843" cy="648072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75660" y="377544"/>
              <a:ext cx="15376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주제 </a:t>
              </a:r>
              <a:r>
                <a:rPr lang="ko-KR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소개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102776" y="188640"/>
              <a:ext cx="540359" cy="774550"/>
              <a:chOff x="630435" y="1285287"/>
              <a:chExt cx="1522084" cy="2181754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15" name="자유형 14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자유형 15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자유형 16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모서리가 둥근 직사각형 10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07504" y="332245"/>
              <a:ext cx="13933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AA01"/>
                  </a:solidFill>
                  <a:latin typeface="Impact" pitchFamily="34" charset="0"/>
                </a:rPr>
                <a:t>O</a:t>
              </a:r>
              <a:r>
                <a:rPr lang="en-US" altLang="ko-KR" sz="3600" b="1" dirty="0">
                  <a:solidFill>
                    <a:srgbClr val="0B9D0B"/>
                  </a:solidFill>
                  <a:latin typeface="Impact" pitchFamily="34" charset="0"/>
                </a:rPr>
                <a:t>DEGO</a:t>
              </a:r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5518235" y="573592"/>
              <a:ext cx="206049" cy="163636"/>
            </a:xfrm>
            <a:prstGeom prst="triangl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455873" y="2423470"/>
            <a:ext cx="1980223" cy="3745559"/>
            <a:chOff x="1187625" y="1484785"/>
            <a:chExt cx="2736306" cy="439249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7625" y="1484785"/>
              <a:ext cx="2736306" cy="4392490"/>
            </a:xfrm>
            <a:prstGeom prst="roundRect">
              <a:avLst>
                <a:gd name="adj" fmla="val 8425"/>
              </a:avLst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49814" y="1700808"/>
              <a:ext cx="2611929" cy="3779119"/>
            </a:xfrm>
            <a:prstGeom prst="roundRect">
              <a:avLst>
                <a:gd name="adj" fmla="val 1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443821" y="5566755"/>
              <a:ext cx="252129" cy="20764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225910" y="3632341"/>
            <a:ext cx="998910" cy="1098539"/>
            <a:chOff x="7237177" y="4922749"/>
            <a:chExt cx="998910" cy="1098539"/>
          </a:xfrm>
        </p:grpSpPr>
        <p:cxnSp>
          <p:nvCxnSpPr>
            <p:cNvPr id="23" name="직선 연결선 22"/>
            <p:cNvCxnSpPr/>
            <p:nvPr/>
          </p:nvCxnSpPr>
          <p:spPr>
            <a:xfrm flipH="1">
              <a:off x="7431900" y="5733256"/>
              <a:ext cx="1" cy="288032"/>
            </a:xfrm>
            <a:prstGeom prst="line">
              <a:avLst/>
            </a:prstGeom>
            <a:ln w="203200" cap="rnd">
              <a:solidFill>
                <a:srgbClr val="0B9D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036062" y="5733256"/>
              <a:ext cx="0" cy="288032"/>
            </a:xfrm>
            <a:prstGeom prst="line">
              <a:avLst/>
            </a:prstGeom>
            <a:ln w="203200" cap="rnd">
              <a:solidFill>
                <a:srgbClr val="0B9D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양쪽 모서리가 둥근 사각형 24"/>
            <p:cNvSpPr/>
            <p:nvPr/>
          </p:nvSpPr>
          <p:spPr>
            <a:xfrm>
              <a:off x="7237177" y="4922749"/>
              <a:ext cx="998910" cy="1008114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>
              <a:off x="7367470" y="5001124"/>
              <a:ext cx="738325" cy="373133"/>
            </a:xfrm>
            <a:prstGeom prst="round2SameRect">
              <a:avLst>
                <a:gd name="adj1" fmla="val 45614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90600" y="567228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BUS</a:t>
              </a:r>
              <a:endParaRPr lang="ko-KR" altLang="en-US" sz="12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>
              <a:off x="7367471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양쪽 모서리가 둥근 사각형 28"/>
            <p:cNvSpPr/>
            <p:nvPr/>
          </p:nvSpPr>
          <p:spPr>
            <a:xfrm>
              <a:off x="7970508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95535" y="3215557"/>
            <a:ext cx="1747697" cy="1747697"/>
            <a:chOff x="395536" y="2924944"/>
            <a:chExt cx="1747697" cy="1747697"/>
          </a:xfrm>
        </p:grpSpPr>
        <p:sp>
          <p:nvSpPr>
            <p:cNvPr id="31" name="타원 30"/>
            <p:cNvSpPr/>
            <p:nvPr/>
          </p:nvSpPr>
          <p:spPr>
            <a:xfrm>
              <a:off x="395536" y="2924944"/>
              <a:ext cx="1747697" cy="1747697"/>
            </a:xfrm>
            <a:prstGeom prst="ellipse">
              <a:avLst/>
            </a:prstGeom>
            <a:solidFill>
              <a:srgbClr val="FFCF01"/>
            </a:solidFill>
            <a:ln w="152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895107" y="3250388"/>
              <a:ext cx="782154" cy="1134910"/>
              <a:chOff x="1064070" y="3014170"/>
              <a:chExt cx="782154" cy="1134910"/>
            </a:xfrm>
          </p:grpSpPr>
          <p:sp>
            <p:nvSpPr>
              <p:cNvPr id="35" name="자유형 34"/>
              <p:cNvSpPr/>
              <p:nvPr/>
            </p:nvSpPr>
            <p:spPr>
              <a:xfrm>
                <a:off x="1232351" y="3218345"/>
                <a:ext cx="445591" cy="363279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762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자유형 35"/>
              <p:cNvSpPr/>
              <p:nvPr/>
            </p:nvSpPr>
            <p:spPr>
              <a:xfrm>
                <a:off x="1064070" y="3014170"/>
                <a:ext cx="782154" cy="1134910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762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 rot="2700000">
              <a:off x="1727510" y="3114608"/>
              <a:ext cx="172984" cy="28108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2700000">
              <a:off x="847236" y="3725405"/>
              <a:ext cx="182555" cy="80080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820886" y="3300657"/>
            <a:ext cx="1270616" cy="1843671"/>
            <a:chOff x="4186744" y="2284698"/>
            <a:chExt cx="782154" cy="1134910"/>
          </a:xfrm>
        </p:grpSpPr>
        <p:sp>
          <p:nvSpPr>
            <p:cNvPr id="38" name="자유형 37"/>
            <p:cNvSpPr/>
            <p:nvPr/>
          </p:nvSpPr>
          <p:spPr>
            <a:xfrm>
              <a:off x="4332590" y="2666774"/>
              <a:ext cx="208780" cy="473070"/>
            </a:xfrm>
            <a:custGeom>
              <a:avLst/>
              <a:gdLst>
                <a:gd name="connsiteX0" fmla="*/ 21699 w 177277"/>
                <a:gd name="connsiteY0" fmla="*/ 38905 h 401688"/>
                <a:gd name="connsiteX1" fmla="*/ 94724 w 177277"/>
                <a:gd name="connsiteY1" fmla="*/ 805 h 401688"/>
                <a:gd name="connsiteX2" fmla="*/ 177274 w 177277"/>
                <a:gd name="connsiteY2" fmla="*/ 70655 h 401688"/>
                <a:gd name="connsiteX3" fmla="*/ 97899 w 177277"/>
                <a:gd name="connsiteY3" fmla="*/ 229405 h 401688"/>
                <a:gd name="connsiteX4" fmla="*/ 101074 w 177277"/>
                <a:gd name="connsiteY4" fmla="*/ 397680 h 401688"/>
                <a:gd name="connsiteX5" fmla="*/ 5824 w 177277"/>
                <a:gd name="connsiteY5" fmla="*/ 337355 h 401688"/>
                <a:gd name="connsiteX6" fmla="*/ 18524 w 177277"/>
                <a:gd name="connsiteY6" fmla="*/ 207180 h 40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277" h="401688">
                  <a:moveTo>
                    <a:pt x="21699" y="38905"/>
                  </a:moveTo>
                  <a:cubicBezTo>
                    <a:pt x="45247" y="17209"/>
                    <a:pt x="68795" y="-4487"/>
                    <a:pt x="94724" y="805"/>
                  </a:cubicBezTo>
                  <a:cubicBezTo>
                    <a:pt x="120653" y="6097"/>
                    <a:pt x="176745" y="32555"/>
                    <a:pt x="177274" y="70655"/>
                  </a:cubicBezTo>
                  <a:cubicBezTo>
                    <a:pt x="177803" y="108755"/>
                    <a:pt x="110599" y="174901"/>
                    <a:pt x="97899" y="229405"/>
                  </a:cubicBezTo>
                  <a:cubicBezTo>
                    <a:pt x="85199" y="283909"/>
                    <a:pt x="116420" y="379688"/>
                    <a:pt x="101074" y="397680"/>
                  </a:cubicBezTo>
                  <a:cubicBezTo>
                    <a:pt x="85728" y="415672"/>
                    <a:pt x="19582" y="369105"/>
                    <a:pt x="5824" y="337355"/>
                  </a:cubicBezTo>
                  <a:cubicBezTo>
                    <a:pt x="-7934" y="305605"/>
                    <a:pt x="5295" y="256392"/>
                    <a:pt x="18524" y="207180"/>
                  </a:cubicBezTo>
                </a:path>
              </a:pathLst>
            </a:custGeom>
            <a:ln w="76200" cap="rnd">
              <a:solidFill>
                <a:srgbClr val="0B9D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>
              <a:off x="4355025" y="2488873"/>
              <a:ext cx="445591" cy="363279"/>
            </a:xfrm>
            <a:custGeom>
              <a:avLst/>
              <a:gdLst>
                <a:gd name="connsiteX0" fmla="*/ 0 w 378356"/>
                <a:gd name="connsiteY0" fmla="*/ 187814 h 308464"/>
                <a:gd name="connsiteX1" fmla="*/ 19050 w 378356"/>
                <a:gd name="connsiteY1" fmla="*/ 95739 h 308464"/>
                <a:gd name="connsiteX2" fmla="*/ 101600 w 378356"/>
                <a:gd name="connsiteY2" fmla="*/ 13189 h 308464"/>
                <a:gd name="connsiteX3" fmla="*/ 231775 w 378356"/>
                <a:gd name="connsiteY3" fmla="*/ 6839 h 308464"/>
                <a:gd name="connsiteX4" fmla="*/ 349250 w 378356"/>
                <a:gd name="connsiteY4" fmla="*/ 79864 h 308464"/>
                <a:gd name="connsiteX5" fmla="*/ 377825 w 378356"/>
                <a:gd name="connsiteY5" fmla="*/ 213214 h 308464"/>
                <a:gd name="connsiteX6" fmla="*/ 333375 w 378356"/>
                <a:gd name="connsiteY6" fmla="*/ 308464 h 30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356" h="308464">
                  <a:moveTo>
                    <a:pt x="0" y="187814"/>
                  </a:moveTo>
                  <a:cubicBezTo>
                    <a:pt x="1058" y="156328"/>
                    <a:pt x="2117" y="124843"/>
                    <a:pt x="19050" y="95739"/>
                  </a:cubicBezTo>
                  <a:cubicBezTo>
                    <a:pt x="35983" y="66635"/>
                    <a:pt x="66146" y="28006"/>
                    <a:pt x="101600" y="13189"/>
                  </a:cubicBezTo>
                  <a:cubicBezTo>
                    <a:pt x="137054" y="-1628"/>
                    <a:pt x="190500" y="-4273"/>
                    <a:pt x="231775" y="6839"/>
                  </a:cubicBezTo>
                  <a:cubicBezTo>
                    <a:pt x="273050" y="17951"/>
                    <a:pt x="324908" y="45468"/>
                    <a:pt x="349250" y="79864"/>
                  </a:cubicBezTo>
                  <a:cubicBezTo>
                    <a:pt x="373592" y="114260"/>
                    <a:pt x="380471" y="175114"/>
                    <a:pt x="377825" y="213214"/>
                  </a:cubicBezTo>
                  <a:cubicBezTo>
                    <a:pt x="375179" y="251314"/>
                    <a:pt x="354277" y="279889"/>
                    <a:pt x="333375" y="308464"/>
                  </a:cubicBezTo>
                </a:path>
              </a:pathLst>
            </a:custGeom>
            <a:ln w="76200" cap="rnd">
              <a:solidFill>
                <a:srgbClr val="0B9D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4186744" y="2284698"/>
              <a:ext cx="782154" cy="1134910"/>
            </a:xfrm>
            <a:custGeom>
              <a:avLst/>
              <a:gdLst>
                <a:gd name="connsiteX0" fmla="*/ 24095 w 664135"/>
                <a:gd name="connsiteY0" fmla="*/ 420736 h 963663"/>
                <a:gd name="connsiteX1" fmla="*/ 282 w 664135"/>
                <a:gd name="connsiteY1" fmla="*/ 332630 h 963663"/>
                <a:gd name="connsiteX2" fmla="*/ 38382 w 664135"/>
                <a:gd name="connsiteY2" fmla="*/ 144511 h 963663"/>
                <a:gd name="connsiteX3" fmla="*/ 216976 w 664135"/>
                <a:gd name="connsiteY3" fmla="*/ 15924 h 963663"/>
                <a:gd name="connsiteX4" fmla="*/ 433670 w 664135"/>
                <a:gd name="connsiteY4" fmla="*/ 15924 h 963663"/>
                <a:gd name="connsiteX5" fmla="*/ 600357 w 664135"/>
                <a:gd name="connsiteY5" fmla="*/ 142130 h 963663"/>
                <a:gd name="connsiteX6" fmla="*/ 662270 w 664135"/>
                <a:gd name="connsiteY6" fmla="*/ 349299 h 963663"/>
                <a:gd name="connsiteX7" fmla="*/ 538445 w 664135"/>
                <a:gd name="connsiteY7" fmla="*/ 604093 h 963663"/>
                <a:gd name="connsiteX8" fmla="*/ 493201 w 664135"/>
                <a:gd name="connsiteY8" fmla="*/ 694580 h 963663"/>
                <a:gd name="connsiteX9" fmla="*/ 471770 w 664135"/>
                <a:gd name="connsiteY9" fmla="*/ 799355 h 963663"/>
                <a:gd name="connsiteX10" fmla="*/ 433670 w 664135"/>
                <a:gd name="connsiteY10" fmla="*/ 887461 h 963663"/>
                <a:gd name="connsiteX11" fmla="*/ 295557 w 664135"/>
                <a:gd name="connsiteY11" fmla="*/ 963661 h 963663"/>
                <a:gd name="connsiteX12" fmla="*/ 138395 w 664135"/>
                <a:gd name="connsiteY12" fmla="*/ 889843 h 963663"/>
                <a:gd name="connsiteX13" fmla="*/ 112201 w 664135"/>
                <a:gd name="connsiteY13" fmla="*/ 782686 h 96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4135" h="963663">
                  <a:moveTo>
                    <a:pt x="24095" y="420736"/>
                  </a:moveTo>
                  <a:cubicBezTo>
                    <a:pt x="10998" y="399701"/>
                    <a:pt x="-2099" y="378667"/>
                    <a:pt x="282" y="332630"/>
                  </a:cubicBezTo>
                  <a:cubicBezTo>
                    <a:pt x="2663" y="286593"/>
                    <a:pt x="2266" y="197295"/>
                    <a:pt x="38382" y="144511"/>
                  </a:cubicBezTo>
                  <a:cubicBezTo>
                    <a:pt x="74498" y="91727"/>
                    <a:pt x="151095" y="37355"/>
                    <a:pt x="216976" y="15924"/>
                  </a:cubicBezTo>
                  <a:cubicBezTo>
                    <a:pt x="282857" y="-5507"/>
                    <a:pt x="369773" y="-5110"/>
                    <a:pt x="433670" y="15924"/>
                  </a:cubicBezTo>
                  <a:cubicBezTo>
                    <a:pt x="497567" y="36958"/>
                    <a:pt x="562257" y="86568"/>
                    <a:pt x="600357" y="142130"/>
                  </a:cubicBezTo>
                  <a:cubicBezTo>
                    <a:pt x="638457" y="197692"/>
                    <a:pt x="672589" y="272305"/>
                    <a:pt x="662270" y="349299"/>
                  </a:cubicBezTo>
                  <a:cubicBezTo>
                    <a:pt x="651951" y="426293"/>
                    <a:pt x="566623" y="546546"/>
                    <a:pt x="538445" y="604093"/>
                  </a:cubicBezTo>
                  <a:cubicBezTo>
                    <a:pt x="510267" y="661640"/>
                    <a:pt x="504313" y="662036"/>
                    <a:pt x="493201" y="694580"/>
                  </a:cubicBezTo>
                  <a:cubicBezTo>
                    <a:pt x="482089" y="727124"/>
                    <a:pt x="481692" y="767208"/>
                    <a:pt x="471770" y="799355"/>
                  </a:cubicBezTo>
                  <a:cubicBezTo>
                    <a:pt x="461848" y="831502"/>
                    <a:pt x="463039" y="860077"/>
                    <a:pt x="433670" y="887461"/>
                  </a:cubicBezTo>
                  <a:cubicBezTo>
                    <a:pt x="404301" y="914845"/>
                    <a:pt x="344769" y="963264"/>
                    <a:pt x="295557" y="963661"/>
                  </a:cubicBezTo>
                  <a:cubicBezTo>
                    <a:pt x="246345" y="964058"/>
                    <a:pt x="168954" y="920006"/>
                    <a:pt x="138395" y="889843"/>
                  </a:cubicBezTo>
                  <a:cubicBezTo>
                    <a:pt x="107836" y="859681"/>
                    <a:pt x="110018" y="821183"/>
                    <a:pt x="112201" y="782686"/>
                  </a:cubicBezTo>
                </a:path>
              </a:pathLst>
            </a:custGeom>
            <a:ln w="76200" cap="rnd">
              <a:solidFill>
                <a:srgbClr val="0B9D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461" y="1185917"/>
            <a:ext cx="9141539" cy="434972"/>
          </a:xfrm>
          <a:prstGeom prst="rect">
            <a:avLst/>
          </a:prstGeom>
          <a:solidFill>
            <a:srgbClr val="2D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1076" y="1228262"/>
            <a:ext cx="6157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FF00"/>
                </a:solidFill>
              </a:rPr>
              <a:t>▶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실시간으로 위치정보를 알려주는 대중교통 정보 어플리케이션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18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-0.36181 -0.0590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90" y="-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4548 0.0303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4" y="150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304185" y="3034032"/>
            <a:ext cx="6535631" cy="789936"/>
            <a:chOff x="107504" y="188640"/>
            <a:chExt cx="6535631" cy="789936"/>
          </a:xfrm>
        </p:grpSpPr>
        <p:sp>
          <p:nvSpPr>
            <p:cNvPr id="14" name="평행 사변형 13"/>
            <p:cNvSpPr/>
            <p:nvPr/>
          </p:nvSpPr>
          <p:spPr>
            <a:xfrm>
              <a:off x="1536100" y="315118"/>
              <a:ext cx="4366843" cy="648072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675660" y="377544"/>
              <a:ext cx="16145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진행 사항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102776" y="188640"/>
              <a:ext cx="540359" cy="774550"/>
              <a:chOff x="630435" y="1285287"/>
              <a:chExt cx="1522084" cy="2181754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11" name="자유형 10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자유형 11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자유형 12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" name="모서리가 둥근 직사각형 6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07504" y="332245"/>
              <a:ext cx="13933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AA01"/>
                  </a:solidFill>
                  <a:latin typeface="Impact" pitchFamily="34" charset="0"/>
                </a:rPr>
                <a:t>O</a:t>
              </a:r>
              <a:r>
                <a:rPr lang="en-US" altLang="ko-KR" sz="3600" b="1" dirty="0">
                  <a:solidFill>
                    <a:srgbClr val="0B9D0B"/>
                  </a:solidFill>
                  <a:latin typeface="Impact" pitchFamily="34" charset="0"/>
                </a:rPr>
                <a:t>DEGO</a:t>
              </a:r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5518235" y="573592"/>
              <a:ext cx="206049" cy="163636"/>
            </a:xfrm>
            <a:prstGeom prst="triangl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06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990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-163" y="1254201"/>
            <a:ext cx="9141539" cy="434972"/>
          </a:xfrm>
          <a:prstGeom prst="rect">
            <a:avLst/>
          </a:prstGeom>
          <a:solidFill>
            <a:srgbClr val="0B9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0800000">
            <a:off x="0" y="3630597"/>
            <a:ext cx="9144000" cy="3227403"/>
          </a:xfrm>
          <a:prstGeom prst="rect">
            <a:avLst/>
          </a:prstGeom>
          <a:gradFill flip="none" rotWithShape="1">
            <a:gsLst>
              <a:gs pos="0">
                <a:srgbClr val="D0FCD0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04185" y="296708"/>
            <a:ext cx="6535631" cy="789936"/>
            <a:chOff x="107504" y="188640"/>
            <a:chExt cx="6535631" cy="789936"/>
          </a:xfrm>
        </p:grpSpPr>
        <p:sp>
          <p:nvSpPr>
            <p:cNvPr id="5" name="평행 사변형 4"/>
            <p:cNvSpPr/>
            <p:nvPr/>
          </p:nvSpPr>
          <p:spPr>
            <a:xfrm>
              <a:off x="1536100" y="315118"/>
              <a:ext cx="4366843" cy="648072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75660" y="377544"/>
              <a:ext cx="16145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진행 사항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102776" y="188640"/>
              <a:ext cx="540359" cy="774550"/>
              <a:chOff x="630435" y="1285287"/>
              <a:chExt cx="1522084" cy="2181754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15" name="자유형 14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자유형 15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자유형 16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모서리가 둥근 직사각형 10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07504" y="332245"/>
              <a:ext cx="13933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AA01"/>
                  </a:solidFill>
                  <a:latin typeface="Impact" pitchFamily="34" charset="0"/>
                </a:rPr>
                <a:t>O</a:t>
              </a:r>
              <a:r>
                <a:rPr lang="en-US" altLang="ko-KR" sz="3600" b="1" dirty="0">
                  <a:solidFill>
                    <a:srgbClr val="0B9D0B"/>
                  </a:solidFill>
                  <a:latin typeface="Impact" pitchFamily="34" charset="0"/>
                </a:rPr>
                <a:t>DEGO</a:t>
              </a:r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5518235" y="573592"/>
              <a:ext cx="206049" cy="163636"/>
            </a:xfrm>
            <a:prstGeom prst="triangl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461" y="1185917"/>
            <a:ext cx="9141539" cy="434972"/>
          </a:xfrm>
          <a:prstGeom prst="rect">
            <a:avLst/>
          </a:prstGeom>
          <a:solidFill>
            <a:srgbClr val="2D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1076" y="1228262"/>
            <a:ext cx="595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FF00"/>
                </a:solidFill>
              </a:rPr>
              <a:t>▶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APP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 완료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웹페이지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parsing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진행중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 APP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제작 시작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95536" y="2578169"/>
            <a:ext cx="8304865" cy="3011071"/>
            <a:chOff x="395536" y="2578169"/>
            <a:chExt cx="8304865" cy="3011071"/>
          </a:xfrm>
        </p:grpSpPr>
        <p:sp>
          <p:nvSpPr>
            <p:cNvPr id="41" name="오른쪽 화살표 40"/>
            <p:cNvSpPr/>
            <p:nvPr/>
          </p:nvSpPr>
          <p:spPr>
            <a:xfrm>
              <a:off x="4715970" y="3226892"/>
              <a:ext cx="1887733" cy="819281"/>
            </a:xfrm>
            <a:prstGeom prst="rightArrow">
              <a:avLst/>
            </a:prstGeom>
            <a:solidFill>
              <a:schemeClr val="tx1">
                <a:lumMod val="50000"/>
                <a:lumOff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6094" y="4665910"/>
              <a:ext cx="1162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>
                      <a:lumMod val="7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APP </a:t>
              </a:r>
              <a:r>
                <a:rPr lang="ko-KR" altLang="en-US" b="1" dirty="0" smtClean="0">
                  <a:solidFill>
                    <a:schemeClr val="accent1">
                      <a:lumMod val="7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설</a:t>
              </a:r>
              <a:r>
                <a:rPr lang="ko-KR" altLang="en-US" b="1" dirty="0">
                  <a:solidFill>
                    <a:schemeClr val="accent1">
                      <a:lumMod val="7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계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15833" y="4665910"/>
              <a:ext cx="12939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>
                      <a:lumMod val="7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OPEN API</a:t>
              </a:r>
            </a:p>
            <a:p>
              <a:pPr algn="ctr"/>
              <a:r>
                <a:rPr lang="en-US" altLang="ko-KR" b="1" dirty="0" smtClean="0">
                  <a:solidFill>
                    <a:schemeClr val="accent1">
                      <a:lumMod val="7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+</a:t>
              </a:r>
              <a:endParaRPr lang="en-US" altLang="ko-KR" b="1" dirty="0">
                <a:solidFill>
                  <a:schemeClr val="accent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algn="ctr"/>
              <a:r>
                <a:rPr lang="en-US" altLang="ko-KR" b="1" dirty="0" smtClean="0">
                  <a:solidFill>
                    <a:schemeClr val="accent1">
                      <a:lumMod val="7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PARSING</a:t>
              </a:r>
              <a:endPara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595690" y="3425718"/>
              <a:ext cx="2882284" cy="409758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bg1">
                    <a:lumMod val="50000"/>
                    <a:alpha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3" name="타원 52"/>
            <p:cNvSpPr/>
            <p:nvPr/>
          </p:nvSpPr>
          <p:spPr>
            <a:xfrm rot="16200000">
              <a:off x="395537" y="2851900"/>
              <a:ext cx="1483612" cy="1483614"/>
            </a:xfrm>
            <a:prstGeom prst="ellipse">
              <a:avLst/>
            </a:prstGeom>
            <a:gradFill>
              <a:gsLst>
                <a:gs pos="0">
                  <a:srgbClr val="0B9D0B"/>
                </a:gs>
                <a:gs pos="100000">
                  <a:schemeClr val="accent5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4" name="원형 53"/>
            <p:cNvSpPr/>
            <p:nvPr/>
          </p:nvSpPr>
          <p:spPr>
            <a:xfrm>
              <a:off x="489067" y="2945433"/>
              <a:ext cx="1296551" cy="1296549"/>
            </a:xfrm>
            <a:prstGeom prst="pie">
              <a:avLst>
                <a:gd name="adj1" fmla="val 16210281"/>
                <a:gd name="adj2" fmla="val 1619745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597916" y="3054281"/>
              <a:ext cx="1078854" cy="10788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921604" y="3179206"/>
              <a:ext cx="419326" cy="761988"/>
              <a:chOff x="1137901" y="1528711"/>
              <a:chExt cx="2736306" cy="4392490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1137901" y="1528711"/>
                <a:ext cx="2736306" cy="4392490"/>
              </a:xfrm>
              <a:prstGeom prst="roundRect">
                <a:avLst>
                  <a:gd name="adj" fmla="val 8425"/>
                </a:avLst>
              </a:prstGeom>
              <a:solidFill>
                <a:srgbClr val="2DB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latin typeface="+mn-ea"/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364910" y="1791775"/>
                <a:ext cx="2262151" cy="3493451"/>
              </a:xfrm>
              <a:prstGeom prst="roundRect">
                <a:avLst>
                  <a:gd name="adj" fmla="val 126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latin typeface="+mn-ea"/>
                </a:endParaRPr>
              </a:p>
            </p:txBody>
          </p:sp>
          <p:sp>
            <p:nvSpPr>
              <p:cNvPr id="52" name="모서리가 둥근 직사각형 51"/>
              <p:cNvSpPr/>
              <p:nvPr/>
            </p:nvSpPr>
            <p:spPr>
              <a:xfrm>
                <a:off x="2189731" y="5511707"/>
                <a:ext cx="669919" cy="20763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latin typeface="+mn-ea"/>
                </a:endParaRPr>
              </a:p>
            </p:txBody>
          </p:sp>
        </p:grpSp>
        <p:sp>
          <p:nvSpPr>
            <p:cNvPr id="65" name="타원 64"/>
            <p:cNvSpPr/>
            <p:nvPr/>
          </p:nvSpPr>
          <p:spPr>
            <a:xfrm rot="16200000">
              <a:off x="2220999" y="2851900"/>
              <a:ext cx="1483612" cy="1483614"/>
            </a:xfrm>
            <a:prstGeom prst="ellipse">
              <a:avLst/>
            </a:prstGeom>
            <a:gradFill>
              <a:gsLst>
                <a:gs pos="0">
                  <a:srgbClr val="0B9D0B"/>
                </a:gs>
                <a:gs pos="100000">
                  <a:schemeClr val="accent5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6" name="원형 65"/>
            <p:cNvSpPr/>
            <p:nvPr/>
          </p:nvSpPr>
          <p:spPr>
            <a:xfrm>
              <a:off x="2314529" y="2945433"/>
              <a:ext cx="1296551" cy="1296549"/>
            </a:xfrm>
            <a:prstGeom prst="pie">
              <a:avLst>
                <a:gd name="adj1" fmla="val 16210281"/>
                <a:gd name="adj2" fmla="val 7731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2423378" y="3054281"/>
              <a:ext cx="1078854" cy="10788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58" name="직선 연결선 57"/>
            <p:cNvCxnSpPr/>
            <p:nvPr/>
          </p:nvCxnSpPr>
          <p:spPr>
            <a:xfrm flipH="1">
              <a:off x="2781058" y="3688416"/>
              <a:ext cx="0" cy="159760"/>
            </a:xfrm>
            <a:prstGeom prst="line">
              <a:avLst/>
            </a:prstGeom>
            <a:ln w="114300" cap="rnd">
              <a:solidFill>
                <a:srgbClr val="2DB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3116163" y="3688416"/>
              <a:ext cx="0" cy="159760"/>
            </a:xfrm>
            <a:prstGeom prst="line">
              <a:avLst/>
            </a:prstGeom>
            <a:ln w="114300" cap="rnd">
              <a:solidFill>
                <a:srgbClr val="2DB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양쪽 모서리가 둥근 사각형 59"/>
            <p:cNvSpPr/>
            <p:nvPr/>
          </p:nvSpPr>
          <p:spPr>
            <a:xfrm>
              <a:off x="2673052" y="3233314"/>
              <a:ext cx="554058" cy="559163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rgbClr val="2D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>
              <a:off x="2745320" y="3297700"/>
              <a:ext cx="409521" cy="206963"/>
            </a:xfrm>
            <a:prstGeom prst="round2SameRect">
              <a:avLst>
                <a:gd name="adj1" fmla="val 45614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68747" y="3621625"/>
              <a:ext cx="362881" cy="195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00" b="1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BUS</a:t>
              </a:r>
              <a:endParaRPr lang="ko-KR" altLang="en-US" sz="5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>
              <a:off x="2745321" y="3618608"/>
              <a:ext cx="75038" cy="6821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4" name="양쪽 모서리가 둥근 사각형 63"/>
            <p:cNvSpPr/>
            <p:nvPr/>
          </p:nvSpPr>
          <p:spPr>
            <a:xfrm>
              <a:off x="3079804" y="3618608"/>
              <a:ext cx="75038" cy="6821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011393" y="2847077"/>
              <a:ext cx="1483614" cy="1483612"/>
              <a:chOff x="4539168" y="2588636"/>
              <a:chExt cx="1483614" cy="1483612"/>
            </a:xfrm>
          </p:grpSpPr>
          <p:sp>
            <p:nvSpPr>
              <p:cNvPr id="69" name="타원 68"/>
              <p:cNvSpPr/>
              <p:nvPr/>
            </p:nvSpPr>
            <p:spPr>
              <a:xfrm rot="16200000">
                <a:off x="4539169" y="2588635"/>
                <a:ext cx="1483612" cy="148361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741548" y="2791014"/>
                <a:ext cx="1078853" cy="10788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grpSp>
            <p:nvGrpSpPr>
              <p:cNvPr id="71" name="그룹 70"/>
              <p:cNvGrpSpPr/>
              <p:nvPr/>
            </p:nvGrpSpPr>
            <p:grpSpPr>
              <a:xfrm>
                <a:off x="4997550" y="3046931"/>
                <a:ext cx="566849" cy="567020"/>
                <a:chOff x="5705780" y="2505533"/>
                <a:chExt cx="2178588" cy="2179245"/>
              </a:xfrm>
            </p:grpSpPr>
            <p:sp>
              <p:nvSpPr>
                <p:cNvPr id="72" name="타원 71"/>
                <p:cNvSpPr/>
                <p:nvPr/>
              </p:nvSpPr>
              <p:spPr>
                <a:xfrm>
                  <a:off x="5705780" y="2505533"/>
                  <a:ext cx="2178588" cy="2179245"/>
                </a:xfrm>
                <a:prstGeom prst="ellipse">
                  <a:avLst/>
                </a:prstGeom>
                <a:solidFill>
                  <a:srgbClr val="2DB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+mn-ea"/>
                  </a:endParaRPr>
                </a:p>
              </p:txBody>
            </p:sp>
            <p:sp>
              <p:nvSpPr>
                <p:cNvPr id="73" name="타원 72"/>
                <p:cNvSpPr/>
                <p:nvPr/>
              </p:nvSpPr>
              <p:spPr>
                <a:xfrm>
                  <a:off x="5844626" y="2644420"/>
                  <a:ext cx="1900897" cy="19014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+mn-ea"/>
                  </a:endParaRPr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>
                  <a:off x="6118651" y="2918528"/>
                  <a:ext cx="1352847" cy="1353255"/>
                </a:xfrm>
                <a:prstGeom prst="ellipse">
                  <a:avLst/>
                </a:prstGeom>
                <a:solidFill>
                  <a:srgbClr val="2DB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+mn-ea"/>
                  </a:endParaRPr>
                </a:p>
              </p:txBody>
            </p:sp>
          </p:grpSp>
        </p:grpSp>
        <p:sp>
          <p:nvSpPr>
            <p:cNvPr id="75" name="TextBox 74"/>
            <p:cNvSpPr txBox="1"/>
            <p:nvPr/>
          </p:nvSpPr>
          <p:spPr>
            <a:xfrm>
              <a:off x="3979591" y="4665910"/>
              <a:ext cx="1547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비콘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 장비 활용</a:t>
              </a:r>
              <a:endPara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 rot="16200000">
              <a:off x="6654966" y="2578169"/>
              <a:ext cx="2045435" cy="2045435"/>
            </a:xfrm>
            <a:prstGeom prst="ellipse">
              <a:avLst/>
            </a:prstGeom>
            <a:gradFill>
              <a:gsLst>
                <a:gs pos="0">
                  <a:srgbClr val="0B9D0B"/>
                </a:gs>
                <a:gs pos="100000">
                  <a:schemeClr val="accent5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926516" y="4619744"/>
              <a:ext cx="1502334" cy="4616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APP 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제작</a:t>
              </a:r>
              <a:endParaRPr lang="ko-KR" altLang="en-US" sz="24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94" name="원형 93"/>
            <p:cNvSpPr/>
            <p:nvPr/>
          </p:nvSpPr>
          <p:spPr>
            <a:xfrm>
              <a:off x="6780420" y="2708086"/>
              <a:ext cx="1785600" cy="1785600"/>
            </a:xfrm>
            <a:prstGeom prst="pie">
              <a:avLst>
                <a:gd name="adj1" fmla="val 16210281"/>
                <a:gd name="adj2" fmla="val 2101753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6933984" y="2857187"/>
              <a:ext cx="1487399" cy="14873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79" name="그룹 78"/>
            <p:cNvGrpSpPr/>
            <p:nvPr/>
          </p:nvGrpSpPr>
          <p:grpSpPr>
            <a:xfrm rot="900000">
              <a:off x="7388624" y="3075615"/>
              <a:ext cx="578118" cy="1050543"/>
              <a:chOff x="4260051" y="4619565"/>
              <a:chExt cx="578118" cy="1050543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4260051" y="4619565"/>
                <a:ext cx="578118" cy="1050543"/>
                <a:chOff x="1187625" y="1484785"/>
                <a:chExt cx="2736306" cy="4392490"/>
              </a:xfrm>
            </p:grpSpPr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1187625" y="1484785"/>
                  <a:ext cx="2736306" cy="4392490"/>
                </a:xfrm>
                <a:prstGeom prst="roundRect">
                  <a:avLst>
                    <a:gd name="adj" fmla="val 8425"/>
                  </a:avLst>
                </a:prstGeom>
                <a:solidFill>
                  <a:srgbClr val="2DB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+mn-ea"/>
                  </a:endParaRPr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1414629" y="1747848"/>
                  <a:ext cx="2262149" cy="3493447"/>
                </a:xfrm>
                <a:prstGeom prst="roundRect">
                  <a:avLst>
                    <a:gd name="adj" fmla="val 126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+mn-ea"/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2239453" y="5467783"/>
                  <a:ext cx="669917" cy="2076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+mn-ea"/>
                  </a:endParaRPr>
                </a:p>
              </p:txBody>
            </p:sp>
          </p:grpSp>
          <p:grpSp>
            <p:nvGrpSpPr>
              <p:cNvPr id="81" name="그룹 80"/>
              <p:cNvGrpSpPr/>
              <p:nvPr/>
            </p:nvGrpSpPr>
            <p:grpSpPr>
              <a:xfrm>
                <a:off x="4376134" y="4844265"/>
                <a:ext cx="347025" cy="497425"/>
                <a:chOff x="630435" y="1285287"/>
                <a:chExt cx="1522084" cy="2181754"/>
              </a:xfrm>
            </p:grpSpPr>
            <p:grpSp>
              <p:nvGrpSpPr>
                <p:cNvPr id="82" name="그룹 81"/>
                <p:cNvGrpSpPr/>
                <p:nvPr/>
              </p:nvGrpSpPr>
              <p:grpSpPr>
                <a:xfrm>
                  <a:off x="779043" y="1751139"/>
                  <a:ext cx="1182561" cy="1715902"/>
                  <a:chOff x="4186744" y="2284698"/>
                  <a:chExt cx="782154" cy="1134910"/>
                </a:xfrm>
                <a:effectLst/>
              </p:grpSpPr>
              <p:sp>
                <p:nvSpPr>
                  <p:cNvPr id="87" name="자유형 86"/>
                  <p:cNvSpPr/>
                  <p:nvPr/>
                </p:nvSpPr>
                <p:spPr>
                  <a:xfrm>
                    <a:off x="4332590" y="2666774"/>
                    <a:ext cx="208780" cy="473070"/>
                  </a:xfrm>
                  <a:custGeom>
                    <a:avLst/>
                    <a:gdLst>
                      <a:gd name="connsiteX0" fmla="*/ 21699 w 177277"/>
                      <a:gd name="connsiteY0" fmla="*/ 38905 h 401688"/>
                      <a:gd name="connsiteX1" fmla="*/ 94724 w 177277"/>
                      <a:gd name="connsiteY1" fmla="*/ 805 h 401688"/>
                      <a:gd name="connsiteX2" fmla="*/ 177274 w 177277"/>
                      <a:gd name="connsiteY2" fmla="*/ 70655 h 401688"/>
                      <a:gd name="connsiteX3" fmla="*/ 97899 w 177277"/>
                      <a:gd name="connsiteY3" fmla="*/ 229405 h 401688"/>
                      <a:gd name="connsiteX4" fmla="*/ 101074 w 177277"/>
                      <a:gd name="connsiteY4" fmla="*/ 397680 h 401688"/>
                      <a:gd name="connsiteX5" fmla="*/ 5824 w 177277"/>
                      <a:gd name="connsiteY5" fmla="*/ 337355 h 401688"/>
                      <a:gd name="connsiteX6" fmla="*/ 18524 w 177277"/>
                      <a:gd name="connsiteY6" fmla="*/ 207180 h 4016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7277" h="401688">
                        <a:moveTo>
                          <a:pt x="21699" y="38905"/>
                        </a:moveTo>
                        <a:cubicBezTo>
                          <a:pt x="45247" y="17209"/>
                          <a:pt x="68795" y="-4487"/>
                          <a:pt x="94724" y="805"/>
                        </a:cubicBezTo>
                        <a:cubicBezTo>
                          <a:pt x="120653" y="6097"/>
                          <a:pt x="176745" y="32555"/>
                          <a:pt x="177274" y="70655"/>
                        </a:cubicBezTo>
                        <a:cubicBezTo>
                          <a:pt x="177803" y="108755"/>
                          <a:pt x="110599" y="174901"/>
                          <a:pt x="97899" y="229405"/>
                        </a:cubicBezTo>
                        <a:cubicBezTo>
                          <a:pt x="85199" y="283909"/>
                          <a:pt x="116420" y="379688"/>
                          <a:pt x="101074" y="397680"/>
                        </a:cubicBezTo>
                        <a:cubicBezTo>
                          <a:pt x="85728" y="415672"/>
                          <a:pt x="19582" y="369105"/>
                          <a:pt x="5824" y="337355"/>
                        </a:cubicBezTo>
                        <a:cubicBezTo>
                          <a:pt x="-7934" y="305605"/>
                          <a:pt x="5295" y="256392"/>
                          <a:pt x="18524" y="207180"/>
                        </a:cubicBezTo>
                      </a:path>
                    </a:pathLst>
                  </a:custGeom>
                  <a:ln w="19050" cap="rnd">
                    <a:solidFill>
                      <a:srgbClr val="2DB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8" name="자유형 87"/>
                  <p:cNvSpPr/>
                  <p:nvPr/>
                </p:nvSpPr>
                <p:spPr>
                  <a:xfrm>
                    <a:off x="4355025" y="2488873"/>
                    <a:ext cx="445591" cy="363279"/>
                  </a:xfrm>
                  <a:custGeom>
                    <a:avLst/>
                    <a:gdLst>
                      <a:gd name="connsiteX0" fmla="*/ 0 w 378356"/>
                      <a:gd name="connsiteY0" fmla="*/ 187814 h 308464"/>
                      <a:gd name="connsiteX1" fmla="*/ 19050 w 378356"/>
                      <a:gd name="connsiteY1" fmla="*/ 95739 h 308464"/>
                      <a:gd name="connsiteX2" fmla="*/ 101600 w 378356"/>
                      <a:gd name="connsiteY2" fmla="*/ 13189 h 308464"/>
                      <a:gd name="connsiteX3" fmla="*/ 231775 w 378356"/>
                      <a:gd name="connsiteY3" fmla="*/ 6839 h 308464"/>
                      <a:gd name="connsiteX4" fmla="*/ 349250 w 378356"/>
                      <a:gd name="connsiteY4" fmla="*/ 79864 h 308464"/>
                      <a:gd name="connsiteX5" fmla="*/ 377825 w 378356"/>
                      <a:gd name="connsiteY5" fmla="*/ 213214 h 308464"/>
                      <a:gd name="connsiteX6" fmla="*/ 333375 w 378356"/>
                      <a:gd name="connsiteY6" fmla="*/ 308464 h 308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8356" h="308464">
                        <a:moveTo>
                          <a:pt x="0" y="187814"/>
                        </a:moveTo>
                        <a:cubicBezTo>
                          <a:pt x="1058" y="156328"/>
                          <a:pt x="2117" y="124843"/>
                          <a:pt x="19050" y="95739"/>
                        </a:cubicBezTo>
                        <a:cubicBezTo>
                          <a:pt x="35983" y="66635"/>
                          <a:pt x="66146" y="28006"/>
                          <a:pt x="101600" y="13189"/>
                        </a:cubicBezTo>
                        <a:cubicBezTo>
                          <a:pt x="137054" y="-1628"/>
                          <a:pt x="190500" y="-4273"/>
                          <a:pt x="231775" y="6839"/>
                        </a:cubicBezTo>
                        <a:cubicBezTo>
                          <a:pt x="273050" y="17951"/>
                          <a:pt x="324908" y="45468"/>
                          <a:pt x="349250" y="79864"/>
                        </a:cubicBezTo>
                        <a:cubicBezTo>
                          <a:pt x="373592" y="114260"/>
                          <a:pt x="380471" y="175114"/>
                          <a:pt x="377825" y="213214"/>
                        </a:cubicBezTo>
                        <a:cubicBezTo>
                          <a:pt x="375179" y="251314"/>
                          <a:pt x="354277" y="279889"/>
                          <a:pt x="333375" y="308464"/>
                        </a:cubicBezTo>
                      </a:path>
                    </a:pathLst>
                  </a:custGeom>
                  <a:ln w="19050" cap="rnd">
                    <a:solidFill>
                      <a:srgbClr val="2DB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9" name="자유형 88"/>
                  <p:cNvSpPr/>
                  <p:nvPr/>
                </p:nvSpPr>
                <p:spPr>
                  <a:xfrm>
                    <a:off x="4186744" y="2284698"/>
                    <a:ext cx="782154" cy="1134910"/>
                  </a:xfrm>
                  <a:custGeom>
                    <a:avLst/>
                    <a:gdLst>
                      <a:gd name="connsiteX0" fmla="*/ 24095 w 664135"/>
                      <a:gd name="connsiteY0" fmla="*/ 420736 h 963663"/>
                      <a:gd name="connsiteX1" fmla="*/ 282 w 664135"/>
                      <a:gd name="connsiteY1" fmla="*/ 332630 h 963663"/>
                      <a:gd name="connsiteX2" fmla="*/ 38382 w 664135"/>
                      <a:gd name="connsiteY2" fmla="*/ 144511 h 963663"/>
                      <a:gd name="connsiteX3" fmla="*/ 216976 w 664135"/>
                      <a:gd name="connsiteY3" fmla="*/ 15924 h 963663"/>
                      <a:gd name="connsiteX4" fmla="*/ 433670 w 664135"/>
                      <a:gd name="connsiteY4" fmla="*/ 15924 h 963663"/>
                      <a:gd name="connsiteX5" fmla="*/ 600357 w 664135"/>
                      <a:gd name="connsiteY5" fmla="*/ 142130 h 963663"/>
                      <a:gd name="connsiteX6" fmla="*/ 662270 w 664135"/>
                      <a:gd name="connsiteY6" fmla="*/ 349299 h 963663"/>
                      <a:gd name="connsiteX7" fmla="*/ 538445 w 664135"/>
                      <a:gd name="connsiteY7" fmla="*/ 604093 h 963663"/>
                      <a:gd name="connsiteX8" fmla="*/ 493201 w 664135"/>
                      <a:gd name="connsiteY8" fmla="*/ 694580 h 963663"/>
                      <a:gd name="connsiteX9" fmla="*/ 471770 w 664135"/>
                      <a:gd name="connsiteY9" fmla="*/ 799355 h 963663"/>
                      <a:gd name="connsiteX10" fmla="*/ 433670 w 664135"/>
                      <a:gd name="connsiteY10" fmla="*/ 887461 h 963663"/>
                      <a:gd name="connsiteX11" fmla="*/ 295557 w 664135"/>
                      <a:gd name="connsiteY11" fmla="*/ 963661 h 963663"/>
                      <a:gd name="connsiteX12" fmla="*/ 138395 w 664135"/>
                      <a:gd name="connsiteY12" fmla="*/ 889843 h 963663"/>
                      <a:gd name="connsiteX13" fmla="*/ 112201 w 664135"/>
                      <a:gd name="connsiteY13" fmla="*/ 782686 h 963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64135" h="963663">
                        <a:moveTo>
                          <a:pt x="24095" y="420736"/>
                        </a:moveTo>
                        <a:cubicBezTo>
                          <a:pt x="10998" y="399701"/>
                          <a:pt x="-2099" y="378667"/>
                          <a:pt x="282" y="332630"/>
                        </a:cubicBezTo>
                        <a:cubicBezTo>
                          <a:pt x="2663" y="286593"/>
                          <a:pt x="2266" y="197295"/>
                          <a:pt x="38382" y="144511"/>
                        </a:cubicBezTo>
                        <a:cubicBezTo>
                          <a:pt x="74498" y="91727"/>
                          <a:pt x="151095" y="37355"/>
                          <a:pt x="216976" y="15924"/>
                        </a:cubicBezTo>
                        <a:cubicBezTo>
                          <a:pt x="282857" y="-5507"/>
                          <a:pt x="369773" y="-5110"/>
                          <a:pt x="433670" y="15924"/>
                        </a:cubicBezTo>
                        <a:cubicBezTo>
                          <a:pt x="497567" y="36958"/>
                          <a:pt x="562257" y="86568"/>
                          <a:pt x="600357" y="142130"/>
                        </a:cubicBezTo>
                        <a:cubicBezTo>
                          <a:pt x="638457" y="197692"/>
                          <a:pt x="672589" y="272305"/>
                          <a:pt x="662270" y="349299"/>
                        </a:cubicBezTo>
                        <a:cubicBezTo>
                          <a:pt x="651951" y="426293"/>
                          <a:pt x="566623" y="546546"/>
                          <a:pt x="538445" y="604093"/>
                        </a:cubicBezTo>
                        <a:cubicBezTo>
                          <a:pt x="510267" y="661640"/>
                          <a:pt x="504313" y="662036"/>
                          <a:pt x="493201" y="694580"/>
                        </a:cubicBezTo>
                        <a:cubicBezTo>
                          <a:pt x="482089" y="727124"/>
                          <a:pt x="481692" y="767208"/>
                          <a:pt x="471770" y="799355"/>
                        </a:cubicBezTo>
                        <a:cubicBezTo>
                          <a:pt x="461848" y="831502"/>
                          <a:pt x="463039" y="860077"/>
                          <a:pt x="433670" y="887461"/>
                        </a:cubicBezTo>
                        <a:cubicBezTo>
                          <a:pt x="404301" y="914845"/>
                          <a:pt x="344769" y="963264"/>
                          <a:pt x="295557" y="963661"/>
                        </a:cubicBezTo>
                        <a:cubicBezTo>
                          <a:pt x="246345" y="964058"/>
                          <a:pt x="168954" y="920006"/>
                          <a:pt x="138395" y="889843"/>
                        </a:cubicBezTo>
                        <a:cubicBezTo>
                          <a:pt x="107836" y="859681"/>
                          <a:pt x="110018" y="821183"/>
                          <a:pt x="112201" y="782686"/>
                        </a:cubicBezTo>
                      </a:path>
                    </a:pathLst>
                  </a:custGeom>
                  <a:ln w="19050" cap="rnd">
                    <a:solidFill>
                      <a:srgbClr val="2DB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83" name="모서리가 둥근 직사각형 82"/>
                <p:cNvSpPr/>
                <p:nvPr/>
              </p:nvSpPr>
              <p:spPr>
                <a:xfrm rot="19954741">
                  <a:off x="630435" y="1285287"/>
                  <a:ext cx="339200" cy="4974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DB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 rot="969042">
                  <a:off x="1905735" y="1689007"/>
                  <a:ext cx="246784" cy="2362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DB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 rot="969042">
                  <a:off x="1583782" y="1434132"/>
                  <a:ext cx="246784" cy="2362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DB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모서리가 둥근 직사각형 85"/>
                <p:cNvSpPr/>
                <p:nvPr/>
              </p:nvSpPr>
              <p:spPr>
                <a:xfrm rot="969042">
                  <a:off x="1166319" y="1386233"/>
                  <a:ext cx="246784" cy="2362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DB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0425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/>
          <p:cNvSpPr/>
          <p:nvPr/>
        </p:nvSpPr>
        <p:spPr>
          <a:xfrm>
            <a:off x="-163" y="1254201"/>
            <a:ext cx="9141539" cy="434972"/>
          </a:xfrm>
          <a:prstGeom prst="rect">
            <a:avLst/>
          </a:prstGeom>
          <a:solidFill>
            <a:srgbClr val="0B9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0800000">
            <a:off x="0" y="3630597"/>
            <a:ext cx="9144000" cy="3227403"/>
          </a:xfrm>
          <a:prstGeom prst="rect">
            <a:avLst/>
          </a:prstGeom>
          <a:gradFill flip="none" rotWithShape="1">
            <a:gsLst>
              <a:gs pos="0">
                <a:srgbClr val="D0FCD0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04185" y="296708"/>
            <a:ext cx="6535631" cy="789936"/>
            <a:chOff x="107504" y="188640"/>
            <a:chExt cx="6535631" cy="789936"/>
          </a:xfrm>
        </p:grpSpPr>
        <p:sp>
          <p:nvSpPr>
            <p:cNvPr id="5" name="평행 사변형 4"/>
            <p:cNvSpPr/>
            <p:nvPr/>
          </p:nvSpPr>
          <p:spPr>
            <a:xfrm>
              <a:off x="1536100" y="315118"/>
              <a:ext cx="4366843" cy="648072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75660" y="377544"/>
              <a:ext cx="16145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진행 사항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102776" y="188640"/>
              <a:ext cx="540359" cy="774550"/>
              <a:chOff x="630435" y="1285287"/>
              <a:chExt cx="1522084" cy="2181754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15" name="자유형 14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자유형 15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자유형 16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모서리가 둥근 직사각형 10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07504" y="332245"/>
              <a:ext cx="13933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AA01"/>
                  </a:solidFill>
                  <a:latin typeface="Impact" pitchFamily="34" charset="0"/>
                </a:rPr>
                <a:t>O</a:t>
              </a:r>
              <a:r>
                <a:rPr lang="en-US" altLang="ko-KR" sz="3600" b="1" dirty="0">
                  <a:solidFill>
                    <a:srgbClr val="0B9D0B"/>
                  </a:solidFill>
                  <a:latin typeface="Impact" pitchFamily="34" charset="0"/>
                </a:rPr>
                <a:t>DEGO</a:t>
              </a:r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5518235" y="573592"/>
              <a:ext cx="206049" cy="163636"/>
            </a:xfrm>
            <a:prstGeom prst="triangl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461" y="1185917"/>
            <a:ext cx="9141539" cy="434972"/>
          </a:xfrm>
          <a:prstGeom prst="rect">
            <a:avLst/>
          </a:prstGeom>
          <a:solidFill>
            <a:srgbClr val="2D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1076" y="1228262"/>
            <a:ext cx="2669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FF00"/>
                </a:solidFill>
              </a:rPr>
              <a:t>▶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APP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 USE-CASE 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1002537" y="2181301"/>
            <a:ext cx="1771152" cy="3218500"/>
            <a:chOff x="1187625" y="1484785"/>
            <a:chExt cx="2736306" cy="4392490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1187625" y="1484785"/>
              <a:ext cx="2736306" cy="4392490"/>
            </a:xfrm>
            <a:prstGeom prst="roundRect">
              <a:avLst>
                <a:gd name="adj" fmla="val 8425"/>
              </a:avLst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1414629" y="1747848"/>
              <a:ext cx="2262149" cy="3493447"/>
            </a:xfrm>
            <a:prstGeom prst="roundRect">
              <a:avLst>
                <a:gd name="adj" fmla="val 126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2239453" y="5467783"/>
              <a:ext cx="669917" cy="2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52917" y="5858055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버스정보 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APP</a:t>
            </a:r>
          </a:p>
        </p:txBody>
      </p:sp>
      <p:sp>
        <p:nvSpPr>
          <p:cNvPr id="123" name="타원 122"/>
          <p:cNvSpPr/>
          <p:nvPr/>
        </p:nvSpPr>
        <p:spPr>
          <a:xfrm>
            <a:off x="5705780" y="2910786"/>
            <a:ext cx="2178588" cy="2179245"/>
          </a:xfrm>
          <a:prstGeom prst="ellipse">
            <a:avLst/>
          </a:prstGeom>
          <a:solidFill>
            <a:srgbClr val="0B9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5844626" y="3049673"/>
            <a:ext cx="1900897" cy="19014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850746" y="5611834"/>
            <a:ext cx="1888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현재 버스정보</a:t>
            </a:r>
            <a:endParaRPr lang="en-US" altLang="ko-KR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rgbClr val="0B9D0B"/>
                </a:solidFill>
                <a:latin typeface="a옛날목욕탕L" pitchFamily="18" charset="-127"/>
                <a:ea typeface="a옛날목욕탕L" pitchFamily="18" charset="-127"/>
              </a:rPr>
              <a:t>자동 등록</a:t>
            </a:r>
            <a:endParaRPr lang="en-US" altLang="ko-KR" sz="3600" b="1" dirty="0" smtClean="0">
              <a:solidFill>
                <a:srgbClr val="0B9D0B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6295619" y="3451139"/>
            <a:ext cx="998910" cy="1098539"/>
            <a:chOff x="7237177" y="4922749"/>
            <a:chExt cx="998910" cy="1098539"/>
          </a:xfrm>
        </p:grpSpPr>
        <p:cxnSp>
          <p:nvCxnSpPr>
            <p:cNvPr id="127" name="직선 연결선 126"/>
            <p:cNvCxnSpPr/>
            <p:nvPr/>
          </p:nvCxnSpPr>
          <p:spPr>
            <a:xfrm flipH="1">
              <a:off x="7431900" y="5733256"/>
              <a:ext cx="1" cy="288032"/>
            </a:xfrm>
            <a:prstGeom prst="line">
              <a:avLst/>
            </a:prstGeom>
            <a:ln w="203200" cap="rnd">
              <a:solidFill>
                <a:srgbClr val="0B9D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8036062" y="5733256"/>
              <a:ext cx="0" cy="288032"/>
            </a:xfrm>
            <a:prstGeom prst="line">
              <a:avLst/>
            </a:prstGeom>
            <a:ln w="203200" cap="rnd">
              <a:solidFill>
                <a:srgbClr val="0B9D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양쪽 모서리가 둥근 사각형 128"/>
            <p:cNvSpPr/>
            <p:nvPr/>
          </p:nvSpPr>
          <p:spPr>
            <a:xfrm>
              <a:off x="7237177" y="4922749"/>
              <a:ext cx="998910" cy="1008114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양쪽 모서리가 둥근 사각형 129"/>
            <p:cNvSpPr/>
            <p:nvPr/>
          </p:nvSpPr>
          <p:spPr>
            <a:xfrm>
              <a:off x="7367470" y="5038832"/>
              <a:ext cx="738325" cy="373133"/>
            </a:xfrm>
            <a:prstGeom prst="round2SameRect">
              <a:avLst>
                <a:gd name="adj1" fmla="val 45614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490600" y="567228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BUS</a:t>
              </a:r>
              <a:endParaRPr lang="ko-KR" altLang="en-US" sz="12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32" name="양쪽 모서리가 둥근 사각형 131"/>
            <p:cNvSpPr/>
            <p:nvPr/>
          </p:nvSpPr>
          <p:spPr>
            <a:xfrm>
              <a:off x="7367471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양쪽 모서리가 둥근 사각형 132"/>
            <p:cNvSpPr/>
            <p:nvPr/>
          </p:nvSpPr>
          <p:spPr>
            <a:xfrm>
              <a:off x="7970508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덧셈 기호 133"/>
          <p:cNvSpPr/>
          <p:nvPr/>
        </p:nvSpPr>
        <p:spPr>
          <a:xfrm>
            <a:off x="3707904" y="3351198"/>
            <a:ext cx="1275143" cy="1275143"/>
          </a:xfrm>
          <a:prstGeom prst="mathPlus">
            <a:avLst/>
          </a:prstGeom>
          <a:solidFill>
            <a:schemeClr val="bg1"/>
          </a:solidFill>
          <a:ln w="57150">
            <a:solidFill>
              <a:srgbClr val="2D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1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/>
          <p:cNvSpPr/>
          <p:nvPr/>
        </p:nvSpPr>
        <p:spPr>
          <a:xfrm>
            <a:off x="-163" y="1254201"/>
            <a:ext cx="9141539" cy="434972"/>
          </a:xfrm>
          <a:prstGeom prst="rect">
            <a:avLst/>
          </a:prstGeom>
          <a:solidFill>
            <a:srgbClr val="0B9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0800000">
            <a:off x="0" y="3630597"/>
            <a:ext cx="9144000" cy="3227403"/>
          </a:xfrm>
          <a:prstGeom prst="rect">
            <a:avLst/>
          </a:prstGeom>
          <a:gradFill flip="none" rotWithShape="1">
            <a:gsLst>
              <a:gs pos="0">
                <a:srgbClr val="D0FCD0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04185" y="296708"/>
            <a:ext cx="6535631" cy="789936"/>
            <a:chOff x="107504" y="188640"/>
            <a:chExt cx="6535631" cy="789936"/>
          </a:xfrm>
        </p:grpSpPr>
        <p:sp>
          <p:nvSpPr>
            <p:cNvPr id="5" name="평행 사변형 4"/>
            <p:cNvSpPr/>
            <p:nvPr/>
          </p:nvSpPr>
          <p:spPr>
            <a:xfrm>
              <a:off x="1536100" y="315118"/>
              <a:ext cx="4366843" cy="648072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75660" y="377544"/>
              <a:ext cx="16145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진행 사항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102776" y="188640"/>
              <a:ext cx="540359" cy="774550"/>
              <a:chOff x="630435" y="1285287"/>
              <a:chExt cx="1522084" cy="2181754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15" name="자유형 14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자유형 15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자유형 16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모서리가 둥근 직사각형 10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07504" y="332245"/>
              <a:ext cx="13933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AA01"/>
                  </a:solidFill>
                  <a:latin typeface="Impact" pitchFamily="34" charset="0"/>
                </a:rPr>
                <a:t>O</a:t>
              </a:r>
              <a:r>
                <a:rPr lang="en-US" altLang="ko-KR" sz="3600" b="1" dirty="0">
                  <a:solidFill>
                    <a:srgbClr val="0B9D0B"/>
                  </a:solidFill>
                  <a:latin typeface="Impact" pitchFamily="34" charset="0"/>
                </a:rPr>
                <a:t>DEGO</a:t>
              </a:r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5518235" y="573592"/>
              <a:ext cx="206049" cy="163636"/>
            </a:xfrm>
            <a:prstGeom prst="triangl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461" y="1185917"/>
            <a:ext cx="9141539" cy="434972"/>
          </a:xfrm>
          <a:prstGeom prst="rect">
            <a:avLst/>
          </a:prstGeom>
          <a:solidFill>
            <a:srgbClr val="2D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1076" y="1228262"/>
            <a:ext cx="2669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FF00"/>
                </a:solidFill>
              </a:rPr>
              <a:t>▶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APP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 USE-CASE 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94017" y="1871246"/>
            <a:ext cx="5673366" cy="5160990"/>
            <a:chOff x="1373356" y="1871246"/>
            <a:chExt cx="5673366" cy="5160990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2064577" y="2132856"/>
              <a:ext cx="4536504" cy="4899380"/>
            </a:xfrm>
            <a:prstGeom prst="roundRect">
              <a:avLst>
                <a:gd name="adj" fmla="val 3968"/>
              </a:avLst>
            </a:prstGeom>
            <a:noFill/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615521" y="2610687"/>
              <a:ext cx="3481504" cy="4320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정류장</a:t>
              </a:r>
              <a: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노선</a:t>
              </a:r>
              <a: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검색한다</a:t>
              </a:r>
              <a:endParaRPr lang="ko-KR" altLang="en-US" sz="11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615521" y="3210102"/>
              <a:ext cx="3481504" cy="4320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최근 검색기록을 본다</a:t>
              </a:r>
              <a:endParaRPr lang="ko-KR" altLang="en-US" sz="11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615521" y="4408932"/>
              <a:ext cx="3481504" cy="4320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즐겨찾기를</a:t>
              </a:r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등록한다</a:t>
              </a:r>
              <a:endParaRPr lang="ko-KR" altLang="en-US" sz="11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615521" y="3809517"/>
              <a:ext cx="3481504" cy="4320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출발</a:t>
              </a:r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</a:t>
              </a:r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도착지로 검색한다</a:t>
              </a:r>
              <a:endParaRPr lang="ko-KR" altLang="en-US" sz="11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615521" y="5008347"/>
              <a:ext cx="3481504" cy="4320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자주 이용한 정류장</a:t>
              </a:r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노선</a:t>
              </a:r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추천한다</a:t>
              </a:r>
              <a:endParaRPr lang="ko-KR" altLang="en-US" sz="11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269076" y="1871246"/>
              <a:ext cx="212750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rgbClr val="0B9D0B"/>
                  </a:solidFill>
                </a:rPr>
                <a:t> USE-CASE </a:t>
              </a:r>
              <a:endParaRPr lang="ko-KR" altLang="en-US" sz="2800" b="1" dirty="0">
                <a:solidFill>
                  <a:srgbClr val="0B9D0B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2615521" y="5607762"/>
              <a:ext cx="348150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비콘에서</a:t>
              </a:r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버스 </a:t>
              </a:r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</a:t>
              </a:r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받아온다</a:t>
              </a:r>
              <a:endParaRPr lang="ko-KR" altLang="en-US" sz="11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615521" y="6207177"/>
              <a:ext cx="348150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현재 버스를 자동으로 추가한다</a:t>
              </a:r>
              <a:endParaRPr lang="ko-KR" altLang="en-US" sz="11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6097025" y="5663062"/>
              <a:ext cx="949697" cy="949983"/>
              <a:chOff x="5705780" y="2505533"/>
              <a:chExt cx="2178588" cy="2179245"/>
            </a:xfrm>
          </p:grpSpPr>
          <p:sp>
            <p:nvSpPr>
              <p:cNvPr id="104" name="타원 103"/>
              <p:cNvSpPr/>
              <p:nvPr/>
            </p:nvSpPr>
            <p:spPr>
              <a:xfrm>
                <a:off x="5705780" y="2505533"/>
                <a:ext cx="2178588" cy="2179245"/>
              </a:xfrm>
              <a:prstGeom prst="ellipse">
                <a:avLst/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5844626" y="2644420"/>
                <a:ext cx="1900897" cy="19014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106" name="그룹 105"/>
              <p:cNvGrpSpPr/>
              <p:nvPr/>
            </p:nvGrpSpPr>
            <p:grpSpPr>
              <a:xfrm>
                <a:off x="6295619" y="3045886"/>
                <a:ext cx="998910" cy="1098539"/>
                <a:chOff x="7237177" y="4922749"/>
                <a:chExt cx="998910" cy="1098539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flipH="1">
                  <a:off x="7431900" y="5733256"/>
                  <a:ext cx="1" cy="288032"/>
                </a:xfrm>
                <a:prstGeom prst="line">
                  <a:avLst/>
                </a:prstGeom>
                <a:ln w="1016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>
                  <a:off x="8036062" y="5733256"/>
                  <a:ext cx="0" cy="288032"/>
                </a:xfrm>
                <a:prstGeom prst="line">
                  <a:avLst/>
                </a:prstGeom>
                <a:ln w="1016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양쪽 모서리가 둥근 사각형 108"/>
                <p:cNvSpPr/>
                <p:nvPr/>
              </p:nvSpPr>
              <p:spPr>
                <a:xfrm>
                  <a:off x="7237177" y="4922749"/>
                  <a:ext cx="998910" cy="1008114"/>
                </a:xfrm>
                <a:prstGeom prst="round2SameRect">
                  <a:avLst>
                    <a:gd name="adj1" fmla="val 28385"/>
                    <a:gd name="adj2" fmla="val 0"/>
                  </a:avLst>
                </a:prstGeom>
                <a:solidFill>
                  <a:srgbClr val="0B9D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양쪽 모서리가 둥근 사각형 109"/>
                <p:cNvSpPr/>
                <p:nvPr/>
              </p:nvSpPr>
              <p:spPr>
                <a:xfrm>
                  <a:off x="7367470" y="5038832"/>
                  <a:ext cx="738325" cy="373133"/>
                </a:xfrm>
                <a:prstGeom prst="round2SameRect">
                  <a:avLst>
                    <a:gd name="adj1" fmla="val 45614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양쪽 모서리가 둥근 사각형 110"/>
                <p:cNvSpPr/>
                <p:nvPr/>
              </p:nvSpPr>
              <p:spPr>
                <a:xfrm>
                  <a:off x="7367471" y="5617396"/>
                  <a:ext cx="135287" cy="122988"/>
                </a:xfrm>
                <a:prstGeom prst="round2SameRect">
                  <a:avLst>
                    <a:gd name="adj1" fmla="val 50000"/>
                    <a:gd name="adj2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양쪽 모서리가 둥근 사각형 111"/>
                <p:cNvSpPr/>
                <p:nvPr/>
              </p:nvSpPr>
              <p:spPr>
                <a:xfrm>
                  <a:off x="7970508" y="5617396"/>
                  <a:ext cx="135287" cy="122988"/>
                </a:xfrm>
                <a:prstGeom prst="round2SameRect">
                  <a:avLst>
                    <a:gd name="adj1" fmla="val 50000"/>
                    <a:gd name="adj2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3" name="그룹 112"/>
            <p:cNvGrpSpPr/>
            <p:nvPr/>
          </p:nvGrpSpPr>
          <p:grpSpPr>
            <a:xfrm>
              <a:off x="1373356" y="3098465"/>
              <a:ext cx="1178537" cy="2141612"/>
              <a:chOff x="1187625" y="1484785"/>
              <a:chExt cx="2736306" cy="4392490"/>
            </a:xfrm>
          </p:grpSpPr>
          <p:sp>
            <p:nvSpPr>
              <p:cNvPr id="114" name="모서리가 둥근 직사각형 113"/>
              <p:cNvSpPr/>
              <p:nvPr/>
            </p:nvSpPr>
            <p:spPr>
              <a:xfrm>
                <a:off x="1187625" y="1484785"/>
                <a:ext cx="2736306" cy="4392490"/>
              </a:xfrm>
              <a:prstGeom prst="roundRect">
                <a:avLst>
                  <a:gd name="adj" fmla="val 8425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>
                <a:off x="1414629" y="1747848"/>
                <a:ext cx="2262149" cy="3493447"/>
              </a:xfrm>
              <a:prstGeom prst="roundRect">
                <a:avLst>
                  <a:gd name="adj" fmla="val 126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2239453" y="5467783"/>
                <a:ext cx="669917" cy="2076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297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-163" y="1254201"/>
            <a:ext cx="9141539" cy="434972"/>
          </a:xfrm>
          <a:prstGeom prst="rect">
            <a:avLst/>
          </a:prstGeom>
          <a:solidFill>
            <a:srgbClr val="0B9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0800000">
            <a:off x="0" y="3630597"/>
            <a:ext cx="9144000" cy="3227403"/>
          </a:xfrm>
          <a:prstGeom prst="rect">
            <a:avLst/>
          </a:prstGeom>
          <a:gradFill flip="none" rotWithShape="1">
            <a:gsLst>
              <a:gs pos="0">
                <a:srgbClr val="D0FCD0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04185" y="296708"/>
            <a:ext cx="6535631" cy="789936"/>
            <a:chOff x="107504" y="188640"/>
            <a:chExt cx="6535631" cy="789936"/>
          </a:xfrm>
        </p:grpSpPr>
        <p:sp>
          <p:nvSpPr>
            <p:cNvPr id="5" name="평행 사변형 4"/>
            <p:cNvSpPr/>
            <p:nvPr/>
          </p:nvSpPr>
          <p:spPr>
            <a:xfrm>
              <a:off x="1536100" y="315118"/>
              <a:ext cx="4366843" cy="648072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75660" y="377544"/>
              <a:ext cx="16145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진행 사항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102776" y="188640"/>
              <a:ext cx="540359" cy="774550"/>
              <a:chOff x="630435" y="1285287"/>
              <a:chExt cx="1522084" cy="2181754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15" name="자유형 14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자유형 15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자유형 16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모서리가 둥근 직사각형 10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07504" y="332245"/>
              <a:ext cx="13933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AA01"/>
                  </a:solidFill>
                  <a:latin typeface="Impact" pitchFamily="34" charset="0"/>
                </a:rPr>
                <a:t>O</a:t>
              </a:r>
              <a:r>
                <a:rPr lang="en-US" altLang="ko-KR" sz="3600" b="1" dirty="0">
                  <a:solidFill>
                    <a:srgbClr val="0B9D0B"/>
                  </a:solidFill>
                  <a:latin typeface="Impact" pitchFamily="34" charset="0"/>
                </a:rPr>
                <a:t>DEGO</a:t>
              </a:r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5518235" y="573592"/>
              <a:ext cx="206049" cy="163636"/>
            </a:xfrm>
            <a:prstGeom prst="triangl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461" y="1185917"/>
            <a:ext cx="9141539" cy="434972"/>
          </a:xfrm>
          <a:prstGeom prst="rect">
            <a:avLst/>
          </a:prstGeom>
          <a:solidFill>
            <a:srgbClr val="2D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1076" y="1228262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FF00"/>
                </a:solidFill>
              </a:rPr>
              <a:t>▶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OPEN API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95536" y="1988840"/>
            <a:ext cx="5614442" cy="4192974"/>
            <a:chOff x="395536" y="974479"/>
            <a:chExt cx="7486650" cy="5591175"/>
          </a:xfrm>
        </p:grpSpPr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974479"/>
              <a:ext cx="7486650" cy="55911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모서리가 둥근 직사각형 47"/>
            <p:cNvSpPr/>
            <p:nvPr/>
          </p:nvSpPr>
          <p:spPr>
            <a:xfrm>
              <a:off x="433636" y="5856510"/>
              <a:ext cx="2952328" cy="601910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33636" y="5254600"/>
              <a:ext cx="2952328" cy="601910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522488" y="2852936"/>
            <a:ext cx="2877584" cy="1337930"/>
            <a:chOff x="4387974" y="3537796"/>
            <a:chExt cx="2877584" cy="1337930"/>
          </a:xfrm>
        </p:grpSpPr>
        <p:sp>
          <p:nvSpPr>
            <p:cNvPr id="52" name="직사각형 51"/>
            <p:cNvSpPr/>
            <p:nvPr/>
          </p:nvSpPr>
          <p:spPr>
            <a:xfrm>
              <a:off x="4387975" y="3630597"/>
              <a:ext cx="2877583" cy="920599"/>
            </a:xfrm>
            <a:prstGeom prst="rect">
              <a:avLst/>
            </a:prstGeom>
            <a:solidFill>
              <a:srgbClr val="0B9D0B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87975" y="3675397"/>
              <a:ext cx="212109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B" pitchFamily="18" charset="-127"/>
                  <a:ea typeface="a옛날목욕탕B" pitchFamily="18" charset="-127"/>
                </a:rPr>
                <a:t>공공데이터 포털</a:t>
              </a:r>
              <a:endPara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B" pitchFamily="18" charset="-127"/>
                <a:ea typeface="a옛날목욕탕B" pitchFamily="18" charset="-127"/>
              </a:endParaRPr>
            </a:p>
            <a:p>
              <a:r>
                <a:rPr lang="en-US" altLang="ko-KR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B" pitchFamily="18" charset="-127"/>
                  <a:ea typeface="a옛날목욕탕B" pitchFamily="18" charset="-127"/>
                </a:rPr>
                <a:t>Data.go.kr</a:t>
              </a:r>
            </a:p>
            <a:p>
              <a:endPara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87974" y="4550232"/>
              <a:ext cx="2877583" cy="92801"/>
            </a:xfrm>
            <a:prstGeom prst="rect">
              <a:avLst/>
            </a:prstGeom>
            <a:solidFill>
              <a:srgbClr val="0B9D0B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87974" y="3537796"/>
              <a:ext cx="2877583" cy="92801"/>
            </a:xfrm>
            <a:prstGeom prst="rect">
              <a:avLst/>
            </a:prstGeom>
            <a:solidFill>
              <a:srgbClr val="0B9D0B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4522489" y="393850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github.com/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astuetz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PagerSlidingTabStrip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99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4278</TotalTime>
  <Words>229</Words>
  <Application>Microsoft Office PowerPoint</Application>
  <PresentationFormat>화면 슬라이드 쇼(4:3)</PresentationFormat>
  <Paragraphs>82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Arial</vt:lpstr>
      <vt:lpstr>Impact</vt:lpstr>
      <vt:lpstr>a옛날목욕탕B</vt:lpstr>
      <vt:lpstr>맑은 고딕</vt:lpstr>
      <vt:lpstr>HY견고딕</vt:lpstr>
      <vt:lpstr>a옛날목욕탕L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0718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Lucid Dream</dc:title>
  <dc:creator>LSC</dc:creator>
  <cp:lastModifiedBy>Brick</cp:lastModifiedBy>
  <cp:revision>409</cp:revision>
  <dcterms:created xsi:type="dcterms:W3CDTF">2011-05-16T16:49:11Z</dcterms:created>
  <dcterms:modified xsi:type="dcterms:W3CDTF">2016-04-24T05:59:31Z</dcterms:modified>
</cp:coreProperties>
</file>