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3" r:id="rId3"/>
    <p:sldId id="258" r:id="rId4"/>
    <p:sldId id="259" r:id="rId5"/>
    <p:sldId id="260" r:id="rId6"/>
    <p:sldId id="297" r:id="rId7"/>
    <p:sldId id="289" r:id="rId8"/>
    <p:sldId id="261" r:id="rId9"/>
    <p:sldId id="265" r:id="rId10"/>
    <p:sldId id="286" r:id="rId11"/>
    <p:sldId id="282" r:id="rId12"/>
    <p:sldId id="284" r:id="rId13"/>
    <p:sldId id="273" r:id="rId14"/>
    <p:sldId id="267" r:id="rId15"/>
    <p:sldId id="291" r:id="rId16"/>
    <p:sldId id="298" r:id="rId17"/>
    <p:sldId id="299" r:id="rId18"/>
    <p:sldId id="300" r:id="rId19"/>
    <p:sldId id="301" r:id="rId20"/>
    <p:sldId id="269" r:id="rId21"/>
    <p:sldId id="302" r:id="rId22"/>
    <p:sldId id="271" r:id="rId23"/>
    <p:sldId id="264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1D1"/>
    <a:srgbClr val="FED0D0"/>
    <a:srgbClr val="F7D7D7"/>
    <a:srgbClr val="FFFF99"/>
    <a:srgbClr val="FFFC88"/>
    <a:srgbClr val="FFF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1" autoAdjust="0"/>
    <p:restoredTop sz="94508" autoAdjust="0"/>
  </p:normalViewPr>
  <p:slideViewPr>
    <p:cSldViewPr>
      <p:cViewPr>
        <p:scale>
          <a:sx n="88" d="100"/>
          <a:sy n="88" d="100"/>
        </p:scale>
        <p:origin x="-1277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CFB73-E399-4592-B75F-7BB7165C1236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79DC4-AAAF-438B-93BB-5C21D9D49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41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73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355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987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068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068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068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068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068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068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2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825" y="296652"/>
            <a:ext cx="9144000" cy="62646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37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19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69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825" y="296652"/>
            <a:ext cx="9144000" cy="62646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51520" y="1268760"/>
            <a:ext cx="655272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-18256" y="289681"/>
            <a:ext cx="539552" cy="6264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6649" y="931912"/>
            <a:ext cx="611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/23</a:t>
            </a:r>
            <a:endParaRPr lang="ko-KR" altLang="en-US" sz="20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3984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14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45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4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46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873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88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82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C9374-DA86-4D37-87C8-C0709DAAAA7B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51520" y="764704"/>
            <a:ext cx="8640960" cy="53285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825" y="296652"/>
            <a:ext cx="9144000" cy="62646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37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v/WbkO7xObjfg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youtu.be/WbkO7xObjfg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microsoft.com/office/2007/relationships/hdphoto" Target="../media/hdphoto10.wdp"/><Relationship Id="rId7" Type="http://schemas.microsoft.com/office/2007/relationships/hdphoto" Target="../media/hdphoto8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v/KnMCCUDeFw0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youtu.be/KnMCCUDeFw0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youtu.be/uEqrdLJLSio" TargetMode="Externa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v/uEqrdLJLSio" TargetMode="Externa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8.png"/><Relationship Id="rId3" Type="http://schemas.microsoft.com/office/2007/relationships/hdphoto" Target="../media/hdphoto4.wdp"/><Relationship Id="rId7" Type="http://schemas.microsoft.com/office/2007/relationships/hdphoto" Target="../media/hdphoto6.wdp"/><Relationship Id="rId12" Type="http://schemas.openxmlformats.org/officeDocument/2006/relationships/image" Target="../media/image1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microsoft.com/office/2007/relationships/hdphoto" Target="../media/hdphoto2.wdp"/><Relationship Id="rId5" Type="http://schemas.microsoft.com/office/2007/relationships/hdphoto" Target="../media/hdphoto5.wdp"/><Relationship Id="rId10" Type="http://schemas.openxmlformats.org/officeDocument/2006/relationships/image" Target="../media/image2.png"/><Relationship Id="rId4" Type="http://schemas.openxmlformats.org/officeDocument/2006/relationships/image" Target="../media/image14.png"/><Relationship Id="rId9" Type="http://schemas.microsoft.com/office/2007/relationships/hdphoto" Target="../media/hdphoto7.wdp"/><Relationship Id="rId14" Type="http://schemas.microsoft.com/office/2007/relationships/hdphoto" Target="../media/hdphoto8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4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3648" y="4077072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8</a:t>
            </a:r>
            <a:r>
              <a:rPr lang="ko-KR" altLang="en-US" sz="20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조 </a:t>
            </a:r>
            <a:r>
              <a:rPr lang="en-US" altLang="ko-KR" sz="20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/ </a:t>
            </a:r>
            <a:r>
              <a:rPr lang="ko-KR" altLang="en-US" sz="20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김근태</a:t>
            </a:r>
            <a:r>
              <a:rPr lang="en-US" altLang="ko-KR" sz="20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김태형</a:t>
            </a:r>
            <a:r>
              <a:rPr lang="en-US" altLang="ko-KR" sz="20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박태환</a:t>
            </a:r>
            <a:r>
              <a:rPr lang="en-US" altLang="ko-KR" sz="20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, </a:t>
            </a:r>
            <a:r>
              <a:rPr lang="ko-KR" altLang="en-US" sz="2000" dirty="0" err="1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이흔정</a:t>
            </a:r>
            <a:r>
              <a:rPr lang="en-US" altLang="ko-KR" sz="20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전현빈</a:t>
            </a:r>
            <a:endParaRPr lang="ko-KR" altLang="en-US" sz="2000" kern="0" dirty="0">
              <a:ln>
                <a:solidFill>
                  <a:schemeClr val="tx2">
                    <a:lumMod val="75000"/>
                  </a:schemeClr>
                </a:solidFill>
              </a:ln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59632" y="4797152"/>
            <a:ext cx="655272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475656" y="2348880"/>
            <a:ext cx="6192688" cy="1296144"/>
          </a:xfrm>
          <a:prstGeom prst="rect">
            <a:avLst/>
          </a:prstGeom>
          <a:noFill/>
          <a:ln w="57150" cmpd="dbl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모여라 동전</a:t>
            </a:r>
            <a:endParaRPr lang="ko-KR" altLang="en-US" sz="5400" b="1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845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8604448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 동전모음이 소개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: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동전 적립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10</a:t>
            </a:r>
            <a:endParaRPr lang="ko-KR" altLang="en-US" sz="2400" b="1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65466" y="2485032"/>
            <a:ext cx="140250" cy="39072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1440672" y="1484784"/>
            <a:ext cx="791005" cy="3778020"/>
            <a:chOff x="1331640" y="1554766"/>
            <a:chExt cx="852626" cy="4610538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50224" y1="6637" x2="50224" y2="66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1554766"/>
              <a:ext cx="852626" cy="864096"/>
            </a:xfrm>
            <a:prstGeom prst="rect">
              <a:avLst/>
            </a:prstGeom>
          </p:spPr>
        </p:pic>
        <p:cxnSp>
          <p:nvCxnSpPr>
            <p:cNvPr id="56" name="직선 연결선 55"/>
            <p:cNvCxnSpPr>
              <a:stCxn id="55" idx="2"/>
            </p:cNvCxnSpPr>
            <p:nvPr/>
          </p:nvCxnSpPr>
          <p:spPr>
            <a:xfrm>
              <a:off x="1757953" y="2418862"/>
              <a:ext cx="0" cy="3746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3879360" y="1548928"/>
            <a:ext cx="1915044" cy="3778020"/>
            <a:chOff x="3716938" y="1554766"/>
            <a:chExt cx="2064229" cy="4610538"/>
          </a:xfrm>
        </p:grpSpPr>
        <p:sp>
          <p:nvSpPr>
            <p:cNvPr id="58" name="직사각형 57"/>
            <p:cNvSpPr/>
            <p:nvPr/>
          </p:nvSpPr>
          <p:spPr>
            <a:xfrm>
              <a:off x="3716938" y="1554766"/>
              <a:ext cx="2064229" cy="864095"/>
            </a:xfrm>
            <a:prstGeom prst="rect">
              <a:avLst/>
            </a:prstGeom>
            <a:solidFill>
              <a:schemeClr val="bg1"/>
            </a:solidFill>
            <a:ln w="57150" cmpd="dbl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문체부 쓰기 정체" pitchFamily="17" charset="-127"/>
                </a:rPr>
                <a:t>동전 모음이</a:t>
              </a:r>
            </a:p>
          </p:txBody>
        </p:sp>
        <p:cxnSp>
          <p:nvCxnSpPr>
            <p:cNvPr id="59" name="직선 연결선 58"/>
            <p:cNvCxnSpPr>
              <a:stCxn id="58" idx="2"/>
            </p:cNvCxnSpPr>
            <p:nvPr/>
          </p:nvCxnSpPr>
          <p:spPr>
            <a:xfrm flipH="1">
              <a:off x="4742470" y="2418861"/>
              <a:ext cx="6583" cy="374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7020272" y="1493059"/>
            <a:ext cx="1603293" cy="3823802"/>
            <a:chOff x="6588225" y="1506760"/>
            <a:chExt cx="1728192" cy="4666408"/>
          </a:xfrm>
        </p:grpSpPr>
        <p:sp>
          <p:nvSpPr>
            <p:cNvPr id="61" name="타원 60"/>
            <p:cNvSpPr/>
            <p:nvPr/>
          </p:nvSpPr>
          <p:spPr>
            <a:xfrm>
              <a:off x="6588225" y="1506760"/>
              <a:ext cx="1728192" cy="960107"/>
            </a:xfrm>
            <a:prstGeom prst="ellipse">
              <a:avLst/>
            </a:prstGeom>
            <a:ln w="98425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서버</a:t>
              </a:r>
            </a:p>
          </p:txBody>
        </p:sp>
        <p:cxnSp>
          <p:nvCxnSpPr>
            <p:cNvPr id="62" name="직선 연결선 61"/>
            <p:cNvCxnSpPr>
              <a:stCxn id="61" idx="4"/>
            </p:cNvCxnSpPr>
            <p:nvPr/>
          </p:nvCxnSpPr>
          <p:spPr>
            <a:xfrm>
              <a:off x="7452321" y="2466867"/>
              <a:ext cx="0" cy="3706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직사각형 64"/>
          <p:cNvSpPr/>
          <p:nvPr/>
        </p:nvSpPr>
        <p:spPr>
          <a:xfrm>
            <a:off x="1760966" y="2485032"/>
            <a:ext cx="147696" cy="39072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737356" y="2485032"/>
            <a:ext cx="162591" cy="39072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1908024" y="3007938"/>
            <a:ext cx="2880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82"/>
          <p:cNvSpPr txBox="1"/>
          <p:nvPr/>
        </p:nvSpPr>
        <p:spPr>
          <a:xfrm>
            <a:off x="1961060" y="2720952"/>
            <a:ext cx="2627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서비스 타입 선택</a:t>
            </a:r>
            <a:endParaRPr lang="ko-KR" altLang="en-US" sz="1200" dirty="0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1907704" y="3872034"/>
            <a:ext cx="2880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82"/>
          <p:cNvSpPr txBox="1"/>
          <p:nvPr/>
        </p:nvSpPr>
        <p:spPr>
          <a:xfrm>
            <a:off x="1961060" y="3595035"/>
            <a:ext cx="2627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동전 입력</a:t>
            </a:r>
            <a:endParaRPr lang="ko-KR" altLang="en-US" sz="1200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1907704" y="3463604"/>
            <a:ext cx="2880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82"/>
          <p:cNvSpPr txBox="1"/>
          <p:nvPr/>
        </p:nvSpPr>
        <p:spPr>
          <a:xfrm>
            <a:off x="1961060" y="3151954"/>
            <a:ext cx="2627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사용자 인증</a:t>
            </a:r>
            <a:r>
              <a:rPr lang="en-US" altLang="ko-KR" sz="1200" dirty="0"/>
              <a:t>(</a:t>
            </a:r>
            <a:r>
              <a:rPr lang="ko-KR" altLang="en-US" sz="1200" dirty="0"/>
              <a:t>바코드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</a:p>
        </p:txBody>
      </p:sp>
      <p:sp>
        <p:nvSpPr>
          <p:cNvPr id="74" name="TextBox 82"/>
          <p:cNvSpPr txBox="1"/>
          <p:nvPr/>
        </p:nvSpPr>
        <p:spPr>
          <a:xfrm>
            <a:off x="1961060" y="3955075"/>
            <a:ext cx="2627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적립하기</a:t>
            </a:r>
            <a:endParaRPr lang="ko-KR" altLang="en-US" sz="1200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4916440" y="5091748"/>
            <a:ext cx="2880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82"/>
          <p:cNvSpPr txBox="1"/>
          <p:nvPr/>
        </p:nvSpPr>
        <p:spPr>
          <a:xfrm>
            <a:off x="5060367" y="4808138"/>
            <a:ext cx="2627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인증 요청</a:t>
            </a:r>
            <a:endParaRPr lang="ko-KR" altLang="en-US" sz="1200" dirty="0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1907704" y="4222057"/>
            <a:ext cx="2880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V="1">
            <a:off x="4896794" y="2720948"/>
            <a:ext cx="2880000" cy="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82"/>
          <p:cNvSpPr txBox="1"/>
          <p:nvPr/>
        </p:nvSpPr>
        <p:spPr>
          <a:xfrm>
            <a:off x="5060367" y="2442907"/>
            <a:ext cx="2627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서버 접속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899592" y="3128533"/>
            <a:ext cx="7776864" cy="326378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/>
          <p:cNvCxnSpPr/>
          <p:nvPr/>
        </p:nvCxnSpPr>
        <p:spPr>
          <a:xfrm>
            <a:off x="899592" y="4664122"/>
            <a:ext cx="7776864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2"/>
          <p:cNvSpPr txBox="1"/>
          <p:nvPr/>
        </p:nvSpPr>
        <p:spPr>
          <a:xfrm>
            <a:off x="827584" y="3176638"/>
            <a:ext cx="968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/>
              <a:t>[alt] </a:t>
            </a:r>
            <a:r>
              <a:rPr lang="ko-KR" altLang="en-US" sz="1200" dirty="0" smtClean="0"/>
              <a:t>서비스타입 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= </a:t>
            </a:r>
            <a:r>
              <a:rPr lang="ko-KR" altLang="en-US" sz="1200" dirty="0" smtClean="0"/>
              <a:t>적립</a:t>
            </a:r>
            <a:endParaRPr lang="ko-KR" alt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827584" y="4914439"/>
            <a:ext cx="968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서비스타입 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기부</a:t>
            </a:r>
            <a:endParaRPr lang="ko-KR" altLang="en-US" sz="1200" dirty="0"/>
          </a:p>
        </p:txBody>
      </p:sp>
      <p:cxnSp>
        <p:nvCxnSpPr>
          <p:cNvPr id="84" name="직선 화살표 연결선 83"/>
          <p:cNvCxnSpPr/>
          <p:nvPr/>
        </p:nvCxnSpPr>
        <p:spPr>
          <a:xfrm>
            <a:off x="4916440" y="3639954"/>
            <a:ext cx="2880000" cy="160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2"/>
          <p:cNvSpPr txBox="1"/>
          <p:nvPr/>
        </p:nvSpPr>
        <p:spPr>
          <a:xfrm>
            <a:off x="5060367" y="3333482"/>
            <a:ext cx="2627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인증 요청</a:t>
            </a:r>
            <a:endParaRPr lang="ko-KR" altLang="en-US" sz="1200" dirty="0"/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4916440" y="4351417"/>
            <a:ext cx="2880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2"/>
          <p:cNvSpPr txBox="1"/>
          <p:nvPr/>
        </p:nvSpPr>
        <p:spPr>
          <a:xfrm>
            <a:off x="5060367" y="4099091"/>
            <a:ext cx="2627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결과 반영</a:t>
            </a:r>
            <a:endParaRPr lang="ko-KR" altLang="en-US" sz="1200" dirty="0"/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1907704" y="5787496"/>
            <a:ext cx="2880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2"/>
          <p:cNvSpPr txBox="1"/>
          <p:nvPr/>
        </p:nvSpPr>
        <p:spPr>
          <a:xfrm>
            <a:off x="2654999" y="5528218"/>
            <a:ext cx="123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동전 입력</a:t>
            </a:r>
            <a:endParaRPr lang="ko-KR" altLang="en-US" sz="1200" dirty="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907704" y="4975772"/>
            <a:ext cx="2880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82"/>
          <p:cNvSpPr txBox="1"/>
          <p:nvPr/>
        </p:nvSpPr>
        <p:spPr>
          <a:xfrm>
            <a:off x="1961060" y="4664122"/>
            <a:ext cx="2627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사용자 인증</a:t>
            </a:r>
            <a:r>
              <a:rPr lang="en-US" altLang="ko-KR" sz="1200" dirty="0"/>
              <a:t>(</a:t>
            </a:r>
            <a:r>
              <a:rPr lang="ko-KR" altLang="en-US" sz="1200" dirty="0"/>
              <a:t>바코드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</a:p>
        </p:txBody>
      </p:sp>
      <p:sp>
        <p:nvSpPr>
          <p:cNvPr id="92" name="TextBox 82"/>
          <p:cNvSpPr txBox="1"/>
          <p:nvPr/>
        </p:nvSpPr>
        <p:spPr>
          <a:xfrm>
            <a:off x="1979712" y="5816250"/>
            <a:ext cx="2627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적립하기</a:t>
            </a:r>
            <a:endParaRPr lang="ko-KR" altLang="en-US" sz="1200" dirty="0"/>
          </a:p>
        </p:txBody>
      </p:sp>
      <p:cxnSp>
        <p:nvCxnSpPr>
          <p:cNvPr id="93" name="직선 화살표 연결선 92"/>
          <p:cNvCxnSpPr/>
          <p:nvPr/>
        </p:nvCxnSpPr>
        <p:spPr>
          <a:xfrm>
            <a:off x="1907704" y="6104282"/>
            <a:ext cx="2880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1907704" y="5528218"/>
            <a:ext cx="2880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82"/>
          <p:cNvSpPr txBox="1"/>
          <p:nvPr/>
        </p:nvSpPr>
        <p:spPr>
          <a:xfrm>
            <a:off x="1961060" y="5216568"/>
            <a:ext cx="2627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기부단체 선택</a:t>
            </a:r>
            <a:endParaRPr lang="ko-KR" altLang="en-US" sz="1200" dirty="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4916440" y="5384202"/>
            <a:ext cx="2880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82"/>
          <p:cNvSpPr txBox="1"/>
          <p:nvPr/>
        </p:nvSpPr>
        <p:spPr>
          <a:xfrm>
            <a:off x="5060367" y="5096170"/>
            <a:ext cx="2627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기부 단체 목록 요청</a:t>
            </a:r>
            <a:endParaRPr lang="ko-KR" altLang="en-US" sz="1200" dirty="0"/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4896345" y="6248298"/>
            <a:ext cx="2880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82"/>
          <p:cNvSpPr txBox="1"/>
          <p:nvPr/>
        </p:nvSpPr>
        <p:spPr>
          <a:xfrm>
            <a:off x="5060367" y="5960266"/>
            <a:ext cx="2627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결과 반영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5241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8604448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 동전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모음이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구성요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소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11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73432" y="1379112"/>
            <a:ext cx="7719048" cy="3101408"/>
            <a:chOff x="35496" y="1300322"/>
            <a:chExt cx="11090384" cy="500899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3750" y="1801478"/>
              <a:ext cx="8013941" cy="4507842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269745" y="4406744"/>
              <a:ext cx="2708694" cy="158726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서울남산체 M" pitchFamily="18" charset="-127"/>
                <a:ea typeface="서울남산체 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818958" y="3464623"/>
              <a:ext cx="1469364" cy="797492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서울남산체 M" pitchFamily="18" charset="-127"/>
                <a:ea typeface="서울남산체 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129404" y="3690753"/>
              <a:ext cx="1469364" cy="1019847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서울남산체 M" pitchFamily="18" charset="-127"/>
                <a:ea typeface="서울남산체 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694434" y="5019220"/>
              <a:ext cx="1038048" cy="75818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서울남산체 M" pitchFamily="18" charset="-127"/>
                <a:ea typeface="서울남산체 M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732482" y="2652168"/>
              <a:ext cx="2050206" cy="2058431"/>
            </a:xfrm>
            <a:prstGeom prst="rect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서울남산체 M" pitchFamily="18" charset="-127"/>
                <a:ea typeface="서울남산체 M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8220" y="2957350"/>
              <a:ext cx="954534" cy="324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서울남산체 M" pitchFamily="18" charset="-127"/>
                  <a:ea typeface="서울남산체 M" pitchFamily="18" charset="-127"/>
                </a:rPr>
                <a:t>릴레이</a:t>
              </a:r>
              <a:endParaRPr lang="ko-KR" altLang="en-US" sz="1400" dirty="0">
                <a:latin typeface="서울남산체 M" pitchFamily="18" charset="-127"/>
                <a:ea typeface="서울남산체 M" pitchFamily="18" charset="-127"/>
              </a:endParaRPr>
            </a:p>
          </p:txBody>
        </p:sp>
        <p:cxnSp>
          <p:nvCxnSpPr>
            <p:cNvPr id="13" name="직선 화살표 연결선 12"/>
            <p:cNvCxnSpPr>
              <a:stCxn id="12" idx="3"/>
              <a:endCxn id="8" idx="1"/>
            </p:cNvCxnSpPr>
            <p:nvPr/>
          </p:nvCxnSpPr>
          <p:spPr>
            <a:xfrm>
              <a:off x="1192753" y="3119544"/>
              <a:ext cx="1626204" cy="743826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5496" y="5398310"/>
              <a:ext cx="1548446" cy="364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서울남산체 M" pitchFamily="18" charset="-127"/>
                  <a:ea typeface="서울남산체 M" pitchFamily="18" charset="-127"/>
                </a:rPr>
                <a:t>터치스크린</a:t>
              </a:r>
              <a:endParaRPr lang="ko-KR" altLang="en-US" sz="1400" dirty="0">
                <a:latin typeface="서울남산체 M" pitchFamily="18" charset="-127"/>
                <a:ea typeface="서울남산체 M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21728" y="1308192"/>
              <a:ext cx="1745411" cy="364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>
                  <a:latin typeface="서울남산체 M" pitchFamily="18" charset="-127"/>
                  <a:ea typeface="서울남산체 M" pitchFamily="18" charset="-127"/>
                </a:rPr>
                <a:t>라즈베리파이</a:t>
              </a:r>
              <a:endParaRPr lang="ko-KR" altLang="en-US" sz="1400" dirty="0">
                <a:latin typeface="서울남산체 M" pitchFamily="18" charset="-127"/>
                <a:ea typeface="서울남산체 M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05185" y="1300322"/>
              <a:ext cx="1745411" cy="364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서울남산체 M" pitchFamily="18" charset="-127"/>
                  <a:ea typeface="서울남산체 M" pitchFamily="18" charset="-127"/>
                </a:rPr>
                <a:t>동전 </a:t>
              </a:r>
              <a:r>
                <a:rPr lang="ko-KR" altLang="en-US" sz="1400" dirty="0" err="1" smtClean="0">
                  <a:latin typeface="서울남산체 M" pitchFamily="18" charset="-127"/>
                  <a:ea typeface="서울남산체 M" pitchFamily="18" charset="-127"/>
                </a:rPr>
                <a:t>투입기</a:t>
              </a:r>
              <a:endParaRPr lang="ko-KR" altLang="en-US" sz="1400" dirty="0">
                <a:latin typeface="서울남산체 M" pitchFamily="18" charset="-127"/>
                <a:ea typeface="서울남산체 M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620884" y="5398310"/>
              <a:ext cx="1504996" cy="324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서울남산체 M" pitchFamily="18" charset="-127"/>
                  <a:ea typeface="서울남산체 M" pitchFamily="18" charset="-127"/>
                </a:rPr>
                <a:t>카메라모듈</a:t>
              </a:r>
              <a:endParaRPr lang="ko-KR" altLang="en-US" sz="1400" dirty="0">
                <a:latin typeface="서울남산체 M" pitchFamily="18" charset="-127"/>
                <a:ea typeface="서울남산체 M" pitchFamily="18" charset="-127"/>
              </a:endParaRPr>
            </a:p>
          </p:txBody>
        </p:sp>
        <p:cxnSp>
          <p:nvCxnSpPr>
            <p:cNvPr id="18" name="직선 화살표 연결선 17"/>
            <p:cNvCxnSpPr>
              <a:stCxn id="14" idx="0"/>
              <a:endCxn id="6" idx="1"/>
            </p:cNvCxnSpPr>
            <p:nvPr/>
          </p:nvCxnSpPr>
          <p:spPr>
            <a:xfrm flipV="1">
              <a:off x="809720" y="5200375"/>
              <a:ext cx="1460025" cy="19793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5" idx="2"/>
              <a:endCxn id="9" idx="0"/>
            </p:cNvCxnSpPr>
            <p:nvPr/>
          </p:nvCxnSpPr>
          <p:spPr>
            <a:xfrm>
              <a:off x="5694434" y="1672602"/>
              <a:ext cx="169652" cy="201815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6" idx="2"/>
              <a:endCxn id="11" idx="0"/>
            </p:cNvCxnSpPr>
            <p:nvPr/>
          </p:nvCxnSpPr>
          <p:spPr>
            <a:xfrm flipH="1">
              <a:off x="7757586" y="1664732"/>
              <a:ext cx="720306" cy="987436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7" idx="1"/>
              <a:endCxn id="10" idx="3"/>
            </p:cNvCxnSpPr>
            <p:nvPr/>
          </p:nvCxnSpPr>
          <p:spPr>
            <a:xfrm flipH="1" flipV="1">
              <a:off x="6732481" y="5398311"/>
              <a:ext cx="2888403" cy="162193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58966"/>
              </p:ext>
            </p:extLst>
          </p:nvPr>
        </p:nvGraphicFramePr>
        <p:xfrm>
          <a:off x="1533472" y="4624536"/>
          <a:ext cx="684408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048"/>
                <a:gridCol w="4709034"/>
              </a:tblGrid>
              <a:tr h="242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이름</a:t>
                      </a:r>
                      <a:endParaRPr lang="ko-KR" altLang="en-US" sz="1400" b="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기능</a:t>
                      </a:r>
                      <a:endParaRPr lang="ko-KR" altLang="en-US" sz="1400" b="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/>
                </a:tc>
              </a:tr>
              <a:tr h="242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latin typeface="서울남산체 M" pitchFamily="18" charset="-127"/>
                          <a:ea typeface="서울남산체 M" pitchFamily="18" charset="-127"/>
                        </a:rPr>
                        <a:t>라즈베리파이</a:t>
                      </a:r>
                      <a:endParaRPr lang="ko-KR" altLang="en-US" sz="1400" b="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전체 구성요소 제어</a:t>
                      </a:r>
                      <a:r>
                        <a:rPr lang="en-US" altLang="ko-KR" sz="1400" b="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, </a:t>
                      </a:r>
                      <a:r>
                        <a:rPr lang="ko-KR" altLang="en-US" sz="1400" b="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서버와 통신</a:t>
                      </a:r>
                      <a:endParaRPr lang="en-US" altLang="ko-KR" sz="1400" b="0" dirty="0" smtClean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/>
                </a:tc>
              </a:tr>
              <a:tr h="242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터치스크린</a:t>
                      </a:r>
                      <a:endParaRPr lang="ko-KR" altLang="en-US" sz="1400" b="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GUI</a:t>
                      </a:r>
                      <a:r>
                        <a:rPr lang="ko-KR" altLang="en-US" sz="1400" b="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표시 및 사용자 입력</a:t>
                      </a:r>
                      <a:endParaRPr lang="ko-KR" altLang="en-US" sz="1400" b="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/>
                </a:tc>
              </a:tr>
              <a:tr h="2429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카메라모듈</a:t>
                      </a:r>
                      <a:endParaRPr lang="ko-KR" altLang="en-US" sz="1400" b="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사용자 바코드 인식</a:t>
                      </a:r>
                      <a:endParaRPr lang="ko-KR" altLang="en-US" sz="1400" b="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/>
                </a:tc>
              </a:tr>
              <a:tr h="242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릴레이</a:t>
                      </a:r>
                      <a:endParaRPr lang="ko-KR" altLang="en-US" sz="1400" b="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동전 </a:t>
                      </a:r>
                      <a:r>
                        <a:rPr lang="ko-KR" altLang="en-US" sz="1400" b="0" dirty="0" err="1" smtClean="0">
                          <a:latin typeface="서울남산체 M" pitchFamily="18" charset="-127"/>
                          <a:ea typeface="서울남산체 M" pitchFamily="18" charset="-127"/>
                        </a:rPr>
                        <a:t>투입기</a:t>
                      </a:r>
                      <a:r>
                        <a:rPr lang="ko-KR" altLang="en-US" sz="1400" b="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 전원 제어</a:t>
                      </a:r>
                      <a:endParaRPr lang="ko-KR" altLang="en-US" sz="1400" b="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/>
                </a:tc>
              </a:tr>
              <a:tr h="242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동전 </a:t>
                      </a:r>
                      <a:r>
                        <a:rPr lang="ko-KR" altLang="en-US" sz="1400" b="0" dirty="0" err="1" smtClean="0">
                          <a:latin typeface="서울남산체 M" pitchFamily="18" charset="-127"/>
                          <a:ea typeface="서울남산체 M" pitchFamily="18" charset="-127"/>
                        </a:rPr>
                        <a:t>투입기</a:t>
                      </a:r>
                      <a:endParaRPr lang="ko-KR" altLang="en-US" sz="1400" b="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동전 인식</a:t>
                      </a:r>
                      <a:r>
                        <a:rPr lang="en-US" altLang="ko-KR" sz="1400" b="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(50, 100, 500</a:t>
                      </a:r>
                      <a:r>
                        <a:rPr lang="ko-KR" altLang="en-US" sz="1400" b="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원</a:t>
                      </a:r>
                      <a:r>
                        <a:rPr lang="en-US" altLang="ko-KR" sz="1400" b="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)</a:t>
                      </a:r>
                      <a:endParaRPr lang="ko-KR" altLang="en-US" sz="1400" b="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93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8604448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동전 모음이 진척 상황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12</a:t>
            </a:r>
            <a:endParaRPr lang="ko-KR" altLang="en-US" sz="2400" b="1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772816"/>
            <a:ext cx="367240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50000"/>
              </a:lnSpc>
            </a:pPr>
            <a:r>
              <a:rPr lang="ko-KR" altLang="en-US" sz="2400" dirty="0" smtClean="0">
                <a:latin typeface="서울남산체 M" pitchFamily="18" charset="-127"/>
                <a:ea typeface="서울남산체 M" pitchFamily="18" charset="-127"/>
              </a:rPr>
              <a:t>진행상황</a:t>
            </a:r>
            <a:endParaRPr lang="en-US" altLang="ko-KR" sz="2400" dirty="0" smtClean="0">
              <a:latin typeface="서울남산체 M" pitchFamily="18" charset="-127"/>
              <a:ea typeface="서울남산체 M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바코드 </a:t>
            </a:r>
            <a:r>
              <a:rPr lang="ko-KR" altLang="en-US" dirty="0">
                <a:latin typeface="서울남산체 M" pitchFamily="18" charset="-127"/>
                <a:ea typeface="서울남산체 M" pitchFamily="18" charset="-127"/>
              </a:rPr>
              <a:t>인식 기능 </a:t>
            </a: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구현 완료</a:t>
            </a:r>
            <a:endParaRPr lang="en-US" altLang="ko-KR" dirty="0">
              <a:latin typeface="서울남산체 M" pitchFamily="18" charset="-127"/>
              <a:ea typeface="서울남산체 M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서울남산체 M" pitchFamily="18" charset="-127"/>
                <a:ea typeface="서울남산체 M" pitchFamily="18" charset="-127"/>
              </a:rPr>
              <a:t>동전 인식 기능 </a:t>
            </a: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구현 완료</a:t>
            </a:r>
            <a:endParaRPr lang="en-US" altLang="ko-KR" dirty="0">
              <a:latin typeface="서울남산체 M" pitchFamily="18" charset="-127"/>
              <a:ea typeface="서울남산체 M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서울남산체 M" pitchFamily="18" charset="-127"/>
                <a:ea typeface="서울남산체 M" pitchFamily="18" charset="-127"/>
              </a:rPr>
              <a:t>GUI </a:t>
            </a: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연동 완료</a:t>
            </a:r>
            <a:endParaRPr lang="en-US" altLang="ko-KR" dirty="0">
              <a:latin typeface="서울남산체 M" pitchFamily="18" charset="-127"/>
              <a:ea typeface="서울남산체 M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맑은 고딕" pitchFamily="50" charset="-127"/>
              <a:buChar char="–"/>
            </a:pPr>
            <a:r>
              <a:rPr lang="en-US" altLang="ko-KR" sz="1600" dirty="0">
                <a:latin typeface="서울남산체 M" pitchFamily="18" charset="-127"/>
                <a:ea typeface="서울남산체 M" pitchFamily="18" charset="-127"/>
              </a:rPr>
              <a:t>GUI</a:t>
            </a:r>
            <a:r>
              <a:rPr lang="ko-KR" altLang="en-US" sz="1600" dirty="0">
                <a:latin typeface="서울남산체 M" pitchFamily="18" charset="-127"/>
                <a:ea typeface="서울남산체 M" pitchFamily="18" charset="-127"/>
              </a:rPr>
              <a:t>를 통한 각 기능 연결</a:t>
            </a:r>
            <a:endParaRPr lang="en-US" altLang="ko-KR" sz="1600" dirty="0">
              <a:latin typeface="서울남산체 M" pitchFamily="18" charset="-127"/>
              <a:ea typeface="서울남산체 M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맑은 고딕" pitchFamily="50" charset="-127"/>
              <a:buChar char="–"/>
            </a:pPr>
            <a:r>
              <a:rPr lang="ko-KR" altLang="en-US" sz="1600" dirty="0">
                <a:latin typeface="서울남산체 M" pitchFamily="18" charset="-127"/>
                <a:ea typeface="서울남산체 M" pitchFamily="18" charset="-127"/>
              </a:rPr>
              <a:t>적립</a:t>
            </a:r>
            <a:r>
              <a:rPr lang="en-US" altLang="ko-KR" sz="1600" dirty="0">
                <a:latin typeface="서울남산체 M" pitchFamily="18" charset="-127"/>
                <a:ea typeface="서울남산체 M" pitchFamily="18" charset="-127"/>
              </a:rPr>
              <a:t>, </a:t>
            </a:r>
            <a:r>
              <a:rPr lang="ko-KR" altLang="en-US" sz="1600" dirty="0">
                <a:latin typeface="서울남산체 M" pitchFamily="18" charset="-127"/>
                <a:ea typeface="서울남산체 M" pitchFamily="18" charset="-127"/>
              </a:rPr>
              <a:t>기부 기능</a:t>
            </a:r>
            <a:endParaRPr lang="en-US" altLang="ko-KR" sz="1600" dirty="0">
              <a:latin typeface="서울남산체 M" pitchFamily="18" charset="-127"/>
              <a:ea typeface="서울남산체 M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맑은 고딕" pitchFamily="50" charset="-127"/>
              <a:buChar char="–"/>
            </a:pPr>
            <a:r>
              <a:rPr lang="ko-KR" altLang="en-US" sz="1600" dirty="0">
                <a:latin typeface="서울남산체 M" pitchFamily="18" charset="-127"/>
                <a:ea typeface="서울남산체 M" pitchFamily="18" charset="-127"/>
              </a:rPr>
              <a:t>투입 금액 확인</a:t>
            </a:r>
            <a:endParaRPr lang="en-US" altLang="ko-KR" sz="1600" dirty="0">
              <a:latin typeface="서울남산체 M" pitchFamily="18" charset="-127"/>
              <a:ea typeface="서울남산체 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4842301"/>
            <a:ext cx="386063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latin typeface="서울남산체 M" pitchFamily="18" charset="-127"/>
                <a:ea typeface="서울남산체 M" pitchFamily="18" charset="-127"/>
                <a:hlinkClick r:id="rId4"/>
              </a:rPr>
              <a:t>https://</a:t>
            </a:r>
            <a:r>
              <a:rPr lang="en-US" altLang="ko-KR" sz="1050" dirty="0" smtClean="0">
                <a:latin typeface="서울남산체 M" pitchFamily="18" charset="-127"/>
                <a:ea typeface="서울남산체 M" pitchFamily="18" charset="-127"/>
                <a:hlinkClick r:id="rId4"/>
              </a:rPr>
              <a:t>youtu.be/WbkO7xObjfg</a:t>
            </a:r>
            <a:endParaRPr lang="en-US" altLang="ko-KR" sz="1050" dirty="0" smtClean="0">
              <a:latin typeface="서울남산체 M" pitchFamily="18" charset="-127"/>
              <a:ea typeface="서울남산체 M" pitchFamily="18" charset="-127"/>
            </a:endParaRPr>
          </a:p>
          <a:p>
            <a:pPr algn="ctr"/>
            <a:r>
              <a:rPr lang="en-US" altLang="ko-KR" dirty="0" smtClean="0">
                <a:latin typeface="서울남산체 M" pitchFamily="18" charset="-127"/>
                <a:ea typeface="서울남산체 M" pitchFamily="18" charset="-127"/>
              </a:rPr>
              <a:t>&lt;</a:t>
            </a: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시연영상</a:t>
            </a:r>
            <a:r>
              <a:rPr lang="en-US" altLang="ko-KR" dirty="0" smtClean="0">
                <a:latin typeface="서울남산체 M" pitchFamily="18" charset="-127"/>
                <a:ea typeface="서울남산체 M" pitchFamily="18" charset="-127"/>
              </a:rPr>
              <a:t>&gt;</a:t>
            </a:r>
            <a:endParaRPr lang="ko-KR" altLang="en-US" dirty="0">
              <a:latin typeface="서울남산체 M" pitchFamily="18" charset="-127"/>
              <a:ea typeface="서울남산체 M" pitchFamily="18" charset="-127"/>
            </a:endParaRPr>
          </a:p>
        </p:txBody>
      </p:sp>
      <p:pic>
        <p:nvPicPr>
          <p:cNvPr id="6" name="WbkO7xObjfg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4815819" y="2204864"/>
            <a:ext cx="3572605" cy="267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9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자유형 52"/>
          <p:cNvSpPr/>
          <p:nvPr/>
        </p:nvSpPr>
        <p:spPr>
          <a:xfrm>
            <a:off x="4485736" y="5460521"/>
            <a:ext cx="1509622" cy="733295"/>
          </a:xfrm>
          <a:custGeom>
            <a:avLst/>
            <a:gdLst>
              <a:gd name="connsiteX0" fmla="*/ 0 w 1509622"/>
              <a:gd name="connsiteY0" fmla="*/ 0 h 733295"/>
              <a:gd name="connsiteX1" fmla="*/ 845389 w 1509622"/>
              <a:gd name="connsiteY1" fmla="*/ 733245 h 733295"/>
              <a:gd name="connsiteX2" fmla="*/ 1509622 w 1509622"/>
              <a:gd name="connsiteY2" fmla="*/ 34505 h 733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622" h="733295">
                <a:moveTo>
                  <a:pt x="0" y="0"/>
                </a:moveTo>
                <a:cubicBezTo>
                  <a:pt x="296892" y="363747"/>
                  <a:pt x="593785" y="727494"/>
                  <a:pt x="845389" y="733245"/>
                </a:cubicBezTo>
                <a:cubicBezTo>
                  <a:pt x="1096993" y="738996"/>
                  <a:pt x="1370162" y="253041"/>
                  <a:pt x="1509622" y="34505"/>
                </a:cubicBezTo>
              </a:path>
            </a:pathLst>
          </a:cu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617665" y="3501008"/>
            <a:ext cx="1091468" cy="165618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704856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 가맹점 클라이언트 소개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32" b="95434" l="9639" r="100000">
                        <a14:foregroundMark x1="97992" y1="65297" x2="97992" y2="65297"/>
                        <a14:foregroundMark x1="96787" y1="65297" x2="96787" y2="65297"/>
                        <a14:foregroundMark x1="89157" y1="69406" x2="89157" y2="69406"/>
                        <a14:foregroundMark x1="90361" y1="70320" x2="90361" y2="70320"/>
                        <a14:foregroundMark x1="94378" y1="68037" x2="89960" y2="70776"/>
                        <a14:foregroundMark x1="87952" y1="72603" x2="81928" y2="75799"/>
                        <a14:foregroundMark x1="81928" y1="77169" x2="78313" y2="78995"/>
                        <a14:foregroundMark x1="78313" y1="80365" x2="78313" y2="80365"/>
                        <a14:foregroundMark x1="75904" y1="81735" x2="74297" y2="81735"/>
                        <a14:backgroundMark x1="45783" y1="46575" x2="45783" y2="46575"/>
                        <a14:backgroundMark x1="35341" y1="36986" x2="56627" y2="452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615623" y="4256599"/>
            <a:ext cx="1801186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제목 1"/>
          <p:cNvSpPr txBox="1">
            <a:spLocks/>
          </p:cNvSpPr>
          <p:nvPr/>
        </p:nvSpPr>
        <p:spPr>
          <a:xfrm>
            <a:off x="2411760" y="5473030"/>
            <a:ext cx="1458162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가맹점 </a:t>
            </a:r>
            <a:r>
              <a:rPr lang="ko-KR" alt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포스기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5778134" y="5589240"/>
            <a:ext cx="1458162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바코드 스캐너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410" y="3207832"/>
            <a:ext cx="1271978" cy="23474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7" name="제목 1"/>
          <p:cNvSpPr txBox="1">
            <a:spLocks/>
          </p:cNvSpPr>
          <p:nvPr/>
        </p:nvSpPr>
        <p:spPr>
          <a:xfrm>
            <a:off x="7434318" y="5555317"/>
            <a:ext cx="1458162" cy="76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사용자 </a:t>
            </a:r>
            <a:endParaRPr lang="en-US" altLang="ko-KR" sz="1800" b="1" dirty="0" smtClean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  <a:p>
            <a:r>
              <a:rPr lang="ko-KR" alt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모바일</a:t>
            </a:r>
            <a:r>
              <a:rPr lang="ko-KR" altLang="en-US" sz="1800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</a:t>
            </a:r>
            <a:r>
              <a:rPr lang="ko-KR" alt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앱</a:t>
            </a:r>
            <a:endParaRPr lang="ko-KR" altLang="en-US" sz="1800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7063774" y="1268760"/>
            <a:ext cx="1465581" cy="1925680"/>
            <a:chOff x="5551605" y="4495763"/>
            <a:chExt cx="1465581" cy="1925680"/>
          </a:xfrm>
        </p:grpSpPr>
        <p:pic>
          <p:nvPicPr>
            <p:cNvPr id="32" name="Picture 12" descr="http://ncc.phinf.naver.net/20130821_278/kim_aeryung_1377054097335V0bop_JPEG/blue.jpg?type=w35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610" b="100000" l="44000" r="99429">
                          <a14:foregroundMark x1="79143" y1="19190" x2="79143" y2="19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4495763"/>
              <a:ext cx="1437074" cy="1925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 rot="20328927">
              <a:off x="5551605" y="5076962"/>
              <a:ext cx="934561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서울남산체 M" pitchFamily="18" charset="-127"/>
                  <a:ea typeface="서울남산체 M" pitchFamily="18" charset="-127"/>
                </a:rPr>
                <a:t>1000</a:t>
              </a:r>
              <a:endParaRPr lang="ko-KR" altLang="en-US" dirty="0">
                <a:latin typeface="서울남산체 M" pitchFamily="18" charset="-127"/>
                <a:ea typeface="서울남산체 M" pitchFamily="18" charset="-127"/>
              </a:endParaRPr>
            </a:p>
          </p:txBody>
        </p:sp>
      </p:grpSp>
      <p:cxnSp>
        <p:nvCxnSpPr>
          <p:cNvPr id="35" name="직선 화살표 연결선 34"/>
          <p:cNvCxnSpPr/>
          <p:nvPr/>
        </p:nvCxnSpPr>
        <p:spPr>
          <a:xfrm flipH="1">
            <a:off x="5364088" y="2203497"/>
            <a:ext cx="1728194" cy="57743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10" descr="http://t1.daumcdn.net/qna/image/50fd991d7f9c588cf25f08f1a47231178ba1e49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561" y="3927812"/>
            <a:ext cx="942992" cy="43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화살표 연결선 42"/>
          <p:cNvCxnSpPr/>
          <p:nvPr/>
        </p:nvCxnSpPr>
        <p:spPr>
          <a:xfrm flipV="1">
            <a:off x="5364088" y="3666923"/>
            <a:ext cx="2166966" cy="2608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 flipV="1">
            <a:off x="1583668" y="2398010"/>
            <a:ext cx="360040" cy="2637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13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80928"/>
            <a:ext cx="4320480" cy="2663582"/>
          </a:xfrm>
          <a:prstGeom prst="rect">
            <a:avLst/>
          </a:prstGeom>
          <a:ln w="25400">
            <a:solidFill>
              <a:schemeClr val="accent1"/>
            </a:solidFill>
            <a:prstDash val="sysDash"/>
          </a:ln>
        </p:spPr>
      </p:pic>
      <p:sp>
        <p:nvSpPr>
          <p:cNvPr id="37" name="순서도: 자기 디스크 36"/>
          <p:cNvSpPr/>
          <p:nvPr/>
        </p:nvSpPr>
        <p:spPr>
          <a:xfrm>
            <a:off x="827584" y="1439512"/>
            <a:ext cx="936104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서버</a:t>
            </a:r>
            <a:endParaRPr lang="ko-KR" altLang="en-US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755576" y="5705450"/>
            <a:ext cx="1368152" cy="53186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가맹점</a:t>
            </a:r>
            <a:endParaRPr lang="ko-KR" altLang="en-US" dirty="0">
              <a:latin typeface="서울남산체 M" pitchFamily="18" charset="-127"/>
              <a:ea typeface="서울남산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18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604448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가맹점 클라이언트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: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동전 적립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43608" y="1562630"/>
            <a:ext cx="852626" cy="4610538"/>
            <a:chOff x="1331640" y="1554766"/>
            <a:chExt cx="852626" cy="461053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50224" y1="6637" x2="50224" y2="66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1554766"/>
              <a:ext cx="852626" cy="864096"/>
            </a:xfrm>
            <a:prstGeom prst="rect">
              <a:avLst/>
            </a:prstGeom>
          </p:spPr>
        </p:pic>
        <p:cxnSp>
          <p:nvCxnSpPr>
            <p:cNvPr id="7" name="직선 연결선 6"/>
            <p:cNvCxnSpPr>
              <a:stCxn id="5" idx="2"/>
            </p:cNvCxnSpPr>
            <p:nvPr/>
          </p:nvCxnSpPr>
          <p:spPr>
            <a:xfrm>
              <a:off x="1757953" y="2418862"/>
              <a:ext cx="0" cy="3746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419872" y="1626774"/>
            <a:ext cx="2064229" cy="4610538"/>
            <a:chOff x="3635896" y="1554766"/>
            <a:chExt cx="2064229" cy="4610538"/>
          </a:xfrm>
        </p:grpSpPr>
        <p:sp>
          <p:nvSpPr>
            <p:cNvPr id="8" name="직사각형 7"/>
            <p:cNvSpPr/>
            <p:nvPr/>
          </p:nvSpPr>
          <p:spPr>
            <a:xfrm>
              <a:off x="3635896" y="1554766"/>
              <a:ext cx="2064229" cy="864096"/>
            </a:xfrm>
            <a:prstGeom prst="rect">
              <a:avLst/>
            </a:prstGeom>
            <a:solidFill>
              <a:schemeClr val="bg1"/>
            </a:solidFill>
            <a:ln w="57150" cmpd="dbl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가맹점 클라이언트</a:t>
              </a:r>
              <a:endParaRPr lang="ko-KR" altLang="en-US" sz="1600" b="1" dirty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endParaRPr>
            </a:p>
          </p:txBody>
        </p:sp>
        <p:cxnSp>
          <p:nvCxnSpPr>
            <p:cNvPr id="9" name="직선 연결선 8"/>
            <p:cNvCxnSpPr>
              <a:stCxn id="8" idx="2"/>
            </p:cNvCxnSpPr>
            <p:nvPr/>
          </p:nvCxnSpPr>
          <p:spPr>
            <a:xfrm flipH="1">
              <a:off x="4661428" y="2418862"/>
              <a:ext cx="6583" cy="3746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6804248" y="1570904"/>
            <a:ext cx="1728192" cy="4666408"/>
            <a:chOff x="6588225" y="1506760"/>
            <a:chExt cx="1728192" cy="4666408"/>
          </a:xfrm>
        </p:grpSpPr>
        <p:sp>
          <p:nvSpPr>
            <p:cNvPr id="11" name="타원 10"/>
            <p:cNvSpPr/>
            <p:nvPr/>
          </p:nvSpPr>
          <p:spPr>
            <a:xfrm>
              <a:off x="6588225" y="1506760"/>
              <a:ext cx="1728192" cy="960107"/>
            </a:xfrm>
            <a:prstGeom prst="ellipse">
              <a:avLst/>
            </a:prstGeom>
            <a:ln w="98425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서울남산체 M" pitchFamily="18" charset="-127"/>
                  <a:ea typeface="서울남산체 M" pitchFamily="18" charset="-127"/>
                </a:rPr>
                <a:t>서</a:t>
              </a:r>
              <a:r>
                <a:rPr lang="ko-KR" altLang="en-US" dirty="0">
                  <a:latin typeface="서울남산체 M" pitchFamily="18" charset="-127"/>
                  <a:ea typeface="서울남산체 M" pitchFamily="18" charset="-127"/>
                </a:rPr>
                <a:t>버</a:t>
              </a:r>
            </a:p>
          </p:txBody>
        </p:sp>
        <p:cxnSp>
          <p:nvCxnSpPr>
            <p:cNvPr id="14" name="직선 연결선 13"/>
            <p:cNvCxnSpPr>
              <a:stCxn id="11" idx="4"/>
            </p:cNvCxnSpPr>
            <p:nvPr/>
          </p:nvCxnSpPr>
          <p:spPr>
            <a:xfrm>
              <a:off x="7452321" y="2466867"/>
              <a:ext cx="0" cy="3706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1403648" y="2562878"/>
            <a:ext cx="144016" cy="37464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79979" y="3111558"/>
            <a:ext cx="144016" cy="3197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96336" y="2708920"/>
            <a:ext cx="144016" cy="3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M" pitchFamily="18" charset="-127"/>
              <a:ea typeface="서울남산체 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525960" y="2924944"/>
            <a:ext cx="2832315" cy="312762"/>
            <a:chOff x="1525960" y="4149080"/>
            <a:chExt cx="2832315" cy="312762"/>
          </a:xfrm>
        </p:grpSpPr>
        <p:cxnSp>
          <p:nvCxnSpPr>
            <p:cNvPr id="19" name="직선 화살표 연결선 18"/>
            <p:cNvCxnSpPr/>
            <p:nvPr/>
          </p:nvCxnSpPr>
          <p:spPr>
            <a:xfrm>
              <a:off x="1525960" y="4461842"/>
              <a:ext cx="283231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82"/>
            <p:cNvSpPr txBox="1"/>
            <p:nvPr/>
          </p:nvSpPr>
          <p:spPr>
            <a:xfrm>
              <a:off x="1525960" y="4149080"/>
              <a:ext cx="2832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smtClean="0">
                  <a:latin typeface="서울남산체 M" pitchFamily="18" charset="-127"/>
                  <a:ea typeface="서울남산체 M" pitchFamily="18" charset="-127"/>
                </a:rPr>
                <a:t>적립하기</a:t>
              </a:r>
              <a:endParaRPr lang="ko-KR" altLang="en-US" sz="1200" dirty="0">
                <a:latin typeface="서울남산체 M" pitchFamily="18" charset="-127"/>
                <a:ea typeface="서울남산체 M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541083" y="3573016"/>
            <a:ext cx="2904321" cy="288032"/>
            <a:chOff x="1541083" y="3573016"/>
            <a:chExt cx="2904321" cy="288032"/>
          </a:xfrm>
        </p:grpSpPr>
        <p:sp>
          <p:nvSpPr>
            <p:cNvPr id="21" name="TextBox 82"/>
            <p:cNvSpPr txBox="1"/>
            <p:nvPr/>
          </p:nvSpPr>
          <p:spPr>
            <a:xfrm>
              <a:off x="1547664" y="3573016"/>
              <a:ext cx="2832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smtClean="0">
                  <a:latin typeface="서울남산체 M" pitchFamily="18" charset="-127"/>
                  <a:ea typeface="서울남산체 M" pitchFamily="18" charset="-127"/>
                </a:rPr>
                <a:t>사용자 인증 요청</a:t>
              </a:r>
              <a:endParaRPr lang="ko-KR" altLang="en-US" sz="1200" dirty="0">
                <a:latin typeface="서울남산체 M" pitchFamily="18" charset="-127"/>
                <a:ea typeface="서울남산체 M" pitchFamily="18" charset="-127"/>
              </a:endParaRPr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 flipH="1">
              <a:off x="1541083" y="3861048"/>
              <a:ext cx="2904321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1515107" y="4161447"/>
            <a:ext cx="2854020" cy="276999"/>
            <a:chOff x="1525960" y="5096217"/>
            <a:chExt cx="2854020" cy="276999"/>
          </a:xfrm>
        </p:grpSpPr>
        <p:cxnSp>
          <p:nvCxnSpPr>
            <p:cNvPr id="24" name="직선 화살표 연결선 23"/>
            <p:cNvCxnSpPr/>
            <p:nvPr/>
          </p:nvCxnSpPr>
          <p:spPr>
            <a:xfrm>
              <a:off x="1525960" y="5373216"/>
              <a:ext cx="2832315" cy="0"/>
            </a:xfrm>
            <a:prstGeom prst="straightConnector1">
              <a:avLst/>
            </a:prstGeom>
            <a:ln w="19050"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82"/>
            <p:cNvSpPr txBox="1"/>
            <p:nvPr/>
          </p:nvSpPr>
          <p:spPr>
            <a:xfrm>
              <a:off x="1547665" y="5096217"/>
              <a:ext cx="2832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latin typeface="서울남산체 M" pitchFamily="18" charset="-127"/>
                  <a:ea typeface="서울남산체 M" pitchFamily="18" charset="-127"/>
                </a:rPr>
                <a:t>[</a:t>
              </a:r>
              <a:r>
                <a:rPr lang="ko-KR" altLang="en-US" sz="1200" dirty="0" smtClean="0">
                  <a:latin typeface="서울남산체 M" pitchFamily="18" charset="-127"/>
                  <a:ea typeface="서울남산체 M" pitchFamily="18" charset="-127"/>
                </a:rPr>
                <a:t>바코드 입력</a:t>
              </a:r>
              <a:r>
                <a:rPr lang="en-US" altLang="ko-KR" sz="1200" dirty="0" smtClean="0">
                  <a:latin typeface="서울남산체 M" pitchFamily="18" charset="-127"/>
                  <a:ea typeface="서울남산체 M" pitchFamily="18" charset="-127"/>
                </a:rPr>
                <a:t>]</a:t>
              </a:r>
              <a:endParaRPr lang="ko-KR" altLang="en-US" sz="1200" dirty="0">
                <a:latin typeface="서울남산체 M" pitchFamily="18" charset="-127"/>
                <a:ea typeface="서울남산체 M" pitchFamily="18" charset="-127"/>
              </a:endParaRPr>
            </a:p>
          </p:txBody>
        </p:sp>
      </p:grpSp>
      <p:cxnSp>
        <p:nvCxnSpPr>
          <p:cNvPr id="26" name="직선 화살표 연결선 25"/>
          <p:cNvCxnSpPr/>
          <p:nvPr/>
        </p:nvCxnSpPr>
        <p:spPr>
          <a:xfrm>
            <a:off x="4523996" y="5109914"/>
            <a:ext cx="303159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82"/>
          <p:cNvSpPr txBox="1"/>
          <p:nvPr/>
        </p:nvSpPr>
        <p:spPr>
          <a:xfrm>
            <a:off x="4523996" y="4797152"/>
            <a:ext cx="2832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latin typeface="서울남산체 M" pitchFamily="18" charset="-127"/>
                <a:ea typeface="서울남산체 M" pitchFamily="18" charset="-127"/>
              </a:rPr>
              <a:t>적립하기</a:t>
            </a:r>
            <a:r>
              <a:rPr lang="en-US" altLang="ko-KR" sz="1200" dirty="0" smtClean="0">
                <a:latin typeface="서울남산체 M" pitchFamily="18" charset="-127"/>
                <a:ea typeface="서울남산체 M" pitchFamily="18" charset="-127"/>
              </a:rPr>
              <a:t>(</a:t>
            </a:r>
            <a:r>
              <a:rPr lang="en-US" altLang="ko-KR" sz="1200" dirty="0" err="1" smtClean="0">
                <a:latin typeface="서울남산체 M" pitchFamily="18" charset="-127"/>
                <a:ea typeface="서울남산체 M" pitchFamily="18" charset="-127"/>
              </a:rPr>
              <a:t>coin_count</a:t>
            </a:r>
            <a:r>
              <a:rPr lang="en-US" altLang="ko-KR" sz="1200" dirty="0" smtClean="0">
                <a:latin typeface="서울남산체 M" pitchFamily="18" charset="-127"/>
                <a:ea typeface="서울남산체 M" pitchFamily="18" charset="-127"/>
              </a:rPr>
              <a:t>, </a:t>
            </a:r>
            <a:r>
              <a:rPr lang="ko-KR" altLang="en-US" sz="1200" dirty="0" smtClean="0">
                <a:latin typeface="서울남산체 M" pitchFamily="18" charset="-127"/>
                <a:ea typeface="서울남산체 M" pitchFamily="18" charset="-127"/>
              </a:rPr>
              <a:t>인식 바코드</a:t>
            </a:r>
            <a:r>
              <a:rPr lang="en-US" altLang="ko-KR" sz="1200" dirty="0" smtClean="0">
                <a:latin typeface="서울남산체 M" pitchFamily="18" charset="-127"/>
                <a:ea typeface="서울남산체 M" pitchFamily="18" charset="-127"/>
              </a:rPr>
              <a:t>)</a:t>
            </a:r>
            <a:endParaRPr lang="ko-KR" altLang="en-US" sz="120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14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4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8604448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 가맹점 클라이언트 진척상황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15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556792"/>
            <a:ext cx="36724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50000"/>
              </a:lnSpc>
            </a:pPr>
            <a:r>
              <a:rPr lang="ko-KR" altLang="en-US" sz="2400" dirty="0" smtClean="0">
                <a:latin typeface="서울남산체 M" pitchFamily="18" charset="-127"/>
                <a:ea typeface="서울남산체 M" pitchFamily="18" charset="-127"/>
              </a:rPr>
              <a:t>진행상황</a:t>
            </a:r>
            <a:endParaRPr lang="en-US" altLang="ko-KR" sz="2400" dirty="0" smtClean="0">
              <a:latin typeface="서울남산체 M" pitchFamily="18" charset="-127"/>
              <a:ea typeface="서울남산체 M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상품 등록 </a:t>
            </a:r>
            <a:r>
              <a:rPr lang="en-US" altLang="ko-KR" dirty="0" smtClean="0">
                <a:latin typeface="서울남산체 M" pitchFamily="18" charset="-127"/>
                <a:ea typeface="서울남산체 M" pitchFamily="18" charset="-127"/>
              </a:rPr>
              <a:t>/ </a:t>
            </a: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검색 </a:t>
            </a:r>
            <a:r>
              <a:rPr lang="en-US" altLang="ko-KR" dirty="0" smtClean="0">
                <a:latin typeface="서울남산체 M" pitchFamily="18" charset="-127"/>
                <a:ea typeface="서울남산체 M" pitchFamily="18" charset="-127"/>
              </a:rPr>
              <a:t>/ </a:t>
            </a: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삭제 기능 </a:t>
            </a: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구현 완료</a:t>
            </a:r>
            <a:endParaRPr lang="en-US" altLang="ko-KR" dirty="0" smtClean="0">
              <a:latin typeface="서울남산체 M" pitchFamily="18" charset="-127"/>
              <a:ea typeface="서울남산체 M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바코드리더기를 이용한 결제기능 </a:t>
            </a: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구현 완료</a:t>
            </a:r>
            <a:endParaRPr lang="en-US" altLang="ko-KR" dirty="0" smtClean="0">
              <a:latin typeface="서울남산체 M" pitchFamily="18" charset="-127"/>
              <a:ea typeface="서울남산체 M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일부 기능 서버와 연결 성공</a:t>
            </a:r>
            <a:endParaRPr lang="en-US" altLang="ko-KR" dirty="0">
              <a:latin typeface="서울남산체 M" pitchFamily="18" charset="-127"/>
              <a:ea typeface="서울남산체 M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서울남산체 M" pitchFamily="18" charset="-127"/>
                <a:ea typeface="서울남산체 M" pitchFamily="18" charset="-127"/>
              </a:rPr>
              <a:t>GUI </a:t>
            </a: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연동 완료</a:t>
            </a:r>
            <a:endParaRPr lang="en-US" altLang="ko-KR" dirty="0">
              <a:latin typeface="서울남산체 M" pitchFamily="18" charset="-127"/>
              <a:ea typeface="서울남산체 M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맑은 고딕" pitchFamily="50" charset="-127"/>
              <a:buChar char="–"/>
            </a:pPr>
            <a:r>
              <a:rPr lang="ko-KR" altLang="en-US" sz="1600" dirty="0" smtClean="0">
                <a:latin typeface="서울남산체 M" pitchFamily="18" charset="-127"/>
                <a:ea typeface="서울남산체 M" pitchFamily="18" charset="-127"/>
              </a:rPr>
              <a:t>상품 등록 </a:t>
            </a:r>
            <a:r>
              <a:rPr lang="en-US" altLang="ko-KR" sz="1600" dirty="0" smtClean="0">
                <a:latin typeface="서울남산체 M" pitchFamily="18" charset="-127"/>
                <a:ea typeface="서울남산체 M" pitchFamily="18" charset="-127"/>
              </a:rPr>
              <a:t>/ </a:t>
            </a:r>
            <a:r>
              <a:rPr lang="ko-KR" altLang="en-US" sz="1600" dirty="0" smtClean="0">
                <a:latin typeface="서울남산체 M" pitchFamily="18" charset="-127"/>
                <a:ea typeface="서울남산체 M" pitchFamily="18" charset="-127"/>
              </a:rPr>
              <a:t>검색</a:t>
            </a:r>
            <a:r>
              <a:rPr lang="en-US" altLang="ko-KR" sz="1600" dirty="0">
                <a:latin typeface="서울남산체 M" pitchFamily="18" charset="-127"/>
                <a:ea typeface="서울남산체 M" pitchFamily="18" charset="-127"/>
              </a:rPr>
              <a:t> </a:t>
            </a:r>
            <a:r>
              <a:rPr lang="en-US" altLang="ko-KR" sz="1600" dirty="0" smtClean="0">
                <a:latin typeface="서울남산체 M" pitchFamily="18" charset="-127"/>
                <a:ea typeface="서울남산체 M" pitchFamily="18" charset="-127"/>
              </a:rPr>
              <a:t>/ </a:t>
            </a:r>
            <a:r>
              <a:rPr lang="ko-KR" altLang="en-US" sz="1600" dirty="0" smtClean="0">
                <a:latin typeface="서울남산체 M" pitchFamily="18" charset="-127"/>
                <a:ea typeface="서울남산체 M" pitchFamily="18" charset="-127"/>
              </a:rPr>
              <a:t>삭제기능</a:t>
            </a:r>
            <a:r>
              <a:rPr lang="en-US" altLang="ko-KR" sz="1600" dirty="0" smtClean="0">
                <a:latin typeface="서울남산체 M" pitchFamily="18" charset="-127"/>
                <a:ea typeface="서울남산체 M" pitchFamily="18" charset="-127"/>
              </a:rPr>
              <a:t>GUI </a:t>
            </a:r>
            <a:r>
              <a:rPr lang="ko-KR" altLang="en-US" sz="1600" dirty="0" smtClean="0">
                <a:latin typeface="서울남산체 M" pitchFamily="18" charset="-127"/>
                <a:ea typeface="서울남산체 M" pitchFamily="18" charset="-127"/>
              </a:rPr>
              <a:t>연동 완료</a:t>
            </a:r>
            <a:endParaRPr lang="en-US" altLang="ko-KR" sz="1600" dirty="0" smtClean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4007" y="5066020"/>
            <a:ext cx="3889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서울남산체 M" pitchFamily="18" charset="-127"/>
                <a:ea typeface="서울남산체 M" pitchFamily="18" charset="-127"/>
                <a:hlinkClick r:id="rId4"/>
              </a:rPr>
              <a:t>https://</a:t>
            </a:r>
            <a:r>
              <a:rPr lang="en-US" altLang="ko-KR" sz="1000" dirty="0" smtClean="0">
                <a:latin typeface="서울남산체 M" pitchFamily="18" charset="-127"/>
                <a:ea typeface="서울남산체 M" pitchFamily="18" charset="-127"/>
                <a:hlinkClick r:id="rId4"/>
              </a:rPr>
              <a:t>youtu.be/KnMCCUDeFw0</a:t>
            </a:r>
            <a:endParaRPr lang="en-US" altLang="ko-KR" sz="1000" dirty="0" smtClean="0">
              <a:latin typeface="서울남산체 M" pitchFamily="18" charset="-127"/>
              <a:ea typeface="서울남산체 M" pitchFamily="18" charset="-127"/>
            </a:endParaRPr>
          </a:p>
          <a:p>
            <a:pPr algn="ctr"/>
            <a:r>
              <a:rPr lang="en-US" altLang="ko-KR" dirty="0" smtClean="0">
                <a:latin typeface="서울남산체 M" pitchFamily="18" charset="-127"/>
                <a:ea typeface="서울남산체 M" pitchFamily="18" charset="-127"/>
              </a:rPr>
              <a:t>&lt;</a:t>
            </a: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시연영상</a:t>
            </a:r>
            <a:r>
              <a:rPr lang="en-US" altLang="ko-KR" dirty="0" smtClean="0">
                <a:latin typeface="서울남산체 M" pitchFamily="18" charset="-127"/>
                <a:ea typeface="서울남산체 M" pitchFamily="18" charset="-127"/>
              </a:rPr>
              <a:t>&gt;</a:t>
            </a:r>
            <a:endParaRPr lang="ko-KR" altLang="en-US" dirty="0">
              <a:latin typeface="서울남산체 M" pitchFamily="18" charset="-127"/>
              <a:ea typeface="서울남산체 M" pitchFamily="18" charset="-127"/>
            </a:endParaRPr>
          </a:p>
        </p:txBody>
      </p:sp>
      <p:pic>
        <p:nvPicPr>
          <p:cNvPr id="6" name="KnMCCUDeFw0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4644008" y="2168282"/>
            <a:ext cx="3889203" cy="291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3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8604448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 서버 구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16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1036800" y="1475492"/>
            <a:ext cx="5191384" cy="4761820"/>
            <a:chOff x="2044912" y="1412776"/>
            <a:chExt cx="4399296" cy="4248472"/>
          </a:xfrm>
        </p:grpSpPr>
        <p:grpSp>
          <p:nvGrpSpPr>
            <p:cNvPr id="117" name="그룹 116"/>
            <p:cNvGrpSpPr/>
            <p:nvPr/>
          </p:nvGrpSpPr>
          <p:grpSpPr>
            <a:xfrm>
              <a:off x="2044912" y="1412776"/>
              <a:ext cx="1152128" cy="1152128"/>
              <a:chOff x="1259632" y="1772816"/>
              <a:chExt cx="1296144" cy="1440160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1259632" y="2204864"/>
                <a:ext cx="1296144" cy="10081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 smtClean="0">
                    <a:solidFill>
                      <a:schemeClr val="tx1"/>
                    </a:solidFill>
                    <a:latin typeface="서울남산체 M" pitchFamily="18" charset="-127"/>
                    <a:ea typeface="서울남산체 M" pitchFamily="18" charset="-127"/>
                  </a:rPr>
                  <a:t>+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  <a:latin typeface="서울남산체 M" pitchFamily="18" charset="-127"/>
                    <a:ea typeface="서울남산체 M" pitchFamily="18" charset="-127"/>
                  </a:rPr>
                  <a:t>addPoint</a:t>
                </a:r>
                <a:endParaRPr lang="en-US" altLang="ko-KR" sz="1200" dirty="0" smtClean="0">
                  <a:solidFill>
                    <a:schemeClr val="tx1"/>
                  </a:solidFill>
                  <a:latin typeface="서울남산체 M" pitchFamily="18" charset="-127"/>
                  <a:ea typeface="서울남산체 M" pitchFamily="18" charset="-127"/>
                </a:endParaRP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  <a:latin typeface="서울남산체 M" pitchFamily="18" charset="-127"/>
                    <a:ea typeface="서울남산체 M" pitchFamily="18" charset="-127"/>
                  </a:rPr>
                  <a:t>+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  <a:latin typeface="서울남산체 M" pitchFamily="18" charset="-127"/>
                    <a:ea typeface="서울남산체 M" pitchFamily="18" charset="-127"/>
                  </a:rPr>
                  <a:t>removePoint</a:t>
                </a:r>
                <a:endParaRPr lang="ko-KR" altLang="en-US" sz="1200" dirty="0">
                  <a:solidFill>
                    <a:schemeClr val="tx1"/>
                  </a:solidFill>
                  <a:latin typeface="서울남산체 M" pitchFamily="18" charset="-127"/>
                  <a:ea typeface="서울남산체 M" pitchFamily="18" charset="-127"/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1259632" y="1772816"/>
                <a:ext cx="1296144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 err="1">
                    <a:latin typeface="서울남산체 M" pitchFamily="18" charset="-127"/>
                    <a:ea typeface="서울남산체 M" pitchFamily="18" charset="-127"/>
                  </a:rPr>
                  <a:t>G</a:t>
                </a:r>
                <a:r>
                  <a:rPr lang="en-US" altLang="ko-KR" sz="1400" dirty="0" err="1" smtClean="0">
                    <a:latin typeface="서울남산체 M" pitchFamily="18" charset="-127"/>
                    <a:ea typeface="서울남산체 M" pitchFamily="18" charset="-127"/>
                  </a:rPr>
                  <a:t>roupUser</a:t>
                </a:r>
                <a:endParaRPr lang="ko-KR" altLang="en-US" sz="1400" dirty="0">
                  <a:latin typeface="서울남산체 M" pitchFamily="18" charset="-127"/>
                  <a:ea typeface="서울남산체 M" pitchFamily="18" charset="-127"/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>
              <a:off x="3595759" y="1412776"/>
              <a:ext cx="1185457" cy="1152128"/>
              <a:chOff x="1222137" y="1772816"/>
              <a:chExt cx="1333639" cy="1440160"/>
            </a:xfrm>
          </p:grpSpPr>
          <p:sp>
            <p:nvSpPr>
              <p:cNvPr id="121" name="직사각형 120"/>
              <p:cNvSpPr/>
              <p:nvPr/>
            </p:nvSpPr>
            <p:spPr>
              <a:xfrm>
                <a:off x="1222137" y="2204863"/>
                <a:ext cx="1333639" cy="10081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 smtClean="0">
                    <a:solidFill>
                      <a:schemeClr val="tx1"/>
                    </a:solidFill>
                    <a:latin typeface="서울남산체 M" pitchFamily="18" charset="-127"/>
                    <a:ea typeface="서울남산체 M" pitchFamily="18" charset="-127"/>
                  </a:rPr>
                  <a:t>+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  <a:latin typeface="서울남산체 M" pitchFamily="18" charset="-127"/>
                    <a:ea typeface="서울남산체 M" pitchFamily="18" charset="-127"/>
                  </a:rPr>
                  <a:t>joinModong</a:t>
                </a:r>
                <a:endParaRPr lang="en-US" altLang="ko-KR" sz="1200" dirty="0" smtClean="0">
                  <a:solidFill>
                    <a:schemeClr val="tx1"/>
                  </a:solidFill>
                  <a:latin typeface="서울남산체 M" pitchFamily="18" charset="-127"/>
                  <a:ea typeface="서울남산체 M" pitchFamily="18" charset="-127"/>
                </a:endParaRP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  <a:latin typeface="서울남산체 M" pitchFamily="18" charset="-127"/>
                    <a:ea typeface="서울남산체 M" pitchFamily="18" charset="-127"/>
                  </a:rPr>
                  <a:t>+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  <a:latin typeface="서울남산체 M" pitchFamily="18" charset="-127"/>
                    <a:ea typeface="서울남산체 M" pitchFamily="18" charset="-127"/>
                  </a:rPr>
                  <a:t>leaveModong</a:t>
                </a:r>
                <a:endParaRPr lang="en-US" altLang="ko-KR" sz="1200" dirty="0" smtClean="0">
                  <a:solidFill>
                    <a:schemeClr val="tx1"/>
                  </a:solidFill>
                  <a:latin typeface="서울남산체 M" pitchFamily="18" charset="-127"/>
                  <a:ea typeface="서울남산체 M" pitchFamily="18" charset="-127"/>
                </a:endParaRP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  <a:latin typeface="서울남산체 M" pitchFamily="18" charset="-127"/>
                    <a:ea typeface="서울남산체 M" pitchFamily="18" charset="-127"/>
                  </a:rPr>
                  <a:t>+login</a:t>
                </a:r>
                <a:endParaRPr lang="ko-KR" altLang="en-US" sz="1200" dirty="0">
                  <a:solidFill>
                    <a:schemeClr val="tx1"/>
                  </a:solidFill>
                  <a:latin typeface="서울남산체 M" pitchFamily="18" charset="-127"/>
                  <a:ea typeface="서울남산체 M" pitchFamily="18" charset="-127"/>
                </a:endParaRPr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1222137" y="1772816"/>
                <a:ext cx="1333639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 err="1" smtClean="0">
                    <a:latin typeface="서울남산체 M" pitchFamily="18" charset="-127"/>
                    <a:ea typeface="서울남산체 M" pitchFamily="18" charset="-127"/>
                  </a:rPr>
                  <a:t>Modong</a:t>
                </a:r>
                <a:endParaRPr lang="en-US" altLang="ko-KR" sz="1400" dirty="0" smtClean="0">
                  <a:latin typeface="서울남산체 M" pitchFamily="18" charset="-127"/>
                  <a:ea typeface="서울남산체 M" pitchFamily="18" charset="-127"/>
                </a:endParaRPr>
              </a:p>
              <a:p>
                <a:r>
                  <a:rPr lang="en-US" altLang="ko-KR" sz="1400" dirty="0" err="1" smtClean="0">
                    <a:latin typeface="서울남산체 M" pitchFamily="18" charset="-127"/>
                    <a:ea typeface="서울남산체 M" pitchFamily="18" charset="-127"/>
                  </a:rPr>
                  <a:t>UserAdmin</a:t>
                </a:r>
                <a:endParaRPr lang="ko-KR" altLang="en-US" sz="1400" dirty="0">
                  <a:latin typeface="서울남산체 M" pitchFamily="18" charset="-127"/>
                  <a:ea typeface="서울남산체 M" pitchFamily="18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5285272" y="1412776"/>
              <a:ext cx="1152128" cy="1152128"/>
              <a:chOff x="1259632" y="1772816"/>
              <a:chExt cx="1296144" cy="1440160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1259632" y="2204864"/>
                <a:ext cx="1296144" cy="10081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 smtClean="0">
                    <a:solidFill>
                      <a:schemeClr val="tx1"/>
                    </a:solidFill>
                    <a:latin typeface="서울남산체 M" pitchFamily="18" charset="-127"/>
                    <a:ea typeface="서울남산체 M" pitchFamily="18" charset="-127"/>
                  </a:rPr>
                  <a:t>+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  <a:latin typeface="서울남산체 M" pitchFamily="18" charset="-127"/>
                    <a:ea typeface="서울남산체 M" pitchFamily="18" charset="-127"/>
                  </a:rPr>
                  <a:t>barcodeCreate</a:t>
                </a:r>
                <a:endParaRPr lang="ko-KR" altLang="en-US" sz="1200" dirty="0">
                  <a:solidFill>
                    <a:schemeClr val="tx1"/>
                  </a:solidFill>
                  <a:latin typeface="서울남산체 M" pitchFamily="18" charset="-127"/>
                  <a:ea typeface="서울남산체 M" pitchFamily="18" charset="-127"/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1259632" y="1772816"/>
                <a:ext cx="1296144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 smtClean="0">
                    <a:latin typeface="서울남산체 M" pitchFamily="18" charset="-127"/>
                    <a:ea typeface="서울남산체 M" pitchFamily="18" charset="-127"/>
                  </a:rPr>
                  <a:t>Barcode</a:t>
                </a:r>
              </a:p>
              <a:p>
                <a:r>
                  <a:rPr lang="en-US" altLang="ko-KR" sz="1400" dirty="0" smtClean="0">
                    <a:latin typeface="서울남산체 M" pitchFamily="18" charset="-127"/>
                    <a:ea typeface="서울남산체 M" pitchFamily="18" charset="-127"/>
                  </a:rPr>
                  <a:t>Creator</a:t>
                </a: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2044912" y="2924944"/>
              <a:ext cx="1152128" cy="1152128"/>
              <a:chOff x="1259632" y="1772816"/>
              <a:chExt cx="1296144" cy="1440160"/>
            </a:xfrm>
          </p:grpSpPr>
          <p:sp>
            <p:nvSpPr>
              <p:cNvPr id="127" name="직사각형 126"/>
              <p:cNvSpPr/>
              <p:nvPr/>
            </p:nvSpPr>
            <p:spPr>
              <a:xfrm>
                <a:off x="1259632" y="2204864"/>
                <a:ext cx="1296144" cy="10081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 smtClean="0">
                    <a:solidFill>
                      <a:schemeClr val="tx1"/>
                    </a:solidFill>
                    <a:latin typeface="서울남산체 M" pitchFamily="18" charset="-127"/>
                    <a:ea typeface="서울남산체 M" pitchFamily="18" charset="-127"/>
                  </a:rPr>
                  <a:t>+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  <a:latin typeface="서울남산체 M" pitchFamily="18" charset="-127"/>
                    <a:ea typeface="서울남산체 M" pitchFamily="18" charset="-127"/>
                  </a:rPr>
                  <a:t>addOrgnz</a:t>
                </a:r>
                <a:endParaRPr lang="en-US" altLang="ko-KR" sz="1200" dirty="0" smtClean="0">
                  <a:solidFill>
                    <a:schemeClr val="tx1"/>
                  </a:solidFill>
                  <a:latin typeface="서울남산체 M" pitchFamily="18" charset="-127"/>
                  <a:ea typeface="서울남산체 M" pitchFamily="18" charset="-127"/>
                </a:endParaRP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  <a:latin typeface="서울남산체 M" pitchFamily="18" charset="-127"/>
                    <a:ea typeface="서울남산체 M" pitchFamily="18" charset="-127"/>
                  </a:rPr>
                  <a:t>+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  <a:latin typeface="서울남산체 M" pitchFamily="18" charset="-127"/>
                    <a:ea typeface="서울남산체 M" pitchFamily="18" charset="-127"/>
                  </a:rPr>
                  <a:t>listOrgnz</a:t>
                </a:r>
                <a:endParaRPr lang="en-US" altLang="ko-KR" sz="1200" dirty="0" smtClean="0">
                  <a:solidFill>
                    <a:schemeClr val="tx1"/>
                  </a:solidFill>
                  <a:latin typeface="서울남산체 M" pitchFamily="18" charset="-127"/>
                  <a:ea typeface="서울남산체 M" pitchFamily="18" charset="-127"/>
                </a:endParaRP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  <a:latin typeface="서울남산체 M" pitchFamily="18" charset="-127"/>
                    <a:ea typeface="서울남산체 M" pitchFamily="18" charset="-127"/>
                  </a:rPr>
                  <a:t>+record</a:t>
                </a:r>
                <a:endParaRPr lang="ko-KR" altLang="en-US" sz="1200" dirty="0">
                  <a:solidFill>
                    <a:schemeClr val="tx1"/>
                  </a:solidFill>
                  <a:latin typeface="서울남산체 M" pitchFamily="18" charset="-127"/>
                  <a:ea typeface="서울남산체 M" pitchFamily="18" charset="-127"/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1259632" y="1772816"/>
                <a:ext cx="1296144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latin typeface="서울남산체 M" pitchFamily="18" charset="-127"/>
                    <a:ea typeface="서울남산체 M" pitchFamily="18" charset="-127"/>
                  </a:rPr>
                  <a:t>Donation</a:t>
                </a:r>
              </a:p>
              <a:p>
                <a:pPr algn="ctr"/>
                <a:r>
                  <a:rPr lang="en-US" altLang="ko-KR" sz="1200" dirty="0" smtClean="0">
                    <a:latin typeface="서울남산체 M" pitchFamily="18" charset="-127"/>
                    <a:ea typeface="서울남산체 M" pitchFamily="18" charset="-127"/>
                  </a:rPr>
                  <a:t>Admin</a:t>
                </a:r>
                <a:endParaRPr lang="ko-KR" altLang="en-US" sz="1200" dirty="0">
                  <a:latin typeface="서울남산체 M" pitchFamily="18" charset="-127"/>
                  <a:ea typeface="서울남산체 M" pitchFamily="18" charset="-127"/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3595759" y="2924944"/>
              <a:ext cx="1152128" cy="1152128"/>
              <a:chOff x="1259632" y="1772816"/>
              <a:chExt cx="1296144" cy="1440160"/>
            </a:xfrm>
          </p:grpSpPr>
          <p:sp>
            <p:nvSpPr>
              <p:cNvPr id="130" name="직사각형 129"/>
              <p:cNvSpPr/>
              <p:nvPr/>
            </p:nvSpPr>
            <p:spPr>
              <a:xfrm>
                <a:off x="1259632" y="2204864"/>
                <a:ext cx="1296144" cy="10081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 smtClean="0">
                    <a:solidFill>
                      <a:schemeClr val="tx1"/>
                    </a:solidFill>
                    <a:latin typeface="서울남산체 M" pitchFamily="18" charset="-127"/>
                    <a:ea typeface="서울남산체 M" pitchFamily="18" charset="-127"/>
                  </a:rPr>
                  <a:t>+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  <a:latin typeface="서울남산체 M" pitchFamily="18" charset="-127"/>
                    <a:ea typeface="서울남산체 M" pitchFamily="18" charset="-127"/>
                  </a:rPr>
                  <a:t>addPoint</a:t>
                </a:r>
                <a:endParaRPr lang="en-US" altLang="ko-KR" sz="1200" dirty="0" smtClean="0">
                  <a:solidFill>
                    <a:schemeClr val="tx1"/>
                  </a:solidFill>
                  <a:latin typeface="서울남산체 M" pitchFamily="18" charset="-127"/>
                  <a:ea typeface="서울남산체 M" pitchFamily="18" charset="-127"/>
                </a:endParaRP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  <a:latin typeface="서울남산체 M" pitchFamily="18" charset="-127"/>
                    <a:ea typeface="서울남산체 M" pitchFamily="18" charset="-127"/>
                  </a:rPr>
                  <a:t>+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  <a:latin typeface="서울남산체 M" pitchFamily="18" charset="-127"/>
                    <a:ea typeface="서울남산체 M" pitchFamily="18" charset="-127"/>
                  </a:rPr>
                  <a:t>removePoint</a:t>
                </a:r>
                <a:endParaRPr lang="ko-KR" altLang="en-US" sz="1200" dirty="0">
                  <a:solidFill>
                    <a:schemeClr val="tx1"/>
                  </a:solidFill>
                  <a:latin typeface="서울남산체 M" pitchFamily="18" charset="-127"/>
                  <a:ea typeface="서울남산체 M" pitchFamily="18" charset="-127"/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1259632" y="1772816"/>
                <a:ext cx="1296144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 smtClean="0">
                    <a:latin typeface="서울남산체 M" pitchFamily="18" charset="-127"/>
                    <a:ea typeface="서울남산체 M" pitchFamily="18" charset="-127"/>
                  </a:rPr>
                  <a:t>Modong</a:t>
                </a:r>
                <a:endParaRPr lang="en-US" altLang="ko-KR" sz="1400" dirty="0" smtClean="0">
                  <a:latin typeface="서울남산체 M" pitchFamily="18" charset="-127"/>
                  <a:ea typeface="서울남산체 M" pitchFamily="18" charset="-127"/>
                </a:endParaRPr>
              </a:p>
              <a:p>
                <a:pPr algn="ctr"/>
                <a:r>
                  <a:rPr lang="en-US" altLang="ko-KR" sz="1400" dirty="0" smtClean="0">
                    <a:latin typeface="서울남산체 M" pitchFamily="18" charset="-127"/>
                    <a:ea typeface="서울남산체 M" pitchFamily="18" charset="-127"/>
                  </a:rPr>
                  <a:t>User</a:t>
                </a:r>
                <a:endParaRPr lang="ko-KR" altLang="en-US" sz="1400" dirty="0">
                  <a:latin typeface="서울남산체 M" pitchFamily="18" charset="-127"/>
                  <a:ea typeface="서울남산체 M" pitchFamily="18" charset="-127"/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5292080" y="2924944"/>
              <a:ext cx="1152128" cy="1152128"/>
              <a:chOff x="1259632" y="1772816"/>
              <a:chExt cx="1296144" cy="1440160"/>
            </a:xfrm>
          </p:grpSpPr>
          <p:sp>
            <p:nvSpPr>
              <p:cNvPr id="133" name="직사각형 132"/>
              <p:cNvSpPr/>
              <p:nvPr/>
            </p:nvSpPr>
            <p:spPr>
              <a:xfrm>
                <a:off x="1259632" y="2204864"/>
                <a:ext cx="1296144" cy="10081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 smtClean="0">
                    <a:solidFill>
                      <a:schemeClr val="tx1"/>
                    </a:solidFill>
                    <a:latin typeface="서울남산체 M" pitchFamily="18" charset="-127"/>
                    <a:ea typeface="서울남산체 M" pitchFamily="18" charset="-127"/>
                  </a:rPr>
                  <a:t>+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  <a:latin typeface="서울남산체 M" pitchFamily="18" charset="-127"/>
                    <a:ea typeface="서울남산체 M" pitchFamily="18" charset="-127"/>
                  </a:rPr>
                  <a:t>addStore</a:t>
                </a:r>
                <a:endParaRPr lang="en-US" altLang="ko-KR" sz="1200" dirty="0" smtClean="0">
                  <a:solidFill>
                    <a:schemeClr val="tx1"/>
                  </a:solidFill>
                  <a:latin typeface="서울남산체 M" pitchFamily="18" charset="-127"/>
                  <a:ea typeface="서울남산체 M" pitchFamily="18" charset="-127"/>
                </a:endParaRP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  <a:latin typeface="서울남산체 M" pitchFamily="18" charset="-127"/>
                    <a:ea typeface="서울남산체 M" pitchFamily="18" charset="-127"/>
                  </a:rPr>
                  <a:t>+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  <a:latin typeface="서울남산체 M" pitchFamily="18" charset="-127"/>
                    <a:ea typeface="서울남산체 M" pitchFamily="18" charset="-127"/>
                  </a:rPr>
                  <a:t>listStore</a:t>
                </a:r>
                <a:endParaRPr lang="en-US" altLang="ko-KR" sz="1200" dirty="0" smtClean="0">
                  <a:solidFill>
                    <a:schemeClr val="tx1"/>
                  </a:solidFill>
                  <a:latin typeface="서울남산체 M" pitchFamily="18" charset="-127"/>
                  <a:ea typeface="서울남산체 M" pitchFamily="18" charset="-127"/>
                </a:endParaRP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  <a:latin typeface="서울남산체 M" pitchFamily="18" charset="-127"/>
                    <a:ea typeface="서울남산체 M" pitchFamily="18" charset="-127"/>
                  </a:rPr>
                  <a:t>+record</a:t>
                </a:r>
                <a:endParaRPr lang="ko-KR" altLang="en-US" sz="1200" dirty="0">
                  <a:solidFill>
                    <a:schemeClr val="tx1"/>
                  </a:solidFill>
                  <a:latin typeface="서울남산체 M" pitchFamily="18" charset="-127"/>
                  <a:ea typeface="서울남산체 M" pitchFamily="18" charset="-127"/>
                </a:endParaRPr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1259632" y="1772816"/>
                <a:ext cx="1296144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 smtClean="0">
                    <a:latin typeface="서울남산체 M" pitchFamily="18" charset="-127"/>
                    <a:ea typeface="서울남산체 M" pitchFamily="18" charset="-127"/>
                  </a:rPr>
                  <a:t>StoreAdmin</a:t>
                </a:r>
                <a:endParaRPr lang="ko-KR" altLang="en-US" sz="1400" dirty="0">
                  <a:latin typeface="서울남산체 M" pitchFamily="18" charset="-127"/>
                  <a:ea typeface="서울남산체 M" pitchFamily="18" charset="-127"/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2044912" y="4509120"/>
              <a:ext cx="1152128" cy="1152128"/>
              <a:chOff x="1259632" y="1772816"/>
              <a:chExt cx="1296144" cy="1440160"/>
            </a:xfrm>
          </p:grpSpPr>
          <p:sp>
            <p:nvSpPr>
              <p:cNvPr id="136" name="직사각형 135"/>
              <p:cNvSpPr/>
              <p:nvPr/>
            </p:nvSpPr>
            <p:spPr>
              <a:xfrm>
                <a:off x="1259632" y="2204864"/>
                <a:ext cx="1296144" cy="10081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 smtClean="0">
                    <a:solidFill>
                      <a:schemeClr val="tx1"/>
                    </a:solidFill>
                    <a:latin typeface="서울남산체 M" pitchFamily="18" charset="-127"/>
                    <a:ea typeface="서울남산체 M" pitchFamily="18" charset="-127"/>
                  </a:rPr>
                  <a:t>+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  <a:latin typeface="서울남산체 M" pitchFamily="18" charset="-127"/>
                    <a:ea typeface="서울남산체 M" pitchFamily="18" charset="-127"/>
                  </a:rPr>
                  <a:t>addPoint</a:t>
                </a:r>
                <a:endParaRPr lang="en-US" altLang="ko-KR" sz="1200" dirty="0" smtClean="0">
                  <a:solidFill>
                    <a:schemeClr val="tx1"/>
                  </a:solidFill>
                  <a:latin typeface="서울남산체 M" pitchFamily="18" charset="-127"/>
                  <a:ea typeface="서울남산체 M" pitchFamily="18" charset="-127"/>
                </a:endParaRP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  <a:latin typeface="서울남산체 M" pitchFamily="18" charset="-127"/>
                    <a:ea typeface="서울남산체 M" pitchFamily="18" charset="-127"/>
                  </a:rPr>
                  <a:t>+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  <a:latin typeface="서울남산체 M" pitchFamily="18" charset="-127"/>
                    <a:ea typeface="서울남산체 M" pitchFamily="18" charset="-127"/>
                  </a:rPr>
                  <a:t>removePoint</a:t>
                </a:r>
                <a:endParaRPr lang="ko-KR" altLang="en-US" sz="1200" dirty="0">
                  <a:solidFill>
                    <a:schemeClr val="tx1"/>
                  </a:solidFill>
                  <a:latin typeface="서울남산체 M" pitchFamily="18" charset="-127"/>
                  <a:ea typeface="서울남산체 M" pitchFamily="18" charset="-127"/>
                </a:endParaRPr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1259632" y="1772816"/>
                <a:ext cx="1296144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latin typeface="서울남산체 M" pitchFamily="18" charset="-127"/>
                    <a:ea typeface="서울남산체 M" pitchFamily="18" charset="-127"/>
                  </a:rPr>
                  <a:t>Donation</a:t>
                </a:r>
              </a:p>
              <a:p>
                <a:pPr algn="ctr"/>
                <a:r>
                  <a:rPr lang="en-US" altLang="ko-KR" sz="1200" dirty="0" err="1" smtClean="0">
                    <a:latin typeface="서울남산체 M" pitchFamily="18" charset="-127"/>
                    <a:ea typeface="서울남산체 M" pitchFamily="18" charset="-127"/>
                  </a:rPr>
                  <a:t>Orgnz</a:t>
                </a:r>
                <a:endParaRPr lang="ko-KR" altLang="en-US" sz="1200" dirty="0">
                  <a:latin typeface="서울남산체 M" pitchFamily="18" charset="-127"/>
                  <a:ea typeface="서울남산체 M" pitchFamily="18" charset="-127"/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3491880" y="4509120"/>
              <a:ext cx="1347518" cy="1152128"/>
              <a:chOff x="1259632" y="1772816"/>
              <a:chExt cx="1515958" cy="1440160"/>
            </a:xfrm>
          </p:grpSpPr>
          <p:sp>
            <p:nvSpPr>
              <p:cNvPr id="139" name="직사각형 138"/>
              <p:cNvSpPr/>
              <p:nvPr/>
            </p:nvSpPr>
            <p:spPr>
              <a:xfrm>
                <a:off x="1259632" y="2204864"/>
                <a:ext cx="1515958" cy="10081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 smtClean="0">
                    <a:solidFill>
                      <a:schemeClr val="tx1"/>
                    </a:solidFill>
                    <a:latin typeface="서울남산체 M" pitchFamily="18" charset="-127"/>
                    <a:ea typeface="서울남산체 M" pitchFamily="18" charset="-127"/>
                  </a:rPr>
                  <a:t>+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  <a:latin typeface="서울남산체 M" pitchFamily="18" charset="-127"/>
                    <a:ea typeface="서울남산체 M" pitchFamily="18" charset="-127"/>
                  </a:rPr>
                  <a:t>addCc</a:t>
                </a:r>
                <a:endParaRPr lang="en-US" altLang="ko-KR" sz="1200" dirty="0" smtClean="0">
                  <a:solidFill>
                    <a:schemeClr val="tx1"/>
                  </a:solidFill>
                  <a:latin typeface="서울남산체 M" pitchFamily="18" charset="-127"/>
                  <a:ea typeface="서울남산체 M" pitchFamily="18" charset="-127"/>
                </a:endParaRP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  <a:latin typeface="서울남산체 M" pitchFamily="18" charset="-127"/>
                    <a:ea typeface="서울남산체 M" pitchFamily="18" charset="-127"/>
                  </a:rPr>
                  <a:t>+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  <a:latin typeface="서울남산체 M" pitchFamily="18" charset="-127"/>
                    <a:ea typeface="서울남산체 M" pitchFamily="18" charset="-127"/>
                  </a:rPr>
                  <a:t>listCc</a:t>
                </a:r>
                <a:endParaRPr lang="en-US" altLang="ko-KR" sz="1200" dirty="0" smtClean="0">
                  <a:solidFill>
                    <a:schemeClr val="tx1"/>
                  </a:solidFill>
                  <a:latin typeface="서울남산체 M" pitchFamily="18" charset="-127"/>
                  <a:ea typeface="서울남산체 M" pitchFamily="18" charset="-127"/>
                </a:endParaRP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  <a:latin typeface="서울남산체 M" pitchFamily="18" charset="-127"/>
                    <a:ea typeface="서울남산체 M" pitchFamily="18" charset="-127"/>
                  </a:rPr>
                  <a:t>+record</a:t>
                </a:r>
                <a:endParaRPr lang="ko-KR" altLang="en-US" sz="1200" dirty="0">
                  <a:solidFill>
                    <a:schemeClr val="tx1"/>
                  </a:solidFill>
                  <a:latin typeface="서울남산체 M" pitchFamily="18" charset="-127"/>
                  <a:ea typeface="서울남산체 M" pitchFamily="18" charset="-127"/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1259632" y="1772816"/>
                <a:ext cx="1515958" cy="5143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서울남산체 M" pitchFamily="18" charset="-127"/>
                    <a:ea typeface="서울남산체 M" pitchFamily="18" charset="-127"/>
                  </a:rPr>
                  <a:t>Coin Collector Admin</a:t>
                </a:r>
                <a:endParaRPr lang="ko-KR" altLang="en-US" sz="1400" dirty="0">
                  <a:latin typeface="서울남산체 M" pitchFamily="18" charset="-127"/>
                  <a:ea typeface="서울남산체 M" pitchFamily="18" charset="-127"/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>
              <a:off x="5292080" y="4350702"/>
              <a:ext cx="1152128" cy="1310546"/>
              <a:chOff x="1259632" y="1592796"/>
              <a:chExt cx="1296144" cy="1638183"/>
            </a:xfrm>
          </p:grpSpPr>
          <p:sp>
            <p:nvSpPr>
              <p:cNvPr id="142" name="직사각형 141"/>
              <p:cNvSpPr/>
              <p:nvPr/>
            </p:nvSpPr>
            <p:spPr>
              <a:xfrm>
                <a:off x="1259632" y="2222866"/>
                <a:ext cx="1296144" cy="10081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 smtClean="0">
                    <a:solidFill>
                      <a:schemeClr val="tx1"/>
                    </a:solidFill>
                    <a:latin typeface="서울남산체 M" pitchFamily="18" charset="-127"/>
                    <a:ea typeface="서울남산체 M" pitchFamily="18" charset="-127"/>
                  </a:rPr>
                  <a:t>+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  <a:latin typeface="서울남산체 M" pitchFamily="18" charset="-127"/>
                    <a:ea typeface="서울남산체 M" pitchFamily="18" charset="-127"/>
                  </a:rPr>
                  <a:t>addPoint</a:t>
                </a:r>
                <a:endParaRPr lang="en-US" altLang="ko-KR" sz="1200" dirty="0" smtClean="0">
                  <a:solidFill>
                    <a:schemeClr val="tx1"/>
                  </a:solidFill>
                  <a:latin typeface="서울남산체 M" pitchFamily="18" charset="-127"/>
                  <a:ea typeface="서울남산체 M" pitchFamily="18" charset="-127"/>
                </a:endParaRP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  <a:latin typeface="서울남산체 M" pitchFamily="18" charset="-127"/>
                    <a:ea typeface="서울남산체 M" pitchFamily="18" charset="-127"/>
                  </a:rPr>
                  <a:t>+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  <a:latin typeface="서울남산체 M" pitchFamily="18" charset="-127"/>
                    <a:ea typeface="서울남산체 M" pitchFamily="18" charset="-127"/>
                  </a:rPr>
                  <a:t>removePoint</a:t>
                </a:r>
                <a:endParaRPr lang="ko-KR" altLang="en-US" sz="1200" dirty="0">
                  <a:solidFill>
                    <a:schemeClr val="tx1"/>
                  </a:solidFill>
                  <a:latin typeface="서울남산체 M" pitchFamily="18" charset="-127"/>
                  <a:ea typeface="서울남산체 M" pitchFamily="18" charset="-127"/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1259632" y="1592796"/>
                <a:ext cx="1296144" cy="6120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latin typeface="서울남산체 M" pitchFamily="18" charset="-127"/>
                    <a:ea typeface="서울남산체 M" pitchFamily="18" charset="-127"/>
                  </a:rPr>
                  <a:t>Coin</a:t>
                </a:r>
              </a:p>
              <a:p>
                <a:pPr algn="ctr"/>
                <a:r>
                  <a:rPr lang="en-US" altLang="ko-KR" sz="1200" dirty="0" smtClean="0">
                    <a:latin typeface="서울남산체 M" pitchFamily="18" charset="-127"/>
                    <a:ea typeface="서울남산체 M" pitchFamily="18" charset="-127"/>
                  </a:rPr>
                  <a:t>Collector Admin</a:t>
                </a:r>
                <a:endParaRPr lang="ko-KR" altLang="en-US" sz="1200" dirty="0">
                  <a:latin typeface="서울남산체 M" pitchFamily="18" charset="-127"/>
                  <a:ea typeface="서울남산체 M" pitchFamily="18" charset="-127"/>
                </a:endParaRPr>
              </a:p>
            </p:txBody>
          </p:sp>
        </p:grpSp>
        <p:cxnSp>
          <p:nvCxnSpPr>
            <p:cNvPr id="144" name="직선 연결선 143"/>
            <p:cNvCxnSpPr>
              <a:stCxn id="118" idx="3"/>
              <a:endCxn id="121" idx="1"/>
            </p:cNvCxnSpPr>
            <p:nvPr/>
          </p:nvCxnSpPr>
          <p:spPr>
            <a:xfrm>
              <a:off x="3197040" y="2161659"/>
              <a:ext cx="398719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>
              <a:stCxn id="121" idx="3"/>
              <a:endCxn id="124" idx="1"/>
            </p:cNvCxnSpPr>
            <p:nvPr/>
          </p:nvCxnSpPr>
          <p:spPr>
            <a:xfrm>
              <a:off x="4781216" y="2161659"/>
              <a:ext cx="504056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>
              <a:stCxn id="121" idx="2"/>
              <a:endCxn id="131" idx="0"/>
            </p:cNvCxnSpPr>
            <p:nvPr/>
          </p:nvCxnSpPr>
          <p:spPr>
            <a:xfrm flipH="1">
              <a:off x="4171823" y="2564904"/>
              <a:ext cx="16665" cy="36004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>
              <a:stCxn id="127" idx="3"/>
              <a:endCxn id="130" idx="1"/>
            </p:cNvCxnSpPr>
            <p:nvPr/>
          </p:nvCxnSpPr>
          <p:spPr>
            <a:xfrm>
              <a:off x="3197040" y="3673827"/>
              <a:ext cx="398719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>
              <a:stCxn id="130" idx="3"/>
              <a:endCxn id="133" idx="1"/>
            </p:cNvCxnSpPr>
            <p:nvPr/>
          </p:nvCxnSpPr>
          <p:spPr>
            <a:xfrm>
              <a:off x="4747887" y="3673827"/>
              <a:ext cx="544193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>
              <a:stCxn id="127" idx="2"/>
              <a:endCxn id="137" idx="0"/>
            </p:cNvCxnSpPr>
            <p:nvPr/>
          </p:nvCxnSpPr>
          <p:spPr>
            <a:xfrm>
              <a:off x="2620976" y="4077072"/>
              <a:ext cx="0" cy="432048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>
              <a:stCxn id="130" idx="2"/>
              <a:endCxn id="140" idx="0"/>
            </p:cNvCxnSpPr>
            <p:nvPr/>
          </p:nvCxnSpPr>
          <p:spPr>
            <a:xfrm flipH="1">
              <a:off x="4165639" y="4077072"/>
              <a:ext cx="6184" cy="432048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>
              <a:stCxn id="139" idx="3"/>
              <a:endCxn id="142" idx="1"/>
            </p:cNvCxnSpPr>
            <p:nvPr/>
          </p:nvCxnSpPr>
          <p:spPr>
            <a:xfrm>
              <a:off x="4839398" y="5258003"/>
              <a:ext cx="452682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직선 연결선 156"/>
          <p:cNvCxnSpPr/>
          <p:nvPr/>
        </p:nvCxnSpPr>
        <p:spPr>
          <a:xfrm>
            <a:off x="6662926" y="5404574"/>
            <a:ext cx="80731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7545314" y="5219908"/>
            <a:ext cx="12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singleton</a:t>
            </a:r>
            <a:endParaRPr lang="ko-KR" altLang="en-US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2359762" y="2051556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서울남산체 M" pitchFamily="18" charset="-127"/>
                <a:ea typeface="서울남산체 M" pitchFamily="18" charset="-127"/>
              </a:rPr>
              <a:t>*</a:t>
            </a:r>
            <a:endParaRPr lang="ko-KR" altLang="en-US" b="1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495666" y="4653136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서울남산체 M" pitchFamily="18" charset="-127"/>
                <a:ea typeface="서울남산체 M" pitchFamily="18" charset="-127"/>
              </a:rPr>
              <a:t>*</a:t>
            </a:r>
            <a:endParaRPr lang="ko-KR" altLang="en-US" b="1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347864" y="2924944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서울남산체 M" pitchFamily="18" charset="-127"/>
                <a:ea typeface="서울남산체 M" pitchFamily="18" charset="-127"/>
              </a:rPr>
              <a:t>*</a:t>
            </a:r>
            <a:endParaRPr lang="ko-KR" altLang="en-US" b="1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664018" y="5579948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서울남산체 M" pitchFamily="18" charset="-127"/>
                <a:ea typeface="서울남산체 M" pitchFamily="18" charset="-127"/>
              </a:rPr>
              <a:t>*</a:t>
            </a:r>
            <a:endParaRPr lang="ko-KR" altLang="en-US" b="1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956033" y="3109610"/>
            <a:ext cx="1527735" cy="1421576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2684225" y="4847094"/>
            <a:ext cx="1743759" cy="1462226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>
            <a:off x="2771800" y="1390710"/>
            <a:ext cx="1562630" cy="1462226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4737562" y="1390710"/>
            <a:ext cx="1562630" cy="1462226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4788024" y="3109610"/>
            <a:ext cx="1512168" cy="1421576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8604448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 서버 구현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17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03845"/>
              </p:ext>
            </p:extLst>
          </p:nvPr>
        </p:nvGraphicFramePr>
        <p:xfrm>
          <a:off x="1475656" y="2108448"/>
          <a:ext cx="6552729" cy="1508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84243"/>
                <a:gridCol w="2184243"/>
                <a:gridCol w="218424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동전모음이 관리</a:t>
                      </a:r>
                      <a:endParaRPr lang="ko-KR" altLang="en-US" sz="20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가맹점 관리</a:t>
                      </a:r>
                      <a:endParaRPr lang="ko-KR" altLang="en-US" sz="20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서울남산체 M" pitchFamily="18" charset="-127"/>
                          <a:ea typeface="서울남산체 M" pitchFamily="18" charset="-127"/>
                        </a:rPr>
                        <a:t>모바일앱</a:t>
                      </a:r>
                      <a:r>
                        <a:rPr lang="ko-KR" altLang="en-US" sz="20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 유저 관리</a:t>
                      </a:r>
                      <a:endParaRPr lang="ko-KR" altLang="en-US" sz="20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동전모음이 추가 </a:t>
                      </a:r>
                      <a:endParaRPr lang="en-US" altLang="ko-KR" dirty="0" smtClean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가맹점 추가 </a:t>
                      </a:r>
                      <a:endParaRPr lang="en-US" altLang="ko-KR" dirty="0" smtClean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회원 추가 </a:t>
                      </a:r>
                      <a:endParaRPr lang="en-US" altLang="ko-KR" dirty="0" smtClean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동전모음이 삭제</a:t>
                      </a:r>
                      <a:endParaRPr lang="en-US" altLang="ko-KR" dirty="0" smtClean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가맹점 삭제</a:t>
                      </a:r>
                      <a:endParaRPr lang="en-US" altLang="ko-KR" dirty="0" smtClean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회원 삭제</a:t>
                      </a:r>
                      <a:endParaRPr lang="en-US" altLang="ko-KR" dirty="0" smtClean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5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동전모음이 목록보기</a:t>
                      </a:r>
                      <a:endParaRPr lang="en-US" altLang="ko-KR" sz="1750" dirty="0" smtClean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가맹점 목록보기</a:t>
                      </a:r>
                      <a:endParaRPr lang="en-US" altLang="ko-KR" dirty="0" smtClean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회원 목록보기</a:t>
                      </a:r>
                      <a:endParaRPr lang="en-US" altLang="ko-KR" dirty="0" smtClean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31640" y="1412776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서울남산체 M" pitchFamily="18" charset="-127"/>
                <a:ea typeface="서울남산체 M" pitchFamily="18" charset="-127"/>
              </a:rPr>
              <a:t>&lt;</a:t>
            </a:r>
            <a:r>
              <a:rPr lang="ko-KR" altLang="en-US" sz="2400" dirty="0" smtClean="0">
                <a:latin typeface="서울남산체 M" pitchFamily="18" charset="-127"/>
                <a:ea typeface="서울남산체 M" pitchFamily="18" charset="-127"/>
              </a:rPr>
              <a:t>각 시스템의 관리기능</a:t>
            </a:r>
            <a:r>
              <a:rPr lang="en-US" altLang="ko-KR" sz="2400" dirty="0" smtClean="0">
                <a:latin typeface="서울남산체 M" pitchFamily="18" charset="-127"/>
                <a:ea typeface="서울남산체 M" pitchFamily="18" charset="-127"/>
              </a:rPr>
              <a:t>&gt;</a:t>
            </a:r>
            <a:endParaRPr lang="ko-KR" altLang="en-US" sz="240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3995772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서울남산체 M" pitchFamily="18" charset="-127"/>
                <a:ea typeface="서울남산체 M" pitchFamily="18" charset="-127"/>
              </a:rPr>
              <a:t>&lt;</a:t>
            </a:r>
            <a:r>
              <a:rPr lang="ko-KR" altLang="en-US" sz="2400" dirty="0" smtClean="0">
                <a:latin typeface="서울남산체 M" pitchFamily="18" charset="-127"/>
                <a:ea typeface="서울남산체 M" pitchFamily="18" charset="-127"/>
              </a:rPr>
              <a:t>서버 메시지 형식</a:t>
            </a:r>
            <a:r>
              <a:rPr lang="en-US" altLang="ko-KR" sz="2400" dirty="0" smtClean="0">
                <a:latin typeface="서울남산체 M" pitchFamily="18" charset="-127"/>
                <a:ea typeface="서울남산체 M" pitchFamily="18" charset="-127"/>
              </a:rPr>
              <a:t>&gt;</a:t>
            </a:r>
            <a:endParaRPr lang="ko-KR" altLang="en-US" sz="240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3688" y="4653136"/>
            <a:ext cx="52565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남산체 M" pitchFamily="18" charset="-127"/>
                <a:ea typeface="서울남산체 M" pitchFamily="18" charset="-127"/>
              </a:rPr>
              <a:t>공통 </a:t>
            </a:r>
            <a:r>
              <a:rPr lang="ko-KR" altLang="en-US" dirty="0" err="1">
                <a:latin typeface="서울남산체 M" pitchFamily="18" charset="-127"/>
                <a:ea typeface="서울남산체 M" pitchFamily="18" charset="-127"/>
              </a:rPr>
              <a:t>메세지</a:t>
            </a:r>
            <a:endParaRPr lang="en-US" altLang="ko-KR" dirty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dirty="0">
                <a:latin typeface="서울남산체 M" pitchFamily="18" charset="-127"/>
                <a:ea typeface="서울남산체 M" pitchFamily="18" charset="-127"/>
              </a:rPr>
              <a:t>-</a:t>
            </a:r>
            <a:r>
              <a:rPr lang="ko-KR" altLang="en-US" dirty="0">
                <a:latin typeface="서울남산체 M" pitchFamily="18" charset="-127"/>
                <a:ea typeface="서울남산체 M" pitchFamily="18" charset="-127"/>
              </a:rPr>
              <a:t>사용자 식별</a:t>
            </a:r>
            <a:endParaRPr lang="en-US" altLang="ko-KR" dirty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dirty="0">
                <a:latin typeface="서울남산체 M" pitchFamily="18" charset="-127"/>
                <a:ea typeface="서울남산체 M" pitchFamily="18" charset="-127"/>
              </a:rPr>
              <a:t>#</a:t>
            </a:r>
            <a:r>
              <a:rPr lang="en-US" altLang="ko-KR" dirty="0" err="1">
                <a:latin typeface="서울남산체 M" pitchFamily="18" charset="-127"/>
                <a:ea typeface="서울남산체 M" pitchFamily="18" charset="-127"/>
              </a:rPr>
              <a:t>MdUserIdentify</a:t>
            </a:r>
            <a:r>
              <a:rPr lang="en-US" altLang="ko-KR" dirty="0">
                <a:latin typeface="서울남산체 M" pitchFamily="18" charset="-127"/>
                <a:ea typeface="서울남산체 M" pitchFamily="18" charset="-127"/>
              </a:rPr>
              <a:t> [</a:t>
            </a:r>
            <a:r>
              <a:rPr lang="ko-KR" altLang="en-US" dirty="0">
                <a:latin typeface="서울남산체 M" pitchFamily="18" charset="-127"/>
                <a:ea typeface="서울남산체 M" pitchFamily="18" charset="-127"/>
              </a:rPr>
              <a:t>바코드</a:t>
            </a:r>
            <a:r>
              <a:rPr lang="en-US" altLang="ko-KR" dirty="0">
                <a:latin typeface="서울남산체 M" pitchFamily="18" charset="-127"/>
                <a:ea typeface="서울남산체 M" pitchFamily="18" charset="-127"/>
              </a:rPr>
              <a:t>]  </a:t>
            </a:r>
          </a:p>
          <a:p>
            <a:r>
              <a:rPr lang="en-US" altLang="ko-KR" dirty="0">
                <a:latin typeface="서울남산체 M" pitchFamily="18" charset="-127"/>
                <a:ea typeface="서울남산체 M" pitchFamily="18" charset="-127"/>
              </a:rPr>
              <a:t>	=&gt;</a:t>
            </a:r>
            <a:r>
              <a:rPr lang="ko-KR" altLang="en-US" dirty="0">
                <a:latin typeface="서울남산체 M" pitchFamily="18" charset="-127"/>
                <a:ea typeface="서울남산체 M" pitchFamily="18" charset="-127"/>
              </a:rPr>
              <a:t>식별 </a:t>
            </a:r>
            <a:r>
              <a:rPr lang="ko-KR" altLang="en-US" dirty="0" err="1">
                <a:latin typeface="서울남산체 M" pitchFamily="18" charset="-127"/>
                <a:ea typeface="서울남산체 M" pitchFamily="18" charset="-127"/>
              </a:rPr>
              <a:t>성공시</a:t>
            </a:r>
            <a:r>
              <a:rPr lang="ko-KR" altLang="en-US" dirty="0">
                <a:latin typeface="서울남산체 M" pitchFamily="18" charset="-127"/>
                <a:ea typeface="서울남산체 M" pitchFamily="18" charset="-127"/>
              </a:rPr>
              <a:t> 해당 사용자의 </a:t>
            </a:r>
            <a:r>
              <a:rPr lang="en-US" altLang="ko-KR" dirty="0">
                <a:latin typeface="서울남산체 M" pitchFamily="18" charset="-127"/>
                <a:ea typeface="서울남산체 M" pitchFamily="18" charset="-127"/>
              </a:rPr>
              <a:t>point</a:t>
            </a:r>
            <a:r>
              <a:rPr lang="ko-KR" altLang="en-US" dirty="0">
                <a:latin typeface="서울남산체 M" pitchFamily="18" charset="-127"/>
                <a:ea typeface="서울남산체 M" pitchFamily="18" charset="-127"/>
              </a:rPr>
              <a:t>값 </a:t>
            </a:r>
            <a:r>
              <a:rPr lang="en-US" altLang="ko-KR" dirty="0">
                <a:latin typeface="서울남산체 M" pitchFamily="18" charset="-127"/>
                <a:ea typeface="서울남산체 M" pitchFamily="18" charset="-127"/>
              </a:rPr>
              <a:t>return</a:t>
            </a:r>
            <a:r>
              <a:rPr lang="ko-KR" altLang="en-US" dirty="0">
                <a:latin typeface="서울남산체 M" pitchFamily="18" charset="-127"/>
                <a:ea typeface="서울남산체 M" pitchFamily="18" charset="-127"/>
              </a:rPr>
              <a:t> </a:t>
            </a:r>
            <a:endParaRPr lang="en-US" altLang="ko-KR" dirty="0">
              <a:latin typeface="서울남산체 M" pitchFamily="18" charset="-127"/>
              <a:ea typeface="서울남산체 M" pitchFamily="18" charset="-127"/>
            </a:endParaRPr>
          </a:p>
          <a:p>
            <a:endParaRPr lang="ko-KR" altLang="en-US" dirty="0">
              <a:latin typeface="서울남산체 M" pitchFamily="18" charset="-127"/>
              <a:ea typeface="서울남산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82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8604448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 서버 구현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18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318404"/>
            <a:ext cx="33123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sz="2000" dirty="0" smtClean="0">
                <a:latin typeface="서울남산체 M" pitchFamily="18" charset="-127"/>
                <a:ea typeface="서울남산체 M" pitchFamily="18" charset="-127"/>
              </a:rPr>
              <a:t>&lt;</a:t>
            </a:r>
            <a:r>
              <a:rPr lang="en-US" altLang="ko-KR" sz="2000" dirty="0" err="1" smtClean="0">
                <a:latin typeface="서울남산체 M" pitchFamily="18" charset="-127"/>
                <a:ea typeface="서울남산체 M" pitchFamily="18" charset="-127"/>
              </a:rPr>
              <a:t>Pos</a:t>
            </a:r>
            <a:r>
              <a:rPr lang="ko-KR" altLang="en-US" sz="2000" dirty="0">
                <a:latin typeface="서울남산체 M" pitchFamily="18" charset="-127"/>
                <a:ea typeface="서울남산체 M" pitchFamily="18" charset="-127"/>
              </a:rPr>
              <a:t>기 </a:t>
            </a:r>
            <a:r>
              <a:rPr lang="ko-KR" altLang="en-US" sz="2000" dirty="0" err="1" smtClean="0">
                <a:latin typeface="서울남산체 M" pitchFamily="18" charset="-127"/>
                <a:ea typeface="서울남산체 M" pitchFamily="18" charset="-127"/>
              </a:rPr>
              <a:t>메세지</a:t>
            </a:r>
            <a:r>
              <a:rPr lang="en-US" altLang="ko-KR" sz="2000" dirty="0" smtClean="0">
                <a:latin typeface="서울남산체 M" pitchFamily="18" charset="-127"/>
                <a:ea typeface="서울남산체 M" pitchFamily="18" charset="-127"/>
              </a:rPr>
              <a:t>&gt;</a:t>
            </a:r>
            <a:endParaRPr lang="en-US" altLang="ko-KR" sz="2000" dirty="0">
              <a:latin typeface="서울남산체 M" pitchFamily="18" charset="-127"/>
              <a:ea typeface="서울남산체 M" pitchFamily="18" charset="-127"/>
            </a:endParaRPr>
          </a:p>
          <a:p>
            <a:endParaRPr lang="en-US" altLang="ko-KR" sz="1400" dirty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-</a:t>
            </a:r>
            <a:r>
              <a:rPr lang="ko-KR" altLang="en-US" sz="1400" dirty="0">
                <a:latin typeface="서울남산체 M" pitchFamily="18" charset="-127"/>
                <a:ea typeface="서울남산체 M" pitchFamily="18" charset="-127"/>
              </a:rPr>
              <a:t>적립하기 </a:t>
            </a:r>
            <a:endParaRPr lang="en-US" altLang="ko-KR" sz="1400" dirty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#</a:t>
            </a:r>
            <a:r>
              <a:rPr lang="en-US" altLang="ko-KR" sz="1400" dirty="0" err="1">
                <a:latin typeface="서울남산체 M" pitchFamily="18" charset="-127"/>
                <a:ea typeface="서울남산체 M" pitchFamily="18" charset="-127"/>
              </a:rPr>
              <a:t>PosPointAdd</a:t>
            </a:r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 [</a:t>
            </a:r>
            <a:r>
              <a:rPr lang="en-US" altLang="ko-KR" sz="1400" dirty="0" err="1">
                <a:latin typeface="서울남산체 M" pitchFamily="18" charset="-127"/>
                <a:ea typeface="서울남산체 M" pitchFamily="18" charset="-127"/>
              </a:rPr>
              <a:t>pid</a:t>
            </a:r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][</a:t>
            </a:r>
            <a:r>
              <a:rPr lang="ko-KR" altLang="en-US" sz="1400" dirty="0">
                <a:latin typeface="서울남산체 M" pitchFamily="18" charset="-127"/>
                <a:ea typeface="서울남산체 M" pitchFamily="18" charset="-127"/>
              </a:rPr>
              <a:t>바코드</a:t>
            </a:r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][point]</a:t>
            </a:r>
          </a:p>
          <a:p>
            <a:endParaRPr lang="en-US" altLang="ko-KR" sz="1400" dirty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-</a:t>
            </a:r>
            <a:r>
              <a:rPr lang="ko-KR" altLang="en-US" sz="1400" dirty="0">
                <a:latin typeface="서울남산체 M" pitchFamily="18" charset="-127"/>
                <a:ea typeface="서울남산체 M" pitchFamily="18" charset="-127"/>
              </a:rPr>
              <a:t>포인트 사용하기</a:t>
            </a:r>
            <a:endParaRPr lang="en-US" altLang="ko-KR" sz="1400" dirty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#</a:t>
            </a:r>
            <a:r>
              <a:rPr lang="en-US" altLang="ko-KR" sz="1400" dirty="0" err="1">
                <a:latin typeface="서울남산체 M" pitchFamily="18" charset="-127"/>
                <a:ea typeface="서울남산체 M" pitchFamily="18" charset="-127"/>
              </a:rPr>
              <a:t>PosPointRemove</a:t>
            </a:r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 [</a:t>
            </a:r>
            <a:r>
              <a:rPr lang="en-US" altLang="ko-KR" sz="1400" dirty="0" err="1">
                <a:latin typeface="서울남산체 M" pitchFamily="18" charset="-127"/>
                <a:ea typeface="서울남산체 M" pitchFamily="18" charset="-127"/>
              </a:rPr>
              <a:t>pid</a:t>
            </a:r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][</a:t>
            </a:r>
            <a:r>
              <a:rPr lang="ko-KR" altLang="en-US" sz="1400" dirty="0">
                <a:latin typeface="서울남산체 M" pitchFamily="18" charset="-127"/>
                <a:ea typeface="서울남산체 M" pitchFamily="18" charset="-127"/>
              </a:rPr>
              <a:t>바코드</a:t>
            </a:r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][point]</a:t>
            </a:r>
          </a:p>
          <a:p>
            <a:endParaRPr lang="ko-KR" altLang="en-US" sz="140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3933056"/>
            <a:ext cx="338437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서울남산체 M" pitchFamily="18" charset="-127"/>
                <a:ea typeface="서울남산체 M" pitchFamily="18" charset="-127"/>
              </a:rPr>
              <a:t>&lt;</a:t>
            </a:r>
            <a:r>
              <a:rPr lang="ko-KR" altLang="en-US" sz="2000" dirty="0" smtClean="0">
                <a:latin typeface="서울남산체 M" pitchFamily="18" charset="-127"/>
                <a:ea typeface="서울남산체 M" pitchFamily="18" charset="-127"/>
              </a:rPr>
              <a:t>동전 </a:t>
            </a:r>
            <a:r>
              <a:rPr lang="ko-KR" altLang="en-US" sz="2000" dirty="0">
                <a:latin typeface="서울남산체 M" pitchFamily="18" charset="-127"/>
                <a:ea typeface="서울남산체 M" pitchFamily="18" charset="-127"/>
              </a:rPr>
              <a:t>모음이 </a:t>
            </a:r>
            <a:r>
              <a:rPr lang="ko-KR" altLang="en-US" sz="2000" dirty="0" smtClean="0">
                <a:latin typeface="서울남산체 M" pitchFamily="18" charset="-127"/>
                <a:ea typeface="서울남산체 M" pitchFamily="18" charset="-127"/>
              </a:rPr>
              <a:t>메시지</a:t>
            </a:r>
            <a:r>
              <a:rPr lang="en-US" altLang="ko-KR" sz="2000" dirty="0" smtClean="0">
                <a:latin typeface="서울남산체 M" pitchFamily="18" charset="-127"/>
                <a:ea typeface="서울남산체 M" pitchFamily="18" charset="-127"/>
              </a:rPr>
              <a:t>&gt;</a:t>
            </a:r>
            <a:endParaRPr lang="en-US" altLang="ko-KR" sz="2000" dirty="0">
              <a:latin typeface="서울남산체 M" pitchFamily="18" charset="-127"/>
              <a:ea typeface="서울남산체 M" pitchFamily="18" charset="-127"/>
            </a:endParaRPr>
          </a:p>
          <a:p>
            <a:endParaRPr lang="en-US" altLang="ko-KR" sz="1400" dirty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-</a:t>
            </a:r>
            <a:r>
              <a:rPr lang="ko-KR" altLang="en-US" sz="1400" dirty="0">
                <a:latin typeface="서울남산체 M" pitchFamily="18" charset="-127"/>
                <a:ea typeface="서울남산체 M" pitchFamily="18" charset="-127"/>
              </a:rPr>
              <a:t>적립하기 기능</a:t>
            </a:r>
            <a:endParaRPr lang="en-US" altLang="ko-KR" sz="1400" dirty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#</a:t>
            </a:r>
            <a:r>
              <a:rPr lang="en-US" altLang="ko-KR" sz="1400" dirty="0" err="1">
                <a:latin typeface="서울남산체 M" pitchFamily="18" charset="-127"/>
                <a:ea typeface="서울남산체 M" pitchFamily="18" charset="-127"/>
              </a:rPr>
              <a:t>CcPointAdd</a:t>
            </a:r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 [</a:t>
            </a:r>
            <a:r>
              <a:rPr lang="en-US" altLang="ko-KR" sz="1400" dirty="0" err="1">
                <a:latin typeface="서울남산체 M" pitchFamily="18" charset="-127"/>
                <a:ea typeface="서울남산체 M" pitchFamily="18" charset="-127"/>
              </a:rPr>
              <a:t>cid</a:t>
            </a:r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][</a:t>
            </a:r>
            <a:r>
              <a:rPr lang="en-US" altLang="ko-KR" sz="1400" dirty="0" err="1">
                <a:latin typeface="서울남산체 M" pitchFamily="18" charset="-127"/>
                <a:ea typeface="서울남산체 M" pitchFamily="18" charset="-127"/>
              </a:rPr>
              <a:t>bacode</a:t>
            </a:r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][point]</a:t>
            </a:r>
          </a:p>
          <a:p>
            <a:endParaRPr lang="en-US" altLang="ko-KR" sz="1400" dirty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-</a:t>
            </a:r>
            <a:r>
              <a:rPr lang="ko-KR" altLang="en-US" sz="1400" dirty="0">
                <a:latin typeface="서울남산체 M" pitchFamily="18" charset="-127"/>
                <a:ea typeface="서울남산체 M" pitchFamily="18" charset="-127"/>
              </a:rPr>
              <a:t>기부하기 기능</a:t>
            </a:r>
            <a:endParaRPr lang="en-US" altLang="ko-KR" sz="1400" dirty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#</a:t>
            </a:r>
            <a:r>
              <a:rPr lang="en-US" altLang="ko-KR" sz="1400" dirty="0" err="1">
                <a:latin typeface="서울남산체 M" pitchFamily="18" charset="-127"/>
                <a:ea typeface="서울남산체 M" pitchFamily="18" charset="-127"/>
              </a:rPr>
              <a:t>CcDonationPoint</a:t>
            </a:r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 [</a:t>
            </a:r>
            <a:r>
              <a:rPr lang="en-US" altLang="ko-KR" sz="1400" dirty="0" err="1">
                <a:latin typeface="서울남산체 M" pitchFamily="18" charset="-127"/>
                <a:ea typeface="서울남산체 M" pitchFamily="18" charset="-127"/>
              </a:rPr>
              <a:t>cid</a:t>
            </a:r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][did][</a:t>
            </a:r>
            <a:r>
              <a:rPr lang="en-US" altLang="ko-KR" sz="1400" dirty="0" err="1">
                <a:latin typeface="서울남산체 M" pitchFamily="18" charset="-127"/>
                <a:ea typeface="서울남산체 M" pitchFamily="18" charset="-127"/>
              </a:rPr>
              <a:t>bacode</a:t>
            </a:r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][point]</a:t>
            </a:r>
          </a:p>
          <a:p>
            <a:endParaRPr lang="ko-KR" altLang="en-US" sz="1400" dirty="0">
              <a:latin typeface="서울남산체 M" pitchFamily="18" charset="-127"/>
              <a:ea typeface="서울남산체 M" pitchFamily="18" charset="-127"/>
            </a:endParaRPr>
          </a:p>
          <a:p>
            <a:endParaRPr lang="ko-KR" altLang="en-US" sz="140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318404"/>
            <a:ext cx="4536504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서울남산체 M" pitchFamily="18" charset="-127"/>
                <a:ea typeface="서울남산체 M" pitchFamily="18" charset="-127"/>
              </a:rPr>
              <a:t>&lt;</a:t>
            </a:r>
            <a:r>
              <a:rPr lang="ko-KR" altLang="en-US" sz="2000" dirty="0" err="1" smtClean="0">
                <a:latin typeface="서울남산체 M" pitchFamily="18" charset="-127"/>
                <a:ea typeface="서울남산체 M" pitchFamily="18" charset="-127"/>
              </a:rPr>
              <a:t>모바일</a:t>
            </a:r>
            <a:r>
              <a:rPr lang="ko-KR" altLang="en-US" sz="2000" dirty="0" smtClean="0">
                <a:latin typeface="서울남산체 M" pitchFamily="18" charset="-127"/>
                <a:ea typeface="서울남산체 M" pitchFamily="18" charset="-127"/>
              </a:rPr>
              <a:t> </a:t>
            </a:r>
            <a:r>
              <a:rPr lang="ko-KR" altLang="en-US" sz="2000" dirty="0" err="1">
                <a:latin typeface="서울남산체 M" pitchFamily="18" charset="-127"/>
                <a:ea typeface="서울남산체 M" pitchFamily="18" charset="-127"/>
              </a:rPr>
              <a:t>앱</a:t>
            </a:r>
            <a:r>
              <a:rPr lang="ko-KR" altLang="en-US" sz="2000" dirty="0">
                <a:latin typeface="서울남산체 M" pitchFamily="18" charset="-127"/>
                <a:ea typeface="서울남산체 M" pitchFamily="18" charset="-127"/>
              </a:rPr>
              <a:t> </a:t>
            </a:r>
            <a:r>
              <a:rPr lang="ko-KR" altLang="en-US" sz="2000" dirty="0" smtClean="0">
                <a:latin typeface="서울남산체 M" pitchFamily="18" charset="-127"/>
                <a:ea typeface="서울남산체 M" pitchFamily="18" charset="-127"/>
              </a:rPr>
              <a:t>메시지</a:t>
            </a:r>
            <a:r>
              <a:rPr lang="en-US" altLang="ko-KR" sz="2000" dirty="0" smtClean="0">
                <a:latin typeface="서울남산체 M" pitchFamily="18" charset="-127"/>
                <a:ea typeface="서울남산체 M" pitchFamily="18" charset="-127"/>
              </a:rPr>
              <a:t>&gt;</a:t>
            </a:r>
            <a:endParaRPr lang="en-US" altLang="ko-KR" sz="2000" dirty="0">
              <a:latin typeface="서울남산체 M" pitchFamily="18" charset="-127"/>
              <a:ea typeface="서울남산체 M" pitchFamily="18" charset="-127"/>
            </a:endParaRPr>
          </a:p>
          <a:p>
            <a:endParaRPr lang="en-US" altLang="ko-KR" sz="1100" dirty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-</a:t>
            </a:r>
            <a:r>
              <a:rPr lang="ko-KR" altLang="en-US" sz="1400" dirty="0">
                <a:latin typeface="서울남산체 M" pitchFamily="18" charset="-127"/>
                <a:ea typeface="서울남산체 M" pitchFamily="18" charset="-127"/>
              </a:rPr>
              <a:t>로그인</a:t>
            </a:r>
            <a:endParaRPr lang="en-US" altLang="ko-KR" sz="1400" dirty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#</a:t>
            </a:r>
            <a:r>
              <a:rPr lang="en-US" altLang="ko-KR" sz="1400" dirty="0" err="1">
                <a:latin typeface="서울남산체 M" pitchFamily="18" charset="-127"/>
                <a:ea typeface="서울남산체 M" pitchFamily="18" charset="-127"/>
              </a:rPr>
              <a:t>ModongLogin</a:t>
            </a:r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 [id][pw]</a:t>
            </a:r>
          </a:p>
          <a:p>
            <a:endParaRPr lang="en-US" altLang="ko-KR" sz="500" dirty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-</a:t>
            </a:r>
            <a:r>
              <a:rPr lang="ko-KR" altLang="en-US" sz="1400" dirty="0">
                <a:latin typeface="서울남산체 M" pitchFamily="18" charset="-127"/>
                <a:ea typeface="서울남산체 M" pitchFamily="18" charset="-127"/>
              </a:rPr>
              <a:t>회원가입</a:t>
            </a:r>
            <a:endParaRPr lang="en-US" altLang="ko-KR" sz="1400" dirty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#</a:t>
            </a:r>
            <a:r>
              <a:rPr lang="en-US" altLang="ko-KR" sz="1400" dirty="0" err="1">
                <a:latin typeface="서울남산체 M" pitchFamily="18" charset="-127"/>
                <a:ea typeface="서울남산체 M" pitchFamily="18" charset="-127"/>
              </a:rPr>
              <a:t>ModongJoin</a:t>
            </a:r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 [id][pw][name][job][age][</a:t>
            </a:r>
            <a:r>
              <a:rPr lang="en-US" altLang="ko-KR" sz="1400" dirty="0" err="1">
                <a:latin typeface="서울남산체 M" pitchFamily="18" charset="-127"/>
                <a:ea typeface="서울남산체 M" pitchFamily="18" charset="-127"/>
              </a:rPr>
              <a:t>tel</a:t>
            </a:r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]</a:t>
            </a:r>
          </a:p>
          <a:p>
            <a:endParaRPr lang="en-US" altLang="ko-KR" sz="500" dirty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-</a:t>
            </a:r>
            <a:r>
              <a:rPr lang="ko-KR" altLang="en-US" sz="1400" dirty="0">
                <a:latin typeface="서울남산체 M" pitchFamily="18" charset="-127"/>
                <a:ea typeface="서울남산체 M" pitchFamily="18" charset="-127"/>
              </a:rPr>
              <a:t>이미 존재하는 </a:t>
            </a:r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id</a:t>
            </a:r>
            <a:r>
              <a:rPr lang="ko-KR" altLang="en-US" sz="1400" dirty="0">
                <a:latin typeface="서울남산체 M" pitchFamily="18" charset="-127"/>
                <a:ea typeface="서울남산체 M" pitchFamily="18" charset="-127"/>
              </a:rPr>
              <a:t>인지 확인</a:t>
            </a:r>
            <a:endParaRPr lang="en-US" altLang="ko-KR" sz="1400" dirty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#</a:t>
            </a:r>
            <a:r>
              <a:rPr lang="en-US" altLang="ko-KR" sz="1400" dirty="0" err="1">
                <a:latin typeface="서울남산체 M" pitchFamily="18" charset="-127"/>
                <a:ea typeface="서울남산체 M" pitchFamily="18" charset="-127"/>
              </a:rPr>
              <a:t>ModongExistId</a:t>
            </a:r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 [id]</a:t>
            </a:r>
          </a:p>
          <a:p>
            <a:endParaRPr lang="en-US" altLang="ko-KR" sz="500" dirty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-</a:t>
            </a:r>
            <a:r>
              <a:rPr lang="ko-KR" altLang="en-US" sz="1400" dirty="0">
                <a:latin typeface="서울남산체 M" pitchFamily="18" charset="-127"/>
                <a:ea typeface="서울남산체 M" pitchFamily="18" charset="-127"/>
              </a:rPr>
              <a:t>기부하기</a:t>
            </a:r>
            <a:endParaRPr lang="en-US" altLang="ko-KR" sz="1400" dirty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#</a:t>
            </a:r>
            <a:r>
              <a:rPr lang="en-US" altLang="ko-KR" sz="1400" dirty="0" err="1">
                <a:latin typeface="서울남산체 M" pitchFamily="18" charset="-127"/>
                <a:ea typeface="서울남산체 M" pitchFamily="18" charset="-127"/>
              </a:rPr>
              <a:t>ModongDonation</a:t>
            </a:r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 [id][point]</a:t>
            </a:r>
          </a:p>
          <a:p>
            <a:endParaRPr lang="en-US" altLang="ko-KR" sz="500" dirty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-</a:t>
            </a:r>
            <a:r>
              <a:rPr lang="ko-KR" altLang="en-US" sz="1400" dirty="0">
                <a:latin typeface="서울남산체 M" pitchFamily="18" charset="-127"/>
                <a:ea typeface="서울남산체 M" pitchFamily="18" charset="-127"/>
              </a:rPr>
              <a:t>선물하기</a:t>
            </a:r>
            <a:endParaRPr lang="en-US" altLang="ko-KR" sz="1400" dirty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#</a:t>
            </a:r>
            <a:r>
              <a:rPr lang="en-US" altLang="ko-KR" sz="1400" dirty="0" err="1">
                <a:latin typeface="서울남산체 M" pitchFamily="18" charset="-127"/>
                <a:ea typeface="서울남산체 M" pitchFamily="18" charset="-127"/>
              </a:rPr>
              <a:t>ModongGivePoint</a:t>
            </a:r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 [</a:t>
            </a:r>
            <a:r>
              <a:rPr lang="en-US" altLang="ko-KR" sz="1400" dirty="0" err="1">
                <a:latin typeface="서울남산체 M" pitchFamily="18" charset="-127"/>
                <a:ea typeface="서울남산체 M" pitchFamily="18" charset="-127"/>
              </a:rPr>
              <a:t>fromId</a:t>
            </a:r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][</a:t>
            </a:r>
            <a:r>
              <a:rPr lang="en-US" altLang="ko-KR" sz="1400" dirty="0" err="1">
                <a:latin typeface="서울남산체 M" pitchFamily="18" charset="-127"/>
                <a:ea typeface="서울남산체 M" pitchFamily="18" charset="-127"/>
              </a:rPr>
              <a:t>toId</a:t>
            </a:r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][point</a:t>
            </a:r>
            <a:r>
              <a:rPr lang="en-US" altLang="ko-KR" sz="1400" dirty="0" smtClean="0">
                <a:latin typeface="서울남산체 M" pitchFamily="18" charset="-127"/>
                <a:ea typeface="서울남산체 M" pitchFamily="18" charset="-127"/>
              </a:rPr>
              <a:t>]</a:t>
            </a:r>
          </a:p>
          <a:p>
            <a:endParaRPr lang="en-US" altLang="ko-KR" sz="500" dirty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-</a:t>
            </a:r>
            <a:r>
              <a:rPr lang="ko-KR" altLang="en-US" sz="1400" dirty="0">
                <a:latin typeface="서울남산체 M" pitchFamily="18" charset="-127"/>
                <a:ea typeface="서울남산체 M" pitchFamily="18" charset="-127"/>
              </a:rPr>
              <a:t>사용자의 사용목록 받기</a:t>
            </a:r>
            <a:endParaRPr lang="en-US" altLang="ko-KR" sz="1400" dirty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#</a:t>
            </a:r>
            <a:r>
              <a:rPr lang="en-US" altLang="ko-KR" sz="1400" dirty="0" err="1">
                <a:latin typeface="서울남산체 M" pitchFamily="18" charset="-127"/>
                <a:ea typeface="서울남산체 M" pitchFamily="18" charset="-127"/>
              </a:rPr>
              <a:t>ModongUseList</a:t>
            </a:r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[id]</a:t>
            </a:r>
          </a:p>
          <a:p>
            <a:endParaRPr lang="en-US" altLang="ko-KR" sz="500" dirty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-</a:t>
            </a:r>
            <a:r>
              <a:rPr lang="ko-KR" altLang="en-US" sz="1400" dirty="0">
                <a:latin typeface="서울남산체 M" pitchFamily="18" charset="-127"/>
                <a:ea typeface="서울남산체 M" pitchFamily="18" charset="-127"/>
              </a:rPr>
              <a:t>사용자의 기부목록 받기</a:t>
            </a:r>
            <a:endParaRPr lang="en-US" altLang="ko-KR" sz="1400" dirty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#</a:t>
            </a:r>
            <a:r>
              <a:rPr lang="en-US" altLang="ko-KR" sz="1400" dirty="0" err="1">
                <a:latin typeface="서울남산체 M" pitchFamily="18" charset="-127"/>
                <a:ea typeface="서울남산체 M" pitchFamily="18" charset="-127"/>
              </a:rPr>
              <a:t>ModongDonationList</a:t>
            </a:r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[id]</a:t>
            </a:r>
          </a:p>
          <a:p>
            <a:endParaRPr lang="en-US" altLang="ko-KR" sz="500" dirty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-</a:t>
            </a:r>
            <a:r>
              <a:rPr lang="ko-KR" altLang="en-US" sz="1400" dirty="0">
                <a:latin typeface="서울남산체 M" pitchFamily="18" charset="-127"/>
                <a:ea typeface="서울남산체 M" pitchFamily="18" charset="-127"/>
              </a:rPr>
              <a:t>그룹 생성 </a:t>
            </a:r>
            <a:endParaRPr lang="en-US" altLang="ko-KR" sz="1400" dirty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#</a:t>
            </a:r>
            <a:r>
              <a:rPr lang="en-US" altLang="ko-KR" sz="1400" dirty="0" err="1">
                <a:latin typeface="서울남산체 M" pitchFamily="18" charset="-127"/>
                <a:ea typeface="서울남산체 M" pitchFamily="18" charset="-127"/>
              </a:rPr>
              <a:t>ModongGroupIn</a:t>
            </a:r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[id][String[]][group name]</a:t>
            </a:r>
          </a:p>
          <a:p>
            <a:endParaRPr lang="en-US" altLang="ko-KR" sz="500" dirty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-</a:t>
            </a:r>
            <a:r>
              <a:rPr lang="ko-KR" altLang="en-US" sz="1400" dirty="0">
                <a:latin typeface="서울남산체 M" pitchFamily="18" charset="-127"/>
                <a:ea typeface="서울남산체 M" pitchFamily="18" charset="-127"/>
              </a:rPr>
              <a:t>그룹 탈퇴</a:t>
            </a:r>
            <a:endParaRPr lang="en-US" altLang="ko-KR" sz="1400" dirty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#</a:t>
            </a:r>
            <a:r>
              <a:rPr lang="en-US" altLang="ko-KR" sz="1400" dirty="0" err="1">
                <a:latin typeface="서울남산체 M" pitchFamily="18" charset="-127"/>
                <a:ea typeface="서울남산체 M" pitchFamily="18" charset="-127"/>
              </a:rPr>
              <a:t>ModongGroupOut</a:t>
            </a:r>
            <a:r>
              <a:rPr lang="en-US" altLang="ko-KR" sz="1400" dirty="0">
                <a:latin typeface="서울남산체 M" pitchFamily="18" charset="-127"/>
                <a:ea typeface="서울남산체 M" pitchFamily="18" charset="-127"/>
              </a:rPr>
              <a:t>[id][group name</a:t>
            </a:r>
            <a:r>
              <a:rPr lang="en-US" altLang="ko-KR" sz="1400" dirty="0" smtClean="0">
                <a:latin typeface="서울남산체 M" pitchFamily="18" charset="-127"/>
                <a:ea typeface="서울남산체 M" pitchFamily="18" charset="-127"/>
              </a:rPr>
              <a:t>]</a:t>
            </a:r>
            <a:endParaRPr lang="en-US" altLang="ko-KR" sz="1400" dirty="0">
              <a:latin typeface="서울남산체 M" pitchFamily="18" charset="-127"/>
              <a:ea typeface="서울남산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304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8604448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 서버 진척상황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19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2335520"/>
            <a:ext cx="36724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50000"/>
              </a:lnSpc>
            </a:pPr>
            <a:r>
              <a:rPr lang="ko-KR" altLang="en-US" sz="2400" dirty="0" smtClean="0">
                <a:latin typeface="서울남산체 M" pitchFamily="18" charset="-127"/>
                <a:ea typeface="서울남산체 M" pitchFamily="18" charset="-127"/>
              </a:rPr>
              <a:t>추후 진행방향</a:t>
            </a:r>
            <a:endParaRPr lang="en-US" altLang="ko-KR" sz="2400" dirty="0" smtClean="0">
              <a:latin typeface="서울남산체 M" pitchFamily="18" charset="-127"/>
              <a:ea typeface="서울남산체 M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err="1">
                <a:latin typeface="서울남산체 M" pitchFamily="18" charset="-127"/>
                <a:ea typeface="서울남산체 M" pitchFamily="18" charset="-127"/>
              </a:rPr>
              <a:t>모바일</a:t>
            </a:r>
            <a:r>
              <a:rPr lang="en-US" altLang="ko-KR" dirty="0">
                <a:latin typeface="서울남산체 M" pitchFamily="18" charset="-127"/>
                <a:ea typeface="서울남산체 M" pitchFamily="18" charset="-127"/>
              </a:rPr>
              <a:t>, </a:t>
            </a:r>
            <a:r>
              <a:rPr lang="ko-KR" altLang="en-US" dirty="0">
                <a:latin typeface="서울남산체 M" pitchFamily="18" charset="-127"/>
                <a:ea typeface="서울남산체 M" pitchFamily="18" charset="-127"/>
              </a:rPr>
              <a:t>동전모음이</a:t>
            </a:r>
            <a:r>
              <a:rPr lang="en-US" altLang="ko-KR" dirty="0">
                <a:latin typeface="서울남산체 M" pitchFamily="18" charset="-127"/>
                <a:ea typeface="서울남산체 M" pitchFamily="18" charset="-127"/>
              </a:rPr>
              <a:t>, </a:t>
            </a:r>
            <a:r>
              <a:rPr lang="ko-KR" altLang="en-US" dirty="0">
                <a:latin typeface="서울남산체 M" pitchFamily="18" charset="-127"/>
                <a:ea typeface="서울남산체 M" pitchFamily="18" charset="-127"/>
              </a:rPr>
              <a:t>가맹점과 </a:t>
            </a: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통신</a:t>
            </a:r>
            <a:endParaRPr lang="en-US" altLang="ko-KR" dirty="0" smtClean="0">
              <a:latin typeface="서울남산체 M" pitchFamily="18" charset="-127"/>
              <a:ea typeface="서울남산체 M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서울남산체 M" pitchFamily="18" charset="-127"/>
                <a:ea typeface="서울남산체 M" pitchFamily="18" charset="-127"/>
              </a:rPr>
              <a:t>데이터베이스 </a:t>
            </a: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붙이기</a:t>
            </a:r>
            <a:endParaRPr lang="en-US" altLang="ko-KR" dirty="0" smtClean="0">
              <a:latin typeface="서울남산체 M" pitchFamily="18" charset="-127"/>
              <a:ea typeface="서울남산체 M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서울남산체 M" pitchFamily="18" charset="-127"/>
                <a:ea typeface="서울남산체 M" pitchFamily="18" charset="-127"/>
              </a:rPr>
              <a:t>바코드 </a:t>
            </a:r>
            <a:r>
              <a:rPr lang="ko-KR" altLang="en-US" dirty="0" err="1">
                <a:latin typeface="서울남산체 M" pitchFamily="18" charset="-127"/>
                <a:ea typeface="서울남산체 M" pitchFamily="18" charset="-127"/>
              </a:rPr>
              <a:t>크리에이터</a:t>
            </a:r>
            <a:r>
              <a:rPr lang="ko-KR" altLang="en-US" dirty="0">
                <a:latin typeface="서울남산체 M" pitchFamily="18" charset="-127"/>
                <a:ea typeface="서울남산체 M" pitchFamily="18" charset="-127"/>
              </a:rPr>
              <a:t> 붙이기</a:t>
            </a:r>
            <a:endParaRPr lang="en-US" altLang="ko-KR" sz="1600" dirty="0" smtClean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2335520"/>
            <a:ext cx="3979235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50000"/>
              </a:lnSpc>
            </a:pPr>
            <a:r>
              <a:rPr lang="ko-KR" altLang="en-US" sz="2400" dirty="0" smtClean="0">
                <a:latin typeface="서울남산체 M" pitchFamily="18" charset="-127"/>
                <a:ea typeface="서울남산체 M" pitchFamily="18" charset="-127"/>
              </a:rPr>
              <a:t>진행상황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서울남산체 M" pitchFamily="18" charset="-127"/>
                <a:ea typeface="서울남산체 M" pitchFamily="18" charset="-127"/>
              </a:rPr>
              <a:t>데이터베이스</a:t>
            </a:r>
            <a:r>
              <a:rPr lang="en-US" altLang="ko-KR" dirty="0">
                <a:latin typeface="서울남산체 M" pitchFamily="18" charset="-127"/>
                <a:ea typeface="서울남산체 M" pitchFamily="18" charset="-127"/>
              </a:rPr>
              <a:t>, </a:t>
            </a:r>
            <a:r>
              <a:rPr lang="ko-KR" altLang="en-US" dirty="0">
                <a:latin typeface="서울남산체 M" pitchFamily="18" charset="-127"/>
                <a:ea typeface="서울남산체 M" pitchFamily="18" charset="-127"/>
              </a:rPr>
              <a:t>서버통신 </a:t>
            </a:r>
            <a:r>
              <a:rPr lang="ko-KR" altLang="en-US" dirty="0" err="1">
                <a:latin typeface="서울남산체 M" pitchFamily="18" charset="-127"/>
                <a:ea typeface="서울남산체 M" pitchFamily="18" charset="-127"/>
              </a:rPr>
              <a:t>연결없이</a:t>
            </a:r>
            <a:r>
              <a:rPr lang="ko-KR" altLang="en-US" dirty="0">
                <a:latin typeface="서울남산체 M" pitchFamily="18" charset="-127"/>
                <a:ea typeface="서울남산체 M" pitchFamily="18" charset="-127"/>
              </a:rPr>
              <a:t> 서버의 기능 디자인 대부분 </a:t>
            </a: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구현 완료</a:t>
            </a:r>
            <a:endParaRPr lang="en-US" altLang="ko-KR" sz="1600" dirty="0" smtClean="0">
              <a:latin typeface="서울남산체 M" pitchFamily="18" charset="-127"/>
              <a:ea typeface="서울남산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37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395536" y="2764532"/>
            <a:ext cx="3960440" cy="9525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800" b="1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목차</a:t>
            </a:r>
            <a:endParaRPr lang="ko-KR" altLang="en-US" sz="8800" b="1" dirty="0">
              <a:solidFill>
                <a:schemeClr val="tx2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572000" y="1124744"/>
            <a:ext cx="0" cy="46085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5110123" y="2911133"/>
            <a:ext cx="3532266" cy="43514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110122" y="980728"/>
            <a:ext cx="3532265" cy="489654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- 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조원 별 역할 분담</a:t>
            </a:r>
            <a:endParaRPr lang="en-US" altLang="ko-KR" sz="2400" b="1" dirty="0" smtClean="0">
              <a:solidFill>
                <a:schemeClr val="tx2"/>
              </a:solidFill>
              <a:latin typeface="서울남산체 M" pitchFamily="18" charset="-127"/>
              <a:ea typeface="서울남산체 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- 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모여라 동전이란</a:t>
            </a:r>
            <a:r>
              <a:rPr lang="en-US" altLang="ko-KR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- 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전체 시스템 기능</a:t>
            </a:r>
            <a:endParaRPr lang="en-US" altLang="ko-KR" sz="2400" b="1" dirty="0" smtClean="0">
              <a:solidFill>
                <a:schemeClr val="tx2"/>
              </a:solidFill>
              <a:latin typeface="서울남산체 M" pitchFamily="18" charset="-127"/>
              <a:ea typeface="서울남산체 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---------------------------------------------------------------------------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err="1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모바일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 </a:t>
            </a:r>
            <a:r>
              <a:rPr lang="ko-KR" altLang="en-US" sz="2400" b="1" dirty="0" err="1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앱</a:t>
            </a:r>
            <a:r>
              <a:rPr lang="en-US" altLang="ko-KR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, 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동전모음이</a:t>
            </a:r>
            <a:r>
              <a:rPr lang="en-US" altLang="ko-KR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가맹점 클라이언트</a:t>
            </a:r>
            <a:r>
              <a:rPr lang="en-US" altLang="ko-KR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, 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서버</a:t>
            </a:r>
            <a:endParaRPr lang="en-US" altLang="ko-KR" sz="2400" b="1" dirty="0" smtClean="0">
              <a:solidFill>
                <a:schemeClr val="tx2"/>
              </a:solidFill>
              <a:latin typeface="서울남산체 M" pitchFamily="18" charset="-127"/>
              <a:ea typeface="서울남산체 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(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소개</a:t>
            </a:r>
            <a:r>
              <a:rPr lang="en-US" altLang="ko-KR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, 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진척상황</a:t>
            </a:r>
            <a:r>
              <a:rPr lang="en-US" altLang="ko-KR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, 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시연영상</a:t>
            </a:r>
            <a:r>
              <a:rPr lang="en-US" altLang="ko-KR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---------------------------------------------------------------------------</a:t>
            </a:r>
            <a:endParaRPr lang="en-US" altLang="ko-KR" sz="800" b="1" dirty="0" smtClean="0">
              <a:solidFill>
                <a:schemeClr val="tx2"/>
              </a:solidFill>
              <a:latin typeface="서울남산체 M" pitchFamily="18" charset="-127"/>
              <a:ea typeface="서울남산체 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- 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추후 진행방향</a:t>
            </a:r>
            <a:endParaRPr lang="en-US" altLang="ko-KR" sz="2400" b="1" dirty="0" smtClean="0">
              <a:solidFill>
                <a:schemeClr val="tx2"/>
              </a:solidFill>
              <a:latin typeface="서울남산체 M" pitchFamily="18" charset="-127"/>
              <a:ea typeface="서울남산체 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- 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rPr>
              <a:t>일정</a:t>
            </a:r>
            <a:endParaRPr lang="en-US" altLang="ko-KR" sz="2400" b="1" dirty="0" smtClean="0">
              <a:solidFill>
                <a:schemeClr val="tx2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11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 진척 상황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611560" y="1268760"/>
            <a:ext cx="273630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latin typeface="서울남산체 M" pitchFamily="18" charset="-127"/>
                <a:ea typeface="서울남산체 M" pitchFamily="18" charset="-127"/>
              </a:rPr>
              <a:t>동전 모음이</a:t>
            </a:r>
            <a:endParaRPr lang="ko-KR" altLang="en-US" sz="1050" b="1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3455876" y="1268760"/>
            <a:ext cx="273630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latin typeface="서울남산체 M" pitchFamily="18" charset="-127"/>
                <a:ea typeface="서울남산체 M" pitchFamily="18" charset="-127"/>
              </a:rPr>
              <a:t>가맹점 클라이언트</a:t>
            </a:r>
            <a:endParaRPr lang="ko-KR" altLang="en-US" sz="2000" b="1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6300192" y="1268760"/>
            <a:ext cx="273630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 smtClean="0">
                <a:latin typeface="서울남산체 M" pitchFamily="18" charset="-127"/>
                <a:ea typeface="서울남산체 M" pitchFamily="18" charset="-127"/>
              </a:rPr>
              <a:t>모바일</a:t>
            </a:r>
            <a:r>
              <a:rPr lang="ko-KR" altLang="en-US" sz="2000" b="1" dirty="0" smtClean="0">
                <a:latin typeface="서울남산체 M" pitchFamily="18" charset="-127"/>
                <a:ea typeface="서울남산체 M" pitchFamily="18" charset="-127"/>
              </a:rPr>
              <a:t> </a:t>
            </a:r>
            <a:r>
              <a:rPr lang="ko-KR" altLang="en-US" sz="2000" b="1" dirty="0" err="1" smtClean="0">
                <a:latin typeface="서울남산체 M" pitchFamily="18" charset="-127"/>
                <a:ea typeface="서울남산체 M" pitchFamily="18" charset="-127"/>
              </a:rPr>
              <a:t>앱</a:t>
            </a:r>
            <a:endParaRPr lang="ko-KR" altLang="en-US" sz="2000" b="1" dirty="0">
              <a:latin typeface="서울남산체 M" pitchFamily="18" charset="-127"/>
              <a:ea typeface="서울남산체 M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3419872" y="1628800"/>
            <a:ext cx="0" cy="4608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00192" y="1628800"/>
            <a:ext cx="0" cy="4608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3941930" y="1988840"/>
            <a:ext cx="1872208" cy="36004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상품 등록</a:t>
            </a:r>
            <a:endParaRPr lang="ko-KR" altLang="en-US" sz="1400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941930" y="2460297"/>
            <a:ext cx="1872208" cy="359026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상품 삭제</a:t>
            </a:r>
            <a:endParaRPr lang="ko-KR" altLang="en-US" sz="1400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941930" y="2930740"/>
            <a:ext cx="1872208" cy="358151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결제하기</a:t>
            </a:r>
            <a:endParaRPr lang="ko-KR" altLang="en-US" sz="1400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941930" y="3400308"/>
            <a:ext cx="1872208" cy="36004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상품 목록보기</a:t>
            </a:r>
            <a:endParaRPr lang="ko-KR" altLang="en-US" sz="1400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41930" y="3871765"/>
            <a:ext cx="1872208" cy="36004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상품 검색하기</a:t>
            </a:r>
            <a:endParaRPr lang="ko-KR" altLang="en-US" sz="1400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941930" y="4343222"/>
            <a:ext cx="1872208" cy="383496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서울남산체 M" pitchFamily="18" charset="-127"/>
                <a:ea typeface="서울남산체 M" pitchFamily="18" charset="-127"/>
              </a:rPr>
              <a:t>포인트 적립</a:t>
            </a:r>
            <a:endParaRPr lang="ko-KR" altLang="en-US" sz="1400" dirty="0">
              <a:solidFill>
                <a:schemeClr val="tx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941930" y="4838135"/>
            <a:ext cx="1872208" cy="504056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서울남산체 M" pitchFamily="18" charset="-127"/>
                <a:ea typeface="서울남산체 M" pitchFamily="18" charset="-127"/>
              </a:rPr>
              <a:t>고객 포인트 </a:t>
            </a:r>
            <a:endParaRPr lang="en-US" altLang="ko-KR" sz="1400" dirty="0" smtClean="0">
              <a:solidFill>
                <a:schemeClr val="tx1"/>
              </a:solidFill>
              <a:latin typeface="서울남산체 M" pitchFamily="18" charset="-127"/>
              <a:ea typeface="서울남산체 M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서울남산체 M" pitchFamily="18" charset="-127"/>
                <a:ea typeface="서울남산체 M" pitchFamily="18" charset="-127"/>
              </a:rPr>
              <a:t>조회</a:t>
            </a:r>
            <a:endParaRPr lang="ko-KR" altLang="en-US" sz="1400" dirty="0">
              <a:solidFill>
                <a:schemeClr val="tx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941930" y="5453608"/>
            <a:ext cx="1872208" cy="504056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서울남산체 M" pitchFamily="18" charset="-127"/>
                <a:ea typeface="서울남산체 M" pitchFamily="18" charset="-127"/>
              </a:rPr>
              <a:t>고객 포인트 </a:t>
            </a:r>
            <a:endParaRPr lang="en-US" altLang="ko-KR" sz="1400" dirty="0" smtClean="0">
              <a:solidFill>
                <a:schemeClr val="tx1"/>
              </a:solidFill>
              <a:latin typeface="서울남산체 M" pitchFamily="18" charset="-127"/>
              <a:ea typeface="서울남산체 M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서울남산체 M" pitchFamily="18" charset="-127"/>
                <a:ea typeface="서울남산체 M" pitchFamily="18" charset="-127"/>
              </a:rPr>
              <a:t>사용</a:t>
            </a:r>
            <a:endParaRPr lang="ko-KR" altLang="en-US" sz="1400" dirty="0">
              <a:solidFill>
                <a:schemeClr val="tx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057406" y="1844824"/>
            <a:ext cx="1872208" cy="351656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바코드 인식</a:t>
            </a:r>
            <a:endParaRPr lang="ko-KR" altLang="en-US" sz="1400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057406" y="2296223"/>
            <a:ext cx="1872208" cy="351656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동전 인식</a:t>
            </a:r>
            <a:endParaRPr lang="ko-KR" altLang="en-US" sz="1400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057406" y="2747622"/>
            <a:ext cx="1872208" cy="495672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GUI</a:t>
            </a:r>
            <a:r>
              <a:rPr lang="ko-KR" altLang="en-US" sz="14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를 통한 각 기능 연결</a:t>
            </a:r>
            <a:endParaRPr lang="ko-KR" altLang="en-US" sz="1400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057406" y="4245835"/>
            <a:ext cx="1872208" cy="432048"/>
          </a:xfrm>
          <a:prstGeom prst="ellipse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서울남산체 M" pitchFamily="18" charset="-127"/>
                <a:ea typeface="서울남산체 M" pitchFamily="18" charset="-127"/>
              </a:rPr>
              <a:t>통신 </a:t>
            </a:r>
            <a:r>
              <a:rPr lang="en-US" altLang="ko-KR" sz="1400" dirty="0" smtClean="0">
                <a:latin typeface="서울남산체 M" pitchFamily="18" charset="-127"/>
                <a:ea typeface="서울남산체 M" pitchFamily="18" charset="-127"/>
              </a:rPr>
              <a:t>: </a:t>
            </a:r>
            <a:r>
              <a:rPr lang="ko-KR" altLang="en-US" sz="1400" dirty="0" smtClean="0">
                <a:latin typeface="서울남산체 M" pitchFamily="18" charset="-127"/>
                <a:ea typeface="서울남산체 M" pitchFamily="18" charset="-127"/>
              </a:rPr>
              <a:t>사용자 인증</a:t>
            </a:r>
            <a:endParaRPr lang="ko-KR" altLang="en-US" sz="140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732240" y="1958994"/>
            <a:ext cx="1872208" cy="36004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회원가입</a:t>
            </a:r>
            <a:endParaRPr lang="ko-KR" altLang="en-US" sz="1400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732240" y="2440504"/>
            <a:ext cx="1872208" cy="359026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로그인</a:t>
            </a:r>
            <a:endParaRPr lang="ko-KR" altLang="en-US" sz="1400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732240" y="2921000"/>
            <a:ext cx="1872208" cy="358151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바코드 보기</a:t>
            </a:r>
            <a:endParaRPr lang="ko-KR" altLang="en-US" sz="1400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732240" y="3400621"/>
            <a:ext cx="1872208" cy="36004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회원정보수정</a:t>
            </a:r>
            <a:endParaRPr lang="ko-KR" altLang="en-US" sz="1400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732240" y="3882131"/>
            <a:ext cx="1872208" cy="36004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사용내역조회</a:t>
            </a:r>
            <a:endParaRPr lang="ko-KR" altLang="en-US" sz="1400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732240" y="4363641"/>
            <a:ext cx="1872208" cy="360040"/>
          </a:xfrm>
          <a:prstGeom prst="ellipse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서울남산체 M" pitchFamily="18" charset="-127"/>
                <a:ea typeface="서울남산체 M" pitchFamily="18" charset="-127"/>
              </a:rPr>
              <a:t>포인트 선물</a:t>
            </a:r>
            <a:endParaRPr lang="ko-KR" altLang="en-US" sz="140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732240" y="4845151"/>
            <a:ext cx="1872208" cy="359026"/>
          </a:xfrm>
          <a:prstGeom prst="ellipse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서울남산체 M" pitchFamily="18" charset="-127"/>
                <a:ea typeface="서울남산체 M" pitchFamily="18" charset="-127"/>
              </a:rPr>
              <a:t>그룹 바코드</a:t>
            </a:r>
            <a:endParaRPr lang="en-US" altLang="ko-KR" sz="1400" dirty="0" smtClean="0">
              <a:latin typeface="서울남산체 M" pitchFamily="18" charset="-127"/>
              <a:ea typeface="서울남산체 M" pitchFamily="18" charset="-127"/>
            </a:endParaRPr>
          </a:p>
          <a:p>
            <a:pPr algn="ctr"/>
            <a:r>
              <a:rPr lang="ko-KR" altLang="en-US" sz="1400" dirty="0" smtClean="0">
                <a:latin typeface="서울남산체 M" pitchFamily="18" charset="-127"/>
                <a:ea typeface="서울남산체 M" pitchFamily="18" charset="-127"/>
              </a:rPr>
              <a:t>생성</a:t>
            </a:r>
            <a:endParaRPr lang="ko-KR" altLang="en-US" sz="140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732240" y="5325647"/>
            <a:ext cx="1872208" cy="358151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잠금 걸기</a:t>
            </a:r>
            <a:endParaRPr lang="ko-KR" altLang="en-US" sz="1400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732240" y="5805264"/>
            <a:ext cx="1872208" cy="360040"/>
          </a:xfrm>
          <a:prstGeom prst="ellipse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서울남산체 M" pitchFamily="18" charset="-127"/>
                <a:ea typeface="서울남산체 M" pitchFamily="18" charset="-127"/>
              </a:rPr>
              <a:t>기부하기</a:t>
            </a:r>
            <a:endParaRPr lang="ko-KR" altLang="en-US" sz="140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20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941930" y="6057292"/>
            <a:ext cx="1872208" cy="360040"/>
          </a:xfrm>
          <a:prstGeom prst="ellipse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서울남산체 M" pitchFamily="18" charset="-127"/>
                <a:ea typeface="서울남산체 M" pitchFamily="18" charset="-127"/>
              </a:rPr>
              <a:t>사용자 식별</a:t>
            </a:r>
            <a:endParaRPr lang="ko-KR" altLang="en-US" sz="1400" dirty="0">
              <a:solidFill>
                <a:schemeClr val="tx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57406" y="3343037"/>
            <a:ext cx="1872208" cy="351656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적립</a:t>
            </a:r>
            <a:r>
              <a:rPr lang="en-US" altLang="ko-KR" sz="14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기부 기능</a:t>
            </a:r>
            <a:endParaRPr lang="ko-KR" altLang="en-US" sz="1400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057406" y="3794436"/>
            <a:ext cx="1872208" cy="351656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투입금액 확인</a:t>
            </a:r>
            <a:endParaRPr lang="ko-KR" altLang="en-US" sz="1400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057406" y="4777626"/>
            <a:ext cx="1872208" cy="432048"/>
          </a:xfrm>
          <a:prstGeom prst="ellipse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서울남산체 M" pitchFamily="18" charset="-127"/>
                <a:ea typeface="서울남산체 M" pitchFamily="18" charset="-127"/>
              </a:rPr>
              <a:t>통신 </a:t>
            </a:r>
            <a:r>
              <a:rPr lang="en-US" altLang="ko-KR" sz="1400" dirty="0" smtClean="0">
                <a:latin typeface="서울남산체 M" pitchFamily="18" charset="-127"/>
                <a:ea typeface="서울남산체 M" pitchFamily="18" charset="-127"/>
              </a:rPr>
              <a:t>: </a:t>
            </a:r>
            <a:r>
              <a:rPr lang="ko-KR" altLang="en-US" sz="1400" dirty="0" smtClean="0">
                <a:latin typeface="서울남산체 M" pitchFamily="18" charset="-127"/>
                <a:ea typeface="서울남산체 M" pitchFamily="18" charset="-127"/>
              </a:rPr>
              <a:t>기부단체 </a:t>
            </a:r>
            <a:endParaRPr lang="en-US" altLang="ko-KR" sz="1400" dirty="0" smtClean="0">
              <a:latin typeface="서울남산체 M" pitchFamily="18" charset="-127"/>
              <a:ea typeface="서울남산체 M" pitchFamily="18" charset="-127"/>
            </a:endParaRPr>
          </a:p>
          <a:p>
            <a:pPr algn="ctr"/>
            <a:r>
              <a:rPr lang="ko-KR" altLang="en-US" sz="1400" dirty="0" smtClean="0">
                <a:latin typeface="서울남산체 M" pitchFamily="18" charset="-127"/>
                <a:ea typeface="서울남산체 M" pitchFamily="18" charset="-127"/>
              </a:rPr>
              <a:t>목록 읽어오기</a:t>
            </a:r>
            <a:endParaRPr lang="ko-KR" altLang="en-US" sz="140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057406" y="5309417"/>
            <a:ext cx="1872208" cy="432048"/>
          </a:xfrm>
          <a:prstGeom prst="ellipse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서울남산체 M" pitchFamily="18" charset="-127"/>
                <a:ea typeface="서울남산체 M" pitchFamily="18" charset="-127"/>
              </a:rPr>
              <a:t>통신 </a:t>
            </a:r>
            <a:r>
              <a:rPr lang="en-US" altLang="ko-KR" sz="1400" dirty="0" smtClean="0">
                <a:latin typeface="서울남산체 M" pitchFamily="18" charset="-127"/>
                <a:ea typeface="서울남산체 M" pitchFamily="18" charset="-127"/>
              </a:rPr>
              <a:t>: </a:t>
            </a:r>
            <a:r>
              <a:rPr lang="ko-KR" altLang="en-US" sz="1300" dirty="0" smtClean="0">
                <a:latin typeface="서울남산체 M" pitchFamily="18" charset="-127"/>
                <a:ea typeface="서울남산체 M" pitchFamily="18" charset="-127"/>
              </a:rPr>
              <a:t>실제 서버에 결과반영</a:t>
            </a:r>
            <a:endParaRPr lang="ko-KR" altLang="en-US" sz="130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057406" y="5841210"/>
            <a:ext cx="1872208" cy="432048"/>
          </a:xfrm>
          <a:prstGeom prst="ellipse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서울남산체 M" pitchFamily="18" charset="-127"/>
                <a:ea typeface="서울남산체 M" pitchFamily="18" charset="-127"/>
              </a:rPr>
              <a:t>각 화면 별 </a:t>
            </a:r>
            <a:r>
              <a:rPr lang="en-US" altLang="ko-KR" sz="1400" dirty="0" err="1" smtClean="0">
                <a:latin typeface="서울남산체 M" pitchFamily="18" charset="-127"/>
                <a:ea typeface="서울남산체 M" pitchFamily="18" charset="-127"/>
              </a:rPr>
              <a:t>TimeOut</a:t>
            </a:r>
            <a:r>
              <a:rPr lang="en-US" altLang="ko-KR" sz="1400" dirty="0" smtClean="0">
                <a:latin typeface="서울남산체 M" pitchFamily="18" charset="-127"/>
                <a:ea typeface="서울남산체 M" pitchFamily="18" charset="-127"/>
              </a:rPr>
              <a:t> </a:t>
            </a:r>
            <a:r>
              <a:rPr lang="ko-KR" altLang="en-US" sz="1400" dirty="0" smtClean="0">
                <a:latin typeface="서울남산체 M" pitchFamily="18" charset="-127"/>
                <a:ea typeface="서울남산체 M" pitchFamily="18" charset="-127"/>
              </a:rPr>
              <a:t>처리</a:t>
            </a:r>
            <a:r>
              <a:rPr lang="en-US" altLang="ko-KR" sz="1400" dirty="0" smtClean="0">
                <a:latin typeface="서울남산체 M" pitchFamily="18" charset="-127"/>
                <a:ea typeface="서울남산체 M" pitchFamily="18" charset="-127"/>
              </a:rPr>
              <a:t> </a:t>
            </a:r>
            <a:endParaRPr lang="ko-KR" altLang="en-US" sz="1300" dirty="0">
              <a:latin typeface="서울남산체 M" pitchFamily="18" charset="-127"/>
              <a:ea typeface="서울남산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4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 추후 진행방향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11560" y="1410420"/>
            <a:ext cx="273630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latin typeface="서울남산체 M" pitchFamily="18" charset="-127"/>
                <a:ea typeface="서울남산체 M" pitchFamily="18" charset="-127"/>
              </a:rPr>
              <a:t>동전 모음이</a:t>
            </a:r>
            <a:endParaRPr lang="ko-KR" altLang="en-US" sz="1050" b="1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455876" y="1412776"/>
            <a:ext cx="273630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latin typeface="서울남산체 M" pitchFamily="18" charset="-127"/>
                <a:ea typeface="서울남산체 M" pitchFamily="18" charset="-127"/>
              </a:rPr>
              <a:t>가맹점 클라이언트</a:t>
            </a:r>
            <a:endParaRPr lang="ko-KR" altLang="en-US" sz="2000" b="1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300192" y="1449132"/>
            <a:ext cx="273630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 smtClean="0">
                <a:latin typeface="서울남산체 M" pitchFamily="18" charset="-127"/>
                <a:ea typeface="서울남산체 M" pitchFamily="18" charset="-127"/>
              </a:rPr>
              <a:t>모바일</a:t>
            </a:r>
            <a:r>
              <a:rPr lang="ko-KR" altLang="en-US" sz="2000" b="1" dirty="0" smtClean="0">
                <a:latin typeface="서울남산체 M" pitchFamily="18" charset="-127"/>
                <a:ea typeface="서울남산체 M" pitchFamily="18" charset="-127"/>
              </a:rPr>
              <a:t> </a:t>
            </a:r>
            <a:r>
              <a:rPr lang="ko-KR" altLang="en-US" sz="2000" b="1" dirty="0" err="1" smtClean="0">
                <a:latin typeface="서울남산체 M" pitchFamily="18" charset="-127"/>
                <a:ea typeface="서울남산체 M" pitchFamily="18" charset="-127"/>
              </a:rPr>
              <a:t>앱</a:t>
            </a:r>
            <a:endParaRPr lang="ko-KR" altLang="en-US" sz="2000" b="1" dirty="0">
              <a:latin typeface="서울남산체 M" pitchFamily="18" charset="-127"/>
              <a:ea typeface="서울남산체 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19872" y="1628800"/>
            <a:ext cx="0" cy="4608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300192" y="1628800"/>
            <a:ext cx="0" cy="4608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683568" y="2132856"/>
            <a:ext cx="2520280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>
                <a:latin typeface="서울남산체 M" pitchFamily="18" charset="-127"/>
                <a:ea typeface="서울남산체 M" pitchFamily="18" charset="-127"/>
              </a:rPr>
              <a:t>각 화면 별 </a:t>
            </a:r>
            <a:r>
              <a:rPr lang="en-US" altLang="ko-KR" sz="1600" b="1" dirty="0" err="1" smtClean="0">
                <a:latin typeface="서울남산체 M" pitchFamily="18" charset="-127"/>
                <a:ea typeface="서울남산체 M" pitchFamily="18" charset="-127"/>
              </a:rPr>
              <a:t>TimeOut</a:t>
            </a:r>
            <a:r>
              <a:rPr lang="en-US" altLang="ko-KR" sz="1600" b="1" dirty="0" smtClean="0">
                <a:latin typeface="서울남산체 M" pitchFamily="18" charset="-127"/>
                <a:ea typeface="서울남산체 M" pitchFamily="18" charset="-127"/>
              </a:rPr>
              <a:t> </a:t>
            </a:r>
            <a:r>
              <a:rPr lang="ko-KR" altLang="en-US" sz="1600" b="1" dirty="0" smtClean="0">
                <a:latin typeface="서울남산체 M" pitchFamily="18" charset="-127"/>
                <a:ea typeface="서울남산체 M" pitchFamily="18" charset="-127"/>
              </a:rPr>
              <a:t>처리</a:t>
            </a:r>
            <a:endParaRPr lang="en-US" altLang="ko-KR" sz="1600" b="1" dirty="0" smtClean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83568" y="4149080"/>
            <a:ext cx="2520280" cy="1798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>
                <a:latin typeface="서울남산체 M" pitchFamily="18" charset="-127"/>
                <a:ea typeface="서울남산체 M" pitchFamily="18" charset="-127"/>
              </a:rPr>
              <a:t>서버와 통신</a:t>
            </a:r>
            <a:endParaRPr lang="en-US" altLang="ko-KR" sz="1600" b="1" dirty="0" smtClean="0">
              <a:latin typeface="서울남산체 M" pitchFamily="18" charset="-127"/>
              <a:ea typeface="서울남산체 M" pitchFamily="18" charset="-127"/>
            </a:endParaRPr>
          </a:p>
          <a:p>
            <a:endParaRPr lang="en-US" altLang="ko-KR" sz="800" b="1" dirty="0" smtClean="0">
              <a:latin typeface="서울남산체 M" pitchFamily="18" charset="-127"/>
              <a:ea typeface="서울남산체 M" pitchFamily="18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600" b="1" dirty="0" smtClean="0">
                <a:latin typeface="서울남산체 M" pitchFamily="18" charset="-127"/>
                <a:ea typeface="서울남산체 M" pitchFamily="18" charset="-127"/>
              </a:rPr>
              <a:t>사용자 인증</a:t>
            </a:r>
            <a:endParaRPr lang="en-US" altLang="ko-KR" sz="1600" b="1" dirty="0" smtClean="0">
              <a:latin typeface="서울남산체 M" pitchFamily="18" charset="-127"/>
              <a:ea typeface="서울남산체 M" pitchFamily="18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600" b="1" dirty="0" smtClean="0">
                <a:latin typeface="서울남산체 M" pitchFamily="18" charset="-127"/>
                <a:ea typeface="서울남산체 M" pitchFamily="18" charset="-127"/>
              </a:rPr>
              <a:t>기부단체 목록 읽어오기</a:t>
            </a:r>
            <a:endParaRPr lang="en-US" altLang="ko-KR" sz="1600" b="1" dirty="0" smtClean="0">
              <a:latin typeface="서울남산체 M" pitchFamily="18" charset="-127"/>
              <a:ea typeface="서울남산체 M" pitchFamily="18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600" b="1" dirty="0" smtClean="0">
                <a:latin typeface="서울남산체 M" pitchFamily="18" charset="-127"/>
                <a:ea typeface="서울남산체 M" pitchFamily="18" charset="-127"/>
              </a:rPr>
              <a:t>실제 서버에 결과 반영</a:t>
            </a:r>
            <a:endParaRPr lang="ko-KR" altLang="en-US" sz="1600" b="1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426130" y="3212976"/>
            <a:ext cx="2520280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>
                <a:latin typeface="서울남산체 M" pitchFamily="18" charset="-127"/>
                <a:ea typeface="서울남산체 M" pitchFamily="18" charset="-127"/>
              </a:rPr>
              <a:t>서버와의 통신 관리</a:t>
            </a:r>
            <a:endParaRPr lang="ko-KR" altLang="en-US" sz="1600" b="1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21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3635896" y="2132856"/>
            <a:ext cx="2520280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>
                <a:latin typeface="서울남산체 M" pitchFamily="18" charset="-127"/>
                <a:ea typeface="서울남산체 M" pitchFamily="18" charset="-127"/>
              </a:rPr>
              <a:t>결제 기능과 </a:t>
            </a:r>
            <a:r>
              <a:rPr lang="en-US" altLang="ko-KR" sz="1600" b="1" dirty="0" smtClean="0">
                <a:latin typeface="서울남산체 M" pitchFamily="18" charset="-127"/>
                <a:ea typeface="서울남산체 M" pitchFamily="18" charset="-127"/>
              </a:rPr>
              <a:t>GUI</a:t>
            </a:r>
            <a:r>
              <a:rPr lang="ko-KR" altLang="en-US" sz="1600" b="1" dirty="0" smtClean="0">
                <a:latin typeface="서울남산체 M" pitchFamily="18" charset="-127"/>
                <a:ea typeface="서울남산체 M" pitchFamily="18" charset="-127"/>
              </a:rPr>
              <a:t> 연동</a:t>
            </a:r>
            <a:endParaRPr lang="ko-KR" altLang="en-US" sz="1600" b="1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635896" y="4149080"/>
            <a:ext cx="2520280" cy="1798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>
                <a:latin typeface="서울남산체 M" pitchFamily="18" charset="-127"/>
                <a:ea typeface="서울남산체 M" pitchFamily="18" charset="-127"/>
              </a:rPr>
              <a:t>서버와 통신</a:t>
            </a:r>
            <a:endParaRPr lang="en-US" altLang="ko-KR" sz="1600" b="1" dirty="0" smtClean="0">
              <a:latin typeface="서울남산체 M" pitchFamily="18" charset="-127"/>
              <a:ea typeface="서울남산체 M" pitchFamily="18" charset="-127"/>
            </a:endParaRPr>
          </a:p>
          <a:p>
            <a:endParaRPr lang="en-US" altLang="ko-KR" sz="800" b="1" dirty="0">
              <a:latin typeface="서울남산체 M" pitchFamily="18" charset="-127"/>
              <a:ea typeface="서울남산체 M" pitchFamily="18" charset="-127"/>
            </a:endParaRPr>
          </a:p>
          <a:p>
            <a:pPr algn="l"/>
            <a:r>
              <a:rPr lang="en-US" altLang="ko-KR" sz="1600" b="1" dirty="0" smtClean="0">
                <a:latin typeface="서울남산체 M" pitchFamily="18" charset="-127"/>
                <a:ea typeface="서울남산체 M" pitchFamily="18" charset="-127"/>
              </a:rPr>
              <a:t>- </a:t>
            </a:r>
            <a:r>
              <a:rPr lang="ko-KR" altLang="en-US" sz="1600" b="1" dirty="0" smtClean="0">
                <a:latin typeface="서울남산체 M" pitchFamily="18" charset="-127"/>
                <a:ea typeface="서울남산체 M" pitchFamily="18" charset="-127"/>
              </a:rPr>
              <a:t>서버에 저장된 사용자 정보</a:t>
            </a:r>
            <a:endParaRPr lang="en-US" altLang="ko-KR" sz="1600" b="1" dirty="0" smtClean="0">
              <a:latin typeface="서울남산체 M" pitchFamily="18" charset="-127"/>
              <a:ea typeface="서울남산체 M" pitchFamily="18" charset="-127"/>
            </a:endParaRPr>
          </a:p>
          <a:p>
            <a:pPr algn="l"/>
            <a:r>
              <a:rPr lang="ko-KR" altLang="en-US" sz="1600" b="1" dirty="0" smtClean="0">
                <a:latin typeface="서울남산체 M" pitchFamily="18" charset="-127"/>
                <a:ea typeface="서울남산체 M" pitchFamily="18" charset="-127"/>
              </a:rPr>
              <a:t>  및 포인트 정보 읽어오기</a:t>
            </a:r>
            <a:endParaRPr lang="en-US" altLang="ko-KR" sz="1600" b="1" dirty="0" smtClean="0">
              <a:latin typeface="서울남산체 M" pitchFamily="18" charset="-127"/>
              <a:ea typeface="서울남산체 M" pitchFamily="18" charset="-127"/>
            </a:endParaRPr>
          </a:p>
          <a:p>
            <a:pPr algn="l"/>
            <a:r>
              <a:rPr lang="en-US" altLang="ko-KR" sz="1600" b="1" dirty="0" smtClean="0">
                <a:latin typeface="서울남산체 M" pitchFamily="18" charset="-127"/>
                <a:ea typeface="서울남산체 M" pitchFamily="18" charset="-127"/>
              </a:rPr>
              <a:t>- </a:t>
            </a:r>
            <a:r>
              <a:rPr lang="ko-KR" altLang="en-US" sz="1600" b="1" dirty="0" smtClean="0">
                <a:latin typeface="서울남산체 M" pitchFamily="18" charset="-127"/>
                <a:ea typeface="서울남산체 M" pitchFamily="18" charset="-127"/>
              </a:rPr>
              <a:t>결제 정보 및 적립결과       </a:t>
            </a:r>
            <a:endParaRPr lang="en-US" altLang="ko-KR" sz="1600" b="1" dirty="0" smtClean="0">
              <a:latin typeface="서울남산체 M" pitchFamily="18" charset="-127"/>
              <a:ea typeface="서울남산체 M" pitchFamily="18" charset="-127"/>
            </a:endParaRPr>
          </a:p>
          <a:p>
            <a:pPr algn="l"/>
            <a:r>
              <a:rPr lang="ko-KR" altLang="en-US" sz="1600" b="1" dirty="0" smtClean="0">
                <a:latin typeface="서울남산체 M" pitchFamily="18" charset="-127"/>
                <a:ea typeface="서울남산체 M" pitchFamily="18" charset="-127"/>
              </a:rPr>
              <a:t>  서버에 반영</a:t>
            </a:r>
            <a:r>
              <a:rPr lang="en-US" altLang="ko-KR" sz="1600" b="1" dirty="0" smtClean="0">
                <a:latin typeface="서울남산체 M" pitchFamily="18" charset="-127"/>
                <a:ea typeface="서울남산체 M" pitchFamily="18" charset="-127"/>
              </a:rPr>
              <a:t> </a:t>
            </a:r>
            <a:endParaRPr lang="ko-KR" altLang="en-US" sz="1600" b="1" dirty="0">
              <a:latin typeface="서울남산체 M" pitchFamily="18" charset="-127"/>
              <a:ea typeface="서울남산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443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 일정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99592" y="2187978"/>
            <a:ext cx="2520000" cy="3339628"/>
            <a:chOff x="1642234" y="2187978"/>
            <a:chExt cx="2520000" cy="3339628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1785970" y="2187978"/>
              <a:ext cx="2160000" cy="1440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22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2"/>
                  </a:solidFill>
                  <a:latin typeface="서울남산체 M" pitchFamily="18" charset="-127"/>
                  <a:ea typeface="서울남산체 M" pitchFamily="18" charset="-127"/>
                </a:rPr>
                <a:t>12</a:t>
              </a:r>
              <a:r>
                <a:rPr lang="ko-KR" altLang="en-US" sz="2400" b="1" dirty="0">
                  <a:solidFill>
                    <a:schemeClr val="tx2"/>
                  </a:solidFill>
                  <a:latin typeface="서울남산체 M" pitchFamily="18" charset="-127"/>
                  <a:ea typeface="서울남산체 M" pitchFamily="18" charset="-127"/>
                </a:rPr>
                <a:t>주차</a:t>
              </a:r>
              <a:endParaRPr lang="en-US" altLang="ko-KR" sz="2400" b="1" dirty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endParaRPr>
            </a:p>
            <a:p>
              <a:pPr algn="ctr"/>
              <a:r>
                <a:rPr lang="en-US" altLang="ko-KR" sz="2400" b="1" dirty="0">
                  <a:solidFill>
                    <a:schemeClr val="tx2"/>
                  </a:solidFill>
                  <a:latin typeface="서울남산체 M" pitchFamily="18" charset="-127"/>
                  <a:ea typeface="서울남산체 M" pitchFamily="18" charset="-127"/>
                </a:rPr>
                <a:t>(5.18~5.24)</a:t>
              </a:r>
              <a:endParaRPr lang="ko-KR" altLang="en-US" sz="2400" b="1" dirty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42234" y="4087606"/>
              <a:ext cx="2520000" cy="144000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서울남산체 M" pitchFamily="18" charset="-127"/>
                  <a:ea typeface="서울남산체 M" pitchFamily="18" charset="-127"/>
                </a:rPr>
                <a:t>서버</a:t>
              </a:r>
              <a:r>
                <a:rPr lang="en-US" altLang="ko-KR" sz="1600" dirty="0">
                  <a:latin typeface="서울남산체 M" pitchFamily="18" charset="-127"/>
                  <a:ea typeface="서울남산체 M" pitchFamily="18" charset="-127"/>
                </a:rPr>
                <a:t> </a:t>
              </a:r>
              <a:r>
                <a:rPr lang="ko-KR" altLang="en-US" sz="1600" dirty="0">
                  <a:latin typeface="서울남산체 M" pitchFamily="18" charset="-127"/>
                  <a:ea typeface="서울남산체 M" pitchFamily="18" charset="-127"/>
                </a:rPr>
                <a:t>및 </a:t>
              </a:r>
              <a:r>
                <a:rPr lang="en-US" altLang="ko-KR" sz="1600" dirty="0">
                  <a:latin typeface="서울남산체 M" pitchFamily="18" charset="-127"/>
                  <a:ea typeface="서울남산체 M" pitchFamily="18" charset="-127"/>
                </a:rPr>
                <a:t>DB </a:t>
              </a:r>
              <a:r>
                <a:rPr lang="ko-KR" altLang="en-US" sz="1600" dirty="0">
                  <a:latin typeface="서울남산체 M" pitchFamily="18" charset="-127"/>
                  <a:ea typeface="서울남산체 M" pitchFamily="18" charset="-127"/>
                </a:rPr>
                <a:t>구현</a:t>
              </a:r>
              <a:endParaRPr lang="en-US" altLang="ko-KR" sz="1600" dirty="0">
                <a:latin typeface="서울남산체 M" pitchFamily="18" charset="-127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서울남산체 M" pitchFamily="18" charset="-127"/>
                  <a:ea typeface="서울남산체 M" pitchFamily="18" charset="-127"/>
                </a:rPr>
                <a:t>서버 및 클라이언트 연동</a:t>
              </a:r>
              <a:endParaRPr lang="en-US" altLang="ko-KR" sz="1600" dirty="0">
                <a:latin typeface="서울남산체 M" pitchFamily="18" charset="-127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600" dirty="0" err="1">
                  <a:latin typeface="서울남산체 M" pitchFamily="18" charset="-127"/>
                  <a:ea typeface="서울남산체 M" pitchFamily="18" charset="-127"/>
                </a:rPr>
                <a:t>라즈베리파이</a:t>
              </a:r>
              <a:r>
                <a:rPr lang="ko-KR" altLang="en-US" sz="1600" dirty="0">
                  <a:latin typeface="서울남산체 M" pitchFamily="18" charset="-127"/>
                  <a:ea typeface="서울남산체 M" pitchFamily="18" charset="-127"/>
                </a:rPr>
                <a:t> 관련 개발</a:t>
              </a:r>
              <a:endParaRPr lang="en-US" altLang="ko-KR" sz="1600" dirty="0">
                <a:latin typeface="서울남산체 M" pitchFamily="18" charset="-127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서울남산체 M" pitchFamily="18" charset="-127"/>
                  <a:ea typeface="서울남산체 M" pitchFamily="18" charset="-127"/>
                </a:rPr>
                <a:t>미비사항 보완</a:t>
              </a:r>
              <a:endParaRPr lang="en-US" altLang="ko-KR" sz="1600" dirty="0">
                <a:latin typeface="서울남산체 M" pitchFamily="18" charset="-127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서울남산체 M" pitchFamily="18" charset="-127"/>
                  <a:ea typeface="서울남산체 M" pitchFamily="18" charset="-127"/>
                </a:rPr>
                <a:t>자료 조사 및 </a:t>
              </a:r>
              <a:r>
                <a:rPr lang="en-US" altLang="ko-KR" sz="1600" dirty="0">
                  <a:latin typeface="서울남산체 M" pitchFamily="18" charset="-127"/>
                  <a:ea typeface="서울남산체 M" pitchFamily="18" charset="-127"/>
                </a:rPr>
                <a:t>study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299912" y="2187978"/>
            <a:ext cx="2520000" cy="3251772"/>
            <a:chOff x="6578550" y="2187978"/>
            <a:chExt cx="2520000" cy="3251772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6804248" y="2187978"/>
              <a:ext cx="2160000" cy="1440001"/>
            </a:xfrm>
            <a:prstGeom prst="roundRect">
              <a:avLst/>
            </a:prstGeom>
            <a:solidFill>
              <a:schemeClr val="bg1"/>
            </a:solidFill>
            <a:ln w="222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2"/>
                  </a:solidFill>
                  <a:latin typeface="서울남산체 M" pitchFamily="18" charset="-127"/>
                  <a:ea typeface="서울남산체 M" pitchFamily="18" charset="-127"/>
                </a:rPr>
                <a:t>14</a:t>
              </a:r>
              <a:r>
                <a:rPr lang="ko-KR" altLang="en-US" sz="2400" b="1" dirty="0">
                  <a:solidFill>
                    <a:schemeClr val="tx2"/>
                  </a:solidFill>
                  <a:latin typeface="서울남산체 M" pitchFamily="18" charset="-127"/>
                  <a:ea typeface="서울남산체 M" pitchFamily="18" charset="-127"/>
                </a:rPr>
                <a:t>주차</a:t>
              </a:r>
              <a:endParaRPr lang="en-US" altLang="ko-KR" sz="2400" b="1" dirty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endParaRPr>
            </a:p>
            <a:p>
              <a:pPr algn="ctr"/>
              <a:r>
                <a:rPr lang="en-US" altLang="ko-KR" sz="2400" b="1" dirty="0">
                  <a:solidFill>
                    <a:schemeClr val="tx2"/>
                  </a:solidFill>
                  <a:latin typeface="서울남산체 M" pitchFamily="18" charset="-127"/>
                  <a:ea typeface="서울남산체 M" pitchFamily="18" charset="-127"/>
                </a:rPr>
                <a:t>(5.31~)</a:t>
              </a:r>
              <a:endParaRPr lang="ko-KR" altLang="en-US" sz="2400" b="1" dirty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578550" y="4116311"/>
              <a:ext cx="2520000" cy="132343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latin typeface="서울남산체 M" pitchFamily="18" charset="-127"/>
                  <a:ea typeface="서울남산체 M" pitchFamily="18" charset="-127"/>
                </a:rPr>
                <a:t>최종발</a:t>
              </a:r>
              <a:r>
                <a:rPr lang="ko-KR" altLang="en-US" sz="1600" dirty="0">
                  <a:latin typeface="서울남산체 M" pitchFamily="18" charset="-127"/>
                  <a:ea typeface="서울남산체 M" pitchFamily="18" charset="-127"/>
                </a:rPr>
                <a:t>표</a:t>
              </a:r>
              <a:r>
                <a:rPr lang="en-US" altLang="ko-KR" sz="1600" dirty="0" smtClean="0">
                  <a:latin typeface="서울남산체 M" pitchFamily="18" charset="-127"/>
                  <a:ea typeface="서울남산체 M" pitchFamily="18" charset="-127"/>
                </a:rPr>
                <a:t> </a:t>
              </a:r>
              <a:r>
                <a:rPr lang="ko-KR" altLang="en-US" sz="1600" dirty="0">
                  <a:latin typeface="서울남산체 M" pitchFamily="18" charset="-127"/>
                  <a:ea typeface="서울남산체 M" pitchFamily="18" charset="-127"/>
                </a:rPr>
                <a:t>준비</a:t>
              </a:r>
              <a:endParaRPr lang="en-US" altLang="ko-KR" sz="1600" dirty="0">
                <a:latin typeface="서울남산체 M" pitchFamily="18" charset="-127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서울남산체 M" pitchFamily="18" charset="-127"/>
                  <a:ea typeface="서울남산체 M" pitchFamily="18" charset="-127"/>
                </a:rPr>
                <a:t>최종보고서 작성</a:t>
              </a:r>
              <a:endParaRPr lang="en-US" altLang="ko-KR" sz="1600" dirty="0">
                <a:latin typeface="서울남산체 M" pitchFamily="18" charset="-127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서울남산체 M" pitchFamily="18" charset="-127"/>
                  <a:ea typeface="서울남산체 M" pitchFamily="18" charset="-127"/>
                </a:rPr>
                <a:t>미비사항 </a:t>
              </a:r>
              <a:r>
                <a:rPr lang="ko-KR" altLang="en-US" sz="1600" dirty="0" smtClean="0">
                  <a:latin typeface="서울남산체 M" pitchFamily="18" charset="-127"/>
                  <a:ea typeface="서울남산체 M" pitchFamily="18" charset="-127"/>
                </a:rPr>
                <a:t>보완</a:t>
              </a:r>
              <a:endParaRPr lang="en-US" altLang="ko-KR" sz="1600" dirty="0" smtClean="0">
                <a:latin typeface="서울남산체 M" pitchFamily="18" charset="-127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latin typeface="서울남산체 M" pitchFamily="18" charset="-127"/>
                  <a:ea typeface="서울남산체 M" pitchFamily="18" charset="-127"/>
                </a:rPr>
                <a:t>최종 발표</a:t>
              </a:r>
              <a:r>
                <a:rPr lang="en-US" altLang="ko-KR" sz="1600" dirty="0" smtClean="0">
                  <a:latin typeface="서울남산체 M" pitchFamily="18" charset="-127"/>
                  <a:ea typeface="서울남산체 M" pitchFamily="18" charset="-127"/>
                </a:rPr>
                <a:t> </a:t>
              </a:r>
              <a:endParaRPr lang="en-US" altLang="ko-KR" sz="1600" dirty="0">
                <a:latin typeface="서울남산체 M" pitchFamily="18" charset="-127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서울남산체 M" pitchFamily="18" charset="-127"/>
                  <a:ea typeface="서울남산체 M" pitchFamily="18" charset="-127"/>
                </a:rPr>
                <a:t>최종보고서 제출</a:t>
              </a:r>
              <a:endParaRPr lang="en-US" altLang="ko-KR" sz="1600" dirty="0">
                <a:latin typeface="서울남산체 M" pitchFamily="18" charset="-127"/>
                <a:ea typeface="서울남산체 M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595035" y="2187978"/>
            <a:ext cx="2520000" cy="3005550"/>
            <a:chOff x="4196671" y="2187978"/>
            <a:chExt cx="2520000" cy="300555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4367137" y="2187978"/>
              <a:ext cx="2160000" cy="1440001"/>
            </a:xfrm>
            <a:prstGeom prst="roundRect">
              <a:avLst/>
            </a:prstGeom>
            <a:solidFill>
              <a:schemeClr val="bg1"/>
            </a:solidFill>
            <a:ln w="222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2"/>
                  </a:solidFill>
                  <a:latin typeface="서울남산체 M" pitchFamily="18" charset="-127"/>
                  <a:ea typeface="서울남산체 M" pitchFamily="18" charset="-127"/>
                </a:rPr>
                <a:t>13</a:t>
              </a:r>
              <a:r>
                <a:rPr lang="ko-KR" altLang="en-US" sz="2400" b="1" dirty="0">
                  <a:solidFill>
                    <a:schemeClr val="tx2"/>
                  </a:solidFill>
                  <a:latin typeface="서울남산체 M" pitchFamily="18" charset="-127"/>
                  <a:ea typeface="서울남산체 M" pitchFamily="18" charset="-127"/>
                </a:rPr>
                <a:t>주차</a:t>
              </a:r>
              <a:endParaRPr lang="en-US" altLang="ko-KR" sz="2400" b="1" dirty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endParaRPr>
            </a:p>
            <a:p>
              <a:pPr algn="ctr"/>
              <a:r>
                <a:rPr lang="en-US" altLang="ko-KR" sz="2400" b="1" dirty="0">
                  <a:solidFill>
                    <a:schemeClr val="tx2"/>
                  </a:solidFill>
                  <a:latin typeface="서울남산체 M" pitchFamily="18" charset="-127"/>
                  <a:ea typeface="서울남산체 M" pitchFamily="18" charset="-127"/>
                </a:rPr>
                <a:t>(5.24~5.30)</a:t>
              </a:r>
              <a:endParaRPr lang="ko-KR" altLang="en-US" sz="2400" b="1" dirty="0">
                <a:solidFill>
                  <a:schemeClr val="tx2"/>
                </a:solidFill>
                <a:latin typeface="서울남산체 M" pitchFamily="18" charset="-127"/>
                <a:ea typeface="서울남산체 M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96671" y="4116310"/>
              <a:ext cx="2520000" cy="1077218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서울남산체 M" pitchFamily="18" charset="-127"/>
                  <a:ea typeface="서울남산체 M" pitchFamily="18" charset="-127"/>
                </a:rPr>
                <a:t>클라이언트 시스템 </a:t>
              </a:r>
              <a:r>
                <a:rPr lang="ko-KR" altLang="en-US" sz="1600" dirty="0" err="1" smtClean="0">
                  <a:latin typeface="서울남산체 M" pitchFamily="18" charset="-127"/>
                  <a:ea typeface="서울남산체 M" pitchFamily="18" charset="-127"/>
                </a:rPr>
                <a:t>테스팅</a:t>
              </a:r>
              <a:endParaRPr lang="en-US" altLang="ko-KR" sz="1600" dirty="0">
                <a:latin typeface="서울남산체 M" pitchFamily="18" charset="-127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서울남산체 M" pitchFamily="18" charset="-127"/>
                  <a:ea typeface="서울남산체 M" pitchFamily="18" charset="-127"/>
                </a:rPr>
                <a:t>전체</a:t>
              </a:r>
              <a:r>
                <a:rPr lang="en-US" altLang="ko-KR" sz="1600" dirty="0">
                  <a:latin typeface="서울남산체 M" pitchFamily="18" charset="-127"/>
                  <a:ea typeface="서울남산체 M" pitchFamily="18" charset="-127"/>
                </a:rPr>
                <a:t> </a:t>
              </a:r>
              <a:r>
                <a:rPr lang="ko-KR" altLang="en-US" sz="1600" dirty="0">
                  <a:latin typeface="서울남산체 M" pitchFamily="18" charset="-127"/>
                  <a:ea typeface="서울남산체 M" pitchFamily="18" charset="-127"/>
                </a:rPr>
                <a:t>시스템 </a:t>
              </a:r>
              <a:r>
                <a:rPr lang="ko-KR" altLang="en-US" sz="1600" dirty="0" err="1">
                  <a:latin typeface="서울남산체 M" pitchFamily="18" charset="-127"/>
                  <a:ea typeface="서울남산체 M" pitchFamily="18" charset="-127"/>
                </a:rPr>
                <a:t>테스팅</a:t>
              </a:r>
              <a:endParaRPr lang="en-US" altLang="ko-KR" sz="1600" dirty="0">
                <a:latin typeface="서울남산체 M" pitchFamily="18" charset="-127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서울남산체 M" pitchFamily="18" charset="-127"/>
                  <a:ea typeface="서울남산체 M" pitchFamily="18" charset="-127"/>
                </a:rPr>
                <a:t>미비사항 보완</a:t>
              </a:r>
              <a:endParaRPr lang="en-US" altLang="ko-KR" sz="1600" dirty="0">
                <a:latin typeface="서울남산체 M" pitchFamily="18" charset="-127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서울남산체 M" pitchFamily="18" charset="-127"/>
                  <a:ea typeface="서울남산체 M" pitchFamily="18" charset="-127"/>
                </a:rPr>
                <a:t>자료 조사 및 </a:t>
              </a:r>
              <a:r>
                <a:rPr lang="en-US" altLang="ko-KR" sz="1600" dirty="0" smtClean="0">
                  <a:latin typeface="서울남산체 M" pitchFamily="18" charset="-127"/>
                  <a:ea typeface="서울남산체 M" pitchFamily="18" charset="-127"/>
                </a:rPr>
                <a:t>study</a:t>
              </a:r>
              <a:endParaRPr lang="en-US" altLang="ko-KR" sz="1600" dirty="0">
                <a:latin typeface="서울남산체 M" pitchFamily="18" charset="-127"/>
                <a:ea typeface="서울남산체 M" pitchFamily="18" charset="-127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708757" y="6021288"/>
            <a:ext cx="818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22</a:t>
            </a:r>
            <a:endParaRPr lang="ko-KR" altLang="en-US" sz="2400" b="1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2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75656" y="2132856"/>
            <a:ext cx="6192688" cy="2592288"/>
          </a:xfrm>
          <a:prstGeom prst="rect">
            <a:avLst/>
          </a:prstGeom>
          <a:solidFill>
            <a:schemeClr val="bg1"/>
          </a:solidFill>
          <a:ln w="57150" cmpd="dbl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경청해주셔서 </a:t>
            </a:r>
            <a:endParaRPr lang="en-US" altLang="ko-KR" sz="4400" b="1" dirty="0" smtClean="0">
              <a:solidFill>
                <a:schemeClr val="tx2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감사합니다</a:t>
            </a:r>
            <a:endParaRPr lang="ko-KR" altLang="en-US" sz="4400" b="1" dirty="0">
              <a:solidFill>
                <a:schemeClr val="tx2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40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316260"/>
            <a:ext cx="5832648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 조원 별 역할 분담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0893"/>
              </p:ext>
            </p:extLst>
          </p:nvPr>
        </p:nvGraphicFramePr>
        <p:xfrm>
          <a:off x="1009507" y="1772816"/>
          <a:ext cx="7594941" cy="4248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2945"/>
                <a:gridCol w="1452945"/>
                <a:gridCol w="4689051"/>
              </a:tblGrid>
              <a:tr h="440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서울남산체 M" pitchFamily="18" charset="-127"/>
                          <a:ea typeface="서울남산체 M" pitchFamily="18" charset="-127"/>
                        </a:rPr>
                        <a:t>이름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marL="103704" marR="103704" marT="51852" marB="51852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서울남산체 M" pitchFamily="18" charset="-127"/>
                          <a:ea typeface="서울남산체 M" pitchFamily="18" charset="-127"/>
                        </a:rPr>
                        <a:t>전공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서울남산체 M" pitchFamily="18" charset="-127"/>
                          <a:ea typeface="서울남산체 M" pitchFamily="18" charset="-127"/>
                        </a:rPr>
                        <a:t>역할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725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김태형</a:t>
                      </a:r>
                      <a:endParaRPr lang="ko-KR" altLang="en-US" sz="20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marL="103704" marR="103704" marT="51852" marB="51852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컴퓨터</a:t>
                      </a:r>
                      <a:endParaRPr lang="en-US" altLang="ko-KR" sz="2000" dirty="0" smtClean="0">
                        <a:latin typeface="서울남산체 M" pitchFamily="18" charset="-127"/>
                        <a:ea typeface="서울남산체 M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학부</a:t>
                      </a:r>
                      <a:endParaRPr lang="ko-KR" altLang="en-US" sz="20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kern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팀장 서버</a:t>
                      </a:r>
                      <a:r>
                        <a:rPr lang="en-US" altLang="ko-KR" sz="2000" kern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, </a:t>
                      </a:r>
                      <a:r>
                        <a:rPr lang="ko-KR" altLang="en-US" sz="2000" kern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하드웨어 및 </a:t>
                      </a:r>
                      <a:endParaRPr lang="en-US" altLang="ko-KR" sz="2000" kern="1200" dirty="0" smtClean="0">
                        <a:latin typeface="서울남산체 M" pitchFamily="18" charset="-127"/>
                        <a:ea typeface="서울남산체 M" pitchFamily="18" charset="-127"/>
                      </a:endParaRPr>
                    </a:p>
                    <a:p>
                      <a:pPr algn="ctr"/>
                      <a:r>
                        <a:rPr lang="ko-KR" altLang="en-US" sz="2000" kern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전체 시스템 개발</a:t>
                      </a:r>
                      <a:endParaRPr lang="ko-KR" altLang="en-US" sz="2000" kern="1200" dirty="0" smtClean="0">
                        <a:solidFill>
                          <a:schemeClr val="dk1"/>
                        </a:solidFill>
                        <a:latin typeface="서울남산체 M" pitchFamily="18" charset="-127"/>
                        <a:ea typeface="서울남산체 M" pitchFamily="18" charset="-127"/>
                        <a:cs typeface="+mn-cs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0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김근태</a:t>
                      </a:r>
                      <a:endParaRPr lang="ko-KR" altLang="en-US" sz="20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marL="103704" marR="103704" marT="51852" marB="51852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경영학부</a:t>
                      </a:r>
                      <a:endParaRPr lang="ko-KR" altLang="en-US" sz="20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kern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가맹점 클라이언트 </a:t>
                      </a:r>
                      <a:endParaRPr lang="en-US" altLang="ko-KR" sz="2000" kern="1200" dirty="0" smtClean="0">
                        <a:latin typeface="서울남산체 M" pitchFamily="18" charset="-127"/>
                        <a:ea typeface="서울남산체 M" pitchFamily="18" charset="-127"/>
                      </a:endParaRPr>
                    </a:p>
                    <a:p>
                      <a:pPr algn="ctr"/>
                      <a:r>
                        <a:rPr lang="ko-KR" altLang="en-US" sz="2000" kern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상품 관리구현</a:t>
                      </a:r>
                      <a:endParaRPr lang="ko-KR" altLang="en-US" sz="2000" kern="1200" dirty="0" smtClean="0">
                        <a:solidFill>
                          <a:schemeClr val="dk1"/>
                        </a:solidFill>
                        <a:latin typeface="서울남산체 M" pitchFamily="18" charset="-127"/>
                        <a:ea typeface="서울남산체 M" pitchFamily="18" charset="-127"/>
                        <a:cs typeface="+mn-cs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0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박태환</a:t>
                      </a:r>
                      <a:endParaRPr lang="ko-KR" altLang="en-US" sz="20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marL="103704" marR="103704" marT="51852" marB="51852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경영학부</a:t>
                      </a:r>
                      <a:endParaRPr lang="ko-KR" altLang="en-US" sz="20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kern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가맹점 클라이언트 </a:t>
                      </a:r>
                      <a:endParaRPr lang="en-US" altLang="ko-KR" sz="2000" kern="1200" dirty="0" smtClean="0">
                        <a:latin typeface="서울남산체 M" pitchFamily="18" charset="-127"/>
                        <a:ea typeface="서울남산체 M" pitchFamily="18" charset="-127"/>
                      </a:endParaRPr>
                    </a:p>
                    <a:p>
                      <a:pPr algn="ctr"/>
                      <a:r>
                        <a:rPr lang="ko-KR" altLang="en-US" sz="2000" kern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결제 기능구현</a:t>
                      </a:r>
                      <a:endParaRPr lang="en-US" altLang="ko-KR" sz="2000" kern="1200" dirty="0" smtClean="0">
                        <a:solidFill>
                          <a:schemeClr val="dk1"/>
                        </a:solidFill>
                        <a:latin typeface="서울남산체 M" pitchFamily="18" charset="-127"/>
                        <a:ea typeface="서울남산체 M" pitchFamily="18" charset="-127"/>
                        <a:cs typeface="+mn-cs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0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서울남산체 M" pitchFamily="18" charset="-127"/>
                          <a:ea typeface="서울남산체 M" pitchFamily="18" charset="-127"/>
                        </a:rPr>
                        <a:t>이흔정</a:t>
                      </a:r>
                      <a:endParaRPr lang="ko-KR" altLang="en-US" sz="20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marL="103704" marR="103704" marT="51852" marB="51852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컴퓨터</a:t>
                      </a:r>
                      <a:endParaRPr lang="en-US" altLang="ko-KR" sz="2000" dirty="0" smtClean="0">
                        <a:latin typeface="서울남산체 M" pitchFamily="18" charset="-127"/>
                        <a:ea typeface="서울남산체 M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학부</a:t>
                      </a:r>
                      <a:endParaRPr lang="ko-KR" altLang="en-US" sz="20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서울남산체 M" pitchFamily="18" charset="-127"/>
                          <a:ea typeface="서울남산체 M" pitchFamily="18" charset="-127"/>
                        </a:rPr>
                        <a:t>모바일</a:t>
                      </a:r>
                      <a:r>
                        <a:rPr lang="ko-KR" altLang="en-US" sz="20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 </a:t>
                      </a:r>
                      <a:r>
                        <a:rPr lang="ko-KR" altLang="en-US" sz="2000" dirty="0" err="1" smtClean="0">
                          <a:latin typeface="서울남산체 M" pitchFamily="18" charset="-127"/>
                          <a:ea typeface="서울남산체 M" pitchFamily="18" charset="-127"/>
                        </a:rPr>
                        <a:t>앱</a:t>
                      </a:r>
                      <a:r>
                        <a:rPr lang="ko-KR" altLang="en-US" sz="20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 구현</a:t>
                      </a:r>
                      <a:endParaRPr lang="en-US" altLang="ko-KR" sz="2000" dirty="0" smtClean="0">
                        <a:latin typeface="서울남산체 M" pitchFamily="18" charset="-127"/>
                        <a:ea typeface="서울남산체 M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smtClean="0">
                          <a:latin typeface="서울남산체 M" pitchFamily="18" charset="-127"/>
                          <a:ea typeface="서울남산체 M" pitchFamily="18" charset="-127"/>
                        </a:rPr>
                        <a:t>모여라 동전 서버 구현</a:t>
                      </a:r>
                      <a:endParaRPr lang="ko-KR" altLang="en-US" sz="20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0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전현빈</a:t>
                      </a:r>
                      <a:endParaRPr lang="ko-KR" altLang="en-US" sz="20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marL="103704" marR="103704" marT="51852" marB="51852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경영학부</a:t>
                      </a:r>
                      <a:endParaRPr lang="ko-KR" altLang="en-US" sz="20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가맹점 클라이언트 </a:t>
                      </a:r>
                      <a:endParaRPr lang="en-US" altLang="ko-KR" sz="2000" kern="1200" dirty="0" smtClean="0">
                        <a:latin typeface="서울남산체 M" pitchFamily="18" charset="-127"/>
                        <a:ea typeface="서울남산체 M" pitchFamily="18" charset="-127"/>
                      </a:endParaRPr>
                    </a:p>
                    <a:p>
                      <a:pPr algn="ctr" latinLnBrk="1"/>
                      <a:r>
                        <a:rPr lang="en-US" altLang="ko-KR" sz="20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GUI</a:t>
                      </a:r>
                      <a:r>
                        <a:rPr lang="ko-KR" altLang="en-US" sz="20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구현</a:t>
                      </a:r>
                      <a:endParaRPr lang="ko-KR" altLang="en-US" sz="20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03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 모여라 동전이란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?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339752" y="2861320"/>
            <a:ext cx="864096" cy="864096"/>
          </a:xfrm>
          <a:prstGeom prst="ellipse">
            <a:avLst/>
          </a:prstGeom>
          <a:solidFill>
            <a:schemeClr val="accent1"/>
          </a:solidFill>
          <a:ln w="88900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서울남산체 M" pitchFamily="18" charset="-127"/>
                <a:ea typeface="서울남산체 M" pitchFamily="18" charset="-127"/>
              </a:rPr>
              <a:t>100</a:t>
            </a:r>
            <a:endParaRPr lang="ko-KR" altLang="en-US" sz="200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502294" y="3986707"/>
            <a:ext cx="701554" cy="701554"/>
          </a:xfrm>
          <a:prstGeom prst="ellipse">
            <a:avLst/>
          </a:prstGeom>
          <a:solidFill>
            <a:schemeClr val="accent1"/>
          </a:solidFill>
          <a:ln w="88900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서울남산체 M" pitchFamily="18" charset="-127"/>
                <a:ea typeface="서울남산체 M" pitchFamily="18" charset="-127"/>
              </a:rPr>
              <a:t>10</a:t>
            </a:r>
            <a:endParaRPr lang="ko-KR" altLang="en-US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060104" y="4517504"/>
            <a:ext cx="711696" cy="711696"/>
          </a:xfrm>
          <a:prstGeom prst="ellipse">
            <a:avLst/>
          </a:prstGeom>
          <a:solidFill>
            <a:schemeClr val="accent1"/>
          </a:solidFill>
          <a:ln w="88900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서울남산체 M" pitchFamily="18" charset="-127"/>
                <a:ea typeface="서울남산체 M" pitchFamily="18" charset="-127"/>
              </a:rPr>
              <a:t>50</a:t>
            </a:r>
            <a:endParaRPr lang="ko-KR" altLang="en-US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115616" y="3113348"/>
            <a:ext cx="1224136" cy="1224136"/>
          </a:xfrm>
          <a:prstGeom prst="ellipse">
            <a:avLst/>
          </a:prstGeom>
          <a:solidFill>
            <a:schemeClr val="accent1"/>
          </a:solidFill>
          <a:ln w="88900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서울남산체 M" pitchFamily="18" charset="-127"/>
                <a:ea typeface="서울남산체 M" pitchFamily="18" charset="-127"/>
              </a:rPr>
              <a:t>500</a:t>
            </a:r>
            <a:endParaRPr lang="ko-KR" altLang="en-US" sz="2800" dirty="0">
              <a:latin typeface="서울남산체 M" pitchFamily="18" charset="-127"/>
              <a:ea typeface="서울남산체 M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266900"/>
            <a:ext cx="1800200" cy="3322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오른쪽 화살표 8"/>
          <p:cNvSpPr/>
          <p:nvPr/>
        </p:nvSpPr>
        <p:spPr>
          <a:xfrm>
            <a:off x="3491880" y="3501008"/>
            <a:ext cx="2520280" cy="872480"/>
          </a:xfrm>
          <a:prstGeom prst="rightArrow">
            <a:avLst>
              <a:gd name="adj1" fmla="val 50000"/>
              <a:gd name="adj2" fmla="val 676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11959" y="2833846"/>
            <a:ext cx="1464697" cy="2092424"/>
          </a:xfrm>
          <a:prstGeom prst="rect">
            <a:avLst/>
          </a:prstGeom>
          <a:solidFill>
            <a:schemeClr val="accent1"/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서울남산체 M" pitchFamily="18" charset="-127"/>
                <a:ea typeface="서울남산체 M" pitchFamily="18" charset="-127"/>
              </a:rPr>
              <a:t>660 P</a:t>
            </a:r>
            <a:endParaRPr lang="ko-KR" altLang="en-US" sz="360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365866" y="4860104"/>
            <a:ext cx="291632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latin typeface="서울남산체 M" pitchFamily="18" charset="-127"/>
                <a:ea typeface="서울남산체 M" pitchFamily="18" charset="-127"/>
              </a:rPr>
              <a:t>2. </a:t>
            </a:r>
            <a:r>
              <a:rPr lang="ko-KR" altLang="en-US" sz="2000" b="1" dirty="0" smtClean="0">
                <a:latin typeface="서울남산체 M" pitchFamily="18" charset="-127"/>
                <a:ea typeface="서울남산체 M" pitchFamily="18" charset="-127"/>
              </a:rPr>
              <a:t>가맹점 클라이언트</a:t>
            </a:r>
            <a:endParaRPr lang="ko-KR" altLang="en-US" sz="1050" b="1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365866" y="4368732"/>
            <a:ext cx="291632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latin typeface="서울남산체 M" pitchFamily="18" charset="-127"/>
                <a:ea typeface="서울남산체 M" pitchFamily="18" charset="-127"/>
              </a:rPr>
              <a:t>1. </a:t>
            </a:r>
            <a:r>
              <a:rPr lang="ko-KR" altLang="en-US" sz="2000" b="1" dirty="0" smtClean="0">
                <a:latin typeface="서울남산체 M" pitchFamily="18" charset="-127"/>
                <a:ea typeface="서울남산체 M" pitchFamily="18" charset="-127"/>
              </a:rPr>
              <a:t>동전 모음이</a:t>
            </a:r>
            <a:endParaRPr lang="ko-KR" altLang="en-US" sz="1050" b="1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04</a:t>
            </a:r>
            <a:endParaRPr lang="ko-KR" altLang="en-US" sz="2400" b="1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5886146" y="5602611"/>
            <a:ext cx="291632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 smtClean="0">
                <a:latin typeface="서울남산체 M" pitchFamily="18" charset="-127"/>
                <a:ea typeface="서울남산체 M" pitchFamily="18" charset="-127"/>
              </a:rPr>
              <a:t>모바일</a:t>
            </a:r>
            <a:r>
              <a:rPr lang="ko-KR" altLang="en-US" sz="2000" b="1" dirty="0" smtClean="0">
                <a:latin typeface="서울남산체 M" pitchFamily="18" charset="-127"/>
                <a:ea typeface="서울남산체 M" pitchFamily="18" charset="-127"/>
              </a:rPr>
              <a:t> </a:t>
            </a:r>
            <a:r>
              <a:rPr lang="ko-KR" altLang="en-US" sz="2000" b="1" dirty="0" err="1" smtClean="0">
                <a:latin typeface="서울남산체 M" pitchFamily="18" charset="-127"/>
                <a:ea typeface="서울남산체 M" pitchFamily="18" charset="-127"/>
              </a:rPr>
              <a:t>앱</a:t>
            </a:r>
            <a:endParaRPr lang="ko-KR" altLang="en-US" sz="2000" b="1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1176" y="2030323"/>
            <a:ext cx="13789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서울남산체 M" pitchFamily="18" charset="-127"/>
                <a:ea typeface="서울남산체 M" pitchFamily="18" charset="-127"/>
              </a:rPr>
              <a:t>휴대 불편</a:t>
            </a:r>
            <a:endParaRPr lang="en-US" altLang="ko-KR" sz="2400" dirty="0" smtClean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ko-KR" altLang="en-US" sz="2400" dirty="0" smtClean="0">
                <a:latin typeface="서울남산체 M" pitchFamily="18" charset="-127"/>
                <a:ea typeface="서울남산체 M" pitchFamily="18" charset="-127"/>
              </a:rPr>
              <a:t>분실 위험</a:t>
            </a:r>
            <a:endParaRPr lang="en-US" altLang="ko-KR" sz="2400" dirty="0" smtClean="0">
              <a:latin typeface="서울남산체 M" pitchFamily="18" charset="-127"/>
              <a:ea typeface="서울남산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51920" y="1772816"/>
            <a:ext cx="2064229" cy="864096"/>
          </a:xfrm>
          <a:prstGeom prst="rect">
            <a:avLst/>
          </a:prstGeom>
          <a:solidFill>
            <a:schemeClr val="bg1"/>
          </a:solidFill>
          <a:ln w="57150" cmpd="dbl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가맹점 클라이언트</a:t>
            </a:r>
            <a:endParaRPr lang="ko-KR" altLang="en-US" sz="1600" dirty="0">
              <a:solidFill>
                <a:schemeClr val="tx2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18082" y="5191048"/>
            <a:ext cx="2064229" cy="864096"/>
          </a:xfrm>
          <a:prstGeom prst="rect">
            <a:avLst/>
          </a:prstGeom>
          <a:solidFill>
            <a:schemeClr val="bg1"/>
          </a:solidFill>
          <a:ln w="57150" cmpd="dbl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모바일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앱</a:t>
            </a:r>
            <a:endParaRPr lang="ko-KR" altLang="en-US" sz="1600" dirty="0">
              <a:solidFill>
                <a:schemeClr val="tx2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85756" y="5191048"/>
            <a:ext cx="2064229" cy="864096"/>
          </a:xfrm>
          <a:prstGeom prst="rect">
            <a:avLst/>
          </a:prstGeom>
          <a:solidFill>
            <a:schemeClr val="bg1"/>
          </a:solidFill>
          <a:ln w="57150" cmpd="dbl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동전 모음이</a:t>
            </a:r>
            <a:endParaRPr lang="ko-KR" altLang="en-US" sz="1600" dirty="0">
              <a:solidFill>
                <a:schemeClr val="tx2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782311" y="3448491"/>
            <a:ext cx="2203445" cy="1224136"/>
          </a:xfrm>
          <a:prstGeom prst="ellipse">
            <a:avLst/>
          </a:prstGeom>
          <a:ln w="984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서</a:t>
            </a:r>
            <a:r>
              <a:rPr lang="ko-KR" altLang="en-US" dirty="0">
                <a:latin typeface="서울남산체 M" pitchFamily="18" charset="-127"/>
                <a:ea typeface="서울남산체 M" pitchFamily="18" charset="-127"/>
              </a:rPr>
              <a:t>버</a:t>
            </a:r>
          </a:p>
        </p:txBody>
      </p:sp>
      <p:cxnSp>
        <p:nvCxnSpPr>
          <p:cNvPr id="8" name="직선 연결선 7"/>
          <p:cNvCxnSpPr>
            <a:stCxn id="2" idx="2"/>
            <a:endCxn id="6" idx="0"/>
          </p:cNvCxnSpPr>
          <p:nvPr/>
        </p:nvCxnSpPr>
        <p:spPr>
          <a:xfrm flipH="1">
            <a:off x="4884034" y="2636912"/>
            <a:ext cx="1" cy="8115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3"/>
            <a:endCxn id="3" idx="0"/>
          </p:cNvCxnSpPr>
          <p:nvPr/>
        </p:nvCxnSpPr>
        <p:spPr>
          <a:xfrm flipH="1">
            <a:off x="2750197" y="4493356"/>
            <a:ext cx="1354801" cy="6976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6" idx="5"/>
            <a:endCxn id="4" idx="0"/>
          </p:cNvCxnSpPr>
          <p:nvPr/>
        </p:nvCxnSpPr>
        <p:spPr>
          <a:xfrm>
            <a:off x="5663069" y="4493356"/>
            <a:ext cx="1354802" cy="6976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843808" y="4493356"/>
            <a:ext cx="792088" cy="4478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3411376" y="4646006"/>
            <a:ext cx="728464" cy="4236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744323" y="2808151"/>
            <a:ext cx="0" cy="5488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5076056" y="2808151"/>
            <a:ext cx="0" cy="5488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5583835" y="4641939"/>
            <a:ext cx="803842" cy="4317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926465" y="4401262"/>
            <a:ext cx="828010" cy="4409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 전체 시스템 소개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cxnSp>
        <p:nvCxnSpPr>
          <p:cNvPr id="43" name="직선 연결선 42"/>
          <p:cNvCxnSpPr>
            <a:stCxn id="6" idx="7"/>
          </p:cNvCxnSpPr>
          <p:nvPr/>
        </p:nvCxnSpPr>
        <p:spPr>
          <a:xfrm flipV="1">
            <a:off x="5663069" y="3448491"/>
            <a:ext cx="493107" cy="179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자기 디스크 46"/>
          <p:cNvSpPr/>
          <p:nvPr/>
        </p:nvSpPr>
        <p:spPr>
          <a:xfrm>
            <a:off x="6032304" y="2947186"/>
            <a:ext cx="555920" cy="819611"/>
          </a:xfrm>
          <a:prstGeom prst="flowChartMagneticDisk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6588224" y="3151512"/>
            <a:ext cx="1458162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데이터 베이스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49" name="제목 1"/>
          <p:cNvSpPr txBox="1">
            <a:spLocks/>
          </p:cNvSpPr>
          <p:nvPr/>
        </p:nvSpPr>
        <p:spPr>
          <a:xfrm>
            <a:off x="599832" y="2780928"/>
            <a:ext cx="339610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>
                <a:latin typeface="서울남산체 M" pitchFamily="18" charset="-127"/>
                <a:ea typeface="서울남산체 M" pitchFamily="18" charset="-127"/>
              </a:rPr>
              <a:t>서버를 경유하여 </a:t>
            </a:r>
            <a:endParaRPr lang="en-US" altLang="ko-KR" sz="2400" dirty="0" smtClean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ko-KR" altLang="en-US" sz="2400" dirty="0" smtClean="0">
                <a:latin typeface="서울남산체 M" pitchFamily="18" charset="-127"/>
                <a:ea typeface="서울남산체 M" pitchFamily="18" charset="-127"/>
              </a:rPr>
              <a:t>각 시스템간 상호작용</a:t>
            </a:r>
            <a:endParaRPr lang="ko-KR" altLang="en-US" sz="240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05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971600" y="2780928"/>
            <a:ext cx="7776864" cy="3600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모바일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앱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소개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cxnSp>
        <p:nvCxnSpPr>
          <p:cNvPr id="20" name="꺾인 연결선 19"/>
          <p:cNvCxnSpPr/>
          <p:nvPr/>
        </p:nvCxnSpPr>
        <p:spPr>
          <a:xfrm rot="16200000" flipH="1" flipV="1">
            <a:off x="2950946" y="2118087"/>
            <a:ext cx="30946" cy="1813453"/>
          </a:xfrm>
          <a:prstGeom prst="bentConnector3">
            <a:avLst>
              <a:gd name="adj1" fmla="val -73870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>
            <a:off x="2123728" y="2320207"/>
            <a:ext cx="3605391" cy="690151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26" idx="4"/>
          </p:cNvCxnSpPr>
          <p:nvPr/>
        </p:nvCxnSpPr>
        <p:spPr>
          <a:xfrm flipH="1" flipV="1">
            <a:off x="8060271" y="1801746"/>
            <a:ext cx="27135" cy="12075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515776" y="1196752"/>
            <a:ext cx="1088990" cy="604994"/>
          </a:xfrm>
          <a:prstGeom prst="ellipse">
            <a:avLst/>
          </a:prstGeom>
          <a:ln w="984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</a:p>
        </p:txBody>
      </p:sp>
      <p:cxnSp>
        <p:nvCxnSpPr>
          <p:cNvPr id="30" name="직선 화살표 연결선 29"/>
          <p:cNvCxnSpPr>
            <a:stCxn id="26" idx="3"/>
          </p:cNvCxnSpPr>
          <p:nvPr/>
        </p:nvCxnSpPr>
        <p:spPr>
          <a:xfrm flipH="1">
            <a:off x="6228184" y="1713147"/>
            <a:ext cx="1447071" cy="13274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60" y="1423244"/>
            <a:ext cx="696640" cy="12856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" name="TextBox 16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06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953598" y="5758346"/>
            <a:ext cx="1458162" cy="76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모바일</a:t>
            </a:r>
            <a:r>
              <a:rPr lang="ko-KR" altLang="en-US" sz="1800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</a:t>
            </a:r>
            <a:r>
              <a:rPr lang="ko-KR" alt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앱</a:t>
            </a:r>
            <a:endParaRPr lang="ko-KR" altLang="en-US" sz="1800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pic>
        <p:nvPicPr>
          <p:cNvPr id="29" name="Picture 2" descr="E:\MoAppNew_모앱소스\Preview\#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40605"/>
            <a:ext cx="1656000" cy="283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E:\MoAppNew_모앱소스\Preview\#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040605"/>
            <a:ext cx="1656000" cy="283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E:\MoAppNew_모앱소스\Preview\#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040605"/>
            <a:ext cx="1656000" cy="283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E:\MoAppNew_모앱소스\Preview\#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040287"/>
            <a:ext cx="1656000" cy="283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34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모바일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앱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진척상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황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07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7848" y="4941168"/>
            <a:ext cx="3608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서울남산체 M" pitchFamily="18" charset="-127"/>
                <a:ea typeface="서울남산체 M" pitchFamily="18" charset="-127"/>
                <a:hlinkClick r:id="rId3"/>
              </a:rPr>
              <a:t>https://</a:t>
            </a:r>
            <a:r>
              <a:rPr lang="en-US" altLang="ko-KR" sz="1000" dirty="0" smtClean="0">
                <a:latin typeface="서울남산체 M" pitchFamily="18" charset="-127"/>
                <a:ea typeface="서울남산체 M" pitchFamily="18" charset="-127"/>
                <a:hlinkClick r:id="rId3"/>
              </a:rPr>
              <a:t>youtu.be/uEqrdLJLSio</a:t>
            </a:r>
            <a:endParaRPr lang="en-US" altLang="ko-KR" sz="1000" dirty="0" smtClean="0">
              <a:latin typeface="서울남산체 M" pitchFamily="18" charset="-127"/>
              <a:ea typeface="서울남산체 M" pitchFamily="18" charset="-127"/>
            </a:endParaRPr>
          </a:p>
          <a:p>
            <a:pPr algn="ctr"/>
            <a:r>
              <a:rPr lang="en-US" altLang="ko-KR" dirty="0" smtClean="0">
                <a:latin typeface="서울남산체 M" pitchFamily="18" charset="-127"/>
                <a:ea typeface="서울남산체 M" pitchFamily="18" charset="-127"/>
              </a:rPr>
              <a:t>&lt;</a:t>
            </a:r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시연영상</a:t>
            </a:r>
            <a:r>
              <a:rPr lang="en-US" altLang="ko-KR" dirty="0" smtClean="0">
                <a:latin typeface="서울남산체 M" pitchFamily="18" charset="-127"/>
                <a:ea typeface="서울남산체 M" pitchFamily="18" charset="-127"/>
              </a:rPr>
              <a:t>&gt;</a:t>
            </a:r>
            <a:endParaRPr lang="ko-KR" altLang="en-US" dirty="0">
              <a:latin typeface="서울남산체 M" pitchFamily="18" charset="-127"/>
              <a:ea typeface="서울남산체 M" pitchFamily="18" charset="-127"/>
            </a:endParaRPr>
          </a:p>
        </p:txBody>
      </p:sp>
      <p:pic>
        <p:nvPicPr>
          <p:cNvPr id="3" name="uEqrdLJLSio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067848" y="2276872"/>
            <a:ext cx="3608608" cy="2706456"/>
          </a:xfrm>
          <a:prstGeom prst="rect">
            <a:avLst/>
          </a:prstGeom>
        </p:spPr>
      </p:pic>
      <p:pic>
        <p:nvPicPr>
          <p:cNvPr id="6" name="Picture 2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90851"/>
            <a:ext cx="1656184" cy="23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90851"/>
            <a:ext cx="1655905" cy="23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67" y="3867115"/>
            <a:ext cx="1654043" cy="23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796" y="3867115"/>
            <a:ext cx="1654326" cy="23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96492" y="6207115"/>
            <a:ext cx="3608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서울남산체 M" pitchFamily="18" charset="-127"/>
                <a:ea typeface="서울남산체 M" pitchFamily="18" charset="-127"/>
              </a:rPr>
              <a:t>실제 구현한 </a:t>
            </a:r>
            <a:r>
              <a:rPr lang="en-US" altLang="ko-KR" sz="1200" dirty="0" smtClean="0">
                <a:latin typeface="서울남산체 M" pitchFamily="18" charset="-127"/>
                <a:ea typeface="서울남산체 M" pitchFamily="18" charset="-127"/>
              </a:rPr>
              <a:t>UI</a:t>
            </a:r>
            <a:endParaRPr lang="ko-KR" altLang="en-US" sz="1200" dirty="0">
              <a:latin typeface="서울남산체 M" pitchFamily="18" charset="-127"/>
              <a:ea typeface="서울남산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591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6791525" y="1478194"/>
            <a:ext cx="1800200" cy="348362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 동전모음이 소개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2" name="AutoShape 6" descr="data:image/jpeg;base64,/9j/4AAQSkZJRgABAQAAAQABAAD/2wCEAAkGBxEQEhUQEhIVFRUVFhUVFxUXFxcVFxUYFRcXFxYXFRUYHSggGB0lGxUVIjEhJSkrLi4uFx8zODMsNygtLisBCgoKDg0OGxAQGi0lHyUtLS0tLTAtLS0tLy01Ky0tLi0tLS0tLS01LSstLiswNi0tLS0tKy0tNS0tLS0tLSstL//AABEIAOEA4QMBIgACEQEDEQH/xAAcAAEAAgMBAQEAAAAAAAAAAAAABAUDBgcCAQj/xABEEAACAQIDBQUFBAYIBwEAAAABAgADEQQSIQUGMUFREyJhcYEHMlKRoRRCscEjYnKCkvAVQ1OistHh8TNjk6OzwtI0/8QAGgEBAQADAQEAAAAAAAAAAAAAAAECAwUEBv/EACURAQACAgICAQMFAAAAAAAAAAABAgMREiEEMUEFE1EicYGRof/aAAwDAQACEQMRAD8A7jERAREQEREBERAREQEREBERAREQEREBERAREQEREBERAREQEREBERAREQEREBERAREQEREBERAREQET47AAkmwAuT0AnIjv/WOIZy5FMuTTH3Qt7KGXncfjJM6asmauOYi3y69ErdibZp4pbrow95b3I8R1HjLKVtIiICIiAiIgIiICIiAiIgIiICIiAiIgIiICIiAiIgIiIGq+0na32fBsoNnrHsl8j75/hBHqJxfAYV65IUjRSwU8wLAC/U3E2z2p7X7bFmkD3MOuXwztZnPp3R6TUdg4xKRLl8tlK5TcEjQgjqdB85pvM/Dm2mmXNMX9R0s9gbwVMKysGIA91ua3toRzFuU7JutvPQx6nIy9ols6A3tfgy9VPXlwnF8LsRWw9bGVWqUbKxQsL03YHNkIFzZgSARaxAOvPBsLaz4R1qKSoHeHVLjgeo8JnHTLFkth1F56n0/RkTX9096qOPTukCoo7y8j+svUcNOIv6nYJm98Tv0REQpERAREQEREBERAREQEREBERAREQEREBE81KirqxAHibSBX27hU96vT9Gzf4bwLGQts7QXDUKlduFNC3mRwHqbD1lTX32wS/fZvJT+dpqPtD3ppYuglDDkkM+apcZbBdVGuhudf3ZJYZLTWkzHtzrE1DUZnc3ZyzMepY3P4mRWGQZrdoQVbK2ofKQcrDmCBYz3iK4TjINPHd64vYm1jawFuI8b/AEmEbcXHhyzPqfy2ve7eKnj2o4bDu2W3a1r91Qq5ciX4N3vrbnpKfNK18R2JZqbBc4IbS+YfCNNLnnJYqRLPzLTfVpjSz2VtF8M6uhIANwRxQ9R4Tte6e86YxApIFUC5HJv1l/MTgyVJN2fjXw7B6bEAG+nFT1ERK+N5fCeN/T9GxNW3O3uTGKEcha3TgHAHFfHqJtM2bdiJiY3BERCkREBERAREQERIO19r4fCU+1xFVKSdWNrnoo4sfAQJ0Tm2N9tOzEJCLXq+Koig/wDUdT9J8w/tdw1b/hoVPSof/nT6wOlROZYn2h1T7uRfIX/G8qcVvtiG/rWHkcv4WgdiZgNTpIlfauHT3qyDwzAn5CcRxO8FR9S5PmbyBV2qx5wN/wB7988cSaeAFCmvDt6zZmPilNQQPNr+QnM9qYrbTm77RqNztTqvTH8KZR9J6qbQPWYHxhgVY3jx1E/pmZx1Y5v7x1+sucLtsVlzKfMcx5yBXqBtDrKavh2pN2tE2I5ciOYI5iBs74w9ZgfEk85Ao4paqdoultHT4G5funl8p4NSBnrANxmIUgJjNSfBUhNPVQeM8HEFdTwHOGaYnMkxtryYa3jtkobUJN8vd89QOtpe4eqCAQbggTVji+ysMotcnh1GoPhLDZGKGW3IE/LjMbQ5vl+LFa7q2fBV2osHQnQg2GhFtbgzsG5u9a4tAlRgKvAHgH9OTeHy8OM4d5Lw1VqLConLUgfiOkkS0eJ5s454X9P0LE1bc3ehcUoR27/I8M48f1h9eM2mbHdiYmNwREQpERAREQKHfTeijsvDNiamp92nTHGpUI0UeGhJPIAz8ybwbdxGPrGvi3Z2N8qjRKY5KgPur9Tzm4e1Db/23GVXvejhGOHoryaqLdrU8dRbyRTOeufW8ok7PwLV6i0qa3d72Gn3QWJuegUn0kirsTEU0Wv2bqjKHFRdQFIRrnL7otUTjbiehtE2djGo1UrKASjKwB4GxvY2l1jN6qr0Dh0prTDlu0Km+dSFVUsR3bKiLcHUIvDW9Q2dtItanUIDHRH+63gehkirWKkg6ETXaLXuCLqeI6eI6GXNGsayFWN6tMXB/tafXzEgyHEGeDXkPtJ87SRUo1Z5NWRc8+M8CSas8M95Hzz4WgYlqmhU7QC6nuuvVTxEm1rA6G4NiD1B4GRKq3BEx4Or3ch4odPI/wCv4wJWeC0x3ny8DLnnhmnm88loGPELmFp82fWK/wA2h2kUNZpJastdw3TZ9W/lYfPX8rS3pNNY2PW/nz4zYqT6TW+a8qmrpuDxDUHzpe1wSo/xL0M63utvImJRVY9+2jfH/k3h/tOMU69IKl7l2sXa57lxeyi9iBcaW1APW8s9l1mp1ABzbKy/rA2JHqIi3boYr5fE4xk7rP8Aju8Su2FXqPSBqcQbX5kWHHx5eksZth2YncbIiIUlTvZtX7Hg8RiudKk7r4sFOQerWEtpo/tlrW2Y1PlVrYemfEGqrEfJTA4fiNmu7UMHTymotI1Cpb36rKarrduLEDS/G9ucw7fC4quroLVXpq+IUKFp03ygZVGpvYAkHUFrHvBpm/pOga2LSupy1wUWoBm7J0DKjMg1Zb5Tobgouh1Bz7uUiabVnJL1WJLMbsddSSeJzZjeVFBisKKQudJX9sLyXtvE9pVIHuqbCVzHlCp1NxYi1wbc7WIIYH6W9T4GTVpVqK0q5WwfO1O5F3VCBU7vHKbmx4EqbSnpsQZuX9P0m2c1CoL1s9NaZFi1qeVleozG4VULU1C6atca3hFJiCL3X3TqPIzHmmFX5eJt5HWe5Fey0+M083iB6vPl58iB9JkSscrhuukkyPjB3b9DAk5ucUjnYKupJsB5yLqUE97NYIxJVrm1mBsV7wzG3O63HK17wJvZqQSrai1/UXH4SMxks4LI3adopAFhw7wsQNL3B14cpFI1gliaYXW8klZiqpDGVnsp7GblsTBPiH7OnbNYt3iFFgOp9B6zSdncZ0nYCfZ8HUxRYq7sFpagZspFmQgXzB7kjgQuo1DDXrtxc2KL5O/XuVPSwiKWWolTMvdAXLbu6WYk902FjoevhNg3XwpqVS5+5c6fE2unz+sog9gSf95ftivsWHpqVJd2DkC17DXjy1tMZj5TxZyeVkrFvVXYtn4fs6aoeIGp6k6n6yRKPdPeNNoUjUVGpsrZWRtbcwQ1hcEfnLybYd3WuiIiUJzv25NbAUj0xdEn+Gp/pOiTQfbhhy+yqjD+rq0H/wC4E/8AeB+dcS12J6kn5mX2DxuWiqjkv5XmvGZ6dU2AlRBBuSfOeaC3YX4X1npefrPlORVxtehRWmCgF/D0lZRe4mWnhalQaE+UwUkKkg8jEEvbNYg/z/OskyOReSFgJ9n20zUsJUZWdUYqgBZgpIUHgWI4QMESYuzahonE2HZhxTJvrmIvw/ORcsDzaYsUO6fKSAsx4pe6fKBjwY7omdVn3D0rInioPzJmTLAx2jLMoSewkCOUmGsknZJjxFGwBI4nTyGh+v4SSwyTqspGx8I1RrDgql2OlkQEZm148RoNSSALkzet6a6h6dBGDJTp07EW+HuA26Lra5sXci2YqNf2JgWo0ftLCmyuGU0qhsKtO99CCGVs1NmXUX7PTUWP1q5qO9RrZnZnNtBdyWNvUzCeocjyLapMfMrfY+FNaqqch328hw+v4SzOKFd6tVSGtZRw7qKbA+pJMh06hw2DetwesezTrrxI8hcy63J2Hm7CgR757er4IB3F9R/5JjP4dP6Xg+3j5y6Nufs/sMMlx3n/AEjfvDQei2+su4iboeiZ3OyIiEJSb7bNOKwGKw4F2ejUC/tgZk/vAS7iB+Tt0RR7dBWUMtRHVbrns7L3CF7N9SbKLIxGfQX1EKlhSrNTOpRmQ26qSD9QZsG92yn2fja6pp9nrCtS007N27Wn5gE5T+wZk3xwbYbFJXqqqfaAWakpZuztlB7ze+NRqABdWUABZUabjKRpvbkdRI76G82/a+yhVS6+8NVPIjpeak6kHKwsRCpmD2q1JSFAub6nW1/CNipTevTFZrU2q0xUa9rKWAcluWhOvKVxWX26QqriFekuaoi1HCBgrt3Cv6LQ3qANnAAJ7ml7REDJtfCUlrIKIAWotJ8gqCsKZe907Qe9oA2utmF5GenYkdCZb107bH8GvnAcsoRi9GiBWZlXRSal2IHxSEyXJPUkxIi9nN+2o9fs6jjDVKSdkwbtKlNAGdBTI7P3iFQWRbcSTxmqbPwRq1EpqAS7KoBuBqbakagTadr0qpw9no0aNMIDTUIQczOQQGqHR8iliQL6qOcg1/ZPZ06L1KtBqoDqFuHNFdO8SVYDPqhsfeGml7yFtJ0qVXemmRCe6oAFhYDgNBexNhoL2lls0JSAqfaalNjcFKSktYfESyrY9NfKQqoLMWPMk8AOPgNB6QIYpyLtPu0z8pa9nIgoCviaVHlmDP0CL3nuf2VMCRicPkyp8CU1PmFF/qTMQpydim7R2f4mLeVzwmPJAjinBsNOZ4CSCLSK1NQ/acWtlHQDwHz+cD0wjGEOyquoRFQW5m5ZrfvM08M19Je7obM7WuHI7lO7ksO5ddVV2JAW55kzGe+njz35TFIetqYarQpUqDOr07swswfsqq92tSBU6alWKkaXHA3v42ZhjVdaYGrED05zBjcSatRjmYrmJFyCeAXMxAAZiFW7Wu1rmX27wFClVxjD3BlTxY6AepIExl4eH3csVj0zbSQYnGU8KL9lQFn8ABmqH5ADznUNxMEcr4phY1TZR0ReAHy/uzmu6Gz3dR/aYp8t/wBQNd29W/wzt+Ew60kWmvBQFHpJSNzt9BeOFIrDNERNrSREQEREDmnti2ICtPaIW4pDscQLXvQqHRv3HN/J2nENr4d6bsjksRlyuWJvTsbW6/d8spE/W2IoLUVqbqGV1Ksp1DKwsQRzBBn57323WbB1PsVQ/oyScFXPNeeHqN8S6AdRY+EqNQ2ftY017N9V5Hmvh4iY8dXSprofH+dZY7Ao0E+1pilTOKJFNX0JfX/hNwD3ygczm6BgbHa+5dGg1YnEVMlJO2OWnTdjSas9NQL1VJfKtz3bXB1Gko0woo4CXm72Pw9GnVNWkjVEalWovfLUDK1iEbmATTfIQQQr8DYit2rguwrVKN7hHZQebLe6N6qVPrIyvY6am+g8eUg2nd9iTWrublKbAnrWxDZnPmBlHpMIpydhcGaVFaPMnPU8XPL0GkyU8ESQACSdAOsio+BpqGu1RqdtQygs1+gAI/ESVWFNwtOkruxcs1R1GdtAAqhSxsO8bXNyfCW39EUkX9ItUvzCkIt+nfS/yvM2ydjMP0pc0wvAgd43uCF9Lj+TArto7NoUqZy53ZmKo5IC/oyA/d4jmLEc/C7VIoTZ6mzalRixzt4ucxA8TKLbG1MPh7qHV3+FSGt5kcJBWbQqikpY+gmLd7DsEeu3vVu6vhTvdj+8QB5A9Zi2TsqvtGrnZT2YOp+7+yDzPlOj4HdGu9stJiOA0sPnwlGnDDmfThT0nTMH7Paze9lTzN/ot5j3u3EqUaHa4Z2YqCagAsbfEltbDmJJYZLcazOtuTYzMpt9JgWmW46SdUTXWeLTDk51vLtb0xCnNrpUDhtnkkd6scwDa92ouTPSHD3HsWGoz2I90is3d2auJrCkzZRlJ5XYi2guRwBLHnZTbW0z7y48VqoCZQlNQoCWNPMQM5p20y6KOWijQcIjqNtdZ1Wbz+yro07kAcSbfObHtuh/+fAUzc6M/TM2ig+QuT6SLuvhlNRqz2yUVLknhoL/AITPulVbFPVxljnqOadNejPpb0QgfvTGfT2/TcXc3l0jcHZoLtWt3KSijS9Bq38/FN6kPY+AXD0Uoj7o1PVjqx+cmTbWNQ9t7cp2RESsSIiAiIgJW7xbCw+PoNhsQmZG9GRhwdD91h1/IyyiB+bt+9zMZgNaqGvQFwmJQd5RyFYa5T4nTx5TT6W2sQqPTWqclRcjAm90BYhbkEgXdjpb3jP2ARfQzVtq+zrZWJYu+EQMeLU70yfMIQDLsfl2tVdzmZiToL3LEhQFGp6AAeQmzbmbv1KrCtkOUe6Twv1X4j48p3XZ/sw2RRbMMKHP/MZ6g/gY5fpNroYWnTFkRVA0AVQv4SDkuE3Qrvwpt5kW+pmwbN3HqKbnKD4nUdbWvOgRA1XD7k0hYu17C1lULb/P1lrS3ewy2uma2gzEnh4cJaxA1Lb3s6wGNJNUVhf7q16oT0plio9AJC2b7JNj0SG+zmoR/a1HdfVLhT6ib1ECNhMBRogLSpIgGgCqFsOgsJJiICIiBy32jbjWzYvDLpqalMcurKOnUcpy0rP1JOU+0XcbLmxeGXu6mpTH3erKPh8OXlwwtVzvK8bX66fzDSdi7Cq11FSnUCvq6Dge4bA5h7pvw9JUsDc5r5rm9+N7638b3lzuvtVcLVDObABlYHS6Mb93xBt8pk2Thxi8W1S1kNR6hB+EsSAfpNcTtpyUpNa8PcrjAbIqJhkpqjt2pD1Sqk2UahTbmSPoZtu4+7LU6vavRNNU1VSMt3Ol7eA/KbfsLCdlSGli3eI6XGg9Bb1vLGbOPe3XxTwx8IIiJmEREBERAREQEREBERAREQEREBERAREQEREBERAT4RPsQOT+0HcXsy2Kwy9zi6D7niP1fw8uEj2cbDsAWGrHMf2F5eROnrOnkX0Mw4bB06d8iBb9BaY8e3ljxK1y84/pniImT1EREBERAREQEREBERAREQEREBERAREQEREBERAREQEREBERAREQEREBERAREQEREBERAREQEREBERAREQEREBERAREQEREBERAREQEREBERAREQEREBERAREQEREBERAREQEREBERAREQEREBERAREQEREBERAREQP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77547" y="1424124"/>
            <a:ext cx="4386541" cy="496249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M" pitchFamily="18" charset="-127"/>
              <a:ea typeface="서울남산체 M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77547" y="3465732"/>
            <a:ext cx="1584176" cy="1340346"/>
            <a:chOff x="2267744" y="3212976"/>
            <a:chExt cx="1584176" cy="1340346"/>
          </a:xfrm>
        </p:grpSpPr>
        <p:pic>
          <p:nvPicPr>
            <p:cNvPr id="2050" name="Picture 2" descr="http://files.idg.co.kr/itworld/image/2016/03/pi3-15-100647447-hero-2up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235" b="95370" l="0" r="98969">
                          <a14:foregroundMark x1="85773" y1="16358" x2="85773" y2="16358"/>
                          <a14:foregroundMark x1="90309" y1="24691" x2="90309" y2="24691"/>
                          <a14:foregroundMark x1="89691" y1="21605" x2="89691" y2="21605"/>
                          <a14:foregroundMark x1="90515" y1="30247" x2="88660" y2="36728"/>
                          <a14:foregroundMark x1="88660" y1="39506" x2="88660" y2="39506"/>
                          <a14:foregroundMark x1="86186" y1="52778" x2="86186" y2="52778"/>
                          <a14:foregroundMark x1="85361" y1="59568" x2="85361" y2="59568"/>
                          <a14:foregroundMark x1="84536" y1="58025" x2="84536" y2="58025"/>
                          <a14:foregroundMark x1="85773" y1="55864" x2="85773" y2="55864"/>
                          <a14:foregroundMark x1="83505" y1="63580" x2="83505" y2="63580"/>
                          <a14:foregroundMark x1="14845" y1="30247" x2="14845" y2="30247"/>
                          <a14:foregroundMark x1="10722" y1="44753" x2="10722" y2="44753"/>
                          <a14:foregroundMark x1="12577" y1="41358" x2="12577" y2="41358"/>
                          <a14:foregroundMark x1="12577" y1="37654" x2="12577" y2="37654"/>
                          <a14:foregroundMark x1="12990" y1="35494" x2="12990" y2="35494"/>
                          <a14:foregroundMark x1="12165" y1="39815" x2="12165" y2="39815"/>
                          <a14:foregroundMark x1="9691" y1="47222" x2="9485" y2="48148"/>
                          <a14:foregroundMark x1="9485" y1="50926" x2="9485" y2="52160"/>
                          <a14:foregroundMark x1="9485" y1="53704" x2="9485" y2="53704"/>
                          <a14:foregroundMark x1="15670" y1="27778" x2="15670" y2="27778"/>
                          <a14:foregroundMark x1="15876" y1="27469" x2="15876" y2="27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3212976"/>
              <a:ext cx="1584176" cy="1058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제목 1"/>
            <p:cNvSpPr txBox="1">
              <a:spLocks/>
            </p:cNvSpPr>
            <p:nvPr/>
          </p:nvSpPr>
          <p:spPr>
            <a:xfrm>
              <a:off x="2267744" y="4077072"/>
              <a:ext cx="1458162" cy="4762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600" b="1" dirty="0" err="1" smtClean="0">
                  <a:solidFill>
                    <a:schemeClr val="accent1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라즈베리파이</a:t>
              </a:r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3</a:t>
              </a:r>
              <a:endParaRPr lang="ko-KR" altLang="en-US" sz="1600" b="1" dirty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208927" y="4373291"/>
            <a:ext cx="1713084" cy="2031563"/>
            <a:chOff x="2174175" y="3428482"/>
            <a:chExt cx="1713084" cy="2031563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5968" l="9972" r="89744">
                          <a14:foregroundMark x1="48718" y1="6452" x2="46724" y2="7527"/>
                          <a14:foregroundMark x1="50997" y1="18817" x2="50997" y2="18817"/>
                          <a14:foregroundMark x1="50712" y1="22043" x2="50712" y2="22043"/>
                          <a14:foregroundMark x1="45584" y1="14247" x2="45584" y2="142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4175" y="3428482"/>
              <a:ext cx="1713084" cy="1815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제목 1"/>
            <p:cNvSpPr txBox="1">
              <a:spLocks/>
            </p:cNvSpPr>
            <p:nvPr/>
          </p:nvSpPr>
          <p:spPr>
            <a:xfrm>
              <a:off x="2301636" y="4983795"/>
              <a:ext cx="1458162" cy="4762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동전 </a:t>
              </a:r>
              <a:r>
                <a:rPr lang="ko-KR" altLang="en-US" sz="1600" b="1" dirty="0" err="1" smtClean="0">
                  <a:solidFill>
                    <a:schemeClr val="accent1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투입기</a:t>
              </a:r>
              <a:endParaRPr lang="ko-KR" altLang="en-US" sz="1600" b="1" dirty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197370" y="2765614"/>
            <a:ext cx="1689681" cy="1589446"/>
            <a:chOff x="2267181" y="1876909"/>
            <a:chExt cx="1689681" cy="1589446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25" b="89865" l="5297" r="97034">
                          <a14:foregroundMark x1="48729" y1="42117" x2="48729" y2="42117"/>
                          <a14:foregroundMark x1="58898" y1="43243" x2="45975" y2="30856"/>
                          <a14:foregroundMark x1="43008" y1="30405" x2="42373" y2="42117"/>
                          <a14:foregroundMark x1="38559" y1="11937" x2="19492" y2="44369"/>
                          <a14:foregroundMark x1="72881" y1="76577" x2="72881" y2="76577"/>
                          <a14:foregroundMark x1="20339" y1="45946" x2="18856" y2="44369"/>
                          <a14:foregroundMark x1="38559" y1="12387" x2="89831" y2="42342"/>
                          <a14:foregroundMark x1="89831" y1="42568" x2="73517" y2="76351"/>
                          <a14:foregroundMark x1="73093" y1="76351" x2="18856" y2="44820"/>
                          <a14:foregroundMark x1="70551" y1="65090" x2="60169" y2="33108"/>
                          <a14:foregroundMark x1="67585" y1="64640" x2="55932" y2="46847"/>
                          <a14:foregroundMark x1="71610" y1="51351" x2="55932" y2="515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56197">
              <a:off x="2267181" y="1876909"/>
              <a:ext cx="1689681" cy="1589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제목 1"/>
            <p:cNvSpPr txBox="1">
              <a:spLocks/>
            </p:cNvSpPr>
            <p:nvPr/>
          </p:nvSpPr>
          <p:spPr>
            <a:xfrm>
              <a:off x="2483768" y="2949007"/>
              <a:ext cx="1458162" cy="4762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600" b="1" dirty="0" smtClean="0">
                  <a:solidFill>
                    <a:schemeClr val="accent1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5</a:t>
              </a:r>
              <a:r>
                <a:rPr lang="ko-KR" alt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인치</a:t>
              </a:r>
              <a:endParaRPr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endParaRPr>
            </a:p>
            <a:p>
              <a:r>
                <a:rPr lang="ko-KR" alt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터치 모니터</a:t>
              </a:r>
              <a:endParaRPr lang="ko-KR" altLang="en-US" sz="1600" b="1" dirty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413957" y="1531736"/>
            <a:ext cx="1458162" cy="1181146"/>
            <a:chOff x="3713498" y="1429335"/>
            <a:chExt cx="1458162" cy="1181146"/>
          </a:xfrm>
        </p:grpSpPr>
        <p:pic>
          <p:nvPicPr>
            <p:cNvPr id="2056" name="Picture 8" descr="http://www.arducam.com/wp-content/uploads/2013/11/RaspberryPI_Camera_9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3429" r="9642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659172">
              <a:off x="3867409" y="1429335"/>
              <a:ext cx="995203" cy="995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제목 1"/>
            <p:cNvSpPr txBox="1">
              <a:spLocks/>
            </p:cNvSpPr>
            <p:nvPr/>
          </p:nvSpPr>
          <p:spPr>
            <a:xfrm>
              <a:off x="3713498" y="2134231"/>
              <a:ext cx="1458162" cy="4762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서울남산체 M" pitchFamily="18" charset="-127"/>
                  <a:ea typeface="서울남산체 M" pitchFamily="18" charset="-127"/>
                </a:rPr>
                <a:t>카메라 모듈</a:t>
              </a:r>
              <a:endParaRPr lang="ko-KR" altLang="en-US" sz="1600" b="1" dirty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endParaRPr>
            </a:p>
          </p:txBody>
        </p:sp>
      </p:grpSp>
      <p:cxnSp>
        <p:nvCxnSpPr>
          <p:cNvPr id="13" name="직선 연결선 12"/>
          <p:cNvCxnSpPr>
            <a:stCxn id="12" idx="1"/>
            <a:endCxn id="2050" idx="0"/>
          </p:cNvCxnSpPr>
          <p:nvPr/>
        </p:nvCxnSpPr>
        <p:spPr>
          <a:xfrm flipH="1">
            <a:off x="1769635" y="2474757"/>
            <a:ext cx="1644322" cy="990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2051" idx="1"/>
            <a:endCxn id="4" idx="2"/>
          </p:cNvCxnSpPr>
          <p:nvPr/>
        </p:nvCxnSpPr>
        <p:spPr>
          <a:xfrm flipH="1" flipV="1">
            <a:off x="1706628" y="4806078"/>
            <a:ext cx="1502299" cy="475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2052" idx="1"/>
            <a:endCxn id="2050" idx="3"/>
          </p:cNvCxnSpPr>
          <p:nvPr/>
        </p:nvCxnSpPr>
        <p:spPr>
          <a:xfrm flipH="1">
            <a:off x="2561723" y="3992045"/>
            <a:ext cx="754276" cy="2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557" y="1716318"/>
            <a:ext cx="1271978" cy="23474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9" name="제목 1"/>
          <p:cNvSpPr txBox="1">
            <a:spLocks/>
          </p:cNvSpPr>
          <p:nvPr/>
        </p:nvSpPr>
        <p:spPr>
          <a:xfrm>
            <a:off x="6986465" y="4063803"/>
            <a:ext cx="1458162" cy="76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사용자 </a:t>
            </a:r>
            <a:endParaRPr lang="en-US" altLang="ko-KR" sz="1800" b="1" dirty="0" smtClean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  <a:p>
            <a:r>
              <a:rPr lang="ko-KR" alt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모바일</a:t>
            </a:r>
            <a:r>
              <a:rPr lang="ko-KR" altLang="en-US" sz="1800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</a:t>
            </a:r>
            <a:r>
              <a:rPr lang="ko-KR" alt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앱</a:t>
            </a:r>
            <a:endParaRPr lang="ko-KR" altLang="en-US" sz="1800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953598" y="5758346"/>
            <a:ext cx="1458162" cy="76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동전모음이</a:t>
            </a:r>
            <a:endParaRPr lang="ko-KR" altLang="en-US" sz="1800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pic>
        <p:nvPicPr>
          <p:cNvPr id="2058" name="Picture 10" descr="http://t1.daumcdn.net/qna/image/50fd991d7f9c588cf25f08f1a47231178ba1e49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274053"/>
            <a:ext cx="1091468" cy="49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ncc.phinf.naver.net/20130821_278/kim_aeryung_1377054097335V0bop_JPEG/blue.jpg?type=w35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6610" b="100000" l="44000" r="99429">
                        <a14:foregroundMark x1="79143" y1="19190" x2="79143" y2="191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634" y="4263187"/>
            <a:ext cx="1437074" cy="192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/>
          <p:cNvSpPr/>
          <p:nvPr/>
        </p:nvSpPr>
        <p:spPr>
          <a:xfrm>
            <a:off x="5750989" y="4628214"/>
            <a:ext cx="702000" cy="702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서울남산체 M" pitchFamily="18" charset="-127"/>
                <a:ea typeface="서울남산체 M" pitchFamily="18" charset="-127"/>
              </a:rPr>
              <a:t>100</a:t>
            </a:r>
            <a:endParaRPr lang="ko-KR" altLang="en-US" sz="1400" dirty="0">
              <a:latin typeface="서울남산체 M" pitchFamily="18" charset="-127"/>
              <a:ea typeface="서울남산체 M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4794550" y="5043578"/>
            <a:ext cx="78556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4872119" y="3837713"/>
            <a:ext cx="956455" cy="6863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4670683" y="2029337"/>
            <a:ext cx="2315782" cy="4944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1292868" y="2404627"/>
            <a:ext cx="0" cy="10611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736405" y="1631638"/>
            <a:ext cx="1088990" cy="604994"/>
          </a:xfrm>
          <a:prstGeom prst="ellipse">
            <a:avLst/>
          </a:prstGeom>
          <a:ln w="984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서울남산체 M" pitchFamily="18" charset="-127"/>
                <a:ea typeface="서울남산체 M" pitchFamily="18" charset="-127"/>
              </a:rPr>
              <a:t>서</a:t>
            </a:r>
            <a:r>
              <a:rPr lang="ko-KR" altLang="en-US" dirty="0">
                <a:latin typeface="서울남산체 M" pitchFamily="18" charset="-127"/>
                <a:ea typeface="서울남산체 M" pitchFamily="18" charset="-127"/>
              </a:rPr>
              <a:t>버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635896" y="3220008"/>
            <a:ext cx="406314" cy="425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서울남산체 M" pitchFamily="18" charset="-127"/>
                <a:ea typeface="서울남산체 M" pitchFamily="18" charset="-127"/>
              </a:rPr>
              <a:t>기부</a:t>
            </a:r>
            <a:endParaRPr lang="ko-KR" altLang="en-US" sz="110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93678" y="3220008"/>
            <a:ext cx="406314" cy="425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서울남산체 M" pitchFamily="18" charset="-127"/>
                <a:ea typeface="서울남산체 M" pitchFamily="18" charset="-127"/>
              </a:rPr>
              <a:t>적립</a:t>
            </a:r>
            <a:endParaRPr lang="ko-KR" altLang="en-US" sz="110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08</a:t>
            </a:r>
            <a:endParaRPr lang="ko-KR" altLang="en-US" sz="2400" b="1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M" pitchFamily="18" charset="-127"/>
                <a:ea typeface="서울남산체 M" pitchFamily="18" charset="-127"/>
              </a:rPr>
              <a:t>  동전모음이 소개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M" pitchFamily="18" charset="-127"/>
                <a:ea typeface="서울남산체 M" pitchFamily="18" charset="-127"/>
              </a:rPr>
              <a:t>09</a:t>
            </a:r>
            <a:endParaRPr lang="ko-KR" altLang="en-US" sz="2400" b="1" dirty="0">
              <a:solidFill>
                <a:schemeClr val="bg1"/>
              </a:solidFill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363402" y="1556792"/>
            <a:ext cx="6920143" cy="4853226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78689" y="1797439"/>
            <a:ext cx="261948" cy="2634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서울남산체 M" pitchFamily="18" charset="-127"/>
              <a:ea typeface="서울남산체 M" pitchFamily="18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8720264" y="5594618"/>
            <a:ext cx="348837" cy="350782"/>
            <a:chOff x="9771707" y="2805875"/>
            <a:chExt cx="241348" cy="241348"/>
          </a:xfrm>
        </p:grpSpPr>
        <p:sp>
          <p:nvSpPr>
            <p:cNvPr id="70" name="타원 69"/>
            <p:cNvSpPr/>
            <p:nvPr/>
          </p:nvSpPr>
          <p:spPr>
            <a:xfrm>
              <a:off x="9771707" y="2805875"/>
              <a:ext cx="241348" cy="2413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서울남산체 M" pitchFamily="18" charset="-127"/>
                <a:ea typeface="서울남산체 M" pitchFamily="18" charset="-127"/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9823621" y="2849653"/>
              <a:ext cx="140681" cy="14068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서울남산체 M" pitchFamily="18" charset="-127"/>
                <a:ea typeface="서울남산체 M" pitchFamily="18" charset="-127"/>
              </a:endParaRPr>
            </a:p>
          </p:txBody>
        </p:sp>
      </p:grpSp>
      <p:cxnSp>
        <p:nvCxnSpPr>
          <p:cNvPr id="72" name="직선 화살표 연결선 71"/>
          <p:cNvCxnSpPr>
            <a:stCxn id="68" idx="6"/>
          </p:cNvCxnSpPr>
          <p:nvPr/>
        </p:nvCxnSpPr>
        <p:spPr>
          <a:xfrm>
            <a:off x="840637" y="1929144"/>
            <a:ext cx="497918" cy="1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endCxn id="70" idx="2"/>
          </p:cNvCxnSpPr>
          <p:nvPr/>
        </p:nvCxnSpPr>
        <p:spPr>
          <a:xfrm>
            <a:off x="8283545" y="5764390"/>
            <a:ext cx="436719" cy="56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80"/>
          <p:cNvSpPr txBox="1"/>
          <p:nvPr/>
        </p:nvSpPr>
        <p:spPr>
          <a:xfrm>
            <a:off x="794713" y="1988840"/>
            <a:ext cx="1039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>
                <a:latin typeface="서울남산체 M" pitchFamily="18" charset="-127"/>
                <a:ea typeface="서울남산체 M" pitchFamily="18" charset="-127"/>
              </a:rPr>
              <a:t>Start</a:t>
            </a:r>
            <a:endParaRPr lang="ko-KR" altLang="en-US" sz="140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75" name="TextBox 81"/>
          <p:cNvSpPr txBox="1"/>
          <p:nvPr/>
        </p:nvSpPr>
        <p:spPr>
          <a:xfrm>
            <a:off x="8284675" y="5801143"/>
            <a:ext cx="1039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>
                <a:latin typeface="서울남산체 M" pitchFamily="18" charset="-127"/>
                <a:ea typeface="서울남산체 M" pitchFamily="18" charset="-127"/>
              </a:rPr>
              <a:t>End</a:t>
            </a:r>
            <a:endParaRPr lang="ko-KR" altLang="en-US" sz="140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76" name="TextBox 83"/>
          <p:cNvSpPr txBox="1"/>
          <p:nvPr/>
        </p:nvSpPr>
        <p:spPr>
          <a:xfrm>
            <a:off x="3248010" y="4921767"/>
            <a:ext cx="140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서울남산체 M" pitchFamily="18" charset="-127"/>
                <a:ea typeface="서울남산체 M" pitchFamily="18" charset="-127"/>
              </a:rPr>
              <a:t>[</a:t>
            </a:r>
            <a:r>
              <a:rPr lang="ko-KR" altLang="en-US" sz="1200" dirty="0" smtClean="0">
                <a:latin typeface="서울남산체 M" pitchFamily="18" charset="-127"/>
                <a:ea typeface="서울남산체 M" pitchFamily="18" charset="-127"/>
              </a:rPr>
              <a:t>바코드 인식 실패</a:t>
            </a:r>
            <a:r>
              <a:rPr lang="en-US" altLang="ko-KR" sz="1200" dirty="0" smtClean="0">
                <a:latin typeface="서울남산체 M" pitchFamily="18" charset="-127"/>
                <a:ea typeface="서울남산체 M" pitchFamily="18" charset="-127"/>
              </a:rPr>
              <a:t>||</a:t>
            </a:r>
            <a:r>
              <a:rPr lang="ko-KR" altLang="en-US" sz="1200" dirty="0" smtClean="0">
                <a:latin typeface="서울남산체 M" pitchFamily="18" charset="-127"/>
                <a:ea typeface="서울남산체 M" pitchFamily="18" charset="-127"/>
              </a:rPr>
              <a:t>사용자 인증 실패</a:t>
            </a:r>
            <a:r>
              <a:rPr lang="en-US" altLang="ko-KR" sz="1200" dirty="0" smtClean="0">
                <a:latin typeface="서울남산체 M" pitchFamily="18" charset="-127"/>
                <a:ea typeface="서울남산체 M" pitchFamily="18" charset="-127"/>
              </a:rPr>
              <a:t>]</a:t>
            </a:r>
            <a:endParaRPr lang="ko-KR" altLang="en-US" sz="120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77" name="TextBox 114"/>
          <p:cNvSpPr txBox="1"/>
          <p:nvPr/>
        </p:nvSpPr>
        <p:spPr>
          <a:xfrm>
            <a:off x="3332437" y="3026404"/>
            <a:ext cx="7555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 smtClean="0">
                <a:latin typeface="서울남산체 M" pitchFamily="18" charset="-127"/>
                <a:ea typeface="서울남산체 M" pitchFamily="18" charset="-127"/>
              </a:rPr>
              <a:t>[</a:t>
            </a:r>
            <a:r>
              <a:rPr lang="ko-KR" altLang="en-US" sz="1050" dirty="0" smtClean="0">
                <a:latin typeface="서울남산체 M" pitchFamily="18" charset="-127"/>
                <a:ea typeface="서울남산체 M" pitchFamily="18" charset="-127"/>
              </a:rPr>
              <a:t>서비스 </a:t>
            </a:r>
            <a:endParaRPr lang="en-US" altLang="ko-KR" sz="1050" dirty="0" smtClean="0">
              <a:latin typeface="서울남산체 M" pitchFamily="18" charset="-127"/>
              <a:ea typeface="서울남산체 M" pitchFamily="18" charset="-127"/>
            </a:endParaRPr>
          </a:p>
          <a:p>
            <a:r>
              <a:rPr lang="ko-KR" altLang="en-US" sz="1050" dirty="0" smtClean="0">
                <a:latin typeface="서울남산체 M" pitchFamily="18" charset="-127"/>
                <a:ea typeface="서울남산체 M" pitchFamily="18" charset="-127"/>
              </a:rPr>
              <a:t>타입 선택</a:t>
            </a:r>
            <a:r>
              <a:rPr lang="en-US" altLang="ko-KR" sz="1050" dirty="0" smtClean="0">
                <a:latin typeface="서울남산체 M" pitchFamily="18" charset="-127"/>
                <a:ea typeface="서울남산체 M" pitchFamily="18" charset="-127"/>
              </a:rPr>
              <a:t>]</a:t>
            </a:r>
            <a:endParaRPr lang="ko-KR" altLang="en-US" sz="105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390898" y="2112337"/>
            <a:ext cx="1323181" cy="522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서울남산체 M" pitchFamily="18" charset="-127"/>
                <a:ea typeface="서울남산체 M" pitchFamily="18" charset="-127"/>
              </a:rPr>
              <a:t>초기상태</a:t>
            </a:r>
            <a:endParaRPr lang="ko-KR" altLang="en-US" sz="140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030493" y="3881616"/>
            <a:ext cx="1323181" cy="522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서울남산체 M" pitchFamily="18" charset="-127"/>
                <a:ea typeface="서울남산체 M" pitchFamily="18" charset="-127"/>
              </a:rPr>
              <a:t>사용자 인증</a:t>
            </a:r>
            <a:endParaRPr lang="en-US" altLang="ko-KR" sz="1400" dirty="0" smtClean="0">
              <a:latin typeface="서울남산체 M" pitchFamily="18" charset="-127"/>
              <a:ea typeface="서울남산체 M" pitchFamily="18" charset="-127"/>
            </a:endParaRPr>
          </a:p>
          <a:p>
            <a:pPr algn="ctr"/>
            <a:r>
              <a:rPr lang="ko-KR" altLang="en-US" sz="1400" dirty="0" smtClean="0">
                <a:latin typeface="서울남산체 M" pitchFamily="18" charset="-127"/>
                <a:ea typeface="서울남산체 M" pitchFamily="18" charset="-127"/>
              </a:rPr>
              <a:t>진행 상태</a:t>
            </a:r>
            <a:endParaRPr lang="ko-KR" altLang="en-US" sz="1400" dirty="0">
              <a:latin typeface="서울남산체 M" pitchFamily="18" charset="-127"/>
              <a:ea typeface="서울남산체 M" pitchFamily="18" charset="-127"/>
            </a:endParaRPr>
          </a:p>
        </p:txBody>
      </p:sp>
      <p:cxnSp>
        <p:nvCxnSpPr>
          <p:cNvPr id="80" name="직선 화살표 연결선 79"/>
          <p:cNvCxnSpPr>
            <a:stCxn id="78" idx="3"/>
            <a:endCxn id="79" idx="0"/>
          </p:cNvCxnSpPr>
          <p:nvPr/>
        </p:nvCxnSpPr>
        <p:spPr>
          <a:xfrm>
            <a:off x="2714079" y="2373576"/>
            <a:ext cx="978005" cy="1508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1439568" y="5426209"/>
            <a:ext cx="1323181" cy="522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서울남산체 M" pitchFamily="18" charset="-127"/>
                <a:ea typeface="서울남산체 M" pitchFamily="18" charset="-127"/>
              </a:rPr>
              <a:t>에러</a:t>
            </a:r>
            <a:endParaRPr lang="ko-KR" altLang="en-US" sz="1400" dirty="0">
              <a:latin typeface="서울남산체 M" pitchFamily="18" charset="-127"/>
              <a:ea typeface="서울남산체 M" pitchFamily="18" charset="-127"/>
            </a:endParaRPr>
          </a:p>
        </p:txBody>
      </p:sp>
      <p:cxnSp>
        <p:nvCxnSpPr>
          <p:cNvPr id="82" name="직선 화살표 연결선 81"/>
          <p:cNvCxnSpPr>
            <a:stCxn id="79" idx="2"/>
            <a:endCxn id="81" idx="3"/>
          </p:cNvCxnSpPr>
          <p:nvPr/>
        </p:nvCxnSpPr>
        <p:spPr>
          <a:xfrm flipH="1">
            <a:off x="2762749" y="4404093"/>
            <a:ext cx="929335" cy="12833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H="1" flipV="1">
            <a:off x="2219074" y="2634814"/>
            <a:ext cx="48670" cy="2791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7"/>
          <p:cNvSpPr txBox="1"/>
          <p:nvPr/>
        </p:nvSpPr>
        <p:spPr>
          <a:xfrm>
            <a:off x="1331640" y="4005268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>
                <a:latin typeface="서울남산체 M" pitchFamily="18" charset="-127"/>
                <a:ea typeface="서울남산체 M" pitchFamily="18" charset="-127"/>
              </a:rPr>
              <a:t>에러 메시지 출력</a:t>
            </a:r>
            <a:r>
              <a:rPr lang="en-US" altLang="ko-KR" sz="1200" dirty="0" smtClean="0">
                <a:latin typeface="서울남산체 M" pitchFamily="18" charset="-127"/>
                <a:ea typeface="서울남산체 M" pitchFamily="18" charset="-127"/>
              </a:rPr>
              <a:t>/</a:t>
            </a:r>
            <a:r>
              <a:rPr lang="ko-KR" altLang="en-US" sz="1200" dirty="0" smtClean="0">
                <a:latin typeface="서울남산체 M" pitchFamily="18" charset="-127"/>
                <a:ea typeface="서울남산체 M" pitchFamily="18" charset="-127"/>
              </a:rPr>
              <a:t>초기화</a:t>
            </a:r>
            <a:endParaRPr lang="ko-KR" altLang="en-US" sz="120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278243" y="2572741"/>
            <a:ext cx="1323181" cy="522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서울남산체 M" pitchFamily="18" charset="-127"/>
                <a:ea typeface="서울남산체 M" pitchFamily="18" charset="-127"/>
              </a:rPr>
              <a:t>동전 인식</a:t>
            </a:r>
            <a:endParaRPr lang="ko-KR" altLang="en-US" sz="1400" dirty="0">
              <a:latin typeface="서울남산체 M" pitchFamily="18" charset="-127"/>
              <a:ea typeface="서울남산체 M" pitchFamily="18" charset="-127"/>
            </a:endParaRPr>
          </a:p>
        </p:txBody>
      </p:sp>
      <p:cxnSp>
        <p:nvCxnSpPr>
          <p:cNvPr id="86" name="직선 화살표 연결선 85"/>
          <p:cNvCxnSpPr>
            <a:stCxn id="79" idx="3"/>
            <a:endCxn id="85" idx="1"/>
          </p:cNvCxnSpPr>
          <p:nvPr/>
        </p:nvCxnSpPr>
        <p:spPr>
          <a:xfrm flipV="1">
            <a:off x="4353674" y="2833980"/>
            <a:ext cx="924569" cy="1308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114"/>
          <p:cNvSpPr txBox="1"/>
          <p:nvPr/>
        </p:nvSpPr>
        <p:spPr>
          <a:xfrm>
            <a:off x="4255135" y="2662129"/>
            <a:ext cx="8666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 smtClean="0">
                <a:latin typeface="서울남산체 M" pitchFamily="18" charset="-127"/>
                <a:ea typeface="서울남산체 M" pitchFamily="18" charset="-127"/>
              </a:rPr>
              <a:t>[</a:t>
            </a:r>
            <a:r>
              <a:rPr lang="ko-KR" altLang="en-US" sz="1050" dirty="0" smtClean="0">
                <a:latin typeface="서울남산체 M" pitchFamily="18" charset="-127"/>
                <a:ea typeface="서울남산체 M" pitchFamily="18" charset="-127"/>
              </a:rPr>
              <a:t>인증성공</a:t>
            </a:r>
            <a:r>
              <a:rPr lang="en-US" altLang="ko-KR" sz="1050" dirty="0" smtClean="0">
                <a:latin typeface="서울남산체 M" pitchFamily="18" charset="-127"/>
                <a:ea typeface="서울남산체 M" pitchFamily="18" charset="-127"/>
              </a:rPr>
              <a:t>&amp;&amp;</a:t>
            </a:r>
            <a:r>
              <a:rPr lang="ko-KR" altLang="en-US" sz="1050" dirty="0" smtClean="0">
                <a:latin typeface="서울남산체 M" pitchFamily="18" charset="-127"/>
                <a:ea typeface="서울남산체 M" pitchFamily="18" charset="-127"/>
              </a:rPr>
              <a:t>서비스 타입</a:t>
            </a:r>
            <a:r>
              <a:rPr lang="en-US" altLang="ko-KR" sz="1050" dirty="0" smtClean="0">
                <a:latin typeface="서울남산체 M" pitchFamily="18" charset="-127"/>
                <a:ea typeface="서울남산체 M" pitchFamily="18" charset="-127"/>
              </a:rPr>
              <a:t>=</a:t>
            </a:r>
            <a:r>
              <a:rPr lang="ko-KR" altLang="en-US" sz="1050" dirty="0" smtClean="0">
                <a:latin typeface="서울남산체 M" pitchFamily="18" charset="-127"/>
                <a:ea typeface="서울남산체 M" pitchFamily="18" charset="-127"/>
              </a:rPr>
              <a:t>적립</a:t>
            </a:r>
            <a:r>
              <a:rPr lang="en-US" altLang="ko-KR" sz="1050" dirty="0" smtClean="0">
                <a:latin typeface="서울남산체 M" pitchFamily="18" charset="-127"/>
                <a:ea typeface="서울남산체 M" pitchFamily="18" charset="-127"/>
              </a:rPr>
              <a:t>]</a:t>
            </a:r>
            <a:endParaRPr lang="ko-KR" altLang="en-US" sz="105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320604" y="5095212"/>
            <a:ext cx="1323181" cy="522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서울남산체 M" pitchFamily="18" charset="-127"/>
                <a:ea typeface="서울남산체 M" pitchFamily="18" charset="-127"/>
              </a:rPr>
              <a:t>기부 단체 </a:t>
            </a:r>
            <a:endParaRPr lang="en-US" altLang="ko-KR" sz="1400" dirty="0" smtClean="0">
              <a:latin typeface="서울남산체 M" pitchFamily="18" charset="-127"/>
              <a:ea typeface="서울남산체 M" pitchFamily="18" charset="-127"/>
            </a:endParaRPr>
          </a:p>
          <a:p>
            <a:pPr algn="ctr"/>
            <a:r>
              <a:rPr lang="ko-KR" altLang="en-US" sz="1400" dirty="0" smtClean="0">
                <a:latin typeface="서울남산체 M" pitchFamily="18" charset="-127"/>
                <a:ea typeface="서울남산체 M" pitchFamily="18" charset="-127"/>
              </a:rPr>
              <a:t>선택</a:t>
            </a:r>
            <a:endParaRPr lang="ko-KR" altLang="en-US" sz="1400" dirty="0">
              <a:latin typeface="서울남산체 M" pitchFamily="18" charset="-127"/>
              <a:ea typeface="서울남산체 M" pitchFamily="18" charset="-127"/>
            </a:endParaRPr>
          </a:p>
        </p:txBody>
      </p:sp>
      <p:cxnSp>
        <p:nvCxnSpPr>
          <p:cNvPr id="89" name="직선 화살표 연결선 88"/>
          <p:cNvCxnSpPr>
            <a:stCxn id="79" idx="3"/>
            <a:endCxn id="88" idx="1"/>
          </p:cNvCxnSpPr>
          <p:nvPr/>
        </p:nvCxnSpPr>
        <p:spPr>
          <a:xfrm>
            <a:off x="4353674" y="4142855"/>
            <a:ext cx="966930" cy="1213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114"/>
          <p:cNvSpPr txBox="1"/>
          <p:nvPr/>
        </p:nvSpPr>
        <p:spPr>
          <a:xfrm>
            <a:off x="4826000" y="4305662"/>
            <a:ext cx="8666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 smtClean="0">
                <a:latin typeface="서울남산체 M" pitchFamily="18" charset="-127"/>
                <a:ea typeface="서울남산체 M" pitchFamily="18" charset="-127"/>
              </a:rPr>
              <a:t>[</a:t>
            </a:r>
            <a:r>
              <a:rPr lang="ko-KR" altLang="en-US" sz="1050" dirty="0" smtClean="0">
                <a:latin typeface="서울남산체 M" pitchFamily="18" charset="-127"/>
                <a:ea typeface="서울남산체 M" pitchFamily="18" charset="-127"/>
              </a:rPr>
              <a:t>인증성공</a:t>
            </a:r>
            <a:r>
              <a:rPr lang="en-US" altLang="ko-KR" sz="1050" dirty="0" smtClean="0">
                <a:latin typeface="서울남산체 M" pitchFamily="18" charset="-127"/>
                <a:ea typeface="서울남산체 M" pitchFamily="18" charset="-127"/>
              </a:rPr>
              <a:t>&amp;&amp;</a:t>
            </a:r>
            <a:r>
              <a:rPr lang="ko-KR" altLang="en-US" sz="1050" dirty="0" smtClean="0">
                <a:latin typeface="서울남산체 M" pitchFamily="18" charset="-127"/>
                <a:ea typeface="서울남산체 M" pitchFamily="18" charset="-127"/>
              </a:rPr>
              <a:t>서비스 타입</a:t>
            </a:r>
            <a:r>
              <a:rPr lang="en-US" altLang="ko-KR" sz="1050" dirty="0" smtClean="0">
                <a:latin typeface="서울남산체 M" pitchFamily="18" charset="-127"/>
                <a:ea typeface="서울남산체 M" pitchFamily="18" charset="-127"/>
              </a:rPr>
              <a:t>=</a:t>
            </a:r>
            <a:r>
              <a:rPr lang="ko-KR" altLang="en-US" sz="1050" dirty="0" smtClean="0">
                <a:latin typeface="서울남산체 M" pitchFamily="18" charset="-127"/>
                <a:ea typeface="서울남산체 M" pitchFamily="18" charset="-127"/>
              </a:rPr>
              <a:t>기부</a:t>
            </a:r>
            <a:r>
              <a:rPr lang="en-US" altLang="ko-KR" sz="1050" dirty="0" smtClean="0">
                <a:latin typeface="서울남산체 M" pitchFamily="18" charset="-127"/>
                <a:ea typeface="서울남산체 M" pitchFamily="18" charset="-127"/>
              </a:rPr>
              <a:t>]</a:t>
            </a:r>
            <a:endParaRPr lang="ko-KR" altLang="en-US" sz="1050" dirty="0">
              <a:latin typeface="서울남산체 M" pitchFamily="18" charset="-127"/>
              <a:ea typeface="서울남산체 M" pitchFamily="18" charset="-127"/>
            </a:endParaRPr>
          </a:p>
        </p:txBody>
      </p:sp>
      <p:cxnSp>
        <p:nvCxnSpPr>
          <p:cNvPr id="91" name="직선 화살표 연결선 90"/>
          <p:cNvCxnSpPr>
            <a:stCxn id="88" idx="0"/>
            <a:endCxn id="85" idx="2"/>
          </p:cNvCxnSpPr>
          <p:nvPr/>
        </p:nvCxnSpPr>
        <p:spPr>
          <a:xfrm flipH="1" flipV="1">
            <a:off x="5939834" y="3095218"/>
            <a:ext cx="42361" cy="19999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88" idx="2"/>
          </p:cNvCxnSpPr>
          <p:nvPr/>
        </p:nvCxnSpPr>
        <p:spPr>
          <a:xfrm rot="5400000">
            <a:off x="4208619" y="4171823"/>
            <a:ext cx="327711" cy="321944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14"/>
          <p:cNvSpPr txBox="1"/>
          <p:nvPr/>
        </p:nvSpPr>
        <p:spPr>
          <a:xfrm>
            <a:off x="3642350" y="5686778"/>
            <a:ext cx="10923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 smtClean="0">
                <a:latin typeface="서울남산체 M" pitchFamily="18" charset="-127"/>
                <a:ea typeface="서울남산체 M" pitchFamily="18" charset="-127"/>
              </a:rPr>
              <a:t>[1</a:t>
            </a:r>
            <a:r>
              <a:rPr lang="ko-KR" altLang="en-US" sz="1050" dirty="0" smtClean="0">
                <a:latin typeface="서울남산체 M" pitchFamily="18" charset="-127"/>
                <a:ea typeface="서울남산체 M" pitchFamily="18" charset="-127"/>
              </a:rPr>
              <a:t>분 이상 입력</a:t>
            </a:r>
            <a:r>
              <a:rPr lang="en-US" altLang="ko-KR" sz="1050" dirty="0" smtClean="0">
                <a:latin typeface="서울남산체 M" pitchFamily="18" charset="-127"/>
                <a:ea typeface="서울남산체 M" pitchFamily="18" charset="-127"/>
              </a:rPr>
              <a:t>x]</a:t>
            </a:r>
            <a:endParaRPr lang="ko-KR" altLang="en-US" sz="1050" dirty="0">
              <a:latin typeface="서울남산체 M" pitchFamily="18" charset="-127"/>
              <a:ea typeface="서울남산체 M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887796" y="3933534"/>
            <a:ext cx="1323181" cy="522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서울남산체 M" pitchFamily="18" charset="-127"/>
                <a:ea typeface="서울남산체 M" pitchFamily="18" charset="-127"/>
              </a:rPr>
              <a:t>결과 반영</a:t>
            </a:r>
            <a:endParaRPr lang="ko-KR" altLang="en-US" sz="1400" dirty="0">
              <a:latin typeface="서울남산체 M" pitchFamily="18" charset="-127"/>
              <a:ea typeface="서울남산체 M" pitchFamily="18" charset="-127"/>
            </a:endParaRPr>
          </a:p>
        </p:txBody>
      </p:sp>
      <p:cxnSp>
        <p:nvCxnSpPr>
          <p:cNvPr id="95" name="꺾인 연결선 94"/>
          <p:cNvCxnSpPr>
            <a:stCxn id="85" idx="3"/>
            <a:endCxn id="94" idx="1"/>
          </p:cNvCxnSpPr>
          <p:nvPr/>
        </p:nvCxnSpPr>
        <p:spPr>
          <a:xfrm>
            <a:off x="6601424" y="2833980"/>
            <a:ext cx="286372" cy="136079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114"/>
          <p:cNvSpPr txBox="1"/>
          <p:nvPr/>
        </p:nvSpPr>
        <p:spPr>
          <a:xfrm>
            <a:off x="6748160" y="3133098"/>
            <a:ext cx="80122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 smtClean="0">
                <a:latin typeface="서울남산체 M" pitchFamily="18" charset="-127"/>
                <a:ea typeface="서울남산체 M" pitchFamily="18" charset="-127"/>
              </a:rPr>
              <a:t>[30</a:t>
            </a:r>
            <a:r>
              <a:rPr lang="ko-KR" altLang="en-US" sz="1050" dirty="0" smtClean="0">
                <a:latin typeface="서울남산체 M" pitchFamily="18" charset="-127"/>
                <a:ea typeface="서울남산체 M" pitchFamily="18" charset="-127"/>
              </a:rPr>
              <a:t>초 이상 입력</a:t>
            </a:r>
            <a:r>
              <a:rPr lang="en-US" altLang="ko-KR" sz="1050" dirty="0" smtClean="0">
                <a:latin typeface="서울남산체 M" pitchFamily="18" charset="-127"/>
                <a:ea typeface="서울남산체 M" pitchFamily="18" charset="-127"/>
              </a:rPr>
              <a:t>x||</a:t>
            </a:r>
          </a:p>
          <a:p>
            <a:r>
              <a:rPr lang="ko-KR" altLang="en-US" sz="1050" dirty="0" smtClean="0">
                <a:latin typeface="서울남산체 M" pitchFamily="18" charset="-127"/>
                <a:ea typeface="서울남산체 M" pitchFamily="18" charset="-127"/>
              </a:rPr>
              <a:t>완료 버튼</a:t>
            </a:r>
            <a:r>
              <a:rPr lang="en-US" altLang="ko-KR" sz="1050" dirty="0" smtClean="0">
                <a:latin typeface="서울남산체 M" pitchFamily="18" charset="-127"/>
                <a:ea typeface="서울남산체 M" pitchFamily="18" charset="-127"/>
              </a:rPr>
              <a:t>]</a:t>
            </a:r>
            <a:endParaRPr lang="ko-KR" altLang="en-US" sz="1050" dirty="0">
              <a:latin typeface="서울남산체 M" pitchFamily="18" charset="-127"/>
              <a:ea typeface="서울남산체 M" pitchFamily="18" charset="-127"/>
            </a:endParaRPr>
          </a:p>
        </p:txBody>
      </p:sp>
      <p:cxnSp>
        <p:nvCxnSpPr>
          <p:cNvPr id="97" name="꺾인 연결선 96"/>
          <p:cNvCxnSpPr>
            <a:stCxn id="94" idx="0"/>
            <a:endCxn id="78" idx="0"/>
          </p:cNvCxnSpPr>
          <p:nvPr/>
        </p:nvCxnSpPr>
        <p:spPr>
          <a:xfrm rot="16200000" flipV="1">
            <a:off x="3890340" y="274487"/>
            <a:ext cx="1821197" cy="5496898"/>
          </a:xfrm>
          <a:prstGeom prst="bentConnector3">
            <a:avLst>
              <a:gd name="adj1" fmla="val 11255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114"/>
          <p:cNvSpPr txBox="1"/>
          <p:nvPr/>
        </p:nvSpPr>
        <p:spPr>
          <a:xfrm>
            <a:off x="4088154" y="1878940"/>
            <a:ext cx="1504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smtClean="0">
                <a:latin typeface="서울남산체 M" pitchFamily="18" charset="-127"/>
                <a:ea typeface="서울남산체 M" pitchFamily="18" charset="-127"/>
              </a:rPr>
              <a:t>결과 출력 및 초기화</a:t>
            </a:r>
            <a:endParaRPr lang="ko-KR" altLang="en-US" sz="1050" dirty="0">
              <a:latin typeface="서울남산체 M" pitchFamily="18" charset="-127"/>
              <a:ea typeface="서울남산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37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990</Words>
  <Application>Microsoft Office PowerPoint</Application>
  <PresentationFormat>화면 슬라이드 쇼(4:3)</PresentationFormat>
  <Paragraphs>390</Paragraphs>
  <Slides>23</Slides>
  <Notes>10</Notes>
  <HiddenSlides>0</HiddenSlides>
  <MMClips>3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  조원 별 역할 분담 </vt:lpstr>
      <vt:lpstr>  모여라 동전이란?</vt:lpstr>
      <vt:lpstr>  전체 시스템 소개</vt:lpstr>
      <vt:lpstr>  모바일 앱 소개</vt:lpstr>
      <vt:lpstr>  모바일 앱 진척상황</vt:lpstr>
      <vt:lpstr>  동전모음이 소개</vt:lpstr>
      <vt:lpstr>  동전모음이 소개</vt:lpstr>
      <vt:lpstr>  동전모음이 소개: 동전 적립</vt:lpstr>
      <vt:lpstr>  동전 모음이 구성요소 </vt:lpstr>
      <vt:lpstr> 동전 모음이 진척 상황</vt:lpstr>
      <vt:lpstr>  가맹점 클라이언트 소개</vt:lpstr>
      <vt:lpstr>가맹점 클라이언트 : 동전 적립 </vt:lpstr>
      <vt:lpstr>  가맹점 클라이언트 진척상황</vt:lpstr>
      <vt:lpstr>  서버 구조</vt:lpstr>
      <vt:lpstr>  서버 구현</vt:lpstr>
      <vt:lpstr>  서버 구현</vt:lpstr>
      <vt:lpstr>  서버 진척상황</vt:lpstr>
      <vt:lpstr>  진척 상황</vt:lpstr>
      <vt:lpstr>  추후 진행방향</vt:lpstr>
      <vt:lpstr>  일정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Andrew Park</cp:lastModifiedBy>
  <cp:revision>96</cp:revision>
  <dcterms:created xsi:type="dcterms:W3CDTF">2016-04-24T07:21:15Z</dcterms:created>
  <dcterms:modified xsi:type="dcterms:W3CDTF">2016-05-18T04:11:01Z</dcterms:modified>
</cp:coreProperties>
</file>