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9" r:id="rId5"/>
    <p:sldId id="280" r:id="rId6"/>
    <p:sldId id="283" r:id="rId7"/>
    <p:sldId id="284" r:id="rId8"/>
    <p:sldId id="285" r:id="rId9"/>
    <p:sldId id="278" r:id="rId10"/>
    <p:sldId id="286" r:id="rId11"/>
    <p:sldId id="262" r:id="rId12"/>
    <p:sldId id="266" r:id="rId13"/>
    <p:sldId id="288" r:id="rId14"/>
    <p:sldId id="287" r:id="rId15"/>
    <p:sldId id="291" r:id="rId16"/>
    <p:sldId id="289" r:id="rId17"/>
    <p:sldId id="290" r:id="rId18"/>
    <p:sldId id="277" r:id="rId19"/>
    <p:sldId id="276" r:id="rId20"/>
    <p:sldId id="26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BF6"/>
    <a:srgbClr val="509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C17A-76F8-4CED-B457-511EC8C9F715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B4A45-AC9D-415F-A782-B5EA4B5EF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5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7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0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5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4A45-AC9D-415F-A782-B5EA4B5EFB2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0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FF3E-5EF2-4D6F-83D9-102272DE5C7E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9A1E-81A2-439A-8B12-9607B406BE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B_표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21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430" y="2221486"/>
            <a:ext cx="5338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28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학습형</a:t>
            </a:r>
            <a:r>
              <a:rPr lang="ko-KR" altLang="en-US" sz="28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 농작물 관리 시스템</a:t>
            </a:r>
            <a:endParaRPr lang="en-US" altLang="ko-KR" sz="2800" dirty="0" smtClean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944" y="1412720"/>
            <a:ext cx="735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고추 밭 사나이</a:t>
            </a:r>
            <a:endParaRPr lang="ko-KR" altLang="en-US" sz="44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25079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440" y="25953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01. </a:t>
            </a:r>
            <a:r>
              <a:rPr lang="ko-KR" altLang="en-US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ko-KR" altLang="en-US" sz="36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51055"/>
            <a:ext cx="684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주제 선정 이유</a:t>
            </a:r>
            <a:endParaRPr lang="ko-KR" altLang="en-US" sz="2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65" y="1469090"/>
            <a:ext cx="85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50" y="2253837"/>
            <a:ext cx="4467225" cy="2619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15" y="1691911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B_간지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343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3786182" y="3071810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40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2928934"/>
            <a:ext cx="85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1325477"/>
            <a:ext cx="3389060" cy="5233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8450" y="1527710"/>
            <a:ext cx="87852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컴퓨터학부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장준철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대표 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마이크로컨트롤러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센싱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담당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450" y="1527710"/>
            <a:ext cx="8785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컴퓨터학부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신두철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모바일 앱 개발 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9" y="1325476"/>
            <a:ext cx="3056887" cy="5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450" y="1527710"/>
            <a:ext cx="8785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컴퓨터학부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최병수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담당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1349438"/>
            <a:ext cx="2736380" cy="52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615" y="1556740"/>
            <a:ext cx="87852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컴퓨터학부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최지훈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러닝머신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 개발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1" y="1325475"/>
            <a:ext cx="4302544" cy="51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450" y="1527710"/>
            <a:ext cx="8785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통계학과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구동혁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(11)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분석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1390650"/>
            <a:ext cx="3239230" cy="51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2.1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팀원소개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20" y="1484730"/>
            <a:ext cx="8785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통계학과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박민철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(11)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모델링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0" y="1332430"/>
            <a:ext cx="3674708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B_간지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3786182" y="3071810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개발 일정</a:t>
            </a:r>
            <a:endParaRPr lang="ko-KR" altLang="en-US" sz="40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2928934"/>
            <a:ext cx="85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6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52403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ko-KR" altLang="en-US" sz="24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71533"/>
            <a:ext cx="357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3.1</a:t>
            </a:r>
            <a:r>
              <a:rPr lang="ko-KR" altLang="en-US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고추밭사나이</a:t>
            </a:r>
            <a:r>
              <a:rPr lang="en-US" altLang="ko-KR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ko-KR" altLang="en-US" sz="17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1628750"/>
            <a:ext cx="8569190" cy="47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 descr="B_목차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6" name="TextBox 5"/>
          <p:cNvSpPr txBox="1"/>
          <p:nvPr/>
        </p:nvSpPr>
        <p:spPr>
          <a:xfrm>
            <a:off x="1000100" y="1142984"/>
            <a:ext cx="35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/>
                </a:solidFill>
                <a:latin typeface="Calibri" pitchFamily="34" charset="0"/>
                <a:ea typeface="나눔고딕" pitchFamily="50" charset="-127"/>
              </a:rPr>
              <a:t>CONTENTS</a:t>
            </a:r>
            <a:endParaRPr lang="ko-KR" altLang="en-US" sz="4400" b="1" dirty="0">
              <a:solidFill>
                <a:schemeClr val="tx2"/>
              </a:solidFill>
              <a:latin typeface="Calibri" pitchFamily="34" charset="0"/>
              <a:ea typeface="나눔고딕" pitchFamily="50" charset="-127"/>
            </a:endParaRPr>
          </a:p>
        </p:txBody>
      </p:sp>
      <p:pic>
        <p:nvPicPr>
          <p:cNvPr id="7" name="그림 6" descr="이미지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295386"/>
            <a:ext cx="428628" cy="434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876" y="3286124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주제선정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7191" y="3286124"/>
            <a:ext cx="5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01.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392906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팀원소개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&amp;&amp;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역할분담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1" y="3929066"/>
            <a:ext cx="5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7191" y="3929066"/>
            <a:ext cx="5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9251" y="4519758"/>
            <a:ext cx="56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03.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2816" y="4519757"/>
            <a:ext cx="3429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개발일정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나눔고딕" pitchFamily="50" charset="-127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B_엔딩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5" name="TextBox 4"/>
          <p:cNvSpPr txBox="1"/>
          <p:nvPr/>
        </p:nvSpPr>
        <p:spPr>
          <a:xfrm>
            <a:off x="2500298" y="2928934"/>
            <a:ext cx="3571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50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50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2428868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Thank You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B_간지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TextBox 4"/>
          <p:cNvSpPr txBox="1"/>
          <p:nvPr/>
        </p:nvSpPr>
        <p:spPr>
          <a:xfrm>
            <a:off x="3786182" y="3071810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주제선정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2928934"/>
            <a:ext cx="85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6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509" y="4343867"/>
            <a:ext cx="4048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1-1.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1-2.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선정이유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25079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440" y="25953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01. </a:t>
            </a:r>
            <a:r>
              <a:rPr lang="ko-KR" altLang="en-US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ko-KR" altLang="en-US" sz="36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51055"/>
            <a:ext cx="684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학습형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제어 농작물 관리 시스템이란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65" y="1469090"/>
            <a:ext cx="8534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마이크로 프로세서에 각종 센서를 결합하여 농작물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축사 등에 시설에 설치하고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기존에 설치된 설비에 네트워크를 연결하여 농업 시설을 실시간으로 관리 감독 할 수 있도록 하여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노동시간을 효율적으로 감소시키고 기록한 정보를 분석하여 적절한 솔루션을 제공합니다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dirty="0"/>
              <a:t>통계청</a:t>
            </a:r>
            <a:r>
              <a:rPr lang="en-US" altLang="ko-KR" dirty="0"/>
              <a:t>, </a:t>
            </a:r>
            <a:r>
              <a:rPr lang="ko-KR" altLang="en-US" dirty="0" smtClean="0"/>
              <a:t>농협의 공공데이터를 통해서 작물에 대한 </a:t>
            </a:r>
            <a:r>
              <a:rPr lang="ko-KR" altLang="en-US" dirty="0"/>
              <a:t>정보를 습득</a:t>
            </a:r>
            <a:endParaRPr lang="en-US" altLang="ko-KR" dirty="0"/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dirty="0" smtClean="0"/>
              <a:t>기상청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자료를 통한 </a:t>
            </a:r>
            <a:r>
              <a:rPr lang="ko-KR" altLang="en-US" dirty="0" err="1"/>
              <a:t>시간별</a:t>
            </a:r>
            <a:r>
              <a:rPr lang="en-US" altLang="ko-KR" dirty="0"/>
              <a:t>, </a:t>
            </a:r>
            <a:r>
              <a:rPr lang="ko-KR" altLang="en-US" dirty="0" err="1"/>
              <a:t>날짜별</a:t>
            </a:r>
            <a:r>
              <a:rPr lang="ko-KR" altLang="en-US" dirty="0"/>
              <a:t>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</a:t>
            </a:r>
            <a:r>
              <a:rPr lang="ko-KR" altLang="en-US" dirty="0"/>
              <a:t>데이터를 습득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 smtClean="0"/>
              <a:t>온도</a:t>
            </a:r>
            <a:r>
              <a:rPr lang="en-US" altLang="ko-KR" dirty="0"/>
              <a:t>,</a:t>
            </a:r>
            <a:r>
              <a:rPr lang="ko-KR" altLang="en-US" dirty="0"/>
              <a:t>습도 데이터 통계적방법으로 </a:t>
            </a:r>
            <a:r>
              <a:rPr lang="ko-KR" altLang="en-US" dirty="0" err="1"/>
              <a:t>날짜별</a:t>
            </a:r>
            <a:r>
              <a:rPr lang="en-US" altLang="ko-KR" dirty="0"/>
              <a:t>, </a:t>
            </a:r>
            <a:r>
              <a:rPr lang="ko-KR" altLang="en-US" dirty="0" err="1"/>
              <a:t>시간별</a:t>
            </a:r>
            <a:r>
              <a:rPr lang="ko-KR" altLang="en-US" dirty="0"/>
              <a:t> 데이터를 하나로 함축 및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 smtClean="0"/>
              <a:t>데이터 </a:t>
            </a:r>
            <a:r>
              <a:rPr lang="ko-KR" altLang="en-US" dirty="0"/>
              <a:t>모형을 </a:t>
            </a:r>
            <a:r>
              <a:rPr lang="ko-KR" altLang="en-US" dirty="0" err="1"/>
              <a:t>정상곡선</a:t>
            </a:r>
            <a:r>
              <a:rPr lang="ko-KR" altLang="en-US" dirty="0"/>
              <a:t> 만든 데이터와 합쳐서 새로운 </a:t>
            </a:r>
            <a:r>
              <a:rPr lang="ko-KR" altLang="en-US" dirty="0" smtClean="0"/>
              <a:t>모형을 만든다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 smtClean="0"/>
              <a:t>데이터가 </a:t>
            </a:r>
            <a:r>
              <a:rPr lang="ko-KR" altLang="en-US" dirty="0"/>
              <a:t>수확량에서 </a:t>
            </a:r>
            <a:r>
              <a:rPr lang="ko-KR" altLang="en-US" dirty="0" smtClean="0"/>
              <a:t>이점을 보이면 그 데이터 모형을 이전 데이터 모형과 </a:t>
            </a:r>
            <a:r>
              <a:rPr lang="ko-KR" altLang="en-US" dirty="0"/>
              <a:t>결합하여 </a:t>
            </a:r>
            <a:r>
              <a:rPr lang="ko-KR" altLang="en-US" dirty="0" smtClean="0"/>
              <a:t>새로운 모형을 </a:t>
            </a:r>
            <a:r>
              <a:rPr lang="ko-KR" altLang="en-US" dirty="0"/>
              <a:t>만들어내고 단점을 보이면 </a:t>
            </a:r>
            <a:r>
              <a:rPr lang="ko-KR" altLang="en-US" dirty="0" smtClean="0"/>
              <a:t>새로운 모델로 수정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25079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440" y="25953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01. </a:t>
            </a:r>
            <a:r>
              <a:rPr lang="ko-KR" altLang="en-US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ko-KR" altLang="en-US" sz="36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51055"/>
            <a:ext cx="684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학습형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제어 농작물 관리 시스템이란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730930"/>
            <a:ext cx="5376888" cy="2535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06" y="2918572"/>
            <a:ext cx="3210108" cy="21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13059" y="2597593"/>
            <a:ext cx="2775437" cy="3106481"/>
            <a:chOff x="3787291" y="424363"/>
            <a:chExt cx="4442309" cy="245218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11118" y="519181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data</a:t>
              </a:r>
              <a:endParaRPr lang="ko-KR" altLang="en-US" sz="135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024851" y="519181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과거의 수확량 을 비교하여 </a:t>
              </a:r>
              <a:endParaRPr lang="en-US" altLang="ko-KR" sz="675" dirty="0"/>
            </a:p>
            <a:p>
              <a:pPr algn="ctr"/>
              <a:r>
                <a:rPr lang="ko-KR" altLang="en-US" sz="675" dirty="0"/>
                <a:t>좋은 수확량의 자료 추출</a:t>
              </a:r>
              <a:r>
                <a:rPr lang="en-US" altLang="ko-KR" sz="675" dirty="0"/>
                <a:t>,</a:t>
              </a:r>
              <a:r>
                <a:rPr lang="ko-KR" altLang="en-US" sz="675" dirty="0"/>
                <a:t> 자료 종합</a:t>
              </a:r>
              <a:endParaRPr lang="en-US" altLang="ko-KR" sz="675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915161" y="1103847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모형식별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024851" y="1103847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데이터 들을 </a:t>
              </a:r>
              <a:r>
                <a:rPr lang="ko-KR" altLang="en-US" sz="675" dirty="0" err="1"/>
                <a:t>시계열</a:t>
              </a:r>
              <a:r>
                <a:rPr lang="ko-KR" altLang="en-US" sz="675" dirty="0"/>
                <a:t> 분석을 통한</a:t>
              </a:r>
              <a:endParaRPr lang="en-US" altLang="ko-KR" sz="675" dirty="0"/>
            </a:p>
            <a:p>
              <a:pPr algn="ctr"/>
              <a:r>
                <a:rPr lang="ko-KR" altLang="en-US" sz="675" dirty="0"/>
                <a:t> 최적의 그래프 생성</a:t>
              </a:r>
              <a:endParaRPr lang="en-US" altLang="ko-KR" sz="675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11118" y="1688513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모형추정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052293" y="1688513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 err="1"/>
                <a:t>시계열</a:t>
              </a:r>
              <a:r>
                <a:rPr lang="ko-KR" altLang="en-US" sz="675" dirty="0"/>
                <a:t> 모형 추정</a:t>
              </a:r>
              <a:endParaRPr lang="en-US" altLang="ko-KR" sz="675" dirty="0"/>
            </a:p>
            <a:p>
              <a:pPr algn="ctr"/>
              <a:r>
                <a:rPr lang="en-US" altLang="ko-KR" sz="675" dirty="0"/>
                <a:t>Ex&gt; ARIMA</a:t>
              </a:r>
              <a:r>
                <a:rPr lang="ko-KR" altLang="en-US" sz="675" dirty="0"/>
                <a:t>모형</a:t>
              </a:r>
              <a:r>
                <a:rPr lang="en-US" altLang="ko-KR" sz="675" dirty="0"/>
                <a:t>, </a:t>
              </a:r>
              <a:r>
                <a:rPr lang="ko-KR" altLang="en-US" sz="675" dirty="0"/>
                <a:t>비정상이동평균과정모형 등</a:t>
              </a:r>
              <a:endParaRPr lang="en-US" altLang="ko-KR" sz="675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11116" y="2273179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모형진단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052291" y="2273179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통계적 방법을 통한 모형 진단</a:t>
              </a:r>
              <a:endParaRPr lang="en-US" altLang="ko-KR" sz="675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87291" y="424363"/>
              <a:ext cx="4442309" cy="2452187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463626" y="2127561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/>
              <a:t>모형 적합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3227695" y="2597593"/>
            <a:ext cx="2775437" cy="3106481"/>
            <a:chOff x="3787291" y="424363"/>
            <a:chExt cx="4442309" cy="2452187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911118" y="813931"/>
              <a:ext cx="1104900" cy="5235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제어방안</a:t>
              </a: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052293" y="813931"/>
              <a:ext cx="3042132" cy="5235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dirty="0"/>
                <a:t>- 6-sigma </a:t>
              </a:r>
              <a:r>
                <a:rPr lang="ko-KR" altLang="en-US" sz="788" dirty="0"/>
                <a:t>를 통한 품질관리</a:t>
              </a:r>
              <a:endParaRPr lang="en-US" altLang="ko-KR" sz="788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15161" y="1398597"/>
              <a:ext cx="1104900" cy="5235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/>
                <a:t>이상치 식별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052293" y="1398597"/>
              <a:ext cx="3042132" cy="5235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en-US" altLang="ko-KR" sz="788" dirty="0"/>
                <a:t>6-sigma </a:t>
              </a:r>
              <a:r>
                <a:rPr lang="ko-KR" altLang="en-US" sz="788" dirty="0"/>
                <a:t>범위 밖의 자료를</a:t>
              </a:r>
              <a:endParaRPr lang="en-US" altLang="ko-KR" sz="788" dirty="0"/>
            </a:p>
            <a:p>
              <a:pPr algn="ctr"/>
              <a:r>
                <a:rPr lang="ko-KR" altLang="en-US" sz="788" dirty="0"/>
                <a:t> 이상치 식별</a:t>
              </a:r>
              <a:endParaRPr lang="en-US" altLang="ko-KR" sz="788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11118" y="1983264"/>
              <a:ext cx="1104900" cy="5235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제어</a:t>
              </a:r>
              <a:endParaRPr lang="ko-KR" altLang="en-US" sz="900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052293" y="1983264"/>
              <a:ext cx="3042132" cy="5235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이상치 발견 후속 조치</a:t>
              </a:r>
              <a:endParaRPr lang="en-US" altLang="ko-KR" sz="675" dirty="0"/>
            </a:p>
            <a:p>
              <a:pPr algn="ctr"/>
              <a:r>
                <a:rPr lang="en-US" altLang="ko-KR" sz="675" dirty="0"/>
                <a:t>Ex&gt; </a:t>
              </a:r>
              <a:r>
                <a:rPr lang="ko-KR" altLang="en-US" sz="675" dirty="0"/>
                <a:t>온도가 높게 이상치 발견 그때의 습도는 낮음 </a:t>
              </a:r>
              <a:r>
                <a:rPr lang="en-US" altLang="ko-KR" sz="675" dirty="0"/>
                <a:t>-&gt; </a:t>
              </a:r>
              <a:r>
                <a:rPr lang="ko-KR" altLang="en-US" sz="675" dirty="0"/>
                <a:t>물 분사</a:t>
              </a:r>
              <a:endParaRPr lang="en-US" altLang="ko-KR" sz="675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87291" y="424363"/>
              <a:ext cx="4442309" cy="2452187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509904" y="2127561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/>
              <a:t>제어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200400" y="2597593"/>
            <a:ext cx="2775437" cy="3106481"/>
            <a:chOff x="3787291" y="424363"/>
            <a:chExt cx="4442309" cy="245218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911118" y="519181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data</a:t>
              </a:r>
              <a:endParaRPr lang="ko-KR" altLang="en-US" sz="135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052293" y="519181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실제 수확한 자료</a:t>
              </a:r>
              <a:endParaRPr lang="en-US" altLang="ko-KR" sz="675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915161" y="1103847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판별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052293" y="1103847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실제 수확량과 기준점 비교</a:t>
              </a:r>
              <a:endParaRPr lang="en-US" altLang="ko-KR" sz="675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911118" y="1688513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학습</a:t>
              </a: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052293" y="1688513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판별결과 결과가 좋으면 </a:t>
              </a:r>
              <a:r>
                <a:rPr lang="en-US" altLang="ko-KR" sz="675" dirty="0"/>
                <a:t>1</a:t>
              </a:r>
              <a:r>
                <a:rPr lang="ko-KR" altLang="en-US" sz="675" dirty="0"/>
                <a:t>단계 모형적합</a:t>
              </a:r>
              <a:endParaRPr lang="en-US" altLang="ko-KR" sz="675" dirty="0"/>
            </a:p>
            <a:p>
              <a:pPr algn="ctr"/>
              <a:r>
                <a:rPr lang="ko-KR" altLang="en-US" sz="675" dirty="0"/>
                <a:t>프로세스에 데이터 추가</a:t>
              </a:r>
              <a:endParaRPr lang="en-US" altLang="ko-KR" sz="675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11116" y="2273179"/>
              <a:ext cx="1104900" cy="47598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분석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052291" y="2273179"/>
              <a:ext cx="3042132" cy="4759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8588" indent="-128588" algn="ctr">
                <a:buFontTx/>
                <a:buChar char="-"/>
              </a:pPr>
              <a:r>
                <a:rPr lang="ko-KR" altLang="en-US" sz="675" dirty="0"/>
                <a:t>통계적 방법을 통한 새로운 모형 적합</a:t>
              </a:r>
              <a:endParaRPr lang="en-US" altLang="ko-KR" sz="675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87291" y="424363"/>
              <a:ext cx="4442309" cy="2452187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6482609" y="2123907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 err="1"/>
              <a:t>학습형</a:t>
            </a:r>
            <a:r>
              <a:rPr lang="ko-KR" altLang="en-US" sz="1350" dirty="0"/>
              <a:t> 모형 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502095" y="902775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목표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463517" y="1304114"/>
            <a:ext cx="2288173" cy="51620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algn="ctr">
              <a:buFontTx/>
              <a:buChar char="-"/>
            </a:pPr>
            <a:r>
              <a:rPr lang="ko-KR" altLang="en-US" sz="1350" dirty="0" err="1">
                <a:solidFill>
                  <a:schemeClr val="tx1"/>
                </a:solidFill>
              </a:rPr>
              <a:t>학습형</a:t>
            </a:r>
            <a:r>
              <a:rPr lang="ko-KR" altLang="en-US" sz="1350" dirty="0">
                <a:solidFill>
                  <a:schemeClr val="tx1"/>
                </a:solidFill>
              </a:rPr>
              <a:t> 농업 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자동화 프로세스</a:t>
            </a:r>
          </a:p>
        </p:txBody>
      </p:sp>
    </p:spTree>
    <p:extLst>
      <p:ext uri="{BB962C8B-B14F-4D97-AF65-F5344CB8AC3E}">
        <p14:creationId xmlns:p14="http://schemas.microsoft.com/office/powerpoint/2010/main" val="17447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611450" y="1471985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/>
              <a:t>모형 적합</a:t>
            </a:r>
          </a:p>
        </p:txBody>
      </p:sp>
      <p:pic>
        <p:nvPicPr>
          <p:cNvPr id="773" name="그림 7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3745160"/>
            <a:ext cx="4351789" cy="2164360"/>
          </a:xfrm>
          <a:prstGeom prst="rect">
            <a:avLst/>
          </a:prstGeom>
        </p:spPr>
      </p:pic>
      <p:pic>
        <p:nvPicPr>
          <p:cNvPr id="774" name="그림 7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93" y="3745160"/>
            <a:ext cx="4572000" cy="2164360"/>
          </a:xfrm>
          <a:prstGeom prst="rect">
            <a:avLst/>
          </a:prstGeom>
        </p:spPr>
      </p:pic>
      <p:sp>
        <p:nvSpPr>
          <p:cNvPr id="775" name="TextBox 774"/>
          <p:cNvSpPr txBox="1"/>
          <p:nvPr/>
        </p:nvSpPr>
        <p:spPr>
          <a:xfrm>
            <a:off x="421546" y="2113256"/>
            <a:ext cx="36680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/>
              <a:t>통계청</a:t>
            </a:r>
            <a:r>
              <a:rPr lang="en-US" altLang="ko-KR" sz="1350" dirty="0"/>
              <a:t>, </a:t>
            </a:r>
            <a:r>
              <a:rPr lang="ko-KR" altLang="en-US" sz="1350" dirty="0"/>
              <a:t>농협 등 </a:t>
            </a:r>
            <a:r>
              <a:rPr lang="ko-KR" altLang="en-US" sz="1350" dirty="0" err="1"/>
              <a:t>오픈된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자료를통해서</a:t>
            </a:r>
            <a:r>
              <a:rPr lang="ko-KR" altLang="en-US" sz="1350" dirty="0"/>
              <a:t> 설정된 작물의 양과 장소의 대한 정보를 습득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기상청</a:t>
            </a:r>
            <a:r>
              <a:rPr lang="en-US" altLang="ko-KR" sz="1350" dirty="0"/>
              <a:t> </a:t>
            </a:r>
            <a:r>
              <a:rPr lang="ko-KR" altLang="en-US" sz="1350" dirty="0" err="1"/>
              <a:t>자료를통한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시간별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날짜별</a:t>
            </a:r>
            <a:r>
              <a:rPr lang="ko-KR" altLang="en-US" sz="1350" dirty="0"/>
              <a:t> 온도 습도 데이터를 습득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온도</a:t>
            </a:r>
            <a:r>
              <a:rPr lang="en-US" altLang="ko-KR" sz="1350" dirty="0"/>
              <a:t>,</a:t>
            </a:r>
            <a:r>
              <a:rPr lang="ko-KR" altLang="en-US" sz="1350" dirty="0"/>
              <a:t>습도 데이터 통계적방법으로 </a:t>
            </a:r>
            <a:r>
              <a:rPr lang="ko-KR" altLang="en-US" sz="1350" dirty="0" err="1"/>
              <a:t>날짜별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시간별</a:t>
            </a:r>
            <a:r>
              <a:rPr lang="ko-KR" altLang="en-US" sz="1350" dirty="0"/>
              <a:t> 데이터를 하나로 함축 및 요약</a:t>
            </a:r>
            <a:endParaRPr lang="en-US" altLang="ko-KR" sz="1350" dirty="0"/>
          </a:p>
        </p:txBody>
      </p:sp>
      <p:sp>
        <p:nvSpPr>
          <p:cNvPr id="776" name="TextBox 775"/>
          <p:cNvSpPr txBox="1"/>
          <p:nvPr/>
        </p:nvSpPr>
        <p:spPr>
          <a:xfrm>
            <a:off x="4877149" y="2113256"/>
            <a:ext cx="3668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/>
              <a:t>앞에서 얻어온 자료를 통한 </a:t>
            </a:r>
            <a:r>
              <a:rPr lang="en-US" altLang="ko-KR" sz="1350" dirty="0"/>
              <a:t>Time series </a:t>
            </a:r>
            <a:r>
              <a:rPr lang="ko-KR" altLang="en-US" sz="1350" dirty="0"/>
              <a:t>즉 </a:t>
            </a:r>
            <a:r>
              <a:rPr lang="ko-KR" altLang="en-US" sz="1350" dirty="0" err="1"/>
              <a:t>시계열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분석을통한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회귀곡선을</a:t>
            </a:r>
            <a:r>
              <a:rPr lang="ko-KR" altLang="en-US" sz="1350" dirty="0"/>
              <a:t> 적합</a:t>
            </a:r>
            <a:r>
              <a:rPr lang="en-US" altLang="ko-KR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1115" y="1089424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/>
              <a:t>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r="31276" b="17953"/>
          <a:stretch/>
        </p:blipFill>
        <p:spPr>
          <a:xfrm>
            <a:off x="461355" y="1470006"/>
            <a:ext cx="1960966" cy="2123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459" y="3709538"/>
            <a:ext cx="2020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/>
              <a:t>통계적 품질관리 인 </a:t>
            </a:r>
            <a:r>
              <a:rPr lang="en-US" altLang="ko-KR" sz="1350" dirty="0"/>
              <a:t>6-sigma</a:t>
            </a:r>
            <a:r>
              <a:rPr lang="ko-KR" altLang="en-US" sz="1350" dirty="0" err="1"/>
              <a:t>를통한</a:t>
            </a:r>
            <a:r>
              <a:rPr lang="ko-KR" altLang="en-US" sz="1350" dirty="0"/>
              <a:t> 앞에서 구한 </a:t>
            </a:r>
            <a:r>
              <a:rPr lang="ko-KR" altLang="en-US" sz="1350" dirty="0" err="1"/>
              <a:t>시계열</a:t>
            </a:r>
            <a:r>
              <a:rPr lang="ko-KR" altLang="en-US" sz="1350" dirty="0"/>
              <a:t> 직선의 위</a:t>
            </a:r>
            <a:r>
              <a:rPr lang="en-US" altLang="ko-KR" sz="1350" dirty="0"/>
              <a:t>, </a:t>
            </a:r>
            <a:r>
              <a:rPr lang="ko-KR" altLang="en-US" sz="1350" dirty="0"/>
              <a:t>아래 </a:t>
            </a:r>
            <a:r>
              <a:rPr lang="en-US" altLang="ko-KR" sz="1350" dirty="0"/>
              <a:t>3-sigma </a:t>
            </a:r>
            <a:r>
              <a:rPr lang="ko-KR" altLang="en-US" sz="1350" dirty="0"/>
              <a:t>의 오차의 한계 범위</a:t>
            </a:r>
            <a:r>
              <a:rPr lang="en-US" altLang="ko-KR" sz="1350" dirty="0"/>
              <a:t> </a:t>
            </a:r>
            <a:r>
              <a:rPr lang="ko-KR" altLang="en-US" sz="1350" dirty="0"/>
              <a:t>설정</a:t>
            </a:r>
            <a:r>
              <a:rPr lang="en-US" altLang="ko-KR" sz="1350" dirty="0"/>
              <a:t>.</a:t>
            </a:r>
          </a:p>
          <a:p>
            <a:pPr marL="214313" indent="-214313">
              <a:buFontTx/>
              <a:buChar char="-"/>
            </a:pPr>
            <a:r>
              <a:rPr lang="ko-KR" altLang="en-US" sz="1350" dirty="0"/>
              <a:t>범위를 벗어나면 </a:t>
            </a:r>
            <a:r>
              <a:rPr lang="ko-KR" altLang="en-US" sz="1350" dirty="0" err="1"/>
              <a:t>이상치로</a:t>
            </a:r>
            <a:r>
              <a:rPr lang="ko-KR" altLang="en-US" sz="1350" dirty="0"/>
              <a:t> 측정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195760" y="1573666"/>
            <a:ext cx="2752481" cy="2019962"/>
            <a:chOff x="6293568" y="3120705"/>
            <a:chExt cx="3669974" cy="3211127"/>
          </a:xfrm>
        </p:grpSpPr>
        <p:grpSp>
          <p:nvGrpSpPr>
            <p:cNvPr id="9" name="그룹 8"/>
            <p:cNvGrpSpPr/>
            <p:nvPr/>
          </p:nvGrpSpPr>
          <p:grpSpPr>
            <a:xfrm>
              <a:off x="6293568" y="3429000"/>
              <a:ext cx="3034989" cy="2902832"/>
              <a:chOff x="6293569" y="3429000"/>
              <a:chExt cx="2294954" cy="2902832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47" r="59259" b="15886"/>
              <a:stretch/>
            </p:blipFill>
            <p:spPr>
              <a:xfrm>
                <a:off x="6293569" y="3429000"/>
                <a:ext cx="2294954" cy="2902832"/>
              </a:xfrm>
              <a:prstGeom prst="rect">
                <a:avLst/>
              </a:prstGeom>
            </p:spPr>
          </p:pic>
          <p:sp>
            <p:nvSpPr>
              <p:cNvPr id="8" name="자유형 7"/>
              <p:cNvSpPr/>
              <p:nvPr/>
            </p:nvSpPr>
            <p:spPr>
              <a:xfrm>
                <a:off x="6299200" y="4892675"/>
                <a:ext cx="1905000" cy="1101725"/>
              </a:xfrm>
              <a:custGeom>
                <a:avLst/>
                <a:gdLst>
                  <a:gd name="connsiteX0" fmla="*/ 0 w 1905000"/>
                  <a:gd name="connsiteY0" fmla="*/ 403225 h 1101725"/>
                  <a:gd name="connsiteX1" fmla="*/ 15875 w 1905000"/>
                  <a:gd name="connsiteY1" fmla="*/ 400050 h 1101725"/>
                  <a:gd name="connsiteX2" fmla="*/ 28575 w 1905000"/>
                  <a:gd name="connsiteY2" fmla="*/ 396875 h 1101725"/>
                  <a:gd name="connsiteX3" fmla="*/ 53975 w 1905000"/>
                  <a:gd name="connsiteY3" fmla="*/ 400050 h 1101725"/>
                  <a:gd name="connsiteX4" fmla="*/ 69850 w 1905000"/>
                  <a:gd name="connsiteY4" fmla="*/ 412750 h 1101725"/>
                  <a:gd name="connsiteX5" fmla="*/ 92075 w 1905000"/>
                  <a:gd name="connsiteY5" fmla="*/ 431800 h 1101725"/>
                  <a:gd name="connsiteX6" fmla="*/ 104775 w 1905000"/>
                  <a:gd name="connsiteY6" fmla="*/ 450850 h 1101725"/>
                  <a:gd name="connsiteX7" fmla="*/ 107950 w 1905000"/>
                  <a:gd name="connsiteY7" fmla="*/ 460375 h 1101725"/>
                  <a:gd name="connsiteX8" fmla="*/ 117475 w 1905000"/>
                  <a:gd name="connsiteY8" fmla="*/ 466725 h 1101725"/>
                  <a:gd name="connsiteX9" fmla="*/ 123825 w 1905000"/>
                  <a:gd name="connsiteY9" fmla="*/ 492125 h 1101725"/>
                  <a:gd name="connsiteX10" fmla="*/ 127000 w 1905000"/>
                  <a:gd name="connsiteY10" fmla="*/ 504825 h 1101725"/>
                  <a:gd name="connsiteX11" fmla="*/ 133350 w 1905000"/>
                  <a:gd name="connsiteY11" fmla="*/ 527050 h 1101725"/>
                  <a:gd name="connsiteX12" fmla="*/ 142875 w 1905000"/>
                  <a:gd name="connsiteY12" fmla="*/ 565150 h 1101725"/>
                  <a:gd name="connsiteX13" fmla="*/ 149225 w 1905000"/>
                  <a:gd name="connsiteY13" fmla="*/ 584200 h 1101725"/>
                  <a:gd name="connsiteX14" fmla="*/ 152400 w 1905000"/>
                  <a:gd name="connsiteY14" fmla="*/ 593725 h 1101725"/>
                  <a:gd name="connsiteX15" fmla="*/ 161925 w 1905000"/>
                  <a:gd name="connsiteY15" fmla="*/ 612775 h 1101725"/>
                  <a:gd name="connsiteX16" fmla="*/ 168275 w 1905000"/>
                  <a:gd name="connsiteY16" fmla="*/ 622300 h 1101725"/>
                  <a:gd name="connsiteX17" fmla="*/ 171450 w 1905000"/>
                  <a:gd name="connsiteY17" fmla="*/ 631825 h 1101725"/>
                  <a:gd name="connsiteX18" fmla="*/ 177800 w 1905000"/>
                  <a:gd name="connsiteY18" fmla="*/ 641350 h 1101725"/>
                  <a:gd name="connsiteX19" fmla="*/ 184150 w 1905000"/>
                  <a:gd name="connsiteY19" fmla="*/ 654050 h 1101725"/>
                  <a:gd name="connsiteX20" fmla="*/ 190500 w 1905000"/>
                  <a:gd name="connsiteY20" fmla="*/ 663575 h 1101725"/>
                  <a:gd name="connsiteX21" fmla="*/ 196850 w 1905000"/>
                  <a:gd name="connsiteY21" fmla="*/ 676275 h 1101725"/>
                  <a:gd name="connsiteX22" fmla="*/ 203200 w 1905000"/>
                  <a:gd name="connsiteY22" fmla="*/ 685800 h 1101725"/>
                  <a:gd name="connsiteX23" fmla="*/ 206375 w 1905000"/>
                  <a:gd name="connsiteY23" fmla="*/ 695325 h 1101725"/>
                  <a:gd name="connsiteX24" fmla="*/ 212725 w 1905000"/>
                  <a:gd name="connsiteY24" fmla="*/ 704850 h 1101725"/>
                  <a:gd name="connsiteX25" fmla="*/ 215900 w 1905000"/>
                  <a:gd name="connsiteY25" fmla="*/ 714375 h 1101725"/>
                  <a:gd name="connsiteX26" fmla="*/ 222250 w 1905000"/>
                  <a:gd name="connsiteY26" fmla="*/ 723900 h 1101725"/>
                  <a:gd name="connsiteX27" fmla="*/ 228600 w 1905000"/>
                  <a:gd name="connsiteY27" fmla="*/ 742950 h 1101725"/>
                  <a:gd name="connsiteX28" fmla="*/ 231775 w 1905000"/>
                  <a:gd name="connsiteY28" fmla="*/ 752475 h 1101725"/>
                  <a:gd name="connsiteX29" fmla="*/ 234950 w 1905000"/>
                  <a:gd name="connsiteY29" fmla="*/ 762000 h 1101725"/>
                  <a:gd name="connsiteX30" fmla="*/ 241300 w 1905000"/>
                  <a:gd name="connsiteY30" fmla="*/ 787400 h 1101725"/>
                  <a:gd name="connsiteX31" fmla="*/ 247650 w 1905000"/>
                  <a:gd name="connsiteY31" fmla="*/ 806450 h 1101725"/>
                  <a:gd name="connsiteX32" fmla="*/ 250825 w 1905000"/>
                  <a:gd name="connsiteY32" fmla="*/ 815975 h 1101725"/>
                  <a:gd name="connsiteX33" fmla="*/ 257175 w 1905000"/>
                  <a:gd name="connsiteY33" fmla="*/ 844550 h 1101725"/>
                  <a:gd name="connsiteX34" fmla="*/ 263525 w 1905000"/>
                  <a:gd name="connsiteY34" fmla="*/ 854075 h 1101725"/>
                  <a:gd name="connsiteX35" fmla="*/ 266700 w 1905000"/>
                  <a:gd name="connsiteY35" fmla="*/ 863600 h 1101725"/>
                  <a:gd name="connsiteX36" fmla="*/ 288925 w 1905000"/>
                  <a:gd name="connsiteY36" fmla="*/ 892175 h 1101725"/>
                  <a:gd name="connsiteX37" fmla="*/ 295275 w 1905000"/>
                  <a:gd name="connsiteY37" fmla="*/ 901700 h 1101725"/>
                  <a:gd name="connsiteX38" fmla="*/ 314325 w 1905000"/>
                  <a:gd name="connsiteY38" fmla="*/ 917575 h 1101725"/>
                  <a:gd name="connsiteX39" fmla="*/ 342900 w 1905000"/>
                  <a:gd name="connsiteY39" fmla="*/ 930275 h 1101725"/>
                  <a:gd name="connsiteX40" fmla="*/ 355600 w 1905000"/>
                  <a:gd name="connsiteY40" fmla="*/ 949325 h 1101725"/>
                  <a:gd name="connsiteX41" fmla="*/ 361950 w 1905000"/>
                  <a:gd name="connsiteY41" fmla="*/ 958850 h 1101725"/>
                  <a:gd name="connsiteX42" fmla="*/ 371475 w 1905000"/>
                  <a:gd name="connsiteY42" fmla="*/ 981075 h 1101725"/>
                  <a:gd name="connsiteX43" fmla="*/ 384175 w 1905000"/>
                  <a:gd name="connsiteY43" fmla="*/ 1012825 h 1101725"/>
                  <a:gd name="connsiteX44" fmla="*/ 390525 w 1905000"/>
                  <a:gd name="connsiteY44" fmla="*/ 1031875 h 1101725"/>
                  <a:gd name="connsiteX45" fmla="*/ 393700 w 1905000"/>
                  <a:gd name="connsiteY45" fmla="*/ 1041400 h 1101725"/>
                  <a:gd name="connsiteX46" fmla="*/ 406400 w 1905000"/>
                  <a:gd name="connsiteY46" fmla="*/ 1063625 h 1101725"/>
                  <a:gd name="connsiteX47" fmla="*/ 409575 w 1905000"/>
                  <a:gd name="connsiteY47" fmla="*/ 1076325 h 1101725"/>
                  <a:gd name="connsiteX48" fmla="*/ 422275 w 1905000"/>
                  <a:gd name="connsiteY48" fmla="*/ 1095375 h 1101725"/>
                  <a:gd name="connsiteX49" fmla="*/ 441325 w 1905000"/>
                  <a:gd name="connsiteY49" fmla="*/ 1101725 h 1101725"/>
                  <a:gd name="connsiteX50" fmla="*/ 476250 w 1905000"/>
                  <a:gd name="connsiteY50" fmla="*/ 1098550 h 1101725"/>
                  <a:gd name="connsiteX51" fmla="*/ 485775 w 1905000"/>
                  <a:gd name="connsiteY51" fmla="*/ 1095375 h 1101725"/>
                  <a:gd name="connsiteX52" fmla="*/ 504825 w 1905000"/>
                  <a:gd name="connsiteY52" fmla="*/ 1076325 h 1101725"/>
                  <a:gd name="connsiteX53" fmla="*/ 514350 w 1905000"/>
                  <a:gd name="connsiteY53" fmla="*/ 1066800 h 1101725"/>
                  <a:gd name="connsiteX54" fmla="*/ 520700 w 1905000"/>
                  <a:gd name="connsiteY54" fmla="*/ 1044575 h 1101725"/>
                  <a:gd name="connsiteX55" fmla="*/ 523875 w 1905000"/>
                  <a:gd name="connsiteY55" fmla="*/ 1035050 h 1101725"/>
                  <a:gd name="connsiteX56" fmla="*/ 530225 w 1905000"/>
                  <a:gd name="connsiteY56" fmla="*/ 701675 h 1101725"/>
                  <a:gd name="connsiteX57" fmla="*/ 536575 w 1905000"/>
                  <a:gd name="connsiteY57" fmla="*/ 638175 h 1101725"/>
                  <a:gd name="connsiteX58" fmla="*/ 542925 w 1905000"/>
                  <a:gd name="connsiteY58" fmla="*/ 587375 h 1101725"/>
                  <a:gd name="connsiteX59" fmla="*/ 546100 w 1905000"/>
                  <a:gd name="connsiteY59" fmla="*/ 574675 h 1101725"/>
                  <a:gd name="connsiteX60" fmla="*/ 549275 w 1905000"/>
                  <a:gd name="connsiteY60" fmla="*/ 539750 h 1101725"/>
                  <a:gd name="connsiteX61" fmla="*/ 552450 w 1905000"/>
                  <a:gd name="connsiteY61" fmla="*/ 527050 h 1101725"/>
                  <a:gd name="connsiteX62" fmla="*/ 555625 w 1905000"/>
                  <a:gd name="connsiteY62" fmla="*/ 498475 h 1101725"/>
                  <a:gd name="connsiteX63" fmla="*/ 558800 w 1905000"/>
                  <a:gd name="connsiteY63" fmla="*/ 488950 h 1101725"/>
                  <a:gd name="connsiteX64" fmla="*/ 565150 w 1905000"/>
                  <a:gd name="connsiteY64" fmla="*/ 463550 h 1101725"/>
                  <a:gd name="connsiteX65" fmla="*/ 593725 w 1905000"/>
                  <a:gd name="connsiteY65" fmla="*/ 438150 h 1101725"/>
                  <a:gd name="connsiteX66" fmla="*/ 612775 w 1905000"/>
                  <a:gd name="connsiteY66" fmla="*/ 428625 h 1101725"/>
                  <a:gd name="connsiteX67" fmla="*/ 628650 w 1905000"/>
                  <a:gd name="connsiteY67" fmla="*/ 431800 h 1101725"/>
                  <a:gd name="connsiteX68" fmla="*/ 644525 w 1905000"/>
                  <a:gd name="connsiteY68" fmla="*/ 450850 h 1101725"/>
                  <a:gd name="connsiteX69" fmla="*/ 654050 w 1905000"/>
                  <a:gd name="connsiteY69" fmla="*/ 457200 h 1101725"/>
                  <a:gd name="connsiteX70" fmla="*/ 663575 w 1905000"/>
                  <a:gd name="connsiteY70" fmla="*/ 460375 h 1101725"/>
                  <a:gd name="connsiteX71" fmla="*/ 673100 w 1905000"/>
                  <a:gd name="connsiteY71" fmla="*/ 466725 h 1101725"/>
                  <a:gd name="connsiteX72" fmla="*/ 692150 w 1905000"/>
                  <a:gd name="connsiteY72" fmla="*/ 473075 h 1101725"/>
                  <a:gd name="connsiteX73" fmla="*/ 720725 w 1905000"/>
                  <a:gd name="connsiteY73" fmla="*/ 469900 h 1101725"/>
                  <a:gd name="connsiteX74" fmla="*/ 736600 w 1905000"/>
                  <a:gd name="connsiteY74" fmla="*/ 450850 h 1101725"/>
                  <a:gd name="connsiteX75" fmla="*/ 742950 w 1905000"/>
                  <a:gd name="connsiteY75" fmla="*/ 349250 h 1101725"/>
                  <a:gd name="connsiteX76" fmla="*/ 746125 w 1905000"/>
                  <a:gd name="connsiteY76" fmla="*/ 53975 h 1101725"/>
                  <a:gd name="connsiteX77" fmla="*/ 752475 w 1905000"/>
                  <a:gd name="connsiteY77" fmla="*/ 38100 h 1101725"/>
                  <a:gd name="connsiteX78" fmla="*/ 762000 w 1905000"/>
                  <a:gd name="connsiteY78" fmla="*/ 15875 h 1101725"/>
                  <a:gd name="connsiteX79" fmla="*/ 774700 w 1905000"/>
                  <a:gd name="connsiteY79" fmla="*/ 9525 h 1101725"/>
                  <a:gd name="connsiteX80" fmla="*/ 793750 w 1905000"/>
                  <a:gd name="connsiteY80" fmla="*/ 0 h 1101725"/>
                  <a:gd name="connsiteX81" fmla="*/ 825500 w 1905000"/>
                  <a:gd name="connsiteY81" fmla="*/ 3175 h 1101725"/>
                  <a:gd name="connsiteX82" fmla="*/ 847725 w 1905000"/>
                  <a:gd name="connsiteY82" fmla="*/ 15875 h 1101725"/>
                  <a:gd name="connsiteX83" fmla="*/ 854075 w 1905000"/>
                  <a:gd name="connsiteY83" fmla="*/ 25400 h 1101725"/>
                  <a:gd name="connsiteX84" fmla="*/ 873125 w 1905000"/>
                  <a:gd name="connsiteY84" fmla="*/ 44450 h 1101725"/>
                  <a:gd name="connsiteX85" fmla="*/ 889000 w 1905000"/>
                  <a:gd name="connsiteY85" fmla="*/ 73025 h 1101725"/>
                  <a:gd name="connsiteX86" fmla="*/ 898525 w 1905000"/>
                  <a:gd name="connsiteY86" fmla="*/ 82550 h 1101725"/>
                  <a:gd name="connsiteX87" fmla="*/ 908050 w 1905000"/>
                  <a:gd name="connsiteY87" fmla="*/ 104775 h 1101725"/>
                  <a:gd name="connsiteX88" fmla="*/ 914400 w 1905000"/>
                  <a:gd name="connsiteY88" fmla="*/ 123825 h 1101725"/>
                  <a:gd name="connsiteX89" fmla="*/ 917575 w 1905000"/>
                  <a:gd name="connsiteY89" fmla="*/ 146050 h 1101725"/>
                  <a:gd name="connsiteX90" fmla="*/ 920750 w 1905000"/>
                  <a:gd name="connsiteY90" fmla="*/ 155575 h 1101725"/>
                  <a:gd name="connsiteX91" fmla="*/ 923925 w 1905000"/>
                  <a:gd name="connsiteY91" fmla="*/ 187325 h 1101725"/>
                  <a:gd name="connsiteX92" fmla="*/ 936625 w 1905000"/>
                  <a:gd name="connsiteY92" fmla="*/ 238125 h 1101725"/>
                  <a:gd name="connsiteX93" fmla="*/ 949325 w 1905000"/>
                  <a:gd name="connsiteY93" fmla="*/ 266700 h 1101725"/>
                  <a:gd name="connsiteX94" fmla="*/ 952500 w 1905000"/>
                  <a:gd name="connsiteY94" fmla="*/ 276225 h 1101725"/>
                  <a:gd name="connsiteX95" fmla="*/ 955675 w 1905000"/>
                  <a:gd name="connsiteY95" fmla="*/ 285750 h 1101725"/>
                  <a:gd name="connsiteX96" fmla="*/ 958850 w 1905000"/>
                  <a:gd name="connsiteY96" fmla="*/ 307975 h 1101725"/>
                  <a:gd name="connsiteX97" fmla="*/ 965200 w 1905000"/>
                  <a:gd name="connsiteY97" fmla="*/ 320675 h 1101725"/>
                  <a:gd name="connsiteX98" fmla="*/ 971550 w 1905000"/>
                  <a:gd name="connsiteY98" fmla="*/ 339725 h 1101725"/>
                  <a:gd name="connsiteX99" fmla="*/ 977900 w 1905000"/>
                  <a:gd name="connsiteY99" fmla="*/ 358775 h 1101725"/>
                  <a:gd name="connsiteX100" fmla="*/ 981075 w 1905000"/>
                  <a:gd name="connsiteY100" fmla="*/ 368300 h 1101725"/>
                  <a:gd name="connsiteX101" fmla="*/ 987425 w 1905000"/>
                  <a:gd name="connsiteY101" fmla="*/ 384175 h 1101725"/>
                  <a:gd name="connsiteX102" fmla="*/ 990600 w 1905000"/>
                  <a:gd name="connsiteY102" fmla="*/ 396875 h 1101725"/>
                  <a:gd name="connsiteX103" fmla="*/ 996950 w 1905000"/>
                  <a:gd name="connsiteY103" fmla="*/ 415925 h 1101725"/>
                  <a:gd name="connsiteX104" fmla="*/ 1000125 w 1905000"/>
                  <a:gd name="connsiteY104" fmla="*/ 425450 h 1101725"/>
                  <a:gd name="connsiteX105" fmla="*/ 1006475 w 1905000"/>
                  <a:gd name="connsiteY105" fmla="*/ 434975 h 1101725"/>
                  <a:gd name="connsiteX106" fmla="*/ 1012825 w 1905000"/>
                  <a:gd name="connsiteY106" fmla="*/ 457200 h 1101725"/>
                  <a:gd name="connsiteX107" fmla="*/ 1019175 w 1905000"/>
                  <a:gd name="connsiteY107" fmla="*/ 469900 h 1101725"/>
                  <a:gd name="connsiteX108" fmla="*/ 1022350 w 1905000"/>
                  <a:gd name="connsiteY108" fmla="*/ 482600 h 1101725"/>
                  <a:gd name="connsiteX109" fmla="*/ 1035050 w 1905000"/>
                  <a:gd name="connsiteY109" fmla="*/ 508000 h 1101725"/>
                  <a:gd name="connsiteX110" fmla="*/ 1038225 w 1905000"/>
                  <a:gd name="connsiteY110" fmla="*/ 520700 h 1101725"/>
                  <a:gd name="connsiteX111" fmla="*/ 1050925 w 1905000"/>
                  <a:gd name="connsiteY111" fmla="*/ 536575 h 1101725"/>
                  <a:gd name="connsiteX112" fmla="*/ 1054100 w 1905000"/>
                  <a:gd name="connsiteY112" fmla="*/ 546100 h 1101725"/>
                  <a:gd name="connsiteX113" fmla="*/ 1057275 w 1905000"/>
                  <a:gd name="connsiteY113" fmla="*/ 558800 h 1101725"/>
                  <a:gd name="connsiteX114" fmla="*/ 1063625 w 1905000"/>
                  <a:gd name="connsiteY114" fmla="*/ 571500 h 1101725"/>
                  <a:gd name="connsiteX115" fmla="*/ 1069975 w 1905000"/>
                  <a:gd name="connsiteY115" fmla="*/ 593725 h 1101725"/>
                  <a:gd name="connsiteX116" fmla="*/ 1076325 w 1905000"/>
                  <a:gd name="connsiteY116" fmla="*/ 606425 h 1101725"/>
                  <a:gd name="connsiteX117" fmla="*/ 1079500 w 1905000"/>
                  <a:gd name="connsiteY117" fmla="*/ 615950 h 1101725"/>
                  <a:gd name="connsiteX118" fmla="*/ 1085850 w 1905000"/>
                  <a:gd name="connsiteY118" fmla="*/ 628650 h 1101725"/>
                  <a:gd name="connsiteX119" fmla="*/ 1092200 w 1905000"/>
                  <a:gd name="connsiteY119" fmla="*/ 647700 h 1101725"/>
                  <a:gd name="connsiteX120" fmla="*/ 1101725 w 1905000"/>
                  <a:gd name="connsiteY120" fmla="*/ 669925 h 1101725"/>
                  <a:gd name="connsiteX121" fmla="*/ 1104900 w 1905000"/>
                  <a:gd name="connsiteY121" fmla="*/ 679450 h 1101725"/>
                  <a:gd name="connsiteX122" fmla="*/ 1111250 w 1905000"/>
                  <a:gd name="connsiteY122" fmla="*/ 688975 h 1101725"/>
                  <a:gd name="connsiteX123" fmla="*/ 1114425 w 1905000"/>
                  <a:gd name="connsiteY123" fmla="*/ 698500 h 1101725"/>
                  <a:gd name="connsiteX124" fmla="*/ 1127125 w 1905000"/>
                  <a:gd name="connsiteY124" fmla="*/ 717550 h 1101725"/>
                  <a:gd name="connsiteX125" fmla="*/ 1130300 w 1905000"/>
                  <a:gd name="connsiteY125" fmla="*/ 727075 h 1101725"/>
                  <a:gd name="connsiteX126" fmla="*/ 1143000 w 1905000"/>
                  <a:gd name="connsiteY126" fmla="*/ 746125 h 1101725"/>
                  <a:gd name="connsiteX127" fmla="*/ 1152525 w 1905000"/>
                  <a:gd name="connsiteY127" fmla="*/ 765175 h 1101725"/>
                  <a:gd name="connsiteX128" fmla="*/ 1162050 w 1905000"/>
                  <a:gd name="connsiteY128" fmla="*/ 768350 h 1101725"/>
                  <a:gd name="connsiteX129" fmla="*/ 1171575 w 1905000"/>
                  <a:gd name="connsiteY129" fmla="*/ 765175 h 1101725"/>
                  <a:gd name="connsiteX130" fmla="*/ 1190625 w 1905000"/>
                  <a:gd name="connsiteY130" fmla="*/ 749300 h 1101725"/>
                  <a:gd name="connsiteX131" fmla="*/ 1196975 w 1905000"/>
                  <a:gd name="connsiteY131" fmla="*/ 739775 h 1101725"/>
                  <a:gd name="connsiteX132" fmla="*/ 1200150 w 1905000"/>
                  <a:gd name="connsiteY132" fmla="*/ 730250 h 1101725"/>
                  <a:gd name="connsiteX133" fmla="*/ 1206500 w 1905000"/>
                  <a:gd name="connsiteY133" fmla="*/ 717550 h 1101725"/>
                  <a:gd name="connsiteX134" fmla="*/ 1216025 w 1905000"/>
                  <a:gd name="connsiteY134" fmla="*/ 682625 h 1101725"/>
                  <a:gd name="connsiteX135" fmla="*/ 1219200 w 1905000"/>
                  <a:gd name="connsiteY135" fmla="*/ 673100 h 1101725"/>
                  <a:gd name="connsiteX136" fmla="*/ 1222375 w 1905000"/>
                  <a:gd name="connsiteY136" fmla="*/ 622300 h 1101725"/>
                  <a:gd name="connsiteX137" fmla="*/ 1225550 w 1905000"/>
                  <a:gd name="connsiteY137" fmla="*/ 606425 h 1101725"/>
                  <a:gd name="connsiteX138" fmla="*/ 1231900 w 1905000"/>
                  <a:gd name="connsiteY138" fmla="*/ 539750 h 1101725"/>
                  <a:gd name="connsiteX139" fmla="*/ 1235075 w 1905000"/>
                  <a:gd name="connsiteY139" fmla="*/ 527050 h 1101725"/>
                  <a:gd name="connsiteX140" fmla="*/ 1241425 w 1905000"/>
                  <a:gd name="connsiteY140" fmla="*/ 508000 h 1101725"/>
                  <a:gd name="connsiteX141" fmla="*/ 1247775 w 1905000"/>
                  <a:gd name="connsiteY141" fmla="*/ 482600 h 1101725"/>
                  <a:gd name="connsiteX142" fmla="*/ 1254125 w 1905000"/>
                  <a:gd name="connsiteY142" fmla="*/ 466725 h 1101725"/>
                  <a:gd name="connsiteX143" fmla="*/ 1260475 w 1905000"/>
                  <a:gd name="connsiteY143" fmla="*/ 454025 h 1101725"/>
                  <a:gd name="connsiteX144" fmla="*/ 1266825 w 1905000"/>
                  <a:gd name="connsiteY144" fmla="*/ 428625 h 1101725"/>
                  <a:gd name="connsiteX145" fmla="*/ 1279525 w 1905000"/>
                  <a:gd name="connsiteY145" fmla="*/ 403225 h 1101725"/>
                  <a:gd name="connsiteX146" fmla="*/ 1285875 w 1905000"/>
                  <a:gd name="connsiteY146" fmla="*/ 377825 h 1101725"/>
                  <a:gd name="connsiteX147" fmla="*/ 1292225 w 1905000"/>
                  <a:gd name="connsiteY147" fmla="*/ 368300 h 1101725"/>
                  <a:gd name="connsiteX148" fmla="*/ 1333500 w 1905000"/>
                  <a:gd name="connsiteY148" fmla="*/ 330200 h 1101725"/>
                  <a:gd name="connsiteX149" fmla="*/ 1355725 w 1905000"/>
                  <a:gd name="connsiteY149" fmla="*/ 336550 h 1101725"/>
                  <a:gd name="connsiteX150" fmla="*/ 1377950 w 1905000"/>
                  <a:gd name="connsiteY150" fmla="*/ 361950 h 1101725"/>
                  <a:gd name="connsiteX151" fmla="*/ 1384300 w 1905000"/>
                  <a:gd name="connsiteY151" fmla="*/ 374650 h 1101725"/>
                  <a:gd name="connsiteX152" fmla="*/ 1393825 w 1905000"/>
                  <a:gd name="connsiteY152" fmla="*/ 387350 h 1101725"/>
                  <a:gd name="connsiteX153" fmla="*/ 1397000 w 1905000"/>
                  <a:gd name="connsiteY153" fmla="*/ 396875 h 1101725"/>
                  <a:gd name="connsiteX154" fmla="*/ 1416050 w 1905000"/>
                  <a:gd name="connsiteY154" fmla="*/ 425450 h 1101725"/>
                  <a:gd name="connsiteX155" fmla="*/ 1422400 w 1905000"/>
                  <a:gd name="connsiteY155" fmla="*/ 434975 h 1101725"/>
                  <a:gd name="connsiteX156" fmla="*/ 1444625 w 1905000"/>
                  <a:gd name="connsiteY156" fmla="*/ 431800 h 1101725"/>
                  <a:gd name="connsiteX157" fmla="*/ 1485900 w 1905000"/>
                  <a:gd name="connsiteY157" fmla="*/ 406400 h 1101725"/>
                  <a:gd name="connsiteX158" fmla="*/ 1501775 w 1905000"/>
                  <a:gd name="connsiteY158" fmla="*/ 387350 h 1101725"/>
                  <a:gd name="connsiteX159" fmla="*/ 1504950 w 1905000"/>
                  <a:gd name="connsiteY159" fmla="*/ 374650 h 1101725"/>
                  <a:gd name="connsiteX160" fmla="*/ 1504950 w 1905000"/>
                  <a:gd name="connsiteY160" fmla="*/ 311150 h 1101725"/>
                  <a:gd name="connsiteX161" fmla="*/ 1495425 w 1905000"/>
                  <a:gd name="connsiteY161" fmla="*/ 279400 h 1101725"/>
                  <a:gd name="connsiteX162" fmla="*/ 1492250 w 1905000"/>
                  <a:gd name="connsiteY162" fmla="*/ 257175 h 1101725"/>
                  <a:gd name="connsiteX163" fmla="*/ 1489075 w 1905000"/>
                  <a:gd name="connsiteY163" fmla="*/ 244475 h 1101725"/>
                  <a:gd name="connsiteX164" fmla="*/ 1492250 w 1905000"/>
                  <a:gd name="connsiteY164" fmla="*/ 139700 h 1101725"/>
                  <a:gd name="connsiteX165" fmla="*/ 1495425 w 1905000"/>
                  <a:gd name="connsiteY165" fmla="*/ 127000 h 1101725"/>
                  <a:gd name="connsiteX166" fmla="*/ 1504950 w 1905000"/>
                  <a:gd name="connsiteY166" fmla="*/ 111125 h 1101725"/>
                  <a:gd name="connsiteX167" fmla="*/ 1508125 w 1905000"/>
                  <a:gd name="connsiteY167" fmla="*/ 101600 h 1101725"/>
                  <a:gd name="connsiteX168" fmla="*/ 1514475 w 1905000"/>
                  <a:gd name="connsiteY168" fmla="*/ 92075 h 1101725"/>
                  <a:gd name="connsiteX169" fmla="*/ 1533525 w 1905000"/>
                  <a:gd name="connsiteY169" fmla="*/ 63500 h 1101725"/>
                  <a:gd name="connsiteX170" fmla="*/ 1539875 w 1905000"/>
                  <a:gd name="connsiteY170" fmla="*/ 53975 h 1101725"/>
                  <a:gd name="connsiteX171" fmla="*/ 1549400 w 1905000"/>
                  <a:gd name="connsiteY171" fmla="*/ 50800 h 1101725"/>
                  <a:gd name="connsiteX172" fmla="*/ 1571625 w 1905000"/>
                  <a:gd name="connsiteY172" fmla="*/ 66675 h 1101725"/>
                  <a:gd name="connsiteX173" fmla="*/ 1574800 w 1905000"/>
                  <a:gd name="connsiteY173" fmla="*/ 76200 h 1101725"/>
                  <a:gd name="connsiteX174" fmla="*/ 1593850 w 1905000"/>
                  <a:gd name="connsiteY174" fmla="*/ 107950 h 1101725"/>
                  <a:gd name="connsiteX175" fmla="*/ 1609725 w 1905000"/>
                  <a:gd name="connsiteY175" fmla="*/ 146050 h 1101725"/>
                  <a:gd name="connsiteX176" fmla="*/ 1619250 w 1905000"/>
                  <a:gd name="connsiteY176" fmla="*/ 155575 h 1101725"/>
                  <a:gd name="connsiteX177" fmla="*/ 1628775 w 1905000"/>
                  <a:gd name="connsiteY177" fmla="*/ 184150 h 1101725"/>
                  <a:gd name="connsiteX178" fmla="*/ 1631950 w 1905000"/>
                  <a:gd name="connsiteY178" fmla="*/ 200025 h 1101725"/>
                  <a:gd name="connsiteX179" fmla="*/ 1638300 w 1905000"/>
                  <a:gd name="connsiteY179" fmla="*/ 212725 h 1101725"/>
                  <a:gd name="connsiteX180" fmla="*/ 1644650 w 1905000"/>
                  <a:gd name="connsiteY180" fmla="*/ 231775 h 1101725"/>
                  <a:gd name="connsiteX181" fmla="*/ 1657350 w 1905000"/>
                  <a:gd name="connsiteY181" fmla="*/ 263525 h 1101725"/>
                  <a:gd name="connsiteX182" fmla="*/ 1663700 w 1905000"/>
                  <a:gd name="connsiteY182" fmla="*/ 292100 h 1101725"/>
                  <a:gd name="connsiteX183" fmla="*/ 1679575 w 1905000"/>
                  <a:gd name="connsiteY183" fmla="*/ 327025 h 1101725"/>
                  <a:gd name="connsiteX184" fmla="*/ 1689100 w 1905000"/>
                  <a:gd name="connsiteY184" fmla="*/ 355600 h 1101725"/>
                  <a:gd name="connsiteX185" fmla="*/ 1695450 w 1905000"/>
                  <a:gd name="connsiteY185" fmla="*/ 368300 h 1101725"/>
                  <a:gd name="connsiteX186" fmla="*/ 1698625 w 1905000"/>
                  <a:gd name="connsiteY186" fmla="*/ 377825 h 1101725"/>
                  <a:gd name="connsiteX187" fmla="*/ 1704975 w 1905000"/>
                  <a:gd name="connsiteY187" fmla="*/ 387350 h 1101725"/>
                  <a:gd name="connsiteX188" fmla="*/ 1711325 w 1905000"/>
                  <a:gd name="connsiteY188" fmla="*/ 406400 h 1101725"/>
                  <a:gd name="connsiteX189" fmla="*/ 1724025 w 1905000"/>
                  <a:gd name="connsiteY189" fmla="*/ 425450 h 1101725"/>
                  <a:gd name="connsiteX190" fmla="*/ 1727200 w 1905000"/>
                  <a:gd name="connsiteY190" fmla="*/ 434975 h 1101725"/>
                  <a:gd name="connsiteX191" fmla="*/ 1739900 w 1905000"/>
                  <a:gd name="connsiteY191" fmla="*/ 454025 h 1101725"/>
                  <a:gd name="connsiteX192" fmla="*/ 1749425 w 1905000"/>
                  <a:gd name="connsiteY192" fmla="*/ 476250 h 1101725"/>
                  <a:gd name="connsiteX193" fmla="*/ 1758950 w 1905000"/>
                  <a:gd name="connsiteY193" fmla="*/ 485775 h 1101725"/>
                  <a:gd name="connsiteX194" fmla="*/ 1768475 w 1905000"/>
                  <a:gd name="connsiteY194" fmla="*/ 504825 h 1101725"/>
                  <a:gd name="connsiteX195" fmla="*/ 1771650 w 1905000"/>
                  <a:gd name="connsiteY195" fmla="*/ 514350 h 1101725"/>
                  <a:gd name="connsiteX196" fmla="*/ 1781175 w 1905000"/>
                  <a:gd name="connsiteY196" fmla="*/ 523875 h 1101725"/>
                  <a:gd name="connsiteX197" fmla="*/ 1787525 w 1905000"/>
                  <a:gd name="connsiteY197" fmla="*/ 536575 h 1101725"/>
                  <a:gd name="connsiteX198" fmla="*/ 1797050 w 1905000"/>
                  <a:gd name="connsiteY198" fmla="*/ 549275 h 1101725"/>
                  <a:gd name="connsiteX199" fmla="*/ 1812925 w 1905000"/>
                  <a:gd name="connsiteY199" fmla="*/ 571500 h 1101725"/>
                  <a:gd name="connsiteX200" fmla="*/ 1828800 w 1905000"/>
                  <a:gd name="connsiteY200" fmla="*/ 600075 h 1101725"/>
                  <a:gd name="connsiteX201" fmla="*/ 1838325 w 1905000"/>
                  <a:gd name="connsiteY201" fmla="*/ 606425 h 1101725"/>
                  <a:gd name="connsiteX202" fmla="*/ 1860550 w 1905000"/>
                  <a:gd name="connsiteY202" fmla="*/ 631825 h 1101725"/>
                  <a:gd name="connsiteX203" fmla="*/ 1879600 w 1905000"/>
                  <a:gd name="connsiteY203" fmla="*/ 644525 h 1101725"/>
                  <a:gd name="connsiteX204" fmla="*/ 1905000 w 1905000"/>
                  <a:gd name="connsiteY204" fmla="*/ 638175 h 110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1905000" h="1101725">
                    <a:moveTo>
                      <a:pt x="0" y="403225"/>
                    </a:moveTo>
                    <a:cubicBezTo>
                      <a:pt x="5292" y="402167"/>
                      <a:pt x="10607" y="401221"/>
                      <a:pt x="15875" y="400050"/>
                    </a:cubicBezTo>
                    <a:cubicBezTo>
                      <a:pt x="20135" y="399103"/>
                      <a:pt x="24211" y="396875"/>
                      <a:pt x="28575" y="396875"/>
                    </a:cubicBezTo>
                    <a:cubicBezTo>
                      <a:pt x="37108" y="396875"/>
                      <a:pt x="45508" y="398992"/>
                      <a:pt x="53975" y="400050"/>
                    </a:cubicBezTo>
                    <a:cubicBezTo>
                      <a:pt x="72518" y="406231"/>
                      <a:pt x="55489" y="398389"/>
                      <a:pt x="69850" y="412750"/>
                    </a:cubicBezTo>
                    <a:cubicBezTo>
                      <a:pt x="84763" y="427663"/>
                      <a:pt x="79979" y="416248"/>
                      <a:pt x="92075" y="431800"/>
                    </a:cubicBezTo>
                    <a:cubicBezTo>
                      <a:pt x="96760" y="437824"/>
                      <a:pt x="102362" y="443610"/>
                      <a:pt x="104775" y="450850"/>
                    </a:cubicBezTo>
                    <a:cubicBezTo>
                      <a:pt x="105833" y="454025"/>
                      <a:pt x="105859" y="457762"/>
                      <a:pt x="107950" y="460375"/>
                    </a:cubicBezTo>
                    <a:cubicBezTo>
                      <a:pt x="110334" y="463355"/>
                      <a:pt x="114300" y="464608"/>
                      <a:pt x="117475" y="466725"/>
                    </a:cubicBezTo>
                    <a:lnTo>
                      <a:pt x="123825" y="492125"/>
                    </a:lnTo>
                    <a:cubicBezTo>
                      <a:pt x="124883" y="496358"/>
                      <a:pt x="125620" y="500685"/>
                      <a:pt x="127000" y="504825"/>
                    </a:cubicBezTo>
                    <a:cubicBezTo>
                      <a:pt x="130026" y="513903"/>
                      <a:pt x="131357" y="517083"/>
                      <a:pt x="133350" y="527050"/>
                    </a:cubicBezTo>
                    <a:cubicBezTo>
                      <a:pt x="139763" y="559116"/>
                      <a:pt x="132267" y="533325"/>
                      <a:pt x="142875" y="565150"/>
                    </a:cubicBezTo>
                    <a:lnTo>
                      <a:pt x="149225" y="584200"/>
                    </a:lnTo>
                    <a:cubicBezTo>
                      <a:pt x="150283" y="587375"/>
                      <a:pt x="150544" y="590940"/>
                      <a:pt x="152400" y="593725"/>
                    </a:cubicBezTo>
                    <a:cubicBezTo>
                      <a:pt x="170598" y="621022"/>
                      <a:pt x="148780" y="586485"/>
                      <a:pt x="161925" y="612775"/>
                    </a:cubicBezTo>
                    <a:cubicBezTo>
                      <a:pt x="163632" y="616188"/>
                      <a:pt x="166568" y="618887"/>
                      <a:pt x="168275" y="622300"/>
                    </a:cubicBezTo>
                    <a:cubicBezTo>
                      <a:pt x="169772" y="625293"/>
                      <a:pt x="169953" y="628832"/>
                      <a:pt x="171450" y="631825"/>
                    </a:cubicBezTo>
                    <a:cubicBezTo>
                      <a:pt x="173157" y="635238"/>
                      <a:pt x="175907" y="638037"/>
                      <a:pt x="177800" y="641350"/>
                    </a:cubicBezTo>
                    <a:cubicBezTo>
                      <a:pt x="180148" y="645459"/>
                      <a:pt x="181802" y="649941"/>
                      <a:pt x="184150" y="654050"/>
                    </a:cubicBezTo>
                    <a:cubicBezTo>
                      <a:pt x="186043" y="657363"/>
                      <a:pt x="188607" y="660262"/>
                      <a:pt x="190500" y="663575"/>
                    </a:cubicBezTo>
                    <a:cubicBezTo>
                      <a:pt x="192848" y="667684"/>
                      <a:pt x="194502" y="672166"/>
                      <a:pt x="196850" y="676275"/>
                    </a:cubicBezTo>
                    <a:cubicBezTo>
                      <a:pt x="198743" y="679588"/>
                      <a:pt x="201493" y="682387"/>
                      <a:pt x="203200" y="685800"/>
                    </a:cubicBezTo>
                    <a:cubicBezTo>
                      <a:pt x="204697" y="688793"/>
                      <a:pt x="204878" y="692332"/>
                      <a:pt x="206375" y="695325"/>
                    </a:cubicBezTo>
                    <a:cubicBezTo>
                      <a:pt x="208082" y="698738"/>
                      <a:pt x="211018" y="701437"/>
                      <a:pt x="212725" y="704850"/>
                    </a:cubicBezTo>
                    <a:cubicBezTo>
                      <a:pt x="214222" y="707843"/>
                      <a:pt x="214403" y="711382"/>
                      <a:pt x="215900" y="714375"/>
                    </a:cubicBezTo>
                    <a:cubicBezTo>
                      <a:pt x="217607" y="717788"/>
                      <a:pt x="220700" y="720413"/>
                      <a:pt x="222250" y="723900"/>
                    </a:cubicBezTo>
                    <a:cubicBezTo>
                      <a:pt x="224968" y="730017"/>
                      <a:pt x="226483" y="736600"/>
                      <a:pt x="228600" y="742950"/>
                    </a:cubicBezTo>
                    <a:lnTo>
                      <a:pt x="231775" y="752475"/>
                    </a:lnTo>
                    <a:cubicBezTo>
                      <a:pt x="232833" y="755650"/>
                      <a:pt x="234138" y="758753"/>
                      <a:pt x="234950" y="762000"/>
                    </a:cubicBezTo>
                    <a:cubicBezTo>
                      <a:pt x="237067" y="770467"/>
                      <a:pt x="238540" y="779121"/>
                      <a:pt x="241300" y="787400"/>
                    </a:cubicBezTo>
                    <a:lnTo>
                      <a:pt x="247650" y="806450"/>
                    </a:lnTo>
                    <a:cubicBezTo>
                      <a:pt x="248708" y="809625"/>
                      <a:pt x="250169" y="812693"/>
                      <a:pt x="250825" y="815975"/>
                    </a:cubicBezTo>
                    <a:cubicBezTo>
                      <a:pt x="251390" y="818800"/>
                      <a:pt x="255494" y="840627"/>
                      <a:pt x="257175" y="844550"/>
                    </a:cubicBezTo>
                    <a:cubicBezTo>
                      <a:pt x="258678" y="848057"/>
                      <a:pt x="261818" y="850662"/>
                      <a:pt x="263525" y="854075"/>
                    </a:cubicBezTo>
                    <a:cubicBezTo>
                      <a:pt x="265022" y="857068"/>
                      <a:pt x="265075" y="860674"/>
                      <a:pt x="266700" y="863600"/>
                    </a:cubicBezTo>
                    <a:cubicBezTo>
                      <a:pt x="282749" y="892489"/>
                      <a:pt x="273498" y="873663"/>
                      <a:pt x="288925" y="892175"/>
                    </a:cubicBezTo>
                    <a:cubicBezTo>
                      <a:pt x="291368" y="895106"/>
                      <a:pt x="292832" y="898769"/>
                      <a:pt x="295275" y="901700"/>
                    </a:cubicBezTo>
                    <a:cubicBezTo>
                      <a:pt x="302915" y="910867"/>
                      <a:pt x="304959" y="911331"/>
                      <a:pt x="314325" y="917575"/>
                    </a:cubicBezTo>
                    <a:cubicBezTo>
                      <a:pt x="332403" y="944691"/>
                      <a:pt x="302039" y="904272"/>
                      <a:pt x="342900" y="930275"/>
                    </a:cubicBezTo>
                    <a:cubicBezTo>
                      <a:pt x="349339" y="934372"/>
                      <a:pt x="351367" y="942975"/>
                      <a:pt x="355600" y="949325"/>
                    </a:cubicBezTo>
                    <a:cubicBezTo>
                      <a:pt x="357717" y="952500"/>
                      <a:pt x="360243" y="955437"/>
                      <a:pt x="361950" y="958850"/>
                    </a:cubicBezTo>
                    <a:cubicBezTo>
                      <a:pt x="383010" y="1000971"/>
                      <a:pt x="357460" y="948373"/>
                      <a:pt x="371475" y="981075"/>
                    </a:cubicBezTo>
                    <a:cubicBezTo>
                      <a:pt x="385490" y="1013777"/>
                      <a:pt x="369721" y="969464"/>
                      <a:pt x="384175" y="1012825"/>
                    </a:cubicBezTo>
                    <a:lnTo>
                      <a:pt x="390525" y="1031875"/>
                    </a:lnTo>
                    <a:cubicBezTo>
                      <a:pt x="391583" y="1035050"/>
                      <a:pt x="391844" y="1038615"/>
                      <a:pt x="393700" y="1041400"/>
                    </a:cubicBezTo>
                    <a:cubicBezTo>
                      <a:pt x="398964" y="1049296"/>
                      <a:pt x="402947" y="1054418"/>
                      <a:pt x="406400" y="1063625"/>
                    </a:cubicBezTo>
                    <a:cubicBezTo>
                      <a:pt x="407932" y="1067711"/>
                      <a:pt x="407624" y="1072422"/>
                      <a:pt x="409575" y="1076325"/>
                    </a:cubicBezTo>
                    <a:cubicBezTo>
                      <a:pt x="412988" y="1083151"/>
                      <a:pt x="415035" y="1092962"/>
                      <a:pt x="422275" y="1095375"/>
                    </a:cubicBezTo>
                    <a:lnTo>
                      <a:pt x="441325" y="1101725"/>
                    </a:lnTo>
                    <a:cubicBezTo>
                      <a:pt x="452967" y="1100667"/>
                      <a:pt x="464678" y="1100203"/>
                      <a:pt x="476250" y="1098550"/>
                    </a:cubicBezTo>
                    <a:cubicBezTo>
                      <a:pt x="479563" y="1098077"/>
                      <a:pt x="483133" y="1097430"/>
                      <a:pt x="485775" y="1095375"/>
                    </a:cubicBezTo>
                    <a:cubicBezTo>
                      <a:pt x="492864" y="1089862"/>
                      <a:pt x="498475" y="1082675"/>
                      <a:pt x="504825" y="1076325"/>
                    </a:cubicBezTo>
                    <a:lnTo>
                      <a:pt x="514350" y="1066800"/>
                    </a:lnTo>
                    <a:cubicBezTo>
                      <a:pt x="521963" y="1043962"/>
                      <a:pt x="512727" y="1072482"/>
                      <a:pt x="520700" y="1044575"/>
                    </a:cubicBezTo>
                    <a:cubicBezTo>
                      <a:pt x="521619" y="1041357"/>
                      <a:pt x="522817" y="1038225"/>
                      <a:pt x="523875" y="1035050"/>
                    </a:cubicBezTo>
                    <a:cubicBezTo>
                      <a:pt x="532948" y="871743"/>
                      <a:pt x="523019" y="1065595"/>
                      <a:pt x="530225" y="701675"/>
                    </a:cubicBezTo>
                    <a:cubicBezTo>
                      <a:pt x="531226" y="651104"/>
                      <a:pt x="532099" y="671747"/>
                      <a:pt x="536575" y="638175"/>
                    </a:cubicBezTo>
                    <a:cubicBezTo>
                      <a:pt x="539226" y="618291"/>
                      <a:pt x="539449" y="606493"/>
                      <a:pt x="542925" y="587375"/>
                    </a:cubicBezTo>
                    <a:cubicBezTo>
                      <a:pt x="543706" y="583082"/>
                      <a:pt x="545042" y="578908"/>
                      <a:pt x="546100" y="574675"/>
                    </a:cubicBezTo>
                    <a:cubicBezTo>
                      <a:pt x="547158" y="563033"/>
                      <a:pt x="547730" y="551337"/>
                      <a:pt x="549275" y="539750"/>
                    </a:cubicBezTo>
                    <a:cubicBezTo>
                      <a:pt x="549852" y="535425"/>
                      <a:pt x="551786" y="531363"/>
                      <a:pt x="552450" y="527050"/>
                    </a:cubicBezTo>
                    <a:cubicBezTo>
                      <a:pt x="553907" y="517578"/>
                      <a:pt x="554049" y="507928"/>
                      <a:pt x="555625" y="498475"/>
                    </a:cubicBezTo>
                    <a:cubicBezTo>
                      <a:pt x="556175" y="495174"/>
                      <a:pt x="557988" y="492197"/>
                      <a:pt x="558800" y="488950"/>
                    </a:cubicBezTo>
                    <a:cubicBezTo>
                      <a:pt x="559072" y="487864"/>
                      <a:pt x="562476" y="466988"/>
                      <a:pt x="565150" y="463550"/>
                    </a:cubicBezTo>
                    <a:cubicBezTo>
                      <a:pt x="570505" y="456665"/>
                      <a:pt x="583694" y="443166"/>
                      <a:pt x="593725" y="438150"/>
                    </a:cubicBezTo>
                    <a:cubicBezTo>
                      <a:pt x="620015" y="425005"/>
                      <a:pt x="585478" y="446823"/>
                      <a:pt x="612775" y="428625"/>
                    </a:cubicBezTo>
                    <a:cubicBezTo>
                      <a:pt x="618067" y="429683"/>
                      <a:pt x="623823" y="429387"/>
                      <a:pt x="628650" y="431800"/>
                    </a:cubicBezTo>
                    <a:cubicBezTo>
                      <a:pt x="639053" y="437001"/>
                      <a:pt x="637231" y="443556"/>
                      <a:pt x="644525" y="450850"/>
                    </a:cubicBezTo>
                    <a:cubicBezTo>
                      <a:pt x="647223" y="453548"/>
                      <a:pt x="650637" y="455493"/>
                      <a:pt x="654050" y="457200"/>
                    </a:cubicBezTo>
                    <a:cubicBezTo>
                      <a:pt x="657043" y="458697"/>
                      <a:pt x="660582" y="458878"/>
                      <a:pt x="663575" y="460375"/>
                    </a:cubicBezTo>
                    <a:cubicBezTo>
                      <a:pt x="666988" y="462082"/>
                      <a:pt x="669613" y="465175"/>
                      <a:pt x="673100" y="466725"/>
                    </a:cubicBezTo>
                    <a:cubicBezTo>
                      <a:pt x="679217" y="469443"/>
                      <a:pt x="692150" y="473075"/>
                      <a:pt x="692150" y="473075"/>
                    </a:cubicBezTo>
                    <a:cubicBezTo>
                      <a:pt x="701675" y="472017"/>
                      <a:pt x="711633" y="472931"/>
                      <a:pt x="720725" y="469900"/>
                    </a:cubicBezTo>
                    <a:cubicBezTo>
                      <a:pt x="725964" y="468154"/>
                      <a:pt x="733695" y="455207"/>
                      <a:pt x="736600" y="450850"/>
                    </a:cubicBezTo>
                    <a:cubicBezTo>
                      <a:pt x="746685" y="410511"/>
                      <a:pt x="741535" y="434847"/>
                      <a:pt x="742950" y="349250"/>
                    </a:cubicBezTo>
                    <a:cubicBezTo>
                      <a:pt x="744577" y="250833"/>
                      <a:pt x="743113" y="152360"/>
                      <a:pt x="746125" y="53975"/>
                    </a:cubicBezTo>
                    <a:cubicBezTo>
                      <a:pt x="746299" y="48278"/>
                      <a:pt x="750673" y="43507"/>
                      <a:pt x="752475" y="38100"/>
                    </a:cubicBezTo>
                    <a:cubicBezTo>
                      <a:pt x="755382" y="29379"/>
                      <a:pt x="754273" y="22314"/>
                      <a:pt x="762000" y="15875"/>
                    </a:cubicBezTo>
                    <a:cubicBezTo>
                      <a:pt x="765636" y="12845"/>
                      <a:pt x="770591" y="11873"/>
                      <a:pt x="774700" y="9525"/>
                    </a:cubicBezTo>
                    <a:cubicBezTo>
                      <a:pt x="791934" y="-323"/>
                      <a:pt x="776286" y="5821"/>
                      <a:pt x="793750" y="0"/>
                    </a:cubicBezTo>
                    <a:cubicBezTo>
                      <a:pt x="804333" y="1058"/>
                      <a:pt x="815100" y="946"/>
                      <a:pt x="825500" y="3175"/>
                    </a:cubicBezTo>
                    <a:cubicBezTo>
                      <a:pt x="831436" y="4447"/>
                      <a:pt x="842467" y="12369"/>
                      <a:pt x="847725" y="15875"/>
                    </a:cubicBezTo>
                    <a:cubicBezTo>
                      <a:pt x="849842" y="19050"/>
                      <a:pt x="851377" y="22702"/>
                      <a:pt x="854075" y="25400"/>
                    </a:cubicBezTo>
                    <a:cubicBezTo>
                      <a:pt x="871954" y="43279"/>
                      <a:pt x="855831" y="16780"/>
                      <a:pt x="873125" y="44450"/>
                    </a:cubicBezTo>
                    <a:cubicBezTo>
                      <a:pt x="884433" y="62543"/>
                      <a:pt x="874173" y="53256"/>
                      <a:pt x="889000" y="73025"/>
                    </a:cubicBezTo>
                    <a:cubicBezTo>
                      <a:pt x="891694" y="76617"/>
                      <a:pt x="895350" y="79375"/>
                      <a:pt x="898525" y="82550"/>
                    </a:cubicBezTo>
                    <a:cubicBezTo>
                      <a:pt x="906924" y="116145"/>
                      <a:pt x="895521" y="76584"/>
                      <a:pt x="908050" y="104775"/>
                    </a:cubicBezTo>
                    <a:cubicBezTo>
                      <a:pt x="910768" y="110892"/>
                      <a:pt x="914400" y="123825"/>
                      <a:pt x="914400" y="123825"/>
                    </a:cubicBezTo>
                    <a:cubicBezTo>
                      <a:pt x="915458" y="131233"/>
                      <a:pt x="916107" y="138712"/>
                      <a:pt x="917575" y="146050"/>
                    </a:cubicBezTo>
                    <a:cubicBezTo>
                      <a:pt x="918231" y="149332"/>
                      <a:pt x="920241" y="152267"/>
                      <a:pt x="920750" y="155575"/>
                    </a:cubicBezTo>
                    <a:cubicBezTo>
                      <a:pt x="922367" y="166087"/>
                      <a:pt x="922347" y="176807"/>
                      <a:pt x="923925" y="187325"/>
                    </a:cubicBezTo>
                    <a:cubicBezTo>
                      <a:pt x="924545" y="191462"/>
                      <a:pt x="931229" y="230032"/>
                      <a:pt x="936625" y="238125"/>
                    </a:cubicBezTo>
                    <a:cubicBezTo>
                      <a:pt x="946688" y="253219"/>
                      <a:pt x="941768" y="244030"/>
                      <a:pt x="949325" y="266700"/>
                    </a:cubicBezTo>
                    <a:lnTo>
                      <a:pt x="952500" y="276225"/>
                    </a:lnTo>
                    <a:lnTo>
                      <a:pt x="955675" y="285750"/>
                    </a:lnTo>
                    <a:cubicBezTo>
                      <a:pt x="956733" y="293158"/>
                      <a:pt x="956881" y="300755"/>
                      <a:pt x="958850" y="307975"/>
                    </a:cubicBezTo>
                    <a:cubicBezTo>
                      <a:pt x="960095" y="312541"/>
                      <a:pt x="963442" y="316281"/>
                      <a:pt x="965200" y="320675"/>
                    </a:cubicBezTo>
                    <a:cubicBezTo>
                      <a:pt x="967686" y="326890"/>
                      <a:pt x="969433" y="333375"/>
                      <a:pt x="971550" y="339725"/>
                    </a:cubicBezTo>
                    <a:lnTo>
                      <a:pt x="977900" y="358775"/>
                    </a:lnTo>
                    <a:cubicBezTo>
                      <a:pt x="978958" y="361950"/>
                      <a:pt x="979832" y="365193"/>
                      <a:pt x="981075" y="368300"/>
                    </a:cubicBezTo>
                    <a:cubicBezTo>
                      <a:pt x="983192" y="373592"/>
                      <a:pt x="985623" y="378768"/>
                      <a:pt x="987425" y="384175"/>
                    </a:cubicBezTo>
                    <a:cubicBezTo>
                      <a:pt x="988805" y="388315"/>
                      <a:pt x="989346" y="392695"/>
                      <a:pt x="990600" y="396875"/>
                    </a:cubicBezTo>
                    <a:cubicBezTo>
                      <a:pt x="992523" y="403286"/>
                      <a:pt x="994833" y="409575"/>
                      <a:pt x="996950" y="415925"/>
                    </a:cubicBezTo>
                    <a:cubicBezTo>
                      <a:pt x="998008" y="419100"/>
                      <a:pt x="998269" y="422665"/>
                      <a:pt x="1000125" y="425450"/>
                    </a:cubicBezTo>
                    <a:cubicBezTo>
                      <a:pt x="1002242" y="428625"/>
                      <a:pt x="1004768" y="431562"/>
                      <a:pt x="1006475" y="434975"/>
                    </a:cubicBezTo>
                    <a:cubicBezTo>
                      <a:pt x="1010313" y="442651"/>
                      <a:pt x="1009773" y="449062"/>
                      <a:pt x="1012825" y="457200"/>
                    </a:cubicBezTo>
                    <a:cubicBezTo>
                      <a:pt x="1014487" y="461632"/>
                      <a:pt x="1017513" y="465468"/>
                      <a:pt x="1019175" y="469900"/>
                    </a:cubicBezTo>
                    <a:cubicBezTo>
                      <a:pt x="1020707" y="473986"/>
                      <a:pt x="1020672" y="478572"/>
                      <a:pt x="1022350" y="482600"/>
                    </a:cubicBezTo>
                    <a:cubicBezTo>
                      <a:pt x="1025991" y="491338"/>
                      <a:pt x="1032754" y="498817"/>
                      <a:pt x="1035050" y="508000"/>
                    </a:cubicBezTo>
                    <a:cubicBezTo>
                      <a:pt x="1036108" y="512233"/>
                      <a:pt x="1036106" y="516886"/>
                      <a:pt x="1038225" y="520700"/>
                    </a:cubicBezTo>
                    <a:cubicBezTo>
                      <a:pt x="1041516" y="526624"/>
                      <a:pt x="1046692" y="531283"/>
                      <a:pt x="1050925" y="536575"/>
                    </a:cubicBezTo>
                    <a:cubicBezTo>
                      <a:pt x="1051983" y="539750"/>
                      <a:pt x="1053181" y="542882"/>
                      <a:pt x="1054100" y="546100"/>
                    </a:cubicBezTo>
                    <a:cubicBezTo>
                      <a:pt x="1055299" y="550296"/>
                      <a:pt x="1055743" y="554714"/>
                      <a:pt x="1057275" y="558800"/>
                    </a:cubicBezTo>
                    <a:cubicBezTo>
                      <a:pt x="1058937" y="563232"/>
                      <a:pt x="1061963" y="567068"/>
                      <a:pt x="1063625" y="571500"/>
                    </a:cubicBezTo>
                    <a:cubicBezTo>
                      <a:pt x="1071681" y="592982"/>
                      <a:pt x="1062299" y="575815"/>
                      <a:pt x="1069975" y="593725"/>
                    </a:cubicBezTo>
                    <a:cubicBezTo>
                      <a:pt x="1071839" y="598075"/>
                      <a:pt x="1074461" y="602075"/>
                      <a:pt x="1076325" y="606425"/>
                    </a:cubicBezTo>
                    <a:cubicBezTo>
                      <a:pt x="1077643" y="609501"/>
                      <a:pt x="1078182" y="612874"/>
                      <a:pt x="1079500" y="615950"/>
                    </a:cubicBezTo>
                    <a:cubicBezTo>
                      <a:pt x="1081364" y="620300"/>
                      <a:pt x="1084092" y="624256"/>
                      <a:pt x="1085850" y="628650"/>
                    </a:cubicBezTo>
                    <a:cubicBezTo>
                      <a:pt x="1088336" y="634865"/>
                      <a:pt x="1089563" y="641548"/>
                      <a:pt x="1092200" y="647700"/>
                    </a:cubicBezTo>
                    <a:cubicBezTo>
                      <a:pt x="1095375" y="655108"/>
                      <a:pt x="1098732" y="662441"/>
                      <a:pt x="1101725" y="669925"/>
                    </a:cubicBezTo>
                    <a:cubicBezTo>
                      <a:pt x="1102968" y="673032"/>
                      <a:pt x="1103403" y="676457"/>
                      <a:pt x="1104900" y="679450"/>
                    </a:cubicBezTo>
                    <a:cubicBezTo>
                      <a:pt x="1106607" y="682863"/>
                      <a:pt x="1109543" y="685562"/>
                      <a:pt x="1111250" y="688975"/>
                    </a:cubicBezTo>
                    <a:cubicBezTo>
                      <a:pt x="1112747" y="691968"/>
                      <a:pt x="1112800" y="695574"/>
                      <a:pt x="1114425" y="698500"/>
                    </a:cubicBezTo>
                    <a:cubicBezTo>
                      <a:pt x="1118131" y="705171"/>
                      <a:pt x="1124712" y="710310"/>
                      <a:pt x="1127125" y="717550"/>
                    </a:cubicBezTo>
                    <a:cubicBezTo>
                      <a:pt x="1128183" y="720725"/>
                      <a:pt x="1128675" y="724149"/>
                      <a:pt x="1130300" y="727075"/>
                    </a:cubicBezTo>
                    <a:cubicBezTo>
                      <a:pt x="1134006" y="733746"/>
                      <a:pt x="1140587" y="738885"/>
                      <a:pt x="1143000" y="746125"/>
                    </a:cubicBezTo>
                    <a:cubicBezTo>
                      <a:pt x="1145092" y="752400"/>
                      <a:pt x="1146930" y="760699"/>
                      <a:pt x="1152525" y="765175"/>
                    </a:cubicBezTo>
                    <a:cubicBezTo>
                      <a:pt x="1155138" y="767266"/>
                      <a:pt x="1158875" y="767292"/>
                      <a:pt x="1162050" y="768350"/>
                    </a:cubicBezTo>
                    <a:cubicBezTo>
                      <a:pt x="1165225" y="767292"/>
                      <a:pt x="1168582" y="766672"/>
                      <a:pt x="1171575" y="765175"/>
                    </a:cubicBezTo>
                    <a:cubicBezTo>
                      <a:pt x="1178711" y="761607"/>
                      <a:pt x="1185609" y="755319"/>
                      <a:pt x="1190625" y="749300"/>
                    </a:cubicBezTo>
                    <a:cubicBezTo>
                      <a:pt x="1193068" y="746369"/>
                      <a:pt x="1195268" y="743188"/>
                      <a:pt x="1196975" y="739775"/>
                    </a:cubicBezTo>
                    <a:cubicBezTo>
                      <a:pt x="1198472" y="736782"/>
                      <a:pt x="1198832" y="733326"/>
                      <a:pt x="1200150" y="730250"/>
                    </a:cubicBezTo>
                    <a:cubicBezTo>
                      <a:pt x="1202014" y="725900"/>
                      <a:pt x="1204636" y="721900"/>
                      <a:pt x="1206500" y="717550"/>
                    </a:cubicBezTo>
                    <a:cubicBezTo>
                      <a:pt x="1210620" y="707938"/>
                      <a:pt x="1213597" y="689910"/>
                      <a:pt x="1216025" y="682625"/>
                    </a:cubicBezTo>
                    <a:lnTo>
                      <a:pt x="1219200" y="673100"/>
                    </a:lnTo>
                    <a:cubicBezTo>
                      <a:pt x="1220258" y="656167"/>
                      <a:pt x="1220766" y="639190"/>
                      <a:pt x="1222375" y="622300"/>
                    </a:cubicBezTo>
                    <a:cubicBezTo>
                      <a:pt x="1222887" y="616928"/>
                      <a:pt x="1224931" y="611786"/>
                      <a:pt x="1225550" y="606425"/>
                    </a:cubicBezTo>
                    <a:cubicBezTo>
                      <a:pt x="1228109" y="584247"/>
                      <a:pt x="1226485" y="561409"/>
                      <a:pt x="1231900" y="539750"/>
                    </a:cubicBezTo>
                    <a:cubicBezTo>
                      <a:pt x="1232958" y="535517"/>
                      <a:pt x="1233821" y="531230"/>
                      <a:pt x="1235075" y="527050"/>
                    </a:cubicBezTo>
                    <a:cubicBezTo>
                      <a:pt x="1236998" y="520639"/>
                      <a:pt x="1239802" y="514494"/>
                      <a:pt x="1241425" y="508000"/>
                    </a:cubicBezTo>
                    <a:cubicBezTo>
                      <a:pt x="1243542" y="499533"/>
                      <a:pt x="1244534" y="490703"/>
                      <a:pt x="1247775" y="482600"/>
                    </a:cubicBezTo>
                    <a:cubicBezTo>
                      <a:pt x="1249892" y="477308"/>
                      <a:pt x="1251810" y="471933"/>
                      <a:pt x="1254125" y="466725"/>
                    </a:cubicBezTo>
                    <a:cubicBezTo>
                      <a:pt x="1256047" y="462400"/>
                      <a:pt x="1258611" y="458375"/>
                      <a:pt x="1260475" y="454025"/>
                    </a:cubicBezTo>
                    <a:cubicBezTo>
                      <a:pt x="1274538" y="421212"/>
                      <a:pt x="1248189" y="477077"/>
                      <a:pt x="1266825" y="428625"/>
                    </a:cubicBezTo>
                    <a:cubicBezTo>
                      <a:pt x="1270223" y="419790"/>
                      <a:pt x="1277229" y="412408"/>
                      <a:pt x="1279525" y="403225"/>
                    </a:cubicBezTo>
                    <a:cubicBezTo>
                      <a:pt x="1281642" y="394758"/>
                      <a:pt x="1281034" y="385087"/>
                      <a:pt x="1285875" y="377825"/>
                    </a:cubicBezTo>
                    <a:cubicBezTo>
                      <a:pt x="1287992" y="374650"/>
                      <a:pt x="1289647" y="371113"/>
                      <a:pt x="1292225" y="368300"/>
                    </a:cubicBezTo>
                    <a:cubicBezTo>
                      <a:pt x="1315924" y="342447"/>
                      <a:pt x="1313409" y="345268"/>
                      <a:pt x="1333500" y="330200"/>
                    </a:cubicBezTo>
                    <a:cubicBezTo>
                      <a:pt x="1335194" y="330623"/>
                      <a:pt x="1352992" y="334728"/>
                      <a:pt x="1355725" y="336550"/>
                    </a:cubicBezTo>
                    <a:cubicBezTo>
                      <a:pt x="1361233" y="340222"/>
                      <a:pt x="1375739" y="358634"/>
                      <a:pt x="1377950" y="361950"/>
                    </a:cubicBezTo>
                    <a:cubicBezTo>
                      <a:pt x="1380575" y="365888"/>
                      <a:pt x="1381792" y="370636"/>
                      <a:pt x="1384300" y="374650"/>
                    </a:cubicBezTo>
                    <a:cubicBezTo>
                      <a:pt x="1387105" y="379137"/>
                      <a:pt x="1390650" y="383117"/>
                      <a:pt x="1393825" y="387350"/>
                    </a:cubicBezTo>
                    <a:cubicBezTo>
                      <a:pt x="1394883" y="390525"/>
                      <a:pt x="1395503" y="393882"/>
                      <a:pt x="1397000" y="396875"/>
                    </a:cubicBezTo>
                    <a:cubicBezTo>
                      <a:pt x="1404157" y="411190"/>
                      <a:pt x="1407187" y="413042"/>
                      <a:pt x="1416050" y="425450"/>
                    </a:cubicBezTo>
                    <a:cubicBezTo>
                      <a:pt x="1418268" y="428555"/>
                      <a:pt x="1420283" y="431800"/>
                      <a:pt x="1422400" y="434975"/>
                    </a:cubicBezTo>
                    <a:cubicBezTo>
                      <a:pt x="1429808" y="433917"/>
                      <a:pt x="1437568" y="434291"/>
                      <a:pt x="1444625" y="431800"/>
                    </a:cubicBezTo>
                    <a:cubicBezTo>
                      <a:pt x="1465945" y="424275"/>
                      <a:pt x="1473490" y="420361"/>
                      <a:pt x="1485900" y="406400"/>
                    </a:cubicBezTo>
                    <a:cubicBezTo>
                      <a:pt x="1491392" y="400222"/>
                      <a:pt x="1496483" y="393700"/>
                      <a:pt x="1501775" y="387350"/>
                    </a:cubicBezTo>
                    <a:cubicBezTo>
                      <a:pt x="1502833" y="383117"/>
                      <a:pt x="1504409" y="378980"/>
                      <a:pt x="1504950" y="374650"/>
                    </a:cubicBezTo>
                    <a:cubicBezTo>
                      <a:pt x="1508087" y="349550"/>
                      <a:pt x="1510205" y="334799"/>
                      <a:pt x="1504950" y="311150"/>
                    </a:cubicBezTo>
                    <a:cubicBezTo>
                      <a:pt x="1502553" y="300364"/>
                      <a:pt x="1498600" y="289983"/>
                      <a:pt x="1495425" y="279400"/>
                    </a:cubicBezTo>
                    <a:cubicBezTo>
                      <a:pt x="1494367" y="271992"/>
                      <a:pt x="1493589" y="264538"/>
                      <a:pt x="1492250" y="257175"/>
                    </a:cubicBezTo>
                    <a:cubicBezTo>
                      <a:pt x="1491469" y="252882"/>
                      <a:pt x="1489075" y="248839"/>
                      <a:pt x="1489075" y="244475"/>
                    </a:cubicBezTo>
                    <a:cubicBezTo>
                      <a:pt x="1489075" y="209534"/>
                      <a:pt x="1490364" y="174590"/>
                      <a:pt x="1492250" y="139700"/>
                    </a:cubicBezTo>
                    <a:cubicBezTo>
                      <a:pt x="1492486" y="135343"/>
                      <a:pt x="1493653" y="130988"/>
                      <a:pt x="1495425" y="127000"/>
                    </a:cubicBezTo>
                    <a:cubicBezTo>
                      <a:pt x="1497931" y="121361"/>
                      <a:pt x="1502190" y="116645"/>
                      <a:pt x="1504950" y="111125"/>
                    </a:cubicBezTo>
                    <a:cubicBezTo>
                      <a:pt x="1506447" y="108132"/>
                      <a:pt x="1506628" y="104593"/>
                      <a:pt x="1508125" y="101600"/>
                    </a:cubicBezTo>
                    <a:cubicBezTo>
                      <a:pt x="1509832" y="98187"/>
                      <a:pt x="1512622" y="95411"/>
                      <a:pt x="1514475" y="92075"/>
                    </a:cubicBezTo>
                    <a:cubicBezTo>
                      <a:pt x="1537518" y="50597"/>
                      <a:pt x="1511700" y="89690"/>
                      <a:pt x="1533525" y="63500"/>
                    </a:cubicBezTo>
                    <a:cubicBezTo>
                      <a:pt x="1535968" y="60569"/>
                      <a:pt x="1536895" y="56359"/>
                      <a:pt x="1539875" y="53975"/>
                    </a:cubicBezTo>
                    <a:cubicBezTo>
                      <a:pt x="1542488" y="51884"/>
                      <a:pt x="1546225" y="51858"/>
                      <a:pt x="1549400" y="50800"/>
                    </a:cubicBezTo>
                    <a:cubicBezTo>
                      <a:pt x="1559332" y="55766"/>
                      <a:pt x="1565189" y="57021"/>
                      <a:pt x="1571625" y="66675"/>
                    </a:cubicBezTo>
                    <a:cubicBezTo>
                      <a:pt x="1573481" y="69460"/>
                      <a:pt x="1573213" y="73253"/>
                      <a:pt x="1574800" y="76200"/>
                    </a:cubicBezTo>
                    <a:cubicBezTo>
                      <a:pt x="1580651" y="87067"/>
                      <a:pt x="1593850" y="107950"/>
                      <a:pt x="1593850" y="107950"/>
                    </a:cubicBezTo>
                    <a:cubicBezTo>
                      <a:pt x="1598129" y="125066"/>
                      <a:pt x="1597659" y="127089"/>
                      <a:pt x="1609725" y="146050"/>
                    </a:cubicBezTo>
                    <a:cubicBezTo>
                      <a:pt x="1612136" y="149838"/>
                      <a:pt x="1616075" y="152400"/>
                      <a:pt x="1619250" y="155575"/>
                    </a:cubicBezTo>
                    <a:cubicBezTo>
                      <a:pt x="1622425" y="165100"/>
                      <a:pt x="1626017" y="174496"/>
                      <a:pt x="1628775" y="184150"/>
                    </a:cubicBezTo>
                    <a:cubicBezTo>
                      <a:pt x="1630258" y="189339"/>
                      <a:pt x="1630243" y="194905"/>
                      <a:pt x="1631950" y="200025"/>
                    </a:cubicBezTo>
                    <a:cubicBezTo>
                      <a:pt x="1633447" y="204515"/>
                      <a:pt x="1636542" y="208331"/>
                      <a:pt x="1638300" y="212725"/>
                    </a:cubicBezTo>
                    <a:cubicBezTo>
                      <a:pt x="1640786" y="218940"/>
                      <a:pt x="1641657" y="225788"/>
                      <a:pt x="1644650" y="231775"/>
                    </a:cubicBezTo>
                    <a:cubicBezTo>
                      <a:pt x="1651774" y="246023"/>
                      <a:pt x="1652642" y="246262"/>
                      <a:pt x="1657350" y="263525"/>
                    </a:cubicBezTo>
                    <a:cubicBezTo>
                      <a:pt x="1658858" y="269054"/>
                      <a:pt x="1661256" y="285990"/>
                      <a:pt x="1663700" y="292100"/>
                    </a:cubicBezTo>
                    <a:cubicBezTo>
                      <a:pt x="1668449" y="303973"/>
                      <a:pt x="1674826" y="315152"/>
                      <a:pt x="1679575" y="327025"/>
                    </a:cubicBezTo>
                    <a:cubicBezTo>
                      <a:pt x="1683304" y="336347"/>
                      <a:pt x="1685496" y="346229"/>
                      <a:pt x="1689100" y="355600"/>
                    </a:cubicBezTo>
                    <a:cubicBezTo>
                      <a:pt x="1690799" y="360018"/>
                      <a:pt x="1693586" y="363950"/>
                      <a:pt x="1695450" y="368300"/>
                    </a:cubicBezTo>
                    <a:cubicBezTo>
                      <a:pt x="1696768" y="371376"/>
                      <a:pt x="1697128" y="374832"/>
                      <a:pt x="1698625" y="377825"/>
                    </a:cubicBezTo>
                    <a:cubicBezTo>
                      <a:pt x="1700332" y="381238"/>
                      <a:pt x="1703425" y="383863"/>
                      <a:pt x="1704975" y="387350"/>
                    </a:cubicBezTo>
                    <a:cubicBezTo>
                      <a:pt x="1707693" y="393467"/>
                      <a:pt x="1707612" y="400831"/>
                      <a:pt x="1711325" y="406400"/>
                    </a:cubicBezTo>
                    <a:cubicBezTo>
                      <a:pt x="1715558" y="412750"/>
                      <a:pt x="1721612" y="418210"/>
                      <a:pt x="1724025" y="425450"/>
                    </a:cubicBezTo>
                    <a:cubicBezTo>
                      <a:pt x="1725083" y="428625"/>
                      <a:pt x="1725575" y="432049"/>
                      <a:pt x="1727200" y="434975"/>
                    </a:cubicBezTo>
                    <a:cubicBezTo>
                      <a:pt x="1730906" y="441646"/>
                      <a:pt x="1737487" y="446785"/>
                      <a:pt x="1739900" y="454025"/>
                    </a:cubicBezTo>
                    <a:cubicBezTo>
                      <a:pt x="1742491" y="461798"/>
                      <a:pt x="1744521" y="469384"/>
                      <a:pt x="1749425" y="476250"/>
                    </a:cubicBezTo>
                    <a:cubicBezTo>
                      <a:pt x="1752035" y="479904"/>
                      <a:pt x="1755775" y="482600"/>
                      <a:pt x="1758950" y="485775"/>
                    </a:cubicBezTo>
                    <a:cubicBezTo>
                      <a:pt x="1766930" y="509716"/>
                      <a:pt x="1756165" y="480206"/>
                      <a:pt x="1768475" y="504825"/>
                    </a:cubicBezTo>
                    <a:cubicBezTo>
                      <a:pt x="1769972" y="507818"/>
                      <a:pt x="1769794" y="511565"/>
                      <a:pt x="1771650" y="514350"/>
                    </a:cubicBezTo>
                    <a:cubicBezTo>
                      <a:pt x="1774141" y="518086"/>
                      <a:pt x="1778565" y="520221"/>
                      <a:pt x="1781175" y="523875"/>
                    </a:cubicBezTo>
                    <a:cubicBezTo>
                      <a:pt x="1783926" y="527726"/>
                      <a:pt x="1785017" y="532561"/>
                      <a:pt x="1787525" y="536575"/>
                    </a:cubicBezTo>
                    <a:cubicBezTo>
                      <a:pt x="1790330" y="541062"/>
                      <a:pt x="1794245" y="544788"/>
                      <a:pt x="1797050" y="549275"/>
                    </a:cubicBezTo>
                    <a:cubicBezTo>
                      <a:pt x="1810980" y="571563"/>
                      <a:pt x="1794767" y="553342"/>
                      <a:pt x="1812925" y="571500"/>
                    </a:cubicBezTo>
                    <a:cubicBezTo>
                      <a:pt x="1816234" y="581426"/>
                      <a:pt x="1819442" y="593837"/>
                      <a:pt x="1828800" y="600075"/>
                    </a:cubicBezTo>
                    <a:lnTo>
                      <a:pt x="1838325" y="606425"/>
                    </a:lnTo>
                    <a:cubicBezTo>
                      <a:pt x="1861079" y="640556"/>
                      <a:pt x="1840706" y="615289"/>
                      <a:pt x="1860550" y="631825"/>
                    </a:cubicBezTo>
                    <a:cubicBezTo>
                      <a:pt x="1876405" y="645038"/>
                      <a:pt x="1862861" y="638945"/>
                      <a:pt x="1879600" y="644525"/>
                    </a:cubicBezTo>
                    <a:cubicBezTo>
                      <a:pt x="1903307" y="641138"/>
                      <a:pt x="1896533" y="646642"/>
                      <a:pt x="1905000" y="638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V="1">
              <a:off x="8615494" y="3120705"/>
              <a:ext cx="0" cy="3211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293568" y="3120705"/>
              <a:ext cx="7447" cy="3211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301015" y="3406934"/>
              <a:ext cx="7457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869757" y="3417725"/>
              <a:ext cx="7457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79640" y="3276130"/>
              <a:ext cx="1024534" cy="34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25"/>
                <a:t>정상 </a:t>
              </a:r>
              <a:r>
                <a:rPr lang="ko-KR" altLang="en-US" sz="825" dirty="0" err="1"/>
                <a:t>작동중</a:t>
              </a:r>
              <a:endParaRPr lang="ko-KR" altLang="en-US" sz="825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8615494" y="3417725"/>
              <a:ext cx="3607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939008" y="3274031"/>
              <a:ext cx="1024534" cy="34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25" dirty="0"/>
                <a:t>이상치 발생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11751" y="3709538"/>
            <a:ext cx="28364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/>
              <a:t>앞에서 만든 </a:t>
            </a:r>
            <a:r>
              <a:rPr lang="ko-KR" altLang="en-US" sz="1350" dirty="0" err="1"/>
              <a:t>시계열모형</a:t>
            </a:r>
            <a:r>
              <a:rPr lang="ko-KR" altLang="en-US" sz="1350" dirty="0"/>
              <a:t> 및 오차의 한계 범위 하에서는 정상작동 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sz="1350" dirty="0"/>
              <a:t>이상치 발생시 제어 작동</a:t>
            </a:r>
            <a:endParaRPr lang="en-US" altLang="ko-KR" sz="1350" dirty="0"/>
          </a:p>
          <a:p>
            <a:r>
              <a:rPr lang="en-US" altLang="ko-KR" sz="1350" dirty="0"/>
              <a:t>Ex&gt; </a:t>
            </a:r>
            <a:r>
              <a:rPr lang="ko-KR" altLang="en-US" sz="1350" dirty="0"/>
              <a:t>온도가 높은 이상치</a:t>
            </a:r>
            <a:r>
              <a:rPr lang="en-US" altLang="ko-KR" sz="1350" dirty="0"/>
              <a:t>, </a:t>
            </a:r>
            <a:r>
              <a:rPr lang="ko-KR" altLang="en-US" sz="1350" dirty="0"/>
              <a:t>습도가 평소   보다 낮음 </a:t>
            </a:r>
            <a:r>
              <a:rPr lang="en-US" altLang="ko-KR" sz="1350" dirty="0"/>
              <a:t>-&gt; </a:t>
            </a:r>
            <a:r>
              <a:rPr lang="ko-KR" altLang="en-US" sz="1350" dirty="0" err="1"/>
              <a:t>물분사</a:t>
            </a:r>
            <a:endParaRPr lang="en-US" altLang="ko-KR" sz="1350" dirty="0"/>
          </a:p>
          <a:p>
            <a:r>
              <a:rPr lang="en-US" altLang="ko-KR" sz="1350" dirty="0"/>
              <a:t>      </a:t>
            </a:r>
            <a:r>
              <a:rPr lang="ko-KR" altLang="en-US" sz="1350" dirty="0"/>
              <a:t>온도가 높은 이상치</a:t>
            </a:r>
            <a:r>
              <a:rPr lang="en-US" altLang="ko-KR" sz="1350" dirty="0"/>
              <a:t>, </a:t>
            </a:r>
            <a:r>
              <a:rPr lang="ko-KR" altLang="en-US" sz="1350" dirty="0"/>
              <a:t>습도도 평소보다 높음 </a:t>
            </a:r>
            <a:r>
              <a:rPr lang="en-US" altLang="ko-KR" sz="1350" dirty="0"/>
              <a:t>-&gt; </a:t>
            </a:r>
            <a:r>
              <a:rPr lang="ko-KR" altLang="en-US" sz="1350" dirty="0"/>
              <a:t>문을 개방</a:t>
            </a:r>
            <a:endParaRPr lang="en-US" altLang="ko-KR" sz="1350" dirty="0"/>
          </a:p>
          <a:p>
            <a:r>
              <a:rPr lang="en-US" altLang="ko-KR" sz="1350" dirty="0"/>
              <a:t>      </a:t>
            </a:r>
            <a:r>
              <a:rPr lang="ko-KR" altLang="en-US" sz="1350" dirty="0"/>
              <a:t>온도가 낮은 이상치</a:t>
            </a:r>
            <a:r>
              <a:rPr lang="en-US" altLang="ko-KR" sz="1350" dirty="0"/>
              <a:t>, </a:t>
            </a:r>
            <a:r>
              <a:rPr lang="ko-KR" altLang="en-US" sz="1350" dirty="0"/>
              <a:t>습도도 평소보다 낮음 </a:t>
            </a:r>
            <a:r>
              <a:rPr lang="en-US" altLang="ko-KR" sz="1350" dirty="0"/>
              <a:t>-&gt; </a:t>
            </a:r>
            <a:r>
              <a:rPr lang="ko-KR" altLang="en-US" sz="1350" dirty="0"/>
              <a:t>히터 가동      </a:t>
            </a:r>
            <a:endParaRPr lang="en-US" altLang="ko-KR" sz="13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02351" y="1089424"/>
            <a:ext cx="2211019" cy="3569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r>
              <a:rPr lang="ko-KR" altLang="en-US" sz="1350" dirty="0"/>
              <a:t>단계 </a:t>
            </a:r>
            <a:r>
              <a:rPr lang="en-US" altLang="ko-KR" sz="1350" dirty="0"/>
              <a:t>: </a:t>
            </a:r>
            <a:r>
              <a:rPr lang="ko-KR" altLang="en-US" sz="1350" dirty="0" err="1"/>
              <a:t>학습형</a:t>
            </a:r>
            <a:r>
              <a:rPr lang="ko-KR" altLang="en-US" sz="1350" dirty="0"/>
              <a:t> 모형 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11528" b="7738"/>
          <a:stretch/>
        </p:blipFill>
        <p:spPr>
          <a:xfrm>
            <a:off x="6170737" y="1766916"/>
            <a:ext cx="2736908" cy="20070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44948" y="3862066"/>
            <a:ext cx="266269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dirty="0"/>
              <a:t>농사 후</a:t>
            </a:r>
            <a:r>
              <a:rPr lang="en-US" altLang="ko-KR" sz="1350" dirty="0"/>
              <a:t>, </a:t>
            </a:r>
            <a:r>
              <a:rPr lang="ko-KR" altLang="en-US" sz="1350" dirty="0"/>
              <a:t>새로운 </a:t>
            </a:r>
            <a:r>
              <a:rPr lang="en-US" altLang="ko-KR" sz="1350" dirty="0"/>
              <a:t>data</a:t>
            </a:r>
            <a:r>
              <a:rPr lang="ko-KR" altLang="en-US" sz="1350" dirty="0"/>
              <a:t>를 습득</a:t>
            </a:r>
            <a:r>
              <a:rPr lang="en-US" altLang="ko-KR" sz="1350" dirty="0"/>
              <a:t> </a:t>
            </a:r>
          </a:p>
          <a:p>
            <a:pPr marL="214313" indent="-214313">
              <a:buFontTx/>
              <a:buChar char="-"/>
            </a:pPr>
            <a:r>
              <a:rPr lang="ko-KR" altLang="en-US" sz="1350" dirty="0"/>
              <a:t>예측 수확량 보다 높은 수확량을 만든 </a:t>
            </a:r>
            <a:r>
              <a:rPr lang="en-US" altLang="ko-KR" sz="1350" dirty="0"/>
              <a:t>data </a:t>
            </a:r>
            <a:r>
              <a:rPr lang="ko-KR" altLang="en-US" sz="1350" dirty="0"/>
              <a:t>는 이전 </a:t>
            </a:r>
            <a:r>
              <a:rPr lang="en-US" altLang="ko-KR" sz="1350" dirty="0"/>
              <a:t>data</a:t>
            </a:r>
            <a:r>
              <a:rPr lang="ko-KR" altLang="en-US" sz="1350" dirty="0"/>
              <a:t>와 합쳐 새로운</a:t>
            </a:r>
            <a:r>
              <a:rPr lang="en-US" altLang="ko-KR" sz="1350" dirty="0"/>
              <a:t>data</a:t>
            </a:r>
            <a:r>
              <a:rPr lang="ko-KR" altLang="en-US" sz="1350" dirty="0"/>
              <a:t>를 만들어 낸다</a:t>
            </a:r>
            <a:r>
              <a:rPr lang="en-US" altLang="ko-KR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sd_new\2015\mailplug\기업홈페이지 템플릿\B_type\B_내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25079"/>
            <a:ext cx="9144000" cy="6858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440" y="25953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01. </a:t>
            </a:r>
            <a:r>
              <a:rPr lang="ko-KR" altLang="en-US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ko-KR" altLang="en-US" sz="3600" dirty="0">
              <a:solidFill>
                <a:schemeClr val="tx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58" y="951055"/>
            <a:ext cx="684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주제 선정 이유</a:t>
            </a:r>
            <a:endParaRPr lang="ko-KR" altLang="en-US" sz="2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65" y="1469090"/>
            <a:ext cx="8534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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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기후 데이터 값의 실시간 적용은 오히려 작물에 악영향을 미칠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fontAlgn="base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dirty="0" smtClean="0"/>
              <a:t>농촌의 </a:t>
            </a:r>
            <a:r>
              <a:rPr lang="ko-KR" altLang="en-US" dirty="0"/>
              <a:t>평균 노동 연령대가 높아지고 노동력이 감소하고 있습니다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"/>
            </a:pPr>
            <a:r>
              <a:rPr lang="ko-KR" altLang="en-US" dirty="0" smtClean="0"/>
              <a:t>간단한 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저렴한 비용으로 생산 시설의 반 자동화와 실시간 자동제어를 통해 적은 노동시간으로도 작물 재배를 할 수 있는 서비스를 제공하려 합니다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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"/>
            </a:pPr>
            <a:r>
              <a:rPr lang="ko-KR" altLang="en-US" dirty="0" smtClean="0"/>
              <a:t>정보통신기술의 </a:t>
            </a:r>
            <a:r>
              <a:rPr lang="ko-KR" altLang="en-US" dirty="0"/>
              <a:t>발달로 스마트 농장의 수가 증가하고 있지만 실질적으로 저소득층 </a:t>
            </a:r>
            <a:r>
              <a:rPr lang="ko-KR" altLang="en-US" dirty="0" err="1"/>
              <a:t>농가에게는</a:t>
            </a:r>
            <a:r>
              <a:rPr lang="ko-KR" altLang="en-US" dirty="0"/>
              <a:t> 설비 설치 자체가 큰 부담입니다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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"/>
            </a:pPr>
            <a:r>
              <a:rPr lang="ko-KR" altLang="en-US" dirty="0" smtClean="0"/>
              <a:t>농촌 </a:t>
            </a:r>
            <a:r>
              <a:rPr lang="en-US" altLang="ko-KR" dirty="0"/>
              <a:t>IOT(</a:t>
            </a:r>
            <a:r>
              <a:rPr lang="ko-KR" altLang="en-US" dirty="0" err="1"/>
              <a:t>사물인터넷</a:t>
            </a:r>
            <a:r>
              <a:rPr lang="en-US" altLang="ko-KR" dirty="0"/>
              <a:t>)</a:t>
            </a:r>
            <a:r>
              <a:rPr lang="ko-KR" altLang="en-US" dirty="0"/>
              <a:t>기술의 대중화를 위해 </a:t>
            </a:r>
            <a:r>
              <a:rPr lang="ko-KR" altLang="en-US" dirty="0" err="1"/>
              <a:t>농업인에게</a:t>
            </a:r>
            <a:r>
              <a:rPr lang="ko-KR" altLang="en-US" dirty="0"/>
              <a:t> 부담 없는 시설비를 목표로 개발하여 보급 하는 것이 목표입니다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"/>
            </a:pPr>
            <a:endParaRPr lang="ko-KR" altLang="en-US" dirty="0"/>
          </a:p>
          <a:p>
            <a:pPr marL="285750" indent="-285750" fontAlgn="base">
              <a:buFont typeface="Wingdings" panose="05000000000000000000" pitchFamily="2" charset="2"/>
              <a:buChar char=""/>
            </a:pPr>
            <a:r>
              <a:rPr lang="ko-KR" altLang="en-US" dirty="0" smtClean="0"/>
              <a:t>전공 </a:t>
            </a:r>
            <a:r>
              <a:rPr lang="ko-KR" altLang="en-US" dirty="0"/>
              <a:t>지식을 실제 산업에 적용 하고 다른 산업과의 융합을 하여 발생하는 부가가치를 창출하는 것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639</Words>
  <Application>Microsoft Office PowerPoint</Application>
  <PresentationFormat>화면 슬라이드 쇼(4:3)</PresentationFormat>
  <Paragraphs>154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전새미</dc:creator>
  <cp:lastModifiedBy>장준철</cp:lastModifiedBy>
  <cp:revision>94</cp:revision>
  <dcterms:created xsi:type="dcterms:W3CDTF">2015-02-05T06:03:31Z</dcterms:created>
  <dcterms:modified xsi:type="dcterms:W3CDTF">2016-03-08T15:49:27Z</dcterms:modified>
</cp:coreProperties>
</file>