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0" r:id="rId2"/>
    <p:sldId id="268" r:id="rId3"/>
    <p:sldId id="270" r:id="rId4"/>
    <p:sldId id="269" r:id="rId5"/>
    <p:sldId id="258" r:id="rId6"/>
    <p:sldId id="263" r:id="rId7"/>
    <p:sldId id="259" r:id="rId8"/>
    <p:sldId id="262" r:id="rId9"/>
    <p:sldId id="265" r:id="rId10"/>
    <p:sldId id="271" r:id="rId11"/>
    <p:sldId id="272" r:id="rId12"/>
    <p:sldId id="273" r:id="rId13"/>
    <p:sldId id="277" r:id="rId14"/>
    <p:sldId id="278" r:id="rId15"/>
    <p:sldId id="261" r:id="rId16"/>
    <p:sldId id="274" r:id="rId17"/>
    <p:sldId id="275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DX모던고딕RoundB" panose="02020600000000000000" pitchFamily="18" charset="-127"/>
      <p:regular r:id="rId22"/>
    </p:embeddedFont>
    <p:embeddedFont>
      <p:font typeface="HY수평선B" panose="020B0600000101010101" charset="-127"/>
      <p:regular r:id="rId23"/>
    </p:embeddedFont>
    <p:embeddedFont>
      <p:font typeface="Vani" panose="020B0600000101010101" charset="0"/>
      <p:regular r:id="rId24"/>
      <p:bold r:id="rId25"/>
    </p:embeddedFont>
    <p:embeddedFont>
      <p:font typeface="HY견고딕" panose="02030600000101010101" pitchFamily="18" charset="-127"/>
      <p:regular r:id="rId26"/>
    </p:embeddedFont>
    <p:embeddedFont>
      <p:font typeface="한컴 쿨재즈 B" panose="02020603020101020101" pitchFamily="18" charset="-127"/>
      <p:regular r:id="rId27"/>
    </p:embeddedFont>
    <p:embeddedFont>
      <p:font typeface="a옛날목욕탕L" panose="02020600000000000000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15E"/>
    <a:srgbClr val="10253F"/>
    <a:srgbClr val="0B9D0B"/>
    <a:srgbClr val="E6AA00"/>
    <a:srgbClr val="081B32"/>
    <a:srgbClr val="00479E"/>
    <a:srgbClr val="003B9C"/>
    <a:srgbClr val="782AA8"/>
    <a:srgbClr val="6F310B"/>
    <a:srgbClr val="189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2" autoAdjust="0"/>
    <p:restoredTop sz="90931" autoAdjust="0"/>
  </p:normalViewPr>
  <p:slideViewPr>
    <p:cSldViewPr>
      <p:cViewPr varScale="1">
        <p:scale>
          <a:sx n="70" d="100"/>
          <a:sy n="70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A78B-002B-42CB-972B-3E59ED566A08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E5267-086B-450E-B008-5E97003A9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6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8752-E4F4-40A2-9A2B-EBFE38DB63B9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4C13-EBFE-45ED-B9A4-E125D557B0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3948141" y="2645623"/>
            <a:ext cx="1247719" cy="1566755"/>
            <a:chOff x="3462873" y="1635057"/>
            <a:chExt cx="2002096" cy="2514023"/>
          </a:xfrm>
        </p:grpSpPr>
        <p:grpSp>
          <p:nvGrpSpPr>
            <p:cNvPr id="57" name="그룹 56"/>
            <p:cNvGrpSpPr/>
            <p:nvPr/>
          </p:nvGrpSpPr>
          <p:grpSpPr>
            <a:xfrm>
              <a:off x="3813954" y="1668201"/>
              <a:ext cx="1311604" cy="2480879"/>
              <a:chOff x="1187625" y="1484785"/>
              <a:chExt cx="2736306" cy="4392490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249814" y="1700808"/>
                <a:ext cx="2611929" cy="3779119"/>
              </a:xfrm>
              <a:prstGeom prst="roundRect">
                <a:avLst>
                  <a:gd name="adj" fmla="val 1260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435265" y="5566755"/>
                <a:ext cx="241025" cy="20764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78680" y="2284698"/>
              <a:ext cx="782154" cy="1134910"/>
              <a:chOff x="2123728" y="3055101"/>
              <a:chExt cx="664135" cy="963663"/>
            </a:xfrm>
          </p:grpSpPr>
          <p:sp>
            <p:nvSpPr>
              <p:cNvPr id="73" name="자유형 72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cxnSp>
          <p:nvCxnSpPr>
            <p:cNvPr id="59" name="직선 연결선 58"/>
            <p:cNvCxnSpPr/>
            <p:nvPr/>
          </p:nvCxnSpPr>
          <p:spPr>
            <a:xfrm>
              <a:off x="3649893" y="1635057"/>
              <a:ext cx="0" cy="1268250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3462873" y="1707435"/>
              <a:ext cx="0" cy="853816"/>
            </a:xfrm>
            <a:prstGeom prst="line">
              <a:avLst/>
            </a:prstGeom>
            <a:ln w="76200" cap="rnd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 rot="10800000">
              <a:off x="5277950" y="2842751"/>
              <a:ext cx="187019" cy="1268250"/>
              <a:chOff x="4345310" y="3725416"/>
              <a:chExt cx="72008" cy="488316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4417318" y="3725416"/>
                <a:ext cx="0" cy="488316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4345310" y="3753284"/>
                <a:ext cx="0" cy="328746"/>
              </a:xfrm>
              <a:prstGeom prst="line">
                <a:avLst/>
              </a:prstGeom>
              <a:ln w="7620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2286000" y="4582869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700" b="1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청각장애인을 </a:t>
            </a:r>
            <a:r>
              <a:rPr lang="ko-KR" altLang="en-US" sz="27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위한</a:t>
            </a:r>
            <a:endParaRPr lang="en-US" altLang="ko-KR" sz="2700" b="1" spc="-300" dirty="0" smtClean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b="1" spc="-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대중교통 정보시스템</a:t>
            </a:r>
            <a:endParaRPr lang="en-US" altLang="ko-KR" sz="2400" b="1" spc="-300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66921" y="55892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  <a:latin typeface="+mn-ea"/>
              </a:rPr>
              <a:t>ODEGO</a:t>
            </a:r>
            <a:endParaRPr lang="en-US" altLang="ko-KR" sz="24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0" y="645333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50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배홍일 </a:t>
            </a:r>
            <a:r>
              <a:rPr lang="en-US" altLang="ko-KR" sz="1050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| </a:t>
            </a:r>
            <a:r>
              <a:rPr lang="ko-KR" altLang="en-US" sz="1050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백재홍 </a:t>
            </a:r>
            <a:r>
              <a:rPr lang="en-US" altLang="ko-KR" sz="1050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| </a:t>
            </a:r>
            <a:r>
              <a:rPr lang="ko-KR" altLang="en-US" sz="1050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박선주 </a:t>
            </a:r>
            <a:r>
              <a:rPr lang="en-US" altLang="ko-KR" sz="1050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|</a:t>
            </a:r>
            <a:r>
              <a:rPr lang="ko-KR" altLang="en-US" sz="1050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김경은</a:t>
            </a:r>
            <a:endParaRPr lang="en-US" altLang="ko-KR" sz="1050" spc="6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8" y="4462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종합설계</a:t>
            </a:r>
            <a:r>
              <a:rPr lang="en-US" altLang="ko-KR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2&amp;SW</a:t>
            </a:r>
            <a:r>
              <a:rPr lang="ko-KR" alt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융합프로젝트</a:t>
            </a:r>
            <a:r>
              <a:rPr lang="en-US" altLang="ko-KR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13</a:t>
            </a:r>
            <a:r>
              <a:rPr lang="ko-KR" alt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팀</a:t>
            </a:r>
            <a:endParaRPr lang="en-US" altLang="ko-KR" sz="105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4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7" name="자유형 66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323" y="259367"/>
            <a:ext cx="18185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EXAMPLE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 이미지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22222" y="1772816"/>
            <a:ext cx="2546895" cy="4817410"/>
            <a:chOff x="3522222" y="1844824"/>
            <a:chExt cx="2546895" cy="481741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522222" y="1844824"/>
              <a:ext cx="2546895" cy="481741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699722" y="2276872"/>
              <a:ext cx="2183713" cy="3949578"/>
            </a:xfrm>
            <a:prstGeom prst="roundRect">
              <a:avLst>
                <a:gd name="adj" fmla="val 1260"/>
              </a:avLst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100000">
                  <a:srgbClr val="081B32"/>
                </a:gs>
                <a:gs pos="0">
                  <a:schemeClr val="tx1"/>
                </a:gs>
              </a:gsLst>
              <a:lin ang="5400000" scaled="1"/>
              <a:tileRect/>
            </a:gradFill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4497965" y="6321676"/>
              <a:ext cx="595408" cy="22772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18547" y="2026734"/>
              <a:ext cx="754245" cy="113863"/>
              <a:chOff x="4389496" y="2026734"/>
              <a:chExt cx="754245" cy="113863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4389496" y="2026734"/>
                <a:ext cx="595408" cy="113863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5028541" y="2026734"/>
                <a:ext cx="115200" cy="113863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모서리가 둥근 직사각형 46"/>
          <p:cNvSpPr/>
          <p:nvPr/>
        </p:nvSpPr>
        <p:spPr>
          <a:xfrm>
            <a:off x="3703812" y="2204864"/>
            <a:ext cx="2183713" cy="3949578"/>
          </a:xfrm>
          <a:prstGeom prst="roundRect">
            <a:avLst>
              <a:gd name="adj" fmla="val 1260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2471" y="401224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차량을 확인합니다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03812" y="2204864"/>
            <a:ext cx="2183713" cy="351656"/>
          </a:xfrm>
          <a:prstGeom prst="roundRect">
            <a:avLst>
              <a:gd name="adj" fmla="val 1260"/>
            </a:avLst>
          </a:prstGeom>
          <a:solidFill>
            <a:schemeClr val="accent1">
              <a:lumMod val="5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92157" y="4426402"/>
            <a:ext cx="180702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913143" y="4457051"/>
            <a:ext cx="1759047" cy="1547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855423" y="3767383"/>
            <a:ext cx="1878545" cy="1114477"/>
            <a:chOff x="-1404664" y="2400954"/>
            <a:chExt cx="3672408" cy="2178714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-1404664" y="2400954"/>
              <a:ext cx="3672408" cy="2178714"/>
            </a:xfrm>
            <a:prstGeom prst="roundRect">
              <a:avLst>
                <a:gd name="adj" fmla="val 1260"/>
              </a:avLst>
            </a:prstGeom>
            <a:solidFill>
              <a:schemeClr val="accent1">
                <a:lumMod val="50000"/>
              </a:schemeClr>
            </a:solidFill>
            <a:ln w="222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1233657" y="2562200"/>
              <a:ext cx="912546" cy="511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알림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-1404664" y="3128259"/>
              <a:ext cx="3672408" cy="1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rgbClr val="782AA8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-1404664" y="3885008"/>
              <a:ext cx="3672408" cy="6946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rgbClr val="782AA8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-410362" y="3987073"/>
              <a:ext cx="1683803" cy="498608"/>
            </a:xfrm>
            <a:prstGeom prst="roundRect">
              <a:avLst>
                <a:gd name="adj" fmla="val 12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2"/>
                  </a:solidFill>
                </a:rPr>
                <a:t>확인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962822" y="3192267"/>
              <a:ext cx="2745789" cy="45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차량이 인증되었습니다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.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양쪽 모서리가 둥근 사각형 38"/>
          <p:cNvSpPr/>
          <p:nvPr/>
        </p:nvSpPr>
        <p:spPr>
          <a:xfrm rot="5400000">
            <a:off x="3983584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1621577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-180528" y="1932863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83568" y="2281149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차량에 설치된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비콘을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자동으로 탐색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6323" y="2053199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91889" y="220010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ODEGO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9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7" name="자유형 66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323" y="259367"/>
            <a:ext cx="18185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EXAMPLE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 이미지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22222" y="1772816"/>
            <a:ext cx="2546895" cy="4817410"/>
            <a:chOff x="3522222" y="1844824"/>
            <a:chExt cx="2546895" cy="481741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522222" y="1844824"/>
              <a:ext cx="2546895" cy="481741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699722" y="2276872"/>
              <a:ext cx="2183713" cy="3949578"/>
            </a:xfrm>
            <a:prstGeom prst="roundRect">
              <a:avLst>
                <a:gd name="adj" fmla="val 1260"/>
              </a:avLst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100000">
                  <a:srgbClr val="081B32"/>
                </a:gs>
                <a:gs pos="0">
                  <a:schemeClr val="tx1"/>
                </a:gs>
              </a:gsLst>
              <a:lin ang="5400000" scaled="1"/>
              <a:tileRect/>
            </a:gradFill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4497965" y="6321676"/>
              <a:ext cx="595408" cy="22772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18547" y="2026734"/>
              <a:ext cx="754245" cy="113863"/>
              <a:chOff x="4389496" y="2026734"/>
              <a:chExt cx="754245" cy="113863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4389496" y="2026734"/>
                <a:ext cx="595408" cy="113863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5028541" y="2026734"/>
                <a:ext cx="115200" cy="113863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모서리가 둥근 직사각형 46"/>
          <p:cNvSpPr/>
          <p:nvPr/>
        </p:nvSpPr>
        <p:spPr>
          <a:xfrm>
            <a:off x="3703812" y="2204864"/>
            <a:ext cx="2183713" cy="3949578"/>
          </a:xfrm>
          <a:prstGeom prst="roundRect">
            <a:avLst>
              <a:gd name="adj" fmla="val 1260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03812" y="2204864"/>
            <a:ext cx="2183713" cy="351656"/>
          </a:xfrm>
          <a:prstGeom prst="roundRect">
            <a:avLst>
              <a:gd name="adj" fmla="val 1260"/>
            </a:avLst>
          </a:prstGeom>
          <a:solidFill>
            <a:schemeClr val="accent1">
              <a:lumMod val="5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양쪽 모서리가 둥근 사각형 44"/>
          <p:cNvSpPr/>
          <p:nvPr/>
        </p:nvSpPr>
        <p:spPr>
          <a:xfrm rot="10800000" flipV="1">
            <a:off x="5126818" y="2683898"/>
            <a:ext cx="756566" cy="34437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225348" y="26682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937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 flipV="1">
            <a:off x="3703812" y="3028276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5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5570" y="30592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동대구역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07904" y="42774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▶목적지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 flipV="1">
            <a:off x="3703812" y="4653136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847708" y="46706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미설</a:t>
            </a:r>
            <a:r>
              <a:rPr lang="ko-KR" altLang="en-US" sz="1400" b="1" dirty="0" err="1"/>
              <a:t>정</a:t>
            </a:r>
            <a:endParaRPr lang="ko-KR" altLang="en-US" sz="1400" b="1" dirty="0"/>
          </a:p>
        </p:txBody>
      </p:sp>
      <p:sp>
        <p:nvSpPr>
          <p:cNvPr id="77" name="모서리가 둥근 직사각형 76"/>
          <p:cNvSpPr/>
          <p:nvPr/>
        </p:nvSpPr>
        <p:spPr>
          <a:xfrm flipV="1">
            <a:off x="3703812" y="3372654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45570" y="340365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동대구맨션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 flipV="1">
            <a:off x="3703812" y="3717032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50000"/>
            </a:schemeClr>
          </a:solidFill>
          <a:ln w="2222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45570" y="37480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평화시장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https://encrypted-tbn0.gstatic.com/images?q=tbn:ANd9GcR-5K9B-Cy-CZErXibXhaZoDsyw0rP7YXY9kL1d82Qxo3AhZl5Ew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91" y="3170971"/>
            <a:ext cx="437193" cy="43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ttps://pixabay.com/static/uploads/photo/2013/04/01/21/28/bus-99056_960_720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91889" y="220010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ODEGO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/>
          <p:cNvSpPr txBox="1"/>
          <p:nvPr/>
        </p:nvSpPr>
        <p:spPr>
          <a:xfrm rot="5400000">
            <a:off x="5649400" y="22001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707904" y="4061410"/>
            <a:ext cx="2175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707904" y="3027040"/>
            <a:ext cx="2175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749158" y="2728640"/>
            <a:ext cx="287106" cy="315741"/>
            <a:chOff x="6156176" y="4289945"/>
            <a:chExt cx="998910" cy="1098539"/>
          </a:xfrm>
        </p:grpSpPr>
        <p:cxnSp>
          <p:nvCxnSpPr>
            <p:cNvPr id="107" name="직선 연결선 106"/>
            <p:cNvCxnSpPr/>
            <p:nvPr/>
          </p:nvCxnSpPr>
          <p:spPr>
            <a:xfrm flipH="1">
              <a:off x="6350899" y="5100452"/>
              <a:ext cx="1" cy="28803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955061" y="5100452"/>
              <a:ext cx="0" cy="28803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양쪽 모서리가 둥근 사각형 108"/>
            <p:cNvSpPr/>
            <p:nvPr/>
          </p:nvSpPr>
          <p:spPr>
            <a:xfrm>
              <a:off x="6156176" y="4289945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양쪽 모서리가 둥근 사각형 109"/>
            <p:cNvSpPr/>
            <p:nvPr/>
          </p:nvSpPr>
          <p:spPr>
            <a:xfrm>
              <a:off x="6286469" y="4419120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양쪽 모서리가 둥근 사각형 111"/>
            <p:cNvSpPr/>
            <p:nvPr/>
          </p:nvSpPr>
          <p:spPr>
            <a:xfrm>
              <a:off x="6286470" y="4984592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양쪽 모서리가 둥근 사각형 112"/>
            <p:cNvSpPr/>
            <p:nvPr/>
          </p:nvSpPr>
          <p:spPr>
            <a:xfrm>
              <a:off x="6889507" y="4984592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8" name="Picture 13" descr="Z:\finger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0274" y="4815921"/>
            <a:ext cx="428055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양쪽 모서리가 둥근 사각형 56"/>
          <p:cNvSpPr/>
          <p:nvPr/>
        </p:nvSpPr>
        <p:spPr>
          <a:xfrm rot="5400000">
            <a:off x="3983584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양쪽 모서리가 둥근 사각형 75"/>
          <p:cNvSpPr/>
          <p:nvPr/>
        </p:nvSpPr>
        <p:spPr>
          <a:xfrm rot="5400000">
            <a:off x="1621577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-180528" y="1932863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83568" y="2281149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차량에 설치된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비콘을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자동으로 탐색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6323" y="2053199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-180528" y="3082455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83568" y="3430741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해당 차량 정보 확인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및 목적지 설정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6323" y="3202791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877013" y="2735015"/>
            <a:ext cx="3015467" cy="276999"/>
            <a:chOff x="5796566" y="2735015"/>
            <a:chExt cx="3015467" cy="276999"/>
          </a:xfrm>
        </p:grpSpPr>
        <p:cxnSp>
          <p:nvCxnSpPr>
            <p:cNvPr id="3" name="직선 연결선 2"/>
            <p:cNvCxnSpPr/>
            <p:nvPr/>
          </p:nvCxnSpPr>
          <p:spPr>
            <a:xfrm flipV="1">
              <a:off x="5796566" y="2873515"/>
              <a:ext cx="1040216" cy="9840"/>
            </a:xfrm>
            <a:prstGeom prst="line">
              <a:avLst/>
            </a:prstGeom>
            <a:ln w="57150" cap="flat">
              <a:solidFill>
                <a:srgbClr val="C5115E"/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6923600" y="2735015"/>
              <a:ext cx="18884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버스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번호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) /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지하철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노선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156176" y="3402249"/>
            <a:ext cx="2987824" cy="276999"/>
            <a:chOff x="6156176" y="3402249"/>
            <a:chExt cx="2987824" cy="276999"/>
          </a:xfrm>
        </p:grpSpPr>
        <p:cxnSp>
          <p:nvCxnSpPr>
            <p:cNvPr id="93" name="직선 연결선 92"/>
            <p:cNvCxnSpPr/>
            <p:nvPr/>
          </p:nvCxnSpPr>
          <p:spPr>
            <a:xfrm flipV="1">
              <a:off x="6156176" y="3544843"/>
              <a:ext cx="1040216" cy="9840"/>
            </a:xfrm>
            <a:prstGeom prst="line">
              <a:avLst/>
            </a:prstGeom>
            <a:ln w="57150" cap="flat">
              <a:solidFill>
                <a:schemeClr val="accent6">
                  <a:lumMod val="75000"/>
                </a:schemeClr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7255567" y="3402249"/>
              <a:ext cx="18884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현재 위치 정보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56176" y="4653031"/>
            <a:ext cx="2987824" cy="276999"/>
            <a:chOff x="6156176" y="4653031"/>
            <a:chExt cx="2987824" cy="276999"/>
          </a:xfrm>
        </p:grpSpPr>
        <p:cxnSp>
          <p:nvCxnSpPr>
            <p:cNvPr id="95" name="직선 연결선 94"/>
            <p:cNvCxnSpPr/>
            <p:nvPr/>
          </p:nvCxnSpPr>
          <p:spPr>
            <a:xfrm flipV="1">
              <a:off x="6156176" y="4795625"/>
              <a:ext cx="1040216" cy="9840"/>
            </a:xfrm>
            <a:prstGeom prst="line">
              <a:avLst/>
            </a:prstGeom>
            <a:ln w="57150" cap="flat">
              <a:solidFill>
                <a:srgbClr val="00B050"/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7255567" y="4653031"/>
              <a:ext cx="1888433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목적지 정보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2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7" name="자유형 66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323" y="259367"/>
            <a:ext cx="18185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EXAMPLE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 이미지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22222" y="1772816"/>
            <a:ext cx="2546895" cy="4817410"/>
            <a:chOff x="3522222" y="1844824"/>
            <a:chExt cx="2546895" cy="481741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522222" y="1844824"/>
              <a:ext cx="2546895" cy="481741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699722" y="2276872"/>
              <a:ext cx="2183713" cy="3949578"/>
            </a:xfrm>
            <a:prstGeom prst="roundRect">
              <a:avLst>
                <a:gd name="adj" fmla="val 1260"/>
              </a:avLst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100000">
                  <a:srgbClr val="081B32"/>
                </a:gs>
                <a:gs pos="0">
                  <a:schemeClr val="tx1"/>
                </a:gs>
              </a:gsLst>
              <a:lin ang="5400000" scaled="1"/>
              <a:tileRect/>
            </a:gradFill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4497965" y="6321676"/>
              <a:ext cx="595408" cy="22772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18547" y="2026734"/>
              <a:ext cx="754245" cy="113863"/>
              <a:chOff x="4389496" y="2026734"/>
              <a:chExt cx="754245" cy="113863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4389496" y="2026734"/>
                <a:ext cx="595408" cy="113863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5028541" y="2026734"/>
                <a:ext cx="115200" cy="113863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모서리가 둥근 직사각형 46"/>
          <p:cNvSpPr/>
          <p:nvPr/>
        </p:nvSpPr>
        <p:spPr>
          <a:xfrm>
            <a:off x="3703812" y="2204864"/>
            <a:ext cx="2183713" cy="3949578"/>
          </a:xfrm>
          <a:prstGeom prst="roundRect">
            <a:avLst>
              <a:gd name="adj" fmla="val 1260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03812" y="2204864"/>
            <a:ext cx="2183713" cy="351656"/>
          </a:xfrm>
          <a:prstGeom prst="roundRect">
            <a:avLst>
              <a:gd name="adj" fmla="val 1260"/>
            </a:avLst>
          </a:prstGeom>
          <a:solidFill>
            <a:schemeClr val="accent1">
              <a:lumMod val="5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양쪽 모서리가 둥근 사각형 44"/>
          <p:cNvSpPr/>
          <p:nvPr/>
        </p:nvSpPr>
        <p:spPr>
          <a:xfrm rot="10800000" flipV="1">
            <a:off x="5126818" y="2683898"/>
            <a:ext cx="756566" cy="34437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225348" y="26682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937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 flipV="1">
            <a:off x="3703812" y="3028276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5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5570" y="30592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동대구역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 flipV="1">
            <a:off x="3703812" y="3372654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45570" y="340365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동대구맨션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 flipV="1">
            <a:off x="3703812" y="3717032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50000"/>
            </a:schemeClr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45570" y="37480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평화시장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https://encrypted-tbn0.gstatic.com/images?q=tbn:ANd9GcR-5K9B-Cy-CZErXibXhaZoDsyw0rP7YXY9kL1d82Qxo3AhZl5Ew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91" y="3170971"/>
            <a:ext cx="437193" cy="43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https://pixabay.com/static/uploads/photo/2013/04/01/21/28/bus-99056_960_720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91889" y="220010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ODEGO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/>
          <p:cNvSpPr txBox="1"/>
          <p:nvPr/>
        </p:nvSpPr>
        <p:spPr>
          <a:xfrm rot="5400000">
            <a:off x="5649400" y="22001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3707904" y="3027040"/>
            <a:ext cx="2175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749158" y="2728640"/>
            <a:ext cx="287106" cy="315741"/>
            <a:chOff x="6156176" y="4289945"/>
            <a:chExt cx="998910" cy="1098539"/>
          </a:xfrm>
        </p:grpSpPr>
        <p:cxnSp>
          <p:nvCxnSpPr>
            <p:cNvPr id="107" name="직선 연결선 106"/>
            <p:cNvCxnSpPr/>
            <p:nvPr/>
          </p:nvCxnSpPr>
          <p:spPr>
            <a:xfrm flipH="1">
              <a:off x="6350899" y="5100452"/>
              <a:ext cx="1" cy="28803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955061" y="5100452"/>
              <a:ext cx="0" cy="28803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양쪽 모서리가 둥근 사각형 108"/>
            <p:cNvSpPr/>
            <p:nvPr/>
          </p:nvSpPr>
          <p:spPr>
            <a:xfrm>
              <a:off x="6156176" y="4289945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양쪽 모서리가 둥근 사각형 109"/>
            <p:cNvSpPr/>
            <p:nvPr/>
          </p:nvSpPr>
          <p:spPr>
            <a:xfrm>
              <a:off x="6286469" y="4419120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양쪽 모서리가 둥근 사각형 111"/>
            <p:cNvSpPr/>
            <p:nvPr/>
          </p:nvSpPr>
          <p:spPr>
            <a:xfrm>
              <a:off x="6286470" y="4984592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양쪽 모서리가 둥근 사각형 112"/>
            <p:cNvSpPr/>
            <p:nvPr/>
          </p:nvSpPr>
          <p:spPr>
            <a:xfrm>
              <a:off x="6889507" y="4984592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모서리가 둥근 직사각형 75"/>
          <p:cNvSpPr/>
          <p:nvPr/>
        </p:nvSpPr>
        <p:spPr>
          <a:xfrm flipV="1">
            <a:off x="3703812" y="4070296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45570" y="4101296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신암육교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 flipV="1">
            <a:off x="3703812" y="4414674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50000"/>
            </a:schemeClr>
          </a:solidFill>
          <a:ln w="222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45570" y="444567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신암초등학교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건너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 flipV="1">
            <a:off x="3703812" y="4769747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45570" y="480074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경북대학교 정문 건너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 flipV="1">
            <a:off x="3703812" y="5114125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5">
              <a:lumMod val="50000"/>
            </a:schemeClr>
          </a:solidFill>
          <a:ln w="2222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45570" y="514512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경대아파트앞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3707904" y="5458503"/>
            <a:ext cx="2175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13" descr="Z:\finger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0759" y="4941936"/>
            <a:ext cx="428055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598357" y="4805509"/>
            <a:ext cx="173969" cy="274858"/>
            <a:chOff x="2208850" y="3061417"/>
            <a:chExt cx="378385" cy="597821"/>
          </a:xfrm>
        </p:grpSpPr>
        <p:sp>
          <p:nvSpPr>
            <p:cNvPr id="101" name="이등변 삼각형 100"/>
            <p:cNvSpPr/>
            <p:nvPr/>
          </p:nvSpPr>
          <p:spPr>
            <a:xfrm rot="10800000">
              <a:off x="2208850" y="3283861"/>
              <a:ext cx="378385" cy="375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208850" y="3061417"/>
              <a:ext cx="378385" cy="3783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2303123" y="3170502"/>
              <a:ext cx="189837" cy="1898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양쪽 모서리가 둥근 사각형 83"/>
          <p:cNvSpPr/>
          <p:nvPr/>
        </p:nvSpPr>
        <p:spPr>
          <a:xfrm rot="5400000">
            <a:off x="3983584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양쪽 모서리가 둥근 사각형 84"/>
          <p:cNvSpPr/>
          <p:nvPr/>
        </p:nvSpPr>
        <p:spPr>
          <a:xfrm rot="5400000">
            <a:off x="1621577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-180528" y="1932863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83568" y="2281149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차량에 설치된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비콘을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자동으로 탐색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6323" y="2053199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-180528" y="3082455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83568" y="3430741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해당 차량 정보 확인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및 목적지 설정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6323" y="3202791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-180528" y="4291762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83568" y="46400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목적지를 선택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6323" y="4412098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56176" y="4765187"/>
            <a:ext cx="2987824" cy="276999"/>
            <a:chOff x="6156176" y="4765187"/>
            <a:chExt cx="2987824" cy="276999"/>
          </a:xfrm>
        </p:grpSpPr>
        <p:cxnSp>
          <p:nvCxnSpPr>
            <p:cNvPr id="106" name="직선 연결선 105"/>
            <p:cNvCxnSpPr/>
            <p:nvPr/>
          </p:nvCxnSpPr>
          <p:spPr>
            <a:xfrm flipV="1">
              <a:off x="6156176" y="4907781"/>
              <a:ext cx="1040216" cy="9840"/>
            </a:xfrm>
            <a:prstGeom prst="line">
              <a:avLst/>
            </a:prstGeom>
            <a:ln w="57150" cap="flat">
              <a:solidFill>
                <a:srgbClr val="00B050"/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255567" y="4765187"/>
              <a:ext cx="1888433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</a:rPr>
                <a:t>목적지가 설정됨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8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7" name="자유형 66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323" y="259367"/>
            <a:ext cx="18185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EXAMPLE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 이미지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22222" y="1772816"/>
            <a:ext cx="2546895" cy="4817410"/>
            <a:chOff x="3522222" y="1844824"/>
            <a:chExt cx="2546895" cy="481741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522222" y="1844824"/>
              <a:ext cx="2546895" cy="481741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699722" y="2276872"/>
              <a:ext cx="2183713" cy="3949578"/>
            </a:xfrm>
            <a:prstGeom prst="roundRect">
              <a:avLst>
                <a:gd name="adj" fmla="val 1260"/>
              </a:avLst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100000">
                  <a:srgbClr val="081B32"/>
                </a:gs>
                <a:gs pos="0">
                  <a:schemeClr val="tx1"/>
                </a:gs>
              </a:gsLst>
              <a:lin ang="5400000" scaled="1"/>
              <a:tileRect/>
            </a:gradFill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4497965" y="6321676"/>
              <a:ext cx="595408" cy="22772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3703812" y="2204864"/>
            <a:ext cx="2183713" cy="3949578"/>
          </a:xfrm>
          <a:prstGeom prst="roundRect">
            <a:avLst>
              <a:gd name="adj" fmla="val 1260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4" descr="https://pixabay.com/static/uploads/photo/2013/04/01/21/28/bus-99056_960_720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699509" y="3028276"/>
            <a:ext cx="2183713" cy="2075576"/>
            <a:chOff x="5364088" y="3028276"/>
            <a:chExt cx="2183713" cy="2075576"/>
          </a:xfrm>
        </p:grpSpPr>
        <p:grpSp>
          <p:nvGrpSpPr>
            <p:cNvPr id="6" name="그룹 5"/>
            <p:cNvGrpSpPr/>
            <p:nvPr/>
          </p:nvGrpSpPr>
          <p:grpSpPr>
            <a:xfrm>
              <a:off x="5364088" y="4072723"/>
              <a:ext cx="2183713" cy="1031129"/>
              <a:chOff x="5936616" y="4070296"/>
              <a:chExt cx="2183713" cy="1031129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 flipV="1">
                <a:off x="5936616" y="4070296"/>
                <a:ext cx="2183713" cy="344378"/>
              </a:xfrm>
              <a:prstGeom prst="roundRect">
                <a:avLst>
                  <a:gd name="adj" fmla="val 1260"/>
                </a:avLst>
              </a:prstGeom>
              <a:solidFill>
                <a:schemeClr val="accent5">
                  <a:lumMod val="75000"/>
                </a:schemeClr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078374" y="4101296"/>
                <a:ext cx="8899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chemeClr val="bg1"/>
                    </a:solidFill>
                  </a:rPr>
                  <a:t>신암육교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 flipV="1">
                <a:off x="5936616" y="4414674"/>
                <a:ext cx="2183713" cy="344378"/>
              </a:xfrm>
              <a:prstGeom prst="roundRect">
                <a:avLst>
                  <a:gd name="adj" fmla="val 1260"/>
                </a:avLst>
              </a:prstGeom>
              <a:solidFill>
                <a:schemeClr val="accent5">
                  <a:lumMod val="50000"/>
                </a:schemeClr>
              </a:solidFill>
              <a:ln w="222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078374" y="4445674"/>
                <a:ext cx="1470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chemeClr val="bg1"/>
                    </a:solidFill>
                  </a:rPr>
                  <a:t>신암초등학교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 건너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 flipV="1">
                <a:off x="5936616" y="4757047"/>
                <a:ext cx="2183713" cy="344378"/>
              </a:xfrm>
              <a:prstGeom prst="roundRect">
                <a:avLst>
                  <a:gd name="adj" fmla="val 1260"/>
                </a:avLst>
              </a:prstGeom>
              <a:solidFill>
                <a:schemeClr val="accent5">
                  <a:lumMod val="75000"/>
                </a:schemeClr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78374" y="4788047"/>
                <a:ext cx="1678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경북대학교 정문 건너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7831161" y="4792809"/>
                <a:ext cx="173969" cy="274858"/>
                <a:chOff x="2208850" y="3061417"/>
                <a:chExt cx="378385" cy="597821"/>
              </a:xfrm>
            </p:grpSpPr>
            <p:sp>
              <p:nvSpPr>
                <p:cNvPr id="111" name="이등변 삼각형 110"/>
                <p:cNvSpPr/>
                <p:nvPr/>
              </p:nvSpPr>
              <p:spPr>
                <a:xfrm rot="10800000">
                  <a:off x="2208850" y="3283861"/>
                  <a:ext cx="378385" cy="37537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2208850" y="3061417"/>
                  <a:ext cx="378385" cy="3783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2303123" y="3170502"/>
                  <a:ext cx="189837" cy="18983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5364088" y="3028276"/>
              <a:ext cx="2183713" cy="1033134"/>
              <a:chOff x="3703812" y="3028276"/>
              <a:chExt cx="2183713" cy="1033134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 flipV="1">
                <a:off x="3703812" y="3028276"/>
                <a:ext cx="2183713" cy="344378"/>
              </a:xfrm>
              <a:prstGeom prst="roundRect">
                <a:avLst>
                  <a:gd name="adj" fmla="val 1260"/>
                </a:avLst>
              </a:prstGeom>
              <a:solidFill>
                <a:schemeClr val="accent5">
                  <a:lumMod val="50000"/>
                </a:schemeClr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45570" y="3059276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chemeClr val="bg1"/>
                    </a:solidFill>
                  </a:rPr>
                  <a:t>동대구역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flipV="1">
                <a:off x="3703812" y="3372654"/>
                <a:ext cx="2183713" cy="344378"/>
              </a:xfrm>
              <a:prstGeom prst="roundRect">
                <a:avLst>
                  <a:gd name="adj" fmla="val 1260"/>
                </a:avLst>
              </a:prstGeom>
              <a:solidFill>
                <a:schemeClr val="accent5">
                  <a:lumMod val="75000"/>
                </a:schemeClr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845570" y="3403654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chemeClr val="bg1"/>
                    </a:solidFill>
                  </a:rPr>
                  <a:t>동대구맨션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flipV="1">
                <a:off x="3703812" y="3717032"/>
                <a:ext cx="2183713" cy="344378"/>
              </a:xfrm>
              <a:prstGeom prst="roundRect">
                <a:avLst>
                  <a:gd name="adj" fmla="val 1260"/>
                </a:avLst>
              </a:prstGeom>
              <a:solidFill>
                <a:schemeClr val="accent5">
                  <a:lumMod val="50000"/>
                </a:schemeClr>
              </a:solidFill>
              <a:ln w="22225">
                <a:noFill/>
              </a:ln>
              <a:effectLst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845570" y="3748032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평화시장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7" name="모서리가 둥근 직사각형 56"/>
          <p:cNvSpPr/>
          <p:nvPr/>
        </p:nvSpPr>
        <p:spPr>
          <a:xfrm>
            <a:off x="3699671" y="4070296"/>
            <a:ext cx="2183713" cy="19603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707904" y="42774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▶목적지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 flipV="1">
            <a:off x="3703812" y="4653136"/>
            <a:ext cx="2183713" cy="344378"/>
          </a:xfrm>
          <a:prstGeom prst="roundRect">
            <a:avLst>
              <a:gd name="adj" fmla="val 1260"/>
            </a:avLst>
          </a:pr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847708" y="467068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경북대학교 정문 건너</a:t>
            </a:r>
            <a:endParaRPr lang="ko-KR" altLang="en-US" sz="1400" b="1" dirty="0"/>
          </a:p>
        </p:txBody>
      </p:sp>
      <p:pic>
        <p:nvPicPr>
          <p:cNvPr id="11266" name="Picture 2" descr="https://encrypted-tbn0.gstatic.com/images?q=tbn:ANd9GcR-5K9B-Cy-CZErXibXhaZoDsyw0rP7YXY9kL1d82Qxo3AhZl5Ew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91" y="3328320"/>
            <a:ext cx="437193" cy="43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모서리가 둥근 직사각형 117"/>
          <p:cNvSpPr/>
          <p:nvPr/>
        </p:nvSpPr>
        <p:spPr>
          <a:xfrm>
            <a:off x="3700438" y="2556520"/>
            <a:ext cx="2183713" cy="461871"/>
          </a:xfrm>
          <a:prstGeom prst="roundRect">
            <a:avLst>
              <a:gd name="adj" fmla="val 1260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양쪽 모서리가 둥근 사각형 44"/>
          <p:cNvSpPr/>
          <p:nvPr/>
        </p:nvSpPr>
        <p:spPr>
          <a:xfrm rot="10800000" flipV="1">
            <a:off x="5126818" y="2683898"/>
            <a:ext cx="756566" cy="34437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225348" y="26682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937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99510" y="2204864"/>
            <a:ext cx="2188016" cy="351656"/>
          </a:xfrm>
          <a:prstGeom prst="roundRect">
            <a:avLst>
              <a:gd name="adj" fmla="val 1260"/>
            </a:avLst>
          </a:prstGeom>
          <a:solidFill>
            <a:schemeClr val="accent1">
              <a:lumMod val="50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91889" y="220010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ODEGO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/>
          <p:cNvSpPr txBox="1"/>
          <p:nvPr/>
        </p:nvSpPr>
        <p:spPr>
          <a:xfrm rot="5400000">
            <a:off x="5649400" y="22001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3522222" y="1772816"/>
            <a:ext cx="2546895" cy="4338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>
            <a:off x="3707634" y="4061410"/>
            <a:ext cx="2175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양쪽 모서리가 둥근 사각형 125"/>
          <p:cNvSpPr/>
          <p:nvPr/>
        </p:nvSpPr>
        <p:spPr>
          <a:xfrm rot="5400000">
            <a:off x="3983584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양쪽 모서리가 둥근 사각형 126"/>
          <p:cNvSpPr/>
          <p:nvPr/>
        </p:nvSpPr>
        <p:spPr>
          <a:xfrm rot="5400000">
            <a:off x="1621577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127"/>
          <p:cNvCxnSpPr/>
          <p:nvPr/>
        </p:nvCxnSpPr>
        <p:spPr>
          <a:xfrm>
            <a:off x="3707634" y="3023143"/>
            <a:ext cx="2175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749158" y="2728640"/>
            <a:ext cx="287106" cy="315741"/>
            <a:chOff x="6156176" y="4289945"/>
            <a:chExt cx="998910" cy="1098539"/>
          </a:xfrm>
        </p:grpSpPr>
        <p:cxnSp>
          <p:nvCxnSpPr>
            <p:cNvPr id="107" name="직선 연결선 106"/>
            <p:cNvCxnSpPr/>
            <p:nvPr/>
          </p:nvCxnSpPr>
          <p:spPr>
            <a:xfrm flipH="1">
              <a:off x="6350899" y="5100452"/>
              <a:ext cx="1" cy="28803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955061" y="5100452"/>
              <a:ext cx="0" cy="288032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양쪽 모서리가 둥근 사각형 108"/>
            <p:cNvSpPr/>
            <p:nvPr/>
          </p:nvSpPr>
          <p:spPr>
            <a:xfrm>
              <a:off x="6156176" y="4289945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양쪽 모서리가 둥근 사각형 109"/>
            <p:cNvSpPr/>
            <p:nvPr/>
          </p:nvSpPr>
          <p:spPr>
            <a:xfrm>
              <a:off x="6286469" y="4419120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양쪽 모서리가 둥근 사각형 111"/>
            <p:cNvSpPr/>
            <p:nvPr/>
          </p:nvSpPr>
          <p:spPr>
            <a:xfrm>
              <a:off x="6286470" y="4984592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양쪽 모서리가 둥근 사각형 112"/>
            <p:cNvSpPr/>
            <p:nvPr/>
          </p:nvSpPr>
          <p:spPr>
            <a:xfrm>
              <a:off x="6889507" y="4984592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모서리가 둥근 직사각형 120"/>
          <p:cNvSpPr/>
          <p:nvPr/>
        </p:nvSpPr>
        <p:spPr>
          <a:xfrm>
            <a:off x="4418547" y="1954726"/>
            <a:ext cx="595408" cy="11386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057592" y="1954726"/>
            <a:ext cx="115200" cy="11386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-180528" y="1932863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683568" y="2281149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차량에 설치된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비콘을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자동으로 탐색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26323" y="2053199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-180528" y="3082455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683568" y="3430741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해당 차량 정보 확인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및 목적지 설정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6323" y="3202791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-180528" y="4291762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683568" y="46400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목적지를 선택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26323" y="4412098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44980" y="2819390"/>
            <a:ext cx="2920748" cy="994617"/>
            <a:chOff x="6344980" y="2819390"/>
            <a:chExt cx="2920748" cy="994617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8460639" y="2819390"/>
              <a:ext cx="805089" cy="6655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344980" y="3167676"/>
              <a:ext cx="21130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chemeClr val="bg1"/>
                  </a:solidFill>
                </a:rPr>
                <a:t>차량 이동에 따라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b="1" dirty="0" smtClean="0">
                  <a:solidFill>
                    <a:schemeClr val="bg1"/>
                  </a:solidFill>
                </a:rPr>
                <a:t>현재위치정보 변화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438835" y="2939726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3200" b="1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5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509 L -0.00104 -0.1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20" y="1773426"/>
            <a:ext cx="2549268" cy="48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7" name="자유형 66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323" y="259367"/>
            <a:ext cx="18185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EXAMPLE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 이미지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AutoShape 4" descr="https://pixabay.com/static/uploads/photo/2013/04/01/21/28/bus-99056_960_720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8" name="그룹 167"/>
          <p:cNvGrpSpPr/>
          <p:nvPr/>
        </p:nvGrpSpPr>
        <p:grpSpPr>
          <a:xfrm>
            <a:off x="3848979" y="3311192"/>
            <a:ext cx="1878545" cy="1114477"/>
            <a:chOff x="-1404664" y="2400954"/>
            <a:chExt cx="3672408" cy="2178714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-1404664" y="2400954"/>
              <a:ext cx="3672408" cy="2178714"/>
            </a:xfrm>
            <a:prstGeom prst="roundRect">
              <a:avLst>
                <a:gd name="adj" fmla="val 1260"/>
              </a:avLst>
            </a:prstGeom>
            <a:solidFill>
              <a:schemeClr val="accent1">
                <a:lumMod val="50000"/>
              </a:schemeClr>
            </a:solidFill>
            <a:ln w="222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-1233657" y="2562200"/>
              <a:ext cx="912546" cy="511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알림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-1404664" y="3128259"/>
              <a:ext cx="3672408" cy="1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rgbClr val="782AA8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-1404664" y="3885008"/>
              <a:ext cx="3672408" cy="6946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rgbClr val="782AA8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-410362" y="3987073"/>
              <a:ext cx="1683803" cy="498608"/>
            </a:xfrm>
            <a:prstGeom prst="roundRect">
              <a:avLst>
                <a:gd name="adj" fmla="val 12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2"/>
                  </a:solidFill>
                </a:rPr>
                <a:t>확인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-1227620" y="3192267"/>
              <a:ext cx="3275393" cy="451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</a:rPr>
                <a:t>잠시후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 목적지에 도착합니다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.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5" name="모서리가 둥근 직사각형 174"/>
          <p:cNvSpPr/>
          <p:nvPr/>
        </p:nvSpPr>
        <p:spPr>
          <a:xfrm>
            <a:off x="-180528" y="1932863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683568" y="2281149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차량에 설치된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비콘을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자동으로 탐색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26323" y="2053199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-180528" y="3082455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683568" y="3430741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해당 차량 정보 확인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및 목적지 설정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26323" y="3202791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-180528" y="4291762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83568" y="46400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목적지를 선택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26323" y="4412098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8460639" y="2819390"/>
            <a:ext cx="805089" cy="665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6344980" y="3167676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</a:rPr>
              <a:t>차량 이동에 따라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</a:rPr>
              <a:t>현재위치정보 변화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438835" y="2939726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3200" b="1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93684" y="4077072"/>
            <a:ext cx="2972044" cy="748396"/>
            <a:chOff x="6293684" y="4077072"/>
            <a:chExt cx="2972044" cy="748396"/>
          </a:xfrm>
        </p:grpSpPr>
        <p:sp>
          <p:nvSpPr>
            <p:cNvPr id="187" name="모서리가 둥근 직사각형 186"/>
            <p:cNvSpPr/>
            <p:nvPr/>
          </p:nvSpPr>
          <p:spPr>
            <a:xfrm>
              <a:off x="8460639" y="4077072"/>
              <a:ext cx="805089" cy="6655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293684" y="4425358"/>
              <a:ext cx="2164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b="1" dirty="0" smtClean="0">
                  <a:solidFill>
                    <a:srgbClr val="FFC000"/>
                  </a:solidFill>
                </a:rPr>
                <a:t>진동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으로 </a:t>
              </a:r>
              <a:r>
                <a:rPr lang="ko-KR" altLang="en-US" b="1" dirty="0" err="1" smtClean="0">
                  <a:solidFill>
                    <a:schemeClr val="bg1"/>
                  </a:solidFill>
                </a:rPr>
                <a:t>도착알림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438835" y="4197408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3200" b="1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83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32" presetClass="emph" presetSubtype="0" repeatCount="2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Rot by="120000">
                                      <p:cBhvr>
                                        <p:cTn id="13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93367" y="2336644"/>
            <a:ext cx="8757267" cy="4764764"/>
            <a:chOff x="97171" y="2964204"/>
            <a:chExt cx="8757267" cy="4104456"/>
          </a:xfr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tx2">
                  <a:lumMod val="50000"/>
                </a:schemeClr>
              </a:gs>
            </a:gsLst>
            <a:lin ang="5400000" scaled="1"/>
            <a:tileRect/>
          </a:gradFill>
        </p:grpSpPr>
        <p:sp>
          <p:nvSpPr>
            <p:cNvPr id="5" name="모서리가 둥근 직사각형 4"/>
            <p:cNvSpPr/>
            <p:nvPr/>
          </p:nvSpPr>
          <p:spPr>
            <a:xfrm>
              <a:off x="97171" y="2964204"/>
              <a:ext cx="2818645" cy="4104456"/>
            </a:xfrm>
            <a:prstGeom prst="roundRect">
              <a:avLst>
                <a:gd name="adj" fmla="val 6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066482" y="2964204"/>
              <a:ext cx="2818645" cy="4104456"/>
            </a:xfrm>
            <a:prstGeom prst="roundRect">
              <a:avLst>
                <a:gd name="adj" fmla="val 6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035793" y="2964204"/>
              <a:ext cx="2818645" cy="4104456"/>
            </a:xfrm>
            <a:prstGeom prst="roundRect">
              <a:avLst>
                <a:gd name="adj" fmla="val 6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82736" y="2852936"/>
            <a:ext cx="2544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어플리케이션 구상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221" y="1963850"/>
            <a:ext cx="2111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비콘장치</a:t>
            </a:r>
            <a:endParaRPr lang="en-US" altLang="ko-KR" sz="20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528" y="1948143"/>
            <a:ext cx="433092" cy="565265"/>
            <a:chOff x="6983754" y="4869160"/>
            <a:chExt cx="998910" cy="1303763"/>
          </a:xfrm>
        </p:grpSpPr>
        <p:grpSp>
          <p:nvGrpSpPr>
            <p:cNvPr id="11" name="그룹 10"/>
            <p:cNvGrpSpPr/>
            <p:nvPr/>
          </p:nvGrpSpPr>
          <p:grpSpPr>
            <a:xfrm>
              <a:off x="7064556" y="5884891"/>
              <a:ext cx="432048" cy="288032"/>
              <a:chOff x="5076056" y="4437112"/>
              <a:chExt cx="432048" cy="288032"/>
            </a:xfrm>
          </p:grpSpPr>
          <p:cxnSp>
            <p:nvCxnSpPr>
              <p:cNvPr id="21" name="직선 연결선 20"/>
              <p:cNvCxnSpPr/>
              <p:nvPr/>
            </p:nvCxnSpPr>
            <p:spPr>
              <a:xfrm flipH="1">
                <a:off x="5076056" y="4437112"/>
                <a:ext cx="99635" cy="28803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125873" y="4581128"/>
                <a:ext cx="3822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 flipH="1">
              <a:off x="7474036" y="5884891"/>
              <a:ext cx="432048" cy="288032"/>
              <a:chOff x="5458286" y="4445496"/>
              <a:chExt cx="432048" cy="288032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5458286" y="4445496"/>
                <a:ext cx="99635" cy="28803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508103" y="4589512"/>
                <a:ext cx="3822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양쪽 모서리가 둥근 사각형 12"/>
            <p:cNvSpPr/>
            <p:nvPr/>
          </p:nvSpPr>
          <p:spPr>
            <a:xfrm>
              <a:off x="6983754" y="4930368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7114047" y="5242444"/>
              <a:ext cx="738325" cy="373133"/>
            </a:xfrm>
            <a:prstGeom prst="round2SameRect">
              <a:avLst>
                <a:gd name="adj1" fmla="val 25192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>
              <a:off x="7114047" y="5722468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7717084" y="5722468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>
              <a:off x="7298628" y="5017230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7298628" y="4869160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900000">
            <a:off x="3300432" y="1886040"/>
            <a:ext cx="424099" cy="802176"/>
            <a:chOff x="3482706" y="1645667"/>
            <a:chExt cx="419873" cy="794183"/>
          </a:xfrm>
        </p:grpSpPr>
        <p:grpSp>
          <p:nvGrpSpPr>
            <p:cNvPr id="24" name="그룹 23"/>
            <p:cNvGrpSpPr/>
            <p:nvPr/>
          </p:nvGrpSpPr>
          <p:grpSpPr>
            <a:xfrm>
              <a:off x="3482706" y="1645667"/>
              <a:ext cx="419873" cy="794183"/>
              <a:chOff x="1187625" y="1484785"/>
              <a:chExt cx="2736306" cy="43924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1249814" y="1700808"/>
                <a:ext cx="2611929" cy="3779119"/>
              </a:xfrm>
              <a:prstGeom prst="roundRect">
                <a:avLst>
                  <a:gd name="adj" fmla="val 1260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6300192" y="1871913"/>
            <a:ext cx="560545" cy="809700"/>
            <a:chOff x="668307" y="2933700"/>
            <a:chExt cx="1090643" cy="1575420"/>
          </a:xfrm>
        </p:grpSpPr>
        <p:sp>
          <p:nvSpPr>
            <p:cNvPr id="33" name="직사각형 32"/>
            <p:cNvSpPr/>
            <p:nvPr/>
          </p:nvSpPr>
          <p:spPr>
            <a:xfrm>
              <a:off x="668307" y="3140968"/>
              <a:ext cx="663333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4507" y="3225552"/>
              <a:ext cx="510933" cy="135632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4507" y="3429000"/>
              <a:ext cx="510933" cy="135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3639" y="3816660"/>
              <a:ext cx="332668" cy="678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33152" y="4077071"/>
              <a:ext cx="133643" cy="1336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1371600" y="2959100"/>
              <a:ext cx="387350" cy="1543050"/>
            </a:xfrm>
            <a:custGeom>
              <a:avLst/>
              <a:gdLst>
                <a:gd name="connsiteX0" fmla="*/ 0 w 387350"/>
                <a:gd name="connsiteY0" fmla="*/ 1543050 h 1543050"/>
                <a:gd name="connsiteX1" fmla="*/ 387350 w 387350"/>
                <a:gd name="connsiteY1" fmla="*/ 990600 h 1543050"/>
                <a:gd name="connsiteX2" fmla="*/ 387350 w 387350"/>
                <a:gd name="connsiteY2" fmla="*/ 0 h 1543050"/>
                <a:gd name="connsiteX3" fmla="*/ 19050 w 387350"/>
                <a:gd name="connsiteY3" fmla="*/ 177800 h 1543050"/>
                <a:gd name="connsiteX4" fmla="*/ 0 w 387350"/>
                <a:gd name="connsiteY4" fmla="*/ 15430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50" h="1543050">
                  <a:moveTo>
                    <a:pt x="0" y="1543050"/>
                  </a:moveTo>
                  <a:lnTo>
                    <a:pt x="387350" y="990600"/>
                  </a:lnTo>
                  <a:lnTo>
                    <a:pt x="387350" y="0"/>
                  </a:lnTo>
                  <a:lnTo>
                    <a:pt x="19050" y="177800"/>
                  </a:lnTo>
                  <a:lnTo>
                    <a:pt x="0" y="1543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692150" y="2933700"/>
              <a:ext cx="1009650" cy="165100"/>
            </a:xfrm>
            <a:custGeom>
              <a:avLst/>
              <a:gdLst>
                <a:gd name="connsiteX0" fmla="*/ 0 w 1009650"/>
                <a:gd name="connsiteY0" fmla="*/ 165100 h 165100"/>
                <a:gd name="connsiteX1" fmla="*/ 590550 w 1009650"/>
                <a:gd name="connsiteY1" fmla="*/ 12700 h 165100"/>
                <a:gd name="connsiteX2" fmla="*/ 1009650 w 1009650"/>
                <a:gd name="connsiteY2" fmla="*/ 0 h 165100"/>
                <a:gd name="connsiteX3" fmla="*/ 660400 w 1009650"/>
                <a:gd name="connsiteY3" fmla="*/ 152400 h 165100"/>
                <a:gd name="connsiteX4" fmla="*/ 0 w 1009650"/>
                <a:gd name="connsiteY4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65100">
                  <a:moveTo>
                    <a:pt x="0" y="165100"/>
                  </a:moveTo>
                  <a:lnTo>
                    <a:pt x="590550" y="12700"/>
                  </a:lnTo>
                  <a:lnTo>
                    <a:pt x="1009650" y="0"/>
                  </a:lnTo>
                  <a:lnTo>
                    <a:pt x="660400" y="152400"/>
                  </a:lnTo>
                  <a:lnTo>
                    <a:pt x="0" y="165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-36512" y="6828333"/>
            <a:ext cx="9649072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282736" y="3645024"/>
            <a:ext cx="2544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C000"/>
                </a:solidFill>
                <a:latin typeface="+mn-ea"/>
                <a:cs typeface="Vani" panose="020B0502040204020203" pitchFamily="34" charset="0"/>
              </a:rPr>
              <a:t>서버와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cs typeface="Vani" panose="020B0502040204020203" pitchFamily="34" charset="0"/>
              </a:rPr>
              <a:t>모바일기기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cs typeface="Vani" panose="020B0502040204020203" pitchFamily="34" charset="0"/>
              </a:rPr>
              <a:t> 통신</a:t>
            </a:r>
            <a:endParaRPr lang="en-US" altLang="ko-KR" sz="1600" b="1" dirty="0">
              <a:solidFill>
                <a:srgbClr val="FFC000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69049" y="3501008"/>
            <a:ext cx="254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지하철 서버에서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시간표 최신정보 수신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82736" y="4437112"/>
            <a:ext cx="2544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비콘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 데이터 수신 시험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0619" y="4437112"/>
            <a:ext cx="254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비콘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~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모바일기기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 간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데이터전송 시험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82736" y="5229200"/>
            <a:ext cx="254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비콘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(ID) ~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서버를 통한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데이터 전송 시험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2736" y="6021288"/>
            <a:ext cx="2544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  <a:latin typeface="+mn-ea"/>
                <a:cs typeface="Vani" panose="020B0502040204020203" pitchFamily="34" charset="0"/>
              </a:rPr>
              <a:t>어플리케이션 제작</a:t>
            </a:r>
            <a:endParaRPr lang="en-US" altLang="ko-KR" b="1" dirty="0">
              <a:solidFill>
                <a:srgbClr val="FFC000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72500" y="1963850"/>
            <a:ext cx="2111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모바일기기</a:t>
            </a:r>
            <a:endParaRPr lang="en-US" altLang="ko-KR" sz="20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64337" y="1963850"/>
            <a:ext cx="2111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서버</a:t>
            </a:r>
            <a:endParaRPr lang="en-US" altLang="ko-KR" sz="20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52844" y="2852936"/>
            <a:ext cx="2544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BIS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의 데이터 수신 시험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642298" y="4688582"/>
            <a:ext cx="819124" cy="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3"/>
          </p:cNvCxnSpPr>
          <p:nvPr/>
        </p:nvCxnSpPr>
        <p:spPr>
          <a:xfrm>
            <a:off x="5827259" y="3814301"/>
            <a:ext cx="425585" cy="14982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827259" y="3022213"/>
            <a:ext cx="472933" cy="792088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2680398" y="2420888"/>
            <a:ext cx="212844" cy="2128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71577" y="2420888"/>
            <a:ext cx="212844" cy="2128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625627" y="2420888"/>
            <a:ext cx="212844" cy="2128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7" name="자유형 66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323" y="259367"/>
            <a:ext cx="286488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WHAT TO DO: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진행 순서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3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93367" y="2336644"/>
            <a:ext cx="8757267" cy="4764764"/>
            <a:chOff x="97171" y="2964204"/>
            <a:chExt cx="8757267" cy="4104456"/>
          </a:xfr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tx2">
                  <a:lumMod val="50000"/>
                </a:schemeClr>
              </a:gs>
            </a:gsLst>
            <a:lin ang="5400000" scaled="1"/>
            <a:tileRect/>
          </a:gradFill>
        </p:grpSpPr>
        <p:sp>
          <p:nvSpPr>
            <p:cNvPr id="5" name="모서리가 둥근 직사각형 4"/>
            <p:cNvSpPr/>
            <p:nvPr/>
          </p:nvSpPr>
          <p:spPr>
            <a:xfrm>
              <a:off x="97171" y="2964204"/>
              <a:ext cx="2818645" cy="4104456"/>
            </a:xfrm>
            <a:prstGeom prst="roundRect">
              <a:avLst>
                <a:gd name="adj" fmla="val 6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066482" y="2964204"/>
              <a:ext cx="2818645" cy="4104456"/>
            </a:xfrm>
            <a:prstGeom prst="roundRect">
              <a:avLst>
                <a:gd name="adj" fmla="val 6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035793" y="2964204"/>
              <a:ext cx="2818645" cy="4104456"/>
            </a:xfrm>
            <a:prstGeom prst="roundRect">
              <a:avLst>
                <a:gd name="adj" fmla="val 677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82736" y="2852936"/>
            <a:ext cx="2544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어플리케이션 구상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3221" y="1963850"/>
            <a:ext cx="2111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비콘장치</a:t>
            </a:r>
            <a:endParaRPr lang="en-US" altLang="ko-KR" sz="20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528" y="1948143"/>
            <a:ext cx="433092" cy="565265"/>
            <a:chOff x="6983754" y="4869160"/>
            <a:chExt cx="998910" cy="1303763"/>
          </a:xfrm>
        </p:grpSpPr>
        <p:grpSp>
          <p:nvGrpSpPr>
            <p:cNvPr id="11" name="그룹 10"/>
            <p:cNvGrpSpPr/>
            <p:nvPr/>
          </p:nvGrpSpPr>
          <p:grpSpPr>
            <a:xfrm>
              <a:off x="7064556" y="5884891"/>
              <a:ext cx="432048" cy="288032"/>
              <a:chOff x="5076056" y="4437112"/>
              <a:chExt cx="432048" cy="288032"/>
            </a:xfrm>
          </p:grpSpPr>
          <p:cxnSp>
            <p:nvCxnSpPr>
              <p:cNvPr id="21" name="직선 연결선 20"/>
              <p:cNvCxnSpPr/>
              <p:nvPr/>
            </p:nvCxnSpPr>
            <p:spPr>
              <a:xfrm flipH="1">
                <a:off x="5076056" y="4437112"/>
                <a:ext cx="99635" cy="28803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5125873" y="4581128"/>
                <a:ext cx="3822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 flipH="1">
              <a:off x="7474036" y="5884891"/>
              <a:ext cx="432048" cy="288032"/>
              <a:chOff x="5458286" y="4445496"/>
              <a:chExt cx="432048" cy="288032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5458286" y="4445496"/>
                <a:ext cx="99635" cy="28803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5508103" y="4589512"/>
                <a:ext cx="3822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양쪽 모서리가 둥근 사각형 12"/>
            <p:cNvSpPr/>
            <p:nvPr/>
          </p:nvSpPr>
          <p:spPr>
            <a:xfrm>
              <a:off x="6983754" y="4930368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7114047" y="5242444"/>
              <a:ext cx="738325" cy="373133"/>
            </a:xfrm>
            <a:prstGeom prst="round2SameRect">
              <a:avLst>
                <a:gd name="adj1" fmla="val 25192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>
              <a:off x="7114047" y="5722468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7717084" y="5722468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>
              <a:off x="7298628" y="5017230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7298628" y="4869160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900000">
            <a:off x="3300432" y="1886040"/>
            <a:ext cx="424099" cy="802176"/>
            <a:chOff x="3482706" y="1645667"/>
            <a:chExt cx="419873" cy="794183"/>
          </a:xfrm>
        </p:grpSpPr>
        <p:grpSp>
          <p:nvGrpSpPr>
            <p:cNvPr id="24" name="그룹 23"/>
            <p:cNvGrpSpPr/>
            <p:nvPr/>
          </p:nvGrpSpPr>
          <p:grpSpPr>
            <a:xfrm>
              <a:off x="3482706" y="1645667"/>
              <a:ext cx="419873" cy="794183"/>
              <a:chOff x="1187625" y="1484785"/>
              <a:chExt cx="2736306" cy="43924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1249814" y="1700808"/>
                <a:ext cx="2611929" cy="3779119"/>
              </a:xfrm>
              <a:prstGeom prst="roundRect">
                <a:avLst>
                  <a:gd name="adj" fmla="val 1260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6300192" y="1871913"/>
            <a:ext cx="560545" cy="809700"/>
            <a:chOff x="668307" y="2933700"/>
            <a:chExt cx="1090643" cy="1575420"/>
          </a:xfrm>
        </p:grpSpPr>
        <p:sp>
          <p:nvSpPr>
            <p:cNvPr id="33" name="직사각형 32"/>
            <p:cNvSpPr/>
            <p:nvPr/>
          </p:nvSpPr>
          <p:spPr>
            <a:xfrm>
              <a:off x="668307" y="3140968"/>
              <a:ext cx="663333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4507" y="3225552"/>
              <a:ext cx="510933" cy="135632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4507" y="3429000"/>
              <a:ext cx="510933" cy="135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3639" y="3816660"/>
              <a:ext cx="332668" cy="678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33152" y="4077071"/>
              <a:ext cx="133643" cy="1336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1371600" y="2959100"/>
              <a:ext cx="387350" cy="1543050"/>
            </a:xfrm>
            <a:custGeom>
              <a:avLst/>
              <a:gdLst>
                <a:gd name="connsiteX0" fmla="*/ 0 w 387350"/>
                <a:gd name="connsiteY0" fmla="*/ 1543050 h 1543050"/>
                <a:gd name="connsiteX1" fmla="*/ 387350 w 387350"/>
                <a:gd name="connsiteY1" fmla="*/ 990600 h 1543050"/>
                <a:gd name="connsiteX2" fmla="*/ 387350 w 387350"/>
                <a:gd name="connsiteY2" fmla="*/ 0 h 1543050"/>
                <a:gd name="connsiteX3" fmla="*/ 19050 w 387350"/>
                <a:gd name="connsiteY3" fmla="*/ 177800 h 1543050"/>
                <a:gd name="connsiteX4" fmla="*/ 0 w 387350"/>
                <a:gd name="connsiteY4" fmla="*/ 15430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50" h="1543050">
                  <a:moveTo>
                    <a:pt x="0" y="1543050"/>
                  </a:moveTo>
                  <a:lnTo>
                    <a:pt x="387350" y="990600"/>
                  </a:lnTo>
                  <a:lnTo>
                    <a:pt x="387350" y="0"/>
                  </a:lnTo>
                  <a:lnTo>
                    <a:pt x="19050" y="177800"/>
                  </a:lnTo>
                  <a:lnTo>
                    <a:pt x="0" y="1543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692150" y="2933700"/>
              <a:ext cx="1009650" cy="165100"/>
            </a:xfrm>
            <a:custGeom>
              <a:avLst/>
              <a:gdLst>
                <a:gd name="connsiteX0" fmla="*/ 0 w 1009650"/>
                <a:gd name="connsiteY0" fmla="*/ 165100 h 165100"/>
                <a:gd name="connsiteX1" fmla="*/ 590550 w 1009650"/>
                <a:gd name="connsiteY1" fmla="*/ 12700 h 165100"/>
                <a:gd name="connsiteX2" fmla="*/ 1009650 w 1009650"/>
                <a:gd name="connsiteY2" fmla="*/ 0 h 165100"/>
                <a:gd name="connsiteX3" fmla="*/ 660400 w 1009650"/>
                <a:gd name="connsiteY3" fmla="*/ 152400 h 165100"/>
                <a:gd name="connsiteX4" fmla="*/ 0 w 1009650"/>
                <a:gd name="connsiteY4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65100">
                  <a:moveTo>
                    <a:pt x="0" y="165100"/>
                  </a:moveTo>
                  <a:lnTo>
                    <a:pt x="590550" y="12700"/>
                  </a:lnTo>
                  <a:lnTo>
                    <a:pt x="1009650" y="0"/>
                  </a:lnTo>
                  <a:lnTo>
                    <a:pt x="660400" y="152400"/>
                  </a:lnTo>
                  <a:lnTo>
                    <a:pt x="0" y="165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-36512" y="6828333"/>
            <a:ext cx="9649072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282736" y="3645024"/>
            <a:ext cx="2544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C000"/>
                </a:solidFill>
                <a:latin typeface="+mn-ea"/>
                <a:cs typeface="Vani" panose="020B0502040204020203" pitchFamily="34" charset="0"/>
              </a:rPr>
              <a:t>서버와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cs typeface="Vani" panose="020B0502040204020203" pitchFamily="34" charset="0"/>
              </a:rPr>
              <a:t>모바일기기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cs typeface="Vani" panose="020B0502040204020203" pitchFamily="34" charset="0"/>
              </a:rPr>
              <a:t> 통신</a:t>
            </a:r>
            <a:endParaRPr lang="en-US" altLang="ko-KR" sz="1600" b="1" dirty="0">
              <a:solidFill>
                <a:srgbClr val="FFC000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69049" y="3501008"/>
            <a:ext cx="254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지하철 서버에서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시간표 최신정보 수신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82736" y="4437112"/>
            <a:ext cx="2544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비콘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 데이터 수신 시험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0619" y="4437112"/>
            <a:ext cx="254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비콘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~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모바일기기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 간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데이터전송 시험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82736" y="5229200"/>
            <a:ext cx="2544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비콘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(ID) ~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서버를 통한</a:t>
            </a:r>
            <a:endParaRPr lang="en-US" altLang="ko-KR" sz="1600" b="1" dirty="0" smtClean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데이터 전송 시험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2736" y="6021288"/>
            <a:ext cx="2544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C000"/>
                </a:solidFill>
                <a:latin typeface="+mn-ea"/>
                <a:cs typeface="Vani" panose="020B0502040204020203" pitchFamily="34" charset="0"/>
              </a:rPr>
              <a:t>어플리케이션 제작</a:t>
            </a:r>
            <a:endParaRPr lang="en-US" altLang="ko-KR" b="1" dirty="0">
              <a:solidFill>
                <a:srgbClr val="FFC000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72500" y="1963850"/>
            <a:ext cx="2111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모바일기기</a:t>
            </a:r>
            <a:endParaRPr lang="en-US" altLang="ko-KR" sz="20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64337" y="1963850"/>
            <a:ext cx="2111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서버</a:t>
            </a:r>
            <a:endParaRPr lang="en-US" altLang="ko-KR" sz="20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52844" y="2852936"/>
            <a:ext cx="2544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BIS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  <a:cs typeface="Vani" panose="020B0502040204020203" pitchFamily="34" charset="0"/>
              </a:rPr>
              <a:t>의 데이터 수신 시험</a:t>
            </a:r>
            <a:endParaRPr lang="en-US" altLang="ko-KR" sz="1600" b="1" dirty="0">
              <a:solidFill>
                <a:schemeClr val="bg1"/>
              </a:solidFill>
              <a:latin typeface="+mn-ea"/>
              <a:cs typeface="Vani" panose="020B0502040204020203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642298" y="4688582"/>
            <a:ext cx="819124" cy="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3"/>
          </p:cNvCxnSpPr>
          <p:nvPr/>
        </p:nvCxnSpPr>
        <p:spPr>
          <a:xfrm>
            <a:off x="5827259" y="3814301"/>
            <a:ext cx="425585" cy="14982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827259" y="3022213"/>
            <a:ext cx="472933" cy="792088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2680398" y="2420888"/>
            <a:ext cx="212844" cy="2128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71577" y="2420888"/>
            <a:ext cx="212844" cy="2128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625627" y="2420888"/>
            <a:ext cx="212844" cy="2128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7" name="자유형 66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323" y="259367"/>
            <a:ext cx="286488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WHAT TO DO: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프로젝트 진행 순서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-55205" y="1470451"/>
            <a:ext cx="9235717" cy="5391804"/>
          </a:xfrm>
          <a:prstGeom prst="rect">
            <a:avLst/>
          </a:prstGeom>
          <a:solidFill>
            <a:srgbClr val="10253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7062933" y="3203119"/>
            <a:ext cx="1095481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완성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28011" y="4235148"/>
            <a:ext cx="1953704" cy="1584175"/>
            <a:chOff x="681964" y="4402701"/>
            <a:chExt cx="1953704" cy="475751"/>
          </a:xfrm>
          <a:solidFill>
            <a:schemeClr val="accent5">
              <a:lumMod val="75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681964" y="4509120"/>
              <a:ext cx="612000" cy="369332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52816" y="4509120"/>
              <a:ext cx="612000" cy="369332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023668" y="4402701"/>
              <a:ext cx="612000" cy="475751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740567" y="4055327"/>
            <a:ext cx="612000" cy="176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11419" y="3191327"/>
            <a:ext cx="612000" cy="262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82271" y="2404303"/>
            <a:ext cx="612000" cy="34150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53123" y="2404303"/>
            <a:ext cx="612000" cy="34150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23975" y="3387785"/>
            <a:ext cx="612000" cy="243154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자유형 86"/>
          <p:cNvSpPr/>
          <p:nvPr/>
        </p:nvSpPr>
        <p:spPr>
          <a:xfrm>
            <a:off x="1808047" y="2404303"/>
            <a:ext cx="5227928" cy="2185207"/>
          </a:xfrm>
          <a:custGeom>
            <a:avLst/>
            <a:gdLst>
              <a:gd name="connsiteX0" fmla="*/ 0 w 5898776"/>
              <a:gd name="connsiteY0" fmla="*/ 2185207 h 2185207"/>
              <a:gd name="connsiteX1" fmla="*/ 2088776 w 5898776"/>
              <a:gd name="connsiteY1" fmla="*/ 1871443 h 2185207"/>
              <a:gd name="connsiteX2" fmla="*/ 3003176 w 5898776"/>
              <a:gd name="connsiteY2" fmla="*/ 1288737 h 2185207"/>
              <a:gd name="connsiteX3" fmla="*/ 3818965 w 5898776"/>
              <a:gd name="connsiteY3" fmla="*/ 123325 h 2185207"/>
              <a:gd name="connsiteX4" fmla="*/ 4814047 w 5898776"/>
              <a:gd name="connsiteY4" fmla="*/ 132290 h 2185207"/>
              <a:gd name="connsiteX5" fmla="*/ 5898776 w 5898776"/>
              <a:gd name="connsiteY5" fmla="*/ 992901 h 218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8776" h="2185207">
                <a:moveTo>
                  <a:pt x="0" y="2185207"/>
                </a:moveTo>
                <a:cubicBezTo>
                  <a:pt x="794123" y="2103031"/>
                  <a:pt x="1588247" y="2020855"/>
                  <a:pt x="2088776" y="1871443"/>
                </a:cubicBezTo>
                <a:cubicBezTo>
                  <a:pt x="2589305" y="1722031"/>
                  <a:pt x="2714811" y="1580090"/>
                  <a:pt x="3003176" y="1288737"/>
                </a:cubicBezTo>
                <a:cubicBezTo>
                  <a:pt x="3291541" y="997384"/>
                  <a:pt x="3517153" y="316066"/>
                  <a:pt x="3818965" y="123325"/>
                </a:cubicBezTo>
                <a:cubicBezTo>
                  <a:pt x="4120777" y="-69416"/>
                  <a:pt x="4467412" y="-12639"/>
                  <a:pt x="4814047" y="132290"/>
                </a:cubicBezTo>
                <a:cubicBezTo>
                  <a:pt x="5160682" y="277219"/>
                  <a:pt x="5529729" y="635060"/>
                  <a:pt x="5898776" y="992901"/>
                </a:cubicBezTo>
              </a:path>
            </a:pathLst>
          </a:custGeom>
          <a:noFill/>
          <a:ln w="152400" cap="rnd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1665554" y="4453427"/>
            <a:ext cx="304937" cy="3049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883506" y="3235317"/>
            <a:ext cx="304937" cy="3049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74344" y="586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5767" y="586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411419" y="2883550"/>
            <a:ext cx="1953704" cy="30777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PROTOTYPE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28011" y="5479019"/>
            <a:ext cx="231855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+mj-ea"/>
                <a:ea typeface="+mj-ea"/>
              </a:rPr>
              <a:t>어플리케이션 외 작업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83506" y="58679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6</a:t>
            </a:r>
            <a:endParaRPr lang="ko-KR" altLang="en-US" b="1" dirty="0">
              <a:solidFill>
                <a:schemeClr val="bg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33" y="2426265"/>
            <a:ext cx="1095481" cy="789002"/>
          </a:xfrm>
          <a:prstGeom prst="round2Same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/>
          <p:cNvGrpSpPr/>
          <p:nvPr/>
        </p:nvGrpSpPr>
        <p:grpSpPr>
          <a:xfrm rot="900000">
            <a:off x="5020235" y="3664014"/>
            <a:ext cx="768023" cy="1452702"/>
            <a:chOff x="3482706" y="1645667"/>
            <a:chExt cx="419873" cy="794183"/>
          </a:xfrm>
        </p:grpSpPr>
        <p:grpSp>
          <p:nvGrpSpPr>
            <p:cNvPr id="98" name="그룹 97"/>
            <p:cNvGrpSpPr/>
            <p:nvPr/>
          </p:nvGrpSpPr>
          <p:grpSpPr>
            <a:xfrm>
              <a:off x="3482706" y="1645667"/>
              <a:ext cx="419873" cy="794183"/>
              <a:chOff x="1187625" y="1484785"/>
              <a:chExt cx="2736306" cy="4392490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249814" y="1700808"/>
                <a:ext cx="2611929" cy="3779119"/>
              </a:xfrm>
              <a:prstGeom prst="roundRect">
                <a:avLst>
                  <a:gd name="adj" fmla="val 1260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100" name="자유형 99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  <p:sp>
            <p:nvSpPr>
              <p:cNvPr id="102" name="자유형 101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+mn-ea"/>
                </a:endParaRPr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3131030" y="3572451"/>
            <a:ext cx="433092" cy="565265"/>
            <a:chOff x="6983754" y="4869160"/>
            <a:chExt cx="998910" cy="1303763"/>
          </a:xfrm>
        </p:grpSpPr>
        <p:grpSp>
          <p:nvGrpSpPr>
            <p:cNvPr id="107" name="그룹 106"/>
            <p:cNvGrpSpPr/>
            <p:nvPr/>
          </p:nvGrpSpPr>
          <p:grpSpPr>
            <a:xfrm>
              <a:off x="7064556" y="5884891"/>
              <a:ext cx="432048" cy="288032"/>
              <a:chOff x="5076056" y="4437112"/>
              <a:chExt cx="432048" cy="288032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 flipH="1">
                <a:off x="5076056" y="4437112"/>
                <a:ext cx="99635" cy="28803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5125873" y="4581128"/>
                <a:ext cx="3822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 flipH="1">
              <a:off x="7474036" y="5884891"/>
              <a:ext cx="432048" cy="288032"/>
              <a:chOff x="5458286" y="4445496"/>
              <a:chExt cx="432048" cy="288032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 flipH="1">
                <a:off x="5458286" y="4445496"/>
                <a:ext cx="99635" cy="28803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508103" y="4589512"/>
                <a:ext cx="38223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양쪽 모서리가 둥근 사각형 108"/>
            <p:cNvSpPr/>
            <p:nvPr/>
          </p:nvSpPr>
          <p:spPr>
            <a:xfrm>
              <a:off x="6983754" y="4930368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10" name="양쪽 모서리가 둥근 사각형 109"/>
            <p:cNvSpPr/>
            <p:nvPr/>
          </p:nvSpPr>
          <p:spPr>
            <a:xfrm>
              <a:off x="7114047" y="5242444"/>
              <a:ext cx="738325" cy="373133"/>
            </a:xfrm>
            <a:prstGeom prst="round2SameRect">
              <a:avLst>
                <a:gd name="adj1" fmla="val 25192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11" name="양쪽 모서리가 둥근 사각형 110"/>
            <p:cNvSpPr/>
            <p:nvPr/>
          </p:nvSpPr>
          <p:spPr>
            <a:xfrm>
              <a:off x="7114047" y="5722468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12" name="양쪽 모서리가 둥근 사각형 111"/>
            <p:cNvSpPr/>
            <p:nvPr/>
          </p:nvSpPr>
          <p:spPr>
            <a:xfrm>
              <a:off x="7717084" y="5722468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13" name="양쪽 모서리가 둥근 사각형 112"/>
            <p:cNvSpPr/>
            <p:nvPr/>
          </p:nvSpPr>
          <p:spPr>
            <a:xfrm>
              <a:off x="7298628" y="5017230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7298628" y="4869160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2427279" y="3501008"/>
            <a:ext cx="560545" cy="809700"/>
            <a:chOff x="668307" y="2933700"/>
            <a:chExt cx="1090643" cy="1575420"/>
          </a:xfrm>
        </p:grpSpPr>
        <p:sp>
          <p:nvSpPr>
            <p:cNvPr id="120" name="직사각형 119"/>
            <p:cNvSpPr/>
            <p:nvPr/>
          </p:nvSpPr>
          <p:spPr>
            <a:xfrm>
              <a:off x="668307" y="3140968"/>
              <a:ext cx="663333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44507" y="3225552"/>
              <a:ext cx="510933" cy="135632"/>
            </a:xfrm>
            <a:prstGeom prst="rect">
              <a:avLst/>
            </a:prstGeom>
            <a:solidFill>
              <a:srgbClr val="0B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44507" y="3429000"/>
              <a:ext cx="510933" cy="1356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33639" y="3816660"/>
              <a:ext cx="332668" cy="678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933152" y="4077071"/>
              <a:ext cx="133643" cy="13364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25" name="자유형 124"/>
            <p:cNvSpPr/>
            <p:nvPr/>
          </p:nvSpPr>
          <p:spPr>
            <a:xfrm>
              <a:off x="1371600" y="2959100"/>
              <a:ext cx="387350" cy="1543050"/>
            </a:xfrm>
            <a:custGeom>
              <a:avLst/>
              <a:gdLst>
                <a:gd name="connsiteX0" fmla="*/ 0 w 387350"/>
                <a:gd name="connsiteY0" fmla="*/ 1543050 h 1543050"/>
                <a:gd name="connsiteX1" fmla="*/ 387350 w 387350"/>
                <a:gd name="connsiteY1" fmla="*/ 990600 h 1543050"/>
                <a:gd name="connsiteX2" fmla="*/ 387350 w 387350"/>
                <a:gd name="connsiteY2" fmla="*/ 0 h 1543050"/>
                <a:gd name="connsiteX3" fmla="*/ 19050 w 387350"/>
                <a:gd name="connsiteY3" fmla="*/ 177800 h 1543050"/>
                <a:gd name="connsiteX4" fmla="*/ 0 w 387350"/>
                <a:gd name="connsiteY4" fmla="*/ 1543050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50" h="1543050">
                  <a:moveTo>
                    <a:pt x="0" y="1543050"/>
                  </a:moveTo>
                  <a:lnTo>
                    <a:pt x="387350" y="990600"/>
                  </a:lnTo>
                  <a:lnTo>
                    <a:pt x="387350" y="0"/>
                  </a:lnTo>
                  <a:lnTo>
                    <a:pt x="19050" y="177800"/>
                  </a:lnTo>
                  <a:lnTo>
                    <a:pt x="0" y="1543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26" name="자유형 125"/>
            <p:cNvSpPr/>
            <p:nvPr/>
          </p:nvSpPr>
          <p:spPr>
            <a:xfrm>
              <a:off x="692150" y="2933700"/>
              <a:ext cx="1009650" cy="165100"/>
            </a:xfrm>
            <a:custGeom>
              <a:avLst/>
              <a:gdLst>
                <a:gd name="connsiteX0" fmla="*/ 0 w 1009650"/>
                <a:gd name="connsiteY0" fmla="*/ 165100 h 165100"/>
                <a:gd name="connsiteX1" fmla="*/ 590550 w 1009650"/>
                <a:gd name="connsiteY1" fmla="*/ 12700 h 165100"/>
                <a:gd name="connsiteX2" fmla="*/ 1009650 w 1009650"/>
                <a:gd name="connsiteY2" fmla="*/ 0 h 165100"/>
                <a:gd name="connsiteX3" fmla="*/ 660400 w 1009650"/>
                <a:gd name="connsiteY3" fmla="*/ 152400 h 165100"/>
                <a:gd name="connsiteX4" fmla="*/ 0 w 1009650"/>
                <a:gd name="connsiteY4" fmla="*/ 16510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65100">
                  <a:moveTo>
                    <a:pt x="0" y="165100"/>
                  </a:moveTo>
                  <a:lnTo>
                    <a:pt x="590550" y="12700"/>
                  </a:lnTo>
                  <a:lnTo>
                    <a:pt x="1009650" y="0"/>
                  </a:lnTo>
                  <a:lnTo>
                    <a:pt x="660400" y="152400"/>
                  </a:lnTo>
                  <a:lnTo>
                    <a:pt x="0" y="165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6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81029" y="2926094"/>
            <a:ext cx="2981943" cy="1005812"/>
            <a:chOff x="3054905" y="2290785"/>
            <a:chExt cx="2981943" cy="1005812"/>
          </a:xfrm>
        </p:grpSpPr>
        <p:grpSp>
          <p:nvGrpSpPr>
            <p:cNvPr id="10" name="그룹 9"/>
            <p:cNvGrpSpPr/>
            <p:nvPr/>
          </p:nvGrpSpPr>
          <p:grpSpPr>
            <a:xfrm>
              <a:off x="3054905" y="2290785"/>
              <a:ext cx="2981943" cy="584775"/>
              <a:chOff x="3718297" y="2681357"/>
              <a:chExt cx="1707404" cy="33483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718297" y="2709458"/>
                <a:ext cx="1707404" cy="29289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718297" y="2681357"/>
                <a:ext cx="1707404" cy="334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THANK YOU</a:t>
                </a:r>
                <a:endParaRPr lang="en-US" altLang="ko-K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059832" y="2958043"/>
              <a:ext cx="2977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감사합니다</a:t>
              </a:r>
              <a:endParaRPr lang="ko-KR" altLang="en-US" sz="16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054905" y="2205059"/>
            <a:ext cx="3034191" cy="2447882"/>
            <a:chOff x="3081031" y="2374670"/>
            <a:chExt cx="3034191" cy="2447882"/>
          </a:xfrm>
        </p:grpSpPr>
        <p:grpSp>
          <p:nvGrpSpPr>
            <p:cNvPr id="10" name="그룹 9"/>
            <p:cNvGrpSpPr/>
            <p:nvPr/>
          </p:nvGrpSpPr>
          <p:grpSpPr>
            <a:xfrm>
              <a:off x="3081031" y="2374670"/>
              <a:ext cx="2981943" cy="646333"/>
              <a:chOff x="3718297" y="2632271"/>
              <a:chExt cx="1707404" cy="37007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718297" y="2709458"/>
                <a:ext cx="1707404" cy="29289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718297" y="2632271"/>
                <a:ext cx="1707404" cy="370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concept</a:t>
                </a:r>
                <a:endParaRPr lang="en-US" altLang="ko-K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03848" y="3350895"/>
              <a:ext cx="2911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사회적 약자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일상생활 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 복지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8438" y="2996952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FFC000"/>
                  </a:solidFill>
                  <a:latin typeface="한컴 쿨재즈 B" pitchFamily="18" charset="-127"/>
                  <a:ea typeface="한컴 쿨재즈 B" pitchFamily="18" charset="-127"/>
                </a:rPr>
                <a:t>KEYWORD</a:t>
              </a:r>
              <a:endParaRPr lang="ko-KR" altLang="en-US" sz="2800" dirty="0">
                <a:solidFill>
                  <a:srgbClr val="FFC000"/>
                </a:solidFill>
                <a:latin typeface="한컴 쿨재즈 B" pitchFamily="18" charset="-127"/>
                <a:ea typeface="한컴 쿨재즈 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65125" y="4206999"/>
              <a:ext cx="26597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b="1" dirty="0" smtClean="0">
                  <a:solidFill>
                    <a:schemeClr val="bg1"/>
                  </a:solidFill>
                </a:rPr>
                <a:t>청각장애인의 일상생활에</a:t>
              </a:r>
              <a:endParaRPr lang="en-US" altLang="ko-KR" sz="17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700" b="1" dirty="0" smtClean="0">
                  <a:solidFill>
                    <a:schemeClr val="bg1"/>
                  </a:solidFill>
                </a:rPr>
                <a:t>도움이 될 수 있는 아이템</a:t>
              </a:r>
              <a:endParaRPr lang="en-US" altLang="ko-KR" sz="1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3240" y="3838736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800" dirty="0" smtClean="0">
                  <a:solidFill>
                    <a:srgbClr val="FFC000"/>
                  </a:solidFill>
                  <a:latin typeface="한컴 쿨재즈 B" pitchFamily="18" charset="-127"/>
                  <a:ea typeface="한컴 쿨재즈 B" pitchFamily="18" charset="-127"/>
                </a:rPr>
                <a:t>DETAIL</a:t>
              </a:r>
              <a:endParaRPr lang="ko-KR" altLang="en-US" sz="2800" dirty="0">
                <a:solidFill>
                  <a:srgbClr val="FFC000"/>
                </a:solidFill>
                <a:latin typeface="한컴 쿨재즈 B" pitchFamily="18" charset="-127"/>
                <a:ea typeface="한컴 쿨재즈 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5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67362" y="2637010"/>
            <a:ext cx="3009276" cy="1583981"/>
            <a:chOff x="3054905" y="2205059"/>
            <a:chExt cx="3009276" cy="1583981"/>
          </a:xfrm>
        </p:grpSpPr>
        <p:grpSp>
          <p:nvGrpSpPr>
            <p:cNvPr id="10" name="그룹 9"/>
            <p:cNvGrpSpPr/>
            <p:nvPr/>
          </p:nvGrpSpPr>
          <p:grpSpPr>
            <a:xfrm>
              <a:off x="3054905" y="2205059"/>
              <a:ext cx="2981943" cy="646333"/>
              <a:chOff x="3718297" y="2632271"/>
              <a:chExt cx="1707404" cy="37007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718297" y="2709458"/>
                <a:ext cx="1707404" cy="29289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718297" y="2632271"/>
                <a:ext cx="1707404" cy="370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problem</a:t>
                </a:r>
                <a:endParaRPr lang="en-US" altLang="ko-K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059832" y="2958043"/>
              <a:ext cx="30043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대화가 어려움</a:t>
              </a:r>
              <a:endParaRPr lang="en-US" altLang="ko-KR" sz="1600" b="1" dirty="0" smtClean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sz="16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소리를 통한 정보습득 불가</a:t>
              </a:r>
              <a:endParaRPr lang="en-US" altLang="ko-KR" sz="1600" b="1" dirty="0" smtClean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sz="16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후천적 장애인의 경우 심각</a:t>
              </a:r>
              <a:endParaRPr lang="ko-KR" altLang="en-US" sz="1600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7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0" y="2700939"/>
            <a:ext cx="4572000" cy="1671567"/>
            <a:chOff x="2286000" y="2590044"/>
            <a:chExt cx="4572000" cy="1671567"/>
          </a:xfrm>
        </p:grpSpPr>
        <p:sp>
          <p:nvSpPr>
            <p:cNvPr id="6" name="직사각형 5"/>
            <p:cNvSpPr/>
            <p:nvPr/>
          </p:nvSpPr>
          <p:spPr>
            <a:xfrm>
              <a:off x="3491880" y="2676209"/>
              <a:ext cx="2160240" cy="4766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19872" y="2590044"/>
              <a:ext cx="23762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subject</a:t>
              </a:r>
              <a:endPara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86000" y="3245948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chemeClr val="bg1"/>
                  </a:solidFill>
                  <a:latin typeface="+mn-ea"/>
                </a:rPr>
                <a:t>청각장애인을 위한</a:t>
              </a:r>
              <a:endParaRPr lang="en-US" altLang="ko-KR" sz="32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+mn-ea"/>
                </a:rPr>
                <a:t>대중교통 정보시스템</a:t>
              </a:r>
              <a:endParaRPr lang="en-US" altLang="ko-KR" sz="28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1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0" y="1466196"/>
            <a:ext cx="9144000" cy="53918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6" name="그룹 5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16" name="자유형 15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그룹 11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13" name="직선 연결선 12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직사각형 2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5468" y="231444"/>
            <a:ext cx="55915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실시간으로 위치 정보를 알려주는</a:t>
            </a:r>
            <a:endParaRPr lang="en-US" altLang="ko-K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대중교통 어플리케이션</a:t>
            </a:r>
            <a:endParaRPr lang="en-US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455873" y="2132856"/>
            <a:ext cx="1980223" cy="3745559"/>
            <a:chOff x="1187625" y="1484785"/>
            <a:chExt cx="2736306" cy="439249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87625" y="1484785"/>
              <a:ext cx="2736306" cy="439249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249814" y="1700808"/>
              <a:ext cx="2611929" cy="3779119"/>
            </a:xfrm>
            <a:prstGeom prst="roundRect">
              <a:avLst>
                <a:gd name="adj" fmla="val 126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443821" y="5566755"/>
              <a:ext cx="252129" cy="20764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36296" y="4509120"/>
            <a:ext cx="998910" cy="1098539"/>
            <a:chOff x="7237177" y="4922749"/>
            <a:chExt cx="998910" cy="1098539"/>
          </a:xfrm>
        </p:grpSpPr>
        <p:cxnSp>
          <p:nvCxnSpPr>
            <p:cNvPr id="30" name="직선 연결선 29"/>
            <p:cNvCxnSpPr/>
            <p:nvPr/>
          </p:nvCxnSpPr>
          <p:spPr>
            <a:xfrm flipH="1">
              <a:off x="7431900" y="5733256"/>
              <a:ext cx="1" cy="288032"/>
            </a:xfrm>
            <a:prstGeom prst="line">
              <a:avLst/>
            </a:prstGeom>
            <a:ln w="203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036062" y="5733256"/>
              <a:ext cx="0" cy="288032"/>
            </a:xfrm>
            <a:prstGeom prst="line">
              <a:avLst/>
            </a:prstGeom>
            <a:ln w="203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양쪽 모서리가 둥근 사각형 31"/>
            <p:cNvSpPr/>
            <p:nvPr/>
          </p:nvSpPr>
          <p:spPr>
            <a:xfrm>
              <a:off x="7237177" y="4922749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>
              <a:off x="7367470" y="5001124"/>
              <a:ext cx="738325" cy="373133"/>
            </a:xfrm>
            <a:prstGeom prst="round2SameRect">
              <a:avLst>
                <a:gd name="adj1" fmla="val 45614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90600" y="567228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accent5">
                      <a:lumMod val="5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BUS</a:t>
              </a:r>
              <a:endParaRPr lang="ko-KR" altLang="en-US" sz="1200" b="1" dirty="0">
                <a:solidFill>
                  <a:schemeClr val="accent5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>
              <a:off x="7367471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양쪽 모서리가 둥근 사각형 35"/>
            <p:cNvSpPr/>
            <p:nvPr/>
          </p:nvSpPr>
          <p:spPr>
            <a:xfrm>
              <a:off x="7970508" y="5617396"/>
              <a:ext cx="135287" cy="12298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245498" y="2420888"/>
            <a:ext cx="998910" cy="1303763"/>
            <a:chOff x="7245498" y="2936313"/>
            <a:chExt cx="998910" cy="1303763"/>
          </a:xfrm>
        </p:grpSpPr>
        <p:grpSp>
          <p:nvGrpSpPr>
            <p:cNvPr id="38" name="그룹 37"/>
            <p:cNvGrpSpPr/>
            <p:nvPr/>
          </p:nvGrpSpPr>
          <p:grpSpPr>
            <a:xfrm>
              <a:off x="7326300" y="3952044"/>
              <a:ext cx="432048" cy="288032"/>
              <a:chOff x="5076056" y="4437112"/>
              <a:chExt cx="432048" cy="288032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>
                <a:off x="5076056" y="4437112"/>
                <a:ext cx="99635" cy="28803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5125873" y="4581128"/>
                <a:ext cx="382231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 flipH="1">
              <a:off x="7735780" y="3952044"/>
              <a:ext cx="432048" cy="288032"/>
              <a:chOff x="5458286" y="4445496"/>
              <a:chExt cx="432048" cy="288032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H="1">
                <a:off x="5458286" y="4445496"/>
                <a:ext cx="99635" cy="28803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5508103" y="4589512"/>
                <a:ext cx="382231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양쪽 모서리가 둥근 사각형 39"/>
            <p:cNvSpPr/>
            <p:nvPr/>
          </p:nvSpPr>
          <p:spPr>
            <a:xfrm>
              <a:off x="7245498" y="2997521"/>
              <a:ext cx="998910" cy="1008114"/>
            </a:xfrm>
            <a:prstGeom prst="round2SameRect">
              <a:avLst>
                <a:gd name="adj1" fmla="val 2838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>
              <a:off x="7375791" y="3309597"/>
              <a:ext cx="738325" cy="373133"/>
            </a:xfrm>
            <a:prstGeom prst="round2SameRect">
              <a:avLst>
                <a:gd name="adj1" fmla="val 25192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>
              <a:off x="7375791" y="3789621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>
              <a:off x="7978828" y="3789621"/>
              <a:ext cx="135287" cy="135287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>
              <a:off x="7560372" y="3084383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>
              <a:off x="7560372" y="2936313"/>
              <a:ext cx="369162" cy="12451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5536" y="2924944"/>
            <a:ext cx="1747697" cy="1747697"/>
            <a:chOff x="395536" y="2924944"/>
            <a:chExt cx="1747697" cy="1747697"/>
          </a:xfrm>
        </p:grpSpPr>
        <p:sp>
          <p:nvSpPr>
            <p:cNvPr id="51" name="타원 50"/>
            <p:cNvSpPr/>
            <p:nvPr/>
          </p:nvSpPr>
          <p:spPr>
            <a:xfrm>
              <a:off x="395536" y="2924944"/>
              <a:ext cx="1747697" cy="174769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895107" y="3250388"/>
              <a:ext cx="782154" cy="1134910"/>
              <a:chOff x="1064070" y="3014170"/>
              <a:chExt cx="782154" cy="1134910"/>
            </a:xfrm>
          </p:grpSpPr>
          <p:sp>
            <p:nvSpPr>
              <p:cNvPr id="55" name="자유형 54"/>
              <p:cNvSpPr/>
              <p:nvPr/>
            </p:nvSpPr>
            <p:spPr>
              <a:xfrm>
                <a:off x="1232351" y="3218345"/>
                <a:ext cx="445591" cy="363279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762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자유형 55"/>
              <p:cNvSpPr/>
              <p:nvPr/>
            </p:nvSpPr>
            <p:spPr>
              <a:xfrm>
                <a:off x="1064070" y="3014170"/>
                <a:ext cx="782154" cy="1134910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762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 rot="2700000">
              <a:off x="1727510" y="3114608"/>
              <a:ext cx="172984" cy="2810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 rot="2700000">
              <a:off x="847236" y="3725405"/>
              <a:ext cx="182555" cy="80080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820886" y="3010043"/>
            <a:ext cx="1270616" cy="1843671"/>
            <a:chOff x="4186744" y="2284698"/>
            <a:chExt cx="782154" cy="1134910"/>
          </a:xfrm>
        </p:grpSpPr>
        <p:sp>
          <p:nvSpPr>
            <p:cNvPr id="60" name="자유형 59"/>
            <p:cNvSpPr/>
            <p:nvPr/>
          </p:nvSpPr>
          <p:spPr>
            <a:xfrm>
              <a:off x="4332590" y="2666774"/>
              <a:ext cx="208780" cy="473070"/>
            </a:xfrm>
            <a:custGeom>
              <a:avLst/>
              <a:gdLst>
                <a:gd name="connsiteX0" fmla="*/ 21699 w 177277"/>
                <a:gd name="connsiteY0" fmla="*/ 38905 h 401688"/>
                <a:gd name="connsiteX1" fmla="*/ 94724 w 177277"/>
                <a:gd name="connsiteY1" fmla="*/ 805 h 401688"/>
                <a:gd name="connsiteX2" fmla="*/ 177274 w 177277"/>
                <a:gd name="connsiteY2" fmla="*/ 70655 h 401688"/>
                <a:gd name="connsiteX3" fmla="*/ 97899 w 177277"/>
                <a:gd name="connsiteY3" fmla="*/ 229405 h 401688"/>
                <a:gd name="connsiteX4" fmla="*/ 101074 w 177277"/>
                <a:gd name="connsiteY4" fmla="*/ 397680 h 401688"/>
                <a:gd name="connsiteX5" fmla="*/ 5824 w 177277"/>
                <a:gd name="connsiteY5" fmla="*/ 337355 h 401688"/>
                <a:gd name="connsiteX6" fmla="*/ 18524 w 177277"/>
                <a:gd name="connsiteY6" fmla="*/ 207180 h 40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277" h="401688">
                  <a:moveTo>
                    <a:pt x="21699" y="38905"/>
                  </a:moveTo>
                  <a:cubicBezTo>
                    <a:pt x="45247" y="17209"/>
                    <a:pt x="68795" y="-4487"/>
                    <a:pt x="94724" y="805"/>
                  </a:cubicBezTo>
                  <a:cubicBezTo>
                    <a:pt x="120653" y="6097"/>
                    <a:pt x="176745" y="32555"/>
                    <a:pt x="177274" y="70655"/>
                  </a:cubicBezTo>
                  <a:cubicBezTo>
                    <a:pt x="177803" y="108755"/>
                    <a:pt x="110599" y="174901"/>
                    <a:pt x="97899" y="229405"/>
                  </a:cubicBezTo>
                  <a:cubicBezTo>
                    <a:pt x="85199" y="283909"/>
                    <a:pt x="116420" y="379688"/>
                    <a:pt x="101074" y="397680"/>
                  </a:cubicBezTo>
                  <a:cubicBezTo>
                    <a:pt x="85728" y="415672"/>
                    <a:pt x="19582" y="369105"/>
                    <a:pt x="5824" y="337355"/>
                  </a:cubicBezTo>
                  <a:cubicBezTo>
                    <a:pt x="-7934" y="305605"/>
                    <a:pt x="5295" y="256392"/>
                    <a:pt x="18524" y="207180"/>
                  </a:cubicBezTo>
                </a:path>
              </a:pathLst>
            </a:cu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4355025" y="2488873"/>
              <a:ext cx="445591" cy="363279"/>
            </a:xfrm>
            <a:custGeom>
              <a:avLst/>
              <a:gdLst>
                <a:gd name="connsiteX0" fmla="*/ 0 w 378356"/>
                <a:gd name="connsiteY0" fmla="*/ 187814 h 308464"/>
                <a:gd name="connsiteX1" fmla="*/ 19050 w 378356"/>
                <a:gd name="connsiteY1" fmla="*/ 95739 h 308464"/>
                <a:gd name="connsiteX2" fmla="*/ 101600 w 378356"/>
                <a:gd name="connsiteY2" fmla="*/ 13189 h 308464"/>
                <a:gd name="connsiteX3" fmla="*/ 231775 w 378356"/>
                <a:gd name="connsiteY3" fmla="*/ 6839 h 308464"/>
                <a:gd name="connsiteX4" fmla="*/ 349250 w 378356"/>
                <a:gd name="connsiteY4" fmla="*/ 79864 h 308464"/>
                <a:gd name="connsiteX5" fmla="*/ 377825 w 378356"/>
                <a:gd name="connsiteY5" fmla="*/ 213214 h 308464"/>
                <a:gd name="connsiteX6" fmla="*/ 333375 w 378356"/>
                <a:gd name="connsiteY6" fmla="*/ 308464 h 30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356" h="308464">
                  <a:moveTo>
                    <a:pt x="0" y="187814"/>
                  </a:moveTo>
                  <a:cubicBezTo>
                    <a:pt x="1058" y="156328"/>
                    <a:pt x="2117" y="124843"/>
                    <a:pt x="19050" y="95739"/>
                  </a:cubicBezTo>
                  <a:cubicBezTo>
                    <a:pt x="35983" y="66635"/>
                    <a:pt x="66146" y="28006"/>
                    <a:pt x="101600" y="13189"/>
                  </a:cubicBezTo>
                  <a:cubicBezTo>
                    <a:pt x="137054" y="-1628"/>
                    <a:pt x="190500" y="-4273"/>
                    <a:pt x="231775" y="6839"/>
                  </a:cubicBezTo>
                  <a:cubicBezTo>
                    <a:pt x="273050" y="17951"/>
                    <a:pt x="324908" y="45468"/>
                    <a:pt x="349250" y="79864"/>
                  </a:cubicBezTo>
                  <a:cubicBezTo>
                    <a:pt x="373592" y="114260"/>
                    <a:pt x="380471" y="175114"/>
                    <a:pt x="377825" y="213214"/>
                  </a:cubicBezTo>
                  <a:cubicBezTo>
                    <a:pt x="375179" y="251314"/>
                    <a:pt x="354277" y="279889"/>
                    <a:pt x="333375" y="308464"/>
                  </a:cubicBezTo>
                </a:path>
              </a:pathLst>
            </a:cu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4186744" y="2284698"/>
              <a:ext cx="782154" cy="1134910"/>
            </a:xfrm>
            <a:custGeom>
              <a:avLst/>
              <a:gdLst>
                <a:gd name="connsiteX0" fmla="*/ 24095 w 664135"/>
                <a:gd name="connsiteY0" fmla="*/ 420736 h 963663"/>
                <a:gd name="connsiteX1" fmla="*/ 282 w 664135"/>
                <a:gd name="connsiteY1" fmla="*/ 332630 h 963663"/>
                <a:gd name="connsiteX2" fmla="*/ 38382 w 664135"/>
                <a:gd name="connsiteY2" fmla="*/ 144511 h 963663"/>
                <a:gd name="connsiteX3" fmla="*/ 216976 w 664135"/>
                <a:gd name="connsiteY3" fmla="*/ 15924 h 963663"/>
                <a:gd name="connsiteX4" fmla="*/ 433670 w 664135"/>
                <a:gd name="connsiteY4" fmla="*/ 15924 h 963663"/>
                <a:gd name="connsiteX5" fmla="*/ 600357 w 664135"/>
                <a:gd name="connsiteY5" fmla="*/ 142130 h 963663"/>
                <a:gd name="connsiteX6" fmla="*/ 662270 w 664135"/>
                <a:gd name="connsiteY6" fmla="*/ 349299 h 963663"/>
                <a:gd name="connsiteX7" fmla="*/ 538445 w 664135"/>
                <a:gd name="connsiteY7" fmla="*/ 604093 h 963663"/>
                <a:gd name="connsiteX8" fmla="*/ 493201 w 664135"/>
                <a:gd name="connsiteY8" fmla="*/ 694580 h 963663"/>
                <a:gd name="connsiteX9" fmla="*/ 471770 w 664135"/>
                <a:gd name="connsiteY9" fmla="*/ 799355 h 963663"/>
                <a:gd name="connsiteX10" fmla="*/ 433670 w 664135"/>
                <a:gd name="connsiteY10" fmla="*/ 887461 h 963663"/>
                <a:gd name="connsiteX11" fmla="*/ 295557 w 664135"/>
                <a:gd name="connsiteY11" fmla="*/ 963661 h 963663"/>
                <a:gd name="connsiteX12" fmla="*/ 138395 w 664135"/>
                <a:gd name="connsiteY12" fmla="*/ 889843 h 963663"/>
                <a:gd name="connsiteX13" fmla="*/ 112201 w 664135"/>
                <a:gd name="connsiteY13" fmla="*/ 782686 h 96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135" h="963663">
                  <a:moveTo>
                    <a:pt x="24095" y="420736"/>
                  </a:moveTo>
                  <a:cubicBezTo>
                    <a:pt x="10998" y="399701"/>
                    <a:pt x="-2099" y="378667"/>
                    <a:pt x="282" y="332630"/>
                  </a:cubicBezTo>
                  <a:cubicBezTo>
                    <a:pt x="2663" y="286593"/>
                    <a:pt x="2266" y="197295"/>
                    <a:pt x="38382" y="144511"/>
                  </a:cubicBezTo>
                  <a:cubicBezTo>
                    <a:pt x="74498" y="91727"/>
                    <a:pt x="151095" y="37355"/>
                    <a:pt x="216976" y="15924"/>
                  </a:cubicBezTo>
                  <a:cubicBezTo>
                    <a:pt x="282857" y="-5507"/>
                    <a:pt x="369773" y="-5110"/>
                    <a:pt x="433670" y="15924"/>
                  </a:cubicBezTo>
                  <a:cubicBezTo>
                    <a:pt x="497567" y="36958"/>
                    <a:pt x="562257" y="86568"/>
                    <a:pt x="600357" y="142130"/>
                  </a:cubicBezTo>
                  <a:cubicBezTo>
                    <a:pt x="638457" y="197692"/>
                    <a:pt x="672589" y="272305"/>
                    <a:pt x="662270" y="349299"/>
                  </a:cubicBezTo>
                  <a:cubicBezTo>
                    <a:pt x="651951" y="426293"/>
                    <a:pt x="566623" y="546546"/>
                    <a:pt x="538445" y="604093"/>
                  </a:cubicBezTo>
                  <a:cubicBezTo>
                    <a:pt x="510267" y="661640"/>
                    <a:pt x="504313" y="662036"/>
                    <a:pt x="493201" y="694580"/>
                  </a:cubicBezTo>
                  <a:cubicBezTo>
                    <a:pt x="482089" y="727124"/>
                    <a:pt x="481692" y="767208"/>
                    <a:pt x="471770" y="799355"/>
                  </a:cubicBezTo>
                  <a:cubicBezTo>
                    <a:pt x="461848" y="831502"/>
                    <a:pt x="463039" y="860077"/>
                    <a:pt x="433670" y="887461"/>
                  </a:cubicBezTo>
                  <a:cubicBezTo>
                    <a:pt x="404301" y="914845"/>
                    <a:pt x="344769" y="963264"/>
                    <a:pt x="295557" y="963661"/>
                  </a:cubicBezTo>
                  <a:cubicBezTo>
                    <a:pt x="246345" y="964058"/>
                    <a:pt x="168954" y="920006"/>
                    <a:pt x="138395" y="889843"/>
                  </a:cubicBezTo>
                  <a:cubicBezTo>
                    <a:pt x="107836" y="859681"/>
                    <a:pt x="110018" y="821183"/>
                    <a:pt x="112201" y="782686"/>
                  </a:cubicBezTo>
                </a:path>
              </a:pathLst>
            </a:cu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1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36268 0.031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36181 -0.0590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0" y="-29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4548 0.0303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150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http://pds.joinsmsn.com/news/component/newsis/201211/22/NISI20121122_0007370575_w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3" r="8882" b="15169"/>
          <a:stretch/>
        </p:blipFill>
        <p:spPr bwMode="auto">
          <a:xfrm>
            <a:off x="0" y="1469944"/>
            <a:ext cx="9144000" cy="538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0" y="1466196"/>
            <a:ext cx="9144000" cy="5391804"/>
          </a:xfrm>
          <a:prstGeom prst="rect">
            <a:avLst/>
          </a:prstGeom>
          <a:solidFill>
            <a:srgbClr val="10253F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44" name="그룹 43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52" name="자유형 51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50" name="직선 연결선 49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직사각형 2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924233" y="3599342"/>
            <a:ext cx="1871108" cy="10609"/>
          </a:xfrm>
          <a:prstGeom prst="line">
            <a:avLst/>
          </a:prstGeom>
          <a:ln w="76200">
            <a:solidFill>
              <a:srgbClr val="E6AA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4863202" y="3757138"/>
            <a:ext cx="1668189" cy="1252074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9565" y1="64982" x2="70652" y2="60650"/>
                        <a14:foregroundMark x1="16739" y1="59928" x2="21957" y2="46209"/>
                        <a14:foregroundMark x1="26957" y1="47292" x2="31522" y2="25632"/>
                        <a14:foregroundMark x1="33478" y1="21661" x2="44783" y2="7942"/>
                        <a14:foregroundMark x1="54783" y1="10469" x2="65652" y2="19856"/>
                        <a14:foregroundMark x1="68696" y1="28520" x2="70870" y2="41516"/>
                        <a14:foregroundMark x1="73478" y1="37906" x2="83478" y2="40072"/>
                        <a14:foregroundMark x1="94130" y1="64982" x2="63478" y2="85921"/>
                        <a14:foregroundMark x1="88696" y1="87726" x2="17609" y2="86643"/>
                        <a14:foregroundMark x1="75652" y1="93141" x2="3913" y2="85199"/>
                        <a14:foregroundMark x1="29783" y1="93863" x2="6522" y2="685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0" y="2431784"/>
            <a:ext cx="2855815" cy="171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993897" y="3291632"/>
            <a:ext cx="1930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수평선B" pitchFamily="18" charset="-127"/>
                <a:ea typeface="HY수평선B" pitchFamily="18" charset="-127"/>
              </a:rPr>
              <a:t>BIS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(Bus Information System)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59888" y="5565388"/>
            <a:ext cx="250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차량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입력한 </a:t>
            </a:r>
            <a:r>
              <a:rPr lang="ko-KR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</a:t>
            </a:r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콘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608317" y="5589240"/>
            <a:ext cx="1" cy="288032"/>
          </a:xfrm>
          <a:prstGeom prst="line">
            <a:avLst/>
          </a:prstGeom>
          <a:ln w="203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12479" y="5589240"/>
            <a:ext cx="0" cy="288032"/>
          </a:xfrm>
          <a:prstGeom prst="line">
            <a:avLst/>
          </a:prstGeom>
          <a:ln w="203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양쪽 모서리가 둥근 사각형 33"/>
          <p:cNvSpPr/>
          <p:nvPr/>
        </p:nvSpPr>
        <p:spPr>
          <a:xfrm>
            <a:off x="7413594" y="4778733"/>
            <a:ext cx="998910" cy="1008114"/>
          </a:xfrm>
          <a:prstGeom prst="round2SameRect">
            <a:avLst>
              <a:gd name="adj1" fmla="val 2838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7543887" y="4907908"/>
            <a:ext cx="738325" cy="373133"/>
          </a:xfrm>
          <a:prstGeom prst="round2SameRect">
            <a:avLst>
              <a:gd name="adj1" fmla="val 45614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67017" y="55282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BUS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7543888" y="5473380"/>
            <a:ext cx="135287" cy="12298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8146925" y="5473380"/>
            <a:ext cx="135287" cy="12298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531391" y="4920227"/>
            <a:ext cx="608476" cy="608476"/>
            <a:chOff x="6101551" y="5438843"/>
            <a:chExt cx="608476" cy="608476"/>
          </a:xfrm>
        </p:grpSpPr>
        <p:sp>
          <p:nvSpPr>
            <p:cNvPr id="39" name="타원 38"/>
            <p:cNvSpPr/>
            <p:nvPr/>
          </p:nvSpPr>
          <p:spPr>
            <a:xfrm>
              <a:off x="6101551" y="5438843"/>
              <a:ext cx="608476" cy="60847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 rot="5400000">
              <a:off x="6193701" y="5527828"/>
              <a:ext cx="426525" cy="4265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167271" y="5449722"/>
              <a:ext cx="481485" cy="291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74000"/>
                  </a:srgbClr>
                </a:gs>
                <a:gs pos="50000">
                  <a:schemeClr val="bg1">
                    <a:alpha val="30000"/>
                  </a:schemeClr>
                </a:gs>
                <a:gs pos="100000">
                  <a:srgbClr val="FFFFFF">
                    <a:shade val="100000"/>
                    <a:satMod val="115000"/>
                    <a:alpha val="49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09116" y="3041807"/>
            <a:ext cx="600739" cy="1136288"/>
            <a:chOff x="3482706" y="1645667"/>
            <a:chExt cx="419873" cy="79418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5" y="1484785"/>
              <a:chExt cx="2736306" cy="4392490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1249814" y="1700808"/>
                <a:ext cx="2611929" cy="3779119"/>
              </a:xfrm>
              <a:prstGeom prst="roundRect">
                <a:avLst>
                  <a:gd name="adj" fmla="val 1260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1" name="자유형 60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 62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5580112" y="4093461"/>
            <a:ext cx="576064" cy="807668"/>
            <a:chOff x="3635896" y="4269122"/>
            <a:chExt cx="576064" cy="80766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3635896" y="4269122"/>
              <a:ext cx="576064" cy="807668"/>
            </a:xfrm>
            <a:prstGeom prst="roundRect">
              <a:avLst>
                <a:gd name="adj" fmla="val 50000"/>
              </a:avLst>
            </a:prstGeom>
            <a:solidFill>
              <a:srgbClr val="00479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Picture 2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0667" y1="79933" x2="35111" y2="12040"/>
                          <a14:foregroundMark x1="50222" y1="25753" x2="50222" y2="25753"/>
                          <a14:foregroundMark x1="52889" y1="16722" x2="64889" y2="37124"/>
                          <a14:foregroundMark x1="77778" y1="27759" x2="34222" y2="78930"/>
                          <a14:foregroundMark x1="65778" y1="84615" x2="26667" y2="37124"/>
                          <a14:foregroundMark x1="25778" y1="24749" x2="72444" y2="71237"/>
                          <a14:foregroundMark x1="51556" y1="85619" x2="50222" y2="12375"/>
                          <a14:foregroundMark x1="22222" y1="68896" x2="52000" y2="431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573" y="4335445"/>
              <a:ext cx="518710" cy="68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/>
          <p:cNvSpPr/>
          <p:nvPr/>
        </p:nvSpPr>
        <p:spPr>
          <a:xfrm>
            <a:off x="226323" y="259367"/>
            <a:ext cx="409599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HOW TO BUILD: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버스와 어플리케이션의 연동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38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9944"/>
            <a:ext cx="9398524" cy="538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26323" y="259367"/>
            <a:ext cx="440377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HOW TO BUILD: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지하철과 어플리케이션의 연동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466196"/>
            <a:ext cx="9144000" cy="5391804"/>
          </a:xfrm>
          <a:prstGeom prst="rect">
            <a:avLst/>
          </a:prstGeom>
          <a:solidFill>
            <a:srgbClr val="10253F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44" name="그룹 43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52" name="자유형 51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50" name="직선 연결선 49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직사각형 2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 flipH="1">
            <a:off x="2924233" y="3599342"/>
            <a:ext cx="1871108" cy="10609"/>
          </a:xfrm>
          <a:prstGeom prst="line">
            <a:avLst/>
          </a:prstGeom>
          <a:ln w="76200">
            <a:solidFill>
              <a:srgbClr val="E6AA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 flipV="1">
            <a:off x="4863202" y="3757138"/>
            <a:ext cx="1668189" cy="1252074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0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9565" y1="64982" x2="70652" y2="60650"/>
                        <a14:foregroundMark x1="16739" y1="59928" x2="21957" y2="46209"/>
                        <a14:foregroundMark x1="26957" y1="47292" x2="31522" y2="25632"/>
                        <a14:foregroundMark x1="33478" y1="21661" x2="44783" y2="7942"/>
                        <a14:foregroundMark x1="54783" y1="10469" x2="65652" y2="19856"/>
                        <a14:foregroundMark x1="68696" y1="28520" x2="70870" y2="41516"/>
                        <a14:foregroundMark x1="73478" y1="37906" x2="83478" y2="40072"/>
                        <a14:foregroundMark x1="94130" y1="64982" x2="63478" y2="85921"/>
                        <a14:foregroundMark x1="88696" y1="87726" x2="17609" y2="86643"/>
                        <a14:foregroundMark x1="75652" y1="93141" x2="3913" y2="85199"/>
                        <a14:foregroundMark x1="29783" y1="93863" x2="6522" y2="685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0" y="2431784"/>
            <a:ext cx="2855815" cy="171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/>
          <p:cNvSpPr/>
          <p:nvPr/>
        </p:nvSpPr>
        <p:spPr>
          <a:xfrm>
            <a:off x="1214837" y="3212976"/>
            <a:ext cx="1628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tx2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운행시간표가</a:t>
            </a:r>
            <a:endParaRPr lang="en-US" altLang="ko-KR" b="1" spc="300" dirty="0">
              <a:solidFill>
                <a:schemeClr val="tx2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b="1" spc="300" dirty="0">
                <a:solidFill>
                  <a:schemeClr val="tx2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저장된 서버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751873" y="5565388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차량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입력한 </a:t>
            </a:r>
            <a:r>
              <a:rPr lang="ko-KR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</a:t>
            </a:r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콘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531391" y="4920227"/>
            <a:ext cx="608476" cy="608476"/>
            <a:chOff x="6101551" y="5438843"/>
            <a:chExt cx="608476" cy="608476"/>
          </a:xfrm>
        </p:grpSpPr>
        <p:sp>
          <p:nvSpPr>
            <p:cNvPr id="98" name="타원 97"/>
            <p:cNvSpPr/>
            <p:nvPr/>
          </p:nvSpPr>
          <p:spPr>
            <a:xfrm>
              <a:off x="6101551" y="5438843"/>
              <a:ext cx="608476" cy="60847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 rot="5400000">
              <a:off x="6193701" y="5527828"/>
              <a:ext cx="426525" cy="4265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167271" y="5449722"/>
              <a:ext cx="481485" cy="291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74000"/>
                  </a:srgbClr>
                </a:gs>
                <a:gs pos="50000">
                  <a:schemeClr val="bg1">
                    <a:alpha val="30000"/>
                  </a:schemeClr>
                </a:gs>
                <a:gs pos="100000">
                  <a:srgbClr val="FFFFFF">
                    <a:shade val="100000"/>
                    <a:satMod val="115000"/>
                    <a:alpha val="49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509116" y="3041807"/>
            <a:ext cx="600739" cy="1136288"/>
            <a:chOff x="3482706" y="1645667"/>
            <a:chExt cx="419873" cy="794183"/>
          </a:xfrm>
        </p:grpSpPr>
        <p:grpSp>
          <p:nvGrpSpPr>
            <p:cNvPr id="102" name="그룹 101"/>
            <p:cNvGrpSpPr/>
            <p:nvPr/>
          </p:nvGrpSpPr>
          <p:grpSpPr>
            <a:xfrm>
              <a:off x="3482706" y="1645667"/>
              <a:ext cx="419873" cy="794183"/>
              <a:chOff x="1187625" y="1484785"/>
              <a:chExt cx="2736306" cy="4392490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1187625" y="1484785"/>
                <a:ext cx="2736306" cy="4392490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249814" y="1700808"/>
                <a:ext cx="2611929" cy="3779119"/>
              </a:xfrm>
              <a:prstGeom prst="roundRect">
                <a:avLst>
                  <a:gd name="adj" fmla="val 1260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2432793" y="5566755"/>
                <a:ext cx="245965" cy="20763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104" name="자유형 103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0" name="그룹 109"/>
          <p:cNvGrpSpPr/>
          <p:nvPr/>
        </p:nvGrpSpPr>
        <p:grpSpPr>
          <a:xfrm>
            <a:off x="7486514" y="5622259"/>
            <a:ext cx="432048" cy="288032"/>
            <a:chOff x="5076056" y="4437112"/>
            <a:chExt cx="432048" cy="288032"/>
          </a:xfrm>
        </p:grpSpPr>
        <p:cxnSp>
          <p:nvCxnSpPr>
            <p:cNvPr id="111" name="직선 연결선 110"/>
            <p:cNvCxnSpPr/>
            <p:nvPr/>
          </p:nvCxnSpPr>
          <p:spPr>
            <a:xfrm flipH="1">
              <a:off x="5076056" y="4437112"/>
              <a:ext cx="99635" cy="28803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5125873" y="4581128"/>
              <a:ext cx="382231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flipH="1">
            <a:off x="7895994" y="5622259"/>
            <a:ext cx="432048" cy="288032"/>
            <a:chOff x="5458286" y="4445496"/>
            <a:chExt cx="432048" cy="288032"/>
          </a:xfrm>
        </p:grpSpPr>
        <p:cxnSp>
          <p:nvCxnSpPr>
            <p:cNvPr id="114" name="직선 연결선 113"/>
            <p:cNvCxnSpPr/>
            <p:nvPr/>
          </p:nvCxnSpPr>
          <p:spPr>
            <a:xfrm flipH="1">
              <a:off x="5458286" y="4445496"/>
              <a:ext cx="99635" cy="28803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508103" y="4589512"/>
              <a:ext cx="382231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양쪽 모서리가 둥근 사각형 115"/>
          <p:cNvSpPr/>
          <p:nvPr/>
        </p:nvSpPr>
        <p:spPr>
          <a:xfrm>
            <a:off x="7405712" y="4667736"/>
            <a:ext cx="998910" cy="1008114"/>
          </a:xfrm>
          <a:prstGeom prst="round2SameRect">
            <a:avLst>
              <a:gd name="adj1" fmla="val 2838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양쪽 모서리가 둥근 사각형 116"/>
          <p:cNvSpPr/>
          <p:nvPr/>
        </p:nvSpPr>
        <p:spPr>
          <a:xfrm>
            <a:off x="7536005" y="4979812"/>
            <a:ext cx="738325" cy="373133"/>
          </a:xfrm>
          <a:prstGeom prst="round2SameRect">
            <a:avLst>
              <a:gd name="adj1" fmla="val 25192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양쪽 모서리가 둥근 사각형 117"/>
          <p:cNvSpPr/>
          <p:nvPr/>
        </p:nvSpPr>
        <p:spPr>
          <a:xfrm>
            <a:off x="7536005" y="5459836"/>
            <a:ext cx="135287" cy="1352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양쪽 모서리가 둥근 사각형 118"/>
          <p:cNvSpPr/>
          <p:nvPr/>
        </p:nvSpPr>
        <p:spPr>
          <a:xfrm>
            <a:off x="8139042" y="5459836"/>
            <a:ext cx="135287" cy="1352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양쪽 모서리가 둥근 사각형 119"/>
          <p:cNvSpPr/>
          <p:nvPr/>
        </p:nvSpPr>
        <p:spPr>
          <a:xfrm>
            <a:off x="7720586" y="4754598"/>
            <a:ext cx="369162" cy="1245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양쪽 모서리가 둥근 사각형 120"/>
          <p:cNvSpPr/>
          <p:nvPr/>
        </p:nvSpPr>
        <p:spPr>
          <a:xfrm>
            <a:off x="7720586" y="4606528"/>
            <a:ext cx="369162" cy="12451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80112" y="4093461"/>
            <a:ext cx="576064" cy="807668"/>
            <a:chOff x="3635896" y="4269122"/>
            <a:chExt cx="576064" cy="80766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635896" y="4269122"/>
              <a:ext cx="576064" cy="807668"/>
            </a:xfrm>
            <a:prstGeom prst="roundRect">
              <a:avLst>
                <a:gd name="adj" fmla="val 50000"/>
              </a:avLst>
            </a:prstGeom>
            <a:solidFill>
              <a:srgbClr val="00479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2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0667" y1="79933" x2="35111" y2="12040"/>
                          <a14:foregroundMark x1="50222" y1="25753" x2="50222" y2="25753"/>
                          <a14:foregroundMark x1="52889" y1="16722" x2="64889" y2="37124"/>
                          <a14:foregroundMark x1="77778" y1="27759" x2="34222" y2="78930"/>
                          <a14:foregroundMark x1="65778" y1="84615" x2="26667" y2="37124"/>
                          <a14:foregroundMark x1="25778" y1="24749" x2="72444" y2="71237"/>
                          <a14:foregroundMark x1="51556" y1="85619" x2="50222" y2="12375"/>
                          <a14:foregroundMark x1="22222" y1="68896" x2="52000" y2="431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573" y="4335445"/>
              <a:ext cx="518710" cy="68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2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 descr="C:\Users\Brick\Desktop\제목 없음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05" y="1412776"/>
            <a:ext cx="9235717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-55205" y="1470451"/>
            <a:ext cx="9235717" cy="5391804"/>
          </a:xfrm>
          <a:prstGeom prst="rect">
            <a:avLst/>
          </a:prstGeom>
          <a:solidFill>
            <a:srgbClr val="10253F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5380" y="2152651"/>
            <a:ext cx="1367932" cy="1156983"/>
            <a:chOff x="2399763" y="2087859"/>
            <a:chExt cx="778314" cy="658290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399763" y="2684768"/>
              <a:ext cx="678422" cy="6138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>
              <a:off x="2627784" y="2668459"/>
              <a:ext cx="222379" cy="4114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 rot="475748">
              <a:off x="2774058" y="2087859"/>
              <a:ext cx="404019" cy="404019"/>
              <a:chOff x="4590098" y="2477666"/>
              <a:chExt cx="900538" cy="900538"/>
            </a:xfrm>
            <a:solidFill>
              <a:srgbClr val="FFC000"/>
            </a:solidFill>
          </p:grpSpPr>
          <p:sp>
            <p:nvSpPr>
              <p:cNvPr id="38" name="막힌 원호 37"/>
              <p:cNvSpPr/>
              <p:nvPr/>
            </p:nvSpPr>
            <p:spPr>
              <a:xfrm>
                <a:off x="4788339" y="2675907"/>
                <a:ext cx="504056" cy="504056"/>
              </a:xfrm>
              <a:prstGeom prst="blockArc">
                <a:avLst>
                  <a:gd name="adj1" fmla="val 15140351"/>
                  <a:gd name="adj2" fmla="val 95506"/>
                  <a:gd name="adj3" fmla="val 205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막힌 원호 38"/>
              <p:cNvSpPr/>
              <p:nvPr/>
            </p:nvSpPr>
            <p:spPr>
              <a:xfrm>
                <a:off x="4590098" y="2477666"/>
                <a:ext cx="900538" cy="900538"/>
              </a:xfrm>
              <a:prstGeom prst="blockArc">
                <a:avLst>
                  <a:gd name="adj1" fmla="val 15164356"/>
                  <a:gd name="adj2" fmla="val 21556449"/>
                  <a:gd name="adj3" fmla="val 127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양쪽 모서리가 둥근 사각형 36"/>
            <p:cNvSpPr/>
            <p:nvPr/>
          </p:nvSpPr>
          <p:spPr>
            <a:xfrm rot="10800000">
              <a:off x="2480527" y="2261562"/>
              <a:ext cx="516893" cy="387670"/>
            </a:xfrm>
            <a:prstGeom prst="round2SameRect">
              <a:avLst>
                <a:gd name="adj1" fmla="val 0"/>
                <a:gd name="adj2" fmla="val 8388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86004" y="3372350"/>
            <a:ext cx="1612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전공자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(2)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586313" y="2473145"/>
            <a:ext cx="336300" cy="343532"/>
          </a:xfrm>
          <a:custGeom>
            <a:avLst/>
            <a:gdLst>
              <a:gd name="connsiteX0" fmla="*/ 195263 w 442913"/>
              <a:gd name="connsiteY0" fmla="*/ 0 h 452438"/>
              <a:gd name="connsiteX1" fmla="*/ 442913 w 442913"/>
              <a:gd name="connsiteY1" fmla="*/ 4763 h 452438"/>
              <a:gd name="connsiteX2" fmla="*/ 4763 w 442913"/>
              <a:gd name="connsiteY2" fmla="*/ 452438 h 452438"/>
              <a:gd name="connsiteX3" fmla="*/ 0 w 442913"/>
              <a:gd name="connsiteY3" fmla="*/ 285750 h 452438"/>
              <a:gd name="connsiteX4" fmla="*/ 195263 w 442913"/>
              <a:gd name="connsiteY4" fmla="*/ 0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913" h="452438">
                <a:moveTo>
                  <a:pt x="195263" y="0"/>
                </a:moveTo>
                <a:lnTo>
                  <a:pt x="442913" y="4763"/>
                </a:lnTo>
                <a:lnTo>
                  <a:pt x="4763" y="452438"/>
                </a:lnTo>
                <a:lnTo>
                  <a:pt x="0" y="285750"/>
                </a:lnTo>
                <a:lnTo>
                  <a:pt x="195263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583931" y="2475527"/>
            <a:ext cx="502444" cy="407194"/>
          </a:xfrm>
          <a:custGeom>
            <a:avLst/>
            <a:gdLst>
              <a:gd name="connsiteX0" fmla="*/ 0 w 502444"/>
              <a:gd name="connsiteY0" fmla="*/ 407194 h 407194"/>
              <a:gd name="connsiteX1" fmla="*/ 378619 w 502444"/>
              <a:gd name="connsiteY1" fmla="*/ 11906 h 407194"/>
              <a:gd name="connsiteX2" fmla="*/ 502444 w 502444"/>
              <a:gd name="connsiteY2" fmla="*/ 0 h 407194"/>
              <a:gd name="connsiteX3" fmla="*/ 0 w 502444"/>
              <a:gd name="connsiteY3" fmla="*/ 407194 h 40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444" h="407194">
                <a:moveTo>
                  <a:pt x="0" y="407194"/>
                </a:moveTo>
                <a:lnTo>
                  <a:pt x="378619" y="11906"/>
                </a:lnTo>
                <a:lnTo>
                  <a:pt x="502444" y="0"/>
                </a:lnTo>
                <a:lnTo>
                  <a:pt x="0" y="40719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44" name="그룹 43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52" name="자유형 51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50" name="직선 연결선 49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직사각형 2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566172" y="4459961"/>
            <a:ext cx="993643" cy="963670"/>
            <a:chOff x="3344905" y="2497080"/>
            <a:chExt cx="1064027" cy="1031931"/>
          </a:xfrm>
        </p:grpSpPr>
        <p:sp>
          <p:nvSpPr>
            <p:cNvPr id="67" name="원형 66"/>
            <p:cNvSpPr/>
            <p:nvPr/>
          </p:nvSpPr>
          <p:spPr>
            <a:xfrm>
              <a:off x="3344905" y="2504801"/>
              <a:ext cx="1008112" cy="1008112"/>
            </a:xfrm>
            <a:prstGeom prst="pie">
              <a:avLst>
                <a:gd name="adj1" fmla="val 9264606"/>
                <a:gd name="adj2" fmla="val 1150308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원형 67"/>
            <p:cNvSpPr/>
            <p:nvPr/>
          </p:nvSpPr>
          <p:spPr>
            <a:xfrm>
              <a:off x="3350245" y="2497080"/>
              <a:ext cx="1008112" cy="1008112"/>
            </a:xfrm>
            <a:prstGeom prst="pie">
              <a:avLst>
                <a:gd name="adj1" fmla="val 11913944"/>
                <a:gd name="adj2" fmla="val 16200000"/>
              </a:avLst>
            </a:prstGeom>
            <a:solidFill>
              <a:srgbClr val="FF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원형 68"/>
            <p:cNvSpPr/>
            <p:nvPr/>
          </p:nvSpPr>
          <p:spPr>
            <a:xfrm>
              <a:off x="3400820" y="2500039"/>
              <a:ext cx="1008112" cy="1008112"/>
            </a:xfrm>
            <a:prstGeom prst="pie">
              <a:avLst>
                <a:gd name="adj1" fmla="val 16202192"/>
                <a:gd name="adj2" fmla="val 34561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원형 69"/>
            <p:cNvSpPr/>
            <p:nvPr/>
          </p:nvSpPr>
          <p:spPr>
            <a:xfrm>
              <a:off x="3365597" y="2520899"/>
              <a:ext cx="1008112" cy="1008112"/>
            </a:xfrm>
            <a:prstGeom prst="pie">
              <a:avLst>
                <a:gd name="adj1" fmla="val 3568636"/>
                <a:gd name="adj2" fmla="val 90111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758069" y="2892511"/>
              <a:ext cx="223167" cy="22316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7166000" y="5486347"/>
            <a:ext cx="1887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SW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융합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(2)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6323" y="259367"/>
            <a:ext cx="152477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ROLE: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역할 분담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8" y="2204864"/>
            <a:ext cx="4898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어플리케이션 디자인 및 제작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BMS/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지하철 시간표 등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파싱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방안 마련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모바일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~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외부서버 간 통신 수단 조사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20280" y="4529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어플리케이션 디자인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필요한 통계자료 수집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블루투스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비콘과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통신 수단 조사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38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0" y="0"/>
            <a:ext cx="9144000" cy="1412775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9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900000">
            <a:off x="7803222" y="-6798"/>
            <a:ext cx="1080120" cy="1356323"/>
            <a:chOff x="3370318" y="1635057"/>
            <a:chExt cx="640904" cy="804793"/>
          </a:xfrm>
        </p:grpSpPr>
        <p:grpSp>
          <p:nvGrpSpPr>
            <p:cNvPr id="59" name="그룹 58"/>
            <p:cNvGrpSpPr/>
            <p:nvPr/>
          </p:nvGrpSpPr>
          <p:grpSpPr>
            <a:xfrm>
              <a:off x="3482706" y="1645667"/>
              <a:ext cx="419873" cy="794183"/>
              <a:chOff x="1187624" y="1484785"/>
              <a:chExt cx="2736304" cy="439248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1187624" y="1484785"/>
                <a:ext cx="2736304" cy="4392489"/>
              </a:xfrm>
              <a:prstGeom prst="roundRect">
                <a:avLst>
                  <a:gd name="adj" fmla="val 84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378324" y="1700808"/>
                <a:ext cx="2346113" cy="3779120"/>
              </a:xfrm>
              <a:prstGeom prst="roundRect">
                <a:avLst>
                  <a:gd name="adj" fmla="val 1260"/>
                </a:avLst>
              </a:prstGeom>
              <a:solidFill>
                <a:schemeClr val="tx2"/>
              </a:solidFill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235932" y="5566755"/>
                <a:ext cx="639688" cy="20764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67451" y="1843021"/>
              <a:ext cx="250384" cy="363309"/>
              <a:chOff x="2123728" y="3055101"/>
              <a:chExt cx="664135" cy="963663"/>
            </a:xfrm>
          </p:grpSpPr>
          <p:sp>
            <p:nvSpPr>
              <p:cNvPr id="67" name="자유형 66"/>
              <p:cNvSpPr/>
              <p:nvPr/>
            </p:nvSpPr>
            <p:spPr>
              <a:xfrm>
                <a:off x="2247567" y="3379525"/>
                <a:ext cx="177277" cy="401688"/>
              </a:xfrm>
              <a:custGeom>
                <a:avLst/>
                <a:gdLst>
                  <a:gd name="connsiteX0" fmla="*/ 21699 w 177277"/>
                  <a:gd name="connsiteY0" fmla="*/ 38905 h 401688"/>
                  <a:gd name="connsiteX1" fmla="*/ 94724 w 177277"/>
                  <a:gd name="connsiteY1" fmla="*/ 805 h 401688"/>
                  <a:gd name="connsiteX2" fmla="*/ 177274 w 177277"/>
                  <a:gd name="connsiteY2" fmla="*/ 70655 h 401688"/>
                  <a:gd name="connsiteX3" fmla="*/ 97899 w 177277"/>
                  <a:gd name="connsiteY3" fmla="*/ 229405 h 401688"/>
                  <a:gd name="connsiteX4" fmla="*/ 101074 w 177277"/>
                  <a:gd name="connsiteY4" fmla="*/ 397680 h 401688"/>
                  <a:gd name="connsiteX5" fmla="*/ 5824 w 177277"/>
                  <a:gd name="connsiteY5" fmla="*/ 337355 h 401688"/>
                  <a:gd name="connsiteX6" fmla="*/ 18524 w 177277"/>
                  <a:gd name="connsiteY6" fmla="*/ 207180 h 4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277" h="401688">
                    <a:moveTo>
                      <a:pt x="21699" y="38905"/>
                    </a:moveTo>
                    <a:cubicBezTo>
                      <a:pt x="45247" y="17209"/>
                      <a:pt x="68795" y="-4487"/>
                      <a:pt x="94724" y="805"/>
                    </a:cubicBezTo>
                    <a:cubicBezTo>
                      <a:pt x="120653" y="6097"/>
                      <a:pt x="176745" y="32555"/>
                      <a:pt x="177274" y="70655"/>
                    </a:cubicBezTo>
                    <a:cubicBezTo>
                      <a:pt x="177803" y="108755"/>
                      <a:pt x="110599" y="174901"/>
                      <a:pt x="97899" y="229405"/>
                    </a:cubicBezTo>
                    <a:cubicBezTo>
                      <a:pt x="85199" y="283909"/>
                      <a:pt x="116420" y="379688"/>
                      <a:pt x="101074" y="397680"/>
                    </a:cubicBezTo>
                    <a:cubicBezTo>
                      <a:pt x="85728" y="415672"/>
                      <a:pt x="19582" y="369105"/>
                      <a:pt x="5824" y="337355"/>
                    </a:cubicBezTo>
                    <a:cubicBezTo>
                      <a:pt x="-7934" y="305605"/>
                      <a:pt x="5295" y="256392"/>
                      <a:pt x="18524" y="207180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2266617" y="3228468"/>
                <a:ext cx="378356" cy="308464"/>
              </a:xfrm>
              <a:custGeom>
                <a:avLst/>
                <a:gdLst>
                  <a:gd name="connsiteX0" fmla="*/ 0 w 378356"/>
                  <a:gd name="connsiteY0" fmla="*/ 187814 h 308464"/>
                  <a:gd name="connsiteX1" fmla="*/ 19050 w 378356"/>
                  <a:gd name="connsiteY1" fmla="*/ 95739 h 308464"/>
                  <a:gd name="connsiteX2" fmla="*/ 101600 w 378356"/>
                  <a:gd name="connsiteY2" fmla="*/ 13189 h 308464"/>
                  <a:gd name="connsiteX3" fmla="*/ 231775 w 378356"/>
                  <a:gd name="connsiteY3" fmla="*/ 6839 h 308464"/>
                  <a:gd name="connsiteX4" fmla="*/ 349250 w 378356"/>
                  <a:gd name="connsiteY4" fmla="*/ 79864 h 308464"/>
                  <a:gd name="connsiteX5" fmla="*/ 377825 w 378356"/>
                  <a:gd name="connsiteY5" fmla="*/ 213214 h 308464"/>
                  <a:gd name="connsiteX6" fmla="*/ 333375 w 378356"/>
                  <a:gd name="connsiteY6" fmla="*/ 308464 h 308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356" h="308464">
                    <a:moveTo>
                      <a:pt x="0" y="187814"/>
                    </a:moveTo>
                    <a:cubicBezTo>
                      <a:pt x="1058" y="156328"/>
                      <a:pt x="2117" y="124843"/>
                      <a:pt x="19050" y="95739"/>
                    </a:cubicBezTo>
                    <a:cubicBezTo>
                      <a:pt x="35983" y="66635"/>
                      <a:pt x="66146" y="28006"/>
                      <a:pt x="101600" y="13189"/>
                    </a:cubicBezTo>
                    <a:cubicBezTo>
                      <a:pt x="137054" y="-1628"/>
                      <a:pt x="190500" y="-4273"/>
                      <a:pt x="231775" y="6839"/>
                    </a:cubicBezTo>
                    <a:cubicBezTo>
                      <a:pt x="273050" y="17951"/>
                      <a:pt x="324908" y="45468"/>
                      <a:pt x="349250" y="79864"/>
                    </a:cubicBezTo>
                    <a:cubicBezTo>
                      <a:pt x="373592" y="114260"/>
                      <a:pt x="380471" y="175114"/>
                      <a:pt x="377825" y="213214"/>
                    </a:cubicBezTo>
                    <a:cubicBezTo>
                      <a:pt x="375179" y="251314"/>
                      <a:pt x="354277" y="279889"/>
                      <a:pt x="333375" y="308464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2123728" y="3055101"/>
                <a:ext cx="664135" cy="963663"/>
              </a:xfrm>
              <a:custGeom>
                <a:avLst/>
                <a:gdLst>
                  <a:gd name="connsiteX0" fmla="*/ 24095 w 664135"/>
                  <a:gd name="connsiteY0" fmla="*/ 420736 h 963663"/>
                  <a:gd name="connsiteX1" fmla="*/ 282 w 664135"/>
                  <a:gd name="connsiteY1" fmla="*/ 332630 h 963663"/>
                  <a:gd name="connsiteX2" fmla="*/ 38382 w 664135"/>
                  <a:gd name="connsiteY2" fmla="*/ 144511 h 963663"/>
                  <a:gd name="connsiteX3" fmla="*/ 216976 w 664135"/>
                  <a:gd name="connsiteY3" fmla="*/ 15924 h 963663"/>
                  <a:gd name="connsiteX4" fmla="*/ 433670 w 664135"/>
                  <a:gd name="connsiteY4" fmla="*/ 15924 h 963663"/>
                  <a:gd name="connsiteX5" fmla="*/ 600357 w 664135"/>
                  <a:gd name="connsiteY5" fmla="*/ 142130 h 963663"/>
                  <a:gd name="connsiteX6" fmla="*/ 662270 w 664135"/>
                  <a:gd name="connsiteY6" fmla="*/ 349299 h 963663"/>
                  <a:gd name="connsiteX7" fmla="*/ 538445 w 664135"/>
                  <a:gd name="connsiteY7" fmla="*/ 604093 h 963663"/>
                  <a:gd name="connsiteX8" fmla="*/ 493201 w 664135"/>
                  <a:gd name="connsiteY8" fmla="*/ 694580 h 963663"/>
                  <a:gd name="connsiteX9" fmla="*/ 471770 w 664135"/>
                  <a:gd name="connsiteY9" fmla="*/ 799355 h 963663"/>
                  <a:gd name="connsiteX10" fmla="*/ 433670 w 664135"/>
                  <a:gd name="connsiteY10" fmla="*/ 887461 h 963663"/>
                  <a:gd name="connsiteX11" fmla="*/ 295557 w 664135"/>
                  <a:gd name="connsiteY11" fmla="*/ 963661 h 963663"/>
                  <a:gd name="connsiteX12" fmla="*/ 138395 w 664135"/>
                  <a:gd name="connsiteY12" fmla="*/ 889843 h 963663"/>
                  <a:gd name="connsiteX13" fmla="*/ 112201 w 664135"/>
                  <a:gd name="connsiteY13" fmla="*/ 782686 h 96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4135" h="963663">
                    <a:moveTo>
                      <a:pt x="24095" y="420736"/>
                    </a:moveTo>
                    <a:cubicBezTo>
                      <a:pt x="10998" y="399701"/>
                      <a:pt x="-2099" y="378667"/>
                      <a:pt x="282" y="332630"/>
                    </a:cubicBezTo>
                    <a:cubicBezTo>
                      <a:pt x="2663" y="286593"/>
                      <a:pt x="2266" y="197295"/>
                      <a:pt x="38382" y="144511"/>
                    </a:cubicBezTo>
                    <a:cubicBezTo>
                      <a:pt x="74498" y="91727"/>
                      <a:pt x="151095" y="37355"/>
                      <a:pt x="216976" y="15924"/>
                    </a:cubicBezTo>
                    <a:cubicBezTo>
                      <a:pt x="282857" y="-5507"/>
                      <a:pt x="369773" y="-5110"/>
                      <a:pt x="433670" y="15924"/>
                    </a:cubicBezTo>
                    <a:cubicBezTo>
                      <a:pt x="497567" y="36958"/>
                      <a:pt x="562257" y="86568"/>
                      <a:pt x="600357" y="142130"/>
                    </a:cubicBezTo>
                    <a:cubicBezTo>
                      <a:pt x="638457" y="197692"/>
                      <a:pt x="672589" y="272305"/>
                      <a:pt x="662270" y="349299"/>
                    </a:cubicBezTo>
                    <a:cubicBezTo>
                      <a:pt x="651951" y="426293"/>
                      <a:pt x="566623" y="546546"/>
                      <a:pt x="538445" y="604093"/>
                    </a:cubicBezTo>
                    <a:cubicBezTo>
                      <a:pt x="510267" y="661640"/>
                      <a:pt x="504313" y="662036"/>
                      <a:pt x="493201" y="694580"/>
                    </a:cubicBezTo>
                    <a:cubicBezTo>
                      <a:pt x="482089" y="727124"/>
                      <a:pt x="481692" y="767208"/>
                      <a:pt x="471770" y="799355"/>
                    </a:cubicBezTo>
                    <a:cubicBezTo>
                      <a:pt x="461848" y="831502"/>
                      <a:pt x="463039" y="860077"/>
                      <a:pt x="433670" y="887461"/>
                    </a:cubicBezTo>
                    <a:cubicBezTo>
                      <a:pt x="404301" y="914845"/>
                      <a:pt x="344769" y="963264"/>
                      <a:pt x="295557" y="963661"/>
                    </a:cubicBezTo>
                    <a:cubicBezTo>
                      <a:pt x="246345" y="964058"/>
                      <a:pt x="168954" y="920006"/>
                      <a:pt x="138395" y="889843"/>
                    </a:cubicBezTo>
                    <a:cubicBezTo>
                      <a:pt x="107836" y="859681"/>
                      <a:pt x="110018" y="821183"/>
                      <a:pt x="112201" y="782686"/>
                    </a:cubicBezTo>
                  </a:path>
                </a:pathLst>
              </a:cu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370318" y="1635057"/>
              <a:ext cx="640904" cy="792603"/>
              <a:chOff x="3370318" y="1635057"/>
              <a:chExt cx="640904" cy="792603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3430187" y="1635057"/>
                <a:ext cx="0" cy="405994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370318" y="1658227"/>
                <a:ext cx="0" cy="273325"/>
              </a:xfrm>
              <a:prstGeom prst="line">
                <a:avLst/>
              </a:prstGeom>
              <a:ln w="57150" cap="rnd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 rot="10800000">
                <a:off x="3951353" y="2021666"/>
                <a:ext cx="59869" cy="405994"/>
                <a:chOff x="4345310" y="3725416"/>
                <a:chExt cx="72008" cy="488316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4417318" y="3725416"/>
                  <a:ext cx="0" cy="488316"/>
                </a:xfrm>
                <a:prstGeom prst="line">
                  <a:avLst/>
                </a:prstGeom>
                <a:ln w="571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>
                  <a:off x="4345310" y="3753284"/>
                  <a:ext cx="0" cy="328746"/>
                </a:xfrm>
                <a:prstGeom prst="line">
                  <a:avLst/>
                </a:prstGeom>
                <a:ln w="57150" cap="rnd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/>
          <p:cNvSpPr/>
          <p:nvPr/>
        </p:nvSpPr>
        <p:spPr>
          <a:xfrm>
            <a:off x="0" y="1412776"/>
            <a:ext cx="9144000" cy="57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82AA8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6323" y="259367"/>
            <a:ext cx="18185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EXAMPLE</a:t>
            </a:r>
          </a:p>
          <a:p>
            <a:r>
              <a:rPr lang="ko-KR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 이미지</a:t>
            </a:r>
            <a:endParaRPr lang="en-US" altLang="ko-KR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22222" y="1772816"/>
            <a:ext cx="2546895" cy="4817410"/>
            <a:chOff x="3522222" y="1844824"/>
            <a:chExt cx="2546895" cy="481741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522222" y="1844824"/>
              <a:ext cx="2546895" cy="4817410"/>
            </a:xfrm>
            <a:prstGeom prst="roundRect">
              <a:avLst>
                <a:gd name="adj" fmla="val 84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699722" y="2276872"/>
              <a:ext cx="2183713" cy="3949578"/>
            </a:xfrm>
            <a:prstGeom prst="roundRect">
              <a:avLst>
                <a:gd name="adj" fmla="val 1260"/>
              </a:avLst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100000">
                  <a:srgbClr val="081B32"/>
                </a:gs>
                <a:gs pos="0">
                  <a:schemeClr val="tx1"/>
                </a:gs>
              </a:gsLst>
              <a:lin ang="5400000" scaled="1"/>
              <a:tileRect/>
            </a:gradFill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4497965" y="6321676"/>
              <a:ext cx="595408" cy="22772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18547" y="2026734"/>
              <a:ext cx="754245" cy="113863"/>
              <a:chOff x="4389496" y="2026734"/>
              <a:chExt cx="754245" cy="113863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4389496" y="2026734"/>
                <a:ext cx="595408" cy="113863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5028541" y="2026734"/>
                <a:ext cx="115200" cy="113863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46" name="Picture 13" descr="Z:\finger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9927" y="5391472"/>
            <a:ext cx="428055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067944" y="3068960"/>
            <a:ext cx="1439161" cy="2088232"/>
            <a:chOff x="4331916" y="3050483"/>
            <a:chExt cx="487443" cy="707283"/>
          </a:xfrm>
        </p:grpSpPr>
        <p:sp>
          <p:nvSpPr>
            <p:cNvPr id="51" name="자유형 50"/>
            <p:cNvSpPr/>
            <p:nvPr/>
          </p:nvSpPr>
          <p:spPr>
            <a:xfrm>
              <a:off x="4422808" y="3288595"/>
              <a:ext cx="130113" cy="294820"/>
            </a:xfrm>
            <a:custGeom>
              <a:avLst/>
              <a:gdLst>
                <a:gd name="connsiteX0" fmla="*/ 21699 w 177277"/>
                <a:gd name="connsiteY0" fmla="*/ 38905 h 401688"/>
                <a:gd name="connsiteX1" fmla="*/ 94724 w 177277"/>
                <a:gd name="connsiteY1" fmla="*/ 805 h 401688"/>
                <a:gd name="connsiteX2" fmla="*/ 177274 w 177277"/>
                <a:gd name="connsiteY2" fmla="*/ 70655 h 401688"/>
                <a:gd name="connsiteX3" fmla="*/ 97899 w 177277"/>
                <a:gd name="connsiteY3" fmla="*/ 229405 h 401688"/>
                <a:gd name="connsiteX4" fmla="*/ 101074 w 177277"/>
                <a:gd name="connsiteY4" fmla="*/ 397680 h 401688"/>
                <a:gd name="connsiteX5" fmla="*/ 5824 w 177277"/>
                <a:gd name="connsiteY5" fmla="*/ 337355 h 401688"/>
                <a:gd name="connsiteX6" fmla="*/ 18524 w 177277"/>
                <a:gd name="connsiteY6" fmla="*/ 207180 h 40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277" h="401688">
                  <a:moveTo>
                    <a:pt x="21699" y="38905"/>
                  </a:moveTo>
                  <a:cubicBezTo>
                    <a:pt x="45247" y="17209"/>
                    <a:pt x="68795" y="-4487"/>
                    <a:pt x="94724" y="805"/>
                  </a:cubicBezTo>
                  <a:cubicBezTo>
                    <a:pt x="120653" y="6097"/>
                    <a:pt x="176745" y="32555"/>
                    <a:pt x="177274" y="70655"/>
                  </a:cubicBezTo>
                  <a:cubicBezTo>
                    <a:pt x="177803" y="108755"/>
                    <a:pt x="110599" y="174901"/>
                    <a:pt x="97899" y="229405"/>
                  </a:cubicBezTo>
                  <a:cubicBezTo>
                    <a:pt x="85199" y="283909"/>
                    <a:pt x="116420" y="379688"/>
                    <a:pt x="101074" y="397680"/>
                  </a:cubicBezTo>
                  <a:cubicBezTo>
                    <a:pt x="85728" y="415672"/>
                    <a:pt x="19582" y="369105"/>
                    <a:pt x="5824" y="337355"/>
                  </a:cubicBezTo>
                  <a:cubicBezTo>
                    <a:pt x="-7934" y="305605"/>
                    <a:pt x="5295" y="256392"/>
                    <a:pt x="18524" y="207180"/>
                  </a:cubicBezTo>
                </a:path>
              </a:pathLst>
            </a:custGeom>
            <a:ln w="1016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4436790" y="3177726"/>
              <a:ext cx="277695" cy="226398"/>
            </a:xfrm>
            <a:custGeom>
              <a:avLst/>
              <a:gdLst>
                <a:gd name="connsiteX0" fmla="*/ 0 w 378356"/>
                <a:gd name="connsiteY0" fmla="*/ 187814 h 308464"/>
                <a:gd name="connsiteX1" fmla="*/ 19050 w 378356"/>
                <a:gd name="connsiteY1" fmla="*/ 95739 h 308464"/>
                <a:gd name="connsiteX2" fmla="*/ 101600 w 378356"/>
                <a:gd name="connsiteY2" fmla="*/ 13189 h 308464"/>
                <a:gd name="connsiteX3" fmla="*/ 231775 w 378356"/>
                <a:gd name="connsiteY3" fmla="*/ 6839 h 308464"/>
                <a:gd name="connsiteX4" fmla="*/ 349250 w 378356"/>
                <a:gd name="connsiteY4" fmla="*/ 79864 h 308464"/>
                <a:gd name="connsiteX5" fmla="*/ 377825 w 378356"/>
                <a:gd name="connsiteY5" fmla="*/ 213214 h 308464"/>
                <a:gd name="connsiteX6" fmla="*/ 333375 w 378356"/>
                <a:gd name="connsiteY6" fmla="*/ 308464 h 30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356" h="308464">
                  <a:moveTo>
                    <a:pt x="0" y="187814"/>
                  </a:moveTo>
                  <a:cubicBezTo>
                    <a:pt x="1058" y="156328"/>
                    <a:pt x="2117" y="124843"/>
                    <a:pt x="19050" y="95739"/>
                  </a:cubicBezTo>
                  <a:cubicBezTo>
                    <a:pt x="35983" y="66635"/>
                    <a:pt x="66146" y="28006"/>
                    <a:pt x="101600" y="13189"/>
                  </a:cubicBezTo>
                  <a:cubicBezTo>
                    <a:pt x="137054" y="-1628"/>
                    <a:pt x="190500" y="-4273"/>
                    <a:pt x="231775" y="6839"/>
                  </a:cubicBezTo>
                  <a:cubicBezTo>
                    <a:pt x="273050" y="17951"/>
                    <a:pt x="324908" y="45468"/>
                    <a:pt x="349250" y="79864"/>
                  </a:cubicBezTo>
                  <a:cubicBezTo>
                    <a:pt x="373592" y="114260"/>
                    <a:pt x="380471" y="175114"/>
                    <a:pt x="377825" y="213214"/>
                  </a:cubicBezTo>
                  <a:cubicBezTo>
                    <a:pt x="375179" y="251314"/>
                    <a:pt x="354277" y="279889"/>
                    <a:pt x="333375" y="308464"/>
                  </a:cubicBezTo>
                </a:path>
              </a:pathLst>
            </a:custGeom>
            <a:ln w="1016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4331916" y="3050483"/>
              <a:ext cx="487443" cy="707283"/>
            </a:xfrm>
            <a:custGeom>
              <a:avLst/>
              <a:gdLst>
                <a:gd name="connsiteX0" fmla="*/ 24095 w 664135"/>
                <a:gd name="connsiteY0" fmla="*/ 420736 h 963663"/>
                <a:gd name="connsiteX1" fmla="*/ 282 w 664135"/>
                <a:gd name="connsiteY1" fmla="*/ 332630 h 963663"/>
                <a:gd name="connsiteX2" fmla="*/ 38382 w 664135"/>
                <a:gd name="connsiteY2" fmla="*/ 144511 h 963663"/>
                <a:gd name="connsiteX3" fmla="*/ 216976 w 664135"/>
                <a:gd name="connsiteY3" fmla="*/ 15924 h 963663"/>
                <a:gd name="connsiteX4" fmla="*/ 433670 w 664135"/>
                <a:gd name="connsiteY4" fmla="*/ 15924 h 963663"/>
                <a:gd name="connsiteX5" fmla="*/ 600357 w 664135"/>
                <a:gd name="connsiteY5" fmla="*/ 142130 h 963663"/>
                <a:gd name="connsiteX6" fmla="*/ 662270 w 664135"/>
                <a:gd name="connsiteY6" fmla="*/ 349299 h 963663"/>
                <a:gd name="connsiteX7" fmla="*/ 538445 w 664135"/>
                <a:gd name="connsiteY7" fmla="*/ 604093 h 963663"/>
                <a:gd name="connsiteX8" fmla="*/ 493201 w 664135"/>
                <a:gd name="connsiteY8" fmla="*/ 694580 h 963663"/>
                <a:gd name="connsiteX9" fmla="*/ 471770 w 664135"/>
                <a:gd name="connsiteY9" fmla="*/ 799355 h 963663"/>
                <a:gd name="connsiteX10" fmla="*/ 433670 w 664135"/>
                <a:gd name="connsiteY10" fmla="*/ 887461 h 963663"/>
                <a:gd name="connsiteX11" fmla="*/ 295557 w 664135"/>
                <a:gd name="connsiteY11" fmla="*/ 963661 h 963663"/>
                <a:gd name="connsiteX12" fmla="*/ 138395 w 664135"/>
                <a:gd name="connsiteY12" fmla="*/ 889843 h 963663"/>
                <a:gd name="connsiteX13" fmla="*/ 112201 w 664135"/>
                <a:gd name="connsiteY13" fmla="*/ 782686 h 96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135" h="963663">
                  <a:moveTo>
                    <a:pt x="24095" y="420736"/>
                  </a:moveTo>
                  <a:cubicBezTo>
                    <a:pt x="10998" y="399701"/>
                    <a:pt x="-2099" y="378667"/>
                    <a:pt x="282" y="332630"/>
                  </a:cubicBezTo>
                  <a:cubicBezTo>
                    <a:pt x="2663" y="286593"/>
                    <a:pt x="2266" y="197295"/>
                    <a:pt x="38382" y="144511"/>
                  </a:cubicBezTo>
                  <a:cubicBezTo>
                    <a:pt x="74498" y="91727"/>
                    <a:pt x="151095" y="37355"/>
                    <a:pt x="216976" y="15924"/>
                  </a:cubicBezTo>
                  <a:cubicBezTo>
                    <a:pt x="282857" y="-5507"/>
                    <a:pt x="369773" y="-5110"/>
                    <a:pt x="433670" y="15924"/>
                  </a:cubicBezTo>
                  <a:cubicBezTo>
                    <a:pt x="497567" y="36958"/>
                    <a:pt x="562257" y="86568"/>
                    <a:pt x="600357" y="142130"/>
                  </a:cubicBezTo>
                  <a:cubicBezTo>
                    <a:pt x="638457" y="197692"/>
                    <a:pt x="672589" y="272305"/>
                    <a:pt x="662270" y="349299"/>
                  </a:cubicBezTo>
                  <a:cubicBezTo>
                    <a:pt x="651951" y="426293"/>
                    <a:pt x="566623" y="546546"/>
                    <a:pt x="538445" y="604093"/>
                  </a:cubicBezTo>
                  <a:cubicBezTo>
                    <a:pt x="510267" y="661640"/>
                    <a:pt x="504313" y="662036"/>
                    <a:pt x="493201" y="694580"/>
                  </a:cubicBezTo>
                  <a:cubicBezTo>
                    <a:pt x="482089" y="727124"/>
                    <a:pt x="481692" y="767208"/>
                    <a:pt x="471770" y="799355"/>
                  </a:cubicBezTo>
                  <a:cubicBezTo>
                    <a:pt x="461848" y="831502"/>
                    <a:pt x="463039" y="860077"/>
                    <a:pt x="433670" y="887461"/>
                  </a:cubicBezTo>
                  <a:cubicBezTo>
                    <a:pt x="404301" y="914845"/>
                    <a:pt x="344769" y="963264"/>
                    <a:pt x="295557" y="963661"/>
                  </a:cubicBezTo>
                  <a:cubicBezTo>
                    <a:pt x="246345" y="964058"/>
                    <a:pt x="168954" y="920006"/>
                    <a:pt x="138395" y="889843"/>
                  </a:cubicBezTo>
                  <a:cubicBezTo>
                    <a:pt x="107836" y="859681"/>
                    <a:pt x="110018" y="821183"/>
                    <a:pt x="112201" y="782686"/>
                  </a:cubicBezTo>
                </a:path>
              </a:pathLst>
            </a:custGeom>
            <a:ln w="1016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703812" y="2204864"/>
            <a:ext cx="2183713" cy="3949578"/>
            <a:chOff x="3703812" y="2204864"/>
            <a:chExt cx="2183713" cy="3949578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3703812" y="2204864"/>
              <a:ext cx="2183713" cy="3949578"/>
            </a:xfrm>
            <a:prstGeom prst="roundRect">
              <a:avLst>
                <a:gd name="adj" fmla="val 1260"/>
              </a:avLst>
            </a:prstGeom>
            <a:solidFill>
              <a:schemeClr val="accent1">
                <a:lumMod val="75000"/>
              </a:schemeClr>
            </a:solidFill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52471" y="4012244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</a:rPr>
                <a:t>차량을 확인합니다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3703812" y="2204864"/>
              <a:ext cx="2183713" cy="351656"/>
            </a:xfrm>
            <a:prstGeom prst="roundRect">
              <a:avLst>
                <a:gd name="adj" fmla="val 1260"/>
              </a:avLst>
            </a:prstGeom>
            <a:solidFill>
              <a:schemeClr val="accent1">
                <a:lumMod val="50000"/>
              </a:schemeClr>
            </a:solidFill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892157" y="4426402"/>
              <a:ext cx="1807022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양쪽 모서리가 둥근 사각형 36"/>
          <p:cNvSpPr/>
          <p:nvPr/>
        </p:nvSpPr>
        <p:spPr>
          <a:xfrm rot="5400000">
            <a:off x="3983584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1621577" y="4068910"/>
            <a:ext cx="3989472" cy="1815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91889" y="220010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ODEGO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57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2222E-6 1.11111E-6 L -2.22222E-6 -0.16482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4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415</Words>
  <Application>Microsoft Office PowerPoint</Application>
  <PresentationFormat>화면 슬라이드 쇼(4:3)</PresentationFormat>
  <Paragraphs>178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Arial</vt:lpstr>
      <vt:lpstr>DX모던고딕RoundB</vt:lpstr>
      <vt:lpstr>HY수평선B</vt:lpstr>
      <vt:lpstr>Vani</vt:lpstr>
      <vt:lpstr>HY견고딕</vt:lpstr>
      <vt:lpstr>한컴 쿨재즈 B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0718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 Dream</dc:title>
  <dc:creator>LSC</dc:creator>
  <cp:lastModifiedBy>배홍일</cp:lastModifiedBy>
  <cp:revision>320</cp:revision>
  <dcterms:created xsi:type="dcterms:W3CDTF">2011-05-16T16:49:11Z</dcterms:created>
  <dcterms:modified xsi:type="dcterms:W3CDTF">2016-03-16T04:30:12Z</dcterms:modified>
</cp:coreProperties>
</file>