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4" r:id="rId6"/>
    <p:sldId id="260" r:id="rId7"/>
    <p:sldId id="266" r:id="rId8"/>
    <p:sldId id="267" r:id="rId9"/>
    <p:sldId id="265" r:id="rId10"/>
    <p:sldId id="270" r:id="rId11"/>
    <p:sldId id="268" r:id="rId12"/>
    <p:sldId id="261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FD1F6"/>
    <a:srgbClr val="BA93FF"/>
    <a:srgbClr val="CDCDFF"/>
    <a:srgbClr val="B3FFB3"/>
    <a:srgbClr val="EEFF85"/>
    <a:srgbClr val="FFC761"/>
    <a:srgbClr val="FF9393"/>
    <a:srgbClr val="646464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D3F48-7632-48B2-8025-785F7ED987EE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4A0A-7004-4F56-AD8B-E3BBCF4A4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8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7124" y="1575224"/>
            <a:ext cx="691727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학습형</a:t>
            </a:r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농작물 관리 시스템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4402" y="4934398"/>
            <a:ext cx="195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장준철   최병수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신두철   최지훈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구동혁   박민철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951" y="3047226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고추밭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사나이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학습형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7349" y="1758962"/>
            <a:ext cx="10449517" cy="4705829"/>
            <a:chOff x="887350" y="1741674"/>
            <a:chExt cx="8153548" cy="3820959"/>
          </a:xfrm>
        </p:grpSpPr>
        <p:grpSp>
          <p:nvGrpSpPr>
            <p:cNvPr id="22" name="그룹 21"/>
            <p:cNvGrpSpPr/>
            <p:nvPr/>
          </p:nvGrpSpPr>
          <p:grpSpPr>
            <a:xfrm>
              <a:off x="887350" y="2380562"/>
              <a:ext cx="8137199" cy="2658120"/>
              <a:chOff x="1281113" y="2187228"/>
              <a:chExt cx="10168152" cy="3395428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1113" y="2187228"/>
                <a:ext cx="2880000" cy="3395428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952" y="2278380"/>
                <a:ext cx="3044407" cy="3242006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1198" y="2346960"/>
                <a:ext cx="2988067" cy="3089245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6994" y="3505672"/>
                <a:ext cx="836078" cy="551603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8953" y="3505673"/>
                <a:ext cx="836078" cy="551603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3840652" y="1753666"/>
              <a:ext cx="2221436" cy="574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제어 범위 </a:t>
              </a:r>
              <a:r>
                <a:rPr lang="ko-KR" altLang="en-US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설정</a:t>
              </a:r>
              <a:r>
                <a:rPr lang="en-US" altLang="ko-KR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범위 내에서 실행</a:t>
              </a:r>
              <a:endPara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7350" y="1741674"/>
              <a:ext cx="2221436" cy="32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자료수집</a:t>
              </a:r>
              <a:r>
                <a:rPr lang="en-US" altLang="ko-KR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분석</a:t>
              </a:r>
              <a:endPara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5254" y="1845482"/>
              <a:ext cx="2335644" cy="32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실행결과 학습</a:t>
              </a:r>
              <a:endPara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53594" y="5237759"/>
              <a:ext cx="6408712" cy="32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점점 제어 범위를 줄여나가 개개인 맞춤형 학습모형을 </a:t>
              </a:r>
              <a:r>
                <a:rPr lang="ko-KR" altLang="en-US" sz="2000" dirty="0" err="1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적합시킬</a:t>
              </a:r>
              <a:r>
                <a:rPr lang="ko-KR" altLang="en-US" sz="2000" dirty="0" smtClean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수 </a:t>
              </a:r>
              <a:r>
                <a:rPr lang="ko-KR" altLang="en-US" sz="2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있다</a:t>
              </a:r>
              <a:r>
                <a:rPr lang="en-US" altLang="ko-KR" sz="2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.</a:t>
              </a:r>
              <a:endPara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1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01250"/>
              </p:ext>
            </p:extLst>
          </p:nvPr>
        </p:nvGraphicFramePr>
        <p:xfrm>
          <a:off x="438738" y="1543050"/>
          <a:ext cx="11342959" cy="504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71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3</a:t>
                      </a:r>
                      <a:r>
                        <a:rPr lang="ko-KR" altLang="en-US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월</a:t>
                      </a:r>
                      <a:endParaRPr lang="ko-KR" altLang="en-US" sz="32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4</a:t>
                      </a:r>
                      <a:r>
                        <a:rPr lang="ko-KR" altLang="en-US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월</a:t>
                      </a:r>
                      <a:endParaRPr lang="ko-KR" altLang="en-US" sz="32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5</a:t>
                      </a:r>
                      <a:r>
                        <a:rPr lang="ko-KR" altLang="en-US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월</a:t>
                      </a:r>
                      <a:endParaRPr lang="ko-KR" altLang="en-US" sz="32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6</a:t>
                      </a:r>
                      <a:r>
                        <a:rPr lang="ko-KR" altLang="en-US" sz="32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월</a:t>
                      </a:r>
                      <a:endParaRPr lang="ko-KR" altLang="en-US" sz="32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재료구입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9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9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하드웨어 개발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FFC7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76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76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76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76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7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알고리즘 개발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EFF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모바일 앱 개발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데이터베이스 개발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DC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데이터 분석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BA9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BA9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BA9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시뮬레이션 모델링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FFD1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D1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D1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D1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1훈새마을운동 R" pitchFamily="18" charset="-127"/>
                          <a:ea typeface="1훈새마을운동 R" pitchFamily="18" charset="-127"/>
                        </a:rPr>
                        <a:t>피드백</a:t>
                      </a:r>
                      <a:endParaRPr lang="ko-KR" altLang="en-US" sz="2400" dirty="0">
                        <a:latin typeface="1훈새마을운동 R" pitchFamily="18" charset="-127"/>
                        <a:ea typeface="1훈새마을운동 R" pitchFamily="18" charset="-127"/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8E8E8"/>
                        </a:solidFill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8E8E8"/>
                        </a:solidFill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8E8E8"/>
                        </a:solidFill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8E8E8"/>
                        </a:solidFill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8E8E8"/>
                        </a:solidFill>
                      </a:endParaRPr>
                    </a:p>
                  </a:txBody>
                  <a:tcPr anchor="ctr"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5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Q &amp; A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13488" y="2511580"/>
            <a:ext cx="336502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Q &amp; 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156633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감사합니다</a:t>
            </a:r>
            <a:r>
              <a:rPr lang="en-US" altLang="ko-KR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472003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 제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30035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목차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639347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2715" y="3806691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53" y="495403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Q &amp; A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6000" pencilSize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9" y="2301312"/>
            <a:ext cx="3448050" cy="2276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107" y="950997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학습형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시스템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농업의 자동화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519" y="3275729"/>
            <a:ext cx="5376888" cy="25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6000" pencilSize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4" y="2032253"/>
            <a:ext cx="2328649" cy="1537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107" y="950997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학습형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시스템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농업의 자동화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001" y="4422481"/>
            <a:ext cx="3244285" cy="15299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47001" y="3499151"/>
            <a:ext cx="67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037" y="1351107"/>
            <a:ext cx="4890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마이크로 프로세서에 각종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센서를  </a:t>
            </a:r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결합하여 농업 시설에 설치</a:t>
            </a:r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네트워크를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연결하여 농업 시설을 </a:t>
            </a:r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실시간으로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관리 </a:t>
            </a:r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노동시간을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효율적으로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감소시키</a:t>
            </a:r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고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기록한 정보를 분석하여 적절한 </a:t>
            </a:r>
            <a:endParaRPr lang="en-US" altLang="ko-KR" sz="2800" dirty="0" smtClean="0"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솔루션을 제공</a:t>
            </a:r>
            <a:endParaRPr lang="ko-KR" altLang="en-US" sz="2400" dirty="0">
              <a:latin typeface="1훈새마을운동 R" pitchFamily="18" charset="-127"/>
              <a:ea typeface="1훈새마을운동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101" idx="3"/>
            <a:endCxn id="4098" idx="1"/>
          </p:cNvCxnSpPr>
          <p:nvPr/>
        </p:nvCxnSpPr>
        <p:spPr>
          <a:xfrm>
            <a:off x="3759935" y="4945231"/>
            <a:ext cx="149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173604" y="1408936"/>
            <a:ext cx="8267967" cy="4652625"/>
            <a:chOff x="2188835" y="550888"/>
            <a:chExt cx="8267967" cy="4652625"/>
          </a:xfrm>
        </p:grpSpPr>
        <p:pic>
          <p:nvPicPr>
            <p:cNvPr id="4098" name="Picture 2" descr="server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14" y="3361422"/>
              <a:ext cx="1451520" cy="145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C:\Users\Administrator\Desktop\다운로드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103" y="3240200"/>
              <a:ext cx="2995699" cy="157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mobile 2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8835" y="3294017"/>
              <a:ext cx="1586331" cy="158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http://classbytes.net/images/RaspberryPiIco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150" y="860990"/>
              <a:ext cx="1505607" cy="1915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연결선 13"/>
            <p:cNvCxnSpPr>
              <a:stCxn id="4098" idx="0"/>
            </p:cNvCxnSpPr>
            <p:nvPr/>
          </p:nvCxnSpPr>
          <p:spPr>
            <a:xfrm flipV="1">
              <a:off x="5992974" y="2717074"/>
              <a:ext cx="0" cy="6443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4098" idx="3"/>
            </p:cNvCxnSpPr>
            <p:nvPr/>
          </p:nvCxnSpPr>
          <p:spPr>
            <a:xfrm>
              <a:off x="6718734" y="4087183"/>
              <a:ext cx="16414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47108" y="550888"/>
              <a:ext cx="12716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Raspberry Pi</a:t>
              </a:r>
              <a:endParaRPr lang="ko-KR" altLang="en-US" sz="15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46187" y="4880348"/>
              <a:ext cx="12716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Mobile</a:t>
              </a:r>
              <a:endParaRPr lang="ko-KR" altLang="en-US" sz="15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57161" y="4880347"/>
              <a:ext cx="12716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Web Server</a:t>
              </a:r>
              <a:endParaRPr lang="ko-KR" altLang="en-US" sz="15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0229" y="4812943"/>
              <a:ext cx="12716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Data Base</a:t>
              </a:r>
              <a:endParaRPr lang="ko-KR" altLang="en-US" sz="15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8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4312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Raspberry Pi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4" idx="2"/>
          </p:cNvCxnSpPr>
          <p:nvPr/>
        </p:nvCxnSpPr>
        <p:spPr>
          <a:xfrm>
            <a:off x="1642067" y="2538275"/>
            <a:ext cx="13763" cy="2210272"/>
          </a:xfrm>
          <a:prstGeom prst="straightConnector1">
            <a:avLst/>
          </a:prstGeom>
          <a:ln w="25400">
            <a:solidFill>
              <a:srgbClr val="646464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7" descr="http://classbytes.net/images/RaspberryPi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30" y="4748547"/>
            <a:ext cx="715772" cy="9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18818" y="2149067"/>
            <a:ext cx="50010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아파치 </a:t>
            </a:r>
            <a:r>
              <a:rPr lang="ko-KR" altLang="en-US" sz="2800" dirty="0" err="1" smtClean="0">
                <a:latin typeface="1훈새마을운동 R" pitchFamily="18" charset="-127"/>
                <a:ea typeface="1훈새마을운동 R" pitchFamily="18" charset="-127"/>
              </a:rPr>
              <a:t>웹서버에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2800" dirty="0" err="1" smtClean="0">
                <a:latin typeface="1훈새마을운동 R" pitchFamily="18" charset="-127"/>
                <a:ea typeface="1훈새마을운동 R" pitchFamily="18" charset="-127"/>
              </a:rPr>
              <a:t>센서값을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 전달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모터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, led 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전구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, 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스프링클러 작동</a:t>
            </a:r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endParaRPr lang="ko-KR" altLang="en-US" sz="2800" dirty="0">
              <a:latin typeface="1훈새마을운동 R" pitchFamily="18" charset="-127"/>
              <a:ea typeface="1훈새마을운동 R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50" y="1607430"/>
            <a:ext cx="1379033" cy="9308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920" y="192314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  <a:endParaRPr lang="en-US" altLang="ko-KR" sz="2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Administrator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44" y="1855443"/>
            <a:ext cx="6633697" cy="34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18818" y="2149067"/>
            <a:ext cx="5001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서버가 처리한 데이터를 보</a:t>
            </a:r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관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서버가 데이터 필요 시 열람 가능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학습에 필요한 데이터를 제공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MySQL</a:t>
            </a:r>
            <a:endParaRPr lang="ko-KR" altLang="en-US" sz="2800" dirty="0">
              <a:latin typeface="1훈새마을운동 R" pitchFamily="18" charset="-127"/>
              <a:ea typeface="1훈새마을운동 R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71" y="4748547"/>
            <a:ext cx="1138117" cy="588620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1" idx="2"/>
            <a:endCxn id="18" idx="0"/>
          </p:cNvCxnSpPr>
          <p:nvPr/>
        </p:nvCxnSpPr>
        <p:spPr>
          <a:xfrm>
            <a:off x="1642067" y="2584404"/>
            <a:ext cx="13763" cy="2164143"/>
          </a:xfrm>
          <a:prstGeom prst="straightConnector1">
            <a:avLst/>
          </a:prstGeom>
          <a:ln w="25400">
            <a:solidFill>
              <a:srgbClr val="646464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50" y="1653559"/>
            <a:ext cx="1379033" cy="9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8" y="1955380"/>
            <a:ext cx="2621272" cy="3438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49" y="1955380"/>
            <a:ext cx="2538156" cy="3346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30" y="1955380"/>
            <a:ext cx="2676525" cy="34956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77" y="1955380"/>
            <a:ext cx="2752725" cy="35643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664" y="1955380"/>
            <a:ext cx="2752725" cy="3486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Mobile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040886" y="1222925"/>
            <a:ext cx="446749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Android Studio 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사용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en-US" altLang="ko-KR" sz="2800" dirty="0">
                <a:latin typeface="1훈새마을운동 R" pitchFamily="18" charset="-127"/>
                <a:ea typeface="1훈새마을운동 R" pitchFamily="18" charset="-127"/>
              </a:rPr>
              <a:t>User Interface 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시설 관리</a:t>
            </a:r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en-US" altLang="ko-KR" sz="2800" dirty="0">
                <a:latin typeface="1훈새마을운동 R" pitchFamily="18" charset="-127"/>
                <a:ea typeface="1훈새마을운동 R" pitchFamily="18" charset="-127"/>
              </a:rPr>
              <a:t>   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- CCTV </a:t>
            </a:r>
            <a:r>
              <a:rPr lang="en-US" altLang="ko-KR" sz="2800" dirty="0">
                <a:latin typeface="1훈새마을운동 R" pitchFamily="18" charset="-127"/>
                <a:ea typeface="1훈새마을운동 R" pitchFamily="18" charset="-127"/>
              </a:rPr>
              <a:t>(</a:t>
            </a:r>
            <a:r>
              <a:rPr lang="en-US" altLang="ko-KR" sz="2800" dirty="0" err="1">
                <a:latin typeface="1훈새마을운동 R" pitchFamily="18" charset="-127"/>
                <a:ea typeface="1훈새마을운동 R" pitchFamily="18" charset="-127"/>
              </a:rPr>
              <a:t>Mjpg</a:t>
            </a:r>
            <a:r>
              <a:rPr lang="en-US" altLang="ko-KR" sz="2800" dirty="0">
                <a:latin typeface="1훈새마을운동 R" pitchFamily="18" charset="-127"/>
                <a:ea typeface="1훈새마을운동 R" pitchFamily="18" charset="-127"/>
              </a:rPr>
              <a:t>-Stream)</a:t>
            </a:r>
          </a:p>
          <a:p>
            <a:r>
              <a:rPr lang="en-US" altLang="ko-KR" sz="2800" dirty="0">
                <a:latin typeface="1훈새마을운동 R" pitchFamily="18" charset="-127"/>
                <a:ea typeface="1훈새마을운동 R" pitchFamily="18" charset="-127"/>
              </a:rPr>
              <a:t>   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- 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각 </a:t>
            </a:r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버튼으로 원격제어 가능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.</a:t>
            </a:r>
          </a:p>
          <a:p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농경일지 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작성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ko-KR" altLang="en-US" sz="2800" dirty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설정 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(URL 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입력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) (</a:t>
            </a:r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도움말 제공</a:t>
            </a:r>
            <a:r>
              <a:rPr lang="en-US" altLang="ko-KR" sz="2800" dirty="0" smtClean="0">
                <a:latin typeface="1훈새마을운동 R" pitchFamily="18" charset="-127"/>
                <a:ea typeface="1훈새마을운동 R" pitchFamily="18" charset="-127"/>
              </a:rPr>
              <a:t>)</a:t>
            </a:r>
          </a:p>
          <a:p>
            <a:endParaRPr lang="ko-KR" altLang="en-US" sz="2400" dirty="0">
              <a:latin typeface="1훈새마을운동 R" pitchFamily="18" charset="-127"/>
              <a:ea typeface="1훈새마을운동 R" pitchFamily="18" charset="-127"/>
            </a:endParaRPr>
          </a:p>
        </p:txBody>
      </p:sp>
      <p:cxnSp>
        <p:nvCxnSpPr>
          <p:cNvPr id="79" name="직선 화살표 연결선 78"/>
          <p:cNvCxnSpPr>
            <a:endCxn id="16" idx="0"/>
          </p:cNvCxnSpPr>
          <p:nvPr/>
        </p:nvCxnSpPr>
        <p:spPr>
          <a:xfrm>
            <a:off x="1642067" y="2600928"/>
            <a:ext cx="13763" cy="2147619"/>
          </a:xfrm>
          <a:prstGeom prst="straightConnector1">
            <a:avLst/>
          </a:prstGeom>
          <a:ln w="25400">
            <a:solidFill>
              <a:srgbClr val="646464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내용 개체 틀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29" y="1571505"/>
            <a:ext cx="997038" cy="9287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313" y="4748547"/>
            <a:ext cx="1379033" cy="930845"/>
          </a:xfrm>
          <a:prstGeom prst="rect">
            <a:avLst/>
          </a:prstGeom>
        </p:spPr>
      </p:pic>
      <p:pic>
        <p:nvPicPr>
          <p:cNvPr id="5125" name="Picture 5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03" y="1025618"/>
            <a:ext cx="5922271" cy="520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86" y="3285394"/>
            <a:ext cx="1141855" cy="930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Web Server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3" y="1667025"/>
            <a:ext cx="997038" cy="9287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31" y="5101546"/>
            <a:ext cx="1138117" cy="588620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5" idx="2"/>
          </p:cNvCxnSpPr>
          <p:nvPr/>
        </p:nvCxnSpPr>
        <p:spPr>
          <a:xfrm>
            <a:off x="1562392" y="2595767"/>
            <a:ext cx="0" cy="758890"/>
          </a:xfrm>
          <a:prstGeom prst="straightConnector1">
            <a:avLst/>
          </a:prstGeom>
          <a:ln w="25400">
            <a:solidFill>
              <a:srgbClr val="646464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574260" y="4258378"/>
            <a:ext cx="0" cy="758890"/>
          </a:xfrm>
          <a:prstGeom prst="straightConnector1">
            <a:avLst/>
          </a:prstGeom>
          <a:ln w="25400">
            <a:solidFill>
              <a:srgbClr val="646464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7" descr="http://classbytes.net/images/RaspberryPiIc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24" y="3346819"/>
            <a:ext cx="715772" cy="9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>
            <a:off x="2040832" y="3802219"/>
            <a:ext cx="644492" cy="4299"/>
          </a:xfrm>
          <a:prstGeom prst="straightConnector1">
            <a:avLst/>
          </a:prstGeom>
          <a:ln w="25400">
            <a:solidFill>
              <a:srgbClr val="646464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18818" y="2149067"/>
            <a:ext cx="5001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서버와 연결된 모듈 제어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모듈 간의 데이터 송 수신 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r>
              <a:rPr lang="ko-KR" altLang="en-US" sz="2800" dirty="0" smtClean="0">
                <a:latin typeface="1훈새마을운동 R" pitchFamily="18" charset="-127"/>
                <a:ea typeface="1훈새마을운동 R" pitchFamily="18" charset="-127"/>
              </a:rPr>
              <a:t>• </a:t>
            </a:r>
            <a:r>
              <a:rPr lang="ko-KR" altLang="en-US" sz="2800" dirty="0" err="1">
                <a:latin typeface="1훈새마을운동 R" pitchFamily="18" charset="-127"/>
                <a:ea typeface="1훈새마을운동 R" pitchFamily="18" charset="-127"/>
              </a:rPr>
              <a:t>학습형</a:t>
            </a:r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 알고리즘</a:t>
            </a:r>
            <a:r>
              <a:rPr lang="en-US" altLang="ko-KR" sz="2800" dirty="0"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2800" dirty="0">
                <a:latin typeface="1훈새마을운동 R" pitchFamily="18" charset="-127"/>
                <a:ea typeface="1훈새마을운동 R" pitchFamily="18" charset="-127"/>
              </a:rPr>
              <a:t> </a:t>
            </a:r>
            <a:endParaRPr lang="en-US" altLang="ko-KR" sz="2800" dirty="0" smtClean="0">
              <a:latin typeface="1훈새마을운동 R" pitchFamily="18" charset="-127"/>
              <a:ea typeface="1훈새마을운동 R" pitchFamily="18" charset="-127"/>
            </a:endParaRPr>
          </a:p>
          <a:p>
            <a:endParaRPr lang="ko-KR" altLang="en-US" sz="2800" dirty="0">
              <a:latin typeface="1훈새마을운동 R" pitchFamily="18" charset="-127"/>
              <a:ea typeface="1훈새마을운동 R" pitchFamily="18" charset="-127"/>
            </a:endParaRPr>
          </a:p>
          <a:p>
            <a:endParaRPr lang="en-US" altLang="ko-KR" sz="2800" dirty="0">
              <a:latin typeface="1훈새마을운동 R" pitchFamily="18" charset="-127"/>
              <a:ea typeface="1훈새마을운동 R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193" y="1016768"/>
            <a:ext cx="2570107" cy="48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248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1훈새마을운동 R</vt:lpstr>
      <vt:lpstr>a블랙M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장준철</cp:lastModifiedBy>
  <cp:revision>38</cp:revision>
  <dcterms:created xsi:type="dcterms:W3CDTF">2015-05-21T02:05:49Z</dcterms:created>
  <dcterms:modified xsi:type="dcterms:W3CDTF">2016-03-16T09:09:48Z</dcterms:modified>
</cp:coreProperties>
</file>