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2"/>
    <p:sldId id="290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7" r:id="rId12"/>
    <p:sldId id="265" r:id="rId13"/>
    <p:sldId id="268" r:id="rId14"/>
    <p:sldId id="269" r:id="rId15"/>
    <p:sldId id="297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91" r:id="rId25"/>
    <p:sldId id="281" r:id="rId26"/>
    <p:sldId id="296" r:id="rId27"/>
    <p:sldId id="294" r:id="rId28"/>
    <p:sldId id="295" r:id="rId29"/>
    <p:sldId id="283" r:id="rId30"/>
    <p:sldId id="298" r:id="rId31"/>
    <p:sldId id="299" r:id="rId32"/>
    <p:sldId id="284" r:id="rId33"/>
    <p:sldId id="285" r:id="rId34"/>
    <p:sldId id="286" r:id="rId35"/>
    <p:sldId id="287" r:id="rId36"/>
    <p:sldId id="293" r:id="rId37"/>
    <p:sldId id="292" r:id="rId38"/>
  </p:sldIdLst>
  <p:sldSz cx="12192000" cy="6858000"/>
  <p:notesSz cx="6858000" cy="9144000"/>
  <p:embeddedFontLst>
    <p:embeddedFont>
      <p:font typeface="HY견고딕" panose="02030600000101010101" pitchFamily="18" charset="-127"/>
      <p:regular r:id="rId40"/>
    </p:embeddedFont>
    <p:embeddedFont>
      <p:font typeface="1훈새마을운동 R" panose="02020603020101020101" pitchFamily="18" charset="-127"/>
      <p:regular r:id="rId41"/>
    </p:embeddedFont>
    <p:embeddedFont>
      <p:font typeface="Arial Unicode MS" panose="020B0600000101010101" charset="-127"/>
      <p:regular r:id="rId42"/>
    </p:embeddedFont>
    <p:embeddedFont>
      <p:font typeface="Cambria Math" panose="02040503050406030204" pitchFamily="18" charset="0"/>
      <p:regular r:id="rId43"/>
    </p:embeddedFont>
    <p:embeddedFont>
      <p:font typeface="a옛날목욕탕L" panose="02020600000000000000" pitchFamily="18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CDCDFF"/>
    <a:srgbClr val="FFD1F6"/>
    <a:srgbClr val="BA93FF"/>
    <a:srgbClr val="E8E8E8"/>
    <a:srgbClr val="B3FFB3"/>
    <a:srgbClr val="EEFF85"/>
    <a:srgbClr val="FFC761"/>
    <a:srgbClr val="646464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D3F48-7632-48B2-8025-785F7ED987EE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84A0A-7004-4F56-AD8B-E3BBCF4A4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8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err="1" smtClean="0"/>
              <a:t>realdata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modeldata</a:t>
            </a:r>
            <a:endParaRPr lang="en-US" altLang="ko-KR" dirty="0" smtClean="0"/>
          </a:p>
          <a:p>
            <a:r>
              <a:rPr lang="en-US" altLang="ko-KR" dirty="0" err="1" smtClean="0"/>
              <a:t>Realdata</a:t>
            </a:r>
            <a:r>
              <a:rPr lang="ko-KR" altLang="en-US" dirty="0" smtClean="0"/>
              <a:t>에는 센서에서 </a:t>
            </a:r>
            <a:r>
              <a:rPr lang="ko-KR" altLang="en-US" dirty="0" err="1" smtClean="0"/>
              <a:t>읽은값을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err="1" smtClean="0"/>
              <a:t>Modeldata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모델화한다음에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저장되는값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84A0A-7004-4F56-AD8B-E3BBCF4A47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8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84A0A-7004-4F56-AD8B-E3BBCF4A47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8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프로그램에서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연동해 모델화하는 부분의</a:t>
            </a:r>
            <a:r>
              <a:rPr lang="ko-KR" altLang="en-US" baseline="0" dirty="0" smtClean="0"/>
              <a:t>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84A0A-7004-4F56-AD8B-E3BBCF4A47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1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온습도의</a:t>
            </a:r>
            <a:r>
              <a:rPr lang="ko-KR" altLang="en-US" dirty="0" smtClean="0"/>
              <a:t> 값을 그래프로 나타내주는 자바 프로그램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하우스 안에서도 현재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값을 확인할 수 있게 하기 위해서 </a:t>
            </a:r>
            <a:r>
              <a:rPr lang="en-US" altLang="ko-KR" dirty="0" smtClean="0"/>
              <a:t>…/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 연결 된 </a:t>
            </a:r>
            <a:r>
              <a:rPr lang="en-US" altLang="ko-KR" dirty="0" smtClean="0"/>
              <a:t>LDC </a:t>
            </a:r>
            <a:r>
              <a:rPr lang="ko-KR" altLang="en-US" dirty="0" smtClean="0"/>
              <a:t>판넬에 표시됨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 간격으로 갱신되도록 할 예정</a:t>
            </a:r>
            <a:r>
              <a:rPr lang="en-US" altLang="ko-KR" dirty="0" smtClean="0"/>
              <a:t>.(</a:t>
            </a:r>
            <a:r>
              <a:rPr lang="ko-KR" altLang="en-US" dirty="0" smtClean="0"/>
              <a:t>동영상에서는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초간격으로</a:t>
            </a:r>
            <a:r>
              <a:rPr lang="ko-KR" altLang="en-US" baseline="0" dirty="0" smtClean="0"/>
              <a:t> 설정했음</a:t>
            </a:r>
            <a:r>
              <a:rPr lang="en-US" altLang="ko-KR" baseline="0" dirty="0" smtClean="0"/>
              <a:t>. –</a:t>
            </a:r>
            <a:r>
              <a:rPr lang="ko-KR" altLang="en-US" baseline="0" dirty="0" smtClean="0"/>
              <a:t>동영상 찍으려고</a:t>
            </a:r>
            <a:r>
              <a:rPr lang="en-US" altLang="ko-KR" baseline="0" dirty="0" smtClean="0"/>
              <a:t>…)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84A0A-7004-4F56-AD8B-E3BBCF4A47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센서에서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값을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저장하고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제어부가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 값을 다시 조회하여 그래프로 나타냄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84A0A-7004-4F56-AD8B-E3BBCF4A47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C54EC-C06B-4CDB-8437-611E5BB1F41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8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9002" y="1609031"/>
            <a:ext cx="7473521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학습형</a:t>
            </a:r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농작물 관리 시스템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3466" y="4424947"/>
            <a:ext cx="2398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장준철   최병수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신두철   최지훈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구동혁   박민철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3312" y="2854775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고추밭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 사나이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874053"/>
            <a:ext cx="6305550" cy="5657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137" y="1671989"/>
            <a:ext cx="76492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프로펠러는 총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선으로 이루어져 있다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라즈베리파이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5V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	</a:t>
            </a:r>
            <a:r>
              <a:rPr lang="ko-KR" altLang="en-US" sz="28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적</a:t>
            </a:r>
            <a:r>
              <a:rPr lang="ko-KR" altLang="en-US" sz="28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색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GND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흑색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GPIO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27PIN </a:t>
            </a:r>
            <a:r>
              <a:rPr lang="en-US" altLang="ko-KR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청색 </a:t>
            </a:r>
            <a:r>
              <a:rPr lang="en-US" altLang="ko-KR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(INA)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GPIO 28PIN  </a:t>
            </a:r>
            <a:r>
              <a:rPr lang="ko-KR" altLang="en-US" sz="2800" b="1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황색 </a:t>
            </a:r>
            <a:r>
              <a:rPr lang="en-US" altLang="ko-KR" sz="2800" b="1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(INB)</a:t>
            </a: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	</a:t>
            </a:r>
          </a:p>
          <a:p>
            <a:r>
              <a:rPr lang="ko-KR" altLang="en-US" sz="28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연결한다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878" y="524226"/>
            <a:ext cx="33432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2705"/>
          <a:stretch/>
        </p:blipFill>
        <p:spPr>
          <a:xfrm>
            <a:off x="6009321" y="1114732"/>
            <a:ext cx="5786439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8738" y="1684373"/>
            <a:ext cx="76492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•IA HIGH, IB LOW -&gt;   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시계방향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IA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LOW,  IB HIGH -&gt;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반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시계방향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IA LOW,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IB LOW -&gt;STOP</a:t>
            </a: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IA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HIGH, 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IB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HIGH 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-&gt;STOP</a:t>
            </a: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endParaRPr lang="en-US" altLang="ko-KR" sz="2800" b="1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1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79" y="874054"/>
            <a:ext cx="8677484" cy="5383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8427" y="1840718"/>
            <a:ext cx="40382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온실 내 온도 관리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비교하여 작동 조건 일 경우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return true;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170532" y="3420500"/>
            <a:ext cx="5850461" cy="19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7107" y="950997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2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Monitor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8579" y="2854775"/>
            <a:ext cx="6057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en-US" altLang="ko-KR" sz="32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Mjpg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–streamer Open Source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활용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8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Monitor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6" y="874053"/>
            <a:ext cx="8390066" cy="5864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00726" y="4681889"/>
            <a:ext cx="764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pi –camera</a:t>
            </a:r>
            <a:r>
              <a:rPr lang="ko-KR" altLang="en-US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이용하여</a:t>
            </a:r>
            <a:endParaRPr lang="en-US" altLang="ko-KR" sz="3600" dirty="0" smtClean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 스트리밍을 구현 하였다</a:t>
            </a:r>
            <a:r>
              <a:rPr lang="en-US" altLang="ko-KR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4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946" y="2242038"/>
            <a:ext cx="556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영상첨부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2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 구현 해야 할 것들</a:t>
            </a:r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…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7058" y="2290439"/>
            <a:ext cx="842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칼만 필터와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온습도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비교문을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데이터모델과 비교하는 함수 구현할 계획</a:t>
            </a:r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시뮬레이션모델 목요일 완성 될 예정</a:t>
            </a:r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Analysis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75038" y="1685109"/>
            <a:ext cx="3932093" cy="12017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온도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습도에대한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학습형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 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솔루션 제공 기능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46550" y="3200401"/>
            <a:ext cx="3749213" cy="12017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시간에 따른 모형 추출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22653" y="4794069"/>
            <a:ext cx="3749213" cy="12017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시계열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회귀분석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77348" y="1615906"/>
            <a:ext cx="3422469" cy="1335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Machine learning </a:t>
            </a:r>
          </a:p>
          <a:p>
            <a:pPr algn="ctr"/>
            <a:r>
              <a:rPr lang="en-US" altLang="ko-KR" sz="2800" dirty="0" smtClean="0"/>
              <a:t>Time Series</a:t>
            </a:r>
            <a:endParaRPr lang="ko-KR" altLang="en-US" sz="2800" dirty="0"/>
          </a:p>
        </p:txBody>
      </p:sp>
      <p:cxnSp>
        <p:nvCxnSpPr>
          <p:cNvPr id="34" name="꺾인 연결선 33"/>
          <p:cNvCxnSpPr>
            <a:endCxn id="27" idx="1"/>
          </p:cNvCxnSpPr>
          <p:nvPr/>
        </p:nvCxnSpPr>
        <p:spPr>
          <a:xfrm rot="16200000" flipH="1">
            <a:off x="3119641" y="4691947"/>
            <a:ext cx="992777" cy="413247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7" idx="3"/>
            <a:endCxn id="32" idx="2"/>
          </p:cNvCxnSpPr>
          <p:nvPr/>
        </p:nvCxnSpPr>
        <p:spPr>
          <a:xfrm flipV="1">
            <a:off x="7571866" y="2950909"/>
            <a:ext cx="2316717" cy="244405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Analysis -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초기모형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139" y="1551450"/>
            <a:ext cx="1186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온도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8544" y="1736115"/>
            <a:ext cx="689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고추가 수확이 잘되는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월의 실온의 자료를 통해 분석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9" y="2362336"/>
            <a:ext cx="3634108" cy="382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28" y="2232341"/>
            <a:ext cx="7316861" cy="42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2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Analysis -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초기모형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7" y="1619795"/>
            <a:ext cx="11213331" cy="479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21359" y="1219685"/>
                <a:ext cx="5171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𝑦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=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𝑇𝑟𝑒𝑛𝑑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+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𝑆𝑒𝑎𝑠𝑜𝑛𝑎𝑙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+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𝑅𝑎𝑛𝑑𝑜𝑚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 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𝑠𝑡𝑜𝑐𝑎𝑠𝑡𝑖𝑐</m:t>
                      </m:r>
                    </m:oMath>
                  </m:oMathPara>
                </a14:m>
                <a:endParaRPr lang="ko-KR" altLang="en-US" sz="20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59" y="1219685"/>
                <a:ext cx="517128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63713" y="771083"/>
            <a:ext cx="517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Time series decomposition</a:t>
            </a:r>
            <a:endParaRPr lang="ko-KR" altLang="en-US" sz="24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5291" y="366222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97" y="514918"/>
            <a:ext cx="7042990" cy="4596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0170" y="950997"/>
            <a:ext cx="3366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학습형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시스템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농업의 자동화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 trans="16000" pencilSize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9" y="2614821"/>
            <a:ext cx="3448050" cy="22764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79269" y="5590903"/>
            <a:ext cx="3370217" cy="7576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마이크로 프로세서에 각종 센서 </a:t>
            </a:r>
            <a:r>
              <a:rPr lang="ko-KR" altLang="en-US" dirty="0" err="1" smtClean="0"/>
              <a:t>결합후</a:t>
            </a:r>
            <a:r>
              <a:rPr lang="ko-KR" altLang="en-US" dirty="0" smtClean="0"/>
              <a:t> 농업시설에 설치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29189" y="5577840"/>
            <a:ext cx="3370217" cy="7576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네트워크에 연결하여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농업시설을 실시간 관리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56160" y="5577840"/>
            <a:ext cx="3370217" cy="7576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저장된 정보들을 분석하여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솔루션을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44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4" y="2050870"/>
            <a:ext cx="11599960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Analysis -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초기모형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81258" y="1743346"/>
                <a:ext cx="10029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𝑇𝑒𝑚𝑝𝑒𝑟𝑎𝑡𝑢𝑟𝑒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=−0.58775+1.0002∗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𝑆𝑒𝑎𝑠𝑜𝑛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𝑇𝑖𝑚𝑒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+1.02971∗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𝑇𝑟𝑒𝑛𝑑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𝑇𝑖𝑚𝑒</m:t>
                          </m:r>
                        </m:sub>
                      </m:sSub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58" y="1743346"/>
                <a:ext cx="1002901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6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408025" y="2248343"/>
            <a:ext cx="2560320" cy="131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새벽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시부터 새벽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시까지 온도를 유지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2368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Test-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기준모형 생성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81137" y="2104781"/>
            <a:ext cx="3937709" cy="1308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랜덤한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시간에 온도를 조절했다는 시뮬레이션 자료를 생산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일몰때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조절할확률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높음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1139" y="3968550"/>
            <a:ext cx="3937709" cy="1308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기초 모델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추정값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과 시뮬레이션 자료의 평균치를 통한 새로운 데이터 생성 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같은방법으로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모형적합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08025" y="1856454"/>
            <a:ext cx="1162594" cy="496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농부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03625" y="2253977"/>
            <a:ext cx="2560320" cy="131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해떨어진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후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부터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해뜰때까지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온도를 유지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03625" y="1856453"/>
            <a:ext cx="1162594" cy="496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농부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08025" y="4059150"/>
            <a:ext cx="2560320" cy="131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시부터 새벽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시까지 온도를 유지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08025" y="3667261"/>
            <a:ext cx="1162594" cy="496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농부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03922" y="4555806"/>
            <a:ext cx="162258" cy="162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884922" y="4564123"/>
            <a:ext cx="162258" cy="162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303961" y="4572440"/>
            <a:ext cx="162258" cy="162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2415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Test –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기준모형생성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59635" y="2302438"/>
                <a:ext cx="103356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𝑇𝑒𝑚𝑝𝑒𝑟𝑎𝑡𝑢𝑟𝑒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=−0.70263+1.00015∗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𝑆𝑒𝑎𝑠𝑜𝑛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𝑇𝑖𝑚𝑒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+1.03222∗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𝑇𝑟𝑒𝑛𝑑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𝑇𝑖𝑚𝑒</m:t>
                          </m:r>
                        </m:sub>
                      </m:sSub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35" y="2302438"/>
                <a:ext cx="1033567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34591" y="1787431"/>
                <a:ext cx="10029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𝑇𝑒𝑚𝑝𝑒𝑟𝑎𝑡𝑢𝑟𝑒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=−0.58775+1.0002∗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𝑆𝑒𝑎𝑠𝑜𝑛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𝑇𝑖𝑚𝑒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+1.02971∗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𝑇𝑟𝑒𝑛𝑑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𝑇𝑖𝑚𝑒</m:t>
                          </m:r>
                        </m:sub>
                      </m:sSub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91" y="1787431"/>
                <a:ext cx="1002901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26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2" y="2711851"/>
            <a:ext cx="11263601" cy="377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39276" y="1822320"/>
            <a:ext cx="973957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9276" y="2312339"/>
            <a:ext cx="97395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준</a:t>
            </a:r>
          </a:p>
        </p:txBody>
      </p:sp>
    </p:spTree>
    <p:extLst>
      <p:ext uri="{BB962C8B-B14F-4D97-AF65-F5344CB8AC3E}">
        <p14:creationId xmlns:p14="http://schemas.microsoft.com/office/powerpoint/2010/main" val="871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250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Test –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기준모형 생성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9" y="1789611"/>
            <a:ext cx="9353006" cy="441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72046" y="4699360"/>
            <a:ext cx="457200" cy="241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73511" y="3628206"/>
            <a:ext cx="457200" cy="241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07260" y="5169623"/>
            <a:ext cx="457200" cy="241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01374" y="4702623"/>
            <a:ext cx="457200" cy="241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40691" y="1861446"/>
            <a:ext cx="1835766" cy="542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7714" y="1861446"/>
            <a:ext cx="367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2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임의로 지정된 일정한 시간에 온도가 조절됨을 </a:t>
            </a:r>
            <a:r>
              <a:rPr lang="ko-KR" altLang="en-US" sz="24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학습이되었다는것을</a:t>
            </a:r>
            <a:r>
              <a:rPr lang="ko-KR" altLang="en-US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알수</a:t>
            </a:r>
            <a:r>
              <a:rPr lang="ko-KR" altLang="en-US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있다</a:t>
            </a:r>
            <a:r>
              <a:rPr lang="en-US" altLang="ko-KR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6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699" y="3213460"/>
            <a:ext cx="2586446" cy="836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 모델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107" y="950997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학습형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 알고리즘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77478" y="3213459"/>
            <a:ext cx="2928713" cy="836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개개인의 농경제어 패턴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 학습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04896" y="3239586"/>
            <a:ext cx="2928713" cy="836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새로운 모델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업데이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트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7" name="꺾인 연결선 6"/>
          <p:cNvCxnSpPr>
            <a:stCxn id="12" idx="3"/>
            <a:endCxn id="15" idx="1"/>
          </p:cNvCxnSpPr>
          <p:nvPr/>
        </p:nvCxnSpPr>
        <p:spPr>
          <a:xfrm flipV="1">
            <a:off x="3276145" y="3631471"/>
            <a:ext cx="901333" cy="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0"/>
            <a:endCxn id="16" idx="0"/>
          </p:cNvCxnSpPr>
          <p:nvPr/>
        </p:nvCxnSpPr>
        <p:spPr>
          <a:xfrm rot="16200000" flipH="1">
            <a:off x="7542480" y="1312813"/>
            <a:ext cx="26127" cy="3827418"/>
          </a:xfrm>
          <a:prstGeom prst="bentConnector3">
            <a:avLst>
              <a:gd name="adj1" fmla="val -517475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2"/>
            <a:endCxn id="15" idx="2"/>
          </p:cNvCxnSpPr>
          <p:nvPr/>
        </p:nvCxnSpPr>
        <p:spPr>
          <a:xfrm rot="5400000" flipH="1">
            <a:off x="7542480" y="2148837"/>
            <a:ext cx="26127" cy="3827418"/>
          </a:xfrm>
          <a:prstGeom prst="bentConnector3">
            <a:avLst>
              <a:gd name="adj1" fmla="val -54247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943600" y="5016137"/>
            <a:ext cx="3239589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모델적합이 잘 안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됫을때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관리자에게 경고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7" name="꺾인 연결선 26"/>
          <p:cNvCxnSpPr>
            <a:stCxn id="23" idx="2"/>
            <a:endCxn id="12" idx="2"/>
          </p:cNvCxnSpPr>
          <p:nvPr/>
        </p:nvCxnSpPr>
        <p:spPr>
          <a:xfrm rot="5400000" flipH="1">
            <a:off x="3832632" y="2199774"/>
            <a:ext cx="1881054" cy="5580473"/>
          </a:xfrm>
          <a:prstGeom prst="bentConnector3">
            <a:avLst>
              <a:gd name="adj1" fmla="val -26736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제어모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6" y="2734613"/>
            <a:ext cx="6975566" cy="350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4296" y="3122023"/>
            <a:ext cx="1806415" cy="2573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54" y="1051560"/>
            <a:ext cx="7263165" cy="36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418166" y="1351107"/>
            <a:ext cx="7149953" cy="3442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724296" y="1351107"/>
            <a:ext cx="3685161" cy="1721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530711" y="4794069"/>
            <a:ext cx="9037408" cy="901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966651" y="1632857"/>
            <a:ext cx="2586446" cy="836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품질관리에 사용하는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6-sigma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기법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9447" y="73442"/>
            <a:ext cx="11849216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4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11" y="1414929"/>
            <a:ext cx="693916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99941" y="1098944"/>
            <a:ext cx="107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Realdata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87765" y="107969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odeldata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739" y="4447850"/>
            <a:ext cx="43835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Realdata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구성</a:t>
            </a:r>
            <a:endParaRPr lang="en-US" altLang="ko-KR" sz="1600" dirty="0" smtClean="0"/>
          </a:p>
          <a:p>
            <a:r>
              <a:rPr lang="en-US" altLang="ko-KR" sz="1600" dirty="0" smtClean="0"/>
              <a:t>(id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primary key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day char(25)</a:t>
            </a:r>
          </a:p>
          <a:p>
            <a:r>
              <a:rPr lang="en-US" altLang="ko-KR" sz="1600" dirty="0" smtClean="0"/>
              <a:t> temp double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hum double)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센서에서 읽은 온도와 습도 분 단위로 저장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911526" y="4455060"/>
            <a:ext cx="69391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Modeldata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구성</a:t>
            </a:r>
            <a:endParaRPr lang="en-US" altLang="ko-KR" sz="1600" dirty="0" smtClean="0"/>
          </a:p>
          <a:p>
            <a:r>
              <a:rPr lang="en-US" altLang="ko-KR" sz="1600" dirty="0" smtClean="0"/>
              <a:t>(id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primary key </a:t>
            </a:r>
            <a:r>
              <a:rPr lang="en-US" altLang="ko-KR" sz="1600" dirty="0" err="1" smtClean="0"/>
              <a:t>Tfit</a:t>
            </a:r>
            <a:r>
              <a:rPr lang="en-US" altLang="ko-KR" sz="1600" dirty="0" smtClean="0"/>
              <a:t> double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Tlow</a:t>
            </a:r>
            <a:r>
              <a:rPr lang="en-US" altLang="ko-KR" sz="1600" dirty="0" smtClean="0"/>
              <a:t> double Thigh double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Hfit</a:t>
            </a:r>
            <a:r>
              <a:rPr lang="en-US" altLang="ko-KR" sz="1600" dirty="0" smtClean="0"/>
              <a:t> double  </a:t>
            </a:r>
            <a:r>
              <a:rPr lang="en-US" altLang="ko-KR" sz="1600" dirty="0" err="1" smtClean="0"/>
              <a:t>Hlow</a:t>
            </a:r>
            <a:r>
              <a:rPr lang="en-US" altLang="ko-KR" sz="1600" dirty="0" smtClean="0"/>
              <a:t> double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Hhigh</a:t>
            </a:r>
            <a:r>
              <a:rPr lang="en-US" altLang="ko-KR" sz="1600" dirty="0" smtClean="0"/>
              <a:t> double)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모델화를 마</a:t>
            </a:r>
            <a:r>
              <a:rPr lang="ko-KR" altLang="en-US" sz="1600" dirty="0"/>
              <a:t>친</a:t>
            </a:r>
            <a:r>
              <a:rPr lang="ko-KR" altLang="en-US" sz="1600" dirty="0" smtClean="0"/>
              <a:t> 후 </a:t>
            </a:r>
            <a:r>
              <a:rPr lang="en-US" altLang="ko-KR" sz="1600" dirty="0" smtClean="0"/>
              <a:t>6-sigma</a:t>
            </a:r>
            <a:r>
              <a:rPr lang="ko-KR" altLang="en-US" sz="1600" dirty="0" smtClean="0"/>
              <a:t>기법에 따른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max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min </a:t>
            </a:r>
            <a:r>
              <a:rPr lang="ko-KR" altLang="en-US" sz="1600" dirty="0" smtClean="0"/>
              <a:t>값을 저장하는 </a:t>
            </a:r>
            <a:r>
              <a:rPr lang="en-US" altLang="ko-KR" sz="1600" dirty="0" smtClean="0"/>
              <a:t>database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7" y="1414929"/>
            <a:ext cx="438351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107" y="950997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Database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0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241" y="5373216"/>
            <a:ext cx="9523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모델제작 주기가 되면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를 조회해 시작날짜에서 종료날짜 까지의 온도 습도 데이터를 가져온다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2. DB</a:t>
            </a:r>
            <a:r>
              <a:rPr lang="ko-KR" altLang="en-US" sz="1600" dirty="0" smtClean="0"/>
              <a:t>의 자료를 가지고 자바에 연동되어있는 </a:t>
            </a:r>
            <a:r>
              <a:rPr lang="en-US" altLang="ko-KR" sz="1600" dirty="0" smtClean="0"/>
              <a:t>R program</a:t>
            </a:r>
            <a:r>
              <a:rPr lang="ko-KR" altLang="en-US" sz="1600" dirty="0" smtClean="0"/>
              <a:t>을 이용해 모델 데이터를 만든다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제작된 모델데이터는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modeldata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저장 </a:t>
            </a:r>
            <a:r>
              <a:rPr lang="ko-KR" altLang="en-US" sz="1600" smtClean="0"/>
              <a:t>또는 업데이트된다</a:t>
            </a:r>
            <a:r>
              <a:rPr lang="en-US" altLang="ko-KR" sz="1600" smtClean="0"/>
              <a:t>.</a:t>
            </a:r>
            <a:endParaRPr lang="en-US" altLang="ko-KR" sz="1600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2141617" y="1787074"/>
            <a:ext cx="8544090" cy="3141062"/>
            <a:chOff x="1043608" y="2060848"/>
            <a:chExt cx="5901779" cy="2592288"/>
          </a:xfrm>
        </p:grpSpPr>
        <p:pic>
          <p:nvPicPr>
            <p:cNvPr id="13" name="Picture 6" descr="C:\Users\chlqu\Desktop\java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Sketch/>
                      </a14:imgEffect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190" y="3305933"/>
              <a:ext cx="2492785" cy="1347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chlqu\Desktop\137596699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encilSketch/>
                      </a14:imgEffect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212976"/>
              <a:ext cx="986291" cy="136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chlqu\Desktop\R-Programmin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285" y="2060848"/>
              <a:ext cx="1562819" cy="118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왼쪽 화살표 16"/>
            <p:cNvSpPr/>
            <p:nvPr/>
          </p:nvSpPr>
          <p:spPr>
            <a:xfrm>
              <a:off x="2123728" y="3429000"/>
              <a:ext cx="1080000" cy="72008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2138453" y="3573016"/>
              <a:ext cx="1080000" cy="7200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78245" y="3052037"/>
              <a:ext cx="375584" cy="431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①</a:t>
              </a:r>
              <a:endParaRPr lang="ko-KR" altLang="en-US" sz="2800" dirty="0"/>
            </a:p>
          </p:txBody>
        </p:sp>
        <p:sp>
          <p:nvSpPr>
            <p:cNvPr id="20" name="오른쪽으로 구부러진 화살표 19"/>
            <p:cNvSpPr/>
            <p:nvPr/>
          </p:nvSpPr>
          <p:spPr>
            <a:xfrm rot="479928">
              <a:off x="3939505" y="2732572"/>
              <a:ext cx="419338" cy="1135707"/>
            </a:xfrm>
            <a:prstGeom prst="curved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오른쪽으로 구부러진 화살표 21"/>
            <p:cNvSpPr/>
            <p:nvPr/>
          </p:nvSpPr>
          <p:spPr>
            <a:xfrm rot="11330923">
              <a:off x="5147926" y="2806422"/>
              <a:ext cx="419338" cy="1135707"/>
            </a:xfrm>
            <a:prstGeom prst="curved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3140968"/>
              <a:ext cx="501179" cy="43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46531" y="3188629"/>
              <a:ext cx="375584" cy="431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②</a:t>
              </a:r>
              <a:endParaRPr lang="ko-KR" altLang="en-US" sz="2800" dirty="0"/>
            </a:p>
          </p:txBody>
        </p:sp>
        <p:sp>
          <p:nvSpPr>
            <p:cNvPr id="28" name="왼쪽 화살표 27"/>
            <p:cNvSpPr/>
            <p:nvPr/>
          </p:nvSpPr>
          <p:spPr>
            <a:xfrm>
              <a:off x="2143629" y="4221088"/>
              <a:ext cx="1080000" cy="72008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74671" y="3820071"/>
              <a:ext cx="375584" cy="431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③</a:t>
              </a:r>
              <a:endParaRPr lang="ko-KR" altLang="en-US" sz="28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7107" y="95099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R-java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8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" y="4840749"/>
            <a:ext cx="9127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DB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입력된 온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 값을 불러와 모델화 작업 후 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입력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38738" y="1381885"/>
            <a:ext cx="11458087" cy="4027513"/>
            <a:chOff x="20463" y="1089120"/>
            <a:chExt cx="9002696" cy="3420000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3" y="1089120"/>
              <a:ext cx="4479529" cy="342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1089120"/>
              <a:ext cx="4307143" cy="342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107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195" y="2120620"/>
            <a:ext cx="1279245" cy="139328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8" y="1706805"/>
            <a:ext cx="1616207" cy="1708895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stCxn id="33" idx="3"/>
          </p:cNvCxnSpPr>
          <p:nvPr/>
        </p:nvCxnSpPr>
        <p:spPr>
          <a:xfrm flipV="1">
            <a:off x="2518225" y="1876024"/>
            <a:ext cx="1862241" cy="685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363478" y="1779010"/>
            <a:ext cx="2354717" cy="89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7037" y="3371877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1451" y="2301313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21900" y="3439550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4974" y="4059088"/>
            <a:ext cx="10241578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센서부에서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온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 값을 수집 및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제어부로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전달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70000"/>
              </a:lnSpc>
            </a:pP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제어부에서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온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 값을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비교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70000"/>
              </a:lnSpc>
            </a:pP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작동이 필요하다고 판단 시 작동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자동제어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70000"/>
              </a:lnSpc>
            </a:pP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Mobile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부터 수동 제어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pic>
        <p:nvPicPr>
          <p:cNvPr id="2052" name="Picture 4" descr="https://pixabay.com/static/uploads/photo/2013/07/12/15/02/gear-14929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37" y="1181425"/>
            <a:ext cx="1202170" cy="9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745" y="1121278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367499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 원리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37088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9745" y="22886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455966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623310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516" y="2534843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2715" y="3702187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수동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자동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원격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9153" y="4849535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안드로이드 원격 서비스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5763" y="1607430"/>
            <a:ext cx="91274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입력되고 있는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온습도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센서의</a:t>
            </a:r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값을 그래프로 나타냄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3600" dirty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LCD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판넬에서 보여줄 용도로 작성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3600" dirty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1</a:t>
            </a:r>
            <a:r>
              <a:rPr lang="ko-KR" altLang="en-US" sz="3600" dirty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 간격으로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갱신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en-US" altLang="ko-KR" sz="3600" dirty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8" y="1607430"/>
            <a:ext cx="5644012" cy="44813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107" y="950997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온습도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그래프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Java GUI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5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" y="4840749"/>
            <a:ext cx="9127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DB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입력된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온습도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값을 조회하여 출력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9" y="1591438"/>
            <a:ext cx="5448358" cy="320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21" y="1591438"/>
            <a:ext cx="5396541" cy="31165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107" y="950997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온습도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그래프 </a:t>
            </a:r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Java GUI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0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 방법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195" y="2120620"/>
            <a:ext cx="1279245" cy="13932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8" y="1706805"/>
            <a:ext cx="1616207" cy="1708895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2518225" y="1765345"/>
            <a:ext cx="2035540" cy="7959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996673" y="1706451"/>
            <a:ext cx="2721522" cy="964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17037" y="3371877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11451" y="2301313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21900" y="3439550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087240" y="2298743"/>
            <a:ext cx="1154724" cy="19315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438950" y="2218638"/>
            <a:ext cx="1021559" cy="193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114" y="4202577"/>
            <a:ext cx="3510395" cy="204166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17037" y="4356872"/>
            <a:ext cx="33035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IPC or Thread</a:t>
            </a: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 데이터 전달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89480" y="4232671"/>
            <a:ext cx="23394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조건 만족 시 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0" name="Picture 4" descr="https://pixabay.com/static/uploads/photo/2013/07/12/15/02/gear-149292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37" y="1181425"/>
            <a:ext cx="1202170" cy="9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자동제어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38738" y="3080979"/>
            <a:ext cx="5976851" cy="2651760"/>
            <a:chOff x="753904" y="1765015"/>
            <a:chExt cx="5976851" cy="2651760"/>
          </a:xfrm>
        </p:grpSpPr>
        <p:grpSp>
          <p:nvGrpSpPr>
            <p:cNvPr id="46" name="그룹 45"/>
            <p:cNvGrpSpPr/>
            <p:nvPr/>
          </p:nvGrpSpPr>
          <p:grpSpPr>
            <a:xfrm>
              <a:off x="753904" y="1765015"/>
              <a:ext cx="5976851" cy="2651760"/>
              <a:chOff x="1612669" y="2094807"/>
              <a:chExt cx="5976851" cy="265176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12669" y="2094807"/>
                <a:ext cx="0" cy="2651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612669" y="4746567"/>
                <a:ext cx="59768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" name="자유형 15"/>
              <p:cNvSpPr/>
              <p:nvPr/>
            </p:nvSpPr>
            <p:spPr>
              <a:xfrm>
                <a:off x="1662545" y="2327564"/>
                <a:ext cx="5800437" cy="988527"/>
              </a:xfrm>
              <a:custGeom>
                <a:avLst/>
                <a:gdLst>
                  <a:gd name="connsiteX0" fmla="*/ 0 w 5800437"/>
                  <a:gd name="connsiteY0" fmla="*/ 960581 h 988527"/>
                  <a:gd name="connsiteX1" fmla="*/ 2032000 w 5800437"/>
                  <a:gd name="connsiteY1" fmla="*/ 101600 h 988527"/>
                  <a:gd name="connsiteX2" fmla="*/ 3980873 w 5800437"/>
                  <a:gd name="connsiteY2" fmla="*/ 988291 h 988527"/>
                  <a:gd name="connsiteX3" fmla="*/ 5800437 w 5800437"/>
                  <a:gd name="connsiteY3" fmla="*/ 0 h 9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437" h="988527">
                    <a:moveTo>
                      <a:pt x="0" y="960581"/>
                    </a:moveTo>
                    <a:cubicBezTo>
                      <a:pt x="684260" y="528781"/>
                      <a:pt x="1368521" y="96982"/>
                      <a:pt x="2032000" y="101600"/>
                    </a:cubicBezTo>
                    <a:cubicBezTo>
                      <a:pt x="2695479" y="106218"/>
                      <a:pt x="3352800" y="1005224"/>
                      <a:pt x="3980873" y="988291"/>
                    </a:cubicBezTo>
                    <a:cubicBezTo>
                      <a:pt x="4608946" y="971358"/>
                      <a:pt x="5204691" y="485679"/>
                      <a:pt x="5800437" y="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1662544" y="3150392"/>
                <a:ext cx="5800437" cy="988527"/>
              </a:xfrm>
              <a:custGeom>
                <a:avLst/>
                <a:gdLst>
                  <a:gd name="connsiteX0" fmla="*/ 0 w 5800437"/>
                  <a:gd name="connsiteY0" fmla="*/ 960581 h 988527"/>
                  <a:gd name="connsiteX1" fmla="*/ 2032000 w 5800437"/>
                  <a:gd name="connsiteY1" fmla="*/ 101600 h 988527"/>
                  <a:gd name="connsiteX2" fmla="*/ 3980873 w 5800437"/>
                  <a:gd name="connsiteY2" fmla="*/ 988291 h 988527"/>
                  <a:gd name="connsiteX3" fmla="*/ 5800437 w 5800437"/>
                  <a:gd name="connsiteY3" fmla="*/ 0 h 9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437" h="988527">
                    <a:moveTo>
                      <a:pt x="0" y="960581"/>
                    </a:moveTo>
                    <a:cubicBezTo>
                      <a:pt x="684260" y="528781"/>
                      <a:pt x="1368521" y="96982"/>
                      <a:pt x="2032000" y="101600"/>
                    </a:cubicBezTo>
                    <a:cubicBezTo>
                      <a:pt x="2695479" y="106218"/>
                      <a:pt x="3352800" y="1005224"/>
                      <a:pt x="3980873" y="988291"/>
                    </a:cubicBezTo>
                    <a:cubicBezTo>
                      <a:pt x="4608946" y="971358"/>
                      <a:pt x="5204691" y="485679"/>
                      <a:pt x="5800437" y="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42" name="자유형 41"/>
              <p:cNvSpPr/>
              <p:nvPr/>
            </p:nvSpPr>
            <p:spPr>
              <a:xfrm>
                <a:off x="1773382" y="2498624"/>
                <a:ext cx="2586182" cy="1279049"/>
              </a:xfrm>
              <a:custGeom>
                <a:avLst/>
                <a:gdLst>
                  <a:gd name="connsiteX0" fmla="*/ 0 w 2586182"/>
                  <a:gd name="connsiteY0" fmla="*/ 1279049 h 1279049"/>
                  <a:gd name="connsiteX1" fmla="*/ 193963 w 2586182"/>
                  <a:gd name="connsiteY1" fmla="*/ 650976 h 1279049"/>
                  <a:gd name="connsiteX2" fmla="*/ 341745 w 2586182"/>
                  <a:gd name="connsiteY2" fmla="*/ 1131267 h 1279049"/>
                  <a:gd name="connsiteX3" fmla="*/ 526473 w 2586182"/>
                  <a:gd name="connsiteY3" fmla="*/ 586321 h 1279049"/>
                  <a:gd name="connsiteX4" fmla="*/ 683491 w 2586182"/>
                  <a:gd name="connsiteY4" fmla="*/ 1038903 h 1279049"/>
                  <a:gd name="connsiteX5" fmla="*/ 840509 w 2586182"/>
                  <a:gd name="connsiteY5" fmla="*/ 521667 h 1279049"/>
                  <a:gd name="connsiteX6" fmla="*/ 1006763 w 2586182"/>
                  <a:gd name="connsiteY6" fmla="*/ 650976 h 1279049"/>
                  <a:gd name="connsiteX7" fmla="*/ 1145309 w 2586182"/>
                  <a:gd name="connsiteY7" fmla="*/ 420067 h 1279049"/>
                  <a:gd name="connsiteX8" fmla="*/ 1219200 w 2586182"/>
                  <a:gd name="connsiteY8" fmla="*/ 595558 h 1279049"/>
                  <a:gd name="connsiteX9" fmla="*/ 1524000 w 2586182"/>
                  <a:gd name="connsiteY9" fmla="*/ 59849 h 1279049"/>
                  <a:gd name="connsiteX10" fmla="*/ 1708727 w 2586182"/>
                  <a:gd name="connsiteY10" fmla="*/ 687921 h 1279049"/>
                  <a:gd name="connsiteX11" fmla="*/ 2022763 w 2586182"/>
                  <a:gd name="connsiteY11" fmla="*/ 13667 h 1279049"/>
                  <a:gd name="connsiteX12" fmla="*/ 2133600 w 2586182"/>
                  <a:gd name="connsiteY12" fmla="*/ 226103 h 1279049"/>
                  <a:gd name="connsiteX13" fmla="*/ 2290618 w 2586182"/>
                  <a:gd name="connsiteY13" fmla="*/ 115267 h 1279049"/>
                  <a:gd name="connsiteX14" fmla="*/ 2336800 w 2586182"/>
                  <a:gd name="connsiteY14" fmla="*/ 484721 h 1279049"/>
                  <a:gd name="connsiteX15" fmla="*/ 2586182 w 2586182"/>
                  <a:gd name="connsiteY15" fmla="*/ 179921 h 127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86182" h="1279049">
                    <a:moveTo>
                      <a:pt x="0" y="1279049"/>
                    </a:moveTo>
                    <a:cubicBezTo>
                      <a:pt x="68503" y="977327"/>
                      <a:pt x="137006" y="675606"/>
                      <a:pt x="193963" y="650976"/>
                    </a:cubicBezTo>
                    <a:cubicBezTo>
                      <a:pt x="250920" y="626346"/>
                      <a:pt x="286327" y="1142043"/>
                      <a:pt x="341745" y="1131267"/>
                    </a:cubicBezTo>
                    <a:cubicBezTo>
                      <a:pt x="397163" y="1120491"/>
                      <a:pt x="469515" y="601715"/>
                      <a:pt x="526473" y="586321"/>
                    </a:cubicBezTo>
                    <a:cubicBezTo>
                      <a:pt x="583431" y="570927"/>
                      <a:pt x="631152" y="1049679"/>
                      <a:pt x="683491" y="1038903"/>
                    </a:cubicBezTo>
                    <a:cubicBezTo>
                      <a:pt x="735830" y="1028127"/>
                      <a:pt x="786630" y="586321"/>
                      <a:pt x="840509" y="521667"/>
                    </a:cubicBezTo>
                    <a:cubicBezTo>
                      <a:pt x="894388" y="457013"/>
                      <a:pt x="955963" y="667909"/>
                      <a:pt x="1006763" y="650976"/>
                    </a:cubicBezTo>
                    <a:cubicBezTo>
                      <a:pt x="1057563" y="634043"/>
                      <a:pt x="1109903" y="429303"/>
                      <a:pt x="1145309" y="420067"/>
                    </a:cubicBezTo>
                    <a:cubicBezTo>
                      <a:pt x="1180715" y="410831"/>
                      <a:pt x="1156085" y="655594"/>
                      <a:pt x="1219200" y="595558"/>
                    </a:cubicBezTo>
                    <a:cubicBezTo>
                      <a:pt x="1282315" y="535522"/>
                      <a:pt x="1442412" y="44455"/>
                      <a:pt x="1524000" y="59849"/>
                    </a:cubicBezTo>
                    <a:cubicBezTo>
                      <a:pt x="1605588" y="75243"/>
                      <a:pt x="1625600" y="695618"/>
                      <a:pt x="1708727" y="687921"/>
                    </a:cubicBezTo>
                    <a:cubicBezTo>
                      <a:pt x="1791854" y="680224"/>
                      <a:pt x="1951951" y="90637"/>
                      <a:pt x="2022763" y="13667"/>
                    </a:cubicBezTo>
                    <a:cubicBezTo>
                      <a:pt x="2093575" y="-63303"/>
                      <a:pt x="2088958" y="209170"/>
                      <a:pt x="2133600" y="226103"/>
                    </a:cubicBezTo>
                    <a:cubicBezTo>
                      <a:pt x="2178243" y="243036"/>
                      <a:pt x="2256751" y="72164"/>
                      <a:pt x="2290618" y="115267"/>
                    </a:cubicBezTo>
                    <a:cubicBezTo>
                      <a:pt x="2324485" y="158370"/>
                      <a:pt x="2287539" y="473945"/>
                      <a:pt x="2336800" y="484721"/>
                    </a:cubicBezTo>
                    <a:cubicBezTo>
                      <a:pt x="2386061" y="495497"/>
                      <a:pt x="2486121" y="337709"/>
                      <a:pt x="2586182" y="17992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43" name="타원 42"/>
            <p:cNvSpPr/>
            <p:nvPr/>
          </p:nvSpPr>
          <p:spPr>
            <a:xfrm>
              <a:off x="3390941" y="2238659"/>
              <a:ext cx="220695" cy="22069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alpha val="98000"/>
                  </a:srgb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04743" y="3276467"/>
            <a:ext cx="52773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값과 경계 값을 지속적으로 비교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값이 경계를 벗어날 경우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70" y="2466032"/>
            <a:ext cx="6353175" cy="352425"/>
          </a:xfrm>
          <a:prstGeom prst="rect">
            <a:avLst/>
          </a:prstGeom>
        </p:spPr>
      </p:pic>
      <p:cxnSp>
        <p:nvCxnSpPr>
          <p:cNvPr id="62" name="직선 화살표 연결선 61"/>
          <p:cNvCxnSpPr>
            <a:stCxn id="61" idx="1"/>
          </p:cNvCxnSpPr>
          <p:nvPr/>
        </p:nvCxnSpPr>
        <p:spPr>
          <a:xfrm flipH="1">
            <a:off x="3185633" y="2642245"/>
            <a:ext cx="1331537" cy="912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948225" y="2466032"/>
            <a:ext cx="103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== True</a:t>
            </a: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7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수동제어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2771839"/>
            <a:ext cx="997038" cy="928742"/>
          </a:xfrm>
          <a:prstGeom prst="rect">
            <a:avLst/>
          </a:prstGeom>
        </p:spPr>
      </p:pic>
      <p:pic>
        <p:nvPicPr>
          <p:cNvPr id="1026" name="Picture 2" descr="http://strategybeach.com/wp-content/uploads/2014/10/page_ph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94" y="2378235"/>
            <a:ext cx="1571771" cy="15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251445" y="3164121"/>
            <a:ext cx="1437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949519" y="3164120"/>
            <a:ext cx="1214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46503" y="326459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5267" y="3265044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exec()</a:t>
            </a:r>
          </a:p>
        </p:txBody>
      </p:sp>
      <p:pic>
        <p:nvPicPr>
          <p:cNvPr id="38" name="Picture 4" descr="https://pixabay.com/static/uploads/photo/2013/07/12/15/02/gear-14929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56" y="2671882"/>
            <a:ext cx="1202170" cy="112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>
            <a:off x="7706574" y="3164120"/>
            <a:ext cx="1214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18526" y="3245603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digitalWrite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()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482" y="2467477"/>
            <a:ext cx="1279245" cy="13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 구현 해야 할 것들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…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32046" y="1917480"/>
            <a:ext cx="91274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Actuator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 판단 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DB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조회 필요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자동제어와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수동제어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사이의 우선순위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 필요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Mobile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외부 </a:t>
            </a:r>
            <a:r>
              <a:rPr lang="ko-KR" altLang="en-US" sz="3600" dirty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접근 권한 설정 및 보안 유지보수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필요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0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847528" y="1437697"/>
            <a:ext cx="4158350" cy="5193946"/>
            <a:chOff x="323528" y="1437697"/>
            <a:chExt cx="4158350" cy="51939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437697"/>
              <a:ext cx="4158350" cy="357494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5012637"/>
              <a:ext cx="4158350" cy="1619006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6570646" y="1183295"/>
            <a:ext cx="2880320" cy="5534025"/>
            <a:chOff x="5046646" y="1183294"/>
            <a:chExt cx="2880320" cy="5534025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646" y="1183294"/>
              <a:ext cx="2880320" cy="553402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463" y="1700808"/>
              <a:ext cx="2530687" cy="4498999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5365172" y="358636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03971" y="33131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농장관리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680176" y="3068960"/>
            <a:ext cx="648072" cy="275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444041"/>
            <a:ext cx="4158350" cy="519394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01" y="1679210"/>
            <a:ext cx="2553175" cy="454219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43288" y="4981141"/>
            <a:ext cx="161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Actuator</a:t>
            </a:r>
            <a:r>
              <a:rPr lang="ko-KR" altLang="en-US" dirty="0"/>
              <a:t> 작동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22051" y="2691453"/>
            <a:ext cx="161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CCTV </a:t>
            </a:r>
            <a:r>
              <a:rPr lang="ko-KR" altLang="en-US" dirty="0"/>
              <a:t>화면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680176" y="4090788"/>
            <a:ext cx="648072" cy="252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437697"/>
            <a:ext cx="4158350" cy="519394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210984" y="3516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농경일지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64" y="1669177"/>
            <a:ext cx="2582097" cy="4562261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8577137" y="5805455"/>
            <a:ext cx="543199" cy="271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203970" y="4012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일지작성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90" y="1646228"/>
            <a:ext cx="2582470" cy="455806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30" y="1444042"/>
            <a:ext cx="4158349" cy="515331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775539" y="2460621"/>
            <a:ext cx="2582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그래픽" pitchFamily="18" charset="-127"/>
                <a:ea typeface="HY그래픽" pitchFamily="18" charset="-127"/>
              </a:rPr>
              <a:t>ListView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는 구현되어 있지만</a:t>
            </a:r>
            <a:endParaRPr lang="en-US" altLang="ko-KR" dirty="0">
              <a:latin typeface="HY그래픽" pitchFamily="18" charset="-127"/>
              <a:ea typeface="HY그래픽" pitchFamily="18" charset="-127"/>
            </a:endParaRPr>
          </a:p>
          <a:p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데이터 저장 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DB </a:t>
            </a: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미구현으로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내용 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x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63" y="1864785"/>
            <a:ext cx="2530688" cy="150763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639350" y="3225168"/>
            <a:ext cx="259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구현된 </a:t>
            </a:r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11625" y="144404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남은 과제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25725" y="2583403"/>
            <a:ext cx="4219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•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작성된 일지 저장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</a:t>
            </a:r>
          </a:p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•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설정부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제작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4985" y="366223"/>
            <a:ext cx="80649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52" y="366223"/>
            <a:ext cx="4163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Moblie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 Application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2810" y="950997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조작부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9447" y="73442"/>
            <a:ext cx="11849216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6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50" grpId="1"/>
      <p:bldP spid="43" grpId="0" animBg="1"/>
      <p:bldP spid="43" grpId="1" animBg="1"/>
      <p:bldP spid="43" grpId="2" animBg="1"/>
      <p:bldP spid="43" grpId="3" animBg="1"/>
      <p:bldP spid="53" grpId="0"/>
      <p:bldP spid="53" grpId="1"/>
      <p:bldP spid="54" grpId="0"/>
      <p:bldP spid="54" grpId="1"/>
      <p:bldP spid="58" grpId="0" animBg="1"/>
      <p:bldP spid="58" grpId="1" animBg="1"/>
      <p:bldP spid="58" grpId="2" animBg="1"/>
      <p:bldP spid="58" grpId="3" animBg="1"/>
      <p:bldP spid="61" grpId="0"/>
      <p:bldP spid="61" grpId="1"/>
      <p:bldP spid="63" grpId="0" animBg="1"/>
      <p:bldP spid="63" grpId="1" animBg="1"/>
      <p:bldP spid="63" grpId="2" animBg="1"/>
      <p:bldP spid="65" grpId="0"/>
      <p:bldP spid="65" grpId="1"/>
      <p:bldP spid="55" grpId="0"/>
      <p:bldP spid="55" grpId="1"/>
      <p:bldP spid="68" grpId="0"/>
      <p:bldP spid="68" grpId="1"/>
      <p:bldP spid="71" grpId="0"/>
      <p:bldP spid="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2810" y="95099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5855" y="3013501"/>
            <a:ext cx="2398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48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5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32" y="518726"/>
            <a:ext cx="5741262" cy="6070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7" y="1671989"/>
            <a:ext cx="7649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온습도센서는 총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선으로 이루어져 있다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라즈베리파이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3v3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8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적</a:t>
            </a:r>
            <a:r>
              <a:rPr lang="ko-KR" altLang="en-US" sz="28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색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GND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800" b="1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</a:t>
            </a:r>
            <a:r>
              <a:rPr lang="ko-KR" altLang="en-US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색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GPIO 4PIN   </a:t>
            </a:r>
            <a:r>
              <a:rPr lang="ko-KR" altLang="en-US" sz="2800" b="1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황색</a:t>
            </a:r>
            <a:endParaRPr lang="en-US" altLang="ko-KR" sz="2800" b="1" dirty="0" smtClean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GPIO 5PIN   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흑색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</a:p>
          <a:p>
            <a:r>
              <a:rPr lang="ko-KR" altLang="en-US" sz="28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연결한다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6369092"/>
            <a:ext cx="16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VDD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274" y="3369320"/>
            <a:ext cx="28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GND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050" y="3287816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3005" y="3369319"/>
            <a:ext cx="28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SCK</a:t>
            </a:r>
            <a:endParaRPr lang="ko-KR" altLang="en-US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32" y="518726"/>
            <a:ext cx="5741262" cy="6070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7" y="1671989"/>
            <a:ext cx="7649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온도에 따라 금속은 저항 값이 달라진다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</a:t>
            </a:r>
            <a:r>
              <a:rPr lang="en-US" altLang="ko-KR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백금은 온도에 따른 </a:t>
            </a:r>
            <a:r>
              <a:rPr lang="ko-KR" altLang="en-US" sz="2000" u="sng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저항값</a:t>
            </a:r>
            <a:r>
              <a:rPr lang="ko-KR" altLang="en-US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변화가 일정하다</a:t>
            </a:r>
            <a:r>
              <a:rPr lang="en-US" altLang="ko-KR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000" u="sng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저항 값의 변화를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받는다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6369092"/>
            <a:ext cx="16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VDD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274" y="3369320"/>
            <a:ext cx="28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GND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050" y="3287816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3005" y="3369319"/>
            <a:ext cx="28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SCK</a:t>
            </a:r>
            <a:endParaRPr lang="ko-KR" altLang="en-US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8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32" y="518726"/>
            <a:ext cx="5741262" cy="6070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7" y="1671989"/>
            <a:ext cx="8196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상대습도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대기중 실제 포함된 수증기의 양 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대기 온도의 최대한의 수증기의 양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(%RH)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습도센서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크게 </a:t>
            </a:r>
            <a:r>
              <a:rPr lang="ko-KR" altLang="en-US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임피던스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변화형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정전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용량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변화형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프로젝트는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임피던스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변화형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센서를 활용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임피던스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형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교류 전류의 흐름을 방해하는 성질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-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감습막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에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있는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수분 양에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따라 저항이 변화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6369092"/>
            <a:ext cx="16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VDD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274" y="3369320"/>
            <a:ext cx="28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GND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050" y="3287816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3005" y="3369319"/>
            <a:ext cx="28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SCK</a:t>
            </a:r>
            <a:endParaRPr lang="ko-KR" altLang="en-US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97385" y="2181225"/>
            <a:ext cx="453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32" y="518726"/>
            <a:ext cx="5741262" cy="6070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7" y="1671989"/>
            <a:ext cx="7649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bcm2835, SHT1X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라이브러리를 활용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센서를 제어하는데 사용하였음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6369092"/>
            <a:ext cx="16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VDD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274" y="3369320"/>
            <a:ext cx="28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GND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050" y="3287816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3005" y="3369319"/>
            <a:ext cx="28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SCK</a:t>
            </a:r>
            <a:endParaRPr lang="ko-KR" altLang="en-US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1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04" y="1151051"/>
            <a:ext cx="9656007" cy="5587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6334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8790" y="4136860"/>
            <a:ext cx="29466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온도</a:t>
            </a:r>
            <a:r>
              <a:rPr lang="en-US" altLang="ko-KR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습도를 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전류 변화로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측정하는 부분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0170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5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23" y="874053"/>
            <a:ext cx="8763044" cy="56803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70254" y="4340999"/>
            <a:ext cx="40703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뜨거운 입김에 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상대습도와 온도가 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상승하였다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5366218" y="1859134"/>
            <a:ext cx="733425" cy="7078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331621" y="5926061"/>
            <a:ext cx="733425" cy="70786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0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964</Words>
  <Application>Microsoft Office PowerPoint</Application>
  <PresentationFormat>와이드스크린</PresentationFormat>
  <Paragraphs>318</Paragraphs>
  <Slides>37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HY견고딕</vt:lpstr>
      <vt:lpstr>1훈새마을운동 R</vt:lpstr>
      <vt:lpstr>Arial Unicode MS</vt:lpstr>
      <vt:lpstr>HY그래픽</vt:lpstr>
      <vt:lpstr>Cambria Math</vt:lpstr>
      <vt:lpstr>a옛날목욕탕L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장준철</cp:lastModifiedBy>
  <cp:revision>77</cp:revision>
  <dcterms:created xsi:type="dcterms:W3CDTF">2015-05-21T02:05:49Z</dcterms:created>
  <dcterms:modified xsi:type="dcterms:W3CDTF">2016-06-14T15:57:41Z</dcterms:modified>
</cp:coreProperties>
</file>