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8" r:id="rId4"/>
    <p:sldId id="259" r:id="rId5"/>
    <p:sldId id="260" r:id="rId6"/>
    <p:sldId id="275" r:id="rId7"/>
    <p:sldId id="261" r:id="rId8"/>
    <p:sldId id="265" r:id="rId9"/>
    <p:sldId id="266" r:id="rId10"/>
    <p:sldId id="273" r:id="rId11"/>
    <p:sldId id="267" r:id="rId12"/>
    <p:sldId id="268" r:id="rId13"/>
    <p:sldId id="274" r:id="rId14"/>
    <p:sldId id="272" r:id="rId15"/>
    <p:sldId id="276" r:id="rId16"/>
    <p:sldId id="269" r:id="rId17"/>
    <p:sldId id="282" r:id="rId18"/>
    <p:sldId id="277" r:id="rId19"/>
    <p:sldId id="283" r:id="rId20"/>
    <p:sldId id="281" r:id="rId21"/>
    <p:sldId id="279" r:id="rId22"/>
    <p:sldId id="278" r:id="rId23"/>
    <p:sldId id="280" r:id="rId24"/>
    <p:sldId id="270" r:id="rId25"/>
    <p:sldId id="271" r:id="rId26"/>
    <p:sldId id="26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ED0D0"/>
    <a:srgbClr val="F7D7D7"/>
    <a:srgbClr val="FFFF99"/>
    <a:srgbClr val="FFFC88"/>
    <a:srgbClr val="FF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8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CFB73-E399-4592-B75F-7BB7165C1236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9DC4-AAAF-438B-93BB-5C21D9D49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3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5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8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79DC4-AAAF-438B-93BB-5C21D9D496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3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1520" y="1268760"/>
            <a:ext cx="655272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-18256" y="289681"/>
            <a:ext cx="539552" cy="6264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649" y="931912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/16</a:t>
            </a:r>
            <a:endParaRPr lang="ko-KR" altLang="en-US" sz="20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9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5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4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7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374-DA86-4D37-87C8-C0709DAAAA7B}" type="datetimeFigureOut">
              <a:rPr lang="ko-KR" altLang="en-US" smtClean="0"/>
              <a:t>2016-04-27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FB-1515-484B-AE19-91505D3DA3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764704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825" y="296652"/>
            <a:ext cx="9144000" cy="6264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0.wdp"/><Relationship Id="rId9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12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microsoft.com/office/2007/relationships/hdphoto" Target="../media/hdphoto7.wdp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4201" y="767258"/>
            <a:ext cx="8640960" cy="53285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2411760" y="1556792"/>
            <a:ext cx="1800200" cy="2088232"/>
            <a:chOff x="2483768" y="1052736"/>
            <a:chExt cx="1800200" cy="2088232"/>
          </a:xfrm>
        </p:grpSpPr>
        <p:sp>
          <p:nvSpPr>
            <p:cNvPr id="4" name="타원 3"/>
            <p:cNvSpPr/>
            <p:nvPr/>
          </p:nvSpPr>
          <p:spPr>
            <a:xfrm>
              <a:off x="3491880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37638" y="249289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105146" y="1935161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349606" y="2073388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1987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39952" y="148478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987824" y="25649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059832" y="299695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39952" y="10527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483768" y="285293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5726" y="1967004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61939" y="4761148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조 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/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김태형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김근태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박태환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이흔정</a:t>
            </a:r>
            <a:r>
              <a:rPr lang="en-US" altLang="ko-KR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서울남산체 M" pitchFamily="18" charset="-127"/>
                <a:ea typeface="문체부 쓰기 정체" pitchFamily="17" charset="-127"/>
              </a:rPr>
              <a:t>전현빈</a:t>
            </a:r>
            <a:endParaRPr lang="ko-KR" altLang="en-US" sz="16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bg1"/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59632" y="5121188"/>
            <a:ext cx="655272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2328" y1="22727" x2="42328" y2="22727"/>
                        <a14:foregroundMark x1="72487" y1="47273" x2="72487" y2="47273"/>
                        <a14:foregroundMark x1="49735" y1="52273" x2="49735" y2="52273"/>
                        <a14:foregroundMark x1="67196" y1="75455" x2="67196" y2="75455"/>
                        <a14:foregroundMark x1="95238" y1="90909" x2="95238" y2="90909"/>
                        <a14:foregroundMark x1="63492" y1="97727" x2="63492" y2="97727"/>
                        <a14:foregroundMark x1="39683" y1="96364" x2="39683" y2="96364"/>
                        <a14:foregroundMark x1="30688" y1="72727" x2="30688" y2="72727"/>
                        <a14:foregroundMark x1="5820" y1="45455" x2="5820" y2="45455"/>
                        <a14:foregroundMark x1="3704" y1="24545" x2="3704" y2="24545"/>
                        <a14:foregroundMark x1="3175" y1="5000" x2="3175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11">
            <a:off x="4581868" y="1609646"/>
            <a:ext cx="18002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4287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97943" y="3392996"/>
            <a:ext cx="6192688" cy="1296144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모여라 동전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644008" y="243951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64088" y="2638271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71600" y="1412776"/>
            <a:ext cx="3888432" cy="50405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91081" y="2969708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04856" cy="952500"/>
          </a:xfrm>
        </p:spPr>
        <p:txBody>
          <a:bodyPr>
            <a:normAutofit/>
          </a:bodyPr>
          <a:lstStyle/>
          <a:p>
            <a:r>
              <a:rPr lang="ko-KR" altLang="en-US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10" name="구부러진 연결선 9"/>
          <p:cNvCxnSpPr>
            <a:endCxn id="2" idx="1"/>
          </p:cNvCxnSpPr>
          <p:nvPr/>
        </p:nvCxnSpPr>
        <p:spPr>
          <a:xfrm rot="16200000" flipV="1">
            <a:off x="851135" y="3687448"/>
            <a:ext cx="2815216" cy="1566174"/>
          </a:xfrm>
          <a:prstGeom prst="curvedConnector4">
            <a:avLst>
              <a:gd name="adj1" fmla="val 31456"/>
              <a:gd name="adj2" fmla="val 114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475656" y="2018811"/>
            <a:ext cx="3132348" cy="4362517"/>
            <a:chOff x="1042807" y="1657900"/>
            <a:chExt cx="3132348" cy="4362517"/>
          </a:xfrm>
        </p:grpSpPr>
        <p:grpSp>
          <p:nvGrpSpPr>
            <p:cNvPr id="3" name="그룹 2"/>
            <p:cNvGrpSpPr/>
            <p:nvPr/>
          </p:nvGrpSpPr>
          <p:grpSpPr>
            <a:xfrm>
              <a:off x="1042807" y="1657900"/>
              <a:ext cx="3132348" cy="2088232"/>
              <a:chOff x="1115616" y="1982968"/>
              <a:chExt cx="3672408" cy="244827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15616" y="1982968"/>
                <a:ext cx="3672408" cy="2448272"/>
              </a:xfrm>
              <a:prstGeom prst="rect">
                <a:avLst/>
              </a:prstGeom>
              <a:ln w="92075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5148" y="2174537"/>
                <a:ext cx="3093343" cy="2065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32" b="95434" l="9639" r="100000">
                          <a14:foregroundMark x1="97992" y1="65297" x2="97992" y2="65297"/>
                          <a14:foregroundMark x1="96787" y1="65297" x2="96787" y2="65297"/>
                          <a14:foregroundMark x1="89157" y1="69406" x2="89157" y2="69406"/>
                          <a14:foregroundMark x1="90361" y1="70320" x2="90361" y2="70320"/>
                          <a14:foregroundMark x1="94378" y1="68037" x2="89960" y2="70776"/>
                          <a14:foregroundMark x1="87952" y1="72603" x2="81928" y2="75799"/>
                          <a14:foregroundMark x1="81928" y1="77169" x2="78313" y2="78995"/>
                          <a14:foregroundMark x1="78313" y1="80365" x2="78313" y2="80365"/>
                          <a14:foregroundMark x1="75904" y1="81735" x2="74297" y2="81735"/>
                          <a14:backgroundMark x1="45783" y1="46575" x2="45783" y2="46575"/>
                          <a14:backgroundMark x1="35341" y1="36986" x2="56627" y2="452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5520" y="4257585"/>
              <a:ext cx="1801186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제목 1"/>
            <p:cNvSpPr txBox="1">
              <a:spLocks/>
            </p:cNvSpPr>
            <p:nvPr/>
          </p:nvSpPr>
          <p:spPr>
            <a:xfrm>
              <a:off x="1825894" y="3672830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가맹점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포스기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1996674" y="554416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바코드 스캐너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13" y="3207832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6686021" y="5555317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014010" y="1412776"/>
            <a:ext cx="1465581" cy="1925680"/>
            <a:chOff x="5551605" y="4495763"/>
            <a:chExt cx="1465581" cy="1925680"/>
          </a:xfrm>
        </p:grpSpPr>
        <p:pic>
          <p:nvPicPr>
            <p:cNvPr id="32" name="Picture 12" descr="http://ncc.phinf.naver.net/20130821_278/kim_aeryung_1377054097335V0bop_JPEG/blue.jpg?type=w3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610" b="100000" l="44000" r="99429">
                          <a14:foregroundMark x1="79143" y1="19190" x2="79143" y2="191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495763"/>
              <a:ext cx="1437074" cy="192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 rot="20328927">
              <a:off x="5551605" y="5076962"/>
              <a:ext cx="93456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1000</a:t>
              </a:r>
              <a:endParaRPr lang="ko-KR" altLang="en-US" dirty="0"/>
            </a:p>
          </p:txBody>
        </p:sp>
      </p:grpSp>
      <p:cxnSp>
        <p:nvCxnSpPr>
          <p:cNvPr id="35" name="직선 화살표 연결선 34"/>
          <p:cNvCxnSpPr/>
          <p:nvPr/>
        </p:nvCxnSpPr>
        <p:spPr>
          <a:xfrm flipH="1">
            <a:off x="4716016" y="2375616"/>
            <a:ext cx="1080121" cy="32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8" y="3859860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4325153" y="4221088"/>
            <a:ext cx="2360868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973076" y="1632514"/>
            <a:ext cx="544495" cy="7431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28581" y="1027519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665566" y="5877272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 클라이언트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가맹점 클라이언트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525960" y="2924944"/>
            <a:ext cx="2832315" cy="312762"/>
            <a:chOff x="1525960" y="4149080"/>
            <a:chExt cx="2832315" cy="31276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1525960" y="446184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2"/>
            <p:cNvSpPr txBox="1"/>
            <p:nvPr/>
          </p:nvSpPr>
          <p:spPr>
            <a:xfrm>
              <a:off x="1525960" y="414908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적립하기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541083" y="3573016"/>
            <a:ext cx="2904321" cy="288032"/>
            <a:chOff x="1541083" y="3573016"/>
            <a:chExt cx="2904321" cy="288032"/>
          </a:xfrm>
        </p:grpSpPr>
        <p:sp>
          <p:nvSpPr>
            <p:cNvPr id="21" name="TextBox 82"/>
            <p:cNvSpPr txBox="1"/>
            <p:nvPr/>
          </p:nvSpPr>
          <p:spPr>
            <a:xfrm>
              <a:off x="1547664" y="3573016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사용자 인증 요청</a:t>
              </a:r>
              <a:endParaRPr lang="ko-KR" altLang="en-US" sz="1200" dirty="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1541083" y="3861048"/>
              <a:ext cx="2904321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515107" y="4161447"/>
            <a:ext cx="2854020" cy="276999"/>
            <a:chOff x="1525960" y="5096217"/>
            <a:chExt cx="2854020" cy="276999"/>
          </a:xfrm>
        </p:grpSpPr>
        <p:cxnSp>
          <p:nvCxnSpPr>
            <p:cNvPr id="24" name="직선 화살표 연결선 23"/>
            <p:cNvCxnSpPr/>
            <p:nvPr/>
          </p:nvCxnSpPr>
          <p:spPr>
            <a:xfrm>
              <a:off x="1525960" y="5373216"/>
              <a:ext cx="2832315" cy="0"/>
            </a:xfrm>
            <a:prstGeom prst="straightConnector1">
              <a:avLst/>
            </a:prstGeom>
            <a:ln w="1905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82"/>
            <p:cNvSpPr txBox="1"/>
            <p:nvPr/>
          </p:nvSpPr>
          <p:spPr>
            <a:xfrm>
              <a:off x="1547665" y="5096217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바코드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4523996" y="5109914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2"/>
          <p:cNvSpPr txBox="1"/>
          <p:nvPr/>
        </p:nvSpPr>
        <p:spPr>
          <a:xfrm>
            <a:off x="4523996" y="4797152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971600" y="2780928"/>
            <a:ext cx="7776864" cy="3600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59092" y="3212976"/>
            <a:ext cx="6984776" cy="2749877"/>
            <a:chOff x="1259632" y="3257174"/>
            <a:chExt cx="6984776" cy="274987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2" r="4965"/>
            <a:stretch/>
          </p:blipFill>
          <p:spPr>
            <a:xfrm>
              <a:off x="4788024" y="3299253"/>
              <a:ext cx="1656184" cy="267311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9" r="7625"/>
            <a:stretch/>
          </p:blipFill>
          <p:spPr>
            <a:xfrm>
              <a:off x="6588224" y="3257174"/>
              <a:ext cx="1656184" cy="274987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2" r="7218"/>
            <a:stretch/>
          </p:blipFill>
          <p:spPr>
            <a:xfrm>
              <a:off x="1259632" y="3330199"/>
              <a:ext cx="1602034" cy="2642174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7310"/>
            <a:stretch/>
          </p:blipFill>
          <p:spPr>
            <a:xfrm>
              <a:off x="2987824" y="3330199"/>
              <a:ext cx="1629678" cy="2642174"/>
            </a:xfrm>
            <a:prstGeom prst="rect">
              <a:avLst/>
            </a:prstGeom>
          </p:spPr>
        </p:pic>
      </p:grpSp>
      <p:pic>
        <p:nvPicPr>
          <p:cNvPr id="1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98" y="4576265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 19"/>
          <p:cNvCxnSpPr/>
          <p:nvPr/>
        </p:nvCxnSpPr>
        <p:spPr>
          <a:xfrm rot="16200000" flipH="1" flipV="1">
            <a:off x="3022954" y="2394749"/>
            <a:ext cx="30946" cy="1813453"/>
          </a:xfrm>
          <a:prstGeom prst="bentConnector3">
            <a:avLst>
              <a:gd name="adj1" fmla="val -73870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" idx="0"/>
          </p:cNvCxnSpPr>
          <p:nvPr/>
        </p:nvCxnSpPr>
        <p:spPr>
          <a:xfrm>
            <a:off x="2110185" y="2564904"/>
            <a:ext cx="3605391" cy="69015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072239" y="1969742"/>
            <a:ext cx="0" cy="8111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515776" y="1196752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0" name="직선 화살표 연결선 29"/>
          <p:cNvCxnSpPr>
            <a:stCxn id="26" idx="3"/>
          </p:cNvCxnSpPr>
          <p:nvPr/>
        </p:nvCxnSpPr>
        <p:spPr>
          <a:xfrm flipH="1">
            <a:off x="6012160" y="1713147"/>
            <a:ext cx="1663095" cy="27959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60" y="1423244"/>
            <a:ext cx="696640" cy="1285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696744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포인트 선물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모바일</a:t>
              </a:r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 </a:t>
              </a:r>
              <a:r>
                <a:rPr lang="ko-KR" altLang="en-US" sz="1600" b="1" dirty="0" err="1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앱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379979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3995" y="5085184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2"/>
          <p:cNvSpPr txBox="1"/>
          <p:nvPr/>
        </p:nvSpPr>
        <p:spPr>
          <a:xfrm>
            <a:off x="4523995" y="4772422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r>
              <a:rPr lang="en-US" altLang="ko-KR" sz="1200" dirty="0" smtClean="0"/>
              <a:t>(point, </a:t>
            </a:r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ID)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41901" y="3013873"/>
            <a:ext cx="300033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82"/>
          <p:cNvSpPr txBox="1"/>
          <p:nvPr/>
        </p:nvSpPr>
        <p:spPr>
          <a:xfrm>
            <a:off x="1441901" y="2701111"/>
            <a:ext cx="307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선물하기</a:t>
            </a:r>
            <a:endParaRPr lang="ko-KR" altLang="en-US" sz="1200" dirty="0"/>
          </a:p>
        </p:txBody>
      </p:sp>
      <p:sp>
        <p:nvSpPr>
          <p:cNvPr id="26" name="TextBox 82"/>
          <p:cNvSpPr txBox="1"/>
          <p:nvPr/>
        </p:nvSpPr>
        <p:spPr>
          <a:xfrm>
            <a:off x="1575595" y="448439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 요청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569014" y="4772422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82"/>
          <p:cNvSpPr txBox="1"/>
          <p:nvPr/>
        </p:nvSpPr>
        <p:spPr>
          <a:xfrm>
            <a:off x="1525909" y="332158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Point</a:t>
            </a:r>
            <a:r>
              <a:rPr lang="ko-KR" altLang="en-US" sz="1200" dirty="0" smtClean="0"/>
              <a:t>양 요청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519328" y="360961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82"/>
          <p:cNvSpPr txBox="1"/>
          <p:nvPr/>
        </p:nvSpPr>
        <p:spPr>
          <a:xfrm>
            <a:off x="1525909" y="393305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상대방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519328" y="4221088"/>
            <a:ext cx="290432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33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6789" y="341465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545095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적립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2042572" y="2838594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3806769" y="4391412"/>
            <a:ext cx="1836204" cy="688577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기부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내역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86789" y="535887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+mj-ea"/>
                <a:ea typeface="+mj-ea"/>
              </a:rPr>
              <a:t>모금단</a:t>
            </a:r>
            <a:r>
              <a:rPr lang="ko-KR" altLang="en-US" sz="2000">
                <a:solidFill>
                  <a:schemeClr val="bg1"/>
                </a:solidFill>
                <a:latin typeface="+mj-ea"/>
                <a:ea typeface="+mj-ea"/>
              </a:rPr>
              <a:t>체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67109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동전모음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42473" y="1974498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654641" y="2298534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0"/>
            <a:endCxn id="26" idx="1"/>
          </p:cNvCxnSpPr>
          <p:nvPr/>
        </p:nvCxnSpPr>
        <p:spPr>
          <a:xfrm flipV="1">
            <a:off x="6411059" y="2298534"/>
            <a:ext cx="45605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0"/>
            <a:endCxn id="21" idx="2"/>
          </p:cNvCxnSpPr>
          <p:nvPr/>
        </p:nvCxnSpPr>
        <p:spPr>
          <a:xfrm flipV="1">
            <a:off x="4724871" y="4062730"/>
            <a:ext cx="18002" cy="32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3002679" y="3558674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22" idx="2"/>
          </p:cNvCxnSpPr>
          <p:nvPr/>
        </p:nvCxnSpPr>
        <p:spPr>
          <a:xfrm flipV="1">
            <a:off x="5498957" y="3558674"/>
            <a:ext cx="912102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2"/>
            <a:endCxn id="25" idx="0"/>
          </p:cNvCxnSpPr>
          <p:nvPr/>
        </p:nvCxnSpPr>
        <p:spPr>
          <a:xfrm>
            <a:off x="4724871" y="5079989"/>
            <a:ext cx="18002" cy="2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0645" y="19744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5680" y="246926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3672" y="355867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326" y="370269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91834" y="399072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4871" y="413473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8877" y="5075892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90845" y="494116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5960" y="377469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78022" y="3587101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5112" y="2488979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8474" y="200056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6264696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서버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구조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9892" y="290294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사용자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655675" y="2326880"/>
            <a:ext cx="1920213" cy="72008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거래</a:t>
            </a:r>
            <a:endParaRPr lang="en-US" altLang="ko-KR" sz="2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내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역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1462784"/>
            <a:ext cx="1512168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가맹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점</a:t>
            </a:r>
          </a:p>
        </p:txBody>
      </p:sp>
      <p:cxnSp>
        <p:nvCxnSpPr>
          <p:cNvPr id="28" name="직선 연결선 27"/>
          <p:cNvCxnSpPr>
            <a:stCxn id="23" idx="0"/>
            <a:endCxn id="27" idx="3"/>
          </p:cNvCxnSpPr>
          <p:nvPr/>
        </p:nvCxnSpPr>
        <p:spPr>
          <a:xfrm flipH="1" flipV="1">
            <a:off x="2267744" y="1786820"/>
            <a:ext cx="34803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1" idx="1"/>
            <a:endCxn id="23" idx="2"/>
          </p:cNvCxnSpPr>
          <p:nvPr/>
        </p:nvCxnSpPr>
        <p:spPr>
          <a:xfrm flipH="1" flipV="1">
            <a:off x="2615782" y="3046960"/>
            <a:ext cx="98411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03748" y="1462784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8783" y="1957548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6775" y="3046960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69429" y="3190976"/>
            <a:ext cx="33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28410"/>
              </p:ext>
            </p:extLst>
          </p:nvPr>
        </p:nvGraphicFramePr>
        <p:xfrm>
          <a:off x="1187624" y="5733256"/>
          <a:ext cx="7632852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  <a:gridCol w="636071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pw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가입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날짜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포인트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직업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나이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기부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바코드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88039"/>
              </p:ext>
            </p:extLst>
          </p:nvPr>
        </p:nvGraphicFramePr>
        <p:xfrm>
          <a:off x="1235201" y="3789040"/>
          <a:ext cx="4068456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  <a:gridCol w="508557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이름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유형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도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구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상세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주소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전화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번호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0" name="꺾인 연결선 49"/>
          <p:cNvCxnSpPr>
            <a:endCxn id="48" idx="1"/>
          </p:cNvCxnSpPr>
          <p:nvPr/>
        </p:nvCxnSpPr>
        <p:spPr>
          <a:xfrm rot="16200000" flipV="1">
            <a:off x="1761593" y="3550680"/>
            <a:ext cx="720080" cy="1772864"/>
          </a:xfrm>
          <a:prstGeom prst="bentConnector4">
            <a:avLst>
              <a:gd name="adj1" fmla="val 30000"/>
              <a:gd name="adj2" fmla="val 11443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7" idx="1"/>
          </p:cNvCxnSpPr>
          <p:nvPr/>
        </p:nvCxnSpPr>
        <p:spPr>
          <a:xfrm rot="5400000">
            <a:off x="1133620" y="4851157"/>
            <a:ext cx="1224135" cy="1116126"/>
          </a:xfrm>
          <a:prstGeom prst="bentConnector4">
            <a:avLst>
              <a:gd name="adj1" fmla="val -7663"/>
              <a:gd name="adj2" fmla="val 1204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/>
          <p:cNvSpPr txBox="1">
            <a:spLocks/>
          </p:cNvSpPr>
          <p:nvPr/>
        </p:nvSpPr>
        <p:spPr>
          <a:xfrm>
            <a:off x="5430326" y="3835532"/>
            <a:ext cx="151216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가맹점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004048" y="4805006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거래내</a:t>
            </a:r>
            <a:r>
              <a:rPr lang="ko-KR" altLang="en-US" sz="1800" b="1" dirty="0">
                <a:latin typeface="서울남산체 EB" pitchFamily="18" charset="-127"/>
                <a:ea typeface="문체부 쓰기 정체" pitchFamily="17" charset="-127"/>
              </a:rPr>
              <a:t>역</a:t>
            </a:r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53138"/>
              </p:ext>
            </p:extLst>
          </p:nvPr>
        </p:nvGraphicFramePr>
        <p:xfrm>
          <a:off x="1235200" y="4797152"/>
          <a:ext cx="3672408" cy="5760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Uid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서울남산체 M" pitchFamily="18" charset="-127"/>
                        </a:rPr>
                        <a:t>Pid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일시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거래</a:t>
                      </a:r>
                      <a:endParaRPr lang="en-US" altLang="ko-KR" sz="1200" dirty="0" smtClean="0">
                        <a:latin typeface="서울남산체 M" pitchFamily="18" charset="-127"/>
                        <a:ea typeface="서울남산체 M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종류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서울남산체 M" pitchFamily="18" charset="-127"/>
                          <a:ea typeface="서울남산체 M" pitchFamily="18" charset="-127"/>
                        </a:rPr>
                        <a:t>금액</a:t>
                      </a:r>
                      <a:endParaRPr lang="ko-KR" altLang="en-US" sz="1200" dirty="0">
                        <a:latin typeface="서울남산체 M" pitchFamily="18" charset="-127"/>
                        <a:ea typeface="서울남산체 M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제목 1"/>
          <p:cNvSpPr txBox="1">
            <a:spLocks/>
          </p:cNvSpPr>
          <p:nvPr/>
        </p:nvSpPr>
        <p:spPr>
          <a:xfrm>
            <a:off x="7092280" y="5166787"/>
            <a:ext cx="172819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 smtClean="0">
                <a:latin typeface="서울남산체 EB" pitchFamily="18" charset="-127"/>
                <a:ea typeface="문체부 쓰기 정체" pitchFamily="17" charset="-127"/>
              </a:rPr>
              <a:t>사용자 </a:t>
            </a:r>
            <a:r>
              <a:rPr lang="en-US" altLang="ko-KR" sz="1800" b="1" dirty="0" smtClean="0">
                <a:latin typeface="서울남산체 EB" pitchFamily="18" charset="-127"/>
                <a:ea typeface="문체부 쓰기 정체" pitchFamily="17" charset="-127"/>
              </a:rPr>
              <a:t>table</a:t>
            </a:r>
            <a:endParaRPr lang="ko-KR" altLang="en-US" sz="18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0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41930" y="1988840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등록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41930" y="2460297"/>
            <a:ext cx="1872208" cy="359026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삭제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41930" y="2930740"/>
            <a:ext cx="1872208" cy="358151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결제하기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941930" y="3400308"/>
            <a:ext cx="1872208" cy="360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 목록보기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41930" y="3871765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검색하기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941930" y="4343222"/>
            <a:ext cx="1872208" cy="38349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적립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941930" y="4838135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조회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3941930" y="5453608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사용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43608" y="2016518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사용자 식별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043608" y="2631991"/>
            <a:ext cx="1872208" cy="50405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동전 투입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3608" y="3317583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투입금액 확인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43608" y="3933056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</a:t>
            </a:r>
            <a:r>
              <a:rPr lang="ko-KR" altLang="en-US" sz="1400" dirty="0"/>
              <a:t>기</a:t>
            </a: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바코드 보기</a:t>
            </a:r>
            <a:endParaRPr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회원정보수정</a:t>
            </a:r>
            <a:endParaRPr lang="ko-KR" altLang="en-US" sz="1400" dirty="0"/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사용내역조회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선물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그룹 바코드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잠금 걸기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3608" y="4581128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적</a:t>
            </a:r>
            <a:r>
              <a:rPr lang="ko-KR" altLang="en-US" sz="1400"/>
              <a:t>립</a:t>
            </a:r>
            <a:r>
              <a:rPr lang="ko-KR" altLang="en-US" sz="1400" smtClean="0"/>
              <a:t>하기</a:t>
            </a:r>
            <a:endParaRPr lang="ko-KR" altLang="en-US" sz="1400" dirty="0"/>
          </a:p>
        </p:txBody>
      </p:sp>
      <p:sp>
        <p:nvSpPr>
          <p:cNvPr id="38" name="타원 37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86" y="1844824"/>
            <a:ext cx="729681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680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715779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모음이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17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4128400" cy="2898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10758"/>
            <a:ext cx="3237592" cy="186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56" y="2242301"/>
            <a:ext cx="2246888" cy="1635760"/>
          </a:xfrm>
          <a:prstGeom prst="rect">
            <a:avLst/>
          </a:prstGeom>
        </p:spPr>
      </p:pic>
      <p:sp>
        <p:nvSpPr>
          <p:cNvPr id="8" name="위쪽 화살표 7"/>
          <p:cNvSpPr/>
          <p:nvPr/>
        </p:nvSpPr>
        <p:spPr>
          <a:xfrm>
            <a:off x="7018888" y="4005064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 rot="16200000">
            <a:off x="5446104" y="2916165"/>
            <a:ext cx="216024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3645024"/>
            <a:ext cx="108012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82664" y="5431594"/>
            <a:ext cx="1830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8801376039005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051720" y="4149080"/>
            <a:ext cx="267403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932040" y="2247318"/>
            <a:ext cx="3888432" cy="17225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395536" y="2764532"/>
            <a:ext cx="3960440" cy="952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800" b="1" dirty="0" smtClean="0">
                <a:solidFill>
                  <a:schemeClr val="tx2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목차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1124744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/>
          <p:cNvSpPr txBox="1">
            <a:spLocks/>
          </p:cNvSpPr>
          <p:nvPr/>
        </p:nvSpPr>
        <p:spPr>
          <a:xfrm>
            <a:off x="5374391" y="919688"/>
            <a:ext cx="3003731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11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74391" y="1583503"/>
            <a:ext cx="3003730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02383" y="2304678"/>
            <a:ext cx="3147747" cy="47625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968044" y="3501008"/>
            <a:ext cx="3816424" cy="436034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err="1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데이타베이스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구조</a:t>
            </a:r>
          </a:p>
          <a:p>
            <a:endParaRPr lang="ko-KR" altLang="en-US" sz="2400" b="1" dirty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58882" y="4157445"/>
            <a:ext cx="3034749" cy="423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진척 상황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10123" y="2911133"/>
            <a:ext cx="3532266" cy="4351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58882" y="4768354"/>
            <a:ext cx="3034749" cy="424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TOPIC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58882" y="5380150"/>
            <a:ext cx="3034749" cy="497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일정</a:t>
            </a:r>
            <a:endParaRPr lang="en-US" altLang="ko-KR" sz="2400" b="1" dirty="0" smtClean="0">
              <a:solidFill>
                <a:schemeClr val="tx2"/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5371" y="2897874"/>
            <a:ext cx="35654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서울남산체 EB" pitchFamily="18" charset="-127"/>
                <a:ea typeface="문체부 쓰기 정체" pitchFamily="17" charset="-127"/>
              </a:rPr>
              <a:t>시스템 별 작동과정 설명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18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2" r="4965"/>
          <a:stretch/>
        </p:blipFill>
        <p:spPr>
          <a:xfrm>
            <a:off x="3814247" y="3798516"/>
            <a:ext cx="2387471" cy="223044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 r="7625"/>
          <a:stretch/>
        </p:blipFill>
        <p:spPr>
          <a:xfrm>
            <a:off x="864745" y="3847288"/>
            <a:ext cx="2346972" cy="220222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7218"/>
          <a:stretch/>
        </p:blipFill>
        <p:spPr>
          <a:xfrm>
            <a:off x="864745" y="1552863"/>
            <a:ext cx="2346973" cy="209216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" r="7310"/>
          <a:stretch/>
        </p:blipFill>
        <p:spPr>
          <a:xfrm>
            <a:off x="3814247" y="1507116"/>
            <a:ext cx="2387471" cy="20921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07116"/>
            <a:ext cx="1425163" cy="22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51253"/>
            <a:ext cx="1440160" cy="22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19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7864" y="46723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목록보기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6" y="1528986"/>
            <a:ext cx="2447925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33163" y="1412776"/>
            <a:ext cx="864096" cy="10801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21" y="2053136"/>
            <a:ext cx="48958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58" y="2008004"/>
            <a:ext cx="4891071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9872" y="1412776"/>
            <a:ext cx="555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등록</a:t>
            </a:r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, 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삭제</a:t>
            </a:r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, 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목록보기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584" y="2708920"/>
            <a:ext cx="1515685" cy="22058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23391" y="2044008"/>
            <a:ext cx="5112568" cy="86467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50961" y="3664188"/>
            <a:ext cx="5084997" cy="27363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20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5212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검색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52" y="4031332"/>
            <a:ext cx="4933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08104" y="4182396"/>
            <a:ext cx="3662848" cy="115212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07" b="29685"/>
          <a:stretch/>
        </p:blipFill>
        <p:spPr>
          <a:xfrm>
            <a:off x="683568" y="1453633"/>
            <a:ext cx="4639695" cy="4567655"/>
          </a:xfrm>
          <a:prstGeom prst="rect">
            <a:avLst/>
          </a:prstGeom>
          <a:ln w="57150"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611560" y="1972783"/>
            <a:ext cx="864096" cy="10801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7466" y="4025750"/>
            <a:ext cx="4818629" cy="79347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5" y="1412776"/>
            <a:ext cx="277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chemeClr val="tx2"/>
                </a:solidFill>
                <a:ea typeface="문체부 쓰기 정체" pitchFamily="17" charset="-127"/>
              </a:rPr>
              <a:t>검색하기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7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68" y="1412776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결제하기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진척 상황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가맹점클라이언트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5" y="2072419"/>
            <a:ext cx="2461473" cy="20042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8" y="4232194"/>
            <a:ext cx="1867062" cy="11354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35896" y="1436097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/>
                </a:solidFill>
                <a:ea typeface="문체부 쓰기 정체" pitchFamily="17" charset="-127"/>
              </a:rPr>
              <a:t>GUI</a:t>
            </a:r>
            <a:r>
              <a:rPr lang="ko-KR" altLang="en-US" sz="2800" b="1" dirty="0" smtClean="0">
                <a:solidFill>
                  <a:schemeClr val="tx2"/>
                </a:solidFill>
                <a:ea typeface="문체부 쓰기 정체" pitchFamily="17" charset="-127"/>
              </a:rPr>
              <a:t> 구현</a:t>
            </a:r>
            <a:endParaRPr lang="ko-KR" altLang="en-US" sz="2800" b="1" dirty="0">
              <a:solidFill>
                <a:schemeClr val="tx2"/>
              </a:solidFill>
              <a:ea typeface="문체부 쓰기 정체" pitchFamily="17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72419"/>
            <a:ext cx="4162578" cy="278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현재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TOPIC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141042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412776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0192" y="1449132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683568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기부 중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 적립 중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 로그인중 등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처리상태일 때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동전입력 처리 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카메라 인식에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빛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각도 등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적절한 조건 필요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426130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Dialog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들의 버퍼문제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426130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Point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와 사용 내역 등의 최신정보의 갱신은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언제 이루어져야 하는가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635896" y="2132856"/>
            <a:ext cx="25202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서버와 결제기능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연결 </a:t>
            </a:r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문제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635896" y="4149080"/>
            <a:ext cx="2520280" cy="179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각자 </a:t>
            </a:r>
            <a:r>
              <a:rPr lang="ko-KR" altLang="en-US" sz="1600" b="1" dirty="0" err="1">
                <a:latin typeface="서울남산체 EB" pitchFamily="18" charset="-127"/>
                <a:ea typeface="문체부 쓰기 정체" pitchFamily="17" charset="-127"/>
              </a:rPr>
              <a:t>코딩한</a:t>
            </a:r>
            <a:r>
              <a:rPr lang="ko-KR" altLang="en-US" sz="1600" b="1" dirty="0">
                <a:latin typeface="서울남산체 EB" pitchFamily="18" charset="-127"/>
                <a:ea typeface="문체부 쓰기 정체" pitchFamily="17" charset="-127"/>
              </a:rPr>
              <a:t> 결과물 </a:t>
            </a:r>
            <a:endParaRPr lang="en-US" altLang="ko-KR" sz="16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상품관리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결제기능 </a:t>
            </a:r>
            <a:r>
              <a:rPr lang="en-US" altLang="ko-KR" sz="1600" b="1" dirty="0" smtClean="0">
                <a:latin typeface="서울남산체 EB" pitchFamily="18" charset="-127"/>
                <a:ea typeface="문체부 쓰기 정체" pitchFamily="17" charset="-127"/>
              </a:rPr>
              <a:t>, GUI </a:t>
            </a:r>
            <a:r>
              <a:rPr lang="ko-KR" altLang="en-US" sz="1600" b="1" dirty="0" smtClean="0">
                <a:latin typeface="서울남산체 EB" pitchFamily="18" charset="-127"/>
                <a:ea typeface="문체부 쓰기 정체" pitchFamily="17" charset="-127"/>
              </a:rPr>
              <a:t>의 통합문제</a:t>
            </a:r>
            <a:endParaRPr lang="ko-KR" altLang="en-US" sz="16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7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일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5009" y="1484784"/>
            <a:ext cx="8208912" cy="2779647"/>
            <a:chOff x="1922563" y="1491727"/>
            <a:chExt cx="5401683" cy="2017023"/>
          </a:xfrm>
        </p:grpSpPr>
        <p:grpSp>
          <p:nvGrpSpPr>
            <p:cNvPr id="5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accent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9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(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+mj-lt"/>
                    <a:ea typeface="서울남산체 M" pitchFamily="18" charset="-127"/>
                  </a:rPr>
                  <a:t>4.27~5.3)</a:t>
                </a:r>
                <a:endParaRPr lang="ko-KR" altLang="en-US" sz="2400" dirty="0">
                  <a:solidFill>
                    <a:schemeClr val="bg1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10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(5.4~5.10)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11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(5.11~5.17)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12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(5.18~5.24)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284101" y="2503742"/>
              <a:ext cx="1295307" cy="87100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 및 클라이언트 연동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56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2563" y="2503742"/>
              <a:ext cx="1295307" cy="10050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서버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및 </a:t>
              </a:r>
              <a:r>
                <a:rPr lang="en-US" altLang="ko-KR" sz="1200" dirty="0" smtClean="0">
                  <a:latin typeface="+mj-lt"/>
                  <a:ea typeface="서울남산체 M" pitchFamily="18" charset="-127"/>
                </a:rPr>
                <a:t>DB </a:t>
              </a: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구현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클라이언트 시스템 개발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(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프로토타입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라즈베리파이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 관련 개발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28939" y="2503742"/>
              <a:ext cx="1295307" cy="73700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전체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시스템 </a:t>
              </a:r>
              <a:r>
                <a:rPr lang="ko-KR" altLang="en-US" sz="1200" dirty="0" err="1">
                  <a:latin typeface="+mj-lt"/>
                  <a:ea typeface="서울남산체 M" pitchFamily="18" charset="-127"/>
                </a:rPr>
                <a:t>테스팅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사용자 데이터 분석법 </a:t>
              </a:r>
              <a:endParaRPr lang="en-US" altLang="ko-KR" sz="1200" dirty="0" smtClean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+mj-lt"/>
                  <a:ea typeface="서울남산체 M" pitchFamily="18" charset="-127"/>
                </a:rPr>
                <a:t>연구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자료 조사 및 </a:t>
              </a:r>
              <a:r>
                <a:rPr lang="en-US" altLang="ko-KR" sz="1200" dirty="0">
                  <a:latin typeface="+mj-lt"/>
                  <a:ea typeface="서울남산체 M" pitchFamily="18" charset="-127"/>
                </a:rPr>
                <a:t>study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04021" y="4437112"/>
            <a:ext cx="4040222" cy="2220269"/>
            <a:chOff x="1922563" y="1495631"/>
            <a:chExt cx="2658574" cy="1611116"/>
          </a:xfrm>
        </p:grpSpPr>
        <p:grpSp>
          <p:nvGrpSpPr>
            <p:cNvPr id="15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13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(5.24~5.30)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solidFill>
                <a:schemeClr val="bg1"/>
              </a:solidFill>
              <a:ln w="2222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14</a:t>
                </a:r>
                <a:r>
                  <a:rPr lang="ko-KR" altLang="en-US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주차</a:t>
                </a:r>
                <a:endParaRPr lang="en-US" altLang="ko-KR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  <a:p>
                <a:pPr algn="ctr"/>
                <a:r>
                  <a:rPr lang="en-US" altLang="ko-KR" sz="2400" b="1" dirty="0">
                    <a:solidFill>
                      <a:schemeClr val="tx2"/>
                    </a:solidFill>
                    <a:latin typeface="+mj-lt"/>
                    <a:ea typeface="서울남산체 M" pitchFamily="18" charset="-127"/>
                  </a:rPr>
                  <a:t>(5.31~)</a:t>
                </a:r>
                <a:endParaRPr lang="ko-KR" altLang="en-US" sz="2400" b="1" dirty="0">
                  <a:solidFill>
                    <a:schemeClr val="tx2"/>
                  </a:solidFill>
                  <a:latin typeface="+mj-lt"/>
                  <a:ea typeface="서울남산체 M" pitchFamily="18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3284101" y="2503742"/>
              <a:ext cx="1295307" cy="3350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제출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22563" y="2503742"/>
              <a:ext cx="1295307" cy="6030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j-lt"/>
                  <a:ea typeface="서울남산체 M" pitchFamily="18" charset="-127"/>
                </a:rPr>
                <a:t>Final presentation </a:t>
              </a:r>
              <a:r>
                <a:rPr lang="ko-KR" altLang="en-US" sz="1200" dirty="0">
                  <a:latin typeface="+mj-lt"/>
                  <a:ea typeface="서울남산체 M" pitchFamily="18" charset="-127"/>
                </a:rPr>
                <a:t>준비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최종보고서 작성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+mj-lt"/>
                  <a:ea typeface="서울남산체 M" pitchFamily="18" charset="-127"/>
                </a:rPr>
                <a:t>미비사항 보완</a:t>
              </a:r>
              <a:endParaRPr lang="en-US" altLang="ko-KR" sz="1200" dirty="0">
                <a:latin typeface="+mj-lt"/>
                <a:ea typeface="서울남산체 M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+mj-lt"/>
                <a:ea typeface="서울남산체 M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655009" y="4221088"/>
            <a:ext cx="818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23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5656" y="2132856"/>
            <a:ext cx="6192688" cy="2592288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경청해주셔서 </a:t>
            </a:r>
            <a:endParaRPr lang="en-US" altLang="ko-KR" sz="4400" b="1" dirty="0" smtClean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감사합니다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16260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조원 별 역할 분담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240"/>
              </p:ext>
            </p:extLst>
          </p:nvPr>
        </p:nvGraphicFramePr>
        <p:xfrm>
          <a:off x="1009507" y="1772816"/>
          <a:ext cx="7594941" cy="4248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945"/>
                <a:gridCol w="1452945"/>
                <a:gridCol w="4689051"/>
              </a:tblGrid>
              <a:tr h="440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전공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서울남산체 M" pitchFamily="18" charset="-127"/>
                          <a:ea typeface="문체부 쓰기 정체" pitchFamily="17" charset="-127"/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서울남산체 M" pitchFamily="18" charset="-127"/>
                        <a:ea typeface="문체부 쓰기 정체" pitchFamily="17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25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김태형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팀장 서버</a:t>
                      </a:r>
                      <a:r>
                        <a:rPr lang="en-US" altLang="ko-KR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, </a:t>
                      </a: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하드웨어 및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전체 시스템 개발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김근태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상품 관리구현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박태환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결제 기능구현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이흔정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컴퓨터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모바일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HY강M" pitchFamily="18" charset="-127"/>
                          <a:ea typeface="HY강M" pitchFamily="18" charset="-127"/>
                        </a:rPr>
                        <a:t>앱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 구현</a:t>
                      </a:r>
                      <a:endParaRPr lang="en-US" altLang="ko-KR" sz="20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동전모음이 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0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전현빈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경영학부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latin typeface="HY강M" pitchFamily="18" charset="-127"/>
                          <a:ea typeface="HY강M" pitchFamily="18" charset="-127"/>
                        </a:rPr>
                        <a:t>가맹점 클라이언트 </a:t>
                      </a:r>
                      <a:endParaRPr lang="en-US" altLang="ko-KR" sz="2000" kern="1200" dirty="0" smtClean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HY강M" pitchFamily="18" charset="-127"/>
                          <a:ea typeface="HY강M" pitchFamily="18" charset="-127"/>
                        </a:rPr>
                        <a:t>GUI</a:t>
                      </a:r>
                      <a:r>
                        <a:rPr lang="ko-KR" altLang="en-US" sz="2000" dirty="0" smtClean="0">
                          <a:latin typeface="HY강M" pitchFamily="18" charset="-127"/>
                          <a:ea typeface="HY강M" pitchFamily="18" charset="-127"/>
                        </a:rPr>
                        <a:t>구현</a:t>
                      </a:r>
                      <a:endParaRPr lang="ko-KR" altLang="en-US" sz="2000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 marL="103704" marR="103704" marT="51852" marB="5185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모여라 동전이란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39752" y="2861320"/>
            <a:ext cx="864096" cy="8640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100</a:t>
            </a:r>
            <a:endParaRPr lang="ko-KR" altLang="en-US" sz="2000" dirty="0"/>
          </a:p>
        </p:txBody>
      </p:sp>
      <p:sp>
        <p:nvSpPr>
          <p:cNvPr id="5" name="타원 4"/>
          <p:cNvSpPr/>
          <p:nvPr/>
        </p:nvSpPr>
        <p:spPr>
          <a:xfrm>
            <a:off x="2502294" y="3986707"/>
            <a:ext cx="701554" cy="701554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60104" y="4517504"/>
            <a:ext cx="711696" cy="71169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15616" y="3113348"/>
            <a:ext cx="1224136" cy="1224136"/>
          </a:xfrm>
          <a:prstGeom prst="ellipse">
            <a:avLst/>
          </a:prstGeom>
          <a:solidFill>
            <a:schemeClr val="accent1"/>
          </a:solidFill>
          <a:ln w="88900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500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266900"/>
            <a:ext cx="1800200" cy="3322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오른쪽 화살표 8"/>
          <p:cNvSpPr/>
          <p:nvPr/>
        </p:nvSpPr>
        <p:spPr>
          <a:xfrm>
            <a:off x="3491880" y="3501008"/>
            <a:ext cx="2520280" cy="872480"/>
          </a:xfrm>
          <a:prstGeom prst="rightArrow">
            <a:avLst>
              <a:gd name="adj1" fmla="val 50000"/>
              <a:gd name="adj2" fmla="val 676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1959" y="2833846"/>
            <a:ext cx="1464697" cy="2092424"/>
          </a:xfrm>
          <a:prstGeom prst="rect">
            <a:avLst/>
          </a:prstGeom>
          <a:solidFill>
            <a:schemeClr val="accent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660 P</a:t>
            </a:r>
            <a:endParaRPr lang="ko-KR" altLang="en-US" sz="3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365866" y="4860104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2.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365866" y="4368732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>
                <a:latin typeface="서울남산체 EB" pitchFamily="18" charset="-127"/>
                <a:ea typeface="문체부 쓰기 정체" pitchFamily="17" charset="-127"/>
              </a:rPr>
              <a:t>1. 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886146" y="5602611"/>
            <a:ext cx="291632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176" y="2030323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+mj-lt"/>
                <a:ea typeface="문체부 쓰기 정체" pitchFamily="17" charset="-127"/>
              </a:rPr>
              <a:t>휴대 불편</a:t>
            </a:r>
            <a:endParaRPr lang="en-US" altLang="ko-KR" sz="2400" dirty="0" smtClean="0">
              <a:latin typeface="+mj-lt"/>
              <a:ea typeface="문체부 쓰기 정체" pitchFamily="17" charset="-127"/>
            </a:endParaRPr>
          </a:p>
          <a:p>
            <a:r>
              <a:rPr lang="ko-KR" altLang="en-US" sz="2400" dirty="0" smtClean="0">
                <a:latin typeface="+mj-lt"/>
                <a:ea typeface="문체부 쓰기 정체" pitchFamily="17" charset="-127"/>
              </a:rPr>
              <a:t>분실 위험</a:t>
            </a:r>
            <a:endParaRPr lang="en-US" altLang="ko-KR" sz="2400" dirty="0" smtClean="0">
              <a:latin typeface="+mj-lt"/>
              <a:ea typeface="문체부 쓰기 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1920" y="1772816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가맹점 클라이언트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8082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모바일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 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앱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85756" y="5191048"/>
            <a:ext cx="2064229" cy="864096"/>
          </a:xfrm>
          <a:prstGeom prst="rect">
            <a:avLst/>
          </a:prstGeom>
          <a:solidFill>
            <a:schemeClr val="bg1"/>
          </a:solidFill>
          <a:ln w="5715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rPr>
              <a:t>동전 모음이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서울남산체 M" pitchFamily="18" charset="-127"/>
              <a:ea typeface="문체부 쓰기 정체" pitchFamily="17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82311" y="3448491"/>
            <a:ext cx="2203445" cy="1224136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8" name="직선 연결선 7"/>
          <p:cNvCxnSpPr>
            <a:stCxn id="2" idx="2"/>
            <a:endCxn id="6" idx="0"/>
          </p:cNvCxnSpPr>
          <p:nvPr/>
        </p:nvCxnSpPr>
        <p:spPr>
          <a:xfrm flipH="1">
            <a:off x="4884034" y="2636912"/>
            <a:ext cx="1" cy="8115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3" idx="0"/>
          </p:cNvCxnSpPr>
          <p:nvPr/>
        </p:nvCxnSpPr>
        <p:spPr>
          <a:xfrm flipH="1">
            <a:off x="2750197" y="4493356"/>
            <a:ext cx="1354801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4" idx="0"/>
          </p:cNvCxnSpPr>
          <p:nvPr/>
        </p:nvCxnSpPr>
        <p:spPr>
          <a:xfrm>
            <a:off x="5663069" y="4493356"/>
            <a:ext cx="1354802" cy="6976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43808" y="4493356"/>
            <a:ext cx="792088" cy="447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411376" y="4646006"/>
            <a:ext cx="728464" cy="423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44323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76056" y="2808151"/>
            <a:ext cx="0" cy="5488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583835" y="4641939"/>
            <a:ext cx="803842" cy="431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26465" y="4401262"/>
            <a:ext cx="828010" cy="440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43" name="직선 연결선 42"/>
          <p:cNvCxnSpPr>
            <a:stCxn id="6" idx="7"/>
          </p:cNvCxnSpPr>
          <p:nvPr/>
        </p:nvCxnSpPr>
        <p:spPr>
          <a:xfrm flipV="1">
            <a:off x="5663069" y="3448491"/>
            <a:ext cx="493107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자기 디스크 46"/>
          <p:cNvSpPr/>
          <p:nvPr/>
        </p:nvSpPr>
        <p:spPr>
          <a:xfrm>
            <a:off x="6032304" y="2947186"/>
            <a:ext cx="555920" cy="819611"/>
          </a:xfrm>
          <a:prstGeom prst="flowChartMagneticDisk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6588224" y="3151512"/>
            <a:ext cx="1458162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데이터 베이스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599832" y="2996952"/>
            <a:ext cx="3275578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서버를 경유하여 </a:t>
            </a:r>
            <a:endParaRPr lang="en-US" altLang="ko-KR" sz="2400" b="1" dirty="0" smtClean="0">
              <a:latin typeface="서울남산체 EB" pitchFamily="18" charset="-127"/>
              <a:ea typeface="문체부 쓰기 정체" pitchFamily="17" charset="-127"/>
            </a:endParaRPr>
          </a:p>
          <a:p>
            <a:pPr algn="l"/>
            <a:r>
              <a:rPr lang="ko-KR" altLang="en-US" sz="2400" b="1" dirty="0" smtClean="0">
                <a:latin typeface="서울남산체 EB" pitchFamily="18" charset="-127"/>
                <a:ea typeface="문체부 쓰기 정체" pitchFamily="17" charset="-127"/>
              </a:rPr>
              <a:t>각 시스템간 상호작용</a:t>
            </a:r>
            <a:endParaRPr lang="ko-KR" altLang="en-US" sz="24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전체 시스템 기능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(Use-Case)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11560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동전 모음이</a:t>
            </a:r>
            <a:endParaRPr lang="ko-KR" altLang="en-US" sz="105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455876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가맹점 클라이언트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300192" y="1268760"/>
            <a:ext cx="2736304" cy="47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2000" b="1" dirty="0" smtClean="0"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2000" b="1" dirty="0" err="1" smtClean="0"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2000" b="1" dirty="0">
              <a:latin typeface="서울남산체 EB" pitchFamily="18" charset="-127"/>
              <a:ea typeface="문체부 쓰기 정체" pitchFamily="17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1628800"/>
            <a:ext cx="0" cy="4608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959932" y="1988840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9932" y="2460297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9932" y="2930740"/>
            <a:ext cx="1872208" cy="3581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결제하기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959932" y="3400308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 목록보기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9932" y="3871765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검색하기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959932" y="4343222"/>
            <a:ext cx="1872208" cy="38349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적립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3959932" y="4838135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조회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3959932" y="545360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고객 포인트 사용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1043608" y="201651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43608" y="2631991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동전 투입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3608" y="3317583"/>
            <a:ext cx="1872208" cy="50405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투입금액 확인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043608" y="3933056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</a:t>
            </a:r>
            <a:r>
              <a:rPr lang="ko-KR" altLang="en-US" sz="1400" dirty="0"/>
              <a:t>기</a:t>
            </a:r>
          </a:p>
        </p:txBody>
      </p:sp>
      <p:sp>
        <p:nvSpPr>
          <p:cNvPr id="27" name="타원 26"/>
          <p:cNvSpPr/>
          <p:nvPr/>
        </p:nvSpPr>
        <p:spPr>
          <a:xfrm>
            <a:off x="6732240" y="195899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732240" y="2440504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32240" y="2921000"/>
            <a:ext cx="1872208" cy="358151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바코드 보기</a:t>
            </a:r>
          </a:p>
        </p:txBody>
      </p:sp>
      <p:sp>
        <p:nvSpPr>
          <p:cNvPr id="30" name="타원 29"/>
          <p:cNvSpPr/>
          <p:nvPr/>
        </p:nvSpPr>
        <p:spPr>
          <a:xfrm>
            <a:off x="6732240" y="340062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회원정보수정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32240" y="388213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사용내역조회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732240" y="4363641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포인트 선물</a:t>
            </a:r>
            <a:endParaRPr lang="ko-KR" altLang="en-US" sz="1400" dirty="0"/>
          </a:p>
        </p:txBody>
      </p:sp>
      <p:sp>
        <p:nvSpPr>
          <p:cNvPr id="33" name="타원 32"/>
          <p:cNvSpPr/>
          <p:nvPr/>
        </p:nvSpPr>
        <p:spPr>
          <a:xfrm>
            <a:off x="6732240" y="4845151"/>
            <a:ext cx="1872208" cy="359026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그룹 바코드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34" name="타원 33"/>
          <p:cNvSpPr/>
          <p:nvPr/>
        </p:nvSpPr>
        <p:spPr>
          <a:xfrm>
            <a:off x="6732240" y="5325647"/>
            <a:ext cx="1872208" cy="358151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잠금 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732240" y="5805264"/>
            <a:ext cx="1872208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기부하기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43608" y="4581128"/>
            <a:ext cx="1872208" cy="50405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적</a:t>
            </a:r>
            <a:r>
              <a:rPr lang="ko-KR" altLang="en-US" sz="1400"/>
              <a:t>립</a:t>
            </a:r>
            <a:r>
              <a:rPr lang="ko-KR" altLang="en-US" sz="1400" smtClean="0"/>
              <a:t>하기</a:t>
            </a:r>
            <a:endParaRPr lang="ko-KR" altLang="en-US" sz="1400" dirty="0"/>
          </a:p>
        </p:txBody>
      </p:sp>
      <p:sp>
        <p:nvSpPr>
          <p:cNvPr id="39" name="타원 38"/>
          <p:cNvSpPr/>
          <p:nvPr/>
        </p:nvSpPr>
        <p:spPr>
          <a:xfrm>
            <a:off x="3941930" y="6057292"/>
            <a:ext cx="1872208" cy="36004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791525" y="1478194"/>
            <a:ext cx="1800200" cy="348362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2" name="AutoShape 6" descr="data:image/jpeg;base64,/9j/4AAQSkZJRgABAQAAAQABAAD/2wCEAAkGBxEQEhUQEhIVFRUVFhUVFxUXFxcVFxUYFRcXFxYXFRUYHSggGB0lGxUVIjEhJSkrLi4uFx8zODMsNygtLisBCgoKDg0OGxAQGi0lHyUtLS0tLTAtLS0tLy01Ky0tLi0tLS0tLS01LSstLiswNi0tLS0tKy0tNS0tLS0tLSstL//AABEIAOEA4QMBIgACEQEDEQH/xAAcAAEAAgMBAQEAAAAAAAAAAAAABAUDBgcCAQj/xABEEAACAQIDBQUFBAYIBwEAAAABAgADEQQSIQUGMUFREyJhcYEHMlKRoRRCscEjYnKCkvAVQ1OistHh8TNjk6OzwtI0/8QAGgEBAQADAQEAAAAAAAAAAAAAAAECAwUEBv/EACURAQACAgICAQMFAAAAAAAAAAABAgMREiEEMUEFE1EicYGRof/aAAwDAQACEQMRAD8A7jERAREQEREBERAREQEREBERAREQEREBERAREQEREBERAREQEREBERAREQEREBERAREQEREBERAREQET47AAkmwAuT0AnIjv/WOIZy5FMuTTH3Qt7KGXncfjJM6asmauOYi3y69ErdibZp4pbrow95b3I8R1HjLKVtIiICIiAiIgIiICIiAiIgIiICIiAiIgIiICIiAiIgIiIGq+0na32fBsoNnrHsl8j75/hBHqJxfAYV65IUjRSwU8wLAC/U3E2z2p7X7bFmkD3MOuXwztZnPp3R6TUdg4xKRLl8tlK5TcEjQgjqdB85pvM/Dm2mmXNMX9R0s9gbwVMKysGIA91ua3toRzFuU7JutvPQx6nIy9ols6A3tfgy9VPXlwnF8LsRWw9bGVWqUbKxQsL03YHNkIFzZgSARaxAOvPBsLaz4R1qKSoHeHVLjgeo8JnHTLFkth1F56n0/RkTX9096qOPTukCoo7y8j+svUcNOIv6nYJm98Tv0REQpERAREQEREBERAREQEREBERAREQEREBE81KirqxAHibSBX27hU96vT9Gzf4bwLGQts7QXDUKlduFNC3mRwHqbD1lTX32wS/fZvJT+dpqPtD3ppYuglDDkkM+apcZbBdVGuhudf3ZJYZLTWkzHtzrE1DUZnc3ZyzMepY3P4mRWGQZrdoQVbK2ofKQcrDmCBYz3iK4TjINPHd64vYm1jawFuI8b/AEmEbcXHhyzPqfy2ve7eKnj2o4bDu2W3a1r91Qq5ciX4N3vrbnpKfNK18R2JZqbBc4IbS+YfCNNLnnJYqRLPzLTfVpjSz2VtF8M6uhIANwRxQ9R4Tte6e86YxApIFUC5HJv1l/MTgyVJN2fjXw7B6bEAG+nFT1ERK+N5fCeN/T9GxNW3O3uTGKEcha3TgHAHFfHqJtM2bdiJiY3BERCkREBERAREQERIO19r4fCU+1xFVKSdWNrnoo4sfAQJ0Tm2N9tOzEJCLXq+Koig/wDUdT9J8w/tdw1b/hoVPSof/nT6wOlROZYn2h1T7uRfIX/G8qcVvtiG/rWHkcv4WgdiZgNTpIlfauHT3qyDwzAn5CcRxO8FR9S5PmbyBV2qx5wN/wB7988cSaeAFCmvDt6zZmPilNQQPNr+QnM9qYrbTm77RqNztTqvTH8KZR9J6qbQPWYHxhgVY3jx1E/pmZx1Y5v7x1+sucLtsVlzKfMcx5yBXqBtDrKavh2pN2tE2I5ciOYI5iBs74w9ZgfEk85Ao4paqdoultHT4G5funl8p4NSBnrANxmIUgJjNSfBUhNPVQeM8HEFdTwHOGaYnMkxtryYa3jtkobUJN8vd89QOtpe4eqCAQbggTVji+ysMotcnh1GoPhLDZGKGW3IE/LjMbQ5vl+LFa7q2fBV2osHQnQg2GhFtbgzsG5u9a4tAlRgKvAHgH9OTeHy8OM4d5Lw1VqLConLUgfiOkkS0eJ5s454X9P0LE1bc3ehcUoR27/I8M48f1h9eM2mbHdiYmNwREQpERAREQKHfTeijsvDNiamp92nTHGpUI0UeGhJPIAz8ybwbdxGPrGvi3Z2N8qjRKY5KgPur9Tzm4e1Db/23GVXvejhGOHoryaqLdrU8dRbyRTOeufW8ok7PwLV6i0qa3d72Gn3QWJuegUn0kirsTEU0Wv2bqjKHFRdQFIRrnL7otUTjbiehtE2djGo1UrKASjKwB4GxvY2l1jN6qr0Dh0prTDlu0Km+dSFVUsR3bKiLcHUIvDW9Q2dtItanUIDHRH+63gehkirWKkg6ETXaLXuCLqeI6eI6GXNGsayFWN6tMXB/tafXzEgyHEGeDXkPtJ87SRUo1Z5NWRc8+M8CSas8M95Hzz4WgYlqmhU7QC6nuuvVTxEm1rA6G4NiD1B4GRKq3BEx4Or3ch4odPI/wCv4wJWeC0x3ny8DLnnhmnm88loGPELmFp82fWK/wA2h2kUNZpJastdw3TZ9W/lYfPX8rS3pNNY2PW/nz4zYqT6TW+a8qmrpuDxDUHzpe1wSo/xL0M63utvImJRVY9+2jfH/k3h/tOMU69IKl7l2sXa57lxeyi9iBcaW1APW8s9l1mp1ABzbKy/rA2JHqIi3boYr5fE4xk7rP8Aju8Su2FXqPSBqcQbX5kWHHx5eksZth2YncbIiIUlTvZtX7Hg8RiudKk7r4sFOQerWEtpo/tlrW2Y1PlVrYemfEGqrEfJTA4fiNmu7UMHTymotI1Cpb36rKarrduLEDS/G9ucw7fC4quroLVXpq+IUKFp03ygZVGpvYAkHUFrHvBpm/pOga2LSupy1wUWoBm7J0DKjMg1Zb5Tobgouh1Bz7uUiabVnJL1WJLMbsddSSeJzZjeVFBisKKQudJX9sLyXtvE9pVIHuqbCVzHlCp1NxYi1wbc7WIIYH6W9T4GTVpVqK0q5WwfO1O5F3VCBU7vHKbmx4EqbSnpsQZuX9P0m2c1CoL1s9NaZFi1qeVleozG4VULU1C6atca3hFJiCL3X3TqPIzHmmFX5eJt5HWe5Fey0+M083iB6vPl58iB9JkSscrhuukkyPjB3b9DAk5ucUjnYKupJsB5yLqUE97NYIxJVrm1mBsV7wzG3O63HK17wJvZqQSrai1/UXH4SMxks4LI3adopAFhw7wsQNL3B14cpFI1gliaYXW8klZiqpDGVnsp7GblsTBPiH7OnbNYt3iFFgOp9B6zSdncZ0nYCfZ8HUxRYq7sFpagZspFmQgXzB7kjgQuo1DDXrtxc2KL5O/XuVPSwiKWWolTMvdAXLbu6WYk902FjoevhNg3XwpqVS5+5c6fE2unz+sog9gSf95ftivsWHpqVJd2DkC17DXjy1tMZj5TxZyeVkrFvVXYtn4fs6aoeIGp6k6n6yRKPdPeNNoUjUVGpsrZWRtbcwQ1hcEfnLybYd3WuiIiUJzv25NbAUj0xdEn+Gp/pOiTQfbhhy+yqjD+rq0H/wC4E/8AeB+dcS12J6kn5mX2DxuWiqjkv5XmvGZ6dU2AlRBBuSfOeaC3YX4X1npefrPlORVxtehRWmCgF/D0lZRe4mWnhalQaE+UwUkKkg8jEEvbNYg/z/OskyOReSFgJ9n20zUsJUZWdUYqgBZgpIUHgWI4QMESYuzahonE2HZhxTJvrmIvw/ORcsDzaYsUO6fKSAsx4pe6fKBjwY7omdVn3D0rInioPzJmTLAx2jLMoSewkCOUmGsknZJjxFGwBI4nTyGh+v4SSwyTqspGx8I1RrDgql2OlkQEZm148RoNSSALkzet6a6h6dBGDJTp07EW+HuA26Lra5sXci2YqNf2JgWo0ftLCmyuGU0qhsKtO99CCGVs1NmXUX7PTUWP1q5qO9RrZnZnNtBdyWNvUzCeocjyLapMfMrfY+FNaqqch328hw+v4SzOKFd6tVSGtZRw7qKbA+pJMh06hw2DetwesezTrrxI8hcy63J2Hm7CgR757er4IB3F9R/5JjP4dP6Xg+3j5y6Nufs/sMMlx3n/AEjfvDQei2+su4iboeiZ3OyIiEJSb7bNOKwGKw4F2ejUC/tgZk/vAS7iB+Tt0RR7dBWUMtRHVbrns7L3CF7N9SbKLIxGfQX1EKlhSrNTOpRmQ26qSD9QZsG92yn2fja6pp9nrCtS007N27Wn5gE5T+wZk3xwbYbFJXqqqfaAWakpZuztlB7ze+NRqABdWUABZUabjKRpvbkdRI76G82/a+yhVS6+8NVPIjpeak6kHKwsRCpmD2q1JSFAub6nW1/CNipTevTFZrU2q0xUa9rKWAcluWhOvKVxWX26QqriFekuaoi1HCBgrt3Cv6LQ3qANnAAJ7ml7REDJtfCUlrIKIAWotJ8gqCsKZe907Qe9oA2utmF5GenYkdCZb107bH8GvnAcsoRi9GiBWZlXRSal2IHxSEyXJPUkxIi9nN+2o9fs6jjDVKSdkwbtKlNAGdBTI7P3iFQWRbcSTxmqbPwRq1EpqAS7KoBuBqbakagTadr0qpw9no0aNMIDTUIQczOQQGqHR8iliQL6qOcg1/ZPZ06L1KtBqoDqFuHNFdO8SVYDPqhsfeGml7yFtJ0qVXemmRCe6oAFhYDgNBexNhoL2lls0JSAqfaalNjcFKSktYfESyrY9NfKQqoLMWPMk8AOPgNB6QIYpyLtPu0z8pa9nIgoCviaVHlmDP0CL3nuf2VMCRicPkyp8CU1PmFF/qTMQpydim7R2f4mLeVzwmPJAjinBsNOZ4CSCLSK1NQ/acWtlHQDwHz+cD0wjGEOyquoRFQW5m5ZrfvM08M19Je7obM7WuHI7lO7ksO5ddVV2JAW55kzGe+njz35TFIetqYarQpUqDOr07swswfsqq92tSBU6alWKkaXHA3v42ZhjVdaYGrED05zBjcSatRjmYrmJFyCeAXMxAAZiFW7Wu1rmX27wFClVxjD3BlTxY6AepIExl4eH3csVj0zbSQYnGU8KL9lQFn8ABmqH5ADznUNxMEcr4phY1TZR0ReAHy/uzmu6Gz3dR/aYp8t/wBQNd29W/wzt+Ew60kWmvBQFHpJSNzt9BeOFIrDNERNrSREQEREDmnti2ICtPaIW4pDscQLXvQqHRv3HN/J2nENr4d6bsjksRlyuWJvTsbW6/d8spE/W2IoLUVqbqGV1Ksp1DKwsQRzBBn57323WbB1PsVQ/oyScFXPNeeHqN8S6AdRY+EqNQ2ftY017N9V5Hmvh4iY8dXSprofH+dZY7Ao0E+1pilTOKJFNX0JfX/hNwD3ygczm6BgbHa+5dGg1YnEVMlJO2OWnTdjSas9NQL1VJfKtz3bXB1Gko0woo4CXm72Pw9GnVNWkjVEalWovfLUDK1iEbmATTfIQQQr8DYit2rguwrVKN7hHZQebLe6N6qVPrIyvY6am+g8eUg2nd9iTWrublKbAnrWxDZnPmBlHpMIpydhcGaVFaPMnPU8XPL0GkyU8ESQACSdAOsio+BpqGu1RqdtQygs1+gAI/ESVWFNwtOkruxcs1R1GdtAAqhSxsO8bXNyfCW39EUkX9ItUvzCkIt+nfS/yvM2ydjMP0pc0wvAgd43uCF9Lj+TArto7NoUqZy53ZmKo5IC/oyA/d4jmLEc/C7VIoTZ6mzalRixzt4ucxA8TKLbG1MPh7qHV3+FSGt5kcJBWbQqikpY+gmLd7DsEeu3vVu6vhTvdj+8QB5A9Zi2TsqvtGrnZT2YOp+7+yDzPlOj4HdGu9stJiOA0sPnwlGnDDmfThT0nTMH7Paze9lTzN/ot5j3u3EqUaHa4Z2YqCagAsbfEltbDmJJYZLcazOtuTYzMpt9JgWmW46SdUTXWeLTDk51vLtb0xCnNrpUDhtnkkd6scwDa92ouTPSHD3HsWGoz2I90is3d2auJrCkzZRlJ5XYi2guRwBLHnZTbW0z7y48VqoCZQlNQoCWNPMQM5p20y6KOWijQcIjqNtdZ1Wbz+yro07kAcSbfObHtuh/+fAUzc6M/TM2ig+QuT6SLuvhlNRqz2yUVLknhoL/AITPulVbFPVxljnqOadNejPpb0QgfvTGfT2/TcXc3l0jcHZoLtWt3KSijS9Bq38/FN6kPY+AXD0Uoj7o1PVjqx+cmTbWNQ9t7cp2RESsSIiAiIgJW7xbCw+PoNhsQmZG9GRhwdD91h1/IyyiB+bt+9zMZgNaqGvQFwmJQd5RyFYa5T4nTx5TT6W2sQqPTWqclRcjAm90BYhbkEgXdjpb3jP2ARfQzVtq+zrZWJYu+EQMeLU70yfMIQDLsfl2tVdzmZiToL3LEhQFGp6AAeQmzbmbv1KrCtkOUe6Twv1X4j48p3XZ/sw2RRbMMKHP/MZ6g/gY5fpNroYWnTFkRVA0AVQv4SDkuE3Qrvwpt5kW+pmwbN3HqKbnKD4nUdbWvOgRA1XD7k0hYu17C1lULb/P1lrS3ewy2uma2gzEnh4cJaxA1Lb3s6wGNJNUVhf7q16oT0plio9AJC2b7JNj0SG+zmoR/a1HdfVLhT6ib1ECNhMBRogLSpIgGgCqFsOgsJJiICIiBy32jbjWzYvDLpqalMcurKOnUcpy0rP1JOU+0XcbLmxeGXu6mpTH3erKPh8OXlwwtVzvK8bX66fzDSdi7Cq11FSnUCvq6Dge4bA5h7pvw9JUsDc5r5rm9+N7638b3lzuvtVcLVDObABlYHS6Mb93xBt8pk2Thxi8W1S1kNR6hB+EsSAfpNcTtpyUpNa8PcrjAbIqJhkpqjt2pD1Sqk2UahTbmSPoZtu4+7LU6vavRNNU1VSMt3Ol7eA/KbfsLCdlSGli3eI6XGg9Bb1vLGbOPe3XxTwx8IIiJmEREBERAREQEREBERAREQEREBERAREQEREBERAT4RPsQOT+0HcXsy2Kwy9zi6D7niP1fw8uEj2cbDsAWGrHMf2F5eROnrOnkX0Mw4bB06d8iBb9BaY8e3ljxK1y84/pniImT1EREBERAREQEREBERAREQEREBERAREQEREBERAREQER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77547" y="1424124"/>
            <a:ext cx="4386541" cy="49624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77547" y="3465732"/>
            <a:ext cx="1584176" cy="1340346"/>
            <a:chOff x="2267744" y="3212976"/>
            <a:chExt cx="1584176" cy="1340346"/>
          </a:xfrm>
        </p:grpSpPr>
        <p:pic>
          <p:nvPicPr>
            <p:cNvPr id="2050" name="Picture 2" descr="http://files.idg.co.kr/itworld/image/2016/03/pi3-15-100647447-hero-2u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35" b="95370" l="0" r="98969">
                          <a14:foregroundMark x1="85773" y1="16358" x2="85773" y2="16358"/>
                          <a14:foregroundMark x1="90309" y1="24691" x2="90309" y2="24691"/>
                          <a14:foregroundMark x1="89691" y1="21605" x2="89691" y2="21605"/>
                          <a14:foregroundMark x1="90515" y1="30247" x2="88660" y2="36728"/>
                          <a14:foregroundMark x1="88660" y1="39506" x2="88660" y2="39506"/>
                          <a14:foregroundMark x1="86186" y1="52778" x2="86186" y2="52778"/>
                          <a14:foregroundMark x1="85361" y1="59568" x2="85361" y2="59568"/>
                          <a14:foregroundMark x1="84536" y1="58025" x2="84536" y2="58025"/>
                          <a14:foregroundMark x1="85773" y1="55864" x2="85773" y2="55864"/>
                          <a14:foregroundMark x1="83505" y1="63580" x2="83505" y2="63580"/>
                          <a14:foregroundMark x1="14845" y1="30247" x2="14845" y2="30247"/>
                          <a14:foregroundMark x1="10722" y1="44753" x2="10722" y2="44753"/>
                          <a14:foregroundMark x1="12577" y1="41358" x2="12577" y2="41358"/>
                          <a14:foregroundMark x1="12577" y1="37654" x2="12577" y2="37654"/>
                          <a14:foregroundMark x1="12990" y1="35494" x2="12990" y2="35494"/>
                          <a14:foregroundMark x1="12165" y1="39815" x2="12165" y2="39815"/>
                          <a14:foregroundMark x1="9691" y1="47222" x2="9485" y2="48148"/>
                          <a14:foregroundMark x1="9485" y1="50926" x2="9485" y2="52160"/>
                          <a14:foregroundMark x1="9485" y1="53704" x2="9485" y2="53704"/>
                          <a14:foregroundMark x1="15670" y1="27778" x2="15670" y2="27778"/>
                          <a14:foregroundMark x1="15876" y1="27469" x2="15876" y2="27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12976"/>
              <a:ext cx="1584176" cy="105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제목 1"/>
            <p:cNvSpPr txBox="1">
              <a:spLocks/>
            </p:cNvSpPr>
            <p:nvPr/>
          </p:nvSpPr>
          <p:spPr>
            <a:xfrm>
              <a:off x="2267744" y="4077072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라즈베리파이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3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08927" y="4373291"/>
            <a:ext cx="1713084" cy="2031563"/>
            <a:chOff x="2174175" y="3428482"/>
            <a:chExt cx="1713084" cy="20315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5968" l="9972" r="89744">
                          <a14:foregroundMark x1="48718" y1="6452" x2="46724" y2="7527"/>
                          <a14:foregroundMark x1="50997" y1="18817" x2="50997" y2="18817"/>
                          <a14:foregroundMark x1="50712" y1="22043" x2="50712" y2="22043"/>
                          <a14:foregroundMark x1="45584" y1="14247" x2="45584" y2="142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175" y="3428482"/>
              <a:ext cx="1713084" cy="1815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제목 1"/>
            <p:cNvSpPr txBox="1">
              <a:spLocks/>
            </p:cNvSpPr>
            <p:nvPr/>
          </p:nvSpPr>
          <p:spPr>
            <a:xfrm>
              <a:off x="2301636" y="4983795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동전 </a:t>
              </a:r>
              <a:r>
                <a:rPr lang="ko-KR" altLang="en-US" sz="1600" b="1" dirty="0" err="1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투입기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197370" y="2765614"/>
            <a:ext cx="1689681" cy="1589446"/>
            <a:chOff x="2267181" y="1876909"/>
            <a:chExt cx="1689681" cy="1589446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5" b="89865" l="5297" r="97034">
                          <a14:foregroundMark x1="48729" y1="42117" x2="48729" y2="42117"/>
                          <a14:foregroundMark x1="58898" y1="43243" x2="45975" y2="30856"/>
                          <a14:foregroundMark x1="43008" y1="30405" x2="42373" y2="42117"/>
                          <a14:foregroundMark x1="38559" y1="11937" x2="19492" y2="44369"/>
                          <a14:foregroundMark x1="72881" y1="76577" x2="72881" y2="76577"/>
                          <a14:foregroundMark x1="20339" y1="45946" x2="18856" y2="44369"/>
                          <a14:foregroundMark x1="38559" y1="12387" x2="89831" y2="42342"/>
                          <a14:foregroundMark x1="89831" y1="42568" x2="73517" y2="76351"/>
                          <a14:foregroundMark x1="73093" y1="76351" x2="18856" y2="44820"/>
                          <a14:foregroundMark x1="70551" y1="65090" x2="60169" y2="33108"/>
                          <a14:foregroundMark x1="67585" y1="64640" x2="55932" y2="46847"/>
                          <a14:foregroundMark x1="71610" y1="51351" x2="55932" y2="51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56197">
              <a:off x="2267181" y="1876909"/>
              <a:ext cx="1689681" cy="1589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2483768" y="2949007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5</a:t>
              </a:r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인치</a:t>
              </a:r>
              <a:endPara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터치 모니터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13957" y="1531736"/>
            <a:ext cx="1458162" cy="1181146"/>
            <a:chOff x="3713498" y="1429335"/>
            <a:chExt cx="1458162" cy="1181146"/>
          </a:xfrm>
        </p:grpSpPr>
        <p:pic>
          <p:nvPicPr>
            <p:cNvPr id="2056" name="Picture 8" descr="http://www.arducam.com/wp-content/uploads/2013/11/RaspberryPI_Camera_9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3429" r="964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59172">
              <a:off x="3867409" y="1429335"/>
              <a:ext cx="995203" cy="99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13498" y="2134231"/>
              <a:ext cx="1458162" cy="4762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서울남산체 EB" pitchFamily="18" charset="-127"/>
                  <a:ea typeface="문체부 쓰기 정체" pitchFamily="17" charset="-127"/>
                </a:rPr>
                <a:t>카메라 모듈</a:t>
              </a:r>
              <a:endParaRPr lang="ko-KR" altLang="en-US" sz="1600" b="1" dirty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endParaRPr>
            </a:p>
          </p:txBody>
        </p:sp>
      </p:grpSp>
      <p:cxnSp>
        <p:nvCxnSpPr>
          <p:cNvPr id="13" name="직선 연결선 12"/>
          <p:cNvCxnSpPr>
            <a:stCxn id="12" idx="1"/>
            <a:endCxn id="2050" idx="0"/>
          </p:cNvCxnSpPr>
          <p:nvPr/>
        </p:nvCxnSpPr>
        <p:spPr>
          <a:xfrm flipH="1">
            <a:off x="1769635" y="2474757"/>
            <a:ext cx="1644322" cy="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051" idx="1"/>
            <a:endCxn id="4" idx="2"/>
          </p:cNvCxnSpPr>
          <p:nvPr/>
        </p:nvCxnSpPr>
        <p:spPr>
          <a:xfrm flipH="1" flipV="1">
            <a:off x="1706628" y="4806078"/>
            <a:ext cx="1502299" cy="475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52" idx="1"/>
            <a:endCxn id="2050" idx="3"/>
          </p:cNvCxnSpPr>
          <p:nvPr/>
        </p:nvCxnSpPr>
        <p:spPr>
          <a:xfrm flipH="1">
            <a:off x="2561723" y="3992045"/>
            <a:ext cx="754276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57" y="1716318"/>
            <a:ext cx="1271978" cy="2347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986465" y="4063803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사용자 </a:t>
            </a:r>
            <a:endParaRPr lang="en-US" altLang="ko-KR" sz="1800" b="1" dirty="0" smtClean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  <a:p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모바일</a:t>
            </a:r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 </a:t>
            </a:r>
            <a:r>
              <a:rPr lang="ko-KR" alt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앱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953598" y="5758346"/>
            <a:ext cx="1458162" cy="7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</a:t>
            </a:r>
            <a:endParaRPr lang="ko-KR" altLang="en-US" sz="1800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pic>
        <p:nvPicPr>
          <p:cNvPr id="2058" name="Picture 10" descr="http://t1.daumcdn.net/qna/image/50fd991d7f9c588cf25f08f1a47231178ba1e4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274053"/>
            <a:ext cx="1091468" cy="49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ncc.phinf.naver.net/20130821_278/kim_aeryung_1377054097335V0bop_JPEG/blue.jpg?type=w3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610" b="100000" l="44000" r="99429">
                        <a14:foregroundMark x1="79143" y1="19190" x2="79143" y2="19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34" y="4263187"/>
            <a:ext cx="1437074" cy="19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/>
          <p:cNvSpPr/>
          <p:nvPr/>
        </p:nvSpPr>
        <p:spPr>
          <a:xfrm>
            <a:off x="5750989" y="4628214"/>
            <a:ext cx="702000" cy="702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100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94550" y="5043578"/>
            <a:ext cx="7855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4872119" y="3837713"/>
            <a:ext cx="956455" cy="686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70683" y="2029337"/>
            <a:ext cx="2315782" cy="4944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1292868" y="2404627"/>
            <a:ext cx="0" cy="1061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736405" y="1631638"/>
            <a:ext cx="1088990" cy="604994"/>
          </a:xfrm>
          <a:prstGeom prst="ellipse">
            <a:avLst/>
          </a:prstGeom>
          <a:ln w="984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635896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기부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4093678" y="3220008"/>
            <a:ext cx="406314" cy="42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적립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05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06068" y="1487241"/>
            <a:ext cx="7150442" cy="48220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20976" y="3487830"/>
            <a:ext cx="271849" cy="271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490743" y="3192470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Sleep 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275049" y="4508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인증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513474" y="3688826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처리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748464" y="3759679"/>
            <a:ext cx="271849" cy="271849"/>
            <a:chOff x="9765956" y="2792627"/>
            <a:chExt cx="271849" cy="271849"/>
          </a:xfrm>
        </p:grpSpPr>
        <p:sp>
          <p:nvSpPr>
            <p:cNvPr id="65" name="타원 64"/>
            <p:cNvSpPr/>
            <p:nvPr/>
          </p:nvSpPr>
          <p:spPr>
            <a:xfrm>
              <a:off x="9765956" y="2792627"/>
              <a:ext cx="271849" cy="2718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9823622" y="2866766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/>
          <p:cNvCxnSpPr>
            <a:stCxn id="37" idx="6"/>
            <a:endCxn id="38" idx="2"/>
          </p:cNvCxnSpPr>
          <p:nvPr/>
        </p:nvCxnSpPr>
        <p:spPr>
          <a:xfrm>
            <a:off x="992825" y="3623755"/>
            <a:ext cx="497918" cy="5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3"/>
            <a:endCxn id="65" idx="2"/>
          </p:cNvCxnSpPr>
          <p:nvPr/>
        </p:nvCxnSpPr>
        <p:spPr>
          <a:xfrm flipV="1">
            <a:off x="8356510" y="3895604"/>
            <a:ext cx="391954" cy="2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6"/>
            <a:endCxn id="46" idx="2"/>
          </p:cNvCxnSpPr>
          <p:nvPr/>
        </p:nvCxnSpPr>
        <p:spPr>
          <a:xfrm flipV="1">
            <a:off x="3097121" y="2550641"/>
            <a:ext cx="1655244" cy="1078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6"/>
            <a:endCxn id="40" idx="3"/>
          </p:cNvCxnSpPr>
          <p:nvPr/>
        </p:nvCxnSpPr>
        <p:spPr>
          <a:xfrm flipV="1">
            <a:off x="4881427" y="4434158"/>
            <a:ext cx="1867296" cy="510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752365" y="2114035"/>
            <a:ext cx="1606378" cy="873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비인증</a:t>
            </a:r>
            <a:r>
              <a:rPr lang="ko-KR" altLang="en-US" dirty="0" smtClean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>
            <a:stCxn id="46" idx="4"/>
            <a:endCxn id="39" idx="0"/>
          </p:cNvCxnSpPr>
          <p:nvPr/>
        </p:nvCxnSpPr>
        <p:spPr>
          <a:xfrm flipH="1">
            <a:off x="4078238" y="2987246"/>
            <a:ext cx="1477316" cy="1520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6"/>
            <a:endCxn id="40" idx="1"/>
          </p:cNvCxnSpPr>
          <p:nvPr/>
        </p:nvCxnSpPr>
        <p:spPr>
          <a:xfrm>
            <a:off x="6358743" y="2550641"/>
            <a:ext cx="389980" cy="126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46" idx="7"/>
            <a:endCxn id="46" idx="1"/>
          </p:cNvCxnSpPr>
          <p:nvPr/>
        </p:nvCxnSpPr>
        <p:spPr>
          <a:xfrm rot="16200000" flipV="1">
            <a:off x="5555554" y="1673974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39" idx="5"/>
            <a:endCxn id="39" idx="3"/>
          </p:cNvCxnSpPr>
          <p:nvPr/>
        </p:nvCxnSpPr>
        <p:spPr>
          <a:xfrm rot="5400000">
            <a:off x="4078238" y="4685427"/>
            <a:ext cx="12700" cy="1135880"/>
          </a:xfrm>
          <a:prstGeom prst="curvedConnector3">
            <a:avLst>
              <a:gd name="adj1" fmla="val 28069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80"/>
          <p:cNvSpPr txBox="1"/>
          <p:nvPr/>
        </p:nvSpPr>
        <p:spPr>
          <a:xfrm>
            <a:off x="666489" y="3817656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on</a:t>
            </a:r>
            <a:endParaRPr lang="ko-KR" altLang="en-US" sz="1400" dirty="0"/>
          </a:p>
        </p:txBody>
      </p:sp>
      <p:sp>
        <p:nvSpPr>
          <p:cNvPr id="52" name="TextBox 81"/>
          <p:cNvSpPr txBox="1"/>
          <p:nvPr/>
        </p:nvSpPr>
        <p:spPr>
          <a:xfrm>
            <a:off x="8092900" y="3971544"/>
            <a:ext cx="10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Power off</a:t>
            </a:r>
            <a:endParaRPr lang="ko-KR" altLang="en-US" sz="1400" dirty="0"/>
          </a:p>
        </p:txBody>
      </p:sp>
      <p:sp>
        <p:nvSpPr>
          <p:cNvPr id="53" name="TextBox 82"/>
          <p:cNvSpPr txBox="1"/>
          <p:nvPr/>
        </p:nvSpPr>
        <p:spPr>
          <a:xfrm>
            <a:off x="3143186" y="2798797"/>
            <a:ext cx="107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4" name="TextBox 83"/>
          <p:cNvSpPr txBox="1"/>
          <p:nvPr/>
        </p:nvSpPr>
        <p:spPr>
          <a:xfrm>
            <a:off x="4024024" y="3562324"/>
            <a:ext cx="145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사용자 인증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5" name="TextBox 84"/>
          <p:cNvSpPr txBox="1"/>
          <p:nvPr/>
        </p:nvSpPr>
        <p:spPr>
          <a:xfrm>
            <a:off x="5675550" y="3209987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6" name="TextBox 85"/>
          <p:cNvSpPr txBox="1"/>
          <p:nvPr/>
        </p:nvSpPr>
        <p:spPr>
          <a:xfrm>
            <a:off x="5489479" y="4705015"/>
            <a:ext cx="17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coin_flag</a:t>
            </a:r>
            <a:r>
              <a:rPr lang="en-US" altLang="ko-KR" sz="1200" dirty="0" smtClean="0"/>
              <a:t>&amp;&amp;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dirty="0" smtClean="0"/>
              <a:t>기부하기</a:t>
            </a:r>
            <a:r>
              <a:rPr lang="en-US" altLang="ko-KR" sz="1200" dirty="0" smtClean="0"/>
              <a:t>)||</a:t>
            </a:r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7" name="TextBox 86"/>
          <p:cNvSpPr txBox="1"/>
          <p:nvPr/>
        </p:nvSpPr>
        <p:spPr>
          <a:xfrm>
            <a:off x="4881427" y="16165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58" name="TextBox 87"/>
          <p:cNvSpPr txBox="1"/>
          <p:nvPr/>
        </p:nvSpPr>
        <p:spPr>
          <a:xfrm>
            <a:off x="3237599" y="558924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</a:t>
            </a:r>
            <a:r>
              <a:rPr lang="ko-KR" altLang="en-US" sz="1200" dirty="0" smtClean="0"/>
              <a:t>동전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지폐 센서 감지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59" name="꺾인 연결선 58"/>
          <p:cNvCxnSpPr>
            <a:stCxn id="40" idx="4"/>
            <a:endCxn id="38" idx="4"/>
          </p:cNvCxnSpPr>
          <p:nvPr/>
        </p:nvCxnSpPr>
        <p:spPr>
          <a:xfrm rot="5400000" flipH="1">
            <a:off x="4557120" y="1802494"/>
            <a:ext cx="496356" cy="5022731"/>
          </a:xfrm>
          <a:prstGeom prst="bentConnector3">
            <a:avLst>
              <a:gd name="adj1" fmla="val -2768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3"/>
          <p:cNvSpPr txBox="1"/>
          <p:nvPr/>
        </p:nvSpPr>
        <p:spPr>
          <a:xfrm>
            <a:off x="3874182" y="5960313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[30</a:t>
            </a:r>
            <a:r>
              <a:rPr lang="ko-KR" altLang="en-US" sz="1200" dirty="0" smtClean="0"/>
              <a:t>초 초과 </a:t>
            </a:r>
            <a:r>
              <a:rPr lang="en-US" altLang="ko-KR" sz="1200" dirty="0" smtClean="0"/>
              <a:t>|| </a:t>
            </a:r>
            <a:r>
              <a:rPr lang="ko-KR" altLang="en-US" sz="1200" dirty="0" smtClean="0"/>
              <a:t>처리 성공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1" name="꺾인 연결선 60"/>
          <p:cNvCxnSpPr>
            <a:stCxn id="46" idx="0"/>
            <a:endCxn id="38" idx="0"/>
          </p:cNvCxnSpPr>
          <p:nvPr/>
        </p:nvCxnSpPr>
        <p:spPr>
          <a:xfrm rot="16200000" flipH="1" flipV="1">
            <a:off x="3385525" y="1022441"/>
            <a:ext cx="1078435" cy="3261622"/>
          </a:xfrm>
          <a:prstGeom prst="bentConnector3">
            <a:avLst>
              <a:gd name="adj1" fmla="val -58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4"/>
          <p:cNvSpPr txBox="1"/>
          <p:nvPr/>
        </p:nvSpPr>
        <p:spPr>
          <a:xfrm>
            <a:off x="3221770" y="1755076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cxnSp>
        <p:nvCxnSpPr>
          <p:cNvPr id="63" name="꺾인 연결선 62"/>
          <p:cNvCxnSpPr>
            <a:stCxn id="39" idx="2"/>
            <a:endCxn id="38" idx="5"/>
          </p:cNvCxnSpPr>
          <p:nvPr/>
        </p:nvCxnSpPr>
        <p:spPr>
          <a:xfrm rot="10800000">
            <a:off x="2861873" y="3937803"/>
            <a:ext cx="413177" cy="100683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9"/>
          <p:cNvSpPr txBox="1"/>
          <p:nvPr/>
        </p:nvSpPr>
        <p:spPr>
          <a:xfrm>
            <a:off x="2483768" y="5166680"/>
            <a:ext cx="1756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[5</a:t>
            </a:r>
            <a:r>
              <a:rPr lang="ko-KR" altLang="en-US" sz="1200" dirty="0" smtClean="0"/>
              <a:t>분 초과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39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5832648" cy="95250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sp>
        <p:nvSpPr>
          <p:cNvPr id="140" name="TextBox 93"/>
          <p:cNvSpPr txBox="1"/>
          <p:nvPr/>
        </p:nvSpPr>
        <p:spPr>
          <a:xfrm>
            <a:off x="1206068" y="6032321"/>
            <a:ext cx="231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*Coin flag : </a:t>
            </a:r>
            <a:r>
              <a:rPr lang="ko-KR" altLang="en-US" sz="1200" dirty="0" smtClean="0"/>
              <a:t>입력된 동전 유무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0" y="54868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06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3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39552" y="303262"/>
            <a:ext cx="8604448" cy="952500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동전모음이 소개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서울남산체 EB" pitchFamily="18" charset="-127"/>
                <a:ea typeface="문체부 쓰기 정체" pitchFamily="17" charset="-127"/>
              </a:rPr>
              <a:t>동전 적립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서울남산체 EB" pitchFamily="18" charset="-127"/>
              <a:ea typeface="문체부 쓰기 정체" pitchFamily="17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2630"/>
            <a:ext cx="852626" cy="4610538"/>
            <a:chOff x="1331640" y="1554766"/>
            <a:chExt cx="852626" cy="46105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50224" y1="6637" x2="50224" y2="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1554766"/>
              <a:ext cx="852626" cy="864096"/>
            </a:xfrm>
            <a:prstGeom prst="rect">
              <a:avLst/>
            </a:prstGeom>
          </p:spPr>
        </p:pic>
        <p:cxnSp>
          <p:nvCxnSpPr>
            <p:cNvPr id="7" name="직선 연결선 6"/>
            <p:cNvCxnSpPr>
              <a:stCxn id="5" idx="2"/>
            </p:cNvCxnSpPr>
            <p:nvPr/>
          </p:nvCxnSpPr>
          <p:spPr>
            <a:xfrm>
              <a:off x="1757953" y="2418862"/>
              <a:ext cx="0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19872" y="1626774"/>
            <a:ext cx="2064229" cy="4610538"/>
            <a:chOff x="3635896" y="1554766"/>
            <a:chExt cx="2064229" cy="4610538"/>
          </a:xfrm>
        </p:grpSpPr>
        <p:sp>
          <p:nvSpPr>
            <p:cNvPr id="8" name="직사각형 7"/>
            <p:cNvSpPr/>
            <p:nvPr/>
          </p:nvSpPr>
          <p:spPr>
            <a:xfrm>
              <a:off x="3635896" y="1554766"/>
              <a:ext cx="2064229" cy="864096"/>
            </a:xfrm>
            <a:prstGeom prst="rect">
              <a:avLst/>
            </a:prstGeom>
            <a:solidFill>
              <a:schemeClr val="bg1"/>
            </a:solidFill>
            <a:ln w="57150" cmpd="dbl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2">
                      <a:lumMod val="75000"/>
                    </a:schemeClr>
                  </a:solidFill>
                  <a:latin typeface="서울남산체 M" pitchFamily="18" charset="-127"/>
                  <a:ea typeface="문체부 쓰기 정체" pitchFamily="17" charset="-127"/>
                </a:rPr>
                <a:t>동전 모음이</a:t>
              </a:r>
              <a:endParaRPr lang="ko-KR" altLang="en-US" sz="1600" b="1" dirty="0">
                <a:solidFill>
                  <a:schemeClr val="tx2">
                    <a:lumMod val="75000"/>
                  </a:schemeClr>
                </a:solidFill>
                <a:latin typeface="서울남산체 M" pitchFamily="18" charset="-127"/>
                <a:ea typeface="문체부 쓰기 정체" pitchFamily="17" charset="-127"/>
              </a:endParaRPr>
            </a:p>
          </p:txBody>
        </p:sp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661428" y="2418862"/>
              <a:ext cx="6583" cy="3746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804248" y="1570904"/>
            <a:ext cx="1728192" cy="4666408"/>
            <a:chOff x="6588225" y="1506760"/>
            <a:chExt cx="1728192" cy="4666408"/>
          </a:xfrm>
        </p:grpSpPr>
        <p:sp>
          <p:nvSpPr>
            <p:cNvPr id="11" name="타원 10"/>
            <p:cNvSpPr/>
            <p:nvPr/>
          </p:nvSpPr>
          <p:spPr>
            <a:xfrm>
              <a:off x="6588225" y="1506760"/>
              <a:ext cx="1728192" cy="960107"/>
            </a:xfrm>
            <a:prstGeom prst="ellipse">
              <a:avLst/>
            </a:prstGeom>
            <a:ln w="98425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</a:t>
              </a:r>
              <a:r>
                <a:rPr lang="ko-KR" altLang="en-US" dirty="0"/>
                <a:t>버</a:t>
              </a:r>
            </a:p>
          </p:txBody>
        </p:sp>
        <p:cxnSp>
          <p:nvCxnSpPr>
            <p:cNvPr id="14" name="직선 연결선 13"/>
            <p:cNvCxnSpPr>
              <a:stCxn id="11" idx="4"/>
            </p:cNvCxnSpPr>
            <p:nvPr/>
          </p:nvCxnSpPr>
          <p:spPr>
            <a:xfrm>
              <a:off x="7452321" y="2466867"/>
              <a:ext cx="0" cy="3706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403648" y="2562878"/>
            <a:ext cx="144016" cy="3746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9979" y="3111558"/>
            <a:ext cx="144016" cy="3197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596336" y="2708920"/>
            <a:ext cx="14401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547664" y="3111558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523996" y="3284984"/>
            <a:ext cx="336036" cy="288034"/>
            <a:chOff x="4523996" y="3284984"/>
            <a:chExt cx="336036" cy="288034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4523996" y="3573017"/>
              <a:ext cx="336036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523996" y="3284984"/>
              <a:ext cx="3360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60032" y="3284984"/>
              <a:ext cx="0" cy="2880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2"/>
          <p:cNvSpPr txBox="1"/>
          <p:nvPr/>
        </p:nvSpPr>
        <p:spPr>
          <a:xfrm>
            <a:off x="1547664" y="279879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[</a:t>
            </a:r>
            <a:r>
              <a:rPr lang="ko-KR" altLang="en-US" sz="1200" dirty="0" smtClean="0"/>
              <a:t>모니터 입력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9" name="TextBox 82"/>
          <p:cNvSpPr txBox="1"/>
          <p:nvPr/>
        </p:nvSpPr>
        <p:spPr>
          <a:xfrm>
            <a:off x="4723278" y="3212976"/>
            <a:ext cx="1936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상태변경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(sleep -&gt; </a:t>
            </a:r>
            <a:r>
              <a:rPr lang="ko-KR" altLang="en-US" sz="1200" dirty="0" err="1" smtClean="0"/>
              <a:t>비인증</a:t>
            </a:r>
            <a:r>
              <a:rPr lang="ko-KR" altLang="en-US" sz="1200" dirty="0" smtClean="0"/>
              <a:t> 상태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47664" y="3429000"/>
            <a:ext cx="2832315" cy="312762"/>
            <a:chOff x="1547664" y="3789040"/>
            <a:chExt cx="2832315" cy="312762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1547664" y="4101802"/>
              <a:ext cx="283231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82"/>
            <p:cNvSpPr txBox="1"/>
            <p:nvPr/>
          </p:nvSpPr>
          <p:spPr>
            <a:xfrm>
              <a:off x="1547664" y="3789040"/>
              <a:ext cx="2832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[</a:t>
              </a:r>
              <a:r>
                <a:rPr lang="ko-KR" altLang="en-US" sz="1200" dirty="0" smtClean="0"/>
                <a:t>동전 입력</a:t>
              </a:r>
              <a:r>
                <a:rPr lang="en-US" altLang="ko-KR" sz="1200" dirty="0" smtClean="0"/>
                <a:t>]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3995" y="3847361"/>
            <a:ext cx="2136237" cy="301719"/>
            <a:chOff x="4523995" y="4206389"/>
            <a:chExt cx="2136237" cy="301719"/>
          </a:xfrm>
        </p:grpSpPr>
        <p:grpSp>
          <p:nvGrpSpPr>
            <p:cNvPr id="43" name="그룹 42"/>
            <p:cNvGrpSpPr/>
            <p:nvPr/>
          </p:nvGrpSpPr>
          <p:grpSpPr>
            <a:xfrm>
              <a:off x="4523995" y="4220074"/>
              <a:ext cx="336036" cy="288034"/>
              <a:chOff x="4523996" y="3284984"/>
              <a:chExt cx="336036" cy="28803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523996" y="3573017"/>
                <a:ext cx="336036" cy="1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4523996" y="3284984"/>
                <a:ext cx="3360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60032" y="3284984"/>
                <a:ext cx="0" cy="28803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82"/>
            <p:cNvSpPr txBox="1"/>
            <p:nvPr/>
          </p:nvSpPr>
          <p:spPr>
            <a:xfrm>
              <a:off x="4723278" y="4206389"/>
              <a:ext cx="1936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smtClean="0"/>
                <a:t>동전인식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카운</a:t>
              </a:r>
              <a:r>
                <a:rPr lang="ko-KR" altLang="en-US" sz="1200" dirty="0"/>
                <a:t>트</a:t>
              </a:r>
            </a:p>
          </p:txBody>
        </p:sp>
      </p:grpSp>
      <p:cxnSp>
        <p:nvCxnSpPr>
          <p:cNvPr id="48" name="직선 화살표 연결선 47"/>
          <p:cNvCxnSpPr/>
          <p:nvPr/>
        </p:nvCxnSpPr>
        <p:spPr>
          <a:xfrm>
            <a:off x="1525960" y="4461842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82"/>
          <p:cNvSpPr txBox="1"/>
          <p:nvPr/>
        </p:nvSpPr>
        <p:spPr>
          <a:xfrm>
            <a:off x="1525960" y="4149080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사용자 인증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바코드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53" name="TextBox 82"/>
          <p:cNvSpPr txBox="1"/>
          <p:nvPr/>
        </p:nvSpPr>
        <p:spPr>
          <a:xfrm>
            <a:off x="1525959" y="4653136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endParaRPr lang="ko-KR" altLang="en-US" sz="1200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23996" y="5974010"/>
            <a:ext cx="303159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82"/>
          <p:cNvSpPr txBox="1"/>
          <p:nvPr/>
        </p:nvSpPr>
        <p:spPr>
          <a:xfrm>
            <a:off x="4523996" y="5661248"/>
            <a:ext cx="28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smtClean="0"/>
              <a:t>적립하기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coin_count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인식 바코드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0" y="548680"/>
            <a:ext cx="61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서울남산체 EB" pitchFamily="18" charset="-127"/>
                <a:ea typeface="서울남산체 EB" pitchFamily="18" charset="-127"/>
              </a:rPr>
              <a:t>07/</a:t>
            </a:r>
            <a:endParaRPr lang="ko-KR" altLang="en-US" sz="2400" b="1" dirty="0">
              <a:solidFill>
                <a:schemeClr val="bg1"/>
              </a:solidFill>
              <a:latin typeface="서울남산체 EB" pitchFamily="18" charset="-127"/>
              <a:ea typeface="서울남산체 EB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525958" y="4941168"/>
            <a:ext cx="28323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736</Words>
  <Application>Microsoft Office PowerPoint</Application>
  <PresentationFormat>화면 슬라이드 쇼(4:3)</PresentationFormat>
  <Paragraphs>352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HY강M</vt:lpstr>
      <vt:lpstr>맑은 고딕</vt:lpstr>
      <vt:lpstr>문체부 쓰기 정체</vt:lpstr>
      <vt:lpstr>서울남산체 EB</vt:lpstr>
      <vt:lpstr>서울남산체 M</vt:lpstr>
      <vt:lpstr>Arial</vt:lpstr>
      <vt:lpstr>Office 테마</vt:lpstr>
      <vt:lpstr>PowerPoint 프레젠테이션</vt:lpstr>
      <vt:lpstr>PowerPoint 프레젠테이션</vt:lpstr>
      <vt:lpstr>조원 별 역할 분담 </vt:lpstr>
      <vt:lpstr>모여라 동전이란?</vt:lpstr>
      <vt:lpstr>전체 시스템 소개</vt:lpstr>
      <vt:lpstr>전체 시스템 기능(Use-Case)</vt:lpstr>
      <vt:lpstr>동전모음이 소개</vt:lpstr>
      <vt:lpstr>동전모음이 소개</vt:lpstr>
      <vt:lpstr>동전모음이 소개: 동전 적립</vt:lpstr>
      <vt:lpstr>가맹점 클라이언트 소개</vt:lpstr>
      <vt:lpstr>가맹점 클라이언트 : 동전 적립 </vt:lpstr>
      <vt:lpstr>모바일 앱 소개</vt:lpstr>
      <vt:lpstr>모바일 앱 : 포인트 선물</vt:lpstr>
      <vt:lpstr>서버 데이타베이스 구조</vt:lpstr>
      <vt:lpstr>서버 데이타베이스 구조</vt:lpstr>
      <vt:lpstr>진척 상황</vt:lpstr>
      <vt:lpstr>진척 상황 : 동전 모음이</vt:lpstr>
      <vt:lpstr>진척 상황 : 동전 모음이</vt:lpstr>
      <vt:lpstr>진척 상황 : 동전 모음이</vt:lpstr>
      <vt:lpstr>진척 상황 : 모바일 앱</vt:lpstr>
      <vt:lpstr>진척 상황 : 가맹점클라이언트</vt:lpstr>
      <vt:lpstr>진척 상황 : 가맹점클라이언트</vt:lpstr>
      <vt:lpstr>진척 상황 : 가맹점클라이언트</vt:lpstr>
      <vt:lpstr>현재 TOPIC</vt:lpstr>
      <vt:lpstr>일정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woorizip</cp:lastModifiedBy>
  <cp:revision>57</cp:revision>
  <dcterms:created xsi:type="dcterms:W3CDTF">2016-04-24T07:21:15Z</dcterms:created>
  <dcterms:modified xsi:type="dcterms:W3CDTF">2016-04-27T05:40:59Z</dcterms:modified>
</cp:coreProperties>
</file>