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90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7" r:id="rId12"/>
    <p:sldId id="265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91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</p:sldIdLst>
  <p:sldSz cx="12192000" cy="6858000"/>
  <p:notesSz cx="6858000" cy="9144000"/>
  <p:embeddedFontLst>
    <p:embeddedFont>
      <p:font typeface="Arial Unicode MS" panose="020B0604020202020204" pitchFamily="50" charset="-127"/>
      <p:regular r:id="rId38"/>
    </p:embeddedFont>
    <p:embeddedFont>
      <p:font typeface="Cambria Math" panose="02040503050406030204" pitchFamily="18" charset="0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HY견고딕" panose="02030600000101010101" pitchFamily="18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CDCDFF"/>
    <a:srgbClr val="FFD1F6"/>
    <a:srgbClr val="BA93FF"/>
    <a:srgbClr val="E8E8E8"/>
    <a:srgbClr val="B3FFB3"/>
    <a:srgbClr val="EEFF85"/>
    <a:srgbClr val="FFC761"/>
    <a:srgbClr val="646464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D3F48-7632-48B2-8025-785F7ED987EE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84A0A-7004-4F56-AD8B-E3BBCF4A4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8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C54EC-C06B-4CDB-8437-611E5BB1F41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2016-04-24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9002" y="1609031"/>
            <a:ext cx="7473521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학습형</a:t>
            </a:r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농작물 관리 시스템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3466" y="4424947"/>
            <a:ext cx="2398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장준철   최병수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신두철   최지훈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구동혁   박민철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3312" y="2854775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고추밭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 사나이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874053"/>
            <a:ext cx="6305550" cy="5657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137" y="1671989"/>
            <a:ext cx="76492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프로펠러는 총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선으로 이루어져 있다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라즈베리파이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5V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	</a:t>
            </a:r>
            <a:r>
              <a:rPr lang="ko-KR" altLang="en-US" sz="28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적</a:t>
            </a:r>
            <a:r>
              <a:rPr lang="ko-KR" altLang="en-US" sz="28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색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GND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흑색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GPIO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27PIN </a:t>
            </a:r>
            <a:r>
              <a:rPr lang="en-US" altLang="ko-KR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청색 </a:t>
            </a:r>
            <a:r>
              <a:rPr lang="en-US" altLang="ko-KR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(INA)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GPIO 28PIN  </a:t>
            </a:r>
            <a:r>
              <a:rPr lang="ko-KR" altLang="en-US" sz="2800" b="1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황색 </a:t>
            </a:r>
            <a:r>
              <a:rPr lang="en-US" altLang="ko-KR" sz="2800" b="1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(INB)</a:t>
            </a: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	</a:t>
            </a:r>
          </a:p>
          <a:p>
            <a:r>
              <a:rPr lang="ko-KR" altLang="en-US" sz="28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연결한다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878" y="524226"/>
            <a:ext cx="33432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2705"/>
          <a:stretch/>
        </p:blipFill>
        <p:spPr>
          <a:xfrm>
            <a:off x="6009321" y="1114732"/>
            <a:ext cx="5786439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8738" y="1684373"/>
            <a:ext cx="76492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•IA HIGH, IB LOW -&gt;   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시계방향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IA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LOW,  IB HIGH -&gt;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반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시계방향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IA LOW,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IB LOW -&gt;STOP</a:t>
            </a: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IA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HIGH, 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IB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HIGH 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-&gt;STOP</a:t>
            </a: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endParaRPr lang="en-US" altLang="ko-KR" sz="2800" b="1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1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579" y="874054"/>
            <a:ext cx="8677484" cy="5383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8427" y="1840718"/>
            <a:ext cx="40382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온실 내 온도 관리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비교하여 작동 조건 일 경우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return true;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170532" y="3420500"/>
            <a:ext cx="5850461" cy="19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7107" y="950997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2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1150" y="1729139"/>
            <a:ext cx="764922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주의</a:t>
            </a:r>
            <a:endParaRPr lang="en-US" altLang="ko-KR" sz="6600" b="1" dirty="0" smtClean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***</a:t>
            </a:r>
            <a:r>
              <a:rPr lang="ko-KR" altLang="en-US" sz="28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다이오드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 구매 중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.***</a:t>
            </a: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직렬 모터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라즈베리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파이 연결 시 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모터가 정지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할때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발생하는 역  전류가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라즈베리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파이를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망가트릴 수 있기 때문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107" y="950997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3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Monitor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8579" y="2854775"/>
            <a:ext cx="6057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en-US" altLang="ko-KR" sz="32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Mjpg</a:t>
            </a:r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–streamer Open Source </a:t>
            </a:r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활용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8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Monitor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6" y="874053"/>
            <a:ext cx="8390066" cy="5864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00726" y="4681889"/>
            <a:ext cx="764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pi –camera</a:t>
            </a:r>
            <a:r>
              <a:rPr lang="ko-KR" altLang="en-US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이용하여</a:t>
            </a:r>
            <a:endParaRPr lang="en-US" altLang="ko-KR" sz="3600" dirty="0" smtClean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 스트리밍을 구현 하였다</a:t>
            </a:r>
            <a:r>
              <a:rPr lang="en-US" altLang="ko-KR" sz="36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4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 구매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244" y="415362"/>
            <a:ext cx="49339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 구현 해야 할 것들</a:t>
            </a:r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…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9" y="1454391"/>
            <a:ext cx="84208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웹 스트리밍 외부 접근 권한 설정 및 보안 유지보수 필요</a:t>
            </a:r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각종 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외부 전원을 사용한다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열선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물 펌프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유량제어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솔레노이드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기능 구현</a:t>
            </a:r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데이터베이스와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센싱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연동</a:t>
            </a:r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수동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자동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원격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제어부의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구현</a:t>
            </a:r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 오류 점검</a:t>
            </a:r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Analysis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75038" y="1685109"/>
            <a:ext cx="3932093" cy="12017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온도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습도에대한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학습형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 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솔루션 제공 기능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46550" y="3200401"/>
            <a:ext cx="3749213" cy="12017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시간에 따른 모형 추출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22653" y="4794069"/>
            <a:ext cx="3749213" cy="12017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시계열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회귀분석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77348" y="1615906"/>
            <a:ext cx="3422469" cy="1335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Machine learning </a:t>
            </a:r>
          </a:p>
          <a:p>
            <a:pPr algn="ctr"/>
            <a:r>
              <a:rPr lang="en-US" altLang="ko-KR" sz="2800" dirty="0" smtClean="0"/>
              <a:t>Time Series</a:t>
            </a:r>
            <a:endParaRPr lang="ko-KR" altLang="en-US" sz="2800" dirty="0"/>
          </a:p>
        </p:txBody>
      </p:sp>
      <p:cxnSp>
        <p:nvCxnSpPr>
          <p:cNvPr id="34" name="꺾인 연결선 33"/>
          <p:cNvCxnSpPr>
            <a:endCxn id="27" idx="1"/>
          </p:cNvCxnSpPr>
          <p:nvPr/>
        </p:nvCxnSpPr>
        <p:spPr>
          <a:xfrm rot="16200000" flipH="1">
            <a:off x="3119641" y="4691947"/>
            <a:ext cx="992777" cy="413247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7" idx="3"/>
            <a:endCxn id="32" idx="2"/>
          </p:cNvCxnSpPr>
          <p:nvPr/>
        </p:nvCxnSpPr>
        <p:spPr>
          <a:xfrm flipV="1">
            <a:off x="7571866" y="2950909"/>
            <a:ext cx="2316717" cy="244405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Analysis -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초기모형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139" y="1551450"/>
            <a:ext cx="1186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온도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8544" y="1736115"/>
            <a:ext cx="689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고추가 수확이 잘되는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월의 실온의 자료를 통해 분석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9" y="2362336"/>
            <a:ext cx="3634108" cy="382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28" y="2232341"/>
            <a:ext cx="7316861" cy="42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2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5291" y="366222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97" y="514918"/>
            <a:ext cx="7042990" cy="4596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0170" y="950997"/>
            <a:ext cx="3366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학습형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시스템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농업의 자동화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 trans="16000" pencilSize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9" y="2614821"/>
            <a:ext cx="3448050" cy="22764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79269" y="5590903"/>
            <a:ext cx="3370217" cy="7576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마이크로 프로세서에 각종 센서 </a:t>
            </a:r>
            <a:r>
              <a:rPr lang="ko-KR" altLang="en-US" dirty="0" err="1" smtClean="0"/>
              <a:t>결합후</a:t>
            </a:r>
            <a:r>
              <a:rPr lang="ko-KR" altLang="en-US" dirty="0" smtClean="0"/>
              <a:t> 농업시설에 설치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29189" y="5577840"/>
            <a:ext cx="3370217" cy="7576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네트워크에 연결하여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농업시설을 실시간 관리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56160" y="5577840"/>
            <a:ext cx="3370217" cy="7576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저장된 정보들을 분석하여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솔루션을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44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Analysis -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초기모형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7" y="1619795"/>
            <a:ext cx="11213331" cy="479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21359" y="1219685"/>
                <a:ext cx="5171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𝑦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=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𝑇𝑟𝑒𝑛𝑑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+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𝑆𝑒𝑎𝑠𝑜𝑛𝑎𝑙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+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𝑅𝑎𝑛𝑑𝑜𝑚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 </m:t>
                      </m:r>
                      <m:r>
                        <a:rPr lang="en-US" altLang="ko-KR" sz="2000" b="0" i="1" smtClean="0">
                          <a:ln>
                            <a:solidFill>
                              <a:schemeClr val="tx1">
                                <a:alpha val="100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a옛날목욕탕L" panose="02020600000000000000" pitchFamily="18" charset="-127"/>
                        </a:rPr>
                        <m:t>𝑠𝑡𝑜𝑐𝑎𝑠𝑡𝑖𝑐</m:t>
                      </m:r>
                    </m:oMath>
                  </m:oMathPara>
                </a14:m>
                <a:endParaRPr lang="ko-KR" altLang="en-US" sz="2000" dirty="0">
                  <a:ln>
                    <a:solidFill>
                      <a:schemeClr val="tx1"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59" y="1219685"/>
                <a:ext cx="517128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63713" y="771083"/>
            <a:ext cx="517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Time series decomposition</a:t>
            </a:r>
            <a:endParaRPr lang="ko-KR" altLang="en-US" sz="24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4" y="2050870"/>
            <a:ext cx="11599960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Analysis -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초기모형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81258" y="1743346"/>
                <a:ext cx="10029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𝑇𝑒𝑚𝑝𝑒𝑟𝑎𝑡𝑢𝑟𝑒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=−0.58775+1.0002∗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𝑆𝑒𝑎𝑠𝑜𝑛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𝑇𝑖𝑚𝑒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+1.02971∗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𝑇𝑟𝑒𝑛𝑑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𝑇𝑖𝑚𝑒</m:t>
                          </m:r>
                        </m:sub>
                      </m:sSub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58" y="1743346"/>
                <a:ext cx="1002901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6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408025" y="2248343"/>
            <a:ext cx="2560320" cy="131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새벽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시부터 새벽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시까지 온도를 유지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2368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Test-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기준모형 생성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81137" y="2104781"/>
            <a:ext cx="3937709" cy="1308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랜덤한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시간에 온도를 조절했다는 시뮬레이션 자료를 생산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일몰때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조절할확률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높음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1139" y="3968550"/>
            <a:ext cx="3937709" cy="1308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기초 모델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추정값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과 시뮬레이션 자료의 평균치를 통한 새로운 데이터 생성 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같은방법으로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모형적합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08025" y="1856454"/>
            <a:ext cx="1162594" cy="496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농부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03625" y="2253977"/>
            <a:ext cx="2560320" cy="131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해떨어진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후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부터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해뜰때까지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온도를 유지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03625" y="1862088"/>
            <a:ext cx="1162594" cy="496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농부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08025" y="4059150"/>
            <a:ext cx="2560320" cy="1317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시부터 새벽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시까지 온도를 유지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08025" y="3667261"/>
            <a:ext cx="1162594" cy="496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농부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03922" y="4555806"/>
            <a:ext cx="162258" cy="162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884922" y="4564123"/>
            <a:ext cx="162258" cy="162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303961" y="4572440"/>
            <a:ext cx="162258" cy="162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2415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Test –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기준모형생성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59635" y="2302438"/>
                <a:ext cx="103356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𝑇𝑒𝑚𝑝𝑒𝑟𝑎𝑡𝑢𝑟𝑒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=−0.70263+1.00015∗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𝑆𝑒𝑎𝑠𝑜𝑛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𝑇𝑖𝑚𝑒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+1.03222∗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𝑇𝑟𝑒𝑛𝑑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𝑇𝑖𝑚𝑒</m:t>
                          </m:r>
                        </m:sub>
                      </m:sSub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35" y="2302438"/>
                <a:ext cx="1033567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34591" y="1787431"/>
                <a:ext cx="100290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𝑇𝑒𝑚𝑝𝑒𝑟𝑎𝑡𝑢𝑟𝑒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=−0.58775+1.0002∗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𝑆𝑒𝑎𝑠𝑜𝑛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𝑇𝑖𝑚𝑒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+1.02971∗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𝑇𝑟𝑒𝑛𝑑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𝑇𝑖𝑚𝑒</m:t>
                          </m:r>
                        </m:sub>
                      </m:sSub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91" y="1787431"/>
                <a:ext cx="1002901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26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2" y="2711851"/>
            <a:ext cx="11263601" cy="377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39276" y="1822320"/>
            <a:ext cx="973957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9276" y="2312339"/>
            <a:ext cx="97395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준</a:t>
            </a:r>
          </a:p>
        </p:txBody>
      </p:sp>
    </p:spTree>
    <p:extLst>
      <p:ext uri="{BB962C8B-B14F-4D97-AF65-F5344CB8AC3E}">
        <p14:creationId xmlns:p14="http://schemas.microsoft.com/office/powerpoint/2010/main" val="871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250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Test – 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기준모형 생성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39" y="1789611"/>
            <a:ext cx="9353006" cy="441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72046" y="4699360"/>
            <a:ext cx="457200" cy="241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73511" y="3628206"/>
            <a:ext cx="457200" cy="241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07260" y="5169623"/>
            <a:ext cx="457200" cy="241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01374" y="4702623"/>
            <a:ext cx="457200" cy="241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40691" y="1861446"/>
            <a:ext cx="1835766" cy="542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37714" y="1861446"/>
            <a:ext cx="367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2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임의로 지정된 일정한 시간에 온도가 조절됨을 </a:t>
            </a:r>
            <a:r>
              <a:rPr lang="ko-KR" altLang="en-US" sz="24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학습이되었다는것을</a:t>
            </a:r>
            <a:r>
              <a:rPr lang="ko-KR" altLang="en-US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알수</a:t>
            </a:r>
            <a:r>
              <a:rPr lang="ko-KR" altLang="en-US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있다</a:t>
            </a:r>
            <a:r>
              <a:rPr lang="en-US" altLang="ko-KR" sz="2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6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699" y="3213460"/>
            <a:ext cx="2586446" cy="836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기준 모델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107" y="950997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학습형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 알고리즘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77478" y="3213459"/>
            <a:ext cx="2928713" cy="836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개개인의 농경제어 패턴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 학습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04896" y="3239586"/>
            <a:ext cx="2928713" cy="836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새로운 모델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업데이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트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7" name="꺾인 연결선 6"/>
          <p:cNvCxnSpPr>
            <a:stCxn id="12" idx="3"/>
            <a:endCxn id="15" idx="1"/>
          </p:cNvCxnSpPr>
          <p:nvPr/>
        </p:nvCxnSpPr>
        <p:spPr>
          <a:xfrm flipV="1">
            <a:off x="3276145" y="3631471"/>
            <a:ext cx="901333" cy="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0"/>
            <a:endCxn id="16" idx="0"/>
          </p:cNvCxnSpPr>
          <p:nvPr/>
        </p:nvCxnSpPr>
        <p:spPr>
          <a:xfrm rot="16200000" flipH="1">
            <a:off x="7542480" y="1312813"/>
            <a:ext cx="26127" cy="3827418"/>
          </a:xfrm>
          <a:prstGeom prst="bentConnector3">
            <a:avLst>
              <a:gd name="adj1" fmla="val -517475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2"/>
            <a:endCxn id="15" idx="2"/>
          </p:cNvCxnSpPr>
          <p:nvPr/>
        </p:nvCxnSpPr>
        <p:spPr>
          <a:xfrm rot="5400000" flipH="1">
            <a:off x="7542480" y="2148837"/>
            <a:ext cx="26127" cy="3827418"/>
          </a:xfrm>
          <a:prstGeom prst="bentConnector3">
            <a:avLst>
              <a:gd name="adj1" fmla="val -54247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943600" y="5016137"/>
            <a:ext cx="3239589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모델적합이 잘 안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됫을때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관리자에게 경고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7" name="꺾인 연결선 26"/>
          <p:cNvCxnSpPr>
            <a:stCxn id="23" idx="2"/>
            <a:endCxn id="12" idx="2"/>
          </p:cNvCxnSpPr>
          <p:nvPr/>
        </p:nvCxnSpPr>
        <p:spPr>
          <a:xfrm rot="5400000" flipH="1">
            <a:off x="3832632" y="2199774"/>
            <a:ext cx="1881054" cy="5580473"/>
          </a:xfrm>
          <a:prstGeom prst="bentConnector3">
            <a:avLst>
              <a:gd name="adj1" fmla="val -26736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제어모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6" y="2734613"/>
            <a:ext cx="6975566" cy="350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4296" y="3122023"/>
            <a:ext cx="1806415" cy="2573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54" y="1051560"/>
            <a:ext cx="7263165" cy="36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418166" y="1351107"/>
            <a:ext cx="7149953" cy="3442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724296" y="1351107"/>
            <a:ext cx="3685161" cy="1721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530711" y="4794069"/>
            <a:ext cx="9037408" cy="901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966651" y="1632857"/>
            <a:ext cx="2586446" cy="836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품질관리에 사용하는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6-sigma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기법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4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발전방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91715" y="2168995"/>
            <a:ext cx="3696788" cy="1110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R-Java</a:t>
            </a:r>
            <a:endParaRPr lang="ko-KR" altLang="en-US" sz="4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0" t="18470" r="21288" b="11250"/>
          <a:stretch/>
        </p:blipFill>
        <p:spPr bwMode="auto">
          <a:xfrm>
            <a:off x="230450" y="1515291"/>
            <a:ext cx="6287915" cy="496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6688183" y="4159622"/>
            <a:ext cx="4506686" cy="10916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Java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통계패키지 프로그램  </a:t>
            </a:r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ko-KR" altLang="en-US" sz="20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연동을통한</a:t>
            </a:r>
            <a:r>
              <a:rPr lang="ko-KR" altLang="en-US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 업데이트의 자동화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2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195" y="2120620"/>
            <a:ext cx="1279245" cy="139328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8" y="1706805"/>
            <a:ext cx="1616207" cy="1708895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stCxn id="33" idx="3"/>
          </p:cNvCxnSpPr>
          <p:nvPr/>
        </p:nvCxnSpPr>
        <p:spPr>
          <a:xfrm flipV="1">
            <a:off x="2518225" y="1876024"/>
            <a:ext cx="1862241" cy="685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363478" y="1779010"/>
            <a:ext cx="2354717" cy="891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7037" y="3371877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1451" y="2301313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21900" y="3439550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4974" y="4059088"/>
            <a:ext cx="10241578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센서부에서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온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 값을 수집 및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제어부로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전달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70000"/>
              </a:lnSpc>
            </a:pP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제어부에서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온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 값을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비교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70000"/>
              </a:lnSpc>
            </a:pP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작동이 필요하다고 판단 시 작동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자동제어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70000"/>
              </a:lnSpc>
            </a:pP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70000"/>
              </a:lnSpc>
            </a:pP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Mobile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부터 수동 제어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pic>
        <p:nvPicPr>
          <p:cNvPr id="2052" name="Picture 4" descr="https://pixabay.com/static/uploads/photo/2013/07/12/15/02/gear-14929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37" y="1181425"/>
            <a:ext cx="1202170" cy="9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 방법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195" y="2120620"/>
            <a:ext cx="1279245" cy="13932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8" y="1706805"/>
            <a:ext cx="1616207" cy="1708895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2518225" y="1765345"/>
            <a:ext cx="2035540" cy="7959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996673" y="1706451"/>
            <a:ext cx="2721522" cy="964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17037" y="3371877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11451" y="2301313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21900" y="3439550"/>
            <a:ext cx="18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087240" y="2298743"/>
            <a:ext cx="1154724" cy="19315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438950" y="2218638"/>
            <a:ext cx="1021559" cy="193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114" y="4202577"/>
            <a:ext cx="3510395" cy="204166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17037" y="4356872"/>
            <a:ext cx="33035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IPC or Thread</a:t>
            </a: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 데이터 전달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89480" y="4232671"/>
            <a:ext cx="23394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조건 만족 시 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0" name="Picture 4" descr="https://pixabay.com/static/uploads/photo/2013/07/12/15/02/gear-149292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37" y="1181425"/>
            <a:ext cx="1202170" cy="9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745" y="1121278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367499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 원리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37088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9745" y="22886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455966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623310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516" y="2534843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모델 분석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2715" y="3702187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수동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자동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원격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9153" y="4849535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안드로이드 원격 서비스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자동제어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38738" y="3080979"/>
            <a:ext cx="5976851" cy="2651760"/>
            <a:chOff x="753904" y="1765015"/>
            <a:chExt cx="5976851" cy="2651760"/>
          </a:xfrm>
        </p:grpSpPr>
        <p:grpSp>
          <p:nvGrpSpPr>
            <p:cNvPr id="46" name="그룹 45"/>
            <p:cNvGrpSpPr/>
            <p:nvPr/>
          </p:nvGrpSpPr>
          <p:grpSpPr>
            <a:xfrm>
              <a:off x="753904" y="1765015"/>
              <a:ext cx="5976851" cy="2651760"/>
              <a:chOff x="1612669" y="2094807"/>
              <a:chExt cx="5976851" cy="265176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12669" y="2094807"/>
                <a:ext cx="0" cy="2651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612669" y="4746567"/>
                <a:ext cx="59768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" name="자유형 15"/>
              <p:cNvSpPr/>
              <p:nvPr/>
            </p:nvSpPr>
            <p:spPr>
              <a:xfrm>
                <a:off x="1662545" y="2327564"/>
                <a:ext cx="5800437" cy="988527"/>
              </a:xfrm>
              <a:custGeom>
                <a:avLst/>
                <a:gdLst>
                  <a:gd name="connsiteX0" fmla="*/ 0 w 5800437"/>
                  <a:gd name="connsiteY0" fmla="*/ 960581 h 988527"/>
                  <a:gd name="connsiteX1" fmla="*/ 2032000 w 5800437"/>
                  <a:gd name="connsiteY1" fmla="*/ 101600 h 988527"/>
                  <a:gd name="connsiteX2" fmla="*/ 3980873 w 5800437"/>
                  <a:gd name="connsiteY2" fmla="*/ 988291 h 988527"/>
                  <a:gd name="connsiteX3" fmla="*/ 5800437 w 5800437"/>
                  <a:gd name="connsiteY3" fmla="*/ 0 h 9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437" h="988527">
                    <a:moveTo>
                      <a:pt x="0" y="960581"/>
                    </a:moveTo>
                    <a:cubicBezTo>
                      <a:pt x="684260" y="528781"/>
                      <a:pt x="1368521" y="96982"/>
                      <a:pt x="2032000" y="101600"/>
                    </a:cubicBezTo>
                    <a:cubicBezTo>
                      <a:pt x="2695479" y="106218"/>
                      <a:pt x="3352800" y="1005224"/>
                      <a:pt x="3980873" y="988291"/>
                    </a:cubicBezTo>
                    <a:cubicBezTo>
                      <a:pt x="4608946" y="971358"/>
                      <a:pt x="5204691" y="485679"/>
                      <a:pt x="5800437" y="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1662544" y="3150392"/>
                <a:ext cx="5800437" cy="988527"/>
              </a:xfrm>
              <a:custGeom>
                <a:avLst/>
                <a:gdLst>
                  <a:gd name="connsiteX0" fmla="*/ 0 w 5800437"/>
                  <a:gd name="connsiteY0" fmla="*/ 960581 h 988527"/>
                  <a:gd name="connsiteX1" fmla="*/ 2032000 w 5800437"/>
                  <a:gd name="connsiteY1" fmla="*/ 101600 h 988527"/>
                  <a:gd name="connsiteX2" fmla="*/ 3980873 w 5800437"/>
                  <a:gd name="connsiteY2" fmla="*/ 988291 h 988527"/>
                  <a:gd name="connsiteX3" fmla="*/ 5800437 w 5800437"/>
                  <a:gd name="connsiteY3" fmla="*/ 0 h 9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0437" h="988527">
                    <a:moveTo>
                      <a:pt x="0" y="960581"/>
                    </a:moveTo>
                    <a:cubicBezTo>
                      <a:pt x="684260" y="528781"/>
                      <a:pt x="1368521" y="96982"/>
                      <a:pt x="2032000" y="101600"/>
                    </a:cubicBezTo>
                    <a:cubicBezTo>
                      <a:pt x="2695479" y="106218"/>
                      <a:pt x="3352800" y="1005224"/>
                      <a:pt x="3980873" y="988291"/>
                    </a:cubicBezTo>
                    <a:cubicBezTo>
                      <a:pt x="4608946" y="971358"/>
                      <a:pt x="5204691" y="485679"/>
                      <a:pt x="5800437" y="0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42" name="자유형 41"/>
              <p:cNvSpPr/>
              <p:nvPr/>
            </p:nvSpPr>
            <p:spPr>
              <a:xfrm>
                <a:off x="1773382" y="2498624"/>
                <a:ext cx="2586182" cy="1279049"/>
              </a:xfrm>
              <a:custGeom>
                <a:avLst/>
                <a:gdLst>
                  <a:gd name="connsiteX0" fmla="*/ 0 w 2586182"/>
                  <a:gd name="connsiteY0" fmla="*/ 1279049 h 1279049"/>
                  <a:gd name="connsiteX1" fmla="*/ 193963 w 2586182"/>
                  <a:gd name="connsiteY1" fmla="*/ 650976 h 1279049"/>
                  <a:gd name="connsiteX2" fmla="*/ 341745 w 2586182"/>
                  <a:gd name="connsiteY2" fmla="*/ 1131267 h 1279049"/>
                  <a:gd name="connsiteX3" fmla="*/ 526473 w 2586182"/>
                  <a:gd name="connsiteY3" fmla="*/ 586321 h 1279049"/>
                  <a:gd name="connsiteX4" fmla="*/ 683491 w 2586182"/>
                  <a:gd name="connsiteY4" fmla="*/ 1038903 h 1279049"/>
                  <a:gd name="connsiteX5" fmla="*/ 840509 w 2586182"/>
                  <a:gd name="connsiteY5" fmla="*/ 521667 h 1279049"/>
                  <a:gd name="connsiteX6" fmla="*/ 1006763 w 2586182"/>
                  <a:gd name="connsiteY6" fmla="*/ 650976 h 1279049"/>
                  <a:gd name="connsiteX7" fmla="*/ 1145309 w 2586182"/>
                  <a:gd name="connsiteY7" fmla="*/ 420067 h 1279049"/>
                  <a:gd name="connsiteX8" fmla="*/ 1219200 w 2586182"/>
                  <a:gd name="connsiteY8" fmla="*/ 595558 h 1279049"/>
                  <a:gd name="connsiteX9" fmla="*/ 1524000 w 2586182"/>
                  <a:gd name="connsiteY9" fmla="*/ 59849 h 1279049"/>
                  <a:gd name="connsiteX10" fmla="*/ 1708727 w 2586182"/>
                  <a:gd name="connsiteY10" fmla="*/ 687921 h 1279049"/>
                  <a:gd name="connsiteX11" fmla="*/ 2022763 w 2586182"/>
                  <a:gd name="connsiteY11" fmla="*/ 13667 h 1279049"/>
                  <a:gd name="connsiteX12" fmla="*/ 2133600 w 2586182"/>
                  <a:gd name="connsiteY12" fmla="*/ 226103 h 1279049"/>
                  <a:gd name="connsiteX13" fmla="*/ 2290618 w 2586182"/>
                  <a:gd name="connsiteY13" fmla="*/ 115267 h 1279049"/>
                  <a:gd name="connsiteX14" fmla="*/ 2336800 w 2586182"/>
                  <a:gd name="connsiteY14" fmla="*/ 484721 h 1279049"/>
                  <a:gd name="connsiteX15" fmla="*/ 2586182 w 2586182"/>
                  <a:gd name="connsiteY15" fmla="*/ 179921 h 127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86182" h="1279049">
                    <a:moveTo>
                      <a:pt x="0" y="1279049"/>
                    </a:moveTo>
                    <a:cubicBezTo>
                      <a:pt x="68503" y="977327"/>
                      <a:pt x="137006" y="675606"/>
                      <a:pt x="193963" y="650976"/>
                    </a:cubicBezTo>
                    <a:cubicBezTo>
                      <a:pt x="250920" y="626346"/>
                      <a:pt x="286327" y="1142043"/>
                      <a:pt x="341745" y="1131267"/>
                    </a:cubicBezTo>
                    <a:cubicBezTo>
                      <a:pt x="397163" y="1120491"/>
                      <a:pt x="469515" y="601715"/>
                      <a:pt x="526473" y="586321"/>
                    </a:cubicBezTo>
                    <a:cubicBezTo>
                      <a:pt x="583431" y="570927"/>
                      <a:pt x="631152" y="1049679"/>
                      <a:pt x="683491" y="1038903"/>
                    </a:cubicBezTo>
                    <a:cubicBezTo>
                      <a:pt x="735830" y="1028127"/>
                      <a:pt x="786630" y="586321"/>
                      <a:pt x="840509" y="521667"/>
                    </a:cubicBezTo>
                    <a:cubicBezTo>
                      <a:pt x="894388" y="457013"/>
                      <a:pt x="955963" y="667909"/>
                      <a:pt x="1006763" y="650976"/>
                    </a:cubicBezTo>
                    <a:cubicBezTo>
                      <a:pt x="1057563" y="634043"/>
                      <a:pt x="1109903" y="429303"/>
                      <a:pt x="1145309" y="420067"/>
                    </a:cubicBezTo>
                    <a:cubicBezTo>
                      <a:pt x="1180715" y="410831"/>
                      <a:pt x="1156085" y="655594"/>
                      <a:pt x="1219200" y="595558"/>
                    </a:cubicBezTo>
                    <a:cubicBezTo>
                      <a:pt x="1282315" y="535522"/>
                      <a:pt x="1442412" y="44455"/>
                      <a:pt x="1524000" y="59849"/>
                    </a:cubicBezTo>
                    <a:cubicBezTo>
                      <a:pt x="1605588" y="75243"/>
                      <a:pt x="1625600" y="695618"/>
                      <a:pt x="1708727" y="687921"/>
                    </a:cubicBezTo>
                    <a:cubicBezTo>
                      <a:pt x="1791854" y="680224"/>
                      <a:pt x="1951951" y="90637"/>
                      <a:pt x="2022763" y="13667"/>
                    </a:cubicBezTo>
                    <a:cubicBezTo>
                      <a:pt x="2093575" y="-63303"/>
                      <a:pt x="2088958" y="209170"/>
                      <a:pt x="2133600" y="226103"/>
                    </a:cubicBezTo>
                    <a:cubicBezTo>
                      <a:pt x="2178243" y="243036"/>
                      <a:pt x="2256751" y="72164"/>
                      <a:pt x="2290618" y="115267"/>
                    </a:cubicBezTo>
                    <a:cubicBezTo>
                      <a:pt x="2324485" y="158370"/>
                      <a:pt x="2287539" y="473945"/>
                      <a:pt x="2336800" y="484721"/>
                    </a:cubicBezTo>
                    <a:cubicBezTo>
                      <a:pt x="2386061" y="495497"/>
                      <a:pt x="2486121" y="337709"/>
                      <a:pt x="2586182" y="17992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43" name="타원 42"/>
            <p:cNvSpPr/>
            <p:nvPr/>
          </p:nvSpPr>
          <p:spPr>
            <a:xfrm>
              <a:off x="3390941" y="2238659"/>
              <a:ext cx="220695" cy="220695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alpha val="98000"/>
                  </a:srgb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04743" y="3276467"/>
            <a:ext cx="52773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값과 경계 값을 지속적으로 비교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값이 경계를 벗어날 경우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Actuator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70" y="2466032"/>
            <a:ext cx="6353175" cy="352425"/>
          </a:xfrm>
          <a:prstGeom prst="rect">
            <a:avLst/>
          </a:prstGeom>
        </p:spPr>
      </p:pic>
      <p:cxnSp>
        <p:nvCxnSpPr>
          <p:cNvPr id="62" name="직선 화살표 연결선 61"/>
          <p:cNvCxnSpPr>
            <a:stCxn id="61" idx="1"/>
          </p:cNvCxnSpPr>
          <p:nvPr/>
        </p:nvCxnSpPr>
        <p:spPr>
          <a:xfrm flipH="1">
            <a:off x="3185633" y="2642245"/>
            <a:ext cx="1331537" cy="912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948225" y="2466032"/>
            <a:ext cx="526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== True</a:t>
            </a: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7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수동제어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1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2771839"/>
            <a:ext cx="997038" cy="928742"/>
          </a:xfrm>
          <a:prstGeom prst="rect">
            <a:avLst/>
          </a:prstGeom>
        </p:spPr>
      </p:pic>
      <p:pic>
        <p:nvPicPr>
          <p:cNvPr id="1026" name="Picture 2" descr="http://strategybeach.com/wp-content/uploads/2014/10/page_ph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94" y="2378235"/>
            <a:ext cx="1571771" cy="15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251445" y="3164121"/>
            <a:ext cx="1437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949519" y="3164120"/>
            <a:ext cx="1214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46503" y="326459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POST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5267" y="3265044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exec()</a:t>
            </a:r>
          </a:p>
        </p:txBody>
      </p:sp>
      <p:pic>
        <p:nvPicPr>
          <p:cNvPr id="38" name="Picture 4" descr="https://pixabay.com/static/uploads/photo/2013/07/12/15/02/gear-14929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56" y="2671882"/>
            <a:ext cx="1202170" cy="112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>
            <a:off x="7706574" y="3164120"/>
            <a:ext cx="1214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18526" y="3245603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digitalWrite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()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482" y="2467477"/>
            <a:ext cx="1279245" cy="13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 구현 해야 할 것들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…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AutoShape 4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AutoShape 6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AutoShape 8" descr="data:image/png;base64,iVBORw0KGgoAAAANSUhEUgAAAKYAAAEwCAMAAAAKHvqvAAAAsVBMVEX////nbwBTgqHmZwDmZADnbQDmagDlYQBOf5/649dJfJ3mZgDlYgBEeZtPgJ9KfZ3tmWf0w6h7nLT19/nun3H87eXzv6I8dZhZhqTW3+bt8fT43M3odhqJpru8y9fL1+D99vKTrcBzl7Dg5+yuwc/wrYf31MLriktpkKuetcbskVnyt5fpgDf1y7WNqb2xw9HpeinvpXvwr4rpfTDrj1XyuJjqh0bkWADunWwsbZP20bsgbAY4AAATKUlEQVR4nO1dCXeyvBIusooiFmvBHdFatLXWft3e/v8fdhMgCyRsao29x+eee873Vo2PycxkZjJkbm6u+IPwRROohvumaAaV0FRFM6iGrw/RDCrhVfdFU6iCrvImmkIVPGiKaApV8CS3tqI5VMC9rHVFc6iAW1n6C6sOaLb/gIm/lyX5DwjnmyZpf8AkfQOad6JJlONZlbSNaBLlaEuS+i6aRCn6gOYfmE1gjyTtWzSLUmxU6S9oui5JknwrmkUZtmDNJWUkmkYZ/gNrLl28Y9wEei6pr6JplOERTubFa9AIKpCkXLqDFEmmKommUYJbBU6m9iSaRzF8qD+Xr+fPajSZFx4JvbXiyeyLJlKIVaTllz6Z/VgwL3wyfS0STEl+EM2kEOOYpaqJJlKIVy1Z8pVoJkVALC/abffHCcuL3iZ9KZZLsOQX7HP0ZcRSuRfNJR8rHbGUL1gw7/WEpKQ9i+aSjzsFsbxk9XmWMUvZL37rSJh6NVUNs1QKt/JV91kYyy1WHkktMkWr7pfycz5aGdy1pQosR3ft9pe4SNMnYpnP0n9SFU35FOfajbBNh3LJZzna6LKqiczDf+gUS407W7fjtgbmWaTJ32BrCaz62Oe840lugR8iSwJzXtghinZI3t7z1oYyoer7s3MjGClkwSWFE6A9KZF2aarI9OE9JZaSziY4bjU51n6hjsgdJZZqmwkpmq/xXKuK0GjjkVhLoDyMit8lU9169gWQQ/BfKeVpPWZfXmlaYu6FJjh9lRLLNqPG38lUCl7wvkwrTzag6CMzxTekZ0O/RbPMujzYXZIZWTgr6LlU9axJfEOxhiI2IEI5ongusyy/kZlSBKeQxkUsNy3EUvAZxiNliRi57MoXMpdvLcKSSRrs0YrLgosSRjphySQNbtGL2qcQcgSU+jAHfX3EUtV8EdwI7mjBzO7jWLdYP+S86FNLzgjmE1If4YUTXTKZ6n+Z13w9d5rPDJ+aTCbS3WuXMpm3VECeLdwhP6ElOulOrTlTonePf4Lwg0qJZIqYqoP/0GvqWAQ1GkQ05ayakzVXxbpv+PQ5WvOsMq/wHiq83IzQVJnC+yeShc1aqnODLCx7tkttT20R3Gjg2WSLIzaEpvAylGd8oMKUlL0Tl0R4UQ/eaNhMJTWbwo9+V0ouTdp1El6Tj3SIXfQnKlUj/FzoG+UJGPH7oWIPqSX4xHLUzjNItPMElN0XQI5CsnOz5j0VFkua4J0IKRGzWcJSfAptwVqUmE7G9UjFH+KXvRmzUdnjgGd61XlvOCsSE8/GOyslNZ0twcWGcQJWY09QUkokvNojyXuwoURmOjnW4Kx4iM962FzWZ3o6RVcixcrCTmdG2dms4nnhR9liTjj+kVl2wdoeWyXOZKWNktQW/AhBlCHkRLq+kuLJMQfnxQNcXk6B5iglnsId5Dh7zTGNH22ap/AESJSC5yU47ij/WHz0BtQF8JQ5wker0SU8hgMPVznaTjvIl0DzZqxxlYQKi1i3VAQAT17OlVily3hQGVakcPz0y8kbI4w1lfXTR/jYUnTAjvGqaWw+U78U607wrLFzlpQuiA7XU/iUmWV/jUtmRCc/0tjo2eRCHG4IdjcZfH9l9sRoX2+Jzh8y2KeXtw81naNZwvGW0qLoSepKz4EOpsv5fL6cLn6HFoPUwRp8yL/8cGi4DF3LtAFM03Kd6SloDBez3frFWc965e8FIYhWfprh/Ptnh6FnWWYDwrDM3VEMB7t5aLnuP3NeheMNTMO3ShNyvRD94sXajIk2TO/QtR+s4cKANQl2lYdY6Xp5OUrqB+8sI55R94CVH04dQNHomG4wrTaNMeT6tQm9IJlQt+bC96ahaxpQZLxdHY5Afw4qhJwgnrMaH5o5EcdGx3UGNb/v+8B93InXvWFVnpRlI5EVK6gt0z9+3U8gJDSNSaV3D9eu2Ul+2ElMGQv+fM2sZNkrTE1v7tqNBPZxdoyH4Ww5meRJXyOeHXtdOswgsbXxZNYVyyJ+g+na8YDxLRCjZfLdndLB3AaFTuN4nj24eQF+YK8xDcMKixZ0kKy6NSwZdGo1Ujwtb3kQ095iALfWoBHRs41kNY1iYzNENEu/s2E30kRty/Um6+lsMSyyE73hEBCbTpdg1w88C5AD7MyEXay/pmXNy74d0Sw3nfPYXqaoGuArwRe7rtnwwiBwEgRBADyHhulCVjExGywsTS5maFtWZ1LFVXMr07zp7cDuY2epEspGB/w/Qif6R84b0e+z3MZkWdFjwYtezVj3ZvPIETTyyJagY0AHMpaWOtsDNpw1NucFsHChmaxl8azFswy5RbJhhg5wxwdl6spiHStGx6v9SWDvgMrOJ0HYsBIRZOFahhc6k/lyNxss6rPDSKbCLDfvxYAKDTBIAP5zOCy0ALWA1/yIX3oGhIlr7IgmUog/MpmJvT1aMn8XifduHKDmNH55KaZV3Y4iDNfByQhxMUj2ySouce4YjmucjhEPC6Q+h3uOi8AyzDrh3gFfYUXqYxzhh69dMIR7Qk4sEpZ243C5dKwaPsthmMVyaR1h1tex0BjhoVviYroGQlM0TWs3XvBjolgUGxnWuuaE9mCM1oD+YAcEK/myHS1Xx3WOcQ16JIQDLngA/bMyF2i4mE3XkzDyAIm/auXkCAbQpwUh15GxoUPHRoZtRw6l5QXOy3q5m05nCabT3TJy98w4DGIdatviBf1QPztW5+isRc+zs19IOcE07DLn2bLWmYUYeCbMpJ0ktTJxDww1Ur8LLIOXTeK+uIbpBqeyyAvHtUtCjGKKIGwDFLMivQPSYWTn9ygMl57FhMVVCBpQlgNeun7Wcc35CXM/iOl0YlrpBEEpQddzlswkRlh41vr0HBHVWZIMsvnKYnQMO458G8B0zQrsbPU0/uFkB9PlehJ4BjBMONZ0YUYkDEBwCdM4v86hJnog1ByeMri84oorxGNx0r3tl7Dz6uQdBWEJtsqlaBJlGALPsOopnTgM4yNMc1JPNhez33MweAjQqacbLAdVBBRmxL2oXMA5o9aRwA0enlhRbp3nYvSiFHgcTyY+n+G+nI1oI+22GUnsZlm2FwaOM5k4jhN6nfhwyM44pbY7PxPRzBlhyv9NTok6BR6z7U7OU2Y0z+VZDYbrnf7Qm4PpUfGlbXnL8yz88OBAGCjdLwRn+UTn9cNLYBh+I4AswdRxzcoxO6AIzOxv606OFZ/NvaiEqpAgtK6mc1jFQFUspvMAFmX8+9eYc+eiN4i2mOhgHx9Vd6BpSg5Xw0lOfH4q4Io4A3wT2GYKNkYQCMMKxCD0GsDYG434cBVsTod5e9U/NXsBM2QYputMBbi/1XaAxdyCbtAJU2Q1MfhX/sWzMCqSMpkU5PkwtMqCg5kX+5OuyFPNmVlcibIIreTs9VxlyDz0jOKDwDXaBH/17KcMi4ZhFsUwIa6Js87GiUFv7nasosPbkJwA2KVFV7+EmePaRqFeLKn6woZ9mjOFWhhOJ8AQghir0MKko4eO6ebWVv4CBruJAZ0u2w1Kdv8w65mBPSisFjweAxR4RhXWJmurs6wHLuvqGDC5/zvOA3wSYU4FnsCR4i2fw9icgWfxfLKOEdW4OetTpNKHUTHnBBVzdvBsGHOeiPWCBuevsyC3wBCV5NkhPKKczmBpWbk8xLWcM3iKOXHgIxdMMWc0CU7OccbUzKl8782g+2ZxzkOxHBjJUUp8amEZnheGAankdGAlZ+jB0w10uBEdY7LFnJCh23jJLUQchMCfLpiDIZCawKRXpQhRDWcHVXJ2kn8WfyQq5vQmuwIFnYXAOFUoROoBHZzjiuATnKk20JGgBbWycDseLjvAA7LDcpbkI5HQhwaqxS2t38wCzG4ccFiN4KVCMWdvGkSuZF55QNnHYWVzdKBvJGdqyeE5fGjKQIDPT9nRAXtSz9mASrebDqpFHMNdED+4YNqn2F16w0Wiw8v1ej2fz19izOfgn8uoWmFQyRjQY87mDSt+uMIW6u/mYzhbeyjwBxZgfXmp/eFs6ZgWsiod2w3P7/YUoreYrgFDC28pHfOYRNhwemoPBG7oQQfmAbDZgA8pBLujtuPezvsXP+dwHN3oycdJVPpDbx1xgcVJEjjwmbsIRujMgYGptqlDixA9oAHsWPR8hpkuTDKiCotwftInVaMiNzexmMmGbcAtHebcI2sUGSaYf4ePaBgWtq/ZWotOkrIPy/ajgwEfSooKyizkUaCcO40O+9hIh/JaPAdWgJzB6sADlWgt6WcKTBa4AMT2Eh+wptE/LWn4QEFUIUcD/AE+YHCtALniiiuuuOKKK/joY4hmUoTmlxKj/SWaShGa+DJKWTSVIlxpnhJXmqfEleYpcaV5SlxpnhJXmqfE/w3NfnME0Dy5O5qM61d6cxHN/vbhUdUTf1TRx3eZC0H797cJ7nlfNsKvZq64bN7uP2U0brv9/ECudANDrlZNthN8Ls2fO7Xd0uieqqrW0r/pSfW/5ARMK0aIjYJepX6ev+0qbTkzrtJ689HLd363ezPOdjLg0xx19ZaWvhU9hpa6cg+36+HelP+Km/Ph37Z91GWNM6wqt5O2MM23m+7b9qkKzZWq8MZK3kZdNk8atfFuKMbXQaP+TR/tFu+nx0Tb8S9tPty8+1/97P2DPJo/St5g0cyRqzXJxdSca6n7aBR8i/6DnDNkhFbE0+/fNMH/sgrLo0lfi62qKhCk1CRQPTVxNzbODfS40wN+je79AIbNjttm2gEV00zuoFVloIbjz01386nqqZ66WA/x/dmcdhO47x1umhT/fFUD4yqvj5vu+7PcTvWyr0lzrwHtUzYfIzz3/vaZTAVpvdbEt9CzV7vjBk4KHuVVBbqift+PfPSX/v2YSIKc36mES3P7NX5ivnZLLsYnt+Lj/nxsczGs6GSS9l+f92wvHcyg4KZjLk2fe+v9ijRZxIbwAU0Z20UQtzQld5vyMytveD7zL16vs6fjZSQKg6/5ZprP4IELljIBnne29dchNImJIZcSk49nbt7c4pbApbdB47fmt3Sr5SEhA0Kt8Dde9UxTXXzru146LG5GqOW2D65FE22OlPkhLcQy3SbQSlZpkYJpMq2/DqKJpo62klivMoKFWxdXuFsbtSY6Ec07Dk3ifqSu9CdX6Fe4ePcMNIn7keoQ+YH+XC6aZ6FJuR/0vGExrtKu+gw0KfeD1lOsFVVadZ2Cpt9c3d4/PUA8s5pOux/UCHjY/DYufvPn9uMtGlc6kuboaaPpSkuWtQi4ia7KHYEy5Mg9Ulvcb129fQIviRn3IJrNfUuRVZ6/nXbbiPtBfO73gvlZdXWFG8EcQnP0rPPHYmgS94N4OLjzJbNLb6X8CKY+zY2eG7ZkaRL3A3s4+E/ZRkj9V6Vg3Lo0mxr1i2E8EEeyXNmk3Y+P5C+oH2N2p9zSPx4Mmxm3Js0mGQ3E5tL7/u3jHuD2k6fptPuBLvdHFibjNt2TIEtT9PFm/3QfjXuYQerjhdH0DX3pONductwP3Egu7YQSv1pT9rR7dxhNbLBb72lfN4cm5X7EwSHaQNPNsUg7ND0Thx5E8xb9qZUN6vNoPmKhjf1lbI5SWxCWDSaVcxBNvCcwDRryaBL3I3Y00OymYhu8+bNRxyE0UXtaTmvNPJqZ7AeS1fSaI5+J03boEJrYmLD9TfJoEmmOTFJX400bMhMFHTvr0CwYLpcmcT+goGDbnlqO/I3pIJpoi+REB7k0KfeDpIrStr2PZKnFuvOH0CwIYnJp4phTajfJmqdSV/iLTk2TjUbzaWL3A3DDKuhzv+hEi46TKqwKbfib5Q3la2j7VYv7nU3yDmbcGm4x9r3J+mUNUrcgTYiHee0mn89kO7BsMgbJf67heuBP4y0lY96bY+w1cWgS9yNvxnFCD/tRMX5I6rQKTTQsaYqtUErk7ykfjEMz1UA9IpPda0j/XZ1Sov4j5YDm08RChbcM4uVKynsScI32Ou1y81oRZ7rrsp1B70m+Vd8nL67eU953FZpYY6guzqoidfd3jy0UF+RqOiUred9IZ/Q1/fV7f/eMTjbUUhVCekkZ4y19kKHSAaWSSCCP5m36mKLNBr57OW9cLVG7fJpbTJMozCM/ptJaI1/Jpemnm9bymnRxo1QgxWM/kex8mlhi6IOyVw5Ptf3oIwnktsn+jybB7RHZ54VrKvSRE0XOp4n1OtUb+7GdGVCVteiLk6MYHk2qeWleu+/+OHuApSqvUDqSpcin2cW7XCq62qpUxK9qipbYuvfouLTFy2U08UGrLOt5vaXeUgdBWvs1mXU9+piS204Uq3XWI1h9w7QMgKJLd/g1dPjMGwofW9/eFnTAun2HaRkwrKK/PmA928afy8uFEsHnHHb4zdV2u6p4MF8D/dEPHLfGJ7a8dNrlAe9gonvHF2JEzhx59QWXgjHZCERTKQC2Rlnn6qLwQM5e+eb4IrAnLsaldZmlsKH8yvIOlILQlIh7IV9Ky+ss/G/Ka5ZLe44KwyeZS+WSDTuymGquM3MR8COHCrh7F/1gS9SuV5XlggqlC8HPl3rR641Qx+G74m/jfzMhe7Vlr83wAAAAAElFTkSuQmCC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32046" y="1917480"/>
            <a:ext cx="91274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Actuator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 판단 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DB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조회 필요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자동제어와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수동제어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사이의 우선순위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 필요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3600" dirty="0" smtClean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Mobile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외부 </a:t>
            </a:r>
            <a:r>
              <a:rPr lang="ko-KR" altLang="en-US" sz="3600" dirty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접근 권한 설정 및 보안 유지보수 </a:t>
            </a:r>
            <a:r>
              <a:rPr lang="ko-KR" altLang="en-US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필요</a:t>
            </a:r>
            <a:r>
              <a:rPr lang="en-US" altLang="ko-KR" sz="3600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0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574187" y="2398569"/>
            <a:ext cx="2552608" cy="1856080"/>
            <a:chOff x="2881076" y="2966853"/>
            <a:chExt cx="1914456" cy="1856080"/>
          </a:xfrm>
        </p:grpSpPr>
        <p:sp>
          <p:nvSpPr>
            <p:cNvPr id="11" name="직사각형 10"/>
            <p:cNvSpPr/>
            <p:nvPr/>
          </p:nvSpPr>
          <p:spPr>
            <a:xfrm>
              <a:off x="3113824" y="2967335"/>
              <a:ext cx="1428416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81076" y="2966853"/>
              <a:ext cx="191445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시설관리</a:t>
              </a:r>
              <a:endParaRPr lang="en-US" altLang="ko-KR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24096" y="3660412"/>
              <a:ext cx="1428416" cy="4001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2925" y="3660412"/>
              <a:ext cx="127075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50" dirty="0" smtClean="0">
                  <a:ln w="11430"/>
                  <a:gradFill>
                    <a:gsLst>
                      <a:gs pos="25000">
                        <a:schemeClr val="tx2"/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농경일지</a:t>
              </a:r>
              <a:endParaRPr lang="en-US" altLang="ko-KR" sz="2000" b="1" cap="none" spc="50" dirty="0">
                <a:ln w="11430"/>
                <a:gradFill>
                  <a:gsLst>
                    <a:gs pos="25000">
                      <a:schemeClr val="tx2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13824" y="4422823"/>
              <a:ext cx="1428416" cy="4001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2925" y="4404208"/>
              <a:ext cx="127075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spc="50" dirty="0" smtClean="0">
                  <a:ln w="11430"/>
                  <a:gradFill>
                    <a:gsLst>
                      <a:gs pos="25000">
                        <a:schemeClr val="tx2"/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설</a:t>
              </a:r>
              <a:r>
                <a:rPr lang="ko-KR" altLang="en-US" sz="2000" b="1" spc="50" dirty="0" smtClean="0">
                  <a:ln w="11430"/>
                  <a:gradFill>
                    <a:gsLst>
                      <a:gs pos="25000">
                        <a:schemeClr val="tx1"/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2000" b="1" spc="50" dirty="0" smtClean="0">
                  <a:ln w="11430"/>
                  <a:gradFill>
                    <a:gsLst>
                      <a:gs pos="25000">
                        <a:schemeClr val="tx2"/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정</a:t>
              </a:r>
              <a:endParaRPr lang="en-US" altLang="ko-KR" sz="2000" b="1" cap="none" spc="50" dirty="0">
                <a:ln w="11430"/>
                <a:gradFill>
                  <a:gsLst>
                    <a:gs pos="25000">
                      <a:schemeClr val="tx2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884517" y="3841172"/>
            <a:ext cx="1904555" cy="418725"/>
            <a:chOff x="4616928" y="4211269"/>
            <a:chExt cx="1428416" cy="418725"/>
          </a:xfrm>
        </p:grpSpPr>
        <p:sp>
          <p:nvSpPr>
            <p:cNvPr id="38" name="직사각형 37"/>
            <p:cNvSpPr/>
            <p:nvPr/>
          </p:nvSpPr>
          <p:spPr>
            <a:xfrm>
              <a:off x="4616928" y="4229884"/>
              <a:ext cx="1428416" cy="4001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06029" y="4211269"/>
              <a:ext cx="127075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spc="50" dirty="0" smtClean="0">
                  <a:ln w="11430"/>
                  <a:gradFill>
                    <a:gsLst>
                      <a:gs pos="25000">
                        <a:schemeClr val="tx2"/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설</a:t>
              </a:r>
              <a:r>
                <a:rPr lang="ko-KR" altLang="en-US" sz="2000" b="1" spc="50" dirty="0" smtClean="0">
                  <a:ln w="11430"/>
                  <a:gradFill>
                    <a:gsLst>
                      <a:gs pos="25000">
                        <a:schemeClr val="tx1"/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2000" b="1" spc="50" dirty="0" smtClean="0">
                  <a:ln w="11430"/>
                  <a:gradFill>
                    <a:gsLst>
                      <a:gs pos="25000">
                        <a:schemeClr val="tx2"/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정</a:t>
              </a:r>
              <a:endParaRPr lang="en-US" altLang="ko-KR" sz="2000" b="1" cap="none" spc="50" dirty="0">
                <a:ln w="11430"/>
                <a:gradFill>
                  <a:gsLst>
                    <a:gs pos="25000">
                      <a:schemeClr val="tx2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83093" y="3089495"/>
            <a:ext cx="1904555" cy="400110"/>
            <a:chOff x="4374540" y="3637914"/>
            <a:chExt cx="1428416" cy="400110"/>
          </a:xfrm>
        </p:grpSpPr>
        <p:sp>
          <p:nvSpPr>
            <p:cNvPr id="35" name="직사각형 34"/>
            <p:cNvSpPr/>
            <p:nvPr/>
          </p:nvSpPr>
          <p:spPr>
            <a:xfrm>
              <a:off x="4374540" y="3637914"/>
              <a:ext cx="1428416" cy="4001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53369" y="3637914"/>
              <a:ext cx="127075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50" dirty="0" smtClean="0">
                  <a:ln w="11430"/>
                  <a:gradFill>
                    <a:gsLst>
                      <a:gs pos="25000">
                        <a:schemeClr val="tx2"/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농경일지</a:t>
              </a:r>
              <a:endParaRPr lang="en-US" altLang="ko-KR" sz="2000" b="1" cap="none" spc="50" dirty="0">
                <a:ln w="11430"/>
                <a:gradFill>
                  <a:gsLst>
                    <a:gs pos="25000">
                      <a:schemeClr val="tx2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1746" y="1690684"/>
            <a:ext cx="72804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Android</a:t>
            </a:r>
            <a:r>
              <a:rPr lang="en-US" altLang="ko-KR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Studio 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</a:t>
            </a:r>
            <a:endParaRPr lang="en-US" altLang="ko-KR" sz="2800" b="1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555" y="3095938"/>
            <a:ext cx="77023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i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시설 관리</a:t>
            </a:r>
            <a:endParaRPr lang="en-US" altLang="ko-KR" sz="2800" i="1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i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i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CCTV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Mjpg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-Stream)</a:t>
            </a:r>
          </a:p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-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버튼으로 원격제어 가능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170" y="2398570"/>
            <a:ext cx="5670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User Interface</a:t>
            </a:r>
            <a:r>
              <a:rPr lang="en-US" altLang="ko-KR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071" y="4451595"/>
            <a:ext cx="7702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800" i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농경일지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작성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070" y="5325475"/>
            <a:ext cx="7702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800" i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(URL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(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도움말 제공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574187" y="2398810"/>
            <a:ext cx="2552608" cy="400592"/>
            <a:chOff x="3625044" y="2873992"/>
            <a:chExt cx="1914456" cy="400592"/>
          </a:xfrm>
        </p:grpSpPr>
        <p:sp>
          <p:nvSpPr>
            <p:cNvPr id="32" name="직사각형 31"/>
            <p:cNvSpPr/>
            <p:nvPr/>
          </p:nvSpPr>
          <p:spPr>
            <a:xfrm>
              <a:off x="3857792" y="2874474"/>
              <a:ext cx="1428416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25044" y="2873992"/>
              <a:ext cx="191445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시설관리</a:t>
              </a:r>
              <a:endParaRPr lang="en-US" altLang="ko-KR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47" y="2128517"/>
            <a:ext cx="2799560" cy="209967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27" y="1517603"/>
            <a:ext cx="3365971" cy="388809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44" y="1863995"/>
            <a:ext cx="3338693" cy="285111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003165" y="1517603"/>
            <a:ext cx="3667260" cy="4181314"/>
            <a:chOff x="-2530902" y="1294294"/>
            <a:chExt cx="2750445" cy="4181314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0902" y="1294294"/>
              <a:ext cx="2638406" cy="4181314"/>
            </a:xfrm>
            <a:prstGeom prst="rect">
              <a:avLst/>
            </a:prstGeom>
          </p:spPr>
        </p:pic>
        <p:sp>
          <p:nvSpPr>
            <p:cNvPr id="23" name="타원 22"/>
            <p:cNvSpPr/>
            <p:nvPr/>
          </p:nvSpPr>
          <p:spPr>
            <a:xfrm>
              <a:off x="-2507562" y="4763186"/>
              <a:ext cx="664739" cy="7124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-1790096" y="4763186"/>
              <a:ext cx="664739" cy="7124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-1109935" y="4763186"/>
              <a:ext cx="664739" cy="7124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-445196" y="4763186"/>
              <a:ext cx="664739" cy="7124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cxnSp>
        <p:nvCxnSpPr>
          <p:cNvPr id="3" name="직선 화살표 연결선 2"/>
          <p:cNvCxnSpPr>
            <a:endCxn id="7" idx="5"/>
          </p:cNvCxnSpPr>
          <p:nvPr/>
        </p:nvCxnSpPr>
        <p:spPr>
          <a:xfrm flipH="1" flipV="1">
            <a:off x="2672995" y="4882933"/>
            <a:ext cx="5508149" cy="4768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771543" y="4405687"/>
            <a:ext cx="1056117" cy="559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6267" y="3068960"/>
            <a:ext cx="4704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http://192.168.123.12:8090</a:t>
            </a:r>
            <a:endParaRPr lang="ko-KR" altLang="en-US" sz="11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80" y="745557"/>
            <a:ext cx="3840427" cy="55340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84985" y="366223"/>
            <a:ext cx="80649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44052" y="366223"/>
            <a:ext cx="4163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Moblie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 Application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9447" y="140677"/>
            <a:ext cx="11849216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62810" y="950997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조작부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  <p:bldP spid="27" grpId="0"/>
      <p:bldP spid="29" grpId="0"/>
      <p:bldP spid="7" grpId="0" animBg="1"/>
      <p:bldP spid="7" grpId="1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447" y="140677"/>
            <a:ext cx="11849216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985" y="366223"/>
            <a:ext cx="80649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4052" y="366223"/>
            <a:ext cx="4163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Moblie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 Application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2810" y="950997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조작부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80" y="745557"/>
            <a:ext cx="3840427" cy="5534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53" y="1268760"/>
            <a:ext cx="3402379" cy="45365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456" y="1620186"/>
            <a:ext cx="65287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시설관리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• CCTV – Web-Streaming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구현한 영상    </a:t>
            </a:r>
            <a:r>
              <a:rPr lang="en-US" altLang="ko-KR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Webview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</a:t>
            </a:r>
            <a:r>
              <a:rPr lang="en-US" altLang="ko-KR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Url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load</a:t>
            </a: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•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데이터베이스 작업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•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버튼들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제어부와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연결 중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상세 디자인 및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설정부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미정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2810" y="95099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5855" y="3013501"/>
            <a:ext cx="2398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48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</a:t>
            </a:r>
            <a:r>
              <a:rPr lang="en-US" altLang="ko-KR" sz="4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5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32" y="518726"/>
            <a:ext cx="5741262" cy="6070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7" y="1671989"/>
            <a:ext cx="7649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온습도센서는 총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선으로 이루어져 있다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라즈베리파이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3v3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8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적</a:t>
            </a:r>
            <a:r>
              <a:rPr lang="ko-KR" altLang="en-US" sz="2800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색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GND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800" b="1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</a:t>
            </a:r>
            <a:r>
              <a:rPr lang="ko-KR" altLang="en-US" sz="2800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색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GPIO 4PIN   </a:t>
            </a:r>
            <a:r>
              <a:rPr lang="ko-KR" altLang="en-US" sz="2800" b="1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황색</a:t>
            </a:r>
            <a:endParaRPr lang="en-US" altLang="ko-KR" sz="2800" b="1" dirty="0" smtClean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 GPIO 5PIN   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흑색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</a:p>
          <a:p>
            <a:r>
              <a:rPr lang="ko-KR" altLang="en-US" sz="28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</a:t>
            </a:r>
            <a:r>
              <a:rPr lang="ko-KR" altLang="en-US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연결한다</a:t>
            </a:r>
            <a:r>
              <a:rPr lang="en-US" altLang="ko-KR" sz="28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6369092"/>
            <a:ext cx="16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VDD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274" y="3369320"/>
            <a:ext cx="28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GND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050" y="3287816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3005" y="3369319"/>
            <a:ext cx="28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SCK</a:t>
            </a:r>
            <a:endParaRPr lang="ko-KR" altLang="en-US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32" y="518726"/>
            <a:ext cx="5741262" cy="6070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7" y="1671989"/>
            <a:ext cx="7649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온도에 따라 금속은 저항 값이 달라진다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</a:t>
            </a:r>
            <a:r>
              <a:rPr lang="en-US" altLang="ko-KR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백금은 온도에 따른 </a:t>
            </a:r>
            <a:r>
              <a:rPr lang="ko-KR" altLang="en-US" sz="2000" u="sng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저항값</a:t>
            </a:r>
            <a:r>
              <a:rPr lang="ko-KR" altLang="en-US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변화가 일정하다</a:t>
            </a:r>
            <a:r>
              <a:rPr lang="en-US" altLang="ko-KR" sz="2000" u="sng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000" u="sng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저항 값의 변화를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받는다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6369092"/>
            <a:ext cx="16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VDD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274" y="3369320"/>
            <a:ext cx="28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GND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050" y="3287816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3005" y="3369319"/>
            <a:ext cx="28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SCK</a:t>
            </a:r>
            <a:endParaRPr lang="ko-KR" altLang="en-US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8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32" y="518726"/>
            <a:ext cx="5741262" cy="6070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7" y="1671989"/>
            <a:ext cx="8196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상대습도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대기중 실제 포함된 수증기의 양 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대기 온도의 최대한의 수증기의 양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(%RH)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습도센서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크게 </a:t>
            </a:r>
            <a:r>
              <a:rPr lang="ko-KR" altLang="en-US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임피던스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변화형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정전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용량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변화형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프로젝트는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임피던스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변화형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센서를 활용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임피던스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형 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교류 전류의 흐름을 방해하는 성질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-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감습막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에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있는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수분 양에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따라 저항이 변화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6369092"/>
            <a:ext cx="16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VDD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274" y="3369320"/>
            <a:ext cx="28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GND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050" y="3287816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3005" y="3369319"/>
            <a:ext cx="28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SCK</a:t>
            </a:r>
            <a:endParaRPr lang="ko-KR" altLang="en-US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97385" y="2181225"/>
            <a:ext cx="453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32" y="518726"/>
            <a:ext cx="5741262" cy="6070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137" y="1671989"/>
            <a:ext cx="7649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bcm2835, SHT1X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라이브러리를 활용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센서를 제어하는데 사용하였음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6369092"/>
            <a:ext cx="169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VDD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274" y="3369320"/>
            <a:ext cx="28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GND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050" y="3287816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3005" y="3369319"/>
            <a:ext cx="289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SCK</a:t>
            </a:r>
            <a:endParaRPr lang="ko-KR" altLang="en-US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1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04" y="1151051"/>
            <a:ext cx="9656007" cy="5587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6334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8790" y="4136860"/>
            <a:ext cx="29466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온도</a:t>
            </a:r>
            <a:r>
              <a:rPr lang="en-US" altLang="ko-KR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습도를 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전류 변화로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측정하는 부분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0170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5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4803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작동원리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107" y="95099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센서부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23" y="874053"/>
            <a:ext cx="8763044" cy="56803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70254" y="4340999"/>
            <a:ext cx="40703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뜨거운 입김에 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상대습도와 온도가 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4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상승하였다</a:t>
            </a:r>
            <a:endParaRPr lang="en-US" altLang="ko-KR" sz="4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5366218" y="1859134"/>
            <a:ext cx="733425" cy="7078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331621" y="5926061"/>
            <a:ext cx="733425" cy="70786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0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793</Words>
  <Application>Microsoft Office PowerPoint</Application>
  <PresentationFormat>와이드스크린</PresentationFormat>
  <Paragraphs>296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Arial Unicode MS</vt:lpstr>
      <vt:lpstr>Cambria Math</vt:lpstr>
      <vt:lpstr>맑은 고딕</vt:lpstr>
      <vt:lpstr>Arial</vt:lpstr>
      <vt:lpstr>a옛날목욕탕L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68</cp:revision>
  <dcterms:created xsi:type="dcterms:W3CDTF">2015-05-21T02:05:49Z</dcterms:created>
  <dcterms:modified xsi:type="dcterms:W3CDTF">2016-04-24T12:46:45Z</dcterms:modified>
</cp:coreProperties>
</file>