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95" r:id="rId4"/>
    <p:sldId id="302" r:id="rId5"/>
    <p:sldId id="303" r:id="rId6"/>
    <p:sldId id="297" r:id="rId7"/>
    <p:sldId id="305" r:id="rId8"/>
    <p:sldId id="304" r:id="rId9"/>
    <p:sldId id="280"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D8C730-71B3-44A4-9EAD-2A95655A075A}">
          <p14:sldIdLst>
            <p14:sldId id="256"/>
            <p14:sldId id="277"/>
            <p14:sldId id="295"/>
            <p14:sldId id="302"/>
            <p14:sldId id="303"/>
            <p14:sldId id="297"/>
            <p14:sldId id="305"/>
            <p14:sldId id="304"/>
          </p14:sldIdLst>
        </p14:section>
        <p14:section name="Untitled Section" id="{EF7766E3-57B0-4FE0-8B8B-334517F26415}">
          <p14:sldIdLst>
            <p14:sldId id="28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2"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358F-0197-44FE-9F7D-13E1EB940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D494A9-C6D7-4150-8A86-63433E0FA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DE745-E367-428D-ADDA-9AA898C447EF}"/>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5" name="Footer Placeholder 4">
            <a:extLst>
              <a:ext uri="{FF2B5EF4-FFF2-40B4-BE49-F238E27FC236}">
                <a16:creationId xmlns:a16="http://schemas.microsoft.com/office/drawing/2014/main" id="{DC5908B8-C4D1-411A-9CB5-8EA12C435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5081F-053F-4362-8AB4-B0678CE5FB89}"/>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415566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FF70-2447-43F3-87A9-88A58C87B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D266F5-9AD0-426B-A617-E91385DFD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19BC1-ABF4-4A32-9921-9F255CA77E62}"/>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5" name="Footer Placeholder 4">
            <a:extLst>
              <a:ext uri="{FF2B5EF4-FFF2-40B4-BE49-F238E27FC236}">
                <a16:creationId xmlns:a16="http://schemas.microsoft.com/office/drawing/2014/main" id="{02BC8D67-F571-4EB7-8469-DEDA9E0E3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4E21-F44E-41B2-90A5-3CB0AAEB1809}"/>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397904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9AA4A-F000-4EDC-8487-A407FED17B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26D737-25C8-4EF9-83DE-B7063722B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88062-5ABE-4D54-88DF-86D8537609E0}"/>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5" name="Footer Placeholder 4">
            <a:extLst>
              <a:ext uri="{FF2B5EF4-FFF2-40B4-BE49-F238E27FC236}">
                <a16:creationId xmlns:a16="http://schemas.microsoft.com/office/drawing/2014/main" id="{DF604B6B-8F94-40DD-9E7D-27A66496E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EB39B-DE99-44C9-973F-269EAE3F64A4}"/>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3360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7DF5-E666-4285-93CA-FE0E0D8EB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69E2B0-271D-474C-8425-7C3FAE050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6574-2AD2-47CF-87B0-B7176F706722}"/>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5" name="Footer Placeholder 4">
            <a:extLst>
              <a:ext uri="{FF2B5EF4-FFF2-40B4-BE49-F238E27FC236}">
                <a16:creationId xmlns:a16="http://schemas.microsoft.com/office/drawing/2014/main" id="{FD0EB5A5-1666-4BC4-8D14-B1239A48F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728AE-3BEB-4741-8D53-2E77D8B41CD6}"/>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324214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8E59-F4A6-45DF-A3F3-C507AE6B06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20AECF-2A43-494D-AF2A-92E49ACA5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A6F0D-A0F7-435A-BC5E-14DF13F622BE}"/>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5" name="Footer Placeholder 4">
            <a:extLst>
              <a:ext uri="{FF2B5EF4-FFF2-40B4-BE49-F238E27FC236}">
                <a16:creationId xmlns:a16="http://schemas.microsoft.com/office/drawing/2014/main" id="{21918897-27DD-4C8D-A880-0CE2398A9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DA185-A395-4DE1-B8F6-20721ABC0DBE}"/>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54443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B1AC-6B00-445F-810E-C4C08691F0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AEF0B-3E9E-4A3C-B080-EEAF9A788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B04DE8-AC0D-4D46-8644-822F7B17E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9567AF-F219-463C-8744-ED0847A1FB00}"/>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6" name="Footer Placeholder 5">
            <a:extLst>
              <a:ext uri="{FF2B5EF4-FFF2-40B4-BE49-F238E27FC236}">
                <a16:creationId xmlns:a16="http://schemas.microsoft.com/office/drawing/2014/main" id="{F3F6843E-2804-4DAF-BBA7-FB7827258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36514-634D-4B75-864A-0F0283589DDD}"/>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9388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F49B-936B-41F5-A53F-69CF19134C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0C288-477D-4C08-AB07-33616A484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805F9-16FD-4017-8928-6A4341E80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3F0BB-3E91-4C6A-A8B2-B849BF0A6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C1BBF-2DF9-4FB3-A4F2-B552C7C034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06EC1E-DF2D-49C4-BA2F-51A95F7A7630}"/>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8" name="Footer Placeholder 7">
            <a:extLst>
              <a:ext uri="{FF2B5EF4-FFF2-40B4-BE49-F238E27FC236}">
                <a16:creationId xmlns:a16="http://schemas.microsoft.com/office/drawing/2014/main" id="{D14CBBD7-3DFB-4729-B50C-30DB95CDD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F64F7C-4D25-47AB-BDB3-F5DE78C451EC}"/>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48967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D215-E830-4783-8C51-8AA078BE9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3A3A28-BA24-4E83-AA79-D254102917B9}"/>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4" name="Footer Placeholder 3">
            <a:extLst>
              <a:ext uri="{FF2B5EF4-FFF2-40B4-BE49-F238E27FC236}">
                <a16:creationId xmlns:a16="http://schemas.microsoft.com/office/drawing/2014/main" id="{AF85AE07-9355-46C2-8C94-B66ECAB598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4CF232-F90C-4B7C-AF30-A67B92DA22A6}"/>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73320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31403-6CBC-4629-A593-02ECECA54D69}"/>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3" name="Footer Placeholder 2">
            <a:extLst>
              <a:ext uri="{FF2B5EF4-FFF2-40B4-BE49-F238E27FC236}">
                <a16:creationId xmlns:a16="http://schemas.microsoft.com/office/drawing/2014/main" id="{AA60CD3C-F6B0-42F7-8650-F204DC2C49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C746AB-FEC0-43DA-9547-584806AB7AE7}"/>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203713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3FB5-4910-48D1-A4F3-9D6023C5D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BD5D7D-78FA-4E78-931D-1A841CDC3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942C0-C18B-4BBD-9273-DEFB0570E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19FB6-1F92-4C78-9CDB-F7B158A7262B}"/>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6" name="Footer Placeholder 5">
            <a:extLst>
              <a:ext uri="{FF2B5EF4-FFF2-40B4-BE49-F238E27FC236}">
                <a16:creationId xmlns:a16="http://schemas.microsoft.com/office/drawing/2014/main" id="{FACF19E9-E236-4B07-9B8E-5AFB9939F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DBBA8-771B-495E-B054-A5D439E94878}"/>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18335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345E-A4F5-4CC5-BD58-6E3F5D94A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6DCA59-37F5-4333-93AA-1A0869F12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BB1A58-7BF2-4F99-8C46-11EC0CF58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F8D30-9DD7-4E6A-AEE5-5DFDD7AFE30E}"/>
              </a:ext>
            </a:extLst>
          </p:cNvPr>
          <p:cNvSpPr>
            <a:spLocks noGrp="1"/>
          </p:cNvSpPr>
          <p:nvPr>
            <p:ph type="dt" sz="half" idx="10"/>
          </p:nvPr>
        </p:nvSpPr>
        <p:spPr/>
        <p:txBody>
          <a:bodyPr/>
          <a:lstStyle/>
          <a:p>
            <a:fld id="{62F0426D-1C55-4650-BE34-F82076ACAE67}" type="datetimeFigureOut">
              <a:rPr lang="en-US" smtClean="0"/>
              <a:t>11/9/2022</a:t>
            </a:fld>
            <a:endParaRPr lang="en-US"/>
          </a:p>
        </p:txBody>
      </p:sp>
      <p:sp>
        <p:nvSpPr>
          <p:cNvPr id="6" name="Footer Placeholder 5">
            <a:extLst>
              <a:ext uri="{FF2B5EF4-FFF2-40B4-BE49-F238E27FC236}">
                <a16:creationId xmlns:a16="http://schemas.microsoft.com/office/drawing/2014/main" id="{571731F9-0E9D-4E18-9EDC-66F29E1BA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871E9-6B72-44A0-9517-B4F57CC9C31A}"/>
              </a:ext>
            </a:extLst>
          </p:cNvPr>
          <p:cNvSpPr>
            <a:spLocks noGrp="1"/>
          </p:cNvSpPr>
          <p:nvPr>
            <p:ph type="sldNum" sz="quarter" idx="12"/>
          </p:nvPr>
        </p:nvSpPr>
        <p:spPr/>
        <p:txBody>
          <a:bodyPr/>
          <a:lstStyle/>
          <a:p>
            <a:fld id="{472A2F43-CE67-466E-B10A-C055F0A78314}" type="slidenum">
              <a:rPr lang="en-US" smtClean="0"/>
              <a:t>‹#›</a:t>
            </a:fld>
            <a:endParaRPr lang="en-US"/>
          </a:p>
        </p:txBody>
      </p:sp>
    </p:spTree>
    <p:extLst>
      <p:ext uri="{BB962C8B-B14F-4D97-AF65-F5344CB8AC3E}">
        <p14:creationId xmlns:p14="http://schemas.microsoft.com/office/powerpoint/2010/main" val="379744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F241B-47E9-4B91-B4FD-9B6347A25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9D0FB6-ADAE-4CDE-8B4D-DD0DB504B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FF558-7CB3-4F80-8AD1-2064B2CA7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0426D-1C55-4650-BE34-F82076ACAE67}" type="datetimeFigureOut">
              <a:rPr lang="en-US" smtClean="0"/>
              <a:t>11/9/2022</a:t>
            </a:fld>
            <a:endParaRPr lang="en-US"/>
          </a:p>
        </p:txBody>
      </p:sp>
      <p:sp>
        <p:nvSpPr>
          <p:cNvPr id="5" name="Footer Placeholder 4">
            <a:extLst>
              <a:ext uri="{FF2B5EF4-FFF2-40B4-BE49-F238E27FC236}">
                <a16:creationId xmlns:a16="http://schemas.microsoft.com/office/drawing/2014/main" id="{D7349820-BC0A-4D5D-AFA0-085520005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93B774-FD9B-4ADB-A880-60131EA185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A2F43-CE67-466E-B10A-C055F0A78314}" type="slidenum">
              <a:rPr lang="en-US" smtClean="0"/>
              <a:t>‹#›</a:t>
            </a:fld>
            <a:endParaRPr lang="en-US"/>
          </a:p>
        </p:txBody>
      </p:sp>
    </p:spTree>
    <p:extLst>
      <p:ext uri="{BB962C8B-B14F-4D97-AF65-F5344CB8AC3E}">
        <p14:creationId xmlns:p14="http://schemas.microsoft.com/office/powerpoint/2010/main" val="197740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hopscotch on a sidewalk">
            <a:extLst>
              <a:ext uri="{FF2B5EF4-FFF2-40B4-BE49-F238E27FC236}">
                <a16:creationId xmlns:a16="http://schemas.microsoft.com/office/drawing/2014/main" id="{4564DE86-A8A4-03B8-ED83-7479D2B1B72E}"/>
              </a:ext>
            </a:extLst>
          </p:cNvPr>
          <p:cNvPicPr>
            <a:picLocks noChangeAspect="1"/>
          </p:cNvPicPr>
          <p:nvPr/>
        </p:nvPicPr>
        <p:blipFill rotWithShape="1">
          <a:blip r:embed="rId2"/>
          <a:srcRect l="11109" r="9674"/>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1AD270A-899A-4B49-A04E-EE1C0A8506CC}"/>
              </a:ext>
            </a:extLst>
          </p:cNvPr>
          <p:cNvSpPr>
            <a:spLocks noGrp="1"/>
          </p:cNvSpPr>
          <p:nvPr>
            <p:ph type="ctrTitle"/>
          </p:nvPr>
        </p:nvSpPr>
        <p:spPr>
          <a:xfrm>
            <a:off x="534473" y="2950388"/>
            <a:ext cx="3052293" cy="2118002"/>
          </a:xfrm>
        </p:spPr>
        <p:txBody>
          <a:bodyPr anchor="t">
            <a:normAutofit/>
          </a:bodyPr>
          <a:lstStyle/>
          <a:p>
            <a:pPr algn="r"/>
            <a:r>
              <a:rPr lang="en-US" sz="4000" dirty="0">
                <a:solidFill>
                  <a:srgbClr val="FFFFFF"/>
                </a:solidFill>
              </a:rPr>
              <a:t>AWS            API Gateway</a:t>
            </a:r>
          </a:p>
        </p:txBody>
      </p:sp>
    </p:spTree>
    <p:extLst>
      <p:ext uri="{BB962C8B-B14F-4D97-AF65-F5344CB8AC3E}">
        <p14:creationId xmlns:p14="http://schemas.microsoft.com/office/powerpoint/2010/main" val="265089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API Gateway </a:t>
            </a:r>
            <a:r>
              <a:rPr lang="en-US" sz="4000" dirty="0">
                <a:solidFill>
                  <a:srgbClr val="FFFFFF"/>
                </a:solidFill>
              </a:rPr>
              <a:t>Demo .NET Code</a:t>
            </a:r>
          </a:p>
        </p:txBody>
      </p:sp>
      <p:pic>
        <p:nvPicPr>
          <p:cNvPr id="14" name="Content Placeholder 13" descr="A picture containing icon&#10;&#10;Description automatically generated">
            <a:extLst>
              <a:ext uri="{FF2B5EF4-FFF2-40B4-BE49-F238E27FC236}">
                <a16:creationId xmlns:a16="http://schemas.microsoft.com/office/drawing/2014/main" id="{6303785A-9C02-4D2F-9769-1C74BA4E97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946" y="1669136"/>
            <a:ext cx="7167563" cy="4839999"/>
          </a:xfrm>
        </p:spPr>
      </p:pic>
    </p:spTree>
    <p:extLst>
      <p:ext uri="{BB962C8B-B14F-4D97-AF65-F5344CB8AC3E}">
        <p14:creationId xmlns:p14="http://schemas.microsoft.com/office/powerpoint/2010/main" val="83729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a:t>
            </a:r>
          </a:p>
        </p:txBody>
      </p:sp>
      <p:sp>
        <p:nvSpPr>
          <p:cNvPr id="4" name="Content Placeholder 3">
            <a:extLst>
              <a:ext uri="{FF2B5EF4-FFF2-40B4-BE49-F238E27FC236}">
                <a16:creationId xmlns:a16="http://schemas.microsoft.com/office/drawing/2014/main" id="{DF79C707-CFF4-41FB-BE80-CB765AB623B3}"/>
              </a:ext>
            </a:extLst>
          </p:cNvPr>
          <p:cNvSpPr>
            <a:spLocks noGrp="1"/>
          </p:cNvSpPr>
          <p:nvPr>
            <p:ph idx="1"/>
          </p:nvPr>
        </p:nvSpPr>
        <p:spPr/>
        <p:txBody>
          <a:bodyPr/>
          <a:lstStyle/>
          <a:p>
            <a:endParaRPr lang="en-US" b="0" dirty="0">
              <a:effectLst/>
            </a:endParaRPr>
          </a:p>
          <a:p>
            <a:r>
              <a:rPr lang="en-US" b="0" dirty="0">
                <a:effectLst/>
              </a:rPr>
              <a:t>Enables developers to create, publish, maintain, monitor, and secure APIs at any scale.</a:t>
            </a:r>
          </a:p>
          <a:p>
            <a:r>
              <a:rPr lang="en-US" dirty="0"/>
              <a:t>Act as a “front door” for application to access data, business logic or functionality from </a:t>
            </a:r>
            <a:r>
              <a:rPr lang="en-US"/>
              <a:t>backend services.</a:t>
            </a:r>
            <a:endParaRPr lang="en-US" b="0" dirty="0">
              <a:effectLst/>
            </a:endParaRPr>
          </a:p>
          <a:p>
            <a:r>
              <a:rPr lang="en-US" b="0" dirty="0">
                <a:effectLst/>
              </a:rPr>
              <a:t>Allows creating, deploying, and managing a RESTful API to expose backend HTTP endpoints, Lambda functions, or other AWS services.</a:t>
            </a:r>
          </a:p>
          <a:p>
            <a:r>
              <a:rPr lang="en-US" b="0" dirty="0">
                <a:effectLst/>
              </a:rPr>
              <a:t>Together with Lambda, API Gateway forms the app-facing part of the AWS serverless infrastructure.</a:t>
            </a:r>
            <a:endParaRPr lang="en-US" dirty="0"/>
          </a:p>
        </p:txBody>
      </p:sp>
    </p:spTree>
    <p:extLst>
      <p:ext uri="{BB962C8B-B14F-4D97-AF65-F5344CB8AC3E}">
        <p14:creationId xmlns:p14="http://schemas.microsoft.com/office/powerpoint/2010/main" val="92831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 Accessing backend services</a:t>
            </a:r>
          </a:p>
        </p:txBody>
      </p:sp>
      <p:pic>
        <p:nvPicPr>
          <p:cNvPr id="4" name="Content Placeholder 3">
            <a:extLst>
              <a:ext uri="{FF2B5EF4-FFF2-40B4-BE49-F238E27FC236}">
                <a16:creationId xmlns:a16="http://schemas.microsoft.com/office/drawing/2014/main" id="{5DF0EA1F-9B0E-477E-A823-5FEB5E45277B}"/>
              </a:ext>
            </a:extLst>
          </p:cNvPr>
          <p:cNvPicPr>
            <a:picLocks noGrp="1" noChangeAspect="1"/>
          </p:cNvPicPr>
          <p:nvPr>
            <p:ph idx="1"/>
          </p:nvPr>
        </p:nvPicPr>
        <p:blipFill>
          <a:blip r:embed="rId2"/>
          <a:stretch>
            <a:fillRect/>
          </a:stretch>
        </p:blipFill>
        <p:spPr>
          <a:xfrm>
            <a:off x="1545338" y="2085469"/>
            <a:ext cx="9696540" cy="4262525"/>
          </a:xfrm>
        </p:spPr>
      </p:pic>
    </p:spTree>
    <p:extLst>
      <p:ext uri="{BB962C8B-B14F-4D97-AF65-F5344CB8AC3E}">
        <p14:creationId xmlns:p14="http://schemas.microsoft.com/office/powerpoint/2010/main" val="299483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API Gateway Features</a:t>
            </a:r>
          </a:p>
        </p:txBody>
      </p:sp>
      <p:sp>
        <p:nvSpPr>
          <p:cNvPr id="5" name="Content Placeholder 4">
            <a:extLst>
              <a:ext uri="{FF2B5EF4-FFF2-40B4-BE49-F238E27FC236}">
                <a16:creationId xmlns:a16="http://schemas.microsoft.com/office/drawing/2014/main" id="{2AB23C5A-EB47-49DA-9FF9-A2FBD5968A59}"/>
              </a:ext>
            </a:extLst>
          </p:cNvPr>
          <p:cNvSpPr>
            <a:spLocks noGrp="1"/>
          </p:cNvSpPr>
          <p:nvPr>
            <p:ph idx="1"/>
          </p:nvPr>
        </p:nvSpPr>
        <p:spPr>
          <a:xfrm>
            <a:off x="4810259" y="649480"/>
            <a:ext cx="6555347" cy="5546047"/>
          </a:xfrm>
        </p:spPr>
        <p:txBody>
          <a:bodyPr anchor="ctr">
            <a:normAutofit/>
          </a:bodyPr>
          <a:lstStyle/>
          <a:p>
            <a:r>
              <a:rPr lang="en-US" sz="2000" dirty="0"/>
              <a:t>API Gateway </a:t>
            </a:r>
            <a:r>
              <a:rPr lang="en-US" sz="2000" b="1" dirty="0"/>
              <a:t>can execute </a:t>
            </a:r>
            <a:r>
              <a:rPr lang="en-US" sz="2000" dirty="0"/>
              <a:t>Lambda code in your account, start Step Functions state machines, or make calls to Elastic Beanstalk, EC2, or web services outside of AWS with publicly accessible HTTP endpoints.</a:t>
            </a:r>
          </a:p>
          <a:p>
            <a:r>
              <a:rPr lang="en-US" sz="2000" dirty="0"/>
              <a:t>API Gateway helps you </a:t>
            </a:r>
            <a:r>
              <a:rPr lang="en-US" sz="2000" b="1" dirty="0"/>
              <a:t>define plans </a:t>
            </a:r>
            <a:r>
              <a:rPr lang="en-US" sz="2000" dirty="0"/>
              <a:t>that meter and restrict third-party developer access to your APIs.</a:t>
            </a:r>
          </a:p>
          <a:p>
            <a:r>
              <a:rPr lang="en-US" sz="2000" dirty="0"/>
              <a:t>API Gateway helps you </a:t>
            </a:r>
            <a:r>
              <a:rPr lang="en-US" sz="2000" b="1" dirty="0"/>
              <a:t>manage traffic </a:t>
            </a:r>
            <a:r>
              <a:rPr lang="en-US" sz="2000" dirty="0"/>
              <a:t>to your backend systems by allowing you to set throttling rules based on the number of requests per second for each HTTP method in your APIs.</a:t>
            </a:r>
          </a:p>
          <a:p>
            <a:r>
              <a:rPr lang="en-US" sz="2000" dirty="0"/>
              <a:t>You can </a:t>
            </a:r>
            <a:r>
              <a:rPr lang="en-US" sz="2000" b="1" dirty="0"/>
              <a:t>set up a cache </a:t>
            </a:r>
            <a:r>
              <a:rPr lang="en-US" sz="2000" dirty="0"/>
              <a:t>with customizable keys and time-to-live in seconds for your API data to avoid hitting your backend services for each request.</a:t>
            </a:r>
          </a:p>
          <a:p>
            <a:r>
              <a:rPr lang="en-US" sz="2000" dirty="0"/>
              <a:t>API Gateway offers the ability to </a:t>
            </a:r>
            <a:r>
              <a:rPr lang="en-US" sz="2000" b="1" dirty="0"/>
              <a:t>create, update, and delete documentation</a:t>
            </a:r>
            <a:r>
              <a:rPr lang="en-US" sz="2000" dirty="0"/>
              <a:t> associated with each portion of your API, such as methods and resources.</a:t>
            </a:r>
          </a:p>
        </p:txBody>
      </p:sp>
    </p:spTree>
    <p:extLst>
      <p:ext uri="{BB962C8B-B14F-4D97-AF65-F5344CB8AC3E}">
        <p14:creationId xmlns:p14="http://schemas.microsoft.com/office/powerpoint/2010/main" val="24407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API Gateway Features</a:t>
            </a:r>
          </a:p>
        </p:txBody>
      </p:sp>
      <p:sp>
        <p:nvSpPr>
          <p:cNvPr id="5" name="Content Placeholder 4">
            <a:extLst>
              <a:ext uri="{FF2B5EF4-FFF2-40B4-BE49-F238E27FC236}">
                <a16:creationId xmlns:a16="http://schemas.microsoft.com/office/drawing/2014/main" id="{2AB23C5A-EB47-49DA-9FF9-A2FBD5968A59}"/>
              </a:ext>
            </a:extLst>
          </p:cNvPr>
          <p:cNvSpPr>
            <a:spLocks noGrp="1"/>
          </p:cNvSpPr>
          <p:nvPr>
            <p:ph idx="1"/>
          </p:nvPr>
        </p:nvSpPr>
        <p:spPr>
          <a:xfrm>
            <a:off x="4810259" y="649480"/>
            <a:ext cx="6555347" cy="5546047"/>
          </a:xfrm>
        </p:spPr>
        <p:txBody>
          <a:bodyPr anchor="ctr">
            <a:normAutofit/>
          </a:bodyPr>
          <a:lstStyle/>
          <a:p>
            <a:r>
              <a:rPr lang="en-US" sz="2000" dirty="0"/>
              <a:t>You </a:t>
            </a:r>
            <a:r>
              <a:rPr lang="en-US" sz="2000" b="1" dirty="0"/>
              <a:t>can create data mapping </a:t>
            </a:r>
            <a:r>
              <a:rPr lang="en-US" sz="2000" dirty="0"/>
              <a:t>definitions from an HTTP API’s method request data (e.g. path parameters, query string, and headers) to the corresponding integration request parameters and from the integration response data (e.g. headers) to the HTTP API method response parameters.</a:t>
            </a:r>
          </a:p>
          <a:p>
            <a:r>
              <a:rPr lang="en-US" sz="2000" dirty="0"/>
              <a:t>You can </a:t>
            </a:r>
            <a:r>
              <a:rPr lang="en-US" sz="2000" b="1" dirty="0"/>
              <a:t>use wildcard custom domain names </a:t>
            </a:r>
            <a:r>
              <a:rPr lang="en-US" sz="2000" dirty="0"/>
              <a:t>(*.example.com) to create multiple URLs that route to one API Gateway HTTP API.</a:t>
            </a:r>
          </a:p>
          <a:p>
            <a:r>
              <a:rPr lang="en-US" sz="2000" dirty="0"/>
              <a:t>Amazon API Gateway offers general availability of HTTP APIs, which gives you the </a:t>
            </a:r>
            <a:r>
              <a:rPr lang="en-US" sz="2000" b="1" dirty="0"/>
              <a:t>ability to route requests </a:t>
            </a:r>
            <a:r>
              <a:rPr lang="en-US" sz="2000" dirty="0"/>
              <a:t>to private ELBs AWS </a:t>
            </a:r>
            <a:r>
              <a:rPr lang="en-US" sz="2000" dirty="0" err="1"/>
              <a:t>AppConfig</a:t>
            </a:r>
            <a:r>
              <a:rPr lang="en-US" sz="2000" dirty="0"/>
              <a:t>, Amazon </a:t>
            </a:r>
            <a:r>
              <a:rPr lang="en-US" sz="2000" dirty="0" err="1"/>
              <a:t>EventBridge</a:t>
            </a:r>
            <a:r>
              <a:rPr lang="en-US" sz="2000" dirty="0"/>
              <a:t>, Amazon Kinesis Data Streams, Amazon SQS, AWS Step Functions and IP-based services registered in AWS </a:t>
            </a:r>
            <a:r>
              <a:rPr lang="en-US" sz="2000" dirty="0" err="1"/>
              <a:t>CloudMap</a:t>
            </a:r>
            <a:r>
              <a:rPr lang="en-US" sz="2000" dirty="0"/>
              <a:t> such as ECS tasks.</a:t>
            </a:r>
          </a:p>
          <a:p>
            <a:r>
              <a:rPr lang="en-US" sz="2000" dirty="0"/>
              <a:t>All of the APIs </a:t>
            </a:r>
            <a:r>
              <a:rPr lang="en-US" sz="2000" b="1" dirty="0"/>
              <a:t>created expose HTTPS endpoints only</a:t>
            </a:r>
            <a:r>
              <a:rPr lang="en-US" sz="2000" dirty="0"/>
              <a:t>. API Gateway does not support unencrypted (HTTP) endpoint</a:t>
            </a:r>
          </a:p>
        </p:txBody>
      </p:sp>
    </p:spTree>
    <p:extLst>
      <p:ext uri="{BB962C8B-B14F-4D97-AF65-F5344CB8AC3E}">
        <p14:creationId xmlns:p14="http://schemas.microsoft.com/office/powerpoint/2010/main" val="329291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 Types</a:t>
            </a:r>
          </a:p>
        </p:txBody>
      </p:sp>
      <p:sp>
        <p:nvSpPr>
          <p:cNvPr id="5" name="Content Placeholder 4">
            <a:extLst>
              <a:ext uri="{FF2B5EF4-FFF2-40B4-BE49-F238E27FC236}">
                <a16:creationId xmlns:a16="http://schemas.microsoft.com/office/drawing/2014/main" id="{2AB23C5A-EB47-49DA-9FF9-A2FBD5968A59}"/>
              </a:ext>
            </a:extLst>
          </p:cNvPr>
          <p:cNvSpPr>
            <a:spLocks noGrp="1"/>
          </p:cNvSpPr>
          <p:nvPr>
            <p:ph idx="1"/>
          </p:nvPr>
        </p:nvSpPr>
        <p:spPr/>
        <p:txBody>
          <a:bodyPr/>
          <a:lstStyle/>
          <a:p>
            <a:r>
              <a:rPr lang="en-US" dirty="0" err="1"/>
              <a:t>Strana</a:t>
            </a:r>
            <a:r>
              <a:rPr lang="en-US" dirty="0"/>
              <a:t> 419</a:t>
            </a:r>
          </a:p>
          <a:p>
            <a:endParaRPr lang="en-US" dirty="0"/>
          </a:p>
          <a:p>
            <a:r>
              <a:rPr lang="en-US" dirty="0"/>
              <a:t>HTTP APIs</a:t>
            </a:r>
          </a:p>
          <a:p>
            <a:r>
              <a:rPr lang="en-US" dirty="0"/>
              <a:t>REST APIs</a:t>
            </a:r>
          </a:p>
          <a:p>
            <a:r>
              <a:rPr lang="en-US" dirty="0"/>
              <a:t>WebSocket APIs</a:t>
            </a:r>
          </a:p>
        </p:txBody>
      </p:sp>
    </p:spTree>
    <p:extLst>
      <p:ext uri="{BB962C8B-B14F-4D97-AF65-F5344CB8AC3E}">
        <p14:creationId xmlns:p14="http://schemas.microsoft.com/office/powerpoint/2010/main" val="338386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7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7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Rectangle 8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API Gateway Types</a:t>
            </a:r>
          </a:p>
        </p:txBody>
      </p:sp>
      <p:pic>
        <p:nvPicPr>
          <p:cNvPr id="7" name="Picture 6">
            <a:extLst>
              <a:ext uri="{FF2B5EF4-FFF2-40B4-BE49-F238E27FC236}">
                <a16:creationId xmlns:a16="http://schemas.microsoft.com/office/drawing/2014/main" id="{B270B945-9CBA-4F18-943D-56D250400401}"/>
              </a:ext>
            </a:extLst>
          </p:cNvPr>
          <p:cNvPicPr>
            <a:picLocks noChangeAspect="1"/>
          </p:cNvPicPr>
          <p:nvPr/>
        </p:nvPicPr>
        <p:blipFill>
          <a:blip r:embed="rId2"/>
          <a:stretch>
            <a:fillRect/>
          </a:stretch>
        </p:blipFill>
        <p:spPr>
          <a:xfrm>
            <a:off x="4859872" y="1196459"/>
            <a:ext cx="6420746" cy="2762636"/>
          </a:xfrm>
          <a:prstGeom prst="rect">
            <a:avLst/>
          </a:prstGeom>
        </p:spPr>
      </p:pic>
      <p:pic>
        <p:nvPicPr>
          <p:cNvPr id="9" name="Picture 8">
            <a:extLst>
              <a:ext uri="{FF2B5EF4-FFF2-40B4-BE49-F238E27FC236}">
                <a16:creationId xmlns:a16="http://schemas.microsoft.com/office/drawing/2014/main" id="{BA89BDCA-580A-4B8B-B6D5-6E61E4CE1A74}"/>
              </a:ext>
            </a:extLst>
          </p:cNvPr>
          <p:cNvPicPr>
            <a:picLocks noChangeAspect="1"/>
          </p:cNvPicPr>
          <p:nvPr/>
        </p:nvPicPr>
        <p:blipFill>
          <a:blip r:embed="rId3"/>
          <a:stretch>
            <a:fillRect/>
          </a:stretch>
        </p:blipFill>
        <p:spPr>
          <a:xfrm>
            <a:off x="4774135" y="4074908"/>
            <a:ext cx="6506483" cy="1781424"/>
          </a:xfrm>
          <a:prstGeom prst="rect">
            <a:avLst/>
          </a:prstGeom>
        </p:spPr>
      </p:pic>
      <p:pic>
        <p:nvPicPr>
          <p:cNvPr id="16" name="Picture 15">
            <a:extLst>
              <a:ext uri="{FF2B5EF4-FFF2-40B4-BE49-F238E27FC236}">
                <a16:creationId xmlns:a16="http://schemas.microsoft.com/office/drawing/2014/main" id="{4BBAB4A8-2D8E-42C2-8F89-AC4848B3B4E2}"/>
              </a:ext>
            </a:extLst>
          </p:cNvPr>
          <p:cNvPicPr>
            <a:picLocks noChangeAspect="1"/>
          </p:cNvPicPr>
          <p:nvPr/>
        </p:nvPicPr>
        <p:blipFill>
          <a:blip r:embed="rId4"/>
          <a:stretch>
            <a:fillRect/>
          </a:stretch>
        </p:blipFill>
        <p:spPr>
          <a:xfrm>
            <a:off x="5512981" y="4356016"/>
            <a:ext cx="1448002" cy="323895"/>
          </a:xfrm>
          <a:prstGeom prst="rect">
            <a:avLst/>
          </a:prstGeom>
        </p:spPr>
      </p:pic>
    </p:spTree>
    <p:extLst>
      <p:ext uri="{BB962C8B-B14F-4D97-AF65-F5344CB8AC3E}">
        <p14:creationId xmlns:p14="http://schemas.microsoft.com/office/powerpoint/2010/main" val="305915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 Serverless application</a:t>
            </a:r>
          </a:p>
        </p:txBody>
      </p:sp>
      <p:pic>
        <p:nvPicPr>
          <p:cNvPr id="8" name="Picture 7">
            <a:extLst>
              <a:ext uri="{FF2B5EF4-FFF2-40B4-BE49-F238E27FC236}">
                <a16:creationId xmlns:a16="http://schemas.microsoft.com/office/drawing/2014/main" id="{668376B5-82DE-43FC-81E7-DC15534AF02D}"/>
              </a:ext>
            </a:extLst>
          </p:cNvPr>
          <p:cNvPicPr>
            <a:picLocks noChangeAspect="1"/>
          </p:cNvPicPr>
          <p:nvPr/>
        </p:nvPicPr>
        <p:blipFill>
          <a:blip r:embed="rId2"/>
          <a:stretch>
            <a:fillRect/>
          </a:stretch>
        </p:blipFill>
        <p:spPr>
          <a:xfrm>
            <a:off x="2549888" y="1699952"/>
            <a:ext cx="7092223" cy="4809183"/>
          </a:xfrm>
          <a:prstGeom prst="rect">
            <a:avLst/>
          </a:prstGeom>
        </p:spPr>
      </p:pic>
    </p:spTree>
    <p:extLst>
      <p:ext uri="{BB962C8B-B14F-4D97-AF65-F5344CB8AC3E}">
        <p14:creationId xmlns:p14="http://schemas.microsoft.com/office/powerpoint/2010/main" val="149458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F5FA96-1805-44A5-902E-82D11B8891A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API Gateway Demo in AWS Console</a:t>
            </a:r>
          </a:p>
        </p:txBody>
      </p:sp>
      <p:pic>
        <p:nvPicPr>
          <p:cNvPr id="7" name="Content Placeholder 6" descr="A red and white sign&#10;&#10;Description automatically generated with medium confidence">
            <a:extLst>
              <a:ext uri="{FF2B5EF4-FFF2-40B4-BE49-F238E27FC236}">
                <a16:creationId xmlns:a16="http://schemas.microsoft.com/office/drawing/2014/main" id="{E4C03529-E0D1-4B0F-B120-DC8DEEA82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290" y="2445195"/>
            <a:ext cx="7153420" cy="3543073"/>
          </a:xfrm>
        </p:spPr>
      </p:pic>
    </p:spTree>
    <p:extLst>
      <p:ext uri="{BB962C8B-B14F-4D97-AF65-F5344CB8AC3E}">
        <p14:creationId xmlns:p14="http://schemas.microsoft.com/office/powerpoint/2010/main" val="50297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2764</TotalTime>
  <Words>415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AWS            API Gateway</vt:lpstr>
      <vt:lpstr>API Gateway</vt:lpstr>
      <vt:lpstr>API Gateway Accessing backend services</vt:lpstr>
      <vt:lpstr>API Gateway Features</vt:lpstr>
      <vt:lpstr>API Gateway Features</vt:lpstr>
      <vt:lpstr>API Gateway Types</vt:lpstr>
      <vt:lpstr>API Gateway Types</vt:lpstr>
      <vt:lpstr>API Gateway Serverless application</vt:lpstr>
      <vt:lpstr>API Gateway Demo in AWS Console</vt:lpstr>
      <vt:lpstr>API Gateway Demo .NET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S3 Access</dc:title>
  <dc:creator>Kole Vasilevski</dc:creator>
  <cp:lastModifiedBy>Kole Vasilevski</cp:lastModifiedBy>
  <cp:revision>30</cp:revision>
  <dcterms:created xsi:type="dcterms:W3CDTF">2022-06-05T11:56:34Z</dcterms:created>
  <dcterms:modified xsi:type="dcterms:W3CDTF">2022-11-09T19:40:28Z</dcterms:modified>
</cp:coreProperties>
</file>