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309" r:id="rId4"/>
    <p:sldId id="307" r:id="rId5"/>
    <p:sldId id="293" r:id="rId6"/>
    <p:sldId id="313" r:id="rId7"/>
    <p:sldId id="314" r:id="rId8"/>
    <p:sldId id="315" r:id="rId9"/>
    <p:sldId id="317" r:id="rId10"/>
    <p:sldId id="316" r:id="rId11"/>
    <p:sldId id="280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D8C730-71B3-44A4-9EAD-2A95655A075A}">
          <p14:sldIdLst>
            <p14:sldId id="256"/>
            <p14:sldId id="277"/>
            <p14:sldId id="309"/>
            <p14:sldId id="307"/>
            <p14:sldId id="293"/>
            <p14:sldId id="313"/>
            <p14:sldId id="314"/>
            <p14:sldId id="315"/>
            <p14:sldId id="317"/>
            <p14:sldId id="316"/>
          </p14:sldIdLst>
        </p14:section>
        <p14:section name="Untitled Section" id="{EF7766E3-57B0-4FE0-8B8B-334517F26415}">
          <p14:sldIdLst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358F-0197-44FE-9F7D-13E1EB94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494A9-C6D7-4150-8A86-63433E0FA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DE745-E367-428D-ADDA-9AA898C4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908B8-C4D1-411A-9CB5-8EA12C43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5081F-053F-4362-8AB4-B0678CE5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6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FF70-2447-43F3-87A9-88A58C87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266F5-9AD0-426B-A617-E91385DFD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19BC1-ABF4-4A32-9921-9F255CA7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C8D67-F571-4EB7-8469-DEDA9E0E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34E21-F44E-41B2-90A5-3CB0AAEB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4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9AA4A-F000-4EDC-8487-A407FED17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6D737-25C8-4EF9-83DE-B7063722B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88062-5ABE-4D54-88DF-86D85376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04B6B-8F94-40DD-9E7D-27A66496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EB39B-DE99-44C9-973F-269EAE3F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7DF5-E666-4285-93CA-FE0E0D8E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9E2B0-271D-474C-8425-7C3FAE050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46574-2AD2-47CF-87B0-B7176F70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B5A5-1666-4BC4-8D14-B1239A4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728AE-3BEB-4741-8D53-2E77D8B4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4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8E59-F4A6-45DF-A3F3-C507AE6B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0AECF-2A43-494D-AF2A-92E49ACA5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A6F0D-A0F7-435A-BC5E-14DF13F6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18897-27DD-4C8D-A880-0CE2398A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DA185-A395-4DE1-B8F6-20721ABC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B1AC-6B00-445F-810E-C4C08691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AEF0B-3E9E-4A3C-B080-EEAF9A788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04DE8-AC0D-4D46-8644-822F7B17E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567AF-F219-463C-8744-ED0847A1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6843E-2804-4DAF-BBA7-FB782725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36514-634D-4B75-864A-0F028358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3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F49B-936B-41F5-A53F-69CF1913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0C288-477D-4C08-AB07-33616A484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805F9-16FD-4017-8928-6A4341E80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3F0BB-3E91-4C6A-A8B2-B849BF0A6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C1BBF-2DF9-4FB3-A4F2-B552C7C03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6EC1E-DF2D-49C4-BA2F-51A95F7A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CBBD7-3DFB-4729-B50C-30DB95CD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64F7C-4D25-47AB-BDB3-F5DE78C4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7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D215-E830-4783-8C51-8AA078B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A3A28-BA24-4E83-AA79-D2541029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5AE07-9355-46C2-8C94-B66ECAB5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CF232-F90C-4B7C-AF30-A67B92DA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0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31403-6CBC-4629-A593-02ECECA5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0CD3C-F6B0-42F7-8650-F204DC2C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746AB-FEC0-43DA-9547-584806AB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3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3FB5-4910-48D1-A4F3-9D6023C5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5D7D-78FA-4E78-931D-1A841CDC3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942C0-C18B-4BBD-9273-DEFB0570E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19FB6-1F92-4C78-9CDB-F7B158A7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F19E9-E236-4B07-9B8E-5AFB9939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DBBA8-771B-495E-B054-A5D439E9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345E-A4F5-4CC5-BD58-6E3F5D94A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DCA59-37F5-4333-93AA-1A0869F12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B1A58-7BF2-4F99-8C46-11EC0CF58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F8D30-9DD7-4E6A-AEE5-5DFDD7AF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31F9-0E9D-4E18-9EDC-66F29E1B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871E9-6B72-44A0-9517-B4F57CC9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4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F241B-47E9-4B91-B4FD-9B6347A2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D0FB6-ADAE-4CDE-8B4D-DD0DB504B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FF558-7CB3-4F80-8AD1-2064B2CA7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0426D-1C55-4650-BE34-F82076ACAE6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49820-BC0A-4D5D-AFA0-085520005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3B774-FD9B-4ADB-A880-60131EA18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hopscotch on a sidewalk">
            <a:extLst>
              <a:ext uri="{FF2B5EF4-FFF2-40B4-BE49-F238E27FC236}">
                <a16:creationId xmlns:a16="http://schemas.microsoft.com/office/drawing/2014/main" id="{4564DE86-A8A4-03B8-ED83-7479D2B1B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09" r="9674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D270A-899A-4B49-A04E-EE1C0A850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473" y="2950388"/>
            <a:ext cx="3052293" cy="2118002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AWS              Cognito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Kole Vasilevski, 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Principal Software Engineer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6DE5C6F5-C3BF-423A-B30A-F12ED87D1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9" y="391319"/>
            <a:ext cx="1430983" cy="62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9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Cognito OAuth2 workflow with Implicit grant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7721605D-1D62-4627-91BC-506D5178C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402" y="1997901"/>
            <a:ext cx="9225196" cy="4351338"/>
          </a:xfrm>
        </p:spPr>
      </p:pic>
    </p:spTree>
    <p:extLst>
      <p:ext uri="{BB962C8B-B14F-4D97-AF65-F5344CB8AC3E}">
        <p14:creationId xmlns:p14="http://schemas.microsoft.com/office/powerpoint/2010/main" val="181639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Cognito Demo in AWS Console</a:t>
            </a:r>
          </a:p>
        </p:txBody>
      </p:sp>
      <p:pic>
        <p:nvPicPr>
          <p:cNvPr id="7" name="Content Placeholder 6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E4C03529-E0D1-4B0F-B120-DC8DEEA82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90" y="2445195"/>
            <a:ext cx="7153420" cy="3543073"/>
          </a:xfrm>
        </p:spPr>
      </p:pic>
    </p:spTree>
    <p:extLst>
      <p:ext uri="{BB962C8B-B14F-4D97-AF65-F5344CB8AC3E}">
        <p14:creationId xmlns:p14="http://schemas.microsoft.com/office/powerpoint/2010/main" val="50297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Cognito .NET Code</a:t>
            </a:r>
          </a:p>
        </p:txBody>
      </p:sp>
      <p:pic>
        <p:nvPicPr>
          <p:cNvPr id="14" name="Content Placeholder 13" descr="A picture containing icon&#10;&#10;Description automatically generated">
            <a:extLst>
              <a:ext uri="{FF2B5EF4-FFF2-40B4-BE49-F238E27FC236}">
                <a16:creationId xmlns:a16="http://schemas.microsoft.com/office/drawing/2014/main" id="{6303785A-9C02-4D2F-9769-1C74BA4E9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946" y="1669136"/>
            <a:ext cx="7167563" cy="4839999"/>
          </a:xfrm>
        </p:spPr>
      </p:pic>
    </p:spTree>
    <p:extLst>
      <p:ext uri="{BB962C8B-B14F-4D97-AF65-F5344CB8AC3E}">
        <p14:creationId xmlns:p14="http://schemas.microsoft.com/office/powerpoint/2010/main" val="83729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Cognito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9C707-CFF4-41FB-BE80-CB765AB62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814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en-US" b="0" dirty="0">
                <a:effectLst/>
              </a:rPr>
              <a:t>A user management and authentication service that can be integrated to your </a:t>
            </a:r>
            <a:r>
              <a:rPr lang="en-US" b="1" dirty="0"/>
              <a:t>web or mobile applications</a:t>
            </a:r>
            <a:r>
              <a:rPr lang="en-US" b="0" dirty="0">
                <a:effectLst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b="0" dirty="0">
                <a:effectLst/>
              </a:rPr>
              <a:t>Amazon Cognito also enables you to authenticate users through an </a:t>
            </a:r>
            <a:r>
              <a:rPr lang="en-US" b="1" dirty="0"/>
              <a:t>external identity provider, </a:t>
            </a:r>
            <a:r>
              <a:rPr lang="en-US" b="0" dirty="0">
                <a:effectLst/>
              </a:rPr>
              <a:t>SAML or OpenID Connect, social identity providers (Facebook, Twitter, Amazon, Google, Apple) </a:t>
            </a:r>
          </a:p>
          <a:p>
            <a:pPr>
              <a:lnSpc>
                <a:spcPct val="140000"/>
              </a:lnSpc>
            </a:pPr>
            <a:r>
              <a:rPr lang="en-US" dirty="0"/>
              <a:t>Pr</a:t>
            </a:r>
            <a:r>
              <a:rPr lang="en-US" b="0" dirty="0">
                <a:effectLst/>
              </a:rPr>
              <a:t>ovides </a:t>
            </a:r>
            <a:r>
              <a:rPr lang="en-US" b="1" dirty="0"/>
              <a:t>temporary security credential</a:t>
            </a:r>
            <a:r>
              <a:rPr lang="en-US" b="0" dirty="0">
                <a:effectLst/>
              </a:rPr>
              <a:t>s to access your app’s backend resources in AWS or any service behind Amazon API Gateway. </a:t>
            </a:r>
          </a:p>
          <a:p>
            <a:pPr>
              <a:lnSpc>
                <a:spcPct val="140000"/>
              </a:lnSpc>
            </a:pPr>
            <a:r>
              <a:rPr lang="en-US" b="0" dirty="0">
                <a:effectLst/>
              </a:rPr>
              <a:t>Amazon Cognito uses </a:t>
            </a:r>
            <a:r>
              <a:rPr lang="en-US" b="1" dirty="0">
                <a:effectLst/>
              </a:rPr>
              <a:t>JSON Web Tokens </a:t>
            </a:r>
            <a:r>
              <a:rPr lang="en-US" b="0" dirty="0">
                <a:effectLst/>
              </a:rPr>
              <a:t>for token authentication.</a:t>
            </a:r>
          </a:p>
          <a:p>
            <a:pPr>
              <a:lnSpc>
                <a:spcPct val="140000"/>
              </a:lnSpc>
            </a:pPr>
            <a:r>
              <a:rPr lang="en-US" dirty="0"/>
              <a:t>Amazon Cognito consists of: </a:t>
            </a:r>
            <a:r>
              <a:rPr lang="en-US" b="1" dirty="0"/>
              <a:t>User Pools</a:t>
            </a:r>
            <a:r>
              <a:rPr lang="en-US" dirty="0"/>
              <a:t> and </a:t>
            </a:r>
            <a:r>
              <a:rPr lang="en-US" b="1" dirty="0"/>
              <a:t>Identity Pools</a:t>
            </a:r>
            <a:endParaRPr lang="en-US" dirty="0"/>
          </a:p>
          <a:p>
            <a:pPr marL="0" indent="0">
              <a:buNone/>
            </a:pP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831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Cognito User Pools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9C707-CFF4-41FB-BE80-CB765AB62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8145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2400" b="0" dirty="0">
                <a:effectLst/>
              </a:rPr>
              <a:t>User pools are user directories that provide sign-up and sign-in options for your app users.</a:t>
            </a:r>
          </a:p>
          <a:p>
            <a:pPr>
              <a:lnSpc>
                <a:spcPct val="120000"/>
              </a:lnSpc>
            </a:pPr>
            <a:r>
              <a:rPr lang="en-US" sz="2400" b="0" dirty="0">
                <a:effectLst/>
              </a:rPr>
              <a:t>Users can sign into your web or mobile app through Amazon Cognito (act as Identity Provider) or federate through a third-party identity provider –IdP (act as identity Broker).</a:t>
            </a:r>
          </a:p>
          <a:p>
            <a:pPr>
              <a:lnSpc>
                <a:spcPct val="120000"/>
              </a:lnSpc>
            </a:pPr>
            <a:r>
              <a:rPr lang="en-US" sz="2400" b="0" dirty="0">
                <a:effectLst/>
              </a:rPr>
              <a:t>You can use the aliasing feature to enable your users to sign up or sign in with an email address and a password or a phone number and a password.</a:t>
            </a:r>
          </a:p>
          <a:p>
            <a:pPr>
              <a:lnSpc>
                <a:spcPct val="120000"/>
              </a:lnSpc>
            </a:pPr>
            <a:r>
              <a:rPr lang="en-US" sz="2400" b="0" dirty="0">
                <a:effectLst/>
              </a:rPr>
              <a:t>User pools are each created in one AWS Region, and they store the user profile data only in that region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Manage users</a:t>
            </a:r>
            <a:endParaRPr lang="en-US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07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Cognito Identity Pools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9C707-CFF4-41FB-BE80-CB765AB62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814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b="0" dirty="0">
                <a:effectLst/>
              </a:rPr>
              <a:t>Use this feature if you want to federate users to your AWS services.</a:t>
            </a:r>
          </a:p>
          <a:p>
            <a:pPr>
              <a:lnSpc>
                <a:spcPct val="120000"/>
              </a:lnSpc>
            </a:pPr>
            <a:r>
              <a:rPr lang="en-US" sz="2400" b="0" dirty="0">
                <a:effectLst/>
              </a:rPr>
              <a:t>Identity pools enable you to grant your users temporary AWS credentials to access AWS services, such as Amazon S3 and DynamoDB.</a:t>
            </a:r>
          </a:p>
          <a:p>
            <a:pPr>
              <a:lnSpc>
                <a:spcPct val="120000"/>
              </a:lnSpc>
            </a:pPr>
            <a:r>
              <a:rPr lang="en-US" sz="2400" b="0" dirty="0">
                <a:effectLst/>
              </a:rPr>
              <a:t>Identity pools support anonymous guest users, as well as the following identity providers: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0" dirty="0">
                <a:effectLst/>
              </a:rPr>
              <a:t>        Amazon Cognito user pools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0" dirty="0">
                <a:effectLst/>
              </a:rPr>
              <a:t>        Social sign-in with Facebook, Google, and Login with Amazon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0" dirty="0">
                <a:effectLst/>
              </a:rPr>
              <a:t>        OpenID Connect (OIDC) providers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0" dirty="0">
                <a:effectLst/>
              </a:rPr>
              <a:t>        SAML identity providers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0" dirty="0">
                <a:effectLst/>
              </a:rPr>
              <a:t>        Developer authenticated identities</a:t>
            </a:r>
          </a:p>
        </p:txBody>
      </p:sp>
    </p:spTree>
    <p:extLst>
      <p:ext uri="{BB962C8B-B14F-4D97-AF65-F5344CB8AC3E}">
        <p14:creationId xmlns:p14="http://schemas.microsoft.com/office/powerpoint/2010/main" val="134064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Rectangle 7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7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Cognito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Use Case 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Acting SSO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5822F3D1-4C71-4757-BE8F-2A616B6BA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721" y="1792159"/>
            <a:ext cx="5556872" cy="401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Rectangle 7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7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Diagram, schematic&#10;&#10;Description automatically generated">
            <a:extLst>
              <a:ext uri="{FF2B5EF4-FFF2-40B4-BE49-F238E27FC236}">
                <a16:creationId xmlns:a16="http://schemas.microsoft.com/office/drawing/2014/main" id="{0065EBF0-7609-44AA-AD3E-CCE5D802D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70" y="1382687"/>
            <a:ext cx="6659229" cy="4351338"/>
          </a:xfr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37BE7345-7429-4263-B11D-7BAE0874F19C}"/>
              </a:ext>
            </a:extLst>
          </p:cNvPr>
          <p:cNvSpPr txBox="1">
            <a:spLocks/>
          </p:cNvSpPr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Cognito 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Use Case  </a:t>
            </a:r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Acting SSO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2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Rectangle 7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7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DF7707D-3038-46C1-907C-ACE2D3B6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865875"/>
          </a:xfrm>
        </p:spPr>
        <p:txBody>
          <a:bodyPr anchor="b">
            <a:normAutofit fontScale="90000"/>
          </a:bodyPr>
          <a:lstStyle/>
          <a:p>
            <a:pPr algn="r"/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Cognito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Use Case 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User access to AWS services through an identity pool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6C4C9C38-82EB-4C0C-A7E2-34AD9AD19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885" y="1208605"/>
            <a:ext cx="5715000" cy="4048125"/>
          </a:xfrm>
        </p:spPr>
      </p:pic>
    </p:spTree>
    <p:extLst>
      <p:ext uri="{BB962C8B-B14F-4D97-AF65-F5344CB8AC3E}">
        <p14:creationId xmlns:p14="http://schemas.microsoft.com/office/powerpoint/2010/main" val="126526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Rectangle 7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7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DF7707D-3038-46C1-907C-ACE2D3B6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865875"/>
          </a:xfrm>
        </p:spPr>
        <p:txBody>
          <a:bodyPr anchor="b">
            <a:normAutofit fontScale="90000"/>
          </a:bodyPr>
          <a:lstStyle/>
          <a:p>
            <a:pPr algn="r"/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Cognito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Use Case 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User access to AWS services through an identity pool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83AE6418-8B70-46E3-9E15-C77E52809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4" y="1405001"/>
            <a:ext cx="5865307" cy="4351338"/>
          </a:xfrm>
        </p:spPr>
      </p:pic>
    </p:spTree>
    <p:extLst>
      <p:ext uri="{BB962C8B-B14F-4D97-AF65-F5344CB8AC3E}">
        <p14:creationId xmlns:p14="http://schemas.microsoft.com/office/powerpoint/2010/main" val="389415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Cognito Use case – SSO with Implicit grant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32AE59-AA11-4CC3-9C26-C5D6D0337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088" y="1699952"/>
            <a:ext cx="7092223" cy="480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0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3108</TotalTime>
  <Words>372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AWS              Cognito  Kole Vasilevski,  Principal Software Engineer</vt:lpstr>
      <vt:lpstr>Cognito</vt:lpstr>
      <vt:lpstr>Cognito User Pools</vt:lpstr>
      <vt:lpstr>Cognito Identity Pools</vt:lpstr>
      <vt:lpstr> Cognito  Use Case   Acting SSO </vt:lpstr>
      <vt:lpstr>PowerPoint Presentation</vt:lpstr>
      <vt:lpstr>   Cognito  Use Case   User access to AWS services through an identity pool </vt:lpstr>
      <vt:lpstr>   Cognito  Use Case   User access to AWS services through an identity pool </vt:lpstr>
      <vt:lpstr>Cognito Use case – SSO with Implicit grant</vt:lpstr>
      <vt:lpstr>Cognito OAuth2 workflow with Implicit grant</vt:lpstr>
      <vt:lpstr>Cognito Demo in AWS Console</vt:lpstr>
      <vt:lpstr>Cognito .NET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S3 Access</dc:title>
  <dc:creator>Kole Vasilevski</dc:creator>
  <cp:lastModifiedBy>Kole Vasilevski</cp:lastModifiedBy>
  <cp:revision>36</cp:revision>
  <dcterms:created xsi:type="dcterms:W3CDTF">2022-06-05T11:56:34Z</dcterms:created>
  <dcterms:modified xsi:type="dcterms:W3CDTF">2022-11-23T17:45:29Z</dcterms:modified>
</cp:coreProperties>
</file>