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62" r:id="rId5"/>
    <p:sldId id="263" r:id="rId6"/>
    <p:sldId id="264" r:id="rId7"/>
    <p:sldId id="265" r:id="rId8"/>
    <p:sldId id="266" r:id="rId9"/>
    <p:sldId id="267" r:id="rId10"/>
    <p:sldId id="268" r:id="rId11"/>
    <p:sldId id="269" r:id="rId12"/>
    <p:sldId id="270" r:id="rId13"/>
    <p:sldId id="271"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11/10/2018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11/10/2018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11/10/2018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11/10/2018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11/10/2018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11/10/2018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11/10/2018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rPr>
              <a:t>Optimal Tutoring Service Location Search</a:t>
            </a:r>
            <a:endParaRPr lang="en-US" dirty="0">
              <a:effectLst/>
            </a:endParaRPr>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a:p>
            <a:r>
              <a:rPr lang="en-US" dirty="0" smtClean="0"/>
              <a:t>Summer 2018</a:t>
            </a:r>
            <a:endParaRPr lang="en-US"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pic>
        <p:nvPicPr>
          <p:cNvPr id="7" name="Content Placeholder 6" descr="C:\Users\IT-SUN\Desktop\map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6249" y="1255713"/>
            <a:ext cx="7808778" cy="4535487"/>
          </a:xfrm>
          <a:prstGeom prst="rect">
            <a:avLst/>
          </a:prstGeom>
          <a:noFill/>
          <a:ln>
            <a:noFill/>
          </a:ln>
        </p:spPr>
      </p:pic>
    </p:spTree>
    <p:extLst>
      <p:ext uri="{BB962C8B-B14F-4D97-AF65-F5344CB8AC3E}">
        <p14:creationId xmlns:p14="http://schemas.microsoft.com/office/powerpoint/2010/main" val="4244899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smtClean="0"/>
              <a:t>Decision</a:t>
            </a:r>
            <a:endParaRPr lang="en-US" b="1" dirty="0"/>
          </a:p>
        </p:txBody>
      </p:sp>
      <p:sp>
        <p:nvSpPr>
          <p:cNvPr id="3" name="Content Placeholder 2"/>
          <p:cNvSpPr>
            <a:spLocks noGrp="1"/>
          </p:cNvSpPr>
          <p:nvPr>
            <p:ph idx="1"/>
          </p:nvPr>
        </p:nvSpPr>
        <p:spPr>
          <a:xfrm>
            <a:off x="1141412" y="1255594"/>
            <a:ext cx="10459185" cy="4535607"/>
          </a:xfrm>
        </p:spPr>
        <p:txBody>
          <a:bodyPr>
            <a:normAutofit/>
          </a:bodyPr>
          <a:lstStyle/>
          <a:p>
            <a:r>
              <a:rPr lang="en-US" dirty="0">
                <a:effectLst/>
              </a:rPr>
              <a:t> This study was not taken as far as it could have been. There is much more data that can be used, for example the percentage of students who pass standardized tests. Additionally we are only considering three searches, for better success we may add more. We are also filtering said results manually and it could be </a:t>
            </a:r>
            <a:r>
              <a:rPr lang="en-US" dirty="0" err="1">
                <a:effectLst/>
              </a:rPr>
              <a:t>automated.The</a:t>
            </a:r>
            <a:r>
              <a:rPr lang="en-US" dirty="0">
                <a:effectLst/>
              </a:rPr>
              <a:t> biggest limitation in the study is our sole use of foursquare. More search engines could be applied to obtain a complete list of the nearby services.</a:t>
            </a:r>
          </a:p>
          <a:p>
            <a:endParaRPr lang="en-US" dirty="0">
              <a:effectLst/>
            </a:endParaRPr>
          </a:p>
        </p:txBody>
      </p:sp>
    </p:spTree>
    <p:extLst>
      <p:ext uri="{BB962C8B-B14F-4D97-AF65-F5344CB8AC3E}">
        <p14:creationId xmlns:p14="http://schemas.microsoft.com/office/powerpoint/2010/main" val="93568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smtClean="0"/>
              <a:t>CONCLUSION </a:t>
            </a:r>
            <a:endParaRPr lang="en-US" b="1" dirty="0"/>
          </a:p>
        </p:txBody>
      </p:sp>
      <p:sp>
        <p:nvSpPr>
          <p:cNvPr id="3" name="Content Placeholder 2"/>
          <p:cNvSpPr>
            <a:spLocks noGrp="1"/>
          </p:cNvSpPr>
          <p:nvPr>
            <p:ph idx="1"/>
          </p:nvPr>
        </p:nvSpPr>
        <p:spPr/>
        <p:txBody>
          <a:bodyPr/>
          <a:lstStyle/>
          <a:p>
            <a:r>
              <a:rPr lang="en-US" dirty="0">
                <a:effectLst/>
              </a:rPr>
              <a:t>The information the data yielded shows us mainly areas which seem unavailable. However there is one clearly optimal area towards the west side of Mississauga. The resulting </a:t>
            </a:r>
            <a:r>
              <a:rPr lang="en-US" dirty="0" err="1">
                <a:effectLst/>
              </a:rPr>
              <a:t>adviced</a:t>
            </a:r>
            <a:r>
              <a:rPr lang="en-US" dirty="0">
                <a:effectLst/>
              </a:rPr>
              <a:t> course of action is for our prospective business owner to establish their tutoring service west of Meadowvale</a:t>
            </a:r>
            <a:endParaRPr lang="en-US" dirty="0"/>
          </a:p>
        </p:txBody>
      </p:sp>
    </p:spTree>
    <p:extLst>
      <p:ext uri="{BB962C8B-B14F-4D97-AF65-F5344CB8AC3E}">
        <p14:creationId xmlns:p14="http://schemas.microsoft.com/office/powerpoint/2010/main" val="3856629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Users\IT-SUN\Desktop\map4.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8550" y="682387"/>
            <a:ext cx="9321420" cy="5445457"/>
          </a:xfrm>
          <a:prstGeom prst="rect">
            <a:avLst/>
          </a:prstGeom>
          <a:noFill/>
          <a:ln>
            <a:noFill/>
          </a:ln>
        </p:spPr>
      </p:pic>
    </p:spTree>
    <p:extLst>
      <p:ext uri="{BB962C8B-B14F-4D97-AF65-F5344CB8AC3E}">
        <p14:creationId xmlns:p14="http://schemas.microsoft.com/office/powerpoint/2010/main" val="25768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smtClean="0"/>
              <a:t>Synopsis</a:t>
            </a: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dirty="0">
                <a:effectLst/>
              </a:rPr>
              <a:t>The idea is to find areas with the schools with the greatest enrolment as well as the fewest tutoring services offered nearby. The presence of schools signifies existence of clients, the lack of offered tutoring services a lack of competition for our prospective business owner. Additionally we consider schools with a lower percentage of low income families or a higher percentage of parents with university education as more valuable in the sense that it indicates that parents can afford the services. </a:t>
            </a:r>
            <a:endParaRPr lang="en-US" dirty="0"/>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dirty="0">
                <a:effectLst/>
              </a:rPr>
              <a:t>The data we will use is publicly available from the government of Ontario at https://www.ontario.ca/data/schoolinformation-and-student-demographics. It provides info about almost 5,000 schools all over </a:t>
            </a:r>
            <a:r>
              <a:rPr lang="en-US" dirty="0" err="1">
                <a:effectLst/>
              </a:rPr>
              <a:t>ontario</a:t>
            </a:r>
            <a:r>
              <a:rPr lang="en-US" dirty="0">
                <a:effectLst/>
              </a:rPr>
              <a:t>, most importantly their location coordinates and students enrolled. Using the location data along with foursquare, a venue search engine, it is possible to search for tutoring services near each of the schools. </a:t>
            </a:r>
            <a:endParaRPr lang="en-US" b="1" dirty="0" smtClean="0"/>
          </a:p>
          <a:p>
            <a:pPr marL="0" indent="0">
              <a:buNone/>
            </a:pPr>
            <a:endParaRPr lang="en-US" b="1" dirty="0"/>
          </a:p>
          <a:p>
            <a:pPr marL="0" indent="0">
              <a:buNone/>
            </a:pPr>
            <a:endParaRPr lang="en-US" dirty="0" smtClean="0"/>
          </a:p>
          <a:p>
            <a:endParaRPr lang="en-US" dirty="0"/>
          </a:p>
        </p:txBody>
      </p:sp>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471" y="1787858"/>
            <a:ext cx="7891484" cy="492777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3059" y="1255713"/>
            <a:ext cx="8075158" cy="4535487"/>
          </a:xfrm>
        </p:spPr>
      </p:pic>
    </p:spTree>
    <p:extLst>
      <p:ext uri="{BB962C8B-B14F-4D97-AF65-F5344CB8AC3E}">
        <p14:creationId xmlns:p14="http://schemas.microsoft.com/office/powerpoint/2010/main" val="145072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dirty="0">
                <a:effectLst/>
              </a:rPr>
              <a:t>We define a naive measure of available students per school. This is calculated for each school by the following equation, the 1 in the denominator represents including our projected tutoring service, and the measure gives each nearby tutoring service an equal share of the enrolled students for the school. </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smtClean="0"/>
              <a:t>Result</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dirty="0">
                <a:effectLst/>
              </a:rPr>
              <a:t>The clusters received reveal the schools with the least competition and highest available students. The areas interesting to us are the orange and green markers, orange markers are high enrolment schools:</a:t>
            </a:r>
            <a:endParaRPr lang="en-US" b="1" dirty="0"/>
          </a:p>
        </p:txBody>
      </p:sp>
    </p:spTree>
    <p:extLst>
      <p:ext uri="{BB962C8B-B14F-4D97-AF65-F5344CB8AC3E}">
        <p14:creationId xmlns:p14="http://schemas.microsoft.com/office/powerpoint/2010/main" val="248216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IT-SUN\Desktop\count.PNG"/>
          <p:cNvPicPr/>
          <p:nvPr/>
        </p:nvPicPr>
        <p:blipFill>
          <a:blip r:embed="rId2">
            <a:extLst>
              <a:ext uri="{28A0092B-C50C-407E-A947-70E740481C1C}">
                <a14:useLocalDpi xmlns:a14="http://schemas.microsoft.com/office/drawing/2010/main" val="0"/>
              </a:ext>
            </a:extLst>
          </a:blip>
          <a:srcRect/>
          <a:stretch>
            <a:fillRect/>
          </a:stretch>
        </p:blipFill>
        <p:spPr bwMode="auto">
          <a:xfrm>
            <a:off x="1091821" y="1078173"/>
            <a:ext cx="9689910" cy="5199797"/>
          </a:xfrm>
          <a:prstGeom prst="rect">
            <a:avLst/>
          </a:prstGeom>
          <a:noFill/>
          <a:ln>
            <a:noFill/>
          </a:ln>
        </p:spPr>
      </p:pic>
    </p:spTree>
    <p:extLst>
      <p:ext uri="{BB962C8B-B14F-4D97-AF65-F5344CB8AC3E}">
        <p14:creationId xmlns:p14="http://schemas.microsoft.com/office/powerpoint/2010/main" val="881331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381</TotalTime>
  <Words>524</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Tw Cen MT</vt:lpstr>
      <vt:lpstr>Circuit</vt:lpstr>
      <vt:lpstr>Optimal Tutoring Service Location Search</vt:lpstr>
      <vt:lpstr>Synopsis</vt:lpstr>
      <vt:lpstr>Synopsis</vt:lpstr>
      <vt:lpstr>Synopsis</vt:lpstr>
      <vt:lpstr>Main Article</vt:lpstr>
      <vt:lpstr>Main Article</vt:lpstr>
      <vt:lpstr>Main Article</vt:lpstr>
      <vt:lpstr>Result</vt:lpstr>
      <vt:lpstr>PowerPoint Presentation</vt:lpstr>
      <vt:lpstr>Main Article</vt:lpstr>
      <vt:lpstr>Decision</vt:lpstr>
      <vt:lpstr>CONCLUSION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IT Sun</cp:lastModifiedBy>
  <cp:revision>12</cp:revision>
  <dcterms:created xsi:type="dcterms:W3CDTF">2018-09-09T09:14:01Z</dcterms:created>
  <dcterms:modified xsi:type="dcterms:W3CDTF">2018-11-10T12:25:34Z</dcterms:modified>
</cp:coreProperties>
</file>