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7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69.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68.xml" ContentType="application/vnd.openxmlformats-officedocument.presentationml.notesSlide+xml"/>
  <Override PartName="/ppt/notesSlides/notesSlide70.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8"/>
  </p:notesMasterIdLst>
  <p:sldIdLst>
    <p:sldId id="286" r:id="rId2"/>
    <p:sldId id="285" r:id="rId3"/>
    <p:sldId id="966" r:id="rId4"/>
    <p:sldId id="887" r:id="rId5"/>
    <p:sldId id="767" r:id="rId6"/>
    <p:sldId id="799" r:id="rId7"/>
    <p:sldId id="885" r:id="rId8"/>
    <p:sldId id="965" r:id="rId9"/>
    <p:sldId id="962" r:id="rId10"/>
    <p:sldId id="761" r:id="rId11"/>
    <p:sldId id="802" r:id="rId12"/>
    <p:sldId id="956" r:id="rId13"/>
    <p:sldId id="917" r:id="rId14"/>
    <p:sldId id="289" r:id="rId15"/>
    <p:sldId id="797" r:id="rId16"/>
    <p:sldId id="795" r:id="rId17"/>
    <p:sldId id="957" r:id="rId18"/>
    <p:sldId id="772" r:id="rId19"/>
    <p:sldId id="890" r:id="rId20"/>
    <p:sldId id="773" r:id="rId21"/>
    <p:sldId id="275" r:id="rId22"/>
    <p:sldId id="873" r:id="rId23"/>
    <p:sldId id="774" r:id="rId24"/>
    <p:sldId id="891" r:id="rId25"/>
    <p:sldId id="775" r:id="rId26"/>
    <p:sldId id="874" r:id="rId27"/>
    <p:sldId id="262" r:id="rId28"/>
    <p:sldId id="777" r:id="rId29"/>
    <p:sldId id="778" r:id="rId30"/>
    <p:sldId id="886" r:id="rId31"/>
    <p:sldId id="264" r:id="rId32"/>
    <p:sldId id="295" r:id="rId33"/>
    <p:sldId id="296" r:id="rId34"/>
    <p:sldId id="884" r:id="rId35"/>
    <p:sldId id="896" r:id="rId36"/>
    <p:sldId id="780" r:id="rId37"/>
    <p:sldId id="257" r:id="rId38"/>
    <p:sldId id="781" r:id="rId39"/>
    <p:sldId id="894" r:id="rId40"/>
    <p:sldId id="875" r:id="rId41"/>
    <p:sldId id="776" r:id="rId42"/>
    <p:sldId id="783" r:id="rId43"/>
    <p:sldId id="782" r:id="rId44"/>
    <p:sldId id="784" r:id="rId45"/>
    <p:sldId id="785" r:id="rId46"/>
    <p:sldId id="895" r:id="rId47"/>
    <p:sldId id="786" r:id="rId48"/>
    <p:sldId id="787" r:id="rId49"/>
    <p:sldId id="788" r:id="rId50"/>
    <p:sldId id="898" r:id="rId51"/>
    <p:sldId id="789" r:id="rId52"/>
    <p:sldId id="790" r:id="rId53"/>
    <p:sldId id="290" r:id="rId54"/>
    <p:sldId id="903" r:id="rId55"/>
    <p:sldId id="876" r:id="rId56"/>
    <p:sldId id="791" r:id="rId57"/>
    <p:sldId id="291" r:id="rId58"/>
    <p:sldId id="901" r:id="rId59"/>
    <p:sldId id="904" r:id="rId60"/>
    <p:sldId id="902" r:id="rId61"/>
    <p:sldId id="893" r:id="rId62"/>
    <p:sldId id="833" r:id="rId63"/>
    <p:sldId id="958" r:id="rId64"/>
    <p:sldId id="822" r:id="rId65"/>
    <p:sldId id="823" r:id="rId66"/>
    <p:sldId id="276" r:id="rId67"/>
    <p:sldId id="267" r:id="rId68"/>
    <p:sldId id="266" r:id="rId69"/>
    <p:sldId id="284" r:id="rId70"/>
    <p:sldId id="834" r:id="rId71"/>
    <p:sldId id="835" r:id="rId72"/>
    <p:sldId id="263" r:id="rId73"/>
    <p:sldId id="821" r:id="rId74"/>
    <p:sldId id="766" r:id="rId75"/>
    <p:sldId id="768" r:id="rId76"/>
    <p:sldId id="824" r:id="rId77"/>
    <p:sldId id="837" r:id="rId78"/>
    <p:sldId id="933" r:id="rId79"/>
    <p:sldId id="272" r:id="rId80"/>
    <p:sldId id="293" r:id="rId81"/>
    <p:sldId id="836" r:id="rId82"/>
    <p:sldId id="274" r:id="rId83"/>
    <p:sldId id="292" r:id="rId84"/>
    <p:sldId id="762" r:id="rId85"/>
    <p:sldId id="855" r:id="rId86"/>
    <p:sldId id="959" r:id="rId87"/>
    <p:sldId id="918" r:id="rId88"/>
    <p:sldId id="924" r:id="rId89"/>
    <p:sldId id="856" r:id="rId90"/>
    <p:sldId id="857" r:id="rId91"/>
    <p:sldId id="858" r:id="rId92"/>
    <p:sldId id="722" r:id="rId93"/>
    <p:sldId id="829" r:id="rId94"/>
    <p:sldId id="920" r:id="rId95"/>
    <p:sldId id="830" r:id="rId96"/>
    <p:sldId id="921" r:id="rId97"/>
    <p:sldId id="832" r:id="rId98"/>
    <p:sldId id="934" r:id="rId99"/>
    <p:sldId id="758" r:id="rId100"/>
    <p:sldId id="825" r:id="rId101"/>
    <p:sldId id="826" r:id="rId102"/>
    <p:sldId id="827" r:id="rId103"/>
    <p:sldId id="828" r:id="rId104"/>
    <p:sldId id="763" r:id="rId105"/>
    <p:sldId id="900" r:id="rId106"/>
    <p:sldId id="960" r:id="rId107"/>
    <p:sldId id="922" r:id="rId108"/>
    <p:sldId id="838" r:id="rId109"/>
    <p:sldId id="926" r:id="rId110"/>
    <p:sldId id="925" r:id="rId111"/>
    <p:sldId id="867" r:id="rId112"/>
    <p:sldId id="954" r:id="rId113"/>
    <p:sldId id="955" r:id="rId114"/>
    <p:sldId id="868" r:id="rId115"/>
    <p:sldId id="280" r:id="rId116"/>
    <p:sldId id="288" r:id="rId117"/>
    <p:sldId id="899" r:id="rId118"/>
    <p:sldId id="287" r:id="rId119"/>
    <p:sldId id="813" r:id="rId120"/>
    <p:sldId id="819" r:id="rId121"/>
    <p:sldId id="953" r:id="rId122"/>
    <p:sldId id="869" r:id="rId123"/>
    <p:sldId id="811" r:id="rId124"/>
    <p:sldId id="892" r:id="rId125"/>
    <p:sldId id="961" r:id="rId126"/>
    <p:sldId id="923" r:id="rId1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はじめに" id="{D1DB8809-5496-4A36-8768-F7622F5D4B1A}">
          <p14:sldIdLst>
            <p14:sldId id="286"/>
            <p14:sldId id="285"/>
            <p14:sldId id="966"/>
            <p14:sldId id="887"/>
            <p14:sldId id="767"/>
            <p14:sldId id="799"/>
            <p14:sldId id="885"/>
            <p14:sldId id="965"/>
            <p14:sldId id="962"/>
          </p14:sldIdLst>
        </p14:section>
        <p14:section name="個人マネジメント" id="{FAE1152A-32EA-4174-95C1-68340877AB32}">
          <p14:sldIdLst>
            <p14:sldId id="761"/>
            <p14:sldId id="802"/>
            <p14:sldId id="956"/>
            <p14:sldId id="917"/>
            <p14:sldId id="289"/>
            <p14:sldId id="797"/>
          </p14:sldIdLst>
        </p14:section>
        <p14:section name="基本の型" id="{D0EBF955-F893-48F0-A23B-09B436EFA556}">
          <p14:sldIdLst>
            <p14:sldId id="795"/>
            <p14:sldId id="957"/>
            <p14:sldId id="772"/>
            <p14:sldId id="890"/>
            <p14:sldId id="773"/>
            <p14:sldId id="275"/>
            <p14:sldId id="873"/>
            <p14:sldId id="774"/>
            <p14:sldId id="891"/>
            <p14:sldId id="775"/>
            <p14:sldId id="874"/>
            <p14:sldId id="262"/>
            <p14:sldId id="777"/>
            <p14:sldId id="778"/>
            <p14:sldId id="886"/>
            <p14:sldId id="264"/>
            <p14:sldId id="295"/>
            <p14:sldId id="296"/>
            <p14:sldId id="884"/>
            <p14:sldId id="896"/>
            <p14:sldId id="780"/>
            <p14:sldId id="257"/>
            <p14:sldId id="781"/>
            <p14:sldId id="894"/>
            <p14:sldId id="875"/>
            <p14:sldId id="776"/>
            <p14:sldId id="783"/>
            <p14:sldId id="782"/>
            <p14:sldId id="784"/>
            <p14:sldId id="785"/>
            <p14:sldId id="895"/>
            <p14:sldId id="786"/>
            <p14:sldId id="787"/>
            <p14:sldId id="788"/>
            <p14:sldId id="898"/>
            <p14:sldId id="789"/>
            <p14:sldId id="790"/>
            <p14:sldId id="290"/>
            <p14:sldId id="903"/>
            <p14:sldId id="876"/>
            <p14:sldId id="791"/>
            <p14:sldId id="291"/>
            <p14:sldId id="901"/>
            <p14:sldId id="904"/>
            <p14:sldId id="902"/>
            <p14:sldId id="893"/>
          </p14:sldIdLst>
        </p14:section>
        <p14:section name="７つの方" id="{20D9C504-C945-4A8C-A329-357E0F9CE025}">
          <p14:sldIdLst>
            <p14:sldId id="833"/>
            <p14:sldId id="958"/>
          </p14:sldIdLst>
        </p14:section>
        <p14:section name="つたえ方" id="{0348F5C8-2684-41A0-A761-0BC98936FF10}">
          <p14:sldIdLst>
            <p14:sldId id="822"/>
            <p14:sldId id="823"/>
          </p14:sldIdLst>
        </p14:section>
        <p14:section name="ととのえ方" id="{0A5ABB86-508F-418C-A19D-7055DA0E577A}">
          <p14:sldIdLst>
            <p14:sldId id="276"/>
            <p14:sldId id="267"/>
            <p14:sldId id="266"/>
            <p14:sldId id="284"/>
          </p14:sldIdLst>
        </p14:section>
        <p14:section name="まなび方" id="{36D4989E-07FA-4619-B53C-7EF16B935A26}">
          <p14:sldIdLst>
            <p14:sldId id="834"/>
            <p14:sldId id="835"/>
          </p14:sldIdLst>
        </p14:section>
        <p14:section name="かんがえ方" id="{23AED24F-706A-4A43-B33A-3979BC997657}">
          <p14:sldIdLst>
            <p14:sldId id="263"/>
            <p14:sldId id="821"/>
            <p14:sldId id="766"/>
            <p14:sldId id="768"/>
          </p14:sldIdLst>
        </p14:section>
        <p14:section name="かせぎ方" id="{871A7B78-7C49-4934-814F-54F13BC40F9F}">
          <p14:sldIdLst>
            <p14:sldId id="824"/>
            <p14:sldId id="837"/>
            <p14:sldId id="933"/>
          </p14:sldIdLst>
        </p14:section>
        <p14:section name="すすめ方" id="{7BD6A678-06CC-4DC0-A1F5-E470082CE4DF}">
          <p14:sldIdLst>
            <p14:sldId id="272"/>
            <p14:sldId id="293"/>
            <p14:sldId id="836"/>
          </p14:sldIdLst>
        </p14:section>
        <p14:section name="いき方" id="{9A53BEC2-6BB6-4878-A902-CC58F966BE87}">
          <p14:sldIdLst>
            <p14:sldId id="274"/>
            <p14:sldId id="292"/>
          </p14:sldIdLst>
        </p14:section>
        <p14:section name="組織マネジメント" id="{3754FC67-B750-411C-B840-EA193BA0CE65}">
          <p14:sldIdLst>
            <p14:sldId id="762"/>
            <p14:sldId id="855"/>
            <p14:sldId id="959"/>
            <p14:sldId id="918"/>
            <p14:sldId id="924"/>
            <p14:sldId id="856"/>
            <p14:sldId id="857"/>
            <p14:sldId id="858"/>
            <p14:sldId id="722"/>
            <p14:sldId id="829"/>
            <p14:sldId id="920"/>
            <p14:sldId id="830"/>
            <p14:sldId id="921"/>
            <p14:sldId id="832"/>
            <p14:sldId id="934"/>
            <p14:sldId id="758"/>
            <p14:sldId id="825"/>
            <p14:sldId id="826"/>
            <p14:sldId id="827"/>
            <p14:sldId id="828"/>
          </p14:sldIdLst>
        </p14:section>
        <p14:section name="ソーシャルマネジメント" id="{2C2C8069-F8B0-4608-9017-39F0C1230884}">
          <p14:sldIdLst>
            <p14:sldId id="763"/>
            <p14:sldId id="900"/>
            <p14:sldId id="960"/>
            <p14:sldId id="922"/>
            <p14:sldId id="838"/>
            <p14:sldId id="926"/>
            <p14:sldId id="925"/>
            <p14:sldId id="867"/>
            <p14:sldId id="954"/>
            <p14:sldId id="955"/>
            <p14:sldId id="868"/>
            <p14:sldId id="280"/>
            <p14:sldId id="288"/>
            <p14:sldId id="899"/>
            <p14:sldId id="287"/>
            <p14:sldId id="813"/>
            <p14:sldId id="819"/>
            <p14:sldId id="953"/>
            <p14:sldId id="869"/>
            <p14:sldId id="811"/>
            <p14:sldId id="892"/>
            <p14:sldId id="961"/>
            <p14:sldId id="923"/>
          </p14:sldIdLst>
        </p14:section>
        <p14:section name="no show" id="{91C7789C-DCF9-4113-B5C3-72D99B669605}">
          <p14:sldIdLst/>
        </p14:section>
      </p14:sectionLst>
    </p:ext>
    <p:ext uri="{EFAFB233-063F-42B5-8137-9DF3F51BA10A}">
      <p15:sldGuideLst xmlns:p15="http://schemas.microsoft.com/office/powerpoint/2012/main">
        <p15:guide id="1" orient="horz" pos="2795" userDrawn="1">
          <p15:clr>
            <a:srgbClr val="A4A3A4"/>
          </p15:clr>
        </p15:guide>
        <p15:guide id="2" pos="44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C77D1-5C5F-4A76-8A35-CCD573A02018}" v="6013" dt="2020-06-10T03:59:47.11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78"/>
      </p:cViewPr>
      <p:guideLst>
        <p:guide orient="horz" pos="2795"/>
        <p:guide pos="44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5" Type="http://schemas.openxmlformats.org/officeDocument/2006/relationships/customXml" Target="../customXml/item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136"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F1783-166F-4464-9394-51313BC914C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kumimoji="1" lang="ja-JP" altLang="en-US"/>
        </a:p>
      </dgm:t>
    </dgm:pt>
    <dgm:pt modelId="{090C053F-B91B-477D-8F87-2DBB270752D9}">
      <dgm:prSet phldrT="[テキスト]"/>
      <dgm:spPr/>
      <dgm:t>
        <a:bodyPr/>
        <a:lstStyle/>
        <a:p>
          <a:r>
            <a:rPr kumimoji="1" lang="ja-JP" altLang="en-US"/>
            <a:t>結論</a:t>
          </a:r>
        </a:p>
      </dgm:t>
    </dgm:pt>
    <dgm:pt modelId="{A5A3D62A-D887-4E20-819E-74F316DFBFF3}" type="parTrans" cxnId="{4D72083D-D58E-4030-9380-C9A4D710837E}">
      <dgm:prSet/>
      <dgm:spPr/>
      <dgm:t>
        <a:bodyPr/>
        <a:lstStyle/>
        <a:p>
          <a:endParaRPr kumimoji="1" lang="ja-JP" altLang="en-US"/>
        </a:p>
      </dgm:t>
    </dgm:pt>
    <dgm:pt modelId="{010FC4DB-EA52-435C-AE41-37CA004DE50B}" type="sibTrans" cxnId="{4D72083D-D58E-4030-9380-C9A4D710837E}">
      <dgm:prSet/>
      <dgm:spPr/>
      <dgm:t>
        <a:bodyPr/>
        <a:lstStyle/>
        <a:p>
          <a:endParaRPr kumimoji="1" lang="ja-JP" altLang="en-US"/>
        </a:p>
      </dgm:t>
    </dgm:pt>
    <dgm:pt modelId="{878F8DE0-494B-4F74-9D6C-D307FA80651F}">
      <dgm:prSet phldrT="[テキスト]"/>
      <dgm:spPr/>
      <dgm:t>
        <a:bodyPr/>
        <a:lstStyle/>
        <a:p>
          <a:r>
            <a:rPr kumimoji="1" lang="ja-JP" altLang="en-US"/>
            <a:t>根拠</a:t>
          </a:r>
        </a:p>
      </dgm:t>
    </dgm:pt>
    <dgm:pt modelId="{3F82A84E-E76A-4117-90ED-46EFE0A5BC86}" type="parTrans" cxnId="{A8748171-FD6D-479D-ADFB-19F67C255BF0}">
      <dgm:prSet/>
      <dgm:spPr/>
      <dgm:t>
        <a:bodyPr/>
        <a:lstStyle/>
        <a:p>
          <a:endParaRPr kumimoji="1" lang="ja-JP" altLang="en-US"/>
        </a:p>
      </dgm:t>
    </dgm:pt>
    <dgm:pt modelId="{8ACDC1BD-9DC4-4349-BC61-01BA16B9BD49}" type="sibTrans" cxnId="{A8748171-FD6D-479D-ADFB-19F67C255BF0}">
      <dgm:prSet/>
      <dgm:spPr/>
      <dgm:t>
        <a:bodyPr/>
        <a:lstStyle/>
        <a:p>
          <a:endParaRPr kumimoji="1" lang="ja-JP" altLang="en-US"/>
        </a:p>
      </dgm:t>
    </dgm:pt>
    <dgm:pt modelId="{CAE7F7B7-4F7F-4538-A8CB-5A05EEB5D688}">
      <dgm:prSet phldrT="[テキスト]"/>
      <dgm:spPr/>
      <dgm:t>
        <a:bodyPr/>
        <a:lstStyle/>
        <a:p>
          <a:r>
            <a:rPr kumimoji="1" lang="ja-JP" altLang="en-US"/>
            <a:t>具体例</a:t>
          </a:r>
        </a:p>
      </dgm:t>
    </dgm:pt>
    <dgm:pt modelId="{147EA0E4-6CA9-4094-9D09-AEAECFD25F2C}" type="parTrans" cxnId="{023B56A8-65C1-4719-B9B3-FDAF9A9FCB05}">
      <dgm:prSet/>
      <dgm:spPr/>
      <dgm:t>
        <a:bodyPr/>
        <a:lstStyle/>
        <a:p>
          <a:endParaRPr kumimoji="1" lang="ja-JP" altLang="en-US"/>
        </a:p>
      </dgm:t>
    </dgm:pt>
    <dgm:pt modelId="{F5C25D3A-07A4-4169-9C16-2AD3047B1187}" type="sibTrans" cxnId="{023B56A8-65C1-4719-B9B3-FDAF9A9FCB05}">
      <dgm:prSet/>
      <dgm:spPr/>
      <dgm:t>
        <a:bodyPr/>
        <a:lstStyle/>
        <a:p>
          <a:endParaRPr kumimoji="1" lang="ja-JP" altLang="en-US"/>
        </a:p>
      </dgm:t>
    </dgm:pt>
    <dgm:pt modelId="{854AEFAA-2BEE-4D80-8918-1B81E104982F}">
      <dgm:prSet phldrT="[テキスト]"/>
      <dgm:spPr/>
      <dgm:t>
        <a:bodyPr/>
        <a:lstStyle/>
        <a:p>
          <a:r>
            <a:rPr kumimoji="1" lang="ja-JP" altLang="en-US"/>
            <a:t>具体例</a:t>
          </a:r>
        </a:p>
      </dgm:t>
    </dgm:pt>
    <dgm:pt modelId="{AE3B4612-F841-4366-96B7-0105FF66285B}" type="parTrans" cxnId="{C3F31860-B1D9-4118-914F-F4A489924ADB}">
      <dgm:prSet/>
      <dgm:spPr/>
      <dgm:t>
        <a:bodyPr/>
        <a:lstStyle/>
        <a:p>
          <a:endParaRPr kumimoji="1" lang="ja-JP" altLang="en-US"/>
        </a:p>
      </dgm:t>
    </dgm:pt>
    <dgm:pt modelId="{64ECE61B-F614-4901-9CA9-ADE3CB462B37}" type="sibTrans" cxnId="{C3F31860-B1D9-4118-914F-F4A489924ADB}">
      <dgm:prSet/>
      <dgm:spPr/>
      <dgm:t>
        <a:bodyPr/>
        <a:lstStyle/>
        <a:p>
          <a:endParaRPr kumimoji="1" lang="ja-JP" altLang="en-US"/>
        </a:p>
      </dgm:t>
    </dgm:pt>
    <dgm:pt modelId="{BFCED8DB-DE75-4C21-AF93-25CFAE82EE70}">
      <dgm:prSet phldrT="[テキスト]"/>
      <dgm:spPr/>
      <dgm:t>
        <a:bodyPr/>
        <a:lstStyle/>
        <a:p>
          <a:r>
            <a:rPr kumimoji="1" lang="ja-JP" altLang="en-US"/>
            <a:t>根拠</a:t>
          </a:r>
        </a:p>
      </dgm:t>
    </dgm:pt>
    <dgm:pt modelId="{0E7608A9-9D8F-42C7-B788-331019C70C9A}" type="parTrans" cxnId="{4ADE097F-331E-4ECC-8008-DCA18070F67E}">
      <dgm:prSet/>
      <dgm:spPr/>
      <dgm:t>
        <a:bodyPr/>
        <a:lstStyle/>
        <a:p>
          <a:endParaRPr kumimoji="1" lang="ja-JP" altLang="en-US"/>
        </a:p>
      </dgm:t>
    </dgm:pt>
    <dgm:pt modelId="{ACA6468A-68FF-4961-9AEA-670C8509C752}" type="sibTrans" cxnId="{4ADE097F-331E-4ECC-8008-DCA18070F67E}">
      <dgm:prSet/>
      <dgm:spPr/>
      <dgm:t>
        <a:bodyPr/>
        <a:lstStyle/>
        <a:p>
          <a:endParaRPr kumimoji="1" lang="ja-JP" altLang="en-US"/>
        </a:p>
      </dgm:t>
    </dgm:pt>
    <dgm:pt modelId="{661B65AB-AA02-4958-BDF4-E764FEAF38DA}">
      <dgm:prSet phldrT="[テキスト]"/>
      <dgm:spPr/>
      <dgm:t>
        <a:bodyPr/>
        <a:lstStyle/>
        <a:p>
          <a:r>
            <a:rPr kumimoji="1" lang="ja-JP" altLang="en-US"/>
            <a:t>具体例</a:t>
          </a:r>
        </a:p>
      </dgm:t>
    </dgm:pt>
    <dgm:pt modelId="{50426C05-75A3-42C7-94E0-329A6B3D1E2C}" type="parTrans" cxnId="{3D84B0F9-D05A-4814-865B-22EB7E8317D2}">
      <dgm:prSet/>
      <dgm:spPr/>
      <dgm:t>
        <a:bodyPr/>
        <a:lstStyle/>
        <a:p>
          <a:endParaRPr kumimoji="1" lang="ja-JP" altLang="en-US"/>
        </a:p>
      </dgm:t>
    </dgm:pt>
    <dgm:pt modelId="{AAC05DEB-D671-4955-946E-27B671AC36F3}" type="sibTrans" cxnId="{3D84B0F9-D05A-4814-865B-22EB7E8317D2}">
      <dgm:prSet/>
      <dgm:spPr/>
      <dgm:t>
        <a:bodyPr/>
        <a:lstStyle/>
        <a:p>
          <a:endParaRPr kumimoji="1" lang="ja-JP" altLang="en-US"/>
        </a:p>
      </dgm:t>
    </dgm:pt>
    <dgm:pt modelId="{D233BD9D-BC42-4DC2-B4EC-803AFB471AD4}">
      <dgm:prSet phldrT="[テキスト]"/>
      <dgm:spPr/>
      <dgm:t>
        <a:bodyPr/>
        <a:lstStyle/>
        <a:p>
          <a:r>
            <a:rPr kumimoji="1" lang="ja-JP" altLang="en-US"/>
            <a:t>具体例</a:t>
          </a:r>
        </a:p>
      </dgm:t>
    </dgm:pt>
    <dgm:pt modelId="{E6312409-3C8A-4197-B619-A32BF04C63D4}" type="parTrans" cxnId="{4BA97EDE-A609-416B-AFF3-83A8F463EB55}">
      <dgm:prSet/>
      <dgm:spPr/>
      <dgm:t>
        <a:bodyPr/>
        <a:lstStyle/>
        <a:p>
          <a:endParaRPr kumimoji="1" lang="ja-JP" altLang="en-US"/>
        </a:p>
      </dgm:t>
    </dgm:pt>
    <dgm:pt modelId="{E801E98E-C77A-461A-B96F-CC5117D142B6}" type="sibTrans" cxnId="{4BA97EDE-A609-416B-AFF3-83A8F463EB55}">
      <dgm:prSet/>
      <dgm:spPr/>
      <dgm:t>
        <a:bodyPr/>
        <a:lstStyle/>
        <a:p>
          <a:endParaRPr kumimoji="1" lang="ja-JP" altLang="en-US"/>
        </a:p>
      </dgm:t>
    </dgm:pt>
    <dgm:pt modelId="{47519029-EE4B-45F0-A0CF-8C13D565E4F5}" type="pres">
      <dgm:prSet presAssocID="{C08F1783-166F-4464-9394-51313BC914C8}" presName="diagram" presStyleCnt="0">
        <dgm:presLayoutVars>
          <dgm:chPref val="1"/>
          <dgm:dir/>
          <dgm:animOne val="branch"/>
          <dgm:animLvl val="lvl"/>
          <dgm:resizeHandles val="exact"/>
        </dgm:presLayoutVars>
      </dgm:prSet>
      <dgm:spPr/>
    </dgm:pt>
    <dgm:pt modelId="{4D26F199-2773-4D3A-8B02-44A3901FE230}" type="pres">
      <dgm:prSet presAssocID="{090C053F-B91B-477D-8F87-2DBB270752D9}" presName="root1" presStyleCnt="0"/>
      <dgm:spPr/>
    </dgm:pt>
    <dgm:pt modelId="{4059C204-9D40-41BF-A48E-A5A773AAED85}" type="pres">
      <dgm:prSet presAssocID="{090C053F-B91B-477D-8F87-2DBB270752D9}" presName="LevelOneTextNode" presStyleLbl="node0" presStyleIdx="0" presStyleCnt="1">
        <dgm:presLayoutVars>
          <dgm:chPref val="3"/>
        </dgm:presLayoutVars>
      </dgm:prSet>
      <dgm:spPr/>
    </dgm:pt>
    <dgm:pt modelId="{8756E6F5-36EB-45D7-8174-64E59E29B900}" type="pres">
      <dgm:prSet presAssocID="{090C053F-B91B-477D-8F87-2DBB270752D9}" presName="level2hierChild" presStyleCnt="0"/>
      <dgm:spPr/>
    </dgm:pt>
    <dgm:pt modelId="{6D53893E-A7B3-4293-B352-BFAF4AC02B7D}" type="pres">
      <dgm:prSet presAssocID="{3F82A84E-E76A-4117-90ED-46EFE0A5BC86}" presName="conn2-1" presStyleLbl="parChTrans1D2" presStyleIdx="0" presStyleCnt="2"/>
      <dgm:spPr/>
    </dgm:pt>
    <dgm:pt modelId="{16D8486D-A184-49DA-B682-4EF7DB8EFDC2}" type="pres">
      <dgm:prSet presAssocID="{3F82A84E-E76A-4117-90ED-46EFE0A5BC86}" presName="connTx" presStyleLbl="parChTrans1D2" presStyleIdx="0" presStyleCnt="2"/>
      <dgm:spPr/>
    </dgm:pt>
    <dgm:pt modelId="{C5784425-ADFE-4F03-A2B9-B5D6CE518275}" type="pres">
      <dgm:prSet presAssocID="{878F8DE0-494B-4F74-9D6C-D307FA80651F}" presName="root2" presStyleCnt="0"/>
      <dgm:spPr/>
    </dgm:pt>
    <dgm:pt modelId="{FE4A0221-530B-44B5-9200-6DBBC2824289}" type="pres">
      <dgm:prSet presAssocID="{878F8DE0-494B-4F74-9D6C-D307FA80651F}" presName="LevelTwoTextNode" presStyleLbl="node2" presStyleIdx="0" presStyleCnt="2">
        <dgm:presLayoutVars>
          <dgm:chPref val="3"/>
        </dgm:presLayoutVars>
      </dgm:prSet>
      <dgm:spPr/>
    </dgm:pt>
    <dgm:pt modelId="{805F6CD1-F5FA-4962-99E2-AB6D10227F9B}" type="pres">
      <dgm:prSet presAssocID="{878F8DE0-494B-4F74-9D6C-D307FA80651F}" presName="level3hierChild" presStyleCnt="0"/>
      <dgm:spPr/>
    </dgm:pt>
    <dgm:pt modelId="{7803D601-B64D-429C-87C2-8DF7963A44CB}" type="pres">
      <dgm:prSet presAssocID="{147EA0E4-6CA9-4094-9D09-AEAECFD25F2C}" presName="conn2-1" presStyleLbl="parChTrans1D3" presStyleIdx="0" presStyleCnt="4"/>
      <dgm:spPr/>
    </dgm:pt>
    <dgm:pt modelId="{1F9B17CD-DC67-4773-A433-A0A56C142BE1}" type="pres">
      <dgm:prSet presAssocID="{147EA0E4-6CA9-4094-9D09-AEAECFD25F2C}" presName="connTx" presStyleLbl="parChTrans1D3" presStyleIdx="0" presStyleCnt="4"/>
      <dgm:spPr/>
    </dgm:pt>
    <dgm:pt modelId="{C6286719-8630-4E31-A41D-E900059F18F3}" type="pres">
      <dgm:prSet presAssocID="{CAE7F7B7-4F7F-4538-A8CB-5A05EEB5D688}" presName="root2" presStyleCnt="0"/>
      <dgm:spPr/>
    </dgm:pt>
    <dgm:pt modelId="{4A5349EA-5BFF-40BE-A854-75610D7B8036}" type="pres">
      <dgm:prSet presAssocID="{CAE7F7B7-4F7F-4538-A8CB-5A05EEB5D688}" presName="LevelTwoTextNode" presStyleLbl="node3" presStyleIdx="0" presStyleCnt="4">
        <dgm:presLayoutVars>
          <dgm:chPref val="3"/>
        </dgm:presLayoutVars>
      </dgm:prSet>
      <dgm:spPr/>
    </dgm:pt>
    <dgm:pt modelId="{A5B4EDAC-AF87-4753-ACCC-1536A5B71E64}" type="pres">
      <dgm:prSet presAssocID="{CAE7F7B7-4F7F-4538-A8CB-5A05EEB5D688}" presName="level3hierChild" presStyleCnt="0"/>
      <dgm:spPr/>
    </dgm:pt>
    <dgm:pt modelId="{AA5A0763-B0B2-44E7-A486-CB14858FAD5D}" type="pres">
      <dgm:prSet presAssocID="{AE3B4612-F841-4366-96B7-0105FF66285B}" presName="conn2-1" presStyleLbl="parChTrans1D3" presStyleIdx="1" presStyleCnt="4"/>
      <dgm:spPr/>
    </dgm:pt>
    <dgm:pt modelId="{7A87F516-4699-41E5-A32A-DC34CE319BE3}" type="pres">
      <dgm:prSet presAssocID="{AE3B4612-F841-4366-96B7-0105FF66285B}" presName="connTx" presStyleLbl="parChTrans1D3" presStyleIdx="1" presStyleCnt="4"/>
      <dgm:spPr/>
    </dgm:pt>
    <dgm:pt modelId="{438DBEE7-B9CD-4A45-970B-BB1F89D037A2}" type="pres">
      <dgm:prSet presAssocID="{854AEFAA-2BEE-4D80-8918-1B81E104982F}" presName="root2" presStyleCnt="0"/>
      <dgm:spPr/>
    </dgm:pt>
    <dgm:pt modelId="{0196EFB5-A6C0-4D43-974B-09506367E140}" type="pres">
      <dgm:prSet presAssocID="{854AEFAA-2BEE-4D80-8918-1B81E104982F}" presName="LevelTwoTextNode" presStyleLbl="node3" presStyleIdx="1" presStyleCnt="4">
        <dgm:presLayoutVars>
          <dgm:chPref val="3"/>
        </dgm:presLayoutVars>
      </dgm:prSet>
      <dgm:spPr/>
    </dgm:pt>
    <dgm:pt modelId="{7F83C66A-FC06-4E2E-AD49-216933E047B9}" type="pres">
      <dgm:prSet presAssocID="{854AEFAA-2BEE-4D80-8918-1B81E104982F}" presName="level3hierChild" presStyleCnt="0"/>
      <dgm:spPr/>
    </dgm:pt>
    <dgm:pt modelId="{ADDD0926-88EB-4D0C-9848-1FEE1957E303}" type="pres">
      <dgm:prSet presAssocID="{0E7608A9-9D8F-42C7-B788-331019C70C9A}" presName="conn2-1" presStyleLbl="parChTrans1D2" presStyleIdx="1" presStyleCnt="2"/>
      <dgm:spPr/>
    </dgm:pt>
    <dgm:pt modelId="{01E5014C-05B7-4C4E-89B6-8387C1CE22B9}" type="pres">
      <dgm:prSet presAssocID="{0E7608A9-9D8F-42C7-B788-331019C70C9A}" presName="connTx" presStyleLbl="parChTrans1D2" presStyleIdx="1" presStyleCnt="2"/>
      <dgm:spPr/>
    </dgm:pt>
    <dgm:pt modelId="{F4A5D967-74E5-4923-90D0-391C7C65B2AB}" type="pres">
      <dgm:prSet presAssocID="{BFCED8DB-DE75-4C21-AF93-25CFAE82EE70}" presName="root2" presStyleCnt="0"/>
      <dgm:spPr/>
    </dgm:pt>
    <dgm:pt modelId="{9B874AD7-F13E-46E8-9561-054ABD6740EE}" type="pres">
      <dgm:prSet presAssocID="{BFCED8DB-DE75-4C21-AF93-25CFAE82EE70}" presName="LevelTwoTextNode" presStyleLbl="node2" presStyleIdx="1" presStyleCnt="2">
        <dgm:presLayoutVars>
          <dgm:chPref val="3"/>
        </dgm:presLayoutVars>
      </dgm:prSet>
      <dgm:spPr/>
    </dgm:pt>
    <dgm:pt modelId="{52AA26CA-EF11-405A-9E5C-2564511CF8ED}" type="pres">
      <dgm:prSet presAssocID="{BFCED8DB-DE75-4C21-AF93-25CFAE82EE70}" presName="level3hierChild" presStyleCnt="0"/>
      <dgm:spPr/>
    </dgm:pt>
    <dgm:pt modelId="{91F25461-E5B7-4123-AAD8-5197951239FB}" type="pres">
      <dgm:prSet presAssocID="{50426C05-75A3-42C7-94E0-329A6B3D1E2C}" presName="conn2-1" presStyleLbl="parChTrans1D3" presStyleIdx="2" presStyleCnt="4"/>
      <dgm:spPr/>
    </dgm:pt>
    <dgm:pt modelId="{8C1752DA-E51C-4B7B-9477-6A6387492204}" type="pres">
      <dgm:prSet presAssocID="{50426C05-75A3-42C7-94E0-329A6B3D1E2C}" presName="connTx" presStyleLbl="parChTrans1D3" presStyleIdx="2" presStyleCnt="4"/>
      <dgm:spPr/>
    </dgm:pt>
    <dgm:pt modelId="{AE392B67-8AC5-4334-8594-E4722622E955}" type="pres">
      <dgm:prSet presAssocID="{661B65AB-AA02-4958-BDF4-E764FEAF38DA}" presName="root2" presStyleCnt="0"/>
      <dgm:spPr/>
    </dgm:pt>
    <dgm:pt modelId="{A9E62251-D73E-44F2-BAB6-4134AB1BDA35}" type="pres">
      <dgm:prSet presAssocID="{661B65AB-AA02-4958-BDF4-E764FEAF38DA}" presName="LevelTwoTextNode" presStyleLbl="node3" presStyleIdx="2" presStyleCnt="4">
        <dgm:presLayoutVars>
          <dgm:chPref val="3"/>
        </dgm:presLayoutVars>
      </dgm:prSet>
      <dgm:spPr/>
    </dgm:pt>
    <dgm:pt modelId="{A9828176-B287-42D9-8703-921DF2719DEE}" type="pres">
      <dgm:prSet presAssocID="{661B65AB-AA02-4958-BDF4-E764FEAF38DA}" presName="level3hierChild" presStyleCnt="0"/>
      <dgm:spPr/>
    </dgm:pt>
    <dgm:pt modelId="{D9FB3C85-5836-4CFC-A9F3-6CBE6BD39B71}" type="pres">
      <dgm:prSet presAssocID="{E6312409-3C8A-4197-B619-A32BF04C63D4}" presName="conn2-1" presStyleLbl="parChTrans1D3" presStyleIdx="3" presStyleCnt="4"/>
      <dgm:spPr/>
    </dgm:pt>
    <dgm:pt modelId="{12C8430F-1E46-4C3A-A762-A29C2ABFA836}" type="pres">
      <dgm:prSet presAssocID="{E6312409-3C8A-4197-B619-A32BF04C63D4}" presName="connTx" presStyleLbl="parChTrans1D3" presStyleIdx="3" presStyleCnt="4"/>
      <dgm:spPr/>
    </dgm:pt>
    <dgm:pt modelId="{DB1FD610-BE7D-4D90-B3CD-46468CD4C967}" type="pres">
      <dgm:prSet presAssocID="{D233BD9D-BC42-4DC2-B4EC-803AFB471AD4}" presName="root2" presStyleCnt="0"/>
      <dgm:spPr/>
    </dgm:pt>
    <dgm:pt modelId="{EB05F71E-5961-4E41-AB40-D56288F02123}" type="pres">
      <dgm:prSet presAssocID="{D233BD9D-BC42-4DC2-B4EC-803AFB471AD4}" presName="LevelTwoTextNode" presStyleLbl="node3" presStyleIdx="3" presStyleCnt="4">
        <dgm:presLayoutVars>
          <dgm:chPref val="3"/>
        </dgm:presLayoutVars>
      </dgm:prSet>
      <dgm:spPr/>
    </dgm:pt>
    <dgm:pt modelId="{C1AE430F-9743-4BA8-B8D4-5746CAA990AF}" type="pres">
      <dgm:prSet presAssocID="{D233BD9D-BC42-4DC2-B4EC-803AFB471AD4}" presName="level3hierChild" presStyleCnt="0"/>
      <dgm:spPr/>
    </dgm:pt>
  </dgm:ptLst>
  <dgm:cxnLst>
    <dgm:cxn modelId="{602A0F12-7411-4422-8923-E71D39F79CC5}" type="presOf" srcId="{3F82A84E-E76A-4117-90ED-46EFE0A5BC86}" destId="{16D8486D-A184-49DA-B682-4EF7DB8EFDC2}" srcOrd="1" destOrd="0" presId="urn:microsoft.com/office/officeart/2005/8/layout/hierarchy2"/>
    <dgm:cxn modelId="{B138C01B-D231-4352-8523-C35109E4EA2F}" type="presOf" srcId="{E6312409-3C8A-4197-B619-A32BF04C63D4}" destId="{12C8430F-1E46-4C3A-A762-A29C2ABFA836}" srcOrd="1" destOrd="0" presId="urn:microsoft.com/office/officeart/2005/8/layout/hierarchy2"/>
    <dgm:cxn modelId="{3A746B1F-5941-4F9E-944B-A511226BFCAC}" type="presOf" srcId="{0E7608A9-9D8F-42C7-B788-331019C70C9A}" destId="{01E5014C-05B7-4C4E-89B6-8387C1CE22B9}" srcOrd="1" destOrd="0" presId="urn:microsoft.com/office/officeart/2005/8/layout/hierarchy2"/>
    <dgm:cxn modelId="{36BD8A31-9B39-459C-AC84-6FDA1A80E0A7}" type="presOf" srcId="{C08F1783-166F-4464-9394-51313BC914C8}" destId="{47519029-EE4B-45F0-A0CF-8C13D565E4F5}" srcOrd="0" destOrd="0" presId="urn:microsoft.com/office/officeart/2005/8/layout/hierarchy2"/>
    <dgm:cxn modelId="{80FFB032-0997-4AD2-8C4C-0003880E619E}" type="presOf" srcId="{854AEFAA-2BEE-4D80-8918-1B81E104982F}" destId="{0196EFB5-A6C0-4D43-974B-09506367E140}" srcOrd="0" destOrd="0" presId="urn:microsoft.com/office/officeart/2005/8/layout/hierarchy2"/>
    <dgm:cxn modelId="{FB89293B-94C8-4FEA-8C49-0CD9D4A53B7E}" type="presOf" srcId="{147EA0E4-6CA9-4094-9D09-AEAECFD25F2C}" destId="{1F9B17CD-DC67-4773-A433-A0A56C142BE1}" srcOrd="1" destOrd="0" presId="urn:microsoft.com/office/officeart/2005/8/layout/hierarchy2"/>
    <dgm:cxn modelId="{4D72083D-D58E-4030-9380-C9A4D710837E}" srcId="{C08F1783-166F-4464-9394-51313BC914C8}" destId="{090C053F-B91B-477D-8F87-2DBB270752D9}" srcOrd="0" destOrd="0" parTransId="{A5A3D62A-D887-4E20-819E-74F316DFBFF3}" sibTransId="{010FC4DB-EA52-435C-AE41-37CA004DE50B}"/>
    <dgm:cxn modelId="{C3F31860-B1D9-4118-914F-F4A489924ADB}" srcId="{878F8DE0-494B-4F74-9D6C-D307FA80651F}" destId="{854AEFAA-2BEE-4D80-8918-1B81E104982F}" srcOrd="1" destOrd="0" parTransId="{AE3B4612-F841-4366-96B7-0105FF66285B}" sibTransId="{64ECE61B-F614-4901-9CA9-ADE3CB462B37}"/>
    <dgm:cxn modelId="{2F23E141-694D-4DFA-A462-D31B9913B35D}" type="presOf" srcId="{3F82A84E-E76A-4117-90ED-46EFE0A5BC86}" destId="{6D53893E-A7B3-4293-B352-BFAF4AC02B7D}" srcOrd="0" destOrd="0" presId="urn:microsoft.com/office/officeart/2005/8/layout/hierarchy2"/>
    <dgm:cxn modelId="{2A860442-1260-4468-A522-D284CA7D981D}" type="presOf" srcId="{50426C05-75A3-42C7-94E0-329A6B3D1E2C}" destId="{8C1752DA-E51C-4B7B-9477-6A6387492204}" srcOrd="1" destOrd="0" presId="urn:microsoft.com/office/officeart/2005/8/layout/hierarchy2"/>
    <dgm:cxn modelId="{BB8A634A-4416-4711-8F50-D24112BA3731}" type="presOf" srcId="{50426C05-75A3-42C7-94E0-329A6B3D1E2C}" destId="{91F25461-E5B7-4123-AAD8-5197951239FB}" srcOrd="0" destOrd="0" presId="urn:microsoft.com/office/officeart/2005/8/layout/hierarchy2"/>
    <dgm:cxn modelId="{B03F804D-9D4D-4A17-A6A2-49DFC85974E3}" type="presOf" srcId="{CAE7F7B7-4F7F-4538-A8CB-5A05EEB5D688}" destId="{4A5349EA-5BFF-40BE-A854-75610D7B8036}" srcOrd="0" destOrd="0" presId="urn:microsoft.com/office/officeart/2005/8/layout/hierarchy2"/>
    <dgm:cxn modelId="{A8748171-FD6D-479D-ADFB-19F67C255BF0}" srcId="{090C053F-B91B-477D-8F87-2DBB270752D9}" destId="{878F8DE0-494B-4F74-9D6C-D307FA80651F}" srcOrd="0" destOrd="0" parTransId="{3F82A84E-E76A-4117-90ED-46EFE0A5BC86}" sibTransId="{8ACDC1BD-9DC4-4349-BC61-01BA16B9BD49}"/>
    <dgm:cxn modelId="{07887977-FC50-433D-8D22-E0CAF0B0B65D}" type="presOf" srcId="{E6312409-3C8A-4197-B619-A32BF04C63D4}" destId="{D9FB3C85-5836-4CFC-A9F3-6CBE6BD39B71}" srcOrd="0" destOrd="0" presId="urn:microsoft.com/office/officeart/2005/8/layout/hierarchy2"/>
    <dgm:cxn modelId="{3242A658-BB55-4BD9-90CD-E42393B78217}" type="presOf" srcId="{AE3B4612-F841-4366-96B7-0105FF66285B}" destId="{7A87F516-4699-41E5-A32A-DC34CE319BE3}" srcOrd="1" destOrd="0" presId="urn:microsoft.com/office/officeart/2005/8/layout/hierarchy2"/>
    <dgm:cxn modelId="{D990F859-1CB2-4F2A-9997-C9CC55F17EE2}" type="presOf" srcId="{147EA0E4-6CA9-4094-9D09-AEAECFD25F2C}" destId="{7803D601-B64D-429C-87C2-8DF7963A44CB}" srcOrd="0" destOrd="0" presId="urn:microsoft.com/office/officeart/2005/8/layout/hierarchy2"/>
    <dgm:cxn modelId="{4ADE097F-331E-4ECC-8008-DCA18070F67E}" srcId="{090C053F-B91B-477D-8F87-2DBB270752D9}" destId="{BFCED8DB-DE75-4C21-AF93-25CFAE82EE70}" srcOrd="1" destOrd="0" parTransId="{0E7608A9-9D8F-42C7-B788-331019C70C9A}" sibTransId="{ACA6468A-68FF-4961-9AEA-670C8509C752}"/>
    <dgm:cxn modelId="{778FDD80-F4F2-474F-9DD9-44D692D45523}" type="presOf" srcId="{878F8DE0-494B-4F74-9D6C-D307FA80651F}" destId="{FE4A0221-530B-44B5-9200-6DBBC2824289}" srcOrd="0" destOrd="0" presId="urn:microsoft.com/office/officeart/2005/8/layout/hierarchy2"/>
    <dgm:cxn modelId="{72606492-BC86-4B86-8BCA-74033AD15A02}" type="presOf" srcId="{BFCED8DB-DE75-4C21-AF93-25CFAE82EE70}" destId="{9B874AD7-F13E-46E8-9561-054ABD6740EE}" srcOrd="0" destOrd="0" presId="urn:microsoft.com/office/officeart/2005/8/layout/hierarchy2"/>
    <dgm:cxn modelId="{023B56A8-65C1-4719-B9B3-FDAF9A9FCB05}" srcId="{878F8DE0-494B-4F74-9D6C-D307FA80651F}" destId="{CAE7F7B7-4F7F-4538-A8CB-5A05EEB5D688}" srcOrd="0" destOrd="0" parTransId="{147EA0E4-6CA9-4094-9D09-AEAECFD25F2C}" sibTransId="{F5C25D3A-07A4-4169-9C16-2AD3047B1187}"/>
    <dgm:cxn modelId="{59C136B5-5782-4965-8B9F-A470E27EECCF}" type="presOf" srcId="{D233BD9D-BC42-4DC2-B4EC-803AFB471AD4}" destId="{EB05F71E-5961-4E41-AB40-D56288F02123}" srcOrd="0" destOrd="0" presId="urn:microsoft.com/office/officeart/2005/8/layout/hierarchy2"/>
    <dgm:cxn modelId="{6672F5BD-A60B-4DD7-9FD9-8AB6986A0397}" type="presOf" srcId="{661B65AB-AA02-4958-BDF4-E764FEAF38DA}" destId="{A9E62251-D73E-44F2-BAB6-4134AB1BDA35}" srcOrd="0" destOrd="0" presId="urn:microsoft.com/office/officeart/2005/8/layout/hierarchy2"/>
    <dgm:cxn modelId="{4BA97EDE-A609-416B-AFF3-83A8F463EB55}" srcId="{BFCED8DB-DE75-4C21-AF93-25CFAE82EE70}" destId="{D233BD9D-BC42-4DC2-B4EC-803AFB471AD4}" srcOrd="1" destOrd="0" parTransId="{E6312409-3C8A-4197-B619-A32BF04C63D4}" sibTransId="{E801E98E-C77A-461A-B96F-CC5117D142B6}"/>
    <dgm:cxn modelId="{DDEA86E8-F9C3-4F1B-B9BB-9F0E39B34D55}" type="presOf" srcId="{0E7608A9-9D8F-42C7-B788-331019C70C9A}" destId="{ADDD0926-88EB-4D0C-9848-1FEE1957E303}" srcOrd="0" destOrd="0" presId="urn:microsoft.com/office/officeart/2005/8/layout/hierarchy2"/>
    <dgm:cxn modelId="{A1BF90E9-441F-4B9D-8EA4-55AE32DE215E}" type="presOf" srcId="{AE3B4612-F841-4366-96B7-0105FF66285B}" destId="{AA5A0763-B0B2-44E7-A486-CB14858FAD5D}" srcOrd="0" destOrd="0" presId="urn:microsoft.com/office/officeart/2005/8/layout/hierarchy2"/>
    <dgm:cxn modelId="{3D84B0F9-D05A-4814-865B-22EB7E8317D2}" srcId="{BFCED8DB-DE75-4C21-AF93-25CFAE82EE70}" destId="{661B65AB-AA02-4958-BDF4-E764FEAF38DA}" srcOrd="0" destOrd="0" parTransId="{50426C05-75A3-42C7-94E0-329A6B3D1E2C}" sibTransId="{AAC05DEB-D671-4955-946E-27B671AC36F3}"/>
    <dgm:cxn modelId="{E8AAFBFF-25CD-4946-A2E0-C8527044A5E3}" type="presOf" srcId="{090C053F-B91B-477D-8F87-2DBB270752D9}" destId="{4059C204-9D40-41BF-A48E-A5A773AAED85}" srcOrd="0" destOrd="0" presId="urn:microsoft.com/office/officeart/2005/8/layout/hierarchy2"/>
    <dgm:cxn modelId="{8EC0A21E-C573-42A0-94D8-AAF1523A5BB5}" type="presParOf" srcId="{47519029-EE4B-45F0-A0CF-8C13D565E4F5}" destId="{4D26F199-2773-4D3A-8B02-44A3901FE230}" srcOrd="0" destOrd="0" presId="urn:microsoft.com/office/officeart/2005/8/layout/hierarchy2"/>
    <dgm:cxn modelId="{5A116DB5-F012-40F0-9735-C57AA4C447C4}" type="presParOf" srcId="{4D26F199-2773-4D3A-8B02-44A3901FE230}" destId="{4059C204-9D40-41BF-A48E-A5A773AAED85}" srcOrd="0" destOrd="0" presId="urn:microsoft.com/office/officeart/2005/8/layout/hierarchy2"/>
    <dgm:cxn modelId="{6E0FF255-A2A5-4E31-883A-ABB0C5EA2267}" type="presParOf" srcId="{4D26F199-2773-4D3A-8B02-44A3901FE230}" destId="{8756E6F5-36EB-45D7-8174-64E59E29B900}" srcOrd="1" destOrd="0" presId="urn:microsoft.com/office/officeart/2005/8/layout/hierarchy2"/>
    <dgm:cxn modelId="{43D86D6B-A9A2-45D1-82F6-683ECCBDBED5}" type="presParOf" srcId="{8756E6F5-36EB-45D7-8174-64E59E29B900}" destId="{6D53893E-A7B3-4293-B352-BFAF4AC02B7D}" srcOrd="0" destOrd="0" presId="urn:microsoft.com/office/officeart/2005/8/layout/hierarchy2"/>
    <dgm:cxn modelId="{0A121012-9EF2-426D-BB0D-236130719FBF}" type="presParOf" srcId="{6D53893E-A7B3-4293-B352-BFAF4AC02B7D}" destId="{16D8486D-A184-49DA-B682-4EF7DB8EFDC2}" srcOrd="0" destOrd="0" presId="urn:microsoft.com/office/officeart/2005/8/layout/hierarchy2"/>
    <dgm:cxn modelId="{E123F041-4B90-4C26-9BBF-5EB6F3083AB1}" type="presParOf" srcId="{8756E6F5-36EB-45D7-8174-64E59E29B900}" destId="{C5784425-ADFE-4F03-A2B9-B5D6CE518275}" srcOrd="1" destOrd="0" presId="urn:microsoft.com/office/officeart/2005/8/layout/hierarchy2"/>
    <dgm:cxn modelId="{5FE067D3-A810-4C45-988E-EA7783F24E08}" type="presParOf" srcId="{C5784425-ADFE-4F03-A2B9-B5D6CE518275}" destId="{FE4A0221-530B-44B5-9200-6DBBC2824289}" srcOrd="0" destOrd="0" presId="urn:microsoft.com/office/officeart/2005/8/layout/hierarchy2"/>
    <dgm:cxn modelId="{F680B33A-D7FE-43A8-AAB8-34D7F570C624}" type="presParOf" srcId="{C5784425-ADFE-4F03-A2B9-B5D6CE518275}" destId="{805F6CD1-F5FA-4962-99E2-AB6D10227F9B}" srcOrd="1" destOrd="0" presId="urn:microsoft.com/office/officeart/2005/8/layout/hierarchy2"/>
    <dgm:cxn modelId="{580D83F8-7AE4-4BC1-A671-492336083AFB}" type="presParOf" srcId="{805F6CD1-F5FA-4962-99E2-AB6D10227F9B}" destId="{7803D601-B64D-429C-87C2-8DF7963A44CB}" srcOrd="0" destOrd="0" presId="urn:microsoft.com/office/officeart/2005/8/layout/hierarchy2"/>
    <dgm:cxn modelId="{8D0FDC87-AA02-4E53-A0EA-B042E33AB3F5}" type="presParOf" srcId="{7803D601-B64D-429C-87C2-8DF7963A44CB}" destId="{1F9B17CD-DC67-4773-A433-A0A56C142BE1}" srcOrd="0" destOrd="0" presId="urn:microsoft.com/office/officeart/2005/8/layout/hierarchy2"/>
    <dgm:cxn modelId="{C56CE51F-CE47-4BE4-9B86-EAACFC824E04}" type="presParOf" srcId="{805F6CD1-F5FA-4962-99E2-AB6D10227F9B}" destId="{C6286719-8630-4E31-A41D-E900059F18F3}" srcOrd="1" destOrd="0" presId="urn:microsoft.com/office/officeart/2005/8/layout/hierarchy2"/>
    <dgm:cxn modelId="{B8DFE48E-32AB-4BFB-A264-9FE9910B0BDD}" type="presParOf" srcId="{C6286719-8630-4E31-A41D-E900059F18F3}" destId="{4A5349EA-5BFF-40BE-A854-75610D7B8036}" srcOrd="0" destOrd="0" presId="urn:microsoft.com/office/officeart/2005/8/layout/hierarchy2"/>
    <dgm:cxn modelId="{F52CAC9C-2BF6-4B76-9D7D-3EB83BBDE1CC}" type="presParOf" srcId="{C6286719-8630-4E31-A41D-E900059F18F3}" destId="{A5B4EDAC-AF87-4753-ACCC-1536A5B71E64}" srcOrd="1" destOrd="0" presId="urn:microsoft.com/office/officeart/2005/8/layout/hierarchy2"/>
    <dgm:cxn modelId="{393A6F5D-56F6-42FC-AC66-6724F4D7408A}" type="presParOf" srcId="{805F6CD1-F5FA-4962-99E2-AB6D10227F9B}" destId="{AA5A0763-B0B2-44E7-A486-CB14858FAD5D}" srcOrd="2" destOrd="0" presId="urn:microsoft.com/office/officeart/2005/8/layout/hierarchy2"/>
    <dgm:cxn modelId="{5BD821B2-1AB2-450C-82DA-FB791727BB63}" type="presParOf" srcId="{AA5A0763-B0B2-44E7-A486-CB14858FAD5D}" destId="{7A87F516-4699-41E5-A32A-DC34CE319BE3}" srcOrd="0" destOrd="0" presId="urn:microsoft.com/office/officeart/2005/8/layout/hierarchy2"/>
    <dgm:cxn modelId="{ABEA8D4F-F1A6-4BA7-B99A-285E31639BF8}" type="presParOf" srcId="{805F6CD1-F5FA-4962-99E2-AB6D10227F9B}" destId="{438DBEE7-B9CD-4A45-970B-BB1F89D037A2}" srcOrd="3" destOrd="0" presId="urn:microsoft.com/office/officeart/2005/8/layout/hierarchy2"/>
    <dgm:cxn modelId="{896FA1F2-AC55-4AC5-B337-720BC2307114}" type="presParOf" srcId="{438DBEE7-B9CD-4A45-970B-BB1F89D037A2}" destId="{0196EFB5-A6C0-4D43-974B-09506367E140}" srcOrd="0" destOrd="0" presId="urn:microsoft.com/office/officeart/2005/8/layout/hierarchy2"/>
    <dgm:cxn modelId="{02ECAF32-4B17-4976-AB9D-245E587BFFEC}" type="presParOf" srcId="{438DBEE7-B9CD-4A45-970B-BB1F89D037A2}" destId="{7F83C66A-FC06-4E2E-AD49-216933E047B9}" srcOrd="1" destOrd="0" presId="urn:microsoft.com/office/officeart/2005/8/layout/hierarchy2"/>
    <dgm:cxn modelId="{C7A7BDE5-0920-450A-8E5E-2C6E7D36E628}" type="presParOf" srcId="{8756E6F5-36EB-45D7-8174-64E59E29B900}" destId="{ADDD0926-88EB-4D0C-9848-1FEE1957E303}" srcOrd="2" destOrd="0" presId="urn:microsoft.com/office/officeart/2005/8/layout/hierarchy2"/>
    <dgm:cxn modelId="{5013ECD2-EA72-4C1C-9C3F-C381B365D221}" type="presParOf" srcId="{ADDD0926-88EB-4D0C-9848-1FEE1957E303}" destId="{01E5014C-05B7-4C4E-89B6-8387C1CE22B9}" srcOrd="0" destOrd="0" presId="urn:microsoft.com/office/officeart/2005/8/layout/hierarchy2"/>
    <dgm:cxn modelId="{7D1E0B44-00A3-4777-A6FC-767B88AFAF2C}" type="presParOf" srcId="{8756E6F5-36EB-45D7-8174-64E59E29B900}" destId="{F4A5D967-74E5-4923-90D0-391C7C65B2AB}" srcOrd="3" destOrd="0" presId="urn:microsoft.com/office/officeart/2005/8/layout/hierarchy2"/>
    <dgm:cxn modelId="{C57B8490-B00D-4D34-A689-C0EDA8AE34AA}" type="presParOf" srcId="{F4A5D967-74E5-4923-90D0-391C7C65B2AB}" destId="{9B874AD7-F13E-46E8-9561-054ABD6740EE}" srcOrd="0" destOrd="0" presId="urn:microsoft.com/office/officeart/2005/8/layout/hierarchy2"/>
    <dgm:cxn modelId="{A6B96C21-DC4B-416E-8D4F-FE2B11F4BF7C}" type="presParOf" srcId="{F4A5D967-74E5-4923-90D0-391C7C65B2AB}" destId="{52AA26CA-EF11-405A-9E5C-2564511CF8ED}" srcOrd="1" destOrd="0" presId="urn:microsoft.com/office/officeart/2005/8/layout/hierarchy2"/>
    <dgm:cxn modelId="{72EB6DEA-985C-4EC3-9E23-089D452FC495}" type="presParOf" srcId="{52AA26CA-EF11-405A-9E5C-2564511CF8ED}" destId="{91F25461-E5B7-4123-AAD8-5197951239FB}" srcOrd="0" destOrd="0" presId="urn:microsoft.com/office/officeart/2005/8/layout/hierarchy2"/>
    <dgm:cxn modelId="{7F54AC0D-103D-43D1-8514-BEDB08C4E0B1}" type="presParOf" srcId="{91F25461-E5B7-4123-AAD8-5197951239FB}" destId="{8C1752DA-E51C-4B7B-9477-6A6387492204}" srcOrd="0" destOrd="0" presId="urn:microsoft.com/office/officeart/2005/8/layout/hierarchy2"/>
    <dgm:cxn modelId="{26AEB555-639F-409A-9B0E-9C56250994FF}" type="presParOf" srcId="{52AA26CA-EF11-405A-9E5C-2564511CF8ED}" destId="{AE392B67-8AC5-4334-8594-E4722622E955}" srcOrd="1" destOrd="0" presId="urn:microsoft.com/office/officeart/2005/8/layout/hierarchy2"/>
    <dgm:cxn modelId="{74535B09-F0CA-4042-AC85-150AF163A7DC}" type="presParOf" srcId="{AE392B67-8AC5-4334-8594-E4722622E955}" destId="{A9E62251-D73E-44F2-BAB6-4134AB1BDA35}" srcOrd="0" destOrd="0" presId="urn:microsoft.com/office/officeart/2005/8/layout/hierarchy2"/>
    <dgm:cxn modelId="{76B46773-5614-45E8-95D5-A7C739893357}" type="presParOf" srcId="{AE392B67-8AC5-4334-8594-E4722622E955}" destId="{A9828176-B287-42D9-8703-921DF2719DEE}" srcOrd="1" destOrd="0" presId="urn:microsoft.com/office/officeart/2005/8/layout/hierarchy2"/>
    <dgm:cxn modelId="{3590515F-7CAB-4DDB-8F92-E07FB5559C26}" type="presParOf" srcId="{52AA26CA-EF11-405A-9E5C-2564511CF8ED}" destId="{D9FB3C85-5836-4CFC-A9F3-6CBE6BD39B71}" srcOrd="2" destOrd="0" presId="urn:microsoft.com/office/officeart/2005/8/layout/hierarchy2"/>
    <dgm:cxn modelId="{EC33DA67-5AAB-48EC-AB15-ADC4681F21DD}" type="presParOf" srcId="{D9FB3C85-5836-4CFC-A9F3-6CBE6BD39B71}" destId="{12C8430F-1E46-4C3A-A762-A29C2ABFA836}" srcOrd="0" destOrd="0" presId="urn:microsoft.com/office/officeart/2005/8/layout/hierarchy2"/>
    <dgm:cxn modelId="{7931828B-CDED-4709-BE57-CF2EFE8605B0}" type="presParOf" srcId="{52AA26CA-EF11-405A-9E5C-2564511CF8ED}" destId="{DB1FD610-BE7D-4D90-B3CD-46468CD4C967}" srcOrd="3" destOrd="0" presId="urn:microsoft.com/office/officeart/2005/8/layout/hierarchy2"/>
    <dgm:cxn modelId="{7D636FF3-992E-47D3-844E-B49DE9A5E95C}" type="presParOf" srcId="{DB1FD610-BE7D-4D90-B3CD-46468CD4C967}" destId="{EB05F71E-5961-4E41-AB40-D56288F02123}" srcOrd="0" destOrd="0" presId="urn:microsoft.com/office/officeart/2005/8/layout/hierarchy2"/>
    <dgm:cxn modelId="{C42686C2-AE94-4C6B-9456-518A45A7324C}" type="presParOf" srcId="{DB1FD610-BE7D-4D90-B3CD-46468CD4C967}" destId="{C1AE430F-9743-4BA8-B8D4-5746CAA990AF}"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9C204-9D40-41BF-A48E-A5A773AAED85}">
      <dsp:nvSpPr>
        <dsp:cNvPr id="0" name=""/>
        <dsp:cNvSpPr/>
      </dsp:nvSpPr>
      <dsp:spPr>
        <a:xfrm>
          <a:off x="256887" y="674830"/>
          <a:ext cx="781920" cy="39096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結論</a:t>
          </a:r>
        </a:p>
      </dsp:txBody>
      <dsp:txXfrm>
        <a:off x="268338" y="686281"/>
        <a:ext cx="759018" cy="368058"/>
      </dsp:txXfrm>
    </dsp:sp>
    <dsp:sp modelId="{6D53893E-A7B3-4293-B352-BFAF4AC02B7D}">
      <dsp:nvSpPr>
        <dsp:cNvPr id="0" name=""/>
        <dsp:cNvSpPr/>
      </dsp:nvSpPr>
      <dsp:spPr>
        <a:xfrm rot="18289469">
          <a:off x="921345" y="625294"/>
          <a:ext cx="547692" cy="40429"/>
        </a:xfrm>
        <a:custGeom>
          <a:avLst/>
          <a:gdLst/>
          <a:ahLst/>
          <a:cxnLst/>
          <a:rect l="0" t="0" r="0" b="0"/>
          <a:pathLst>
            <a:path>
              <a:moveTo>
                <a:pt x="0" y="20214"/>
              </a:moveTo>
              <a:lnTo>
                <a:pt x="547692" y="202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81499" y="631816"/>
        <a:ext cx="27384" cy="27384"/>
      </dsp:txXfrm>
    </dsp:sp>
    <dsp:sp modelId="{FE4A0221-530B-44B5-9200-6DBBC2824289}">
      <dsp:nvSpPr>
        <dsp:cNvPr id="0" name=""/>
        <dsp:cNvSpPr/>
      </dsp:nvSpPr>
      <dsp:spPr>
        <a:xfrm>
          <a:off x="1351575" y="225226"/>
          <a:ext cx="781920" cy="3909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根拠</a:t>
          </a:r>
        </a:p>
      </dsp:txBody>
      <dsp:txXfrm>
        <a:off x="1363026" y="236677"/>
        <a:ext cx="759018" cy="368058"/>
      </dsp:txXfrm>
    </dsp:sp>
    <dsp:sp modelId="{7803D601-B64D-429C-87C2-8DF7963A44CB}">
      <dsp:nvSpPr>
        <dsp:cNvPr id="0" name=""/>
        <dsp:cNvSpPr/>
      </dsp:nvSpPr>
      <dsp:spPr>
        <a:xfrm rot="19457599">
          <a:off x="2097292" y="288091"/>
          <a:ext cx="385174" cy="40429"/>
        </a:xfrm>
        <a:custGeom>
          <a:avLst/>
          <a:gdLst/>
          <a:ahLst/>
          <a:cxnLst/>
          <a:rect l="0" t="0" r="0" b="0"/>
          <a:pathLst>
            <a:path>
              <a:moveTo>
                <a:pt x="0" y="20214"/>
              </a:moveTo>
              <a:lnTo>
                <a:pt x="385174"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80250" y="298676"/>
        <a:ext cx="19258" cy="19258"/>
      </dsp:txXfrm>
    </dsp:sp>
    <dsp:sp modelId="{4A5349EA-5BFF-40BE-A854-75610D7B8036}">
      <dsp:nvSpPr>
        <dsp:cNvPr id="0" name=""/>
        <dsp:cNvSpPr/>
      </dsp:nvSpPr>
      <dsp:spPr>
        <a:xfrm>
          <a:off x="2446264" y="424"/>
          <a:ext cx="781920" cy="3909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具体例</a:t>
          </a:r>
        </a:p>
      </dsp:txBody>
      <dsp:txXfrm>
        <a:off x="2457715" y="11875"/>
        <a:ext cx="759018" cy="368058"/>
      </dsp:txXfrm>
    </dsp:sp>
    <dsp:sp modelId="{AA5A0763-B0B2-44E7-A486-CB14858FAD5D}">
      <dsp:nvSpPr>
        <dsp:cNvPr id="0" name=""/>
        <dsp:cNvSpPr/>
      </dsp:nvSpPr>
      <dsp:spPr>
        <a:xfrm rot="2142401">
          <a:off x="2097292" y="512893"/>
          <a:ext cx="385174" cy="40429"/>
        </a:xfrm>
        <a:custGeom>
          <a:avLst/>
          <a:gdLst/>
          <a:ahLst/>
          <a:cxnLst/>
          <a:rect l="0" t="0" r="0" b="0"/>
          <a:pathLst>
            <a:path>
              <a:moveTo>
                <a:pt x="0" y="20214"/>
              </a:moveTo>
              <a:lnTo>
                <a:pt x="385174"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80250" y="523478"/>
        <a:ext cx="19258" cy="19258"/>
      </dsp:txXfrm>
    </dsp:sp>
    <dsp:sp modelId="{0196EFB5-A6C0-4D43-974B-09506367E140}">
      <dsp:nvSpPr>
        <dsp:cNvPr id="0" name=""/>
        <dsp:cNvSpPr/>
      </dsp:nvSpPr>
      <dsp:spPr>
        <a:xfrm>
          <a:off x="2446264" y="450028"/>
          <a:ext cx="781920" cy="3909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具体例</a:t>
          </a:r>
        </a:p>
      </dsp:txBody>
      <dsp:txXfrm>
        <a:off x="2457715" y="461479"/>
        <a:ext cx="759018" cy="368058"/>
      </dsp:txXfrm>
    </dsp:sp>
    <dsp:sp modelId="{ADDD0926-88EB-4D0C-9848-1FEE1957E303}">
      <dsp:nvSpPr>
        <dsp:cNvPr id="0" name=""/>
        <dsp:cNvSpPr/>
      </dsp:nvSpPr>
      <dsp:spPr>
        <a:xfrm rot="3310531">
          <a:off x="921345" y="1074898"/>
          <a:ext cx="547692" cy="40429"/>
        </a:xfrm>
        <a:custGeom>
          <a:avLst/>
          <a:gdLst/>
          <a:ahLst/>
          <a:cxnLst/>
          <a:rect l="0" t="0" r="0" b="0"/>
          <a:pathLst>
            <a:path>
              <a:moveTo>
                <a:pt x="0" y="20214"/>
              </a:moveTo>
              <a:lnTo>
                <a:pt x="547692" y="202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81499" y="1081420"/>
        <a:ext cx="27384" cy="27384"/>
      </dsp:txXfrm>
    </dsp:sp>
    <dsp:sp modelId="{9B874AD7-F13E-46E8-9561-054ABD6740EE}">
      <dsp:nvSpPr>
        <dsp:cNvPr id="0" name=""/>
        <dsp:cNvSpPr/>
      </dsp:nvSpPr>
      <dsp:spPr>
        <a:xfrm>
          <a:off x="1351575" y="1124435"/>
          <a:ext cx="781920" cy="3909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根拠</a:t>
          </a:r>
        </a:p>
      </dsp:txBody>
      <dsp:txXfrm>
        <a:off x="1363026" y="1135886"/>
        <a:ext cx="759018" cy="368058"/>
      </dsp:txXfrm>
    </dsp:sp>
    <dsp:sp modelId="{91F25461-E5B7-4123-AAD8-5197951239FB}">
      <dsp:nvSpPr>
        <dsp:cNvPr id="0" name=""/>
        <dsp:cNvSpPr/>
      </dsp:nvSpPr>
      <dsp:spPr>
        <a:xfrm rot="19457599">
          <a:off x="2097292" y="1187299"/>
          <a:ext cx="385174" cy="40429"/>
        </a:xfrm>
        <a:custGeom>
          <a:avLst/>
          <a:gdLst/>
          <a:ahLst/>
          <a:cxnLst/>
          <a:rect l="0" t="0" r="0" b="0"/>
          <a:pathLst>
            <a:path>
              <a:moveTo>
                <a:pt x="0" y="20214"/>
              </a:moveTo>
              <a:lnTo>
                <a:pt x="385174"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80250" y="1197884"/>
        <a:ext cx="19258" cy="19258"/>
      </dsp:txXfrm>
    </dsp:sp>
    <dsp:sp modelId="{A9E62251-D73E-44F2-BAB6-4134AB1BDA35}">
      <dsp:nvSpPr>
        <dsp:cNvPr id="0" name=""/>
        <dsp:cNvSpPr/>
      </dsp:nvSpPr>
      <dsp:spPr>
        <a:xfrm>
          <a:off x="2446264" y="899633"/>
          <a:ext cx="781920" cy="3909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具体例</a:t>
          </a:r>
        </a:p>
      </dsp:txBody>
      <dsp:txXfrm>
        <a:off x="2457715" y="911084"/>
        <a:ext cx="759018" cy="368058"/>
      </dsp:txXfrm>
    </dsp:sp>
    <dsp:sp modelId="{D9FB3C85-5836-4CFC-A9F3-6CBE6BD39B71}">
      <dsp:nvSpPr>
        <dsp:cNvPr id="0" name=""/>
        <dsp:cNvSpPr/>
      </dsp:nvSpPr>
      <dsp:spPr>
        <a:xfrm rot="2142401">
          <a:off x="2097292" y="1412101"/>
          <a:ext cx="385174" cy="40429"/>
        </a:xfrm>
        <a:custGeom>
          <a:avLst/>
          <a:gdLst/>
          <a:ahLst/>
          <a:cxnLst/>
          <a:rect l="0" t="0" r="0" b="0"/>
          <a:pathLst>
            <a:path>
              <a:moveTo>
                <a:pt x="0" y="20214"/>
              </a:moveTo>
              <a:lnTo>
                <a:pt x="385174"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80250" y="1422686"/>
        <a:ext cx="19258" cy="19258"/>
      </dsp:txXfrm>
    </dsp:sp>
    <dsp:sp modelId="{EB05F71E-5961-4E41-AB40-D56288F02123}">
      <dsp:nvSpPr>
        <dsp:cNvPr id="0" name=""/>
        <dsp:cNvSpPr/>
      </dsp:nvSpPr>
      <dsp:spPr>
        <a:xfrm>
          <a:off x="2446264" y="1349237"/>
          <a:ext cx="781920" cy="3909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具体例</a:t>
          </a:r>
        </a:p>
      </dsp:txBody>
      <dsp:txXfrm>
        <a:off x="2457715" y="1360688"/>
        <a:ext cx="759018" cy="3680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2A926-8DAA-4C7B-9BB2-D4654989E4B9}" type="datetimeFigureOut">
              <a:rPr kumimoji="1" lang="ja-JP" altLang="en-US" smtClean="0"/>
              <a:t>2020/6/16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9CCC1-13C4-4438-9015-26CE80A871A1}" type="slidenum">
              <a:rPr kumimoji="1" lang="ja-JP" altLang="en-US" smtClean="0"/>
              <a:t>‹#›</a:t>
            </a:fld>
            <a:endParaRPr kumimoji="1" lang="ja-JP" altLang="en-US"/>
          </a:p>
        </p:txBody>
      </p:sp>
    </p:spTree>
    <p:extLst>
      <p:ext uri="{BB962C8B-B14F-4D97-AF65-F5344CB8AC3E}">
        <p14:creationId xmlns:p14="http://schemas.microsoft.com/office/powerpoint/2010/main" val="18701311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a:t>
            </a:fld>
            <a:endParaRPr kumimoji="1" lang="ja-JP" altLang="en-US"/>
          </a:p>
        </p:txBody>
      </p:sp>
    </p:spTree>
    <p:extLst>
      <p:ext uri="{BB962C8B-B14F-4D97-AF65-F5344CB8AC3E}">
        <p14:creationId xmlns:p14="http://schemas.microsoft.com/office/powerpoint/2010/main" val="1397277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a:t>
            </a:fld>
            <a:endParaRPr kumimoji="1" lang="ja-JP" altLang="en-US"/>
          </a:p>
        </p:txBody>
      </p:sp>
    </p:spTree>
    <p:extLst>
      <p:ext uri="{BB962C8B-B14F-4D97-AF65-F5344CB8AC3E}">
        <p14:creationId xmlns:p14="http://schemas.microsoft.com/office/powerpoint/2010/main" val="2849662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a:t>
            </a:fld>
            <a:endParaRPr kumimoji="1" lang="ja-JP" altLang="en-US"/>
          </a:p>
        </p:txBody>
      </p:sp>
    </p:spTree>
    <p:extLst>
      <p:ext uri="{BB962C8B-B14F-4D97-AF65-F5344CB8AC3E}">
        <p14:creationId xmlns:p14="http://schemas.microsoft.com/office/powerpoint/2010/main" val="151091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14</a:t>
            </a:fld>
            <a:endParaRPr kumimoji="1" lang="ja-JP" altLang="en-US"/>
          </a:p>
        </p:txBody>
      </p:sp>
    </p:spTree>
    <p:extLst>
      <p:ext uri="{BB962C8B-B14F-4D97-AF65-F5344CB8AC3E}">
        <p14:creationId xmlns:p14="http://schemas.microsoft.com/office/powerpoint/2010/main" val="21988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15</a:t>
            </a:fld>
            <a:endParaRPr kumimoji="1" lang="ja-JP" altLang="en-US"/>
          </a:p>
        </p:txBody>
      </p:sp>
    </p:spTree>
    <p:extLst>
      <p:ext uri="{BB962C8B-B14F-4D97-AF65-F5344CB8AC3E}">
        <p14:creationId xmlns:p14="http://schemas.microsoft.com/office/powerpoint/2010/main" val="2025877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16</a:t>
            </a:fld>
            <a:endParaRPr kumimoji="1" lang="ja-JP" altLang="en-US"/>
          </a:p>
        </p:txBody>
      </p:sp>
    </p:spTree>
    <p:extLst>
      <p:ext uri="{BB962C8B-B14F-4D97-AF65-F5344CB8AC3E}">
        <p14:creationId xmlns:p14="http://schemas.microsoft.com/office/powerpoint/2010/main" val="229006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17</a:t>
            </a:fld>
            <a:endParaRPr kumimoji="1" lang="ja-JP" altLang="en-US"/>
          </a:p>
        </p:txBody>
      </p:sp>
    </p:spTree>
    <p:extLst>
      <p:ext uri="{BB962C8B-B14F-4D97-AF65-F5344CB8AC3E}">
        <p14:creationId xmlns:p14="http://schemas.microsoft.com/office/powerpoint/2010/main" val="1905614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18</a:t>
            </a:fld>
            <a:endParaRPr kumimoji="1" lang="ja-JP" altLang="en-US"/>
          </a:p>
        </p:txBody>
      </p:sp>
    </p:spTree>
    <p:extLst>
      <p:ext uri="{BB962C8B-B14F-4D97-AF65-F5344CB8AC3E}">
        <p14:creationId xmlns:p14="http://schemas.microsoft.com/office/powerpoint/2010/main" val="290030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19</a:t>
            </a:fld>
            <a:endParaRPr kumimoji="1" lang="ja-JP" altLang="en-US"/>
          </a:p>
        </p:txBody>
      </p:sp>
    </p:spTree>
    <p:extLst>
      <p:ext uri="{BB962C8B-B14F-4D97-AF65-F5344CB8AC3E}">
        <p14:creationId xmlns:p14="http://schemas.microsoft.com/office/powerpoint/2010/main" val="187146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20</a:t>
            </a:fld>
            <a:endParaRPr kumimoji="1" lang="ja-JP" altLang="en-US"/>
          </a:p>
        </p:txBody>
      </p:sp>
    </p:spTree>
    <p:extLst>
      <p:ext uri="{BB962C8B-B14F-4D97-AF65-F5344CB8AC3E}">
        <p14:creationId xmlns:p14="http://schemas.microsoft.com/office/powerpoint/2010/main" val="2799095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21</a:t>
            </a:fld>
            <a:endParaRPr kumimoji="1" lang="ja-JP" altLang="en-US"/>
          </a:p>
        </p:txBody>
      </p:sp>
    </p:spTree>
    <p:extLst>
      <p:ext uri="{BB962C8B-B14F-4D97-AF65-F5344CB8AC3E}">
        <p14:creationId xmlns:p14="http://schemas.microsoft.com/office/powerpoint/2010/main" val="392915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a:t>
            </a:fld>
            <a:endParaRPr kumimoji="1" lang="ja-JP" altLang="en-US"/>
          </a:p>
        </p:txBody>
      </p:sp>
    </p:spTree>
    <p:extLst>
      <p:ext uri="{BB962C8B-B14F-4D97-AF65-F5344CB8AC3E}">
        <p14:creationId xmlns:p14="http://schemas.microsoft.com/office/powerpoint/2010/main" val="2687054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22</a:t>
            </a:fld>
            <a:endParaRPr kumimoji="1" lang="ja-JP" altLang="en-US"/>
          </a:p>
        </p:txBody>
      </p:sp>
    </p:spTree>
    <p:extLst>
      <p:ext uri="{BB962C8B-B14F-4D97-AF65-F5344CB8AC3E}">
        <p14:creationId xmlns:p14="http://schemas.microsoft.com/office/powerpoint/2010/main" val="235282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23</a:t>
            </a:fld>
            <a:endParaRPr kumimoji="1" lang="ja-JP" altLang="en-US"/>
          </a:p>
        </p:txBody>
      </p:sp>
    </p:spTree>
    <p:extLst>
      <p:ext uri="{BB962C8B-B14F-4D97-AF65-F5344CB8AC3E}">
        <p14:creationId xmlns:p14="http://schemas.microsoft.com/office/powerpoint/2010/main" val="1054052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24</a:t>
            </a:fld>
            <a:endParaRPr kumimoji="1" lang="ja-JP" altLang="en-US"/>
          </a:p>
        </p:txBody>
      </p:sp>
    </p:spTree>
    <p:extLst>
      <p:ext uri="{BB962C8B-B14F-4D97-AF65-F5344CB8AC3E}">
        <p14:creationId xmlns:p14="http://schemas.microsoft.com/office/powerpoint/2010/main" val="3007568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25</a:t>
            </a:fld>
            <a:endParaRPr kumimoji="1" lang="ja-JP" altLang="en-US"/>
          </a:p>
        </p:txBody>
      </p:sp>
    </p:spTree>
    <p:extLst>
      <p:ext uri="{BB962C8B-B14F-4D97-AF65-F5344CB8AC3E}">
        <p14:creationId xmlns:p14="http://schemas.microsoft.com/office/powerpoint/2010/main" val="3245157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28</a:t>
            </a:fld>
            <a:endParaRPr kumimoji="1" lang="ja-JP" altLang="en-US"/>
          </a:p>
        </p:txBody>
      </p:sp>
    </p:spTree>
    <p:extLst>
      <p:ext uri="{BB962C8B-B14F-4D97-AF65-F5344CB8AC3E}">
        <p14:creationId xmlns:p14="http://schemas.microsoft.com/office/powerpoint/2010/main" val="4177671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29</a:t>
            </a:fld>
            <a:endParaRPr kumimoji="1" lang="ja-JP" altLang="en-US"/>
          </a:p>
        </p:txBody>
      </p:sp>
    </p:spTree>
    <p:extLst>
      <p:ext uri="{BB962C8B-B14F-4D97-AF65-F5344CB8AC3E}">
        <p14:creationId xmlns:p14="http://schemas.microsoft.com/office/powerpoint/2010/main" val="1173023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30</a:t>
            </a:fld>
            <a:endParaRPr kumimoji="1" lang="ja-JP" altLang="en-US"/>
          </a:p>
        </p:txBody>
      </p:sp>
    </p:spTree>
    <p:extLst>
      <p:ext uri="{BB962C8B-B14F-4D97-AF65-F5344CB8AC3E}">
        <p14:creationId xmlns:p14="http://schemas.microsoft.com/office/powerpoint/2010/main" val="3098313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31</a:t>
            </a:fld>
            <a:endParaRPr kumimoji="1" lang="ja-JP" altLang="en-US"/>
          </a:p>
        </p:txBody>
      </p:sp>
    </p:spTree>
    <p:extLst>
      <p:ext uri="{BB962C8B-B14F-4D97-AF65-F5344CB8AC3E}">
        <p14:creationId xmlns:p14="http://schemas.microsoft.com/office/powerpoint/2010/main" val="2632962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32</a:t>
            </a:fld>
            <a:endParaRPr kumimoji="1" lang="ja-JP" altLang="en-US"/>
          </a:p>
        </p:txBody>
      </p:sp>
    </p:spTree>
    <p:extLst>
      <p:ext uri="{BB962C8B-B14F-4D97-AF65-F5344CB8AC3E}">
        <p14:creationId xmlns:p14="http://schemas.microsoft.com/office/powerpoint/2010/main" val="3568383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33</a:t>
            </a:fld>
            <a:endParaRPr kumimoji="1" lang="ja-JP" altLang="en-US"/>
          </a:p>
        </p:txBody>
      </p:sp>
    </p:spTree>
    <p:extLst>
      <p:ext uri="{BB962C8B-B14F-4D97-AF65-F5344CB8AC3E}">
        <p14:creationId xmlns:p14="http://schemas.microsoft.com/office/powerpoint/2010/main" val="204112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a:t>
            </a:fld>
            <a:endParaRPr kumimoji="1" lang="ja-JP" altLang="en-US"/>
          </a:p>
        </p:txBody>
      </p:sp>
    </p:spTree>
    <p:extLst>
      <p:ext uri="{BB962C8B-B14F-4D97-AF65-F5344CB8AC3E}">
        <p14:creationId xmlns:p14="http://schemas.microsoft.com/office/powerpoint/2010/main" val="57602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34</a:t>
            </a:fld>
            <a:endParaRPr kumimoji="1" lang="ja-JP" altLang="en-US"/>
          </a:p>
        </p:txBody>
      </p:sp>
    </p:spTree>
    <p:extLst>
      <p:ext uri="{BB962C8B-B14F-4D97-AF65-F5344CB8AC3E}">
        <p14:creationId xmlns:p14="http://schemas.microsoft.com/office/powerpoint/2010/main" val="1481326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35</a:t>
            </a:fld>
            <a:endParaRPr kumimoji="1" lang="ja-JP" altLang="en-US"/>
          </a:p>
        </p:txBody>
      </p:sp>
    </p:spTree>
    <p:extLst>
      <p:ext uri="{BB962C8B-B14F-4D97-AF65-F5344CB8AC3E}">
        <p14:creationId xmlns:p14="http://schemas.microsoft.com/office/powerpoint/2010/main" val="114626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37</a:t>
            </a:fld>
            <a:endParaRPr kumimoji="1" lang="ja-JP" altLang="en-US"/>
          </a:p>
        </p:txBody>
      </p:sp>
    </p:spTree>
    <p:extLst>
      <p:ext uri="{BB962C8B-B14F-4D97-AF65-F5344CB8AC3E}">
        <p14:creationId xmlns:p14="http://schemas.microsoft.com/office/powerpoint/2010/main" val="21029591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38</a:t>
            </a:fld>
            <a:endParaRPr kumimoji="1" lang="ja-JP" altLang="en-US"/>
          </a:p>
        </p:txBody>
      </p:sp>
    </p:spTree>
    <p:extLst>
      <p:ext uri="{BB962C8B-B14F-4D97-AF65-F5344CB8AC3E}">
        <p14:creationId xmlns:p14="http://schemas.microsoft.com/office/powerpoint/2010/main" val="2398840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39</a:t>
            </a:fld>
            <a:endParaRPr kumimoji="1" lang="ja-JP" altLang="en-US"/>
          </a:p>
        </p:txBody>
      </p:sp>
    </p:spTree>
    <p:extLst>
      <p:ext uri="{BB962C8B-B14F-4D97-AF65-F5344CB8AC3E}">
        <p14:creationId xmlns:p14="http://schemas.microsoft.com/office/powerpoint/2010/main" val="911393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42</a:t>
            </a:fld>
            <a:endParaRPr kumimoji="1" lang="ja-JP" altLang="en-US"/>
          </a:p>
        </p:txBody>
      </p:sp>
    </p:spTree>
    <p:extLst>
      <p:ext uri="{BB962C8B-B14F-4D97-AF65-F5344CB8AC3E}">
        <p14:creationId xmlns:p14="http://schemas.microsoft.com/office/powerpoint/2010/main" val="3914082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44</a:t>
            </a:fld>
            <a:endParaRPr kumimoji="1" lang="ja-JP" altLang="en-US"/>
          </a:p>
        </p:txBody>
      </p:sp>
    </p:spTree>
    <p:extLst>
      <p:ext uri="{BB962C8B-B14F-4D97-AF65-F5344CB8AC3E}">
        <p14:creationId xmlns:p14="http://schemas.microsoft.com/office/powerpoint/2010/main" val="3344092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45</a:t>
            </a:fld>
            <a:endParaRPr kumimoji="1" lang="ja-JP" altLang="en-US"/>
          </a:p>
        </p:txBody>
      </p:sp>
    </p:spTree>
    <p:extLst>
      <p:ext uri="{BB962C8B-B14F-4D97-AF65-F5344CB8AC3E}">
        <p14:creationId xmlns:p14="http://schemas.microsoft.com/office/powerpoint/2010/main" val="3460146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46</a:t>
            </a:fld>
            <a:endParaRPr kumimoji="1" lang="ja-JP" altLang="en-US"/>
          </a:p>
        </p:txBody>
      </p:sp>
    </p:spTree>
    <p:extLst>
      <p:ext uri="{BB962C8B-B14F-4D97-AF65-F5344CB8AC3E}">
        <p14:creationId xmlns:p14="http://schemas.microsoft.com/office/powerpoint/2010/main" val="3077798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47</a:t>
            </a:fld>
            <a:endParaRPr kumimoji="1" lang="ja-JP" altLang="en-US"/>
          </a:p>
        </p:txBody>
      </p:sp>
    </p:spTree>
    <p:extLst>
      <p:ext uri="{BB962C8B-B14F-4D97-AF65-F5344CB8AC3E}">
        <p14:creationId xmlns:p14="http://schemas.microsoft.com/office/powerpoint/2010/main" val="265073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a:t>
            </a:fld>
            <a:endParaRPr kumimoji="1" lang="ja-JP" altLang="en-US"/>
          </a:p>
        </p:txBody>
      </p:sp>
    </p:spTree>
    <p:extLst>
      <p:ext uri="{BB962C8B-B14F-4D97-AF65-F5344CB8AC3E}">
        <p14:creationId xmlns:p14="http://schemas.microsoft.com/office/powerpoint/2010/main" val="3846622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48</a:t>
            </a:fld>
            <a:endParaRPr kumimoji="1" lang="ja-JP" altLang="en-US"/>
          </a:p>
        </p:txBody>
      </p:sp>
    </p:spTree>
    <p:extLst>
      <p:ext uri="{BB962C8B-B14F-4D97-AF65-F5344CB8AC3E}">
        <p14:creationId xmlns:p14="http://schemas.microsoft.com/office/powerpoint/2010/main" val="1655519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49</a:t>
            </a:fld>
            <a:endParaRPr kumimoji="1" lang="ja-JP" altLang="en-US"/>
          </a:p>
        </p:txBody>
      </p:sp>
    </p:spTree>
    <p:extLst>
      <p:ext uri="{BB962C8B-B14F-4D97-AF65-F5344CB8AC3E}">
        <p14:creationId xmlns:p14="http://schemas.microsoft.com/office/powerpoint/2010/main" val="541131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50</a:t>
            </a:fld>
            <a:endParaRPr kumimoji="1" lang="ja-JP" altLang="en-US"/>
          </a:p>
        </p:txBody>
      </p:sp>
    </p:spTree>
    <p:extLst>
      <p:ext uri="{BB962C8B-B14F-4D97-AF65-F5344CB8AC3E}">
        <p14:creationId xmlns:p14="http://schemas.microsoft.com/office/powerpoint/2010/main" val="2234964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54</a:t>
            </a:fld>
            <a:endParaRPr kumimoji="1" lang="ja-JP" altLang="en-US"/>
          </a:p>
        </p:txBody>
      </p:sp>
    </p:spTree>
    <p:extLst>
      <p:ext uri="{BB962C8B-B14F-4D97-AF65-F5344CB8AC3E}">
        <p14:creationId xmlns:p14="http://schemas.microsoft.com/office/powerpoint/2010/main" val="649171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57</a:t>
            </a:fld>
            <a:endParaRPr kumimoji="1" lang="ja-JP" altLang="en-US"/>
          </a:p>
        </p:txBody>
      </p:sp>
    </p:spTree>
    <p:extLst>
      <p:ext uri="{BB962C8B-B14F-4D97-AF65-F5344CB8AC3E}">
        <p14:creationId xmlns:p14="http://schemas.microsoft.com/office/powerpoint/2010/main" val="3964826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58</a:t>
            </a:fld>
            <a:endParaRPr kumimoji="1" lang="ja-JP" altLang="en-US"/>
          </a:p>
        </p:txBody>
      </p:sp>
    </p:spTree>
    <p:extLst>
      <p:ext uri="{BB962C8B-B14F-4D97-AF65-F5344CB8AC3E}">
        <p14:creationId xmlns:p14="http://schemas.microsoft.com/office/powerpoint/2010/main" val="2142610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59</a:t>
            </a:fld>
            <a:endParaRPr kumimoji="1" lang="ja-JP" altLang="en-US"/>
          </a:p>
        </p:txBody>
      </p:sp>
    </p:spTree>
    <p:extLst>
      <p:ext uri="{BB962C8B-B14F-4D97-AF65-F5344CB8AC3E}">
        <p14:creationId xmlns:p14="http://schemas.microsoft.com/office/powerpoint/2010/main" val="37777206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60</a:t>
            </a:fld>
            <a:endParaRPr kumimoji="1" lang="ja-JP" altLang="en-US"/>
          </a:p>
        </p:txBody>
      </p:sp>
    </p:spTree>
    <p:extLst>
      <p:ext uri="{BB962C8B-B14F-4D97-AF65-F5344CB8AC3E}">
        <p14:creationId xmlns:p14="http://schemas.microsoft.com/office/powerpoint/2010/main" val="1444882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61</a:t>
            </a:fld>
            <a:endParaRPr kumimoji="1" lang="ja-JP" altLang="en-US"/>
          </a:p>
        </p:txBody>
      </p:sp>
    </p:spTree>
    <p:extLst>
      <p:ext uri="{BB962C8B-B14F-4D97-AF65-F5344CB8AC3E}">
        <p14:creationId xmlns:p14="http://schemas.microsoft.com/office/powerpoint/2010/main" val="13246016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62</a:t>
            </a:fld>
            <a:endParaRPr kumimoji="1" lang="ja-JP" altLang="en-US"/>
          </a:p>
        </p:txBody>
      </p:sp>
    </p:spTree>
    <p:extLst>
      <p:ext uri="{BB962C8B-B14F-4D97-AF65-F5344CB8AC3E}">
        <p14:creationId xmlns:p14="http://schemas.microsoft.com/office/powerpoint/2010/main" val="3156464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a:t>
            </a:fld>
            <a:endParaRPr kumimoji="1" lang="ja-JP" altLang="en-US"/>
          </a:p>
        </p:txBody>
      </p:sp>
    </p:spTree>
    <p:extLst>
      <p:ext uri="{BB962C8B-B14F-4D97-AF65-F5344CB8AC3E}">
        <p14:creationId xmlns:p14="http://schemas.microsoft.com/office/powerpoint/2010/main" val="4560390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63</a:t>
            </a:fld>
            <a:endParaRPr kumimoji="1" lang="ja-JP" altLang="en-US"/>
          </a:p>
        </p:txBody>
      </p:sp>
    </p:spTree>
    <p:extLst>
      <p:ext uri="{BB962C8B-B14F-4D97-AF65-F5344CB8AC3E}">
        <p14:creationId xmlns:p14="http://schemas.microsoft.com/office/powerpoint/2010/main" val="11964837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65</a:t>
            </a:fld>
            <a:endParaRPr kumimoji="1" lang="ja-JP" altLang="en-US"/>
          </a:p>
        </p:txBody>
      </p:sp>
    </p:spTree>
    <p:extLst>
      <p:ext uri="{BB962C8B-B14F-4D97-AF65-F5344CB8AC3E}">
        <p14:creationId xmlns:p14="http://schemas.microsoft.com/office/powerpoint/2010/main" val="159694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73</a:t>
            </a:fld>
            <a:endParaRPr kumimoji="1" lang="ja-JP" altLang="en-US"/>
          </a:p>
        </p:txBody>
      </p:sp>
    </p:spTree>
    <p:extLst>
      <p:ext uri="{BB962C8B-B14F-4D97-AF65-F5344CB8AC3E}">
        <p14:creationId xmlns:p14="http://schemas.microsoft.com/office/powerpoint/2010/main" val="3892586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74</a:t>
            </a:fld>
            <a:endParaRPr kumimoji="1" lang="ja-JP" altLang="en-US"/>
          </a:p>
        </p:txBody>
      </p:sp>
    </p:spTree>
    <p:extLst>
      <p:ext uri="{BB962C8B-B14F-4D97-AF65-F5344CB8AC3E}">
        <p14:creationId xmlns:p14="http://schemas.microsoft.com/office/powerpoint/2010/main" val="727593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77</a:t>
            </a:fld>
            <a:endParaRPr kumimoji="1" lang="ja-JP" altLang="en-US"/>
          </a:p>
        </p:txBody>
      </p:sp>
    </p:spTree>
    <p:extLst>
      <p:ext uri="{BB962C8B-B14F-4D97-AF65-F5344CB8AC3E}">
        <p14:creationId xmlns:p14="http://schemas.microsoft.com/office/powerpoint/2010/main" val="3321638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78</a:t>
            </a:fld>
            <a:endParaRPr kumimoji="1" lang="ja-JP" altLang="en-US"/>
          </a:p>
        </p:txBody>
      </p:sp>
    </p:spTree>
    <p:extLst>
      <p:ext uri="{BB962C8B-B14F-4D97-AF65-F5344CB8AC3E}">
        <p14:creationId xmlns:p14="http://schemas.microsoft.com/office/powerpoint/2010/main" val="6483063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79</a:t>
            </a:fld>
            <a:endParaRPr kumimoji="1" lang="ja-JP" altLang="en-US"/>
          </a:p>
        </p:txBody>
      </p:sp>
    </p:spTree>
    <p:extLst>
      <p:ext uri="{BB962C8B-B14F-4D97-AF65-F5344CB8AC3E}">
        <p14:creationId xmlns:p14="http://schemas.microsoft.com/office/powerpoint/2010/main" val="4919192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80</a:t>
            </a:fld>
            <a:endParaRPr kumimoji="1" lang="ja-JP" altLang="en-US"/>
          </a:p>
        </p:txBody>
      </p:sp>
    </p:spTree>
    <p:extLst>
      <p:ext uri="{BB962C8B-B14F-4D97-AF65-F5344CB8AC3E}">
        <p14:creationId xmlns:p14="http://schemas.microsoft.com/office/powerpoint/2010/main" val="20331299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82</a:t>
            </a:fld>
            <a:endParaRPr kumimoji="1" lang="ja-JP" altLang="en-US"/>
          </a:p>
        </p:txBody>
      </p:sp>
    </p:spTree>
    <p:extLst>
      <p:ext uri="{BB962C8B-B14F-4D97-AF65-F5344CB8AC3E}">
        <p14:creationId xmlns:p14="http://schemas.microsoft.com/office/powerpoint/2010/main" val="9382214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86</a:t>
            </a:fld>
            <a:endParaRPr kumimoji="1" lang="ja-JP" altLang="en-US"/>
          </a:p>
        </p:txBody>
      </p:sp>
    </p:spTree>
    <p:extLst>
      <p:ext uri="{BB962C8B-B14F-4D97-AF65-F5344CB8AC3E}">
        <p14:creationId xmlns:p14="http://schemas.microsoft.com/office/powerpoint/2010/main" val="69805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a:t>
            </a:fld>
            <a:endParaRPr kumimoji="1" lang="ja-JP" altLang="en-US"/>
          </a:p>
        </p:txBody>
      </p:sp>
    </p:spTree>
    <p:extLst>
      <p:ext uri="{BB962C8B-B14F-4D97-AF65-F5344CB8AC3E}">
        <p14:creationId xmlns:p14="http://schemas.microsoft.com/office/powerpoint/2010/main" val="37847299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87</a:t>
            </a:fld>
            <a:endParaRPr kumimoji="1" lang="ja-JP" altLang="en-US"/>
          </a:p>
        </p:txBody>
      </p:sp>
    </p:spTree>
    <p:extLst>
      <p:ext uri="{BB962C8B-B14F-4D97-AF65-F5344CB8AC3E}">
        <p14:creationId xmlns:p14="http://schemas.microsoft.com/office/powerpoint/2010/main" val="10494751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89</a:t>
            </a:fld>
            <a:endParaRPr kumimoji="1" lang="ja-JP" altLang="en-US"/>
          </a:p>
        </p:txBody>
      </p:sp>
    </p:spTree>
    <p:extLst>
      <p:ext uri="{BB962C8B-B14F-4D97-AF65-F5344CB8AC3E}">
        <p14:creationId xmlns:p14="http://schemas.microsoft.com/office/powerpoint/2010/main" val="14609507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90</a:t>
            </a:fld>
            <a:endParaRPr kumimoji="1" lang="ja-JP" altLang="en-US"/>
          </a:p>
        </p:txBody>
      </p:sp>
    </p:spTree>
    <p:extLst>
      <p:ext uri="{BB962C8B-B14F-4D97-AF65-F5344CB8AC3E}">
        <p14:creationId xmlns:p14="http://schemas.microsoft.com/office/powerpoint/2010/main" val="24055574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91</a:t>
            </a:fld>
            <a:endParaRPr kumimoji="1" lang="ja-JP" altLang="en-US"/>
          </a:p>
        </p:txBody>
      </p:sp>
    </p:spTree>
    <p:extLst>
      <p:ext uri="{BB962C8B-B14F-4D97-AF65-F5344CB8AC3E}">
        <p14:creationId xmlns:p14="http://schemas.microsoft.com/office/powerpoint/2010/main" val="28719709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93</a:t>
            </a:fld>
            <a:endParaRPr kumimoji="1" lang="ja-JP" altLang="en-US"/>
          </a:p>
        </p:txBody>
      </p:sp>
    </p:spTree>
    <p:extLst>
      <p:ext uri="{BB962C8B-B14F-4D97-AF65-F5344CB8AC3E}">
        <p14:creationId xmlns:p14="http://schemas.microsoft.com/office/powerpoint/2010/main" val="30505979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94</a:t>
            </a:fld>
            <a:endParaRPr kumimoji="1" lang="ja-JP" altLang="en-US"/>
          </a:p>
        </p:txBody>
      </p:sp>
    </p:spTree>
    <p:extLst>
      <p:ext uri="{BB962C8B-B14F-4D97-AF65-F5344CB8AC3E}">
        <p14:creationId xmlns:p14="http://schemas.microsoft.com/office/powerpoint/2010/main" val="23073695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95</a:t>
            </a:fld>
            <a:endParaRPr kumimoji="1" lang="ja-JP" altLang="en-US"/>
          </a:p>
        </p:txBody>
      </p:sp>
    </p:spTree>
    <p:extLst>
      <p:ext uri="{BB962C8B-B14F-4D97-AF65-F5344CB8AC3E}">
        <p14:creationId xmlns:p14="http://schemas.microsoft.com/office/powerpoint/2010/main" val="9171302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kumimoji="1" lang="ja-JP" altLang="en-US" b="0"/>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98</a:t>
            </a:fld>
            <a:endParaRPr kumimoji="1" lang="ja-JP" altLang="en-US"/>
          </a:p>
        </p:txBody>
      </p:sp>
    </p:spTree>
    <p:extLst>
      <p:ext uri="{BB962C8B-B14F-4D97-AF65-F5344CB8AC3E}">
        <p14:creationId xmlns:p14="http://schemas.microsoft.com/office/powerpoint/2010/main" val="12184450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100</a:t>
            </a:fld>
            <a:endParaRPr kumimoji="1" lang="ja-JP" altLang="en-US"/>
          </a:p>
        </p:txBody>
      </p:sp>
    </p:spTree>
    <p:extLst>
      <p:ext uri="{BB962C8B-B14F-4D97-AF65-F5344CB8AC3E}">
        <p14:creationId xmlns:p14="http://schemas.microsoft.com/office/powerpoint/2010/main" val="1558700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104</a:t>
            </a:fld>
            <a:endParaRPr kumimoji="1" lang="ja-JP" altLang="en-US"/>
          </a:p>
        </p:txBody>
      </p:sp>
    </p:spTree>
    <p:extLst>
      <p:ext uri="{BB962C8B-B14F-4D97-AF65-F5344CB8AC3E}">
        <p14:creationId xmlns:p14="http://schemas.microsoft.com/office/powerpoint/2010/main" val="240985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a:t>
            </a:fld>
            <a:endParaRPr kumimoji="1" lang="ja-JP" altLang="en-US"/>
          </a:p>
        </p:txBody>
      </p:sp>
    </p:spTree>
    <p:extLst>
      <p:ext uri="{BB962C8B-B14F-4D97-AF65-F5344CB8AC3E}">
        <p14:creationId xmlns:p14="http://schemas.microsoft.com/office/powerpoint/2010/main" val="4158938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106</a:t>
            </a:fld>
            <a:endParaRPr kumimoji="1" lang="ja-JP" altLang="en-US"/>
          </a:p>
        </p:txBody>
      </p:sp>
    </p:spTree>
    <p:extLst>
      <p:ext uri="{BB962C8B-B14F-4D97-AF65-F5344CB8AC3E}">
        <p14:creationId xmlns:p14="http://schemas.microsoft.com/office/powerpoint/2010/main" val="1979614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109</a:t>
            </a:fld>
            <a:endParaRPr kumimoji="1" lang="ja-JP" altLang="en-US"/>
          </a:p>
        </p:txBody>
      </p:sp>
    </p:spTree>
    <p:extLst>
      <p:ext uri="{BB962C8B-B14F-4D97-AF65-F5344CB8AC3E}">
        <p14:creationId xmlns:p14="http://schemas.microsoft.com/office/powerpoint/2010/main" val="21449313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110</a:t>
            </a:fld>
            <a:endParaRPr kumimoji="1" lang="ja-JP" altLang="en-US"/>
          </a:p>
        </p:txBody>
      </p:sp>
    </p:spTree>
    <p:extLst>
      <p:ext uri="{BB962C8B-B14F-4D97-AF65-F5344CB8AC3E}">
        <p14:creationId xmlns:p14="http://schemas.microsoft.com/office/powerpoint/2010/main" val="10347540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112</a:t>
            </a:fld>
            <a:endParaRPr kumimoji="1" lang="ja-JP" altLang="en-US"/>
          </a:p>
        </p:txBody>
      </p:sp>
    </p:spTree>
    <p:extLst>
      <p:ext uri="{BB962C8B-B14F-4D97-AF65-F5344CB8AC3E}">
        <p14:creationId xmlns:p14="http://schemas.microsoft.com/office/powerpoint/2010/main" val="39367948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113</a:t>
            </a:fld>
            <a:endParaRPr kumimoji="1" lang="ja-JP" altLang="en-US"/>
          </a:p>
        </p:txBody>
      </p:sp>
    </p:spTree>
    <p:extLst>
      <p:ext uri="{BB962C8B-B14F-4D97-AF65-F5344CB8AC3E}">
        <p14:creationId xmlns:p14="http://schemas.microsoft.com/office/powerpoint/2010/main" val="12857823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115</a:t>
            </a:fld>
            <a:endParaRPr kumimoji="1" lang="ja-JP" altLang="en-US"/>
          </a:p>
        </p:txBody>
      </p:sp>
    </p:spTree>
    <p:extLst>
      <p:ext uri="{BB962C8B-B14F-4D97-AF65-F5344CB8AC3E}">
        <p14:creationId xmlns:p14="http://schemas.microsoft.com/office/powerpoint/2010/main" val="1582216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116</a:t>
            </a:fld>
            <a:endParaRPr kumimoji="1" lang="ja-JP" altLang="en-US"/>
          </a:p>
        </p:txBody>
      </p:sp>
    </p:spTree>
    <p:extLst>
      <p:ext uri="{BB962C8B-B14F-4D97-AF65-F5344CB8AC3E}">
        <p14:creationId xmlns:p14="http://schemas.microsoft.com/office/powerpoint/2010/main" val="16726799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117</a:t>
            </a:fld>
            <a:endParaRPr kumimoji="1" lang="ja-JP" altLang="en-US"/>
          </a:p>
        </p:txBody>
      </p:sp>
    </p:spTree>
    <p:extLst>
      <p:ext uri="{BB962C8B-B14F-4D97-AF65-F5344CB8AC3E}">
        <p14:creationId xmlns:p14="http://schemas.microsoft.com/office/powerpoint/2010/main" val="32348874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118</a:t>
            </a:fld>
            <a:endParaRPr kumimoji="1" lang="ja-JP" altLang="en-US"/>
          </a:p>
        </p:txBody>
      </p:sp>
    </p:spTree>
    <p:extLst>
      <p:ext uri="{BB962C8B-B14F-4D97-AF65-F5344CB8AC3E}">
        <p14:creationId xmlns:p14="http://schemas.microsoft.com/office/powerpoint/2010/main" val="38269836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120</a:t>
            </a:fld>
            <a:endParaRPr kumimoji="1" lang="ja-JP" altLang="en-US"/>
          </a:p>
        </p:txBody>
      </p:sp>
    </p:spTree>
    <p:extLst>
      <p:ext uri="{BB962C8B-B14F-4D97-AF65-F5344CB8AC3E}">
        <p14:creationId xmlns:p14="http://schemas.microsoft.com/office/powerpoint/2010/main" val="4095858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a:t>
            </a:fld>
            <a:endParaRPr kumimoji="1" lang="ja-JP" altLang="en-US"/>
          </a:p>
        </p:txBody>
      </p:sp>
    </p:spTree>
    <p:extLst>
      <p:ext uri="{BB962C8B-B14F-4D97-AF65-F5344CB8AC3E}">
        <p14:creationId xmlns:p14="http://schemas.microsoft.com/office/powerpoint/2010/main" val="12676595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123</a:t>
            </a:fld>
            <a:endParaRPr kumimoji="1" lang="ja-JP" altLang="en-US"/>
          </a:p>
        </p:txBody>
      </p:sp>
    </p:spTree>
    <p:extLst>
      <p:ext uri="{BB962C8B-B14F-4D97-AF65-F5344CB8AC3E}">
        <p14:creationId xmlns:p14="http://schemas.microsoft.com/office/powerpoint/2010/main" val="39696529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124</a:t>
            </a:fld>
            <a:endParaRPr kumimoji="1" lang="ja-JP" altLang="en-US"/>
          </a:p>
        </p:txBody>
      </p:sp>
    </p:spTree>
    <p:extLst>
      <p:ext uri="{BB962C8B-B14F-4D97-AF65-F5344CB8AC3E}">
        <p14:creationId xmlns:p14="http://schemas.microsoft.com/office/powerpoint/2010/main" val="22367388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125</a:t>
            </a:fld>
            <a:endParaRPr kumimoji="1" lang="ja-JP" altLang="en-US"/>
          </a:p>
        </p:txBody>
      </p:sp>
    </p:spTree>
    <p:extLst>
      <p:ext uri="{BB962C8B-B14F-4D97-AF65-F5344CB8AC3E}">
        <p14:creationId xmlns:p14="http://schemas.microsoft.com/office/powerpoint/2010/main" val="1171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a:t>
            </a:fld>
            <a:endParaRPr kumimoji="1" lang="ja-JP" altLang="en-US"/>
          </a:p>
        </p:txBody>
      </p:sp>
    </p:spTree>
    <p:extLst>
      <p:ext uri="{BB962C8B-B14F-4D97-AF65-F5344CB8AC3E}">
        <p14:creationId xmlns:p14="http://schemas.microsoft.com/office/powerpoint/2010/main" val="239427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セクションスライド">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a:xfrm>
            <a:off x="368299" y="3095978"/>
            <a:ext cx="11455399" cy="666045"/>
          </a:xfrm>
        </p:spPr>
        <p:txBody>
          <a:bodyPr/>
          <a:lstStyle>
            <a:lvl1pPr algn="ctr">
              <a:defRPr b="0">
                <a:solidFill>
                  <a:schemeClr val="bg1"/>
                </a:solidFill>
              </a:defRPr>
            </a:lvl1pPr>
          </a:lstStyle>
          <a:p>
            <a:r>
              <a:rPr kumimoji="1" lang="ja-JP" altLang="en-US"/>
              <a:t>スライドタイトル</a:t>
            </a:r>
          </a:p>
        </p:txBody>
      </p:sp>
    </p:spTree>
    <p:extLst>
      <p:ext uri="{BB962C8B-B14F-4D97-AF65-F5344CB8AC3E}">
        <p14:creationId xmlns:p14="http://schemas.microsoft.com/office/powerpoint/2010/main" val="259340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タイトル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a:xfrm>
            <a:off x="368299" y="2000955"/>
            <a:ext cx="11455399" cy="666045"/>
          </a:xfrm>
        </p:spPr>
        <p:txBody>
          <a:bodyPr/>
          <a:lstStyle>
            <a:lvl1pPr algn="ctr">
              <a:defRPr>
                <a:solidFill>
                  <a:schemeClr val="accent1"/>
                </a:solidFill>
              </a:defRPr>
            </a:lvl1pPr>
          </a:lstStyle>
          <a:p>
            <a:r>
              <a:rPr kumimoji="1" lang="ja-JP" altLang="en-US"/>
              <a:t>スライドタイトル</a:t>
            </a:r>
          </a:p>
        </p:txBody>
      </p:sp>
      <p:sp>
        <p:nvSpPr>
          <p:cNvPr id="5" name="テキスト プレースホルダー 5">
            <a:extLst>
              <a:ext uri="{FF2B5EF4-FFF2-40B4-BE49-F238E27FC236}">
                <a16:creationId xmlns:a16="http://schemas.microsoft.com/office/drawing/2014/main" id="{B7CFAF14-4E03-4787-AF8C-4A33ED2AEB69}"/>
              </a:ext>
            </a:extLst>
          </p:cNvPr>
          <p:cNvSpPr>
            <a:spLocks noGrp="1"/>
          </p:cNvSpPr>
          <p:nvPr>
            <p:ph type="body" sz="quarter" idx="12" hasCustomPrompt="1"/>
          </p:nvPr>
        </p:nvSpPr>
        <p:spPr>
          <a:xfrm>
            <a:off x="1800575" y="2799645"/>
            <a:ext cx="8590845" cy="2111022"/>
          </a:xfrm>
        </p:spPr>
        <p:txBody>
          <a:bodyPr anchor="t">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1" lang="ja-JP" altLang="en-US"/>
              <a:t>サブタイトルなど</a:t>
            </a:r>
          </a:p>
        </p:txBody>
      </p:sp>
    </p:spTree>
    <p:extLst>
      <p:ext uri="{BB962C8B-B14F-4D97-AF65-F5344CB8AC3E}">
        <p14:creationId xmlns:p14="http://schemas.microsoft.com/office/powerpoint/2010/main" val="202249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p:txBody>
          <a:bodyPr/>
          <a:lstStyle/>
          <a:p>
            <a:r>
              <a:rPr kumimoji="1" lang="ja-JP" altLang="en-US"/>
              <a:t>スライドタイトル</a:t>
            </a:r>
          </a:p>
        </p:txBody>
      </p:sp>
      <p:sp>
        <p:nvSpPr>
          <p:cNvPr id="3" name="フッター プレースホルダー 2">
            <a:extLst>
              <a:ext uri="{FF2B5EF4-FFF2-40B4-BE49-F238E27FC236}">
                <a16:creationId xmlns:a16="http://schemas.microsoft.com/office/drawing/2014/main" id="{A07311D3-E6B3-4D57-B75C-C3A122510F9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B3B3A2-DEC8-47DA-826C-EC5FDAB09E5F}"/>
              </a:ext>
            </a:extLst>
          </p:cNvPr>
          <p:cNvSpPr>
            <a:spLocks noGrp="1"/>
          </p:cNvSpPr>
          <p:nvPr>
            <p:ph type="sldNum" sz="quarter" idx="11"/>
          </p:nvPr>
        </p:nvSpPr>
        <p:spPr/>
        <p:txBody>
          <a:bodyPr/>
          <a:lstStyle/>
          <a:p>
            <a:fld id="{D9AE47F2-95C2-4286-997D-4843A9A6AD0C}" type="slidenum">
              <a:rPr lang="ja-JP" altLang="en-US" smtClean="0"/>
              <a:pPr/>
              <a:t>‹#›</a:t>
            </a:fld>
            <a:endParaRPr lang="ja-JP" altLang="en-US"/>
          </a:p>
        </p:txBody>
      </p:sp>
      <p:sp>
        <p:nvSpPr>
          <p:cNvPr id="6" name="コンテンツ プレースホルダー 5">
            <a:extLst>
              <a:ext uri="{FF2B5EF4-FFF2-40B4-BE49-F238E27FC236}">
                <a16:creationId xmlns:a16="http://schemas.microsoft.com/office/drawing/2014/main" id="{9C67D9F0-A0EB-4C2A-9DCC-8D139EF19CFA}"/>
              </a:ext>
            </a:extLst>
          </p:cNvPr>
          <p:cNvSpPr>
            <a:spLocks noGrp="1"/>
          </p:cNvSpPr>
          <p:nvPr>
            <p:ph sz="quarter" idx="12"/>
          </p:nvPr>
        </p:nvSpPr>
        <p:spPr>
          <a:xfrm>
            <a:off x="397932" y="1264357"/>
            <a:ext cx="11455399" cy="48887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42819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テキスト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p:txBody>
          <a:bodyPr/>
          <a:lstStyle/>
          <a:p>
            <a:r>
              <a:rPr kumimoji="1" lang="ja-JP" altLang="en-US"/>
              <a:t>スライドタイトル</a:t>
            </a:r>
          </a:p>
        </p:txBody>
      </p:sp>
      <p:sp>
        <p:nvSpPr>
          <p:cNvPr id="3" name="フッター プレースホルダー 2">
            <a:extLst>
              <a:ext uri="{FF2B5EF4-FFF2-40B4-BE49-F238E27FC236}">
                <a16:creationId xmlns:a16="http://schemas.microsoft.com/office/drawing/2014/main" id="{A07311D3-E6B3-4D57-B75C-C3A122510F9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B3B3A2-DEC8-47DA-826C-EC5FDAB09E5F}"/>
              </a:ext>
            </a:extLst>
          </p:cNvPr>
          <p:cNvSpPr>
            <a:spLocks noGrp="1"/>
          </p:cNvSpPr>
          <p:nvPr>
            <p:ph type="sldNum" sz="quarter" idx="11"/>
          </p:nvPr>
        </p:nvSpPr>
        <p:spPr/>
        <p:txBody>
          <a:bodyPr/>
          <a:lstStyle/>
          <a:p>
            <a:fld id="{D9AE47F2-95C2-4286-997D-4843A9A6AD0C}" type="slidenum">
              <a:rPr lang="ja-JP" altLang="en-US" smtClean="0"/>
              <a:pPr/>
              <a:t>‹#›</a:t>
            </a:fld>
            <a:endParaRPr lang="ja-JP" altLang="en-US"/>
          </a:p>
        </p:txBody>
      </p:sp>
      <p:sp>
        <p:nvSpPr>
          <p:cNvPr id="6" name="テキスト プレースホルダー 5">
            <a:extLst>
              <a:ext uri="{FF2B5EF4-FFF2-40B4-BE49-F238E27FC236}">
                <a16:creationId xmlns:a16="http://schemas.microsoft.com/office/drawing/2014/main" id="{74158064-0E80-4964-838C-7027F18EBA1C}"/>
              </a:ext>
            </a:extLst>
          </p:cNvPr>
          <p:cNvSpPr>
            <a:spLocks noGrp="1"/>
          </p:cNvSpPr>
          <p:nvPr>
            <p:ph type="body" sz="quarter" idx="12" hasCustomPrompt="1"/>
          </p:nvPr>
        </p:nvSpPr>
        <p:spPr>
          <a:xfrm>
            <a:off x="1800578" y="2551289"/>
            <a:ext cx="8590845" cy="2111022"/>
          </a:xfrm>
        </p:spPr>
        <p:txBody>
          <a:bodyPr anchor="ctr">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1" lang="ja-JP" altLang="en-US"/>
              <a:t>テキストを挿入します</a:t>
            </a:r>
          </a:p>
        </p:txBody>
      </p:sp>
      <p:sp>
        <p:nvSpPr>
          <p:cNvPr id="7" name="テキスト プレースホルダー 5">
            <a:extLst>
              <a:ext uri="{FF2B5EF4-FFF2-40B4-BE49-F238E27FC236}">
                <a16:creationId xmlns:a16="http://schemas.microsoft.com/office/drawing/2014/main" id="{A2137D2C-D951-492B-AAF2-930C71EE2966}"/>
              </a:ext>
            </a:extLst>
          </p:cNvPr>
          <p:cNvSpPr>
            <a:spLocks noGrp="1"/>
          </p:cNvSpPr>
          <p:nvPr>
            <p:ph type="body" sz="quarter" idx="13" hasCustomPrompt="1"/>
          </p:nvPr>
        </p:nvSpPr>
        <p:spPr>
          <a:xfrm>
            <a:off x="1800577" y="1913466"/>
            <a:ext cx="8590845" cy="558801"/>
          </a:xfrm>
        </p:spPr>
        <p:txBody>
          <a:bodyPr anchor="ctr">
            <a:noAutofit/>
          </a:bodyPr>
          <a:lstStyle>
            <a:lvl1pPr marL="0" indent="0" algn="ctr">
              <a:buFontTx/>
              <a:buNone/>
              <a:defRPr sz="28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1" lang="ja-JP" altLang="en-US"/>
              <a:t>テキストを挿入します</a:t>
            </a:r>
          </a:p>
        </p:txBody>
      </p:sp>
    </p:spTree>
    <p:extLst>
      <p:ext uri="{BB962C8B-B14F-4D97-AF65-F5344CB8AC3E}">
        <p14:creationId xmlns:p14="http://schemas.microsoft.com/office/powerpoint/2010/main" val="111897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画像やグラフ">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p:txBody>
          <a:bodyPr/>
          <a:lstStyle/>
          <a:p>
            <a:r>
              <a:rPr kumimoji="1" lang="ja-JP" altLang="en-US"/>
              <a:t>スライドタイトル</a:t>
            </a:r>
          </a:p>
        </p:txBody>
      </p:sp>
      <p:sp>
        <p:nvSpPr>
          <p:cNvPr id="3" name="フッター プレースホルダー 2">
            <a:extLst>
              <a:ext uri="{FF2B5EF4-FFF2-40B4-BE49-F238E27FC236}">
                <a16:creationId xmlns:a16="http://schemas.microsoft.com/office/drawing/2014/main" id="{A07311D3-E6B3-4D57-B75C-C3A122510F9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B3B3A2-DEC8-47DA-826C-EC5FDAB09E5F}"/>
              </a:ext>
            </a:extLst>
          </p:cNvPr>
          <p:cNvSpPr>
            <a:spLocks noGrp="1"/>
          </p:cNvSpPr>
          <p:nvPr>
            <p:ph type="sldNum" sz="quarter" idx="11"/>
          </p:nvPr>
        </p:nvSpPr>
        <p:spPr/>
        <p:txBody>
          <a:bodyPr/>
          <a:lstStyle/>
          <a:p>
            <a:fld id="{D9AE47F2-95C2-4286-997D-4843A9A6AD0C}" type="slidenum">
              <a:rPr lang="ja-JP" altLang="en-US" smtClean="0"/>
              <a:pPr/>
              <a:t>‹#›</a:t>
            </a:fld>
            <a:endParaRPr lang="ja-JP" altLang="en-US"/>
          </a:p>
        </p:txBody>
      </p:sp>
      <p:sp>
        <p:nvSpPr>
          <p:cNvPr id="8" name="コンテンツ プレースホルダー 7">
            <a:extLst>
              <a:ext uri="{FF2B5EF4-FFF2-40B4-BE49-F238E27FC236}">
                <a16:creationId xmlns:a16="http://schemas.microsoft.com/office/drawing/2014/main" id="{846F6E0D-840F-4448-B375-1133FEF9E51A}"/>
              </a:ext>
            </a:extLst>
          </p:cNvPr>
          <p:cNvSpPr>
            <a:spLocks noGrp="1"/>
          </p:cNvSpPr>
          <p:nvPr>
            <p:ph sz="quarter" idx="14"/>
          </p:nvPr>
        </p:nvSpPr>
        <p:spPr>
          <a:xfrm>
            <a:off x="5373511" y="1275997"/>
            <a:ext cx="6479820" cy="4853870"/>
          </a:xfrm>
        </p:spPr>
        <p:txBody>
          <a:bodyPr>
            <a:normAutofit/>
          </a:bodyPr>
          <a:lstStyle>
            <a:lvl1pPr>
              <a:defRPr sz="2800"/>
            </a:lvl1pPr>
            <a:lvl2pPr>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28545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セクション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A645C-2AE9-4F78-BB1D-70D4DE0D73A8}"/>
              </a:ext>
            </a:extLst>
          </p:cNvPr>
          <p:cNvSpPr>
            <a:spLocks noGrp="1"/>
          </p:cNvSpPr>
          <p:nvPr>
            <p:ph type="title"/>
          </p:nvPr>
        </p:nvSpPr>
        <p:spPr>
          <a:xfrm>
            <a:off x="1082749" y="2083981"/>
            <a:ext cx="10026502" cy="1669311"/>
          </a:xfrm>
        </p:spPr>
        <p:txBody>
          <a:bodyPr/>
          <a:lstStyle>
            <a:lvl1pPr algn="ctr">
              <a:defRPr/>
            </a:lvl1pPr>
          </a:lstStyle>
          <a:p>
            <a:r>
              <a:rPr kumimoji="1" lang="ja-JP" altLang="en-US"/>
              <a:t>マスター タイトルの書式設定</a:t>
            </a:r>
          </a:p>
        </p:txBody>
      </p:sp>
    </p:spTree>
    <p:extLst>
      <p:ext uri="{BB962C8B-B14F-4D97-AF65-F5344CB8AC3E}">
        <p14:creationId xmlns:p14="http://schemas.microsoft.com/office/powerpoint/2010/main" val="1368208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8945E0F-72EA-4A7A-BE13-AB212EABC4AB}"/>
              </a:ext>
            </a:extLst>
          </p:cNvPr>
          <p:cNvSpPr>
            <a:spLocks noGrp="1"/>
          </p:cNvSpPr>
          <p:nvPr>
            <p:ph type="title"/>
          </p:nvPr>
        </p:nvSpPr>
        <p:spPr>
          <a:xfrm>
            <a:off x="397932" y="360538"/>
            <a:ext cx="11455399" cy="666045"/>
          </a:xfrm>
          <a:prstGeom prst="rect">
            <a:avLst/>
          </a:prstGeom>
        </p:spPr>
        <p:txBody>
          <a:bodyPr vert="horz" lIns="91440" tIns="45720" rIns="91440" bIns="45720" rtlCol="0" anchor="ctr">
            <a:normAutofit/>
          </a:bodyPr>
          <a:lstStyle/>
          <a:p>
            <a:r>
              <a:rPr kumimoji="1" lang="ja-JP" altLang="en-US"/>
              <a:t>スライドタイトル</a:t>
            </a:r>
          </a:p>
        </p:txBody>
      </p:sp>
      <p:sp>
        <p:nvSpPr>
          <p:cNvPr id="3" name="テキスト プレースホルダー 2">
            <a:extLst>
              <a:ext uri="{FF2B5EF4-FFF2-40B4-BE49-F238E27FC236}">
                <a16:creationId xmlns:a16="http://schemas.microsoft.com/office/drawing/2014/main" id="{E103D06B-178E-4649-A824-11D90307AF6F}"/>
              </a:ext>
            </a:extLst>
          </p:cNvPr>
          <p:cNvSpPr>
            <a:spLocks noGrp="1"/>
          </p:cNvSpPr>
          <p:nvPr>
            <p:ph type="body" idx="1"/>
          </p:nvPr>
        </p:nvSpPr>
        <p:spPr>
          <a:xfrm>
            <a:off x="397932" y="1253067"/>
            <a:ext cx="11455400" cy="502844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4F9BC781-25B9-4505-8BCC-E0EF7BD4CC51}"/>
              </a:ext>
            </a:extLst>
          </p:cNvPr>
          <p:cNvSpPr>
            <a:spLocks noGrp="1"/>
          </p:cNvSpPr>
          <p:nvPr>
            <p:ph type="ftr" sz="quarter" idx="3"/>
          </p:nvPr>
        </p:nvSpPr>
        <p:spPr>
          <a:xfrm>
            <a:off x="6096000" y="6424612"/>
            <a:ext cx="44703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4990D18-43E6-41BB-84AD-A111C509F9D8}"/>
              </a:ext>
            </a:extLst>
          </p:cNvPr>
          <p:cNvSpPr>
            <a:spLocks noGrp="1"/>
          </p:cNvSpPr>
          <p:nvPr>
            <p:ph type="sldNum" sz="quarter" idx="4"/>
          </p:nvPr>
        </p:nvSpPr>
        <p:spPr>
          <a:xfrm>
            <a:off x="10758311" y="6281510"/>
            <a:ext cx="1095020" cy="576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lvl1pPr algn="ctr">
              <a:defRPr sz="2400" b="1">
                <a:solidFill>
                  <a:schemeClr val="bg1"/>
                </a:solidFill>
              </a:defRPr>
            </a:lvl1pPr>
          </a:lstStyle>
          <a:p>
            <a:fld id="{D9AE47F2-95C2-4286-997D-4843A9A6AD0C}" type="slidenum">
              <a:rPr lang="ja-JP" altLang="en-US" smtClean="0"/>
              <a:pPr/>
              <a:t>‹#›</a:t>
            </a:fld>
            <a:endParaRPr lang="ja-JP" altLang="en-US"/>
          </a:p>
        </p:txBody>
      </p:sp>
      <p:sp>
        <p:nvSpPr>
          <p:cNvPr id="7" name="正方形/長方形 6">
            <a:extLst>
              <a:ext uri="{FF2B5EF4-FFF2-40B4-BE49-F238E27FC236}">
                <a16:creationId xmlns:a16="http://schemas.microsoft.com/office/drawing/2014/main" id="{E20191F7-B470-4CB4-961F-501445D01A6A}"/>
              </a:ext>
            </a:extLst>
          </p:cNvPr>
          <p:cNvSpPr/>
          <p:nvPr userDrawn="1"/>
        </p:nvSpPr>
        <p:spPr>
          <a:xfrm>
            <a:off x="397931" y="993422"/>
            <a:ext cx="11794069" cy="45719"/>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12000" tIns="360000" rIns="612000" bIns="360000" numCol="1" spcCol="0" rtlCol="0" fromWordArt="0" anchor="ctr" anchorCtr="0" forceAA="0" compatLnSpc="1">
            <a:prstTxWarp prst="textNoShape">
              <a:avLst/>
            </a:prstTxWarp>
            <a:noAutofit/>
          </a:bodyPr>
          <a:lstStyle/>
          <a:p>
            <a:pPr algn="ctr"/>
            <a:endParaRPr kumimoji="1" lang="ja-JP" altLang="en-US">
              <a:solidFill>
                <a:schemeClr val="accent1">
                  <a:lumMod val="20000"/>
                  <a:lumOff val="80000"/>
                </a:schemeClr>
              </a:solidFill>
            </a:endParaRPr>
          </a:p>
        </p:txBody>
      </p:sp>
    </p:spTree>
    <p:extLst>
      <p:ext uri="{BB962C8B-B14F-4D97-AF65-F5344CB8AC3E}">
        <p14:creationId xmlns:p14="http://schemas.microsoft.com/office/powerpoint/2010/main" val="110056969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49" r:id="rId3"/>
    <p:sldLayoutId id="2147483650" r:id="rId4"/>
    <p:sldLayoutId id="2147483653" r:id="rId5"/>
    <p:sldLayoutId id="2147483654" r:id="rId6"/>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3600"/>
        </a:spcBef>
        <a:spcAft>
          <a:spcPts val="1400"/>
        </a:spcAft>
        <a:buClr>
          <a:schemeClr val="accent1"/>
        </a:buClr>
        <a:buFont typeface="Wingdings" panose="05000000000000000000" pitchFamily="2" charset="2"/>
        <a:buChar char="n"/>
        <a:defRPr kumimoji="1"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A8F5C-560F-4CE6-8CC5-7A524909758A}"/>
              </a:ext>
            </a:extLst>
          </p:cNvPr>
          <p:cNvSpPr>
            <a:spLocks noGrp="1"/>
          </p:cNvSpPr>
          <p:nvPr>
            <p:ph type="title"/>
          </p:nvPr>
        </p:nvSpPr>
        <p:spPr>
          <a:xfrm>
            <a:off x="368299" y="2000955"/>
            <a:ext cx="11455399" cy="666045"/>
          </a:xfrm>
        </p:spPr>
        <p:txBody>
          <a:bodyPr>
            <a:noAutofit/>
          </a:bodyPr>
          <a:lstStyle/>
          <a:p>
            <a:r>
              <a:rPr lang="ja-JP" altLang="en-US" sz="3600"/>
              <a:t>道徳経営実践講座</a:t>
            </a:r>
            <a:endParaRPr kumimoji="1" lang="ja-JP" altLang="en-US" sz="3600"/>
          </a:p>
        </p:txBody>
      </p:sp>
      <p:sp>
        <p:nvSpPr>
          <p:cNvPr id="3" name="テキスト プレースホルダー 2">
            <a:extLst>
              <a:ext uri="{FF2B5EF4-FFF2-40B4-BE49-F238E27FC236}">
                <a16:creationId xmlns:a16="http://schemas.microsoft.com/office/drawing/2014/main" id="{F30E8F19-A4A7-4C37-9FC4-4F6EB76F82A3}"/>
              </a:ext>
            </a:extLst>
          </p:cNvPr>
          <p:cNvSpPr>
            <a:spLocks noGrp="1"/>
          </p:cNvSpPr>
          <p:nvPr>
            <p:ph type="body" sz="quarter" idx="12"/>
          </p:nvPr>
        </p:nvSpPr>
        <p:spPr>
          <a:xfrm>
            <a:off x="1800575" y="4191001"/>
            <a:ext cx="8590845" cy="2111022"/>
          </a:xfrm>
        </p:spPr>
        <p:txBody>
          <a:bodyPr/>
          <a:lstStyle/>
          <a:p>
            <a:r>
              <a:rPr lang="ja-JP" altLang="en-US"/>
              <a:t>“論語と算盤“の両輪経営で社会貢献企業</a:t>
            </a:r>
            <a:r>
              <a:rPr kumimoji="1" lang="ja-JP" altLang="en-US"/>
              <a:t>をめざす</a:t>
            </a:r>
          </a:p>
        </p:txBody>
      </p:sp>
    </p:spTree>
    <p:extLst>
      <p:ext uri="{BB962C8B-B14F-4D97-AF65-F5344CB8AC3E}">
        <p14:creationId xmlns:p14="http://schemas.microsoft.com/office/powerpoint/2010/main" val="96501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fontScale="90000"/>
          </a:bodyPr>
          <a:lstStyle/>
          <a:p>
            <a:r>
              <a:rPr kumimoji="1" lang="ja-JP" altLang="en-US"/>
              <a:t>個人マネジメント</a:t>
            </a:r>
            <a:br>
              <a:rPr kumimoji="1" lang="en-US" altLang="ja-JP"/>
            </a:br>
            <a:br>
              <a:rPr kumimoji="1" lang="en-US" altLang="ja-JP"/>
            </a:br>
            <a:r>
              <a:rPr lang="ja-JP" altLang="en-US" sz="3100"/>
              <a:t>人格を形成し、知情意を兼ね備えた</a:t>
            </a:r>
            <a:br>
              <a:rPr lang="en-US" altLang="ja-JP" sz="3100"/>
            </a:br>
            <a:r>
              <a:rPr lang="ja-JP" altLang="en-US" sz="3100"/>
              <a:t>“完き人” （まったきひと）を目指す</a:t>
            </a:r>
            <a:endParaRPr kumimoji="1" lang="ja-JP" altLang="en-US"/>
          </a:p>
        </p:txBody>
      </p:sp>
    </p:spTree>
    <p:extLst>
      <p:ext uri="{BB962C8B-B14F-4D97-AF65-F5344CB8AC3E}">
        <p14:creationId xmlns:p14="http://schemas.microsoft.com/office/powerpoint/2010/main" val="24990508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D94E64-2C03-4D3B-BF19-7B18DDEA215B}"/>
              </a:ext>
            </a:extLst>
          </p:cNvPr>
          <p:cNvSpPr>
            <a:spLocks noGrp="1"/>
          </p:cNvSpPr>
          <p:nvPr>
            <p:ph type="title"/>
          </p:nvPr>
        </p:nvSpPr>
        <p:spPr/>
        <p:txBody>
          <a:bodyPr>
            <a:normAutofit fontScale="90000"/>
          </a:bodyPr>
          <a:lstStyle/>
          <a:p>
            <a:r>
              <a:rPr lang="ja-JP" altLang="en-US"/>
              <a:t>フォロワーシップ</a:t>
            </a:r>
            <a:endParaRPr kumimoji="1" lang="ja-JP" altLang="en-US"/>
          </a:p>
        </p:txBody>
      </p:sp>
      <p:sp>
        <p:nvSpPr>
          <p:cNvPr id="3" name="フッター プレースホルダー 2">
            <a:extLst>
              <a:ext uri="{FF2B5EF4-FFF2-40B4-BE49-F238E27FC236}">
                <a16:creationId xmlns:a16="http://schemas.microsoft.com/office/drawing/2014/main" id="{F1803875-A678-4BAC-83D6-D55EB50D225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85A7C8B-F739-48B1-87AB-47BD186379B6}"/>
              </a:ext>
            </a:extLst>
          </p:cNvPr>
          <p:cNvSpPr>
            <a:spLocks noGrp="1"/>
          </p:cNvSpPr>
          <p:nvPr>
            <p:ph type="sldNum" sz="quarter" idx="11"/>
          </p:nvPr>
        </p:nvSpPr>
        <p:spPr/>
        <p:txBody>
          <a:bodyPr/>
          <a:lstStyle/>
          <a:p>
            <a:fld id="{D9AE47F2-95C2-4286-997D-4843A9A6AD0C}" type="slidenum">
              <a:rPr lang="ja-JP" altLang="en-US" smtClean="0"/>
              <a:pPr/>
              <a:t>100</a:t>
            </a:fld>
            <a:endParaRPr lang="ja-JP" altLang="en-US"/>
          </a:p>
        </p:txBody>
      </p:sp>
      <p:sp>
        <p:nvSpPr>
          <p:cNvPr id="5" name="コンテンツ プレースホルダー 4">
            <a:extLst>
              <a:ext uri="{FF2B5EF4-FFF2-40B4-BE49-F238E27FC236}">
                <a16:creationId xmlns:a16="http://schemas.microsoft.com/office/drawing/2014/main" id="{1A3490DB-74B1-46B8-AE86-3BDA20D2CA2C}"/>
              </a:ext>
            </a:extLst>
          </p:cNvPr>
          <p:cNvSpPr>
            <a:spLocks noGrp="1"/>
          </p:cNvSpPr>
          <p:nvPr>
            <p:ph sz="quarter" idx="12"/>
          </p:nvPr>
        </p:nvSpPr>
        <p:spPr>
          <a:xfrm>
            <a:off x="397932" y="1264357"/>
            <a:ext cx="9320592" cy="4888794"/>
          </a:xfrm>
        </p:spPr>
        <p:txBody>
          <a:bodyPr>
            <a:normAutofit fontScale="85000" lnSpcReduction="20000"/>
          </a:bodyPr>
          <a:lstStyle/>
          <a:p>
            <a:r>
              <a:rPr lang="ja-JP" altLang="en-US"/>
              <a:t>リーダーシップとフォロワーシップの違い</a:t>
            </a:r>
            <a:endParaRPr lang="en-US" altLang="ja-JP"/>
          </a:p>
          <a:p>
            <a:pPr lvl="1"/>
            <a:r>
              <a:rPr lang="ja-JP" altLang="en-US"/>
              <a:t>リーダーシップ・・・ある一定の目標達成のために個人やチームに対して行動を促す力のことで、「指導力・統率力」が重視される</a:t>
            </a:r>
            <a:endParaRPr lang="en-US" altLang="ja-JP"/>
          </a:p>
          <a:p>
            <a:pPr lvl="1"/>
            <a:r>
              <a:rPr lang="ja-JP" altLang="en-US"/>
              <a:t>フォロワーシップ・・・リーダーを補佐するフォロワーが、リーダーに対して</a:t>
            </a:r>
            <a:r>
              <a:rPr lang="ja-JP" altLang="en-US">
                <a:solidFill>
                  <a:srgbClr val="FF0000"/>
                </a:solidFill>
              </a:rPr>
              <a:t>主体的に支援を行う</a:t>
            </a:r>
            <a:r>
              <a:rPr lang="ja-JP" altLang="en-US"/>
              <a:t>こと</a:t>
            </a:r>
            <a:endParaRPr lang="en-US" altLang="ja-JP"/>
          </a:p>
          <a:p>
            <a:r>
              <a:rPr lang="ja-JP" altLang="en-US"/>
              <a:t>組織における業務の成果に対し、フォロワーの影響力は</a:t>
            </a:r>
            <a:r>
              <a:rPr lang="en-US" altLang="ja-JP"/>
              <a:t>80</a:t>
            </a:r>
            <a:r>
              <a:rPr lang="ja-JP" altLang="en-US"/>
              <a:t>～</a:t>
            </a:r>
            <a:r>
              <a:rPr lang="en-US" altLang="ja-JP"/>
              <a:t>90</a:t>
            </a:r>
            <a:r>
              <a:rPr lang="ja-JP" altLang="en-US"/>
              <a:t>％</a:t>
            </a:r>
            <a:endParaRPr lang="en-US" altLang="ja-JP"/>
          </a:p>
          <a:p>
            <a:r>
              <a:rPr lang="ja-JP" altLang="en-US"/>
              <a:t>フォロワーシップに欠かせない要素は、「 組織に対する貢献力 」と「 リーダーに対する批判力 」の</a:t>
            </a:r>
            <a:r>
              <a:rPr lang="en-US" altLang="ja-JP"/>
              <a:t>2</a:t>
            </a:r>
            <a:r>
              <a:rPr lang="ja-JP" altLang="en-US"/>
              <a:t>つ</a:t>
            </a:r>
            <a:endParaRPr lang="en-US" altLang="ja-JP"/>
          </a:p>
        </p:txBody>
      </p:sp>
      <p:pic>
        <p:nvPicPr>
          <p:cNvPr id="6" name="Picture 2">
            <a:extLst>
              <a:ext uri="{FF2B5EF4-FFF2-40B4-BE49-F238E27FC236}">
                <a16:creationId xmlns:a16="http://schemas.microsoft.com/office/drawing/2014/main" id="{523748D0-3876-42F9-955A-22132A04D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8524" y="1206008"/>
            <a:ext cx="2274812" cy="318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0946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1A186-449D-43F5-9628-DB6C7E13E3BF}"/>
              </a:ext>
            </a:extLst>
          </p:cNvPr>
          <p:cNvSpPr>
            <a:spLocks noGrp="1"/>
          </p:cNvSpPr>
          <p:nvPr>
            <p:ph type="title"/>
          </p:nvPr>
        </p:nvSpPr>
        <p:spPr/>
        <p:txBody>
          <a:bodyPr>
            <a:normAutofit fontScale="90000"/>
          </a:bodyPr>
          <a:lstStyle/>
          <a:p>
            <a:r>
              <a:rPr lang="ja-JP" altLang="en-US"/>
              <a:t>リーダーシップとフォロワーシップの関係</a:t>
            </a:r>
            <a:endParaRPr kumimoji="1" lang="ja-JP" altLang="en-US"/>
          </a:p>
        </p:txBody>
      </p:sp>
      <p:sp>
        <p:nvSpPr>
          <p:cNvPr id="3" name="フッター プレースホルダー 2">
            <a:extLst>
              <a:ext uri="{FF2B5EF4-FFF2-40B4-BE49-F238E27FC236}">
                <a16:creationId xmlns:a16="http://schemas.microsoft.com/office/drawing/2014/main" id="{D86F9CAE-5563-4DC6-B4F9-F90EE9A316C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339227-C1B5-47E2-B3D1-2EA5970E26F2}"/>
              </a:ext>
            </a:extLst>
          </p:cNvPr>
          <p:cNvSpPr>
            <a:spLocks noGrp="1"/>
          </p:cNvSpPr>
          <p:nvPr>
            <p:ph type="sldNum" sz="quarter" idx="11"/>
          </p:nvPr>
        </p:nvSpPr>
        <p:spPr/>
        <p:txBody>
          <a:bodyPr/>
          <a:lstStyle/>
          <a:p>
            <a:fld id="{D9AE47F2-95C2-4286-997D-4843A9A6AD0C}" type="slidenum">
              <a:rPr lang="ja-JP" altLang="en-US" smtClean="0"/>
              <a:pPr/>
              <a:t>101</a:t>
            </a:fld>
            <a:endParaRPr lang="ja-JP" altLang="en-US"/>
          </a:p>
        </p:txBody>
      </p:sp>
      <p:graphicFrame>
        <p:nvGraphicFramePr>
          <p:cNvPr id="6" name="コンテンツ プレースホルダー 5">
            <a:extLst>
              <a:ext uri="{FF2B5EF4-FFF2-40B4-BE49-F238E27FC236}">
                <a16:creationId xmlns:a16="http://schemas.microsoft.com/office/drawing/2014/main" id="{48DFA1C0-9606-4ED6-918C-3FD131211C24}"/>
              </a:ext>
            </a:extLst>
          </p:cNvPr>
          <p:cNvGraphicFramePr>
            <a:graphicFrameLocks noGrp="1"/>
          </p:cNvGraphicFramePr>
          <p:nvPr>
            <p:ph sz="quarter" idx="12"/>
          </p:nvPr>
        </p:nvGraphicFramePr>
        <p:xfrm>
          <a:off x="406121" y="1293101"/>
          <a:ext cx="11455400" cy="4294976"/>
        </p:xfrm>
        <a:graphic>
          <a:graphicData uri="http://schemas.openxmlformats.org/drawingml/2006/table">
            <a:tbl>
              <a:tblPr firstRow="1" bandRow="1">
                <a:tableStyleId>{5C22544A-7EE6-4342-B048-85BDC9FD1C3A}</a:tableStyleId>
              </a:tblPr>
              <a:tblGrid>
                <a:gridCol w="5392795">
                  <a:extLst>
                    <a:ext uri="{9D8B030D-6E8A-4147-A177-3AD203B41FA5}">
                      <a16:colId xmlns:a16="http://schemas.microsoft.com/office/drawing/2014/main" val="632894136"/>
                    </a:ext>
                  </a:extLst>
                </a:gridCol>
                <a:gridCol w="6062605">
                  <a:extLst>
                    <a:ext uri="{9D8B030D-6E8A-4147-A177-3AD203B41FA5}">
                      <a16:colId xmlns:a16="http://schemas.microsoft.com/office/drawing/2014/main" val="1011540661"/>
                    </a:ext>
                  </a:extLst>
                </a:gridCol>
              </a:tblGrid>
              <a:tr h="1135069">
                <a:tc>
                  <a:txBody>
                    <a:bodyPr/>
                    <a:lstStyle/>
                    <a:p>
                      <a:pPr algn="ctr"/>
                      <a:r>
                        <a:rPr kumimoji="1" lang="ja-JP" altLang="en-US"/>
                        <a:t>リーダーシップ</a:t>
                      </a:r>
                    </a:p>
                  </a:txBody>
                  <a:tcPr/>
                </a:tc>
                <a:tc>
                  <a:txBody>
                    <a:bodyPr/>
                    <a:lstStyle/>
                    <a:p>
                      <a:pPr algn="ctr"/>
                      <a:r>
                        <a:rPr kumimoji="1" lang="ja-JP" altLang="en-US"/>
                        <a:t>フォロワーシップ</a:t>
                      </a:r>
                      <a:endParaRPr kumimoji="1" lang="en-US" altLang="ja-JP"/>
                    </a:p>
                  </a:txBody>
                  <a:tcPr/>
                </a:tc>
                <a:extLst>
                  <a:ext uri="{0D108BD9-81ED-4DB2-BD59-A6C34878D82A}">
                    <a16:rowId xmlns:a16="http://schemas.microsoft.com/office/drawing/2014/main" val="3703262494"/>
                  </a:ext>
                </a:extLst>
              </a:tr>
              <a:tr h="868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チームの</a:t>
                      </a:r>
                      <a:r>
                        <a:rPr kumimoji="1" lang="ja-JP" altLang="en-US" u="sng"/>
                        <a:t>心理的安全性</a:t>
                      </a:r>
                      <a:r>
                        <a:rPr kumimoji="1" lang="ja-JP" altLang="en-US"/>
                        <a:t>を高める</a:t>
                      </a:r>
                    </a:p>
                    <a:p>
                      <a:endParaRPr kumimoji="1" lang="en-US" altLang="ja-JP"/>
                    </a:p>
                  </a:txBody>
                  <a:tcPr/>
                </a:tc>
                <a:tc>
                  <a:txBody>
                    <a:bodyPr/>
                    <a:lstStyle/>
                    <a:p>
                      <a:r>
                        <a:rPr kumimoji="1" lang="ja-JP" altLang="en-US"/>
                        <a:t>批判を恐れず、アイデアや意見を積極的に出す</a:t>
                      </a:r>
                    </a:p>
                  </a:txBody>
                  <a:tcPr/>
                </a:tc>
                <a:extLst>
                  <a:ext uri="{0D108BD9-81ED-4DB2-BD59-A6C34878D82A}">
                    <a16:rowId xmlns:a16="http://schemas.microsoft.com/office/drawing/2014/main" val="4252043542"/>
                  </a:ext>
                </a:extLst>
              </a:tr>
              <a:tr h="763931">
                <a:tc>
                  <a:txBody>
                    <a:bodyPr/>
                    <a:lstStyle/>
                    <a:p>
                      <a:r>
                        <a:rPr kumimoji="1" lang="ja-JP" altLang="en-US"/>
                        <a:t>目的と具体的目標を示す</a:t>
                      </a:r>
                      <a:endParaRPr kumimoji="1" lang="en-US" altLang="ja-JP"/>
                    </a:p>
                  </a:txBody>
                  <a:tcPr/>
                </a:tc>
                <a:tc>
                  <a:txBody>
                    <a:bodyPr/>
                    <a:lstStyle/>
                    <a:p>
                      <a:r>
                        <a:rPr kumimoji="1" lang="ja-JP" altLang="en-US"/>
                        <a:t>達成に向けて業務を遂行する</a:t>
                      </a:r>
                    </a:p>
                  </a:txBody>
                  <a:tcPr/>
                </a:tc>
                <a:extLst>
                  <a:ext uri="{0D108BD9-81ED-4DB2-BD59-A6C34878D82A}">
                    <a16:rowId xmlns:a16="http://schemas.microsoft.com/office/drawing/2014/main" val="917880463"/>
                  </a:ext>
                </a:extLst>
              </a:tr>
              <a:tr h="763931">
                <a:tc>
                  <a:txBody>
                    <a:bodyPr/>
                    <a:lstStyle/>
                    <a:p>
                      <a:r>
                        <a:rPr kumimoji="1" lang="ja-JP" altLang="en-US"/>
                        <a:t>行動を決定する</a:t>
                      </a:r>
                    </a:p>
                  </a:txBody>
                  <a:tcPr/>
                </a:tc>
                <a:tc>
                  <a:txBody>
                    <a:bodyPr/>
                    <a:lstStyle/>
                    <a:p>
                      <a:r>
                        <a:rPr kumimoji="1" lang="ja-JP" altLang="en-US"/>
                        <a:t>健全な批判により提言する</a:t>
                      </a:r>
                    </a:p>
                  </a:txBody>
                  <a:tcPr/>
                </a:tc>
                <a:extLst>
                  <a:ext uri="{0D108BD9-81ED-4DB2-BD59-A6C34878D82A}">
                    <a16:rowId xmlns:a16="http://schemas.microsoft.com/office/drawing/2014/main" val="3130447368"/>
                  </a:ext>
                </a:extLst>
              </a:tr>
              <a:tr h="763931">
                <a:tc>
                  <a:txBody>
                    <a:bodyPr/>
                    <a:lstStyle/>
                    <a:p>
                      <a:r>
                        <a:rPr kumimoji="1" lang="ja-JP" altLang="en-US"/>
                        <a:t>役割の責任を果たす</a:t>
                      </a:r>
                    </a:p>
                  </a:txBody>
                  <a:tcPr/>
                </a:tc>
                <a:tc>
                  <a:txBody>
                    <a:bodyPr/>
                    <a:lstStyle/>
                    <a:p>
                      <a:r>
                        <a:rPr kumimoji="1" lang="ja-JP" altLang="en-US" dirty="0"/>
                        <a:t>信頼が増して貢献意欲が高まる</a:t>
                      </a:r>
                    </a:p>
                  </a:txBody>
                  <a:tcPr/>
                </a:tc>
                <a:extLst>
                  <a:ext uri="{0D108BD9-81ED-4DB2-BD59-A6C34878D82A}">
                    <a16:rowId xmlns:a16="http://schemas.microsoft.com/office/drawing/2014/main" val="4157021497"/>
                  </a:ext>
                </a:extLst>
              </a:tr>
            </a:tbl>
          </a:graphicData>
        </a:graphic>
      </p:graphicFrame>
      <p:sp>
        <p:nvSpPr>
          <p:cNvPr id="7" name="正方形/長方形 6">
            <a:extLst>
              <a:ext uri="{FF2B5EF4-FFF2-40B4-BE49-F238E27FC236}">
                <a16:creationId xmlns:a16="http://schemas.microsoft.com/office/drawing/2014/main" id="{FF3D028D-F415-4D16-B50E-B31F1F42593B}"/>
              </a:ext>
            </a:extLst>
          </p:cNvPr>
          <p:cNvSpPr/>
          <p:nvPr/>
        </p:nvSpPr>
        <p:spPr>
          <a:xfrm>
            <a:off x="6844428" y="1765487"/>
            <a:ext cx="4614798" cy="369332"/>
          </a:xfrm>
          <a:prstGeom prst="rect">
            <a:avLst/>
          </a:prstGeom>
        </p:spPr>
        <p:txBody>
          <a:bodyPr wrap="square">
            <a:spAutoFit/>
          </a:bodyPr>
          <a:lstStyle/>
          <a:p>
            <a:r>
              <a:rPr lang="ja-JP" altLang="en-US">
                <a:solidFill>
                  <a:schemeClr val="bg1"/>
                </a:solidFill>
              </a:rPr>
              <a:t>貢献力と批判力でリーダーを補佐する</a:t>
            </a:r>
          </a:p>
        </p:txBody>
      </p:sp>
      <p:sp>
        <p:nvSpPr>
          <p:cNvPr id="8" name="正方形/長方形 7">
            <a:extLst>
              <a:ext uri="{FF2B5EF4-FFF2-40B4-BE49-F238E27FC236}">
                <a16:creationId xmlns:a16="http://schemas.microsoft.com/office/drawing/2014/main" id="{FFC47E32-310A-4F94-8EB2-EEF3BAD581CC}"/>
              </a:ext>
            </a:extLst>
          </p:cNvPr>
          <p:cNvSpPr/>
          <p:nvPr/>
        </p:nvSpPr>
        <p:spPr>
          <a:xfrm>
            <a:off x="1060962" y="1751614"/>
            <a:ext cx="5012178" cy="369332"/>
          </a:xfrm>
          <a:prstGeom prst="rect">
            <a:avLst/>
          </a:prstGeom>
        </p:spPr>
        <p:txBody>
          <a:bodyPr wrap="square">
            <a:spAutoFit/>
          </a:bodyPr>
          <a:lstStyle/>
          <a:p>
            <a:r>
              <a:rPr lang="ja-JP" altLang="en-US">
                <a:solidFill>
                  <a:schemeClr val="bg1"/>
                </a:solidFill>
              </a:rPr>
              <a:t>フォロワーに方向性を示し、導く</a:t>
            </a:r>
          </a:p>
        </p:txBody>
      </p:sp>
      <p:sp>
        <p:nvSpPr>
          <p:cNvPr id="9" name="矢印: 右 8">
            <a:extLst>
              <a:ext uri="{FF2B5EF4-FFF2-40B4-BE49-F238E27FC236}">
                <a16:creationId xmlns:a16="http://schemas.microsoft.com/office/drawing/2014/main" id="{3BFFEC62-FC58-4CA2-863C-8E2B15BB3B6A}"/>
              </a:ext>
            </a:extLst>
          </p:cNvPr>
          <p:cNvSpPr/>
          <p:nvPr/>
        </p:nvSpPr>
        <p:spPr>
          <a:xfrm>
            <a:off x="5193851" y="1427127"/>
            <a:ext cx="1355463" cy="369332"/>
          </a:xfrm>
          <a:prstGeom prst="righ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10" name="矢印: 左 9">
            <a:extLst>
              <a:ext uri="{FF2B5EF4-FFF2-40B4-BE49-F238E27FC236}">
                <a16:creationId xmlns:a16="http://schemas.microsoft.com/office/drawing/2014/main" id="{475418FC-8E1F-4CC3-968C-BE16BC5A2E8C}"/>
              </a:ext>
            </a:extLst>
          </p:cNvPr>
          <p:cNvSpPr/>
          <p:nvPr/>
        </p:nvSpPr>
        <p:spPr>
          <a:xfrm>
            <a:off x="5193851" y="1748388"/>
            <a:ext cx="1319574" cy="369332"/>
          </a:xfrm>
          <a:prstGeom prst="lef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Tree>
    <p:extLst>
      <p:ext uri="{BB962C8B-B14F-4D97-AF65-F5344CB8AC3E}">
        <p14:creationId xmlns:p14="http://schemas.microsoft.com/office/powerpoint/2010/main" val="10147463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907B5-C4FF-4468-9566-36376B4DCC9B}"/>
              </a:ext>
            </a:extLst>
          </p:cNvPr>
          <p:cNvSpPr>
            <a:spLocks noGrp="1"/>
          </p:cNvSpPr>
          <p:nvPr>
            <p:ph type="title"/>
          </p:nvPr>
        </p:nvSpPr>
        <p:spPr/>
        <p:txBody>
          <a:bodyPr>
            <a:normAutofit fontScale="90000"/>
          </a:bodyPr>
          <a:lstStyle/>
          <a:p>
            <a:r>
              <a:rPr lang="ja-JP" altLang="en-US"/>
              <a:t>主体的なフォロワーの行動（</a:t>
            </a:r>
            <a:r>
              <a:rPr lang="en-US" altLang="ja-JP"/>
              <a:t>11</a:t>
            </a:r>
            <a:r>
              <a:rPr lang="ja-JP" altLang="en-US"/>
              <a:t>の具体例）</a:t>
            </a:r>
            <a:endParaRPr kumimoji="1" lang="ja-JP" altLang="en-US"/>
          </a:p>
        </p:txBody>
      </p:sp>
      <p:sp>
        <p:nvSpPr>
          <p:cNvPr id="3" name="フッター プレースホルダー 2">
            <a:extLst>
              <a:ext uri="{FF2B5EF4-FFF2-40B4-BE49-F238E27FC236}">
                <a16:creationId xmlns:a16="http://schemas.microsoft.com/office/drawing/2014/main" id="{5CBA80A3-C5CA-4A1E-BA07-05F6F1E39A5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A6C955C-A465-4E89-A9CA-2D4497219313}"/>
              </a:ext>
            </a:extLst>
          </p:cNvPr>
          <p:cNvSpPr>
            <a:spLocks noGrp="1"/>
          </p:cNvSpPr>
          <p:nvPr>
            <p:ph type="sldNum" sz="quarter" idx="11"/>
          </p:nvPr>
        </p:nvSpPr>
        <p:spPr/>
        <p:txBody>
          <a:bodyPr/>
          <a:lstStyle/>
          <a:p>
            <a:fld id="{D9AE47F2-95C2-4286-997D-4843A9A6AD0C}" type="slidenum">
              <a:rPr lang="ja-JP" altLang="en-US" smtClean="0"/>
              <a:pPr/>
              <a:t>102</a:t>
            </a:fld>
            <a:endParaRPr lang="ja-JP" altLang="en-US"/>
          </a:p>
        </p:txBody>
      </p:sp>
      <p:graphicFrame>
        <p:nvGraphicFramePr>
          <p:cNvPr id="6" name="コンテンツ プレースホルダー 5">
            <a:extLst>
              <a:ext uri="{FF2B5EF4-FFF2-40B4-BE49-F238E27FC236}">
                <a16:creationId xmlns:a16="http://schemas.microsoft.com/office/drawing/2014/main" id="{EB030003-EF4F-455F-BDFE-66C5600EE292}"/>
              </a:ext>
            </a:extLst>
          </p:cNvPr>
          <p:cNvGraphicFramePr>
            <a:graphicFrameLocks noGrp="1"/>
          </p:cNvGraphicFramePr>
          <p:nvPr>
            <p:ph sz="quarter" idx="12"/>
            <p:extLst>
              <p:ext uri="{D42A27DB-BD31-4B8C-83A1-F6EECF244321}">
                <p14:modId xmlns:p14="http://schemas.microsoft.com/office/powerpoint/2010/main" val="4030048953"/>
              </p:ext>
            </p:extLst>
          </p:nvPr>
        </p:nvGraphicFramePr>
        <p:xfrm>
          <a:off x="398463" y="1796526"/>
          <a:ext cx="11455400" cy="4173966"/>
        </p:xfrm>
        <a:graphic>
          <a:graphicData uri="http://schemas.openxmlformats.org/drawingml/2006/table">
            <a:tbl>
              <a:tblPr bandRow="1">
                <a:tableStyleId>{5C22544A-7EE6-4342-B048-85BDC9FD1C3A}</a:tableStyleId>
              </a:tblPr>
              <a:tblGrid>
                <a:gridCol w="4001415">
                  <a:extLst>
                    <a:ext uri="{9D8B030D-6E8A-4147-A177-3AD203B41FA5}">
                      <a16:colId xmlns:a16="http://schemas.microsoft.com/office/drawing/2014/main" val="591798139"/>
                    </a:ext>
                  </a:extLst>
                </a:gridCol>
                <a:gridCol w="7453985">
                  <a:extLst>
                    <a:ext uri="{9D8B030D-6E8A-4147-A177-3AD203B41FA5}">
                      <a16:colId xmlns:a16="http://schemas.microsoft.com/office/drawing/2014/main" val="2882086347"/>
                    </a:ext>
                  </a:extLst>
                </a:gridCol>
              </a:tblGrid>
              <a:tr h="362174">
                <a:tc>
                  <a:txBody>
                    <a:bodyPr/>
                    <a:lstStyle/>
                    <a:p>
                      <a:r>
                        <a:rPr kumimoji="1" lang="en-US" altLang="ja-JP" sz="1200" b="1"/>
                        <a:t>1. </a:t>
                      </a:r>
                      <a:r>
                        <a:rPr kumimoji="1" lang="ja-JP" altLang="en-US" sz="1200" b="1"/>
                        <a:t>決定権者は誰であるかを考えて行動する</a:t>
                      </a:r>
                    </a:p>
                  </a:txBody>
                  <a:tcPr/>
                </a:tc>
                <a:tc>
                  <a:txBody>
                    <a:bodyPr/>
                    <a:lstStyle/>
                    <a:p>
                      <a:r>
                        <a:rPr kumimoji="1" lang="ja-JP" altLang="en-US" sz="1200"/>
                        <a:t>意思決定権を持ったリーダーが的確な判断を下せるように行動すること</a:t>
                      </a:r>
                    </a:p>
                  </a:txBody>
                  <a:tcPr/>
                </a:tc>
                <a:extLst>
                  <a:ext uri="{0D108BD9-81ED-4DB2-BD59-A6C34878D82A}">
                    <a16:rowId xmlns:a16="http://schemas.microsoft.com/office/drawing/2014/main" val="3736795139"/>
                  </a:ext>
                </a:extLst>
              </a:tr>
              <a:tr h="362174">
                <a:tc>
                  <a:txBody>
                    <a:bodyPr/>
                    <a:lstStyle/>
                    <a:p>
                      <a:r>
                        <a:rPr kumimoji="1" lang="en-US" altLang="ja-JP" sz="1200" b="1"/>
                        <a:t>2. </a:t>
                      </a:r>
                      <a:r>
                        <a:rPr kumimoji="1" lang="ja-JP" altLang="en-US" sz="1200" b="1"/>
                        <a:t>自分のアイデアは積極的に提案する</a:t>
                      </a:r>
                    </a:p>
                  </a:txBody>
                  <a:tcPr/>
                </a:tc>
                <a:tc>
                  <a:txBody>
                    <a:bodyPr/>
                    <a:lstStyle/>
                    <a:p>
                      <a:r>
                        <a:rPr kumimoji="1" lang="ja-JP" altLang="en-US" sz="1200"/>
                        <a:t>上司が採用してくれるか否かにかかわらず、積極的に提案することが重要</a:t>
                      </a:r>
                    </a:p>
                  </a:txBody>
                  <a:tcPr/>
                </a:tc>
                <a:extLst>
                  <a:ext uri="{0D108BD9-81ED-4DB2-BD59-A6C34878D82A}">
                    <a16:rowId xmlns:a16="http://schemas.microsoft.com/office/drawing/2014/main" val="4256200260"/>
                  </a:ext>
                </a:extLst>
              </a:tr>
              <a:tr h="362174">
                <a:tc>
                  <a:txBody>
                    <a:bodyPr/>
                    <a:lstStyle/>
                    <a:p>
                      <a:r>
                        <a:rPr kumimoji="1" lang="en-US" altLang="ja-JP" sz="1200" b="1"/>
                        <a:t>3. </a:t>
                      </a:r>
                      <a:r>
                        <a:rPr kumimoji="1" lang="ja-JP" altLang="en-US" sz="1200" b="1"/>
                        <a:t>より多くの人々の利益への貢献を考える</a:t>
                      </a:r>
                    </a:p>
                  </a:txBody>
                  <a:tcPr/>
                </a:tc>
                <a:tc>
                  <a:txBody>
                    <a:bodyPr/>
                    <a:lstStyle/>
                    <a:p>
                      <a:r>
                        <a:rPr kumimoji="1" lang="ja-JP" altLang="en-US" sz="1200"/>
                        <a:t>自部門の利益（目標、ノルマ）だけではなく、会社全体、ひいては顧客のニーズまでを俯瞰して、より多くの人々の利益への貢献を考える</a:t>
                      </a:r>
                    </a:p>
                  </a:txBody>
                  <a:tcPr/>
                </a:tc>
                <a:extLst>
                  <a:ext uri="{0D108BD9-81ED-4DB2-BD59-A6C34878D82A}">
                    <a16:rowId xmlns:a16="http://schemas.microsoft.com/office/drawing/2014/main" val="2040238271"/>
                  </a:ext>
                </a:extLst>
              </a:tr>
              <a:tr h="362174">
                <a:tc>
                  <a:txBody>
                    <a:bodyPr/>
                    <a:lstStyle/>
                    <a:p>
                      <a:r>
                        <a:rPr kumimoji="1" lang="en-US" altLang="ja-JP" sz="1200" b="1"/>
                        <a:t>4. </a:t>
                      </a:r>
                      <a:r>
                        <a:rPr kumimoji="1" lang="ja-JP" altLang="en-US" sz="1200" b="1"/>
                        <a:t>本来の目的を第一に考え誠実に行動する</a:t>
                      </a:r>
                    </a:p>
                  </a:txBody>
                  <a:tcPr/>
                </a:tc>
                <a:tc>
                  <a:txBody>
                    <a:bodyPr/>
                    <a:lstStyle/>
                    <a:p>
                      <a:r>
                        <a:rPr kumimoji="1" lang="ja-JP" altLang="en-US" sz="1200" err="1"/>
                        <a:t>ー</a:t>
                      </a:r>
                      <a:endParaRPr kumimoji="1" lang="ja-JP" altLang="en-US" sz="1200"/>
                    </a:p>
                  </a:txBody>
                  <a:tcPr/>
                </a:tc>
                <a:extLst>
                  <a:ext uri="{0D108BD9-81ED-4DB2-BD59-A6C34878D82A}">
                    <a16:rowId xmlns:a16="http://schemas.microsoft.com/office/drawing/2014/main" val="3120392483"/>
                  </a:ext>
                </a:extLst>
              </a:tr>
              <a:tr h="362174">
                <a:tc>
                  <a:txBody>
                    <a:bodyPr/>
                    <a:lstStyle/>
                    <a:p>
                      <a:r>
                        <a:rPr kumimoji="1" lang="en-US" altLang="ja-JP" sz="1200" b="1"/>
                        <a:t>5. </a:t>
                      </a:r>
                      <a:r>
                        <a:rPr kumimoji="1" lang="ja-JP" altLang="en-US" sz="1200" b="1"/>
                        <a:t>アイデアの現実的な費用対効果分析を提示する</a:t>
                      </a:r>
                    </a:p>
                  </a:txBody>
                  <a:tcPr/>
                </a:tc>
                <a:tc>
                  <a:txBody>
                    <a:bodyPr/>
                    <a:lstStyle/>
                    <a:p>
                      <a:r>
                        <a:rPr kumimoji="1" lang="ja-JP" altLang="en-US" sz="1200"/>
                        <a:t>積極的にアイデアを出すことが重要とはいえ、説得力がなければせっかくのアイデアも意味を成さない。数値的観点から費用対効果を分析し、数字でアイデアに説得力を持たせる</a:t>
                      </a:r>
                    </a:p>
                  </a:txBody>
                  <a:tcPr/>
                </a:tc>
                <a:extLst>
                  <a:ext uri="{0D108BD9-81ED-4DB2-BD59-A6C34878D82A}">
                    <a16:rowId xmlns:a16="http://schemas.microsoft.com/office/drawing/2014/main" val="1379656149"/>
                  </a:ext>
                </a:extLst>
              </a:tr>
              <a:tr h="362174">
                <a:tc>
                  <a:txBody>
                    <a:bodyPr/>
                    <a:lstStyle/>
                    <a:p>
                      <a:r>
                        <a:rPr kumimoji="1" lang="en-US" altLang="ja-JP" sz="1200" b="1"/>
                        <a:t>6. </a:t>
                      </a:r>
                      <a:r>
                        <a:rPr kumimoji="1" lang="ja-JP" altLang="en-US" sz="1200" b="1"/>
                        <a:t>倫理違反に対しては「異議申し立て」を</a:t>
                      </a:r>
                    </a:p>
                  </a:txBody>
                  <a:tcPr/>
                </a:tc>
                <a:tc>
                  <a:txBody>
                    <a:bodyPr/>
                    <a:lstStyle/>
                    <a:p>
                      <a:r>
                        <a:rPr kumimoji="1" lang="ja-JP" altLang="en-US" sz="1200"/>
                        <a:t>高い倫理観を持ち、組織にとって何が一番重要であるかを、フォローする立場から考え、行動する</a:t>
                      </a:r>
                    </a:p>
                  </a:txBody>
                  <a:tcPr/>
                </a:tc>
                <a:extLst>
                  <a:ext uri="{0D108BD9-81ED-4DB2-BD59-A6C34878D82A}">
                    <a16:rowId xmlns:a16="http://schemas.microsoft.com/office/drawing/2014/main" val="513174526"/>
                  </a:ext>
                </a:extLst>
              </a:tr>
              <a:tr h="362174">
                <a:tc>
                  <a:txBody>
                    <a:bodyPr/>
                    <a:lstStyle/>
                    <a:p>
                      <a:r>
                        <a:rPr kumimoji="1" lang="en-US" altLang="ja-JP" sz="1200" b="1"/>
                        <a:t>7. </a:t>
                      </a:r>
                      <a:r>
                        <a:rPr kumimoji="1" lang="ja-JP" altLang="en-US" sz="1200" b="1"/>
                        <a:t>上司も完璧でないことを理解する</a:t>
                      </a:r>
                    </a:p>
                  </a:txBody>
                  <a:tcPr/>
                </a:tc>
                <a:tc>
                  <a:txBody>
                    <a:bodyPr/>
                    <a:lstStyle/>
                    <a:p>
                      <a:r>
                        <a:rPr kumimoji="1" lang="ja-JP" altLang="en-US" sz="1200"/>
                        <a:t>上司にも失敗や弱点があるという事実を受け入れ、先回りしてフォローする</a:t>
                      </a:r>
                    </a:p>
                  </a:txBody>
                  <a:tcPr/>
                </a:tc>
                <a:extLst>
                  <a:ext uri="{0D108BD9-81ED-4DB2-BD59-A6C34878D82A}">
                    <a16:rowId xmlns:a16="http://schemas.microsoft.com/office/drawing/2014/main" val="1170602261"/>
                  </a:ext>
                </a:extLst>
              </a:tr>
              <a:tr h="362174">
                <a:tc>
                  <a:txBody>
                    <a:bodyPr/>
                    <a:lstStyle/>
                    <a:p>
                      <a:r>
                        <a:rPr kumimoji="1" lang="en-US" altLang="ja-JP" sz="1200" b="1"/>
                        <a:t>8. </a:t>
                      </a:r>
                      <a:r>
                        <a:rPr kumimoji="1" lang="ja-JP" altLang="en-US" sz="1200" b="1"/>
                        <a:t>意思決定者の気持ちやニーズを考えて行動する</a:t>
                      </a:r>
                    </a:p>
                  </a:txBody>
                  <a:tcPr/>
                </a:tc>
                <a:tc>
                  <a:txBody>
                    <a:bodyPr/>
                    <a:lstStyle/>
                    <a:p>
                      <a:r>
                        <a:rPr kumimoji="1" lang="ja-JP" altLang="en-US" sz="1200" err="1"/>
                        <a:t>ー</a:t>
                      </a:r>
                      <a:endParaRPr kumimoji="1" lang="ja-JP" altLang="en-US" sz="1200"/>
                    </a:p>
                  </a:txBody>
                  <a:tcPr/>
                </a:tc>
                <a:extLst>
                  <a:ext uri="{0D108BD9-81ED-4DB2-BD59-A6C34878D82A}">
                    <a16:rowId xmlns:a16="http://schemas.microsoft.com/office/drawing/2014/main" val="4168073741"/>
                  </a:ext>
                </a:extLst>
              </a:tr>
              <a:tr h="362174">
                <a:tc>
                  <a:txBody>
                    <a:bodyPr/>
                    <a:lstStyle/>
                    <a:p>
                      <a:r>
                        <a:rPr kumimoji="1" lang="en-US" altLang="ja-JP" sz="1200" b="1"/>
                        <a:t>9. </a:t>
                      </a:r>
                      <a:r>
                        <a:rPr kumimoji="1" lang="ja-JP" altLang="en-US" sz="1200" b="1"/>
                        <a:t>組織の最終決定は支持する</a:t>
                      </a:r>
                    </a:p>
                  </a:txBody>
                  <a:tcPr/>
                </a:tc>
                <a:tc>
                  <a:txBody>
                    <a:bodyPr/>
                    <a:lstStyle/>
                    <a:p>
                      <a:r>
                        <a:rPr kumimoji="1" lang="ja-JP" altLang="en-US" sz="1200" err="1"/>
                        <a:t>ー</a:t>
                      </a:r>
                      <a:endParaRPr kumimoji="1" lang="ja-JP" altLang="en-US" sz="1200"/>
                    </a:p>
                  </a:txBody>
                  <a:tcPr/>
                </a:tc>
                <a:extLst>
                  <a:ext uri="{0D108BD9-81ED-4DB2-BD59-A6C34878D82A}">
                    <a16:rowId xmlns:a16="http://schemas.microsoft.com/office/drawing/2014/main" val="1824799134"/>
                  </a:ext>
                </a:extLst>
              </a:tr>
              <a:tr h="362174">
                <a:tc>
                  <a:txBody>
                    <a:bodyPr/>
                    <a:lstStyle/>
                    <a:p>
                      <a:r>
                        <a:rPr kumimoji="1" lang="en-US" altLang="ja-JP" sz="1200" b="1"/>
                        <a:t>10. </a:t>
                      </a:r>
                      <a:r>
                        <a:rPr kumimoji="1" lang="ja-JP" altLang="en-US" sz="1200" b="1"/>
                        <a:t>自分の行動が組織にプラスになっているか検証する</a:t>
                      </a:r>
                    </a:p>
                  </a:txBody>
                  <a:tcPr/>
                </a:tc>
                <a:tc>
                  <a:txBody>
                    <a:bodyPr/>
                    <a:lstStyle/>
                    <a:p>
                      <a:r>
                        <a:rPr kumimoji="1" lang="ja-JP" altLang="en-US" sz="1200" err="1"/>
                        <a:t>ー</a:t>
                      </a:r>
                      <a:endParaRPr kumimoji="1" lang="ja-JP" altLang="en-US" sz="1200"/>
                    </a:p>
                  </a:txBody>
                  <a:tcPr/>
                </a:tc>
                <a:extLst>
                  <a:ext uri="{0D108BD9-81ED-4DB2-BD59-A6C34878D82A}">
                    <a16:rowId xmlns:a16="http://schemas.microsoft.com/office/drawing/2014/main" val="1377998158"/>
                  </a:ext>
                </a:extLst>
              </a:tr>
              <a:tr h="362174">
                <a:tc>
                  <a:txBody>
                    <a:bodyPr/>
                    <a:lstStyle/>
                    <a:p>
                      <a:r>
                        <a:rPr kumimoji="1" lang="en-US" altLang="ja-JP" sz="1200" b="1"/>
                        <a:t>11. </a:t>
                      </a:r>
                      <a:r>
                        <a:rPr kumimoji="1" lang="ja-JP" altLang="en-US" sz="1200" b="1"/>
                        <a:t>未来志向で考え行動する</a:t>
                      </a:r>
                    </a:p>
                  </a:txBody>
                  <a:tcPr/>
                </a:tc>
                <a:tc>
                  <a:txBody>
                    <a:bodyPr/>
                    <a:lstStyle/>
                    <a:p>
                      <a:r>
                        <a:rPr kumimoji="1" lang="ja-JP" altLang="en-US" sz="1200" dirty="0"/>
                        <a:t>ー</a:t>
                      </a:r>
                    </a:p>
                  </a:txBody>
                  <a:tcPr/>
                </a:tc>
                <a:extLst>
                  <a:ext uri="{0D108BD9-81ED-4DB2-BD59-A6C34878D82A}">
                    <a16:rowId xmlns:a16="http://schemas.microsoft.com/office/drawing/2014/main" val="1034741017"/>
                  </a:ext>
                </a:extLst>
              </a:tr>
            </a:tbl>
          </a:graphicData>
        </a:graphic>
      </p:graphicFrame>
      <p:sp>
        <p:nvSpPr>
          <p:cNvPr id="7" name="テキスト ボックス 6">
            <a:extLst>
              <a:ext uri="{FF2B5EF4-FFF2-40B4-BE49-F238E27FC236}">
                <a16:creationId xmlns:a16="http://schemas.microsoft.com/office/drawing/2014/main" id="{DE60C96B-605E-4BE9-A148-A66635D046C0}"/>
              </a:ext>
            </a:extLst>
          </p:cNvPr>
          <p:cNvSpPr txBox="1"/>
          <p:nvPr/>
        </p:nvSpPr>
        <p:spPr>
          <a:xfrm>
            <a:off x="406121" y="1258645"/>
            <a:ext cx="9620006" cy="369332"/>
          </a:xfrm>
          <a:prstGeom prst="rect">
            <a:avLst/>
          </a:prstGeom>
          <a:noFill/>
        </p:spPr>
        <p:txBody>
          <a:bodyPr wrap="square" rtlCol="0">
            <a:spAutoFit/>
          </a:bodyPr>
          <a:lstStyle/>
          <a:p>
            <a:r>
              <a:rPr kumimoji="1" lang="ja-JP" altLang="en-US"/>
              <a:t>フォロワーシップで組織を動かすさいの、フォロワーに求められる行動例</a:t>
            </a:r>
          </a:p>
        </p:txBody>
      </p:sp>
    </p:spTree>
    <p:extLst>
      <p:ext uri="{BB962C8B-B14F-4D97-AF65-F5344CB8AC3E}">
        <p14:creationId xmlns:p14="http://schemas.microsoft.com/office/powerpoint/2010/main" val="10722226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A5255F-BFEE-48C0-95F4-71FE01AADC10}"/>
              </a:ext>
            </a:extLst>
          </p:cNvPr>
          <p:cNvSpPr>
            <a:spLocks noGrp="1"/>
          </p:cNvSpPr>
          <p:nvPr>
            <p:ph type="title"/>
          </p:nvPr>
        </p:nvSpPr>
        <p:spPr/>
        <p:txBody>
          <a:bodyPr>
            <a:normAutofit fontScale="90000"/>
          </a:bodyPr>
          <a:lstStyle/>
          <a:p>
            <a:r>
              <a:rPr lang="ja-JP" altLang="en-US"/>
              <a:t>フォロワーの心構え（例）</a:t>
            </a:r>
            <a:endParaRPr kumimoji="1" lang="ja-JP" altLang="en-US"/>
          </a:p>
        </p:txBody>
      </p:sp>
      <p:sp>
        <p:nvSpPr>
          <p:cNvPr id="3" name="フッター プレースホルダー 2">
            <a:extLst>
              <a:ext uri="{FF2B5EF4-FFF2-40B4-BE49-F238E27FC236}">
                <a16:creationId xmlns:a16="http://schemas.microsoft.com/office/drawing/2014/main" id="{F3862F6B-81C4-456F-A6E7-CCFA205CAA3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EB122C-A780-4D28-8070-750D6697B727}"/>
              </a:ext>
            </a:extLst>
          </p:cNvPr>
          <p:cNvSpPr>
            <a:spLocks noGrp="1"/>
          </p:cNvSpPr>
          <p:nvPr>
            <p:ph type="sldNum" sz="quarter" idx="11"/>
          </p:nvPr>
        </p:nvSpPr>
        <p:spPr/>
        <p:txBody>
          <a:bodyPr/>
          <a:lstStyle/>
          <a:p>
            <a:fld id="{D9AE47F2-95C2-4286-997D-4843A9A6AD0C}" type="slidenum">
              <a:rPr lang="ja-JP" altLang="en-US" smtClean="0"/>
              <a:pPr/>
              <a:t>103</a:t>
            </a:fld>
            <a:endParaRPr lang="ja-JP" altLang="en-US"/>
          </a:p>
        </p:txBody>
      </p:sp>
      <p:graphicFrame>
        <p:nvGraphicFramePr>
          <p:cNvPr id="6" name="コンテンツ プレースホルダー 5">
            <a:extLst>
              <a:ext uri="{FF2B5EF4-FFF2-40B4-BE49-F238E27FC236}">
                <a16:creationId xmlns:a16="http://schemas.microsoft.com/office/drawing/2014/main" id="{E8534499-6196-4FFF-BEEC-E2035EB01EFE}"/>
              </a:ext>
            </a:extLst>
          </p:cNvPr>
          <p:cNvGraphicFramePr>
            <a:graphicFrameLocks noGrp="1"/>
          </p:cNvGraphicFramePr>
          <p:nvPr>
            <p:ph sz="quarter" idx="12"/>
            <p:extLst>
              <p:ext uri="{D42A27DB-BD31-4B8C-83A1-F6EECF244321}">
                <p14:modId xmlns:p14="http://schemas.microsoft.com/office/powerpoint/2010/main" val="2827931144"/>
              </p:ext>
            </p:extLst>
          </p:nvPr>
        </p:nvGraphicFramePr>
        <p:xfrm>
          <a:off x="398463" y="1271587"/>
          <a:ext cx="11351906" cy="4861791"/>
        </p:xfrm>
        <a:graphic>
          <a:graphicData uri="http://schemas.openxmlformats.org/drawingml/2006/table">
            <a:tbl>
              <a:tblPr firstRow="1" bandRow="1">
                <a:tableStyleId>{5C22544A-7EE6-4342-B048-85BDC9FD1C3A}</a:tableStyleId>
              </a:tblPr>
              <a:tblGrid>
                <a:gridCol w="3078480">
                  <a:extLst>
                    <a:ext uri="{9D8B030D-6E8A-4147-A177-3AD203B41FA5}">
                      <a16:colId xmlns:a16="http://schemas.microsoft.com/office/drawing/2014/main" val="2228731308"/>
                    </a:ext>
                  </a:extLst>
                </a:gridCol>
                <a:gridCol w="8273426">
                  <a:extLst>
                    <a:ext uri="{9D8B030D-6E8A-4147-A177-3AD203B41FA5}">
                      <a16:colId xmlns:a16="http://schemas.microsoft.com/office/drawing/2014/main" val="102025632"/>
                    </a:ext>
                  </a:extLst>
                </a:gridCol>
              </a:tblGrid>
              <a:tr h="364315">
                <a:tc>
                  <a:txBody>
                    <a:bodyPr/>
                    <a:lstStyle/>
                    <a:p>
                      <a:pPr algn="ctr"/>
                      <a:r>
                        <a:rPr kumimoji="1" lang="ja-JP" altLang="en-US" sz="1400"/>
                        <a:t>状況</a:t>
                      </a:r>
                    </a:p>
                  </a:txBody>
                  <a:tcPr/>
                </a:tc>
                <a:tc>
                  <a:txBody>
                    <a:bodyPr/>
                    <a:lstStyle/>
                    <a:p>
                      <a:pPr algn="ctr"/>
                      <a:r>
                        <a:rPr kumimoji="1" lang="ja-JP" altLang="en-US" sz="1400"/>
                        <a:t>フォロワーの心構え</a:t>
                      </a:r>
                    </a:p>
                  </a:txBody>
                  <a:tcPr/>
                </a:tc>
                <a:extLst>
                  <a:ext uri="{0D108BD9-81ED-4DB2-BD59-A6C34878D82A}">
                    <a16:rowId xmlns:a16="http://schemas.microsoft.com/office/drawing/2014/main" val="4088785430"/>
                  </a:ext>
                </a:extLst>
              </a:tr>
              <a:tr h="619335">
                <a:tc>
                  <a:txBody>
                    <a:bodyPr/>
                    <a:lstStyle/>
                    <a:p>
                      <a:r>
                        <a:rPr kumimoji="1" lang="ja-JP" altLang="en-US" sz="1400"/>
                        <a:t>上司に何か尋ねるとき</a:t>
                      </a:r>
                    </a:p>
                  </a:txBody>
                  <a:tcPr/>
                </a:tc>
                <a:tc>
                  <a:txBody>
                    <a:bodyPr/>
                    <a:lstStyle/>
                    <a:p>
                      <a:r>
                        <a:rPr kumimoji="1" lang="ja-JP" altLang="en-US" sz="1400"/>
                        <a:t>上司に「どうしたらよいか」と尋ねるときは「君はどうしたいと思っているか」と問い返されたときの回答を用意しておく</a:t>
                      </a:r>
                    </a:p>
                  </a:txBody>
                  <a:tcPr/>
                </a:tc>
                <a:extLst>
                  <a:ext uri="{0D108BD9-81ED-4DB2-BD59-A6C34878D82A}">
                    <a16:rowId xmlns:a16="http://schemas.microsoft.com/office/drawing/2014/main" val="3539861209"/>
                  </a:ext>
                </a:extLst>
              </a:tr>
              <a:tr h="408948">
                <a:tc>
                  <a:txBody>
                    <a:bodyPr/>
                    <a:lstStyle/>
                    <a:p>
                      <a:r>
                        <a:rPr kumimoji="1" lang="ja-JP" altLang="en-US" sz="1400"/>
                        <a:t>上司に採用を求めるとき</a:t>
                      </a:r>
                    </a:p>
                  </a:txBody>
                  <a:tcPr/>
                </a:tc>
                <a:tc>
                  <a:txBody>
                    <a:bodyPr/>
                    <a:lstStyle/>
                    <a:p>
                      <a:r>
                        <a:rPr kumimoji="1" lang="ja-JP" altLang="en-US" sz="1400"/>
                        <a:t>あなたの熱意と確信を上司にも伝染させること</a:t>
                      </a:r>
                    </a:p>
                  </a:txBody>
                  <a:tcPr/>
                </a:tc>
                <a:extLst>
                  <a:ext uri="{0D108BD9-81ED-4DB2-BD59-A6C34878D82A}">
                    <a16:rowId xmlns:a16="http://schemas.microsoft.com/office/drawing/2014/main" val="1915425330"/>
                  </a:ext>
                </a:extLst>
              </a:tr>
              <a:tr h="364315">
                <a:tc>
                  <a:txBody>
                    <a:bodyPr/>
                    <a:lstStyle/>
                    <a:p>
                      <a:r>
                        <a:rPr kumimoji="1" lang="ja-JP" altLang="en-US" sz="1400"/>
                        <a:t>上司の不在時</a:t>
                      </a:r>
                    </a:p>
                  </a:txBody>
                  <a:tcPr/>
                </a:tc>
                <a:tc>
                  <a:txBody>
                    <a:bodyPr/>
                    <a:lstStyle/>
                    <a:p>
                      <a:r>
                        <a:rPr kumimoji="1" lang="ja-JP" altLang="en-US" sz="1400"/>
                        <a:t>普段から上司の目的や責任を共有しているかどうかが試される、良い機会であると心得る</a:t>
                      </a:r>
                    </a:p>
                  </a:txBody>
                  <a:tcPr/>
                </a:tc>
                <a:extLst>
                  <a:ext uri="{0D108BD9-81ED-4DB2-BD59-A6C34878D82A}">
                    <a16:rowId xmlns:a16="http://schemas.microsoft.com/office/drawing/2014/main" val="1402474779"/>
                  </a:ext>
                </a:extLst>
              </a:tr>
              <a:tr h="408948">
                <a:tc>
                  <a:txBody>
                    <a:bodyPr/>
                    <a:lstStyle/>
                    <a:p>
                      <a:r>
                        <a:rPr kumimoji="1" lang="ja-JP" altLang="en-US" sz="1400"/>
                        <a:t>上司の言うことが納得できないとき</a:t>
                      </a:r>
                    </a:p>
                  </a:txBody>
                  <a:tcPr/>
                </a:tc>
                <a:tc>
                  <a:txBody>
                    <a:bodyPr/>
                    <a:lstStyle/>
                    <a:p>
                      <a:r>
                        <a:rPr kumimoji="1" lang="ja-JP" altLang="en-US" sz="1400"/>
                        <a:t>納得できるまで質問する。それでも納得できない場合、納得できるまでそれを実行してみる</a:t>
                      </a:r>
                    </a:p>
                  </a:txBody>
                  <a:tcPr/>
                </a:tc>
                <a:extLst>
                  <a:ext uri="{0D108BD9-81ED-4DB2-BD59-A6C34878D82A}">
                    <a16:rowId xmlns:a16="http://schemas.microsoft.com/office/drawing/2014/main" val="3534312719"/>
                  </a:ext>
                </a:extLst>
              </a:tr>
              <a:tr h="364315">
                <a:tc>
                  <a:txBody>
                    <a:bodyPr/>
                    <a:lstStyle/>
                    <a:p>
                      <a:r>
                        <a:rPr kumimoji="1" lang="ja-JP" altLang="en-US" sz="1400"/>
                        <a:t>上司を補佐するとき</a:t>
                      </a:r>
                    </a:p>
                  </a:txBody>
                  <a:tcPr/>
                </a:tc>
                <a:tc>
                  <a:txBody>
                    <a:bodyPr/>
                    <a:lstStyle/>
                    <a:p>
                      <a:r>
                        <a:rPr kumimoji="1" lang="ja-JP" altLang="en-US" sz="1400"/>
                        <a:t>上司があなたに何を期待し、何をしてほしくないかを率直に尋ね、なぜそれを望むのかを聞き出す</a:t>
                      </a:r>
                    </a:p>
                  </a:txBody>
                  <a:tcPr/>
                </a:tc>
                <a:extLst>
                  <a:ext uri="{0D108BD9-81ED-4DB2-BD59-A6C34878D82A}">
                    <a16:rowId xmlns:a16="http://schemas.microsoft.com/office/drawing/2014/main" val="1255025478"/>
                  </a:ext>
                </a:extLst>
              </a:tr>
              <a:tr h="619335">
                <a:tc>
                  <a:txBody>
                    <a:bodyPr/>
                    <a:lstStyle/>
                    <a:p>
                      <a:r>
                        <a:rPr kumimoji="1" lang="ja-JP" altLang="en-US" sz="1400"/>
                        <a:t>常時</a:t>
                      </a:r>
                    </a:p>
                  </a:txBody>
                  <a:tcPr/>
                </a:tc>
                <a:tc>
                  <a:txBody>
                    <a:bodyPr/>
                    <a:lstStyle/>
                    <a:p>
                      <a:r>
                        <a:rPr kumimoji="1" lang="ja-JP" altLang="en-US" sz="1400"/>
                        <a:t>あなたの仕事上の悩みはすべて上司の責任である。と同時に、上司が抱えている仕事上の悩みはあなたの責任である、ということを理解する</a:t>
                      </a:r>
                    </a:p>
                  </a:txBody>
                  <a:tcPr/>
                </a:tc>
                <a:extLst>
                  <a:ext uri="{0D108BD9-81ED-4DB2-BD59-A6C34878D82A}">
                    <a16:rowId xmlns:a16="http://schemas.microsoft.com/office/drawing/2014/main" val="3025091464"/>
                  </a:ext>
                </a:extLst>
              </a:tr>
              <a:tr h="364315">
                <a:tc>
                  <a:txBody>
                    <a:bodyPr/>
                    <a:lstStyle/>
                    <a:p>
                      <a:r>
                        <a:rPr kumimoji="1" lang="ja-JP" altLang="en-US" sz="1400"/>
                        <a:t>常時</a:t>
                      </a:r>
                    </a:p>
                  </a:txBody>
                  <a:tcPr/>
                </a:tc>
                <a:tc>
                  <a:txBody>
                    <a:bodyPr/>
                    <a:lstStyle/>
                    <a:p>
                      <a:r>
                        <a:rPr kumimoji="1" lang="ja-JP" altLang="en-US" sz="1400"/>
                        <a:t>上司に理想のモデルを求めるな。上司とあなたが理想のペアを組むように努めること</a:t>
                      </a:r>
                    </a:p>
                  </a:txBody>
                  <a:tcPr/>
                </a:tc>
                <a:extLst>
                  <a:ext uri="{0D108BD9-81ED-4DB2-BD59-A6C34878D82A}">
                    <a16:rowId xmlns:a16="http://schemas.microsoft.com/office/drawing/2014/main" val="1661655391"/>
                  </a:ext>
                </a:extLst>
              </a:tr>
              <a:tr h="619335">
                <a:tc>
                  <a:txBody>
                    <a:bodyPr/>
                    <a:lstStyle/>
                    <a:p>
                      <a:r>
                        <a:rPr kumimoji="1" lang="ja-JP" altLang="en-US" sz="1400"/>
                        <a:t>常時</a:t>
                      </a:r>
                    </a:p>
                  </a:txBody>
                  <a:tcPr/>
                </a:tc>
                <a:tc>
                  <a:txBody>
                    <a:bodyPr/>
                    <a:lstStyle/>
                    <a:p>
                      <a:r>
                        <a:rPr kumimoji="1" lang="ja-JP" altLang="en-US" sz="1400"/>
                        <a:t>上司に、あるがままの値打ちを認めてもらいたいなら、あなたも、あるがままの上司の値打ちを認めなければならない</a:t>
                      </a:r>
                    </a:p>
                  </a:txBody>
                  <a:tcPr/>
                </a:tc>
                <a:extLst>
                  <a:ext uri="{0D108BD9-81ED-4DB2-BD59-A6C34878D82A}">
                    <a16:rowId xmlns:a16="http://schemas.microsoft.com/office/drawing/2014/main" val="595926266"/>
                  </a:ext>
                </a:extLst>
              </a:tr>
              <a:tr h="364315">
                <a:tc>
                  <a:txBody>
                    <a:bodyPr/>
                    <a:lstStyle/>
                    <a:p>
                      <a:r>
                        <a:rPr kumimoji="1" lang="ja-JP" altLang="en-US" sz="1400"/>
                        <a:t>常時</a:t>
                      </a:r>
                    </a:p>
                  </a:txBody>
                  <a:tcPr/>
                </a:tc>
                <a:tc>
                  <a:txBody>
                    <a:bodyPr/>
                    <a:lstStyle/>
                    <a:p>
                      <a:r>
                        <a:rPr kumimoji="1" lang="ja-JP" altLang="en-US" sz="1400"/>
                        <a:t>あなたの上司が、実力以上に組織から評価されるようにせよ</a:t>
                      </a:r>
                    </a:p>
                  </a:txBody>
                  <a:tcPr/>
                </a:tc>
                <a:extLst>
                  <a:ext uri="{0D108BD9-81ED-4DB2-BD59-A6C34878D82A}">
                    <a16:rowId xmlns:a16="http://schemas.microsoft.com/office/drawing/2014/main" val="1058099091"/>
                  </a:ext>
                </a:extLst>
              </a:tr>
              <a:tr h="364315">
                <a:tc>
                  <a:txBody>
                    <a:bodyPr/>
                    <a:lstStyle/>
                    <a:p>
                      <a:r>
                        <a:rPr kumimoji="1" lang="ja-JP" altLang="en-US" sz="1400"/>
                        <a:t>常時</a:t>
                      </a:r>
                    </a:p>
                  </a:txBody>
                  <a:tcPr/>
                </a:tc>
                <a:tc>
                  <a:txBody>
                    <a:bodyPr/>
                    <a:lstStyle/>
                    <a:p>
                      <a:r>
                        <a:rPr kumimoji="1" lang="ja-JP" altLang="en-US" sz="1400" dirty="0"/>
                        <a:t>上司が誤った決定をしないように、情報を提供し、アドバイスする責任を果たさなければならない</a:t>
                      </a:r>
                    </a:p>
                  </a:txBody>
                  <a:tcPr/>
                </a:tc>
                <a:extLst>
                  <a:ext uri="{0D108BD9-81ED-4DB2-BD59-A6C34878D82A}">
                    <a16:rowId xmlns:a16="http://schemas.microsoft.com/office/drawing/2014/main" val="2597072473"/>
                  </a:ext>
                </a:extLst>
              </a:tr>
            </a:tbl>
          </a:graphicData>
        </a:graphic>
      </p:graphicFrame>
    </p:spTree>
    <p:extLst>
      <p:ext uri="{BB962C8B-B14F-4D97-AF65-F5344CB8AC3E}">
        <p14:creationId xmlns:p14="http://schemas.microsoft.com/office/powerpoint/2010/main" val="29590790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fontScale="90000"/>
          </a:bodyPr>
          <a:lstStyle/>
          <a:p>
            <a:r>
              <a:rPr lang="ja-JP" altLang="en-US"/>
              <a:t>社会</a:t>
            </a:r>
            <a:r>
              <a:rPr kumimoji="1" lang="ja-JP" altLang="en-US"/>
              <a:t>マネジメント</a:t>
            </a:r>
            <a:br>
              <a:rPr kumimoji="1" lang="en-US" altLang="ja-JP"/>
            </a:br>
            <a:br>
              <a:rPr kumimoji="1" lang="en-US" altLang="ja-JP"/>
            </a:br>
            <a:r>
              <a:rPr lang="ja-JP" altLang="en-US" sz="3100"/>
              <a:t>組織の力を高め、社会貢献できる企業になる</a:t>
            </a:r>
            <a:endParaRPr kumimoji="1" lang="ja-JP" altLang="en-US"/>
          </a:p>
        </p:txBody>
      </p:sp>
    </p:spTree>
    <p:extLst>
      <p:ext uri="{BB962C8B-B14F-4D97-AF65-F5344CB8AC3E}">
        <p14:creationId xmlns:p14="http://schemas.microsoft.com/office/powerpoint/2010/main" val="24464349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85B11-1381-4E54-A203-8E67C421324A}"/>
              </a:ext>
            </a:extLst>
          </p:cNvPr>
          <p:cNvSpPr>
            <a:spLocks noGrp="1"/>
          </p:cNvSpPr>
          <p:nvPr>
            <p:ph type="title"/>
          </p:nvPr>
        </p:nvSpPr>
        <p:spPr/>
        <p:txBody>
          <a:bodyPr>
            <a:normAutofit fontScale="90000"/>
          </a:bodyPr>
          <a:lstStyle/>
          <a:p>
            <a:r>
              <a:rPr lang="ja-JP" altLang="en-US"/>
              <a:t>参考文献（社会マネジメント）</a:t>
            </a:r>
            <a:endParaRPr kumimoji="1" lang="ja-JP" altLang="en-US"/>
          </a:p>
        </p:txBody>
      </p:sp>
      <p:sp>
        <p:nvSpPr>
          <p:cNvPr id="3" name="フッター プレースホルダー 2">
            <a:extLst>
              <a:ext uri="{FF2B5EF4-FFF2-40B4-BE49-F238E27FC236}">
                <a16:creationId xmlns:a16="http://schemas.microsoft.com/office/drawing/2014/main" id="{E4DFD1C7-13D6-49BA-AA01-E9F22F2EE2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4CC39-2584-455B-8E3A-DCD57BE39D98}"/>
              </a:ext>
            </a:extLst>
          </p:cNvPr>
          <p:cNvSpPr>
            <a:spLocks noGrp="1"/>
          </p:cNvSpPr>
          <p:nvPr>
            <p:ph type="sldNum" sz="quarter" idx="11"/>
          </p:nvPr>
        </p:nvSpPr>
        <p:spPr/>
        <p:txBody>
          <a:bodyPr/>
          <a:lstStyle/>
          <a:p>
            <a:fld id="{D9AE47F2-95C2-4286-997D-4843A9A6AD0C}" type="slidenum">
              <a:rPr lang="ja-JP" altLang="en-US" smtClean="0"/>
              <a:pPr/>
              <a:t>105</a:t>
            </a:fld>
            <a:endParaRPr lang="ja-JP" altLang="en-US"/>
          </a:p>
        </p:txBody>
      </p:sp>
      <p:graphicFrame>
        <p:nvGraphicFramePr>
          <p:cNvPr id="6" name="コンテンツ プレースホルダー 5">
            <a:extLst>
              <a:ext uri="{FF2B5EF4-FFF2-40B4-BE49-F238E27FC236}">
                <a16:creationId xmlns:a16="http://schemas.microsoft.com/office/drawing/2014/main" id="{6DFA82BE-5BCE-449F-BA00-A9422EA52120}"/>
              </a:ext>
            </a:extLst>
          </p:cNvPr>
          <p:cNvGraphicFramePr>
            <a:graphicFrameLocks noGrp="1"/>
          </p:cNvGraphicFramePr>
          <p:nvPr>
            <p:ph sz="quarter" idx="12"/>
            <p:extLst>
              <p:ext uri="{D42A27DB-BD31-4B8C-83A1-F6EECF244321}">
                <p14:modId xmlns:p14="http://schemas.microsoft.com/office/powerpoint/2010/main" val="961164057"/>
              </p:ext>
            </p:extLst>
          </p:nvPr>
        </p:nvGraphicFramePr>
        <p:xfrm>
          <a:off x="397932" y="1085267"/>
          <a:ext cx="11577637" cy="4777740"/>
        </p:xfrm>
        <a:graphic>
          <a:graphicData uri="http://schemas.openxmlformats.org/drawingml/2006/table">
            <a:tbl>
              <a:tblPr firstRow="1" bandRow="1">
                <a:tableStyleId>{5C22544A-7EE6-4342-B048-85BDC9FD1C3A}</a:tableStyleId>
              </a:tblPr>
              <a:tblGrid>
                <a:gridCol w="5195451">
                  <a:extLst>
                    <a:ext uri="{9D8B030D-6E8A-4147-A177-3AD203B41FA5}">
                      <a16:colId xmlns:a16="http://schemas.microsoft.com/office/drawing/2014/main" val="2426446299"/>
                    </a:ext>
                  </a:extLst>
                </a:gridCol>
                <a:gridCol w="3856336">
                  <a:extLst>
                    <a:ext uri="{9D8B030D-6E8A-4147-A177-3AD203B41FA5}">
                      <a16:colId xmlns:a16="http://schemas.microsoft.com/office/drawing/2014/main" val="670846534"/>
                    </a:ext>
                  </a:extLst>
                </a:gridCol>
                <a:gridCol w="2525850">
                  <a:extLst>
                    <a:ext uri="{9D8B030D-6E8A-4147-A177-3AD203B41FA5}">
                      <a16:colId xmlns:a16="http://schemas.microsoft.com/office/drawing/2014/main" val="3878573169"/>
                    </a:ext>
                  </a:extLst>
                </a:gridCol>
              </a:tblGrid>
              <a:tr h="212109">
                <a:tc>
                  <a:txBody>
                    <a:bodyPr/>
                    <a:lstStyle/>
                    <a:p>
                      <a:pPr algn="ctr"/>
                      <a:r>
                        <a:rPr kumimoji="1" lang="ja-JP" altLang="en-US" sz="1050"/>
                        <a:t>タイトル</a:t>
                      </a:r>
                    </a:p>
                  </a:txBody>
                  <a:tcPr/>
                </a:tc>
                <a:tc>
                  <a:txBody>
                    <a:bodyPr/>
                    <a:lstStyle/>
                    <a:p>
                      <a:pPr algn="ctr"/>
                      <a:r>
                        <a:rPr kumimoji="1" lang="ja-JP" altLang="en-US" sz="1050"/>
                        <a:t>著者・監修</a:t>
                      </a:r>
                    </a:p>
                  </a:txBody>
                  <a:tcPr/>
                </a:tc>
                <a:tc>
                  <a:txBody>
                    <a:bodyPr/>
                    <a:lstStyle/>
                    <a:p>
                      <a:pPr algn="ctr"/>
                      <a:r>
                        <a:rPr kumimoji="1" lang="ja-JP" altLang="en-US" sz="1050"/>
                        <a:t>出版社</a:t>
                      </a:r>
                    </a:p>
                  </a:txBody>
                  <a:tcPr/>
                </a:tc>
                <a:extLst>
                  <a:ext uri="{0D108BD9-81ED-4DB2-BD59-A6C34878D82A}">
                    <a16:rowId xmlns:a16="http://schemas.microsoft.com/office/drawing/2014/main" val="1649971505"/>
                  </a:ext>
                </a:extLst>
              </a:tr>
              <a:tr h="212109">
                <a:tc>
                  <a:txBody>
                    <a:bodyPr/>
                    <a:lstStyle/>
                    <a:p>
                      <a:r>
                        <a:rPr kumimoji="1" lang="ja-JP" altLang="en-US" sz="1050"/>
                        <a:t>６０分でわかる！</a:t>
                      </a:r>
                      <a:r>
                        <a:rPr kumimoji="1" lang="en-US" altLang="ja-JP" sz="1050"/>
                        <a:t>SDGs</a:t>
                      </a:r>
                      <a:r>
                        <a:rPr kumimoji="1" lang="ja-JP" altLang="en-US" sz="1050"/>
                        <a:t>超入門</a:t>
                      </a:r>
                    </a:p>
                  </a:txBody>
                  <a:tcPr/>
                </a:tc>
                <a:tc>
                  <a:txBody>
                    <a:bodyPr/>
                    <a:lstStyle/>
                    <a:p>
                      <a:r>
                        <a:rPr kumimoji="1" lang="ja-JP" altLang="en-US" sz="1050"/>
                        <a:t>バウンド</a:t>
                      </a:r>
                    </a:p>
                  </a:txBody>
                  <a:tcPr/>
                </a:tc>
                <a:tc>
                  <a:txBody>
                    <a:bodyPr/>
                    <a:lstStyle/>
                    <a:p>
                      <a:r>
                        <a:rPr kumimoji="1" lang="ja-JP" altLang="en-US" sz="1050"/>
                        <a:t>技術評論社</a:t>
                      </a:r>
                    </a:p>
                  </a:txBody>
                  <a:tcPr/>
                </a:tc>
                <a:extLst>
                  <a:ext uri="{0D108BD9-81ED-4DB2-BD59-A6C34878D82A}">
                    <a16:rowId xmlns:a16="http://schemas.microsoft.com/office/drawing/2014/main" val="3639166867"/>
                  </a:ext>
                </a:extLst>
              </a:tr>
              <a:tr h="212109">
                <a:tc>
                  <a:txBody>
                    <a:bodyPr/>
                    <a:lstStyle/>
                    <a:p>
                      <a:r>
                        <a:rPr kumimoji="1" lang="ja-JP" altLang="en-US" sz="1050"/>
                        <a:t>日本でいちばん大切にしたい会社」がわかる</a:t>
                      </a:r>
                      <a:r>
                        <a:rPr kumimoji="1" lang="en-US" altLang="ja-JP" sz="1050"/>
                        <a:t>100</a:t>
                      </a:r>
                      <a:r>
                        <a:rPr kumimoji="1" lang="ja-JP" altLang="en-US" sz="1050"/>
                        <a:t>の指標</a:t>
                      </a:r>
                    </a:p>
                  </a:txBody>
                  <a:tcPr/>
                </a:tc>
                <a:tc>
                  <a:txBody>
                    <a:bodyPr/>
                    <a:lstStyle/>
                    <a:p>
                      <a:r>
                        <a:rPr kumimoji="1" lang="zh-CN" altLang="en-US" sz="1050"/>
                        <a:t>坂本光司</a:t>
                      </a:r>
                      <a:r>
                        <a:rPr kumimoji="1" lang="ja-JP" altLang="en-US" sz="1050"/>
                        <a:t>、</a:t>
                      </a:r>
                      <a:r>
                        <a:rPr kumimoji="1" lang="zh-CN" altLang="en-US" sz="1050"/>
                        <a:t>坂本光司研究室</a:t>
                      </a:r>
                      <a:endParaRPr kumimoji="1" lang="en-US" altLang="ja-JP" sz="1050"/>
                    </a:p>
                  </a:txBody>
                  <a:tcPr/>
                </a:tc>
                <a:tc>
                  <a:txBody>
                    <a:bodyPr/>
                    <a:lstStyle/>
                    <a:p>
                      <a:r>
                        <a:rPr kumimoji="1" lang="zh-TW" altLang="en-US" sz="1050"/>
                        <a:t>朝日新聞出版</a:t>
                      </a:r>
                      <a:endParaRPr kumimoji="1" lang="ja-JP" altLang="en-US" sz="1050"/>
                    </a:p>
                  </a:txBody>
                  <a:tcPr/>
                </a:tc>
                <a:extLst>
                  <a:ext uri="{0D108BD9-81ED-4DB2-BD59-A6C34878D82A}">
                    <a16:rowId xmlns:a16="http://schemas.microsoft.com/office/drawing/2014/main" val="2818309263"/>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67424235"/>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162458966"/>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514517151"/>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1628000075"/>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32579646"/>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54456530"/>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3478122628"/>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1954325647"/>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3207600143"/>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123042747"/>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1323197242"/>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50254395"/>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17192759"/>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842319450"/>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233080299"/>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extLst>
                  <a:ext uri="{0D108BD9-81ED-4DB2-BD59-A6C34878D82A}">
                    <a16:rowId xmlns:a16="http://schemas.microsoft.com/office/drawing/2014/main" val="918931669"/>
                  </a:ext>
                </a:extLst>
              </a:tr>
            </a:tbl>
          </a:graphicData>
        </a:graphic>
      </p:graphicFrame>
    </p:spTree>
    <p:extLst>
      <p:ext uri="{BB962C8B-B14F-4D97-AF65-F5344CB8AC3E}">
        <p14:creationId xmlns:p14="http://schemas.microsoft.com/office/powerpoint/2010/main" val="31109264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13381232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AB1CE-BE4D-4494-BE02-DFBBA97CA15E}"/>
              </a:ext>
            </a:extLst>
          </p:cNvPr>
          <p:cNvSpPr>
            <a:spLocks noGrp="1"/>
          </p:cNvSpPr>
          <p:nvPr>
            <p:ph type="title"/>
          </p:nvPr>
        </p:nvSpPr>
        <p:spPr/>
        <p:txBody>
          <a:bodyPr>
            <a:normAutofit fontScale="90000"/>
          </a:bodyPr>
          <a:lstStyle/>
          <a:p>
            <a:r>
              <a:rPr lang="ja-JP" altLang="en-US"/>
              <a:t>社会マネジメントの構成</a:t>
            </a:r>
            <a:endParaRPr kumimoji="1" lang="ja-JP" altLang="en-US"/>
          </a:p>
        </p:txBody>
      </p:sp>
      <p:sp>
        <p:nvSpPr>
          <p:cNvPr id="3" name="フッター プレースホルダー 2">
            <a:extLst>
              <a:ext uri="{FF2B5EF4-FFF2-40B4-BE49-F238E27FC236}">
                <a16:creationId xmlns:a16="http://schemas.microsoft.com/office/drawing/2014/main" id="{D83FF173-768C-4FC4-A90B-76CE874F60D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8A2436-EA0F-4607-85CE-E8560515D6D0}"/>
              </a:ext>
            </a:extLst>
          </p:cNvPr>
          <p:cNvSpPr>
            <a:spLocks noGrp="1"/>
          </p:cNvSpPr>
          <p:nvPr>
            <p:ph type="sldNum" sz="quarter" idx="11"/>
          </p:nvPr>
        </p:nvSpPr>
        <p:spPr/>
        <p:txBody>
          <a:bodyPr/>
          <a:lstStyle/>
          <a:p>
            <a:fld id="{D9AE47F2-95C2-4286-997D-4843A9A6AD0C}" type="slidenum">
              <a:rPr lang="ja-JP" altLang="en-US" smtClean="0"/>
              <a:pPr/>
              <a:t>107</a:t>
            </a:fld>
            <a:endParaRPr lang="ja-JP" altLang="en-US"/>
          </a:p>
        </p:txBody>
      </p:sp>
      <p:graphicFrame>
        <p:nvGraphicFramePr>
          <p:cNvPr id="6" name="表 6">
            <a:extLst>
              <a:ext uri="{FF2B5EF4-FFF2-40B4-BE49-F238E27FC236}">
                <a16:creationId xmlns:a16="http://schemas.microsoft.com/office/drawing/2014/main" id="{3CE16567-24EC-4F16-B99B-5FE5A6F540F1}"/>
              </a:ext>
            </a:extLst>
          </p:cNvPr>
          <p:cNvGraphicFramePr>
            <a:graphicFrameLocks noGrp="1"/>
          </p:cNvGraphicFramePr>
          <p:nvPr>
            <p:ph sz="quarter" idx="12"/>
            <p:extLst>
              <p:ext uri="{D42A27DB-BD31-4B8C-83A1-F6EECF244321}">
                <p14:modId xmlns:p14="http://schemas.microsoft.com/office/powerpoint/2010/main" val="2092736471"/>
              </p:ext>
            </p:extLst>
          </p:nvPr>
        </p:nvGraphicFramePr>
        <p:xfrm>
          <a:off x="397932" y="1231876"/>
          <a:ext cx="11363890" cy="2932020"/>
        </p:xfrm>
        <a:graphic>
          <a:graphicData uri="http://schemas.openxmlformats.org/drawingml/2006/table">
            <a:tbl>
              <a:tblPr bandRow="1">
                <a:tableStyleId>{5C22544A-7EE6-4342-B048-85BDC9FD1C3A}</a:tableStyleId>
              </a:tblPr>
              <a:tblGrid>
                <a:gridCol w="530674">
                  <a:extLst>
                    <a:ext uri="{9D8B030D-6E8A-4147-A177-3AD203B41FA5}">
                      <a16:colId xmlns:a16="http://schemas.microsoft.com/office/drawing/2014/main" val="1838226603"/>
                    </a:ext>
                  </a:extLst>
                </a:gridCol>
                <a:gridCol w="2533968">
                  <a:extLst>
                    <a:ext uri="{9D8B030D-6E8A-4147-A177-3AD203B41FA5}">
                      <a16:colId xmlns:a16="http://schemas.microsoft.com/office/drawing/2014/main" val="3400034168"/>
                    </a:ext>
                  </a:extLst>
                </a:gridCol>
                <a:gridCol w="8299248">
                  <a:extLst>
                    <a:ext uri="{9D8B030D-6E8A-4147-A177-3AD203B41FA5}">
                      <a16:colId xmlns:a16="http://schemas.microsoft.com/office/drawing/2014/main" val="1719301330"/>
                    </a:ext>
                  </a:extLst>
                </a:gridCol>
              </a:tblGrid>
              <a:tr h="733005">
                <a:tc>
                  <a:txBody>
                    <a:bodyPr/>
                    <a:lstStyle/>
                    <a:p>
                      <a:r>
                        <a:rPr kumimoji="1" lang="en-US" altLang="ja-JP"/>
                        <a:t>1</a:t>
                      </a:r>
                      <a:endParaRPr kumimoji="1" lang="ja-JP" altLang="en-US"/>
                    </a:p>
                  </a:txBody>
                  <a:tcPr/>
                </a:tc>
                <a:tc>
                  <a:txBody>
                    <a:bodyPr/>
                    <a:lstStyle/>
                    <a:p>
                      <a:r>
                        <a:rPr lang="ja-JP" altLang="en-US"/>
                        <a:t>人を大切にする経営</a:t>
                      </a:r>
                    </a:p>
                  </a:txBody>
                  <a:tcPr/>
                </a:tc>
                <a:tc>
                  <a:txBody>
                    <a:bodyPr/>
                    <a:lstStyle/>
                    <a:p>
                      <a:pPr marL="285750" indent="-285750">
                        <a:buFont typeface="Arial" panose="020B0604020202020204" pitchFamily="34" charset="0"/>
                        <a:buChar char="•"/>
                      </a:pPr>
                      <a:r>
                        <a:rPr kumimoji="1" lang="ja-JP" altLang="en-US"/>
                        <a:t>人間を重視する経営を行うことで、あらゆる関係者（特に従業員とその家族）を幸せにする</a:t>
                      </a:r>
                    </a:p>
                  </a:txBody>
                  <a:tcPr/>
                </a:tc>
                <a:extLst>
                  <a:ext uri="{0D108BD9-81ED-4DB2-BD59-A6C34878D82A}">
                    <a16:rowId xmlns:a16="http://schemas.microsoft.com/office/drawing/2014/main" val="2446103164"/>
                  </a:ext>
                </a:extLst>
              </a:tr>
              <a:tr h="733005">
                <a:tc>
                  <a:txBody>
                    <a:bodyPr/>
                    <a:lstStyle/>
                    <a:p>
                      <a:r>
                        <a:rPr kumimoji="1" lang="en-US" altLang="ja-JP"/>
                        <a:t>2</a:t>
                      </a:r>
                      <a:endParaRPr kumimoji="1" lang="ja-JP" altLang="en-US"/>
                    </a:p>
                  </a:txBody>
                  <a:tcPr/>
                </a:tc>
                <a:tc>
                  <a:txBody>
                    <a:bodyPr/>
                    <a:lstStyle/>
                    <a:p>
                      <a:r>
                        <a:rPr lang="en-US" altLang="ja-JP" err="1"/>
                        <a:t>re:Work</a:t>
                      </a:r>
                      <a:endParaRPr lang="en-US" altLang="ja-JP"/>
                    </a:p>
                    <a:p>
                      <a:r>
                        <a:rPr lang="ja-JP" altLang="en-US"/>
                        <a:t>（イノベーション）</a:t>
                      </a:r>
                    </a:p>
                  </a:txBody>
                  <a:tcPr/>
                </a:tc>
                <a:tc>
                  <a:txBody>
                    <a:bodyPr/>
                    <a:lstStyle/>
                    <a:p>
                      <a:pPr marL="285750" indent="-285750">
                        <a:buFont typeface="Arial" panose="020B0604020202020204" pitchFamily="34" charset="0"/>
                        <a:buChar char="•"/>
                      </a:pPr>
                      <a:r>
                        <a:rPr kumimoji="1" lang="en-US" altLang="ja-JP"/>
                        <a:t>Google</a:t>
                      </a:r>
                      <a:r>
                        <a:rPr kumimoji="1" lang="ja-JP" altLang="en-US"/>
                        <a:t> </a:t>
                      </a:r>
                      <a:r>
                        <a:rPr kumimoji="1" lang="en-US" altLang="ja-JP" err="1"/>
                        <a:t>re:Work</a:t>
                      </a:r>
                      <a:r>
                        <a:rPr kumimoji="1" lang="ja-JP" altLang="en-US"/>
                        <a:t>のイノベーションに関する考え方を取り入れ、イノベーションを生み出す組織づくりを目指す</a:t>
                      </a:r>
                      <a:endParaRPr kumimoji="1" lang="en-US" altLang="ja-JP"/>
                    </a:p>
                  </a:txBody>
                  <a:tcPr/>
                </a:tc>
                <a:extLst>
                  <a:ext uri="{0D108BD9-81ED-4DB2-BD59-A6C34878D82A}">
                    <a16:rowId xmlns:a16="http://schemas.microsoft.com/office/drawing/2014/main" val="3301000974"/>
                  </a:ext>
                </a:extLst>
              </a:tr>
              <a:tr h="733005">
                <a:tc>
                  <a:txBody>
                    <a:bodyPr/>
                    <a:lstStyle/>
                    <a:p>
                      <a:r>
                        <a:rPr kumimoji="1" lang="en-US" altLang="ja-JP"/>
                        <a:t>3</a:t>
                      </a:r>
                      <a:endParaRPr kumimoji="1" lang="ja-JP" altLang="en-US"/>
                    </a:p>
                  </a:txBody>
                  <a:tcPr/>
                </a:tc>
                <a:tc>
                  <a:txBody>
                    <a:bodyPr/>
                    <a:lstStyle/>
                    <a:p>
                      <a:r>
                        <a:rPr kumimoji="1" lang="en-US" altLang="ja-JP"/>
                        <a:t>SDGs</a:t>
                      </a:r>
                      <a:endParaRPr kumimoji="1" lang="ja-JP" altLang="en-US"/>
                    </a:p>
                  </a:txBody>
                  <a:tcPr/>
                </a:tc>
                <a:tc>
                  <a:txBody>
                    <a:bodyPr/>
                    <a:lstStyle/>
                    <a:p>
                      <a:pPr marL="285750" indent="-285750">
                        <a:buFont typeface="Arial" panose="020B0604020202020204" pitchFamily="34" charset="0"/>
                        <a:buChar char="•"/>
                      </a:pPr>
                      <a:r>
                        <a:rPr kumimoji="1" lang="en-US" altLang="ja-JP"/>
                        <a:t>SDGs</a:t>
                      </a:r>
                      <a:r>
                        <a:rPr kumimoji="1" lang="ja-JP" altLang="en-US"/>
                        <a:t>のゴールに合わせた事業戦略を設計し、企業価値の向上やステークホルダーとの関係強化を目指す</a:t>
                      </a:r>
                    </a:p>
                  </a:txBody>
                  <a:tcPr/>
                </a:tc>
                <a:extLst>
                  <a:ext uri="{0D108BD9-81ED-4DB2-BD59-A6C34878D82A}">
                    <a16:rowId xmlns:a16="http://schemas.microsoft.com/office/drawing/2014/main" val="1894936895"/>
                  </a:ext>
                </a:extLst>
              </a:tr>
              <a:tr h="733005">
                <a:tc>
                  <a:txBody>
                    <a:bodyPr/>
                    <a:lstStyle/>
                    <a:p>
                      <a:r>
                        <a:rPr kumimoji="1" lang="en-US" altLang="ja-JP"/>
                        <a:t>4</a:t>
                      </a:r>
                      <a:endParaRPr kumimoji="1" lang="ja-JP" altLang="en-US"/>
                    </a:p>
                  </a:txBody>
                  <a:tcPr/>
                </a:tc>
                <a:tc>
                  <a:txBody>
                    <a:bodyPr/>
                    <a:lstStyle/>
                    <a:p>
                      <a:r>
                        <a:rPr kumimoji="1" lang="en-US" altLang="ja-JP"/>
                        <a:t>CSR</a:t>
                      </a:r>
                      <a:endParaRPr kumimoji="1" lang="ja-JP" altLang="en-US"/>
                    </a:p>
                  </a:txBody>
                  <a:tcPr/>
                </a:tc>
                <a:tc>
                  <a:txBody>
                    <a:bodyPr/>
                    <a:lstStyle/>
                    <a:p>
                      <a:pPr marL="285750" indent="-285750">
                        <a:buFont typeface="Arial" panose="020B0604020202020204" pitchFamily="34" charset="0"/>
                        <a:buChar char="•"/>
                      </a:pPr>
                      <a:r>
                        <a:rPr kumimoji="1" lang="ja-JP" altLang="en-US" dirty="0"/>
                        <a:t>社会貢献を通じて企業イメージの向上、ステークホルダーとの関係強化を目指す</a:t>
                      </a:r>
                    </a:p>
                  </a:txBody>
                  <a:tcPr/>
                </a:tc>
                <a:extLst>
                  <a:ext uri="{0D108BD9-81ED-4DB2-BD59-A6C34878D82A}">
                    <a16:rowId xmlns:a16="http://schemas.microsoft.com/office/drawing/2014/main" val="2155903754"/>
                  </a:ext>
                </a:extLst>
              </a:tr>
            </a:tbl>
          </a:graphicData>
        </a:graphic>
      </p:graphicFrame>
    </p:spTree>
    <p:extLst>
      <p:ext uri="{BB962C8B-B14F-4D97-AF65-F5344CB8AC3E}">
        <p14:creationId xmlns:p14="http://schemas.microsoft.com/office/powerpoint/2010/main" val="11328995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1FCA-656B-4C3A-B5E8-A2EE151B5D99}"/>
              </a:ext>
            </a:extLst>
          </p:cNvPr>
          <p:cNvSpPr>
            <a:spLocks noGrp="1"/>
          </p:cNvSpPr>
          <p:nvPr>
            <p:ph type="title"/>
          </p:nvPr>
        </p:nvSpPr>
        <p:spPr/>
        <p:txBody>
          <a:bodyPr/>
          <a:lstStyle/>
          <a:p>
            <a:r>
              <a:rPr kumimoji="1" lang="ja-JP" altLang="en-US"/>
              <a:t>人を大切にする経営</a:t>
            </a:r>
          </a:p>
        </p:txBody>
      </p:sp>
    </p:spTree>
    <p:extLst>
      <p:ext uri="{BB962C8B-B14F-4D97-AF65-F5344CB8AC3E}">
        <p14:creationId xmlns:p14="http://schemas.microsoft.com/office/powerpoint/2010/main" val="11005124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5EACF-EE02-460C-B55B-1FDD31B7A3DF}"/>
              </a:ext>
            </a:extLst>
          </p:cNvPr>
          <p:cNvSpPr>
            <a:spLocks noGrp="1"/>
          </p:cNvSpPr>
          <p:nvPr>
            <p:ph type="title"/>
          </p:nvPr>
        </p:nvSpPr>
        <p:spPr/>
        <p:txBody>
          <a:bodyPr>
            <a:normAutofit fontScale="90000"/>
          </a:bodyPr>
          <a:lstStyle/>
          <a:p>
            <a:r>
              <a:rPr kumimoji="1" lang="ja-JP" altLang="en-US"/>
              <a:t>人を大切にする経営</a:t>
            </a:r>
          </a:p>
        </p:txBody>
      </p:sp>
      <p:sp>
        <p:nvSpPr>
          <p:cNvPr id="3" name="フッター プレースホルダー 2">
            <a:extLst>
              <a:ext uri="{FF2B5EF4-FFF2-40B4-BE49-F238E27FC236}">
                <a16:creationId xmlns:a16="http://schemas.microsoft.com/office/drawing/2014/main" id="{772B7C43-AD92-4C50-BA85-4C4F36FA65E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F54357-0947-4602-8A78-3A231F1D191B}"/>
              </a:ext>
            </a:extLst>
          </p:cNvPr>
          <p:cNvSpPr>
            <a:spLocks noGrp="1"/>
          </p:cNvSpPr>
          <p:nvPr>
            <p:ph type="sldNum" sz="quarter" idx="11"/>
          </p:nvPr>
        </p:nvSpPr>
        <p:spPr/>
        <p:txBody>
          <a:bodyPr/>
          <a:lstStyle/>
          <a:p>
            <a:fld id="{D9AE47F2-95C2-4286-997D-4843A9A6AD0C}" type="slidenum">
              <a:rPr lang="ja-JP" altLang="en-US" smtClean="0"/>
              <a:pPr/>
              <a:t>109</a:t>
            </a:fld>
            <a:endParaRPr lang="ja-JP" altLang="en-US"/>
          </a:p>
        </p:txBody>
      </p:sp>
      <p:sp>
        <p:nvSpPr>
          <p:cNvPr id="5" name="コンテンツ プレースホルダー 4">
            <a:extLst>
              <a:ext uri="{FF2B5EF4-FFF2-40B4-BE49-F238E27FC236}">
                <a16:creationId xmlns:a16="http://schemas.microsoft.com/office/drawing/2014/main" id="{FB295491-2433-4AA3-BB12-8D81FC87D83F}"/>
              </a:ext>
            </a:extLst>
          </p:cNvPr>
          <p:cNvSpPr>
            <a:spLocks noGrp="1"/>
          </p:cNvSpPr>
          <p:nvPr>
            <p:ph sz="quarter" idx="12"/>
          </p:nvPr>
        </p:nvSpPr>
        <p:spPr>
          <a:xfrm>
            <a:off x="397932" y="1264357"/>
            <a:ext cx="9437542" cy="4888794"/>
          </a:xfrm>
        </p:spPr>
        <p:txBody>
          <a:bodyPr>
            <a:normAutofit fontScale="92500" lnSpcReduction="20000"/>
          </a:bodyPr>
          <a:lstStyle/>
          <a:p>
            <a:r>
              <a:rPr lang="ja-JP" altLang="en-US"/>
              <a:t>業績重視ではなく、「人間重視」</a:t>
            </a:r>
            <a:endParaRPr lang="en-US" altLang="ja-JP"/>
          </a:p>
          <a:p>
            <a:pPr lvl="1"/>
            <a:r>
              <a:rPr lang="ja-JP" altLang="en-US"/>
              <a:t>過去</a:t>
            </a:r>
            <a:r>
              <a:rPr lang="en-US" altLang="ja-JP"/>
              <a:t>40</a:t>
            </a:r>
            <a:r>
              <a:rPr lang="ja-JP" altLang="en-US"/>
              <a:t>年</a:t>
            </a:r>
            <a:r>
              <a:rPr lang="en-US" altLang="ja-JP"/>
              <a:t>7000</a:t>
            </a:r>
            <a:r>
              <a:rPr lang="ja-JP" altLang="en-US"/>
              <a:t>社の調査から、業績が安定的によい会社は例外なく人を大切にしていることが判明</a:t>
            </a:r>
            <a:endParaRPr lang="en-US" altLang="ja-JP"/>
          </a:p>
          <a:p>
            <a:pPr lvl="1"/>
            <a:r>
              <a:rPr lang="ja-JP" altLang="en-US"/>
              <a:t>”いい会社“を診断するための</a:t>
            </a:r>
            <a:r>
              <a:rPr lang="en-US" altLang="ja-JP"/>
              <a:t>100</a:t>
            </a:r>
            <a:r>
              <a:rPr lang="ja-JP" altLang="en-US"/>
              <a:t>の指標で組織の「健康診断」テストを実施してみる</a:t>
            </a:r>
            <a:endParaRPr lang="en-US" altLang="ja-JP"/>
          </a:p>
          <a:p>
            <a:pPr lvl="1"/>
            <a:r>
              <a:rPr lang="en-US" altLang="ja-JP"/>
              <a:t>50</a:t>
            </a:r>
            <a:r>
              <a:rPr lang="ja-JP" altLang="en-US"/>
              <a:t>点以下なら経営体質に問題あり</a:t>
            </a:r>
            <a:endParaRPr lang="en-US" altLang="ja-JP"/>
          </a:p>
          <a:p>
            <a:r>
              <a:rPr kumimoji="1" lang="ja-JP" altLang="en-US"/>
              <a:t>幸せにするべき人たち</a:t>
            </a:r>
            <a:endParaRPr kumimoji="1" lang="en-US" altLang="ja-JP"/>
          </a:p>
          <a:p>
            <a:pPr lvl="1"/>
            <a:r>
              <a:rPr lang="ja-JP" altLang="en-US"/>
              <a:t>社員とその家族</a:t>
            </a:r>
            <a:endParaRPr lang="en-US" altLang="ja-JP"/>
          </a:p>
          <a:p>
            <a:pPr lvl="1"/>
            <a:r>
              <a:rPr kumimoji="1" lang="ja-JP" altLang="en-US"/>
              <a:t>仕入先や協力会社で働く社外社員とその家族</a:t>
            </a:r>
            <a:endParaRPr kumimoji="1" lang="en-US" altLang="ja-JP"/>
          </a:p>
          <a:p>
            <a:pPr lvl="1"/>
            <a:r>
              <a:rPr lang="ja-JP" altLang="en-US"/>
              <a:t>現在顧客と未来顧客</a:t>
            </a:r>
            <a:endParaRPr lang="en-US" altLang="ja-JP"/>
          </a:p>
          <a:p>
            <a:pPr lvl="1"/>
            <a:r>
              <a:rPr lang="ja-JP" altLang="en-US"/>
              <a:t>地域住民、とりわけ障がい者や高齢者等の社会的弱者</a:t>
            </a:r>
            <a:endParaRPr lang="en-US" altLang="ja-JP"/>
          </a:p>
          <a:p>
            <a:pPr lvl="1"/>
            <a:r>
              <a:rPr kumimoji="1" lang="ja-JP" altLang="en-US"/>
              <a:t>出資者や関係機関</a:t>
            </a:r>
          </a:p>
        </p:txBody>
      </p:sp>
      <p:pic>
        <p:nvPicPr>
          <p:cNvPr id="1026" name="Picture 2" descr="[坂本光司, 坂本光司研究室]の「日本でいちばん大切にしたい会社」がわかる100の指標 (朝日新書)">
            <a:extLst>
              <a:ext uri="{FF2B5EF4-FFF2-40B4-BE49-F238E27FC236}">
                <a16:creationId xmlns:a16="http://schemas.microsoft.com/office/drawing/2014/main" id="{E6463FD1-C210-402C-8B84-9A9FD760A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5474" y="1264357"/>
            <a:ext cx="2017857" cy="324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2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85B11-1381-4E54-A203-8E67C421324A}"/>
              </a:ext>
            </a:extLst>
          </p:cNvPr>
          <p:cNvSpPr>
            <a:spLocks noGrp="1"/>
          </p:cNvSpPr>
          <p:nvPr>
            <p:ph type="title"/>
          </p:nvPr>
        </p:nvSpPr>
        <p:spPr/>
        <p:txBody>
          <a:bodyPr>
            <a:normAutofit fontScale="90000"/>
          </a:bodyPr>
          <a:lstStyle/>
          <a:p>
            <a:r>
              <a:rPr lang="ja-JP" altLang="en-US"/>
              <a:t>参考文献（個人マネジメント）</a:t>
            </a:r>
            <a:endParaRPr kumimoji="1" lang="ja-JP" altLang="en-US"/>
          </a:p>
        </p:txBody>
      </p:sp>
      <p:sp>
        <p:nvSpPr>
          <p:cNvPr id="3" name="フッター プレースホルダー 2">
            <a:extLst>
              <a:ext uri="{FF2B5EF4-FFF2-40B4-BE49-F238E27FC236}">
                <a16:creationId xmlns:a16="http://schemas.microsoft.com/office/drawing/2014/main" id="{E4DFD1C7-13D6-49BA-AA01-E9F22F2EE2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4CC39-2584-455B-8E3A-DCD57BE39D98}"/>
              </a:ext>
            </a:extLst>
          </p:cNvPr>
          <p:cNvSpPr>
            <a:spLocks noGrp="1"/>
          </p:cNvSpPr>
          <p:nvPr>
            <p:ph type="sldNum" sz="quarter" idx="11"/>
          </p:nvPr>
        </p:nvSpPr>
        <p:spPr/>
        <p:txBody>
          <a:bodyPr/>
          <a:lstStyle/>
          <a:p>
            <a:fld id="{D9AE47F2-95C2-4286-997D-4843A9A6AD0C}" type="slidenum">
              <a:rPr lang="ja-JP" altLang="en-US" smtClean="0"/>
              <a:pPr/>
              <a:t>11</a:t>
            </a:fld>
            <a:endParaRPr lang="ja-JP" altLang="en-US"/>
          </a:p>
        </p:txBody>
      </p:sp>
      <p:graphicFrame>
        <p:nvGraphicFramePr>
          <p:cNvPr id="6" name="コンテンツ プレースホルダー 5">
            <a:extLst>
              <a:ext uri="{FF2B5EF4-FFF2-40B4-BE49-F238E27FC236}">
                <a16:creationId xmlns:a16="http://schemas.microsoft.com/office/drawing/2014/main" id="{6DFA82BE-5BCE-449F-BA00-A9422EA52120}"/>
              </a:ext>
            </a:extLst>
          </p:cNvPr>
          <p:cNvGraphicFramePr>
            <a:graphicFrameLocks noGrp="1"/>
          </p:cNvGraphicFramePr>
          <p:nvPr>
            <p:ph sz="quarter" idx="12"/>
            <p:extLst>
              <p:ext uri="{D42A27DB-BD31-4B8C-83A1-F6EECF244321}">
                <p14:modId xmlns:p14="http://schemas.microsoft.com/office/powerpoint/2010/main" val="1468614584"/>
              </p:ext>
            </p:extLst>
          </p:nvPr>
        </p:nvGraphicFramePr>
        <p:xfrm>
          <a:off x="397932" y="1085267"/>
          <a:ext cx="11577637" cy="5029200"/>
        </p:xfrm>
        <a:graphic>
          <a:graphicData uri="http://schemas.openxmlformats.org/drawingml/2006/table">
            <a:tbl>
              <a:tblPr firstRow="1" bandRow="1">
                <a:tableStyleId>{5C22544A-7EE6-4342-B048-85BDC9FD1C3A}</a:tableStyleId>
              </a:tblPr>
              <a:tblGrid>
                <a:gridCol w="5195451">
                  <a:extLst>
                    <a:ext uri="{9D8B030D-6E8A-4147-A177-3AD203B41FA5}">
                      <a16:colId xmlns:a16="http://schemas.microsoft.com/office/drawing/2014/main" val="2426446299"/>
                    </a:ext>
                  </a:extLst>
                </a:gridCol>
                <a:gridCol w="3856336">
                  <a:extLst>
                    <a:ext uri="{9D8B030D-6E8A-4147-A177-3AD203B41FA5}">
                      <a16:colId xmlns:a16="http://schemas.microsoft.com/office/drawing/2014/main" val="670846534"/>
                    </a:ext>
                  </a:extLst>
                </a:gridCol>
                <a:gridCol w="2525850">
                  <a:extLst>
                    <a:ext uri="{9D8B030D-6E8A-4147-A177-3AD203B41FA5}">
                      <a16:colId xmlns:a16="http://schemas.microsoft.com/office/drawing/2014/main" val="3878573169"/>
                    </a:ext>
                  </a:extLst>
                </a:gridCol>
              </a:tblGrid>
              <a:tr h="212109">
                <a:tc>
                  <a:txBody>
                    <a:bodyPr/>
                    <a:lstStyle/>
                    <a:p>
                      <a:pPr algn="ctr"/>
                      <a:r>
                        <a:rPr kumimoji="1" lang="ja-JP" altLang="en-US" sz="1050"/>
                        <a:t>タイトル</a:t>
                      </a:r>
                    </a:p>
                  </a:txBody>
                  <a:tcPr/>
                </a:tc>
                <a:tc>
                  <a:txBody>
                    <a:bodyPr/>
                    <a:lstStyle/>
                    <a:p>
                      <a:pPr algn="ctr"/>
                      <a:r>
                        <a:rPr kumimoji="1" lang="ja-JP" altLang="en-US" sz="1050"/>
                        <a:t>著者・監修</a:t>
                      </a:r>
                    </a:p>
                  </a:txBody>
                  <a:tcPr/>
                </a:tc>
                <a:tc>
                  <a:txBody>
                    <a:bodyPr/>
                    <a:lstStyle/>
                    <a:p>
                      <a:pPr algn="ctr"/>
                      <a:r>
                        <a:rPr kumimoji="1" lang="ja-JP" altLang="en-US" sz="1050"/>
                        <a:t>出版社</a:t>
                      </a:r>
                    </a:p>
                  </a:txBody>
                  <a:tcPr/>
                </a:tc>
                <a:extLst>
                  <a:ext uri="{0D108BD9-81ED-4DB2-BD59-A6C34878D82A}">
                    <a16:rowId xmlns:a16="http://schemas.microsoft.com/office/drawing/2014/main" val="1649971505"/>
                  </a:ext>
                </a:extLst>
              </a:tr>
              <a:tr h="212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現代語訳　論語と算盤</a:t>
                      </a:r>
                    </a:p>
                  </a:txBody>
                  <a:tcPr/>
                </a:tc>
                <a:tc>
                  <a:txBody>
                    <a:bodyPr/>
                    <a:lstStyle/>
                    <a:p>
                      <a:r>
                        <a:rPr kumimoji="1" lang="ja-JP" altLang="en-US" sz="1050"/>
                        <a:t>渋沢栄一</a:t>
                      </a:r>
                    </a:p>
                  </a:txBody>
                  <a:tcPr/>
                </a:tc>
                <a:tc>
                  <a:txBody>
                    <a:bodyPr/>
                    <a:lstStyle/>
                    <a:p>
                      <a:r>
                        <a:rPr kumimoji="1" lang="ja-JP" altLang="en-US" sz="1050"/>
                        <a:t>ちくま新書</a:t>
                      </a:r>
                    </a:p>
                  </a:txBody>
                  <a:tcPr/>
                </a:tc>
                <a:extLst>
                  <a:ext uri="{0D108BD9-81ED-4DB2-BD59-A6C34878D82A}">
                    <a16:rowId xmlns:a16="http://schemas.microsoft.com/office/drawing/2014/main" val="3639166867"/>
                  </a:ext>
                </a:extLst>
              </a:tr>
              <a:tr h="212109">
                <a:tc>
                  <a:txBody>
                    <a:bodyPr/>
                    <a:lstStyle/>
                    <a:p>
                      <a:r>
                        <a:rPr kumimoji="1" lang="ja-JP" altLang="en-US" sz="1050"/>
                        <a:t>完訳　７つの習慣　人格主義の回復</a:t>
                      </a:r>
                    </a:p>
                  </a:txBody>
                  <a:tcPr/>
                </a:tc>
                <a:tc>
                  <a:txBody>
                    <a:bodyPr/>
                    <a:lstStyle/>
                    <a:p>
                      <a:r>
                        <a:rPr kumimoji="1" lang="ja-JP" altLang="en-US" sz="1050"/>
                        <a:t>スティーブン・</a:t>
                      </a:r>
                      <a:r>
                        <a:rPr kumimoji="1" lang="en-US" altLang="ja-JP" sz="1050"/>
                        <a:t>R</a:t>
                      </a:r>
                      <a:r>
                        <a:rPr kumimoji="1" lang="ja-JP" altLang="en-US" sz="1050"/>
                        <a:t>・コヴィー</a:t>
                      </a:r>
                      <a:endParaRPr kumimoji="1" lang="en-US" altLang="ja-JP" sz="1050"/>
                    </a:p>
                  </a:txBody>
                  <a:tcPr/>
                </a:tc>
                <a:tc>
                  <a:txBody>
                    <a:bodyPr/>
                    <a:lstStyle/>
                    <a:p>
                      <a:r>
                        <a:rPr kumimoji="1" lang="ja-JP" altLang="en-US" sz="1050"/>
                        <a:t>キングベアー出版</a:t>
                      </a:r>
                    </a:p>
                  </a:txBody>
                  <a:tcPr/>
                </a:tc>
                <a:extLst>
                  <a:ext uri="{0D108BD9-81ED-4DB2-BD59-A6C34878D82A}">
                    <a16:rowId xmlns:a16="http://schemas.microsoft.com/office/drawing/2014/main" val="2818309263"/>
                  </a:ext>
                </a:extLst>
              </a:tr>
              <a:tr h="212109">
                <a:tc>
                  <a:txBody>
                    <a:bodyPr/>
                    <a:lstStyle/>
                    <a:p>
                      <a:r>
                        <a:rPr kumimoji="1" lang="ja-JP" altLang="en-US" sz="1050"/>
                        <a:t>伝え方が</a:t>
                      </a:r>
                      <a:r>
                        <a:rPr kumimoji="1" lang="en-US" altLang="ja-JP" sz="1050"/>
                        <a:t>9</a:t>
                      </a:r>
                      <a:r>
                        <a:rPr kumimoji="1" lang="ja-JP" altLang="en-US" sz="1050"/>
                        <a:t>割</a:t>
                      </a:r>
                    </a:p>
                  </a:txBody>
                  <a:tcPr/>
                </a:tc>
                <a:tc>
                  <a:txBody>
                    <a:bodyPr/>
                    <a:lstStyle/>
                    <a:p>
                      <a:r>
                        <a:rPr kumimoji="1" lang="ja-JP" altLang="en-US" sz="1050"/>
                        <a:t>佐々木　圭一</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ダイヤモンド社</a:t>
                      </a:r>
                    </a:p>
                  </a:txBody>
                  <a:tcPr/>
                </a:tc>
                <a:extLst>
                  <a:ext uri="{0D108BD9-81ED-4DB2-BD59-A6C34878D82A}">
                    <a16:rowId xmlns:a16="http://schemas.microsoft.com/office/drawing/2014/main" val="3162458966"/>
                  </a:ext>
                </a:extLst>
              </a:tr>
              <a:tr h="212109">
                <a:tc>
                  <a:txBody>
                    <a:bodyPr/>
                    <a:lstStyle/>
                    <a:p>
                      <a:r>
                        <a:rPr kumimoji="1" lang="en-US" altLang="ja-JP" sz="1050"/>
                        <a:t>1</a:t>
                      </a:r>
                      <a:r>
                        <a:rPr kumimoji="1" lang="ja-JP" altLang="en-US" sz="1050"/>
                        <a:t>分で話せ 世界のトップが絶賛した大事なことだけシンプルに伝える技術</a:t>
                      </a:r>
                    </a:p>
                  </a:txBody>
                  <a:tcPr/>
                </a:tc>
                <a:tc>
                  <a:txBody>
                    <a:bodyPr/>
                    <a:lstStyle/>
                    <a:p>
                      <a:r>
                        <a:rPr kumimoji="1" lang="ja-JP" altLang="en-US" sz="1050"/>
                        <a:t>伊藤羊一</a:t>
                      </a:r>
                    </a:p>
                  </a:txBody>
                  <a:tcPr/>
                </a:tc>
                <a:tc>
                  <a:txBody>
                    <a:bodyPr/>
                    <a:lstStyle/>
                    <a:p>
                      <a:r>
                        <a:rPr kumimoji="1" lang="en-US" altLang="ja-JP" sz="1050"/>
                        <a:t>SB</a:t>
                      </a:r>
                      <a:r>
                        <a:rPr kumimoji="1" lang="ja-JP" altLang="en-US" sz="1050"/>
                        <a:t>クリエイティブ</a:t>
                      </a:r>
                    </a:p>
                  </a:txBody>
                  <a:tcPr/>
                </a:tc>
                <a:extLst>
                  <a:ext uri="{0D108BD9-81ED-4DB2-BD59-A6C34878D82A}">
                    <a16:rowId xmlns:a16="http://schemas.microsoft.com/office/drawing/2014/main" val="2514517151"/>
                  </a:ext>
                </a:extLst>
              </a:tr>
              <a:tr h="212109">
                <a:tc>
                  <a:txBody>
                    <a:bodyPr/>
                    <a:lstStyle/>
                    <a:p>
                      <a:r>
                        <a:rPr kumimoji="1" lang="ja-JP" altLang="en-US" sz="1050"/>
                        <a:t>マインドフルネス瞑想入門</a:t>
                      </a:r>
                    </a:p>
                  </a:txBody>
                  <a:tcPr/>
                </a:tc>
                <a:tc>
                  <a:txBody>
                    <a:bodyPr/>
                    <a:lstStyle/>
                    <a:p>
                      <a:r>
                        <a:rPr kumimoji="1" lang="ja-JP" altLang="en-US" sz="1050"/>
                        <a:t>吉田　昌生</a:t>
                      </a:r>
                    </a:p>
                  </a:txBody>
                  <a:tcPr/>
                </a:tc>
                <a:tc>
                  <a:txBody>
                    <a:bodyPr/>
                    <a:lstStyle/>
                    <a:p>
                      <a:r>
                        <a:rPr kumimoji="1" lang="en-US" altLang="ja-JP" sz="1050"/>
                        <a:t>WAVE</a:t>
                      </a:r>
                      <a:r>
                        <a:rPr kumimoji="1" lang="ja-JP" altLang="en-US" sz="1050"/>
                        <a:t>出版</a:t>
                      </a:r>
                    </a:p>
                  </a:txBody>
                  <a:tcPr/>
                </a:tc>
                <a:extLst>
                  <a:ext uri="{0D108BD9-81ED-4DB2-BD59-A6C34878D82A}">
                    <a16:rowId xmlns:a16="http://schemas.microsoft.com/office/drawing/2014/main" val="1628000075"/>
                  </a:ext>
                </a:extLst>
              </a:tr>
              <a:tr h="212109">
                <a:tc>
                  <a:txBody>
                    <a:bodyPr/>
                    <a:lstStyle/>
                    <a:p>
                      <a:r>
                        <a:rPr kumimoji="1" lang="ja-JP" altLang="en-US" sz="1050"/>
                        <a:t>スタンフォード式 最高の睡眠</a:t>
                      </a:r>
                    </a:p>
                  </a:txBody>
                  <a:tcPr/>
                </a:tc>
                <a:tc>
                  <a:txBody>
                    <a:bodyPr/>
                    <a:lstStyle/>
                    <a:p>
                      <a:r>
                        <a:rPr kumimoji="1" lang="ja-JP" altLang="en-US" sz="1050"/>
                        <a:t>西野　精治</a:t>
                      </a:r>
                    </a:p>
                  </a:txBody>
                  <a:tcPr/>
                </a:tc>
                <a:tc>
                  <a:txBody>
                    <a:bodyPr/>
                    <a:lstStyle/>
                    <a:p>
                      <a:r>
                        <a:rPr kumimoji="1" lang="ja-JP" altLang="en-US" sz="1050"/>
                        <a:t>サンマーク出版</a:t>
                      </a:r>
                    </a:p>
                  </a:txBody>
                  <a:tcPr/>
                </a:tc>
                <a:extLst>
                  <a:ext uri="{0D108BD9-81ED-4DB2-BD59-A6C34878D82A}">
                    <a16:rowId xmlns:a16="http://schemas.microsoft.com/office/drawing/2014/main" val="4132579646"/>
                  </a:ext>
                </a:extLst>
              </a:tr>
              <a:tr h="212109">
                <a:tc>
                  <a:txBody>
                    <a:bodyPr/>
                    <a:lstStyle/>
                    <a:p>
                      <a:r>
                        <a:rPr kumimoji="1" lang="ja-JP" altLang="en-US" sz="1050"/>
                        <a:t>超 筋トレが最強のソリューションである</a:t>
                      </a:r>
                    </a:p>
                  </a:txBody>
                  <a:tcPr/>
                </a:tc>
                <a:tc>
                  <a:txBody>
                    <a:bodyPr/>
                    <a:lstStyle/>
                    <a:p>
                      <a:r>
                        <a:rPr kumimoji="1" lang="en-US" altLang="ja-JP" sz="1050"/>
                        <a:t>Testosterone</a:t>
                      </a:r>
                      <a:endParaRPr kumimoji="1" lang="ja-JP" altLang="en-US" sz="1050"/>
                    </a:p>
                  </a:txBody>
                  <a:tcPr/>
                </a:tc>
                <a:tc>
                  <a:txBody>
                    <a:bodyPr/>
                    <a:lstStyle/>
                    <a:p>
                      <a:r>
                        <a:rPr kumimoji="1" lang="ja-JP" altLang="en-US" sz="1050"/>
                        <a:t>文響社</a:t>
                      </a:r>
                    </a:p>
                  </a:txBody>
                  <a:tcPr/>
                </a:tc>
                <a:extLst>
                  <a:ext uri="{0D108BD9-81ED-4DB2-BD59-A6C34878D82A}">
                    <a16:rowId xmlns:a16="http://schemas.microsoft.com/office/drawing/2014/main" val="54456530"/>
                  </a:ext>
                </a:extLst>
              </a:tr>
              <a:tr h="212109">
                <a:tc>
                  <a:txBody>
                    <a:bodyPr/>
                    <a:lstStyle/>
                    <a:p>
                      <a:r>
                        <a:rPr kumimoji="1" lang="ja-JP" altLang="en-US" sz="1050"/>
                        <a:t>学びを結果に変えるアウトプット大全</a:t>
                      </a:r>
                    </a:p>
                  </a:txBody>
                  <a:tcPr/>
                </a:tc>
                <a:tc>
                  <a:txBody>
                    <a:bodyPr/>
                    <a:lstStyle/>
                    <a:p>
                      <a:r>
                        <a:rPr kumimoji="1" lang="ja-JP" altLang="en-US" sz="1050"/>
                        <a:t>樺沢 紫苑</a:t>
                      </a:r>
                    </a:p>
                  </a:txBody>
                  <a:tcPr/>
                </a:tc>
                <a:tc>
                  <a:txBody>
                    <a:bodyPr/>
                    <a:lstStyle/>
                    <a:p>
                      <a:r>
                        <a:rPr kumimoji="1" lang="ja-JP" altLang="en-US" sz="1050"/>
                        <a:t>サンクチュアリ出版</a:t>
                      </a:r>
                    </a:p>
                  </a:txBody>
                  <a:tcPr/>
                </a:tc>
                <a:extLst>
                  <a:ext uri="{0D108BD9-81ED-4DB2-BD59-A6C34878D82A}">
                    <a16:rowId xmlns:a16="http://schemas.microsoft.com/office/drawing/2014/main" val="3478122628"/>
                  </a:ext>
                </a:extLst>
              </a:tr>
              <a:tr h="212109">
                <a:tc>
                  <a:txBody>
                    <a:bodyPr/>
                    <a:lstStyle/>
                    <a:p>
                      <a:r>
                        <a:rPr kumimoji="1" lang="ja-JP" altLang="en-US" sz="1050"/>
                        <a:t>脳のパフォーマンスを最大まで引き出す 神・時間術</a:t>
                      </a:r>
                    </a:p>
                  </a:txBody>
                  <a:tcPr/>
                </a:tc>
                <a:tc>
                  <a:txBody>
                    <a:bodyPr/>
                    <a:lstStyle/>
                    <a:p>
                      <a:r>
                        <a:rPr kumimoji="1" lang="ja-JP" altLang="en-US" sz="1050"/>
                        <a:t>樺沢 紫苑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大和書房</a:t>
                      </a:r>
                    </a:p>
                  </a:txBody>
                  <a:tcPr/>
                </a:tc>
                <a:extLst>
                  <a:ext uri="{0D108BD9-81ED-4DB2-BD59-A6C34878D82A}">
                    <a16:rowId xmlns:a16="http://schemas.microsoft.com/office/drawing/2014/main" val="1954325647"/>
                  </a:ext>
                </a:extLst>
              </a:tr>
              <a:tr h="212109">
                <a:tc>
                  <a:txBody>
                    <a:bodyPr/>
                    <a:lstStyle/>
                    <a:p>
                      <a:r>
                        <a:rPr kumimoji="1" lang="ja-JP" altLang="en-US" sz="1050"/>
                        <a:t>エッセンシャル思考 最少の時間で成果を最大にする</a:t>
                      </a:r>
                    </a:p>
                  </a:txBody>
                  <a:tcPr/>
                </a:tc>
                <a:tc>
                  <a:txBody>
                    <a:bodyPr/>
                    <a:lstStyle/>
                    <a:p>
                      <a:r>
                        <a:rPr kumimoji="1" lang="ja-JP" altLang="en-US" sz="1050"/>
                        <a:t>グレッグ・マキューン</a:t>
                      </a:r>
                    </a:p>
                  </a:txBody>
                  <a:tcPr/>
                </a:tc>
                <a:tc>
                  <a:txBody>
                    <a:bodyPr/>
                    <a:lstStyle/>
                    <a:p>
                      <a:r>
                        <a:rPr kumimoji="1" lang="ja-JP" altLang="en-US" sz="1050"/>
                        <a:t>かんき出版</a:t>
                      </a:r>
                    </a:p>
                  </a:txBody>
                  <a:tcPr/>
                </a:tc>
                <a:extLst>
                  <a:ext uri="{0D108BD9-81ED-4DB2-BD59-A6C34878D82A}">
                    <a16:rowId xmlns:a16="http://schemas.microsoft.com/office/drawing/2014/main" val="3207600143"/>
                  </a:ext>
                </a:extLst>
              </a:tr>
              <a:tr h="212109">
                <a:tc>
                  <a:txBody>
                    <a:bodyPr/>
                    <a:lstStyle/>
                    <a:p>
                      <a:r>
                        <a:rPr kumimoji="1" lang="en-US" altLang="ja-JP" sz="1050"/>
                        <a:t>FACTFULNESS(</a:t>
                      </a:r>
                      <a:r>
                        <a:rPr kumimoji="1" lang="ja-JP" altLang="en-US" sz="1050"/>
                        <a:t>ファクトフルネス</a:t>
                      </a:r>
                      <a:r>
                        <a:rPr kumimoji="1" lang="en-US" altLang="ja-JP" sz="1050"/>
                        <a:t>) </a:t>
                      </a:r>
                      <a:endParaRPr kumimoji="1" lang="ja-JP" altLang="en-US" sz="1050"/>
                    </a:p>
                  </a:txBody>
                  <a:tcPr/>
                </a:tc>
                <a:tc>
                  <a:txBody>
                    <a:bodyPr/>
                    <a:lstStyle/>
                    <a:p>
                      <a:r>
                        <a:rPr kumimoji="1" lang="ja-JP" altLang="en-US" sz="1050"/>
                        <a:t>ハンス・ロスリング</a:t>
                      </a:r>
                    </a:p>
                  </a:txBody>
                  <a:tcPr/>
                </a:tc>
                <a:tc>
                  <a:txBody>
                    <a:bodyPr/>
                    <a:lstStyle/>
                    <a:p>
                      <a:r>
                        <a:rPr kumimoji="1" lang="ja-JP" altLang="en-US" sz="1050"/>
                        <a:t>日経</a:t>
                      </a:r>
                      <a:r>
                        <a:rPr kumimoji="1" lang="en-US" altLang="ja-JP" sz="1050"/>
                        <a:t>BP</a:t>
                      </a:r>
                      <a:endParaRPr kumimoji="1" lang="ja-JP" altLang="en-US" sz="1050"/>
                    </a:p>
                  </a:txBody>
                  <a:tcPr/>
                </a:tc>
                <a:extLst>
                  <a:ext uri="{0D108BD9-81ED-4DB2-BD59-A6C34878D82A}">
                    <a16:rowId xmlns:a16="http://schemas.microsoft.com/office/drawing/2014/main" val="2123042747"/>
                  </a:ext>
                </a:extLst>
              </a:tr>
              <a:tr h="212109">
                <a:tc>
                  <a:txBody>
                    <a:bodyPr/>
                    <a:lstStyle/>
                    <a:p>
                      <a:r>
                        <a:rPr kumimoji="1" lang="ja-JP" altLang="en-US" sz="1050"/>
                        <a:t>ロジカル・シンキング</a:t>
                      </a:r>
                    </a:p>
                  </a:txBody>
                  <a:tcPr/>
                </a:tc>
                <a:tc>
                  <a:txBody>
                    <a:bodyPr/>
                    <a:lstStyle/>
                    <a:p>
                      <a:r>
                        <a:rPr kumimoji="1" lang="zh-TW" altLang="en-US" sz="1050"/>
                        <a:t>照屋 華子</a:t>
                      </a:r>
                      <a:r>
                        <a:rPr kumimoji="1" lang="ja-JP" altLang="en-US" sz="1050"/>
                        <a:t>、</a:t>
                      </a:r>
                      <a:r>
                        <a:rPr kumimoji="1" lang="zh-TW" altLang="en-US" sz="1050"/>
                        <a:t>岡田 恵子</a:t>
                      </a:r>
                      <a:endParaRPr kumimoji="1" lang="ja-JP" altLang="en-US" sz="1050"/>
                    </a:p>
                  </a:txBody>
                  <a:tcPr/>
                </a:tc>
                <a:tc>
                  <a:txBody>
                    <a:bodyPr/>
                    <a:lstStyle/>
                    <a:p>
                      <a:r>
                        <a:rPr kumimoji="1" lang="zh-TW" altLang="en-US" sz="1050"/>
                        <a:t>東洋経済新報社</a:t>
                      </a:r>
                      <a:endParaRPr kumimoji="1" lang="ja-JP" altLang="en-US" sz="1050"/>
                    </a:p>
                  </a:txBody>
                  <a:tcPr/>
                </a:tc>
                <a:extLst>
                  <a:ext uri="{0D108BD9-81ED-4DB2-BD59-A6C34878D82A}">
                    <a16:rowId xmlns:a16="http://schemas.microsoft.com/office/drawing/2014/main" val="1323197242"/>
                  </a:ext>
                </a:extLst>
              </a:tr>
              <a:tr h="212109">
                <a:tc>
                  <a:txBody>
                    <a:bodyPr/>
                    <a:lstStyle/>
                    <a:p>
                      <a:r>
                        <a:rPr kumimoji="1" lang="ja-JP" altLang="en-US" sz="1050"/>
                        <a:t>漫画 バビロン大富豪の教え 「お金」と「幸せ」を生み出す五つの黄金法則</a:t>
                      </a:r>
                    </a:p>
                  </a:txBody>
                  <a:tcPr/>
                </a:tc>
                <a:tc>
                  <a:txBody>
                    <a:bodyPr/>
                    <a:lstStyle/>
                    <a:p>
                      <a:r>
                        <a:rPr kumimoji="1" lang="ja-JP" altLang="en-US" sz="1050"/>
                        <a:t>ジョージ・</a:t>
                      </a:r>
                      <a:r>
                        <a:rPr kumimoji="1" lang="en-US" altLang="ja-JP" sz="1050"/>
                        <a:t>S</a:t>
                      </a:r>
                      <a:r>
                        <a:rPr kumimoji="1" lang="ja-JP" altLang="en-US" sz="1050"/>
                        <a:t>・クレイソン</a:t>
                      </a:r>
                      <a:r>
                        <a:rPr kumimoji="1" lang="en-US" altLang="ja-JP" sz="1050"/>
                        <a:t>, </a:t>
                      </a:r>
                      <a:r>
                        <a:rPr kumimoji="1" lang="ja-JP" altLang="en-US" sz="1050"/>
                        <a:t>坂野旭他</a:t>
                      </a:r>
                    </a:p>
                  </a:txBody>
                  <a:tcPr/>
                </a:tc>
                <a:tc>
                  <a:txBody>
                    <a:bodyPr/>
                    <a:lstStyle/>
                    <a:p>
                      <a:r>
                        <a:rPr kumimoji="1" lang="ja-JP" altLang="en-US" sz="1050"/>
                        <a:t>文響社</a:t>
                      </a:r>
                    </a:p>
                  </a:txBody>
                  <a:tcPr/>
                </a:tc>
                <a:extLst>
                  <a:ext uri="{0D108BD9-81ED-4DB2-BD59-A6C34878D82A}">
                    <a16:rowId xmlns:a16="http://schemas.microsoft.com/office/drawing/2014/main" val="4150254395"/>
                  </a:ext>
                </a:extLst>
              </a:tr>
              <a:tr h="212109">
                <a:tc>
                  <a:txBody>
                    <a:bodyPr/>
                    <a:lstStyle/>
                    <a:p>
                      <a:r>
                        <a:rPr kumimoji="1" lang="ja-JP" altLang="en-US" sz="1050"/>
                        <a:t>山崎元の“やってはいけない</a:t>
                      </a:r>
                      <a:r>
                        <a:rPr kumimoji="1" lang="en-US" altLang="ja-JP" sz="1050"/>
                        <a:t>"</a:t>
                      </a:r>
                      <a:r>
                        <a:rPr kumimoji="1" lang="ja-JP" altLang="en-US" sz="1050"/>
                        <a:t>資産運用</a:t>
                      </a:r>
                    </a:p>
                  </a:txBody>
                  <a:tcPr/>
                </a:tc>
                <a:tc>
                  <a:txBody>
                    <a:bodyPr/>
                    <a:lstStyle/>
                    <a:p>
                      <a:r>
                        <a:rPr kumimoji="1" lang="ja-JP" altLang="en-US" sz="1050"/>
                        <a:t>山崎元</a:t>
                      </a:r>
                    </a:p>
                  </a:txBody>
                  <a:tcPr/>
                </a:tc>
                <a:tc>
                  <a:txBody>
                    <a:bodyPr/>
                    <a:lstStyle/>
                    <a:p>
                      <a:r>
                        <a:rPr kumimoji="1" lang="ja-JP" altLang="en-US" sz="1050"/>
                        <a:t>宝島社</a:t>
                      </a:r>
                    </a:p>
                  </a:txBody>
                  <a:tcPr/>
                </a:tc>
                <a:extLst>
                  <a:ext uri="{0D108BD9-81ED-4DB2-BD59-A6C34878D82A}">
                    <a16:rowId xmlns:a16="http://schemas.microsoft.com/office/drawing/2014/main" val="4117192759"/>
                  </a:ext>
                </a:extLst>
              </a:tr>
              <a:tr h="212109">
                <a:tc>
                  <a:txBody>
                    <a:bodyPr/>
                    <a:lstStyle/>
                    <a:p>
                      <a:r>
                        <a:rPr kumimoji="1" lang="ja-JP" altLang="en-US" sz="1050"/>
                        <a:t>これからの会社員の教科書</a:t>
                      </a:r>
                    </a:p>
                  </a:txBody>
                  <a:tcPr/>
                </a:tc>
                <a:tc>
                  <a:txBody>
                    <a:bodyPr/>
                    <a:lstStyle/>
                    <a:p>
                      <a:r>
                        <a:rPr kumimoji="1" lang="ja-JP" altLang="en-US" sz="1050"/>
                        <a:t>田端　信太朗</a:t>
                      </a:r>
                    </a:p>
                  </a:txBody>
                  <a:tcPr/>
                </a:tc>
                <a:tc>
                  <a:txBody>
                    <a:bodyPr/>
                    <a:lstStyle/>
                    <a:p>
                      <a:r>
                        <a:rPr kumimoji="1" lang="en-US" altLang="ja-JP" sz="1050"/>
                        <a:t>SB</a:t>
                      </a:r>
                      <a:r>
                        <a:rPr kumimoji="1" lang="ja-JP" altLang="en-US" sz="1050"/>
                        <a:t>クリエイティブ</a:t>
                      </a:r>
                    </a:p>
                  </a:txBody>
                  <a:tcPr/>
                </a:tc>
                <a:extLst>
                  <a:ext uri="{0D108BD9-81ED-4DB2-BD59-A6C34878D82A}">
                    <a16:rowId xmlns:a16="http://schemas.microsoft.com/office/drawing/2014/main" val="842319450"/>
                  </a:ext>
                </a:extLst>
              </a:tr>
              <a:tr h="212109">
                <a:tc>
                  <a:txBody>
                    <a:bodyPr/>
                    <a:lstStyle/>
                    <a:p>
                      <a:r>
                        <a:rPr kumimoji="1" lang="ja-JP" altLang="en-US" sz="1050"/>
                        <a:t>自分を操る超集中力</a:t>
                      </a:r>
                    </a:p>
                  </a:txBody>
                  <a:tcPr/>
                </a:tc>
                <a:tc>
                  <a:txBody>
                    <a:bodyPr/>
                    <a:lstStyle/>
                    <a:p>
                      <a:r>
                        <a:rPr kumimoji="1" lang="ja-JP" altLang="en-US" sz="1050"/>
                        <a:t>メンタリスト</a:t>
                      </a:r>
                      <a:r>
                        <a:rPr kumimoji="1" lang="en-US" altLang="ja-JP" sz="1050" err="1"/>
                        <a:t>DaiGo</a:t>
                      </a:r>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かんき出版</a:t>
                      </a:r>
                    </a:p>
                  </a:txBody>
                  <a:tcPr/>
                </a:tc>
                <a:extLst>
                  <a:ext uri="{0D108BD9-81ED-4DB2-BD59-A6C34878D82A}">
                    <a16:rowId xmlns:a16="http://schemas.microsoft.com/office/drawing/2014/main" val="3233080299"/>
                  </a:ext>
                </a:extLst>
              </a:tr>
              <a:tr h="212109">
                <a:tc>
                  <a:txBody>
                    <a:bodyPr/>
                    <a:lstStyle/>
                    <a:p>
                      <a:r>
                        <a:rPr kumimoji="1" lang="en-US" altLang="ja-JP" sz="1050"/>
                        <a:t>LIFE SHIFT(</a:t>
                      </a:r>
                      <a:r>
                        <a:rPr kumimoji="1" lang="ja-JP" altLang="en-US" sz="1050"/>
                        <a:t>ライフ・シフト</a:t>
                      </a:r>
                      <a:r>
                        <a:rPr kumimoji="1" lang="en-US" altLang="ja-JP" sz="1050"/>
                        <a:t>)</a:t>
                      </a:r>
                      <a:endParaRPr kumimoji="1" lang="ja-JP" altLang="en-US" sz="1050"/>
                    </a:p>
                  </a:txBody>
                  <a:tcPr/>
                </a:tc>
                <a:tc>
                  <a:txBody>
                    <a:bodyPr/>
                    <a:lstStyle/>
                    <a:p>
                      <a:r>
                        <a:rPr kumimoji="1" lang="ja-JP" altLang="en-US" sz="1050"/>
                        <a:t>リンダ・グラットン、アンドリュー・スコット</a:t>
                      </a:r>
                    </a:p>
                  </a:txBody>
                  <a:tcPr/>
                </a:tc>
                <a:tc>
                  <a:txBody>
                    <a:bodyPr/>
                    <a:lstStyle/>
                    <a:p>
                      <a:r>
                        <a:rPr kumimoji="1" lang="zh-TW" altLang="en-US" sz="1050"/>
                        <a:t>東洋経済新報社</a:t>
                      </a:r>
                      <a:endParaRPr kumimoji="1" lang="ja-JP" altLang="en-US" sz="1050"/>
                    </a:p>
                  </a:txBody>
                  <a:tcPr/>
                </a:tc>
                <a:extLst>
                  <a:ext uri="{0D108BD9-81ED-4DB2-BD59-A6C34878D82A}">
                    <a16:rowId xmlns:a16="http://schemas.microsoft.com/office/drawing/2014/main" val="918931669"/>
                  </a:ext>
                </a:extLst>
              </a:tr>
              <a:tr h="212109">
                <a:tc>
                  <a:txBody>
                    <a:bodyPr/>
                    <a:lstStyle/>
                    <a:p>
                      <a:r>
                        <a:rPr kumimoji="1" lang="en-US" altLang="ja-JP" sz="1050"/>
                        <a:t>Think clearly </a:t>
                      </a:r>
                      <a:r>
                        <a:rPr kumimoji="1" lang="ja-JP" altLang="en-US" sz="1050"/>
                        <a:t>最新の学術研究から導いた、よりよい人生を送るための思考法</a:t>
                      </a:r>
                    </a:p>
                  </a:txBody>
                  <a:tcPr/>
                </a:tc>
                <a:tc>
                  <a:txBody>
                    <a:bodyPr/>
                    <a:lstStyle/>
                    <a:p>
                      <a:r>
                        <a:rPr kumimoji="1" lang="ja-JP" altLang="en-US" sz="1050"/>
                        <a:t>ロルフ・ドベリ</a:t>
                      </a:r>
                    </a:p>
                  </a:txBody>
                  <a:tcPr/>
                </a:tc>
                <a:tc>
                  <a:txBody>
                    <a:bodyPr/>
                    <a:lstStyle/>
                    <a:p>
                      <a:r>
                        <a:rPr kumimoji="1" lang="ja-JP" altLang="en-US" sz="1050"/>
                        <a:t>サンマーク出版</a:t>
                      </a:r>
                    </a:p>
                  </a:txBody>
                  <a:tcPr/>
                </a:tc>
                <a:extLst>
                  <a:ext uri="{0D108BD9-81ED-4DB2-BD59-A6C34878D82A}">
                    <a16:rowId xmlns:a16="http://schemas.microsoft.com/office/drawing/2014/main" val="4162893578"/>
                  </a:ext>
                </a:extLst>
              </a:tr>
              <a:tr h="212109">
                <a:tc>
                  <a:txBody>
                    <a:bodyPr/>
                    <a:lstStyle/>
                    <a:p>
                      <a:r>
                        <a:rPr kumimoji="1" lang="ja-JP" altLang="en-US" sz="1050"/>
                        <a:t>ビジネスプロセスの教科書</a:t>
                      </a:r>
                    </a:p>
                  </a:txBody>
                  <a:tcPr/>
                </a:tc>
                <a:tc>
                  <a:txBody>
                    <a:bodyPr/>
                    <a:lstStyle/>
                    <a:p>
                      <a:r>
                        <a:rPr kumimoji="1" lang="ja-JP" altLang="en-US" sz="1050"/>
                        <a:t>山本政樹</a:t>
                      </a:r>
                    </a:p>
                  </a:txBody>
                  <a:tcPr/>
                </a:tc>
                <a:tc>
                  <a:txBody>
                    <a:bodyPr/>
                    <a:lstStyle/>
                    <a:p>
                      <a:r>
                        <a:rPr kumimoji="1" lang="ja-JP" altLang="en-US" sz="1050" dirty="0"/>
                        <a:t>東洋経済新報社</a:t>
                      </a:r>
                    </a:p>
                  </a:txBody>
                  <a:tcPr/>
                </a:tc>
                <a:extLst>
                  <a:ext uri="{0D108BD9-81ED-4DB2-BD59-A6C34878D82A}">
                    <a16:rowId xmlns:a16="http://schemas.microsoft.com/office/drawing/2014/main" val="1306799764"/>
                  </a:ext>
                </a:extLst>
              </a:tr>
            </a:tbl>
          </a:graphicData>
        </a:graphic>
      </p:graphicFrame>
    </p:spTree>
    <p:extLst>
      <p:ext uri="{BB962C8B-B14F-4D97-AF65-F5344CB8AC3E}">
        <p14:creationId xmlns:p14="http://schemas.microsoft.com/office/powerpoint/2010/main" val="21346255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85B11-1381-4E54-A203-8E67C421324A}"/>
              </a:ext>
            </a:extLst>
          </p:cNvPr>
          <p:cNvSpPr>
            <a:spLocks noGrp="1"/>
          </p:cNvSpPr>
          <p:nvPr>
            <p:ph type="title"/>
          </p:nvPr>
        </p:nvSpPr>
        <p:spPr/>
        <p:txBody>
          <a:bodyPr>
            <a:normAutofit fontScale="90000"/>
          </a:bodyPr>
          <a:lstStyle/>
          <a:p>
            <a:r>
              <a:rPr lang="en-US" altLang="ja-JP"/>
              <a:t>100</a:t>
            </a:r>
            <a:r>
              <a:rPr lang="ja-JP" altLang="en-US"/>
              <a:t>の経営指標（一部）</a:t>
            </a:r>
            <a:endParaRPr kumimoji="1" lang="ja-JP" altLang="en-US"/>
          </a:p>
        </p:txBody>
      </p:sp>
      <p:sp>
        <p:nvSpPr>
          <p:cNvPr id="3" name="フッター プレースホルダー 2">
            <a:extLst>
              <a:ext uri="{FF2B5EF4-FFF2-40B4-BE49-F238E27FC236}">
                <a16:creationId xmlns:a16="http://schemas.microsoft.com/office/drawing/2014/main" id="{E4DFD1C7-13D6-49BA-AA01-E9F22F2EE2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4CC39-2584-455B-8E3A-DCD57BE39D98}"/>
              </a:ext>
            </a:extLst>
          </p:cNvPr>
          <p:cNvSpPr>
            <a:spLocks noGrp="1"/>
          </p:cNvSpPr>
          <p:nvPr>
            <p:ph type="sldNum" sz="quarter" idx="11"/>
          </p:nvPr>
        </p:nvSpPr>
        <p:spPr/>
        <p:txBody>
          <a:bodyPr/>
          <a:lstStyle/>
          <a:p>
            <a:fld id="{D9AE47F2-95C2-4286-997D-4843A9A6AD0C}" type="slidenum">
              <a:rPr lang="ja-JP" altLang="en-US" smtClean="0"/>
              <a:pPr/>
              <a:t>110</a:t>
            </a:fld>
            <a:endParaRPr lang="ja-JP" altLang="en-US"/>
          </a:p>
        </p:txBody>
      </p:sp>
      <p:graphicFrame>
        <p:nvGraphicFramePr>
          <p:cNvPr id="6" name="コンテンツ プレースホルダー 5">
            <a:extLst>
              <a:ext uri="{FF2B5EF4-FFF2-40B4-BE49-F238E27FC236}">
                <a16:creationId xmlns:a16="http://schemas.microsoft.com/office/drawing/2014/main" id="{6DFA82BE-5BCE-449F-BA00-A9422EA52120}"/>
              </a:ext>
            </a:extLst>
          </p:cNvPr>
          <p:cNvGraphicFramePr>
            <a:graphicFrameLocks noGrp="1"/>
          </p:cNvGraphicFramePr>
          <p:nvPr>
            <p:ph sz="quarter" idx="12"/>
            <p:extLst>
              <p:ext uri="{D42A27DB-BD31-4B8C-83A1-F6EECF244321}">
                <p14:modId xmlns:p14="http://schemas.microsoft.com/office/powerpoint/2010/main" val="1855121143"/>
              </p:ext>
            </p:extLst>
          </p:nvPr>
        </p:nvGraphicFramePr>
        <p:xfrm>
          <a:off x="397932" y="1500996"/>
          <a:ext cx="11455400" cy="4752083"/>
        </p:xfrm>
        <a:graphic>
          <a:graphicData uri="http://schemas.openxmlformats.org/drawingml/2006/table">
            <a:tbl>
              <a:tblPr firstRow="1" bandRow="1">
                <a:tableStyleId>{5C22544A-7EE6-4342-B048-85BDC9FD1C3A}</a:tableStyleId>
              </a:tblPr>
              <a:tblGrid>
                <a:gridCol w="421385">
                  <a:extLst>
                    <a:ext uri="{9D8B030D-6E8A-4147-A177-3AD203B41FA5}">
                      <a16:colId xmlns:a16="http://schemas.microsoft.com/office/drawing/2014/main" val="3345441360"/>
                    </a:ext>
                  </a:extLst>
                </a:gridCol>
                <a:gridCol w="3609556">
                  <a:extLst>
                    <a:ext uri="{9D8B030D-6E8A-4147-A177-3AD203B41FA5}">
                      <a16:colId xmlns:a16="http://schemas.microsoft.com/office/drawing/2014/main" val="2426446299"/>
                    </a:ext>
                  </a:extLst>
                </a:gridCol>
                <a:gridCol w="7424459">
                  <a:extLst>
                    <a:ext uri="{9D8B030D-6E8A-4147-A177-3AD203B41FA5}">
                      <a16:colId xmlns:a16="http://schemas.microsoft.com/office/drawing/2014/main" val="1142007594"/>
                    </a:ext>
                  </a:extLst>
                </a:gridCol>
              </a:tblGrid>
              <a:tr h="377399">
                <a:tc>
                  <a:txBody>
                    <a:bodyPr/>
                    <a:lstStyle/>
                    <a:p>
                      <a:pPr algn="ctr"/>
                      <a:endParaRPr kumimoji="1" lang="ja-JP" altLang="en-US" sz="1400"/>
                    </a:p>
                  </a:txBody>
                  <a:tcPr/>
                </a:tc>
                <a:tc>
                  <a:txBody>
                    <a:bodyPr/>
                    <a:lstStyle/>
                    <a:p>
                      <a:pPr algn="ctr"/>
                      <a:r>
                        <a:rPr kumimoji="1" lang="ja-JP" altLang="en-US" sz="1400"/>
                        <a:t>経営指標</a:t>
                      </a:r>
                    </a:p>
                  </a:txBody>
                  <a:tcPr/>
                </a:tc>
                <a:tc>
                  <a:txBody>
                    <a:bodyPr/>
                    <a:lstStyle/>
                    <a:p>
                      <a:pPr algn="ctr"/>
                      <a:r>
                        <a:rPr kumimoji="1" lang="ja-JP" altLang="en-US" sz="1400"/>
                        <a:t>指標の例</a:t>
                      </a:r>
                    </a:p>
                  </a:txBody>
                  <a:tcPr/>
                </a:tc>
                <a:extLst>
                  <a:ext uri="{0D108BD9-81ED-4DB2-BD59-A6C34878D82A}">
                    <a16:rowId xmlns:a16="http://schemas.microsoft.com/office/drawing/2014/main" val="1649971505"/>
                  </a:ext>
                </a:extLst>
              </a:tr>
              <a:tr h="377399">
                <a:tc>
                  <a:txBody>
                    <a:bodyPr/>
                    <a:lstStyle/>
                    <a:p>
                      <a:r>
                        <a:rPr kumimoji="1" lang="en-US" altLang="ja-JP" sz="1400"/>
                        <a:t>1</a:t>
                      </a:r>
                      <a:endParaRPr kumimoji="1" lang="ja-JP" altLang="en-US" sz="1400"/>
                    </a:p>
                  </a:txBody>
                  <a:tcPr/>
                </a:tc>
                <a:tc>
                  <a:txBody>
                    <a:bodyPr/>
                    <a:lstStyle/>
                    <a:p>
                      <a:r>
                        <a:rPr kumimoji="1" lang="ja-JP" altLang="en-US" sz="1400" b="1"/>
                        <a:t>社員に関する指標</a:t>
                      </a:r>
                    </a:p>
                  </a:txBody>
                  <a:tcPr/>
                </a:tc>
                <a:tc>
                  <a:txBody>
                    <a:bodyPr/>
                    <a:lstStyle/>
                    <a:p>
                      <a:pPr marL="285750" indent="-285750">
                        <a:buFont typeface="Arial" panose="020B0604020202020204" pitchFamily="34" charset="0"/>
                        <a:buChar char="•"/>
                      </a:pPr>
                      <a:r>
                        <a:rPr kumimoji="1" lang="ja-JP" altLang="en-US" sz="1400"/>
                        <a:t>過去５年間平均の、正社員の転職的離職率は３％以下である</a:t>
                      </a:r>
                    </a:p>
                  </a:txBody>
                  <a:tcPr/>
                </a:tc>
                <a:extLst>
                  <a:ext uri="{0D108BD9-81ED-4DB2-BD59-A6C34878D82A}">
                    <a16:rowId xmlns:a16="http://schemas.microsoft.com/office/drawing/2014/main" val="4132579646"/>
                  </a:ext>
                </a:extLst>
              </a:tr>
              <a:tr h="529536">
                <a:tc>
                  <a:txBody>
                    <a:bodyPr/>
                    <a:lstStyle/>
                    <a:p>
                      <a:r>
                        <a:rPr kumimoji="1" lang="en-US" altLang="ja-JP" sz="1400"/>
                        <a:t>2</a:t>
                      </a:r>
                      <a:endParaRPr kumimoji="1" lang="ja-JP" altLang="en-US" sz="1400"/>
                    </a:p>
                  </a:txBody>
                  <a:tcPr/>
                </a:tc>
                <a:tc>
                  <a:txBody>
                    <a:bodyPr/>
                    <a:lstStyle/>
                    <a:p>
                      <a:r>
                        <a:rPr kumimoji="1" lang="ja-JP" altLang="en-US" sz="1400" b="1"/>
                        <a:t>社外社員（仕入先・協力会社等）に関する指標</a:t>
                      </a:r>
                    </a:p>
                  </a:txBody>
                  <a:tcPr/>
                </a:tc>
                <a:tc>
                  <a:txBody>
                    <a:bodyPr/>
                    <a:lstStyle/>
                    <a:p>
                      <a:pPr marL="285750" indent="-285750">
                        <a:buFont typeface="Arial" panose="020B0604020202020204" pitchFamily="34" charset="0"/>
                        <a:buChar char="•"/>
                      </a:pPr>
                      <a:r>
                        <a:rPr kumimoji="1" lang="ja-JP" altLang="en-US" sz="1400"/>
                        <a:t>代金の締め後の支払日は</a:t>
                      </a:r>
                      <a:r>
                        <a:rPr kumimoji="1" lang="en-US" altLang="ja-JP" sz="1400"/>
                        <a:t>20</a:t>
                      </a:r>
                      <a:r>
                        <a:rPr kumimoji="1" lang="ja-JP" altLang="en-US" sz="1400"/>
                        <a:t>日以内である</a:t>
                      </a:r>
                    </a:p>
                  </a:txBody>
                  <a:tcPr/>
                </a:tc>
                <a:extLst>
                  <a:ext uri="{0D108BD9-81ED-4DB2-BD59-A6C34878D82A}">
                    <a16:rowId xmlns:a16="http://schemas.microsoft.com/office/drawing/2014/main" val="54456530"/>
                  </a:ext>
                </a:extLst>
              </a:tr>
              <a:tr h="377399">
                <a:tc>
                  <a:txBody>
                    <a:bodyPr/>
                    <a:lstStyle/>
                    <a:p>
                      <a:r>
                        <a:rPr kumimoji="1" lang="en-US" altLang="ja-JP" sz="1400"/>
                        <a:t>3</a:t>
                      </a:r>
                      <a:endParaRPr kumimoji="1" lang="ja-JP" altLang="en-US" sz="1400"/>
                    </a:p>
                  </a:txBody>
                  <a:tcPr/>
                </a:tc>
                <a:tc>
                  <a:txBody>
                    <a:bodyPr/>
                    <a:lstStyle/>
                    <a:p>
                      <a:r>
                        <a:rPr kumimoji="1" lang="ja-JP" altLang="en-US" sz="1400" b="1"/>
                        <a:t>現在顧客と未来顧客に関する指標</a:t>
                      </a:r>
                    </a:p>
                  </a:txBody>
                  <a:tcPr/>
                </a:tc>
                <a:tc>
                  <a:txBody>
                    <a:bodyPr/>
                    <a:lstStyle/>
                    <a:p>
                      <a:pPr marL="285750" indent="-285750">
                        <a:buFont typeface="Arial" panose="020B0604020202020204" pitchFamily="34" charset="0"/>
                        <a:buChar char="•"/>
                      </a:pPr>
                      <a:r>
                        <a:rPr kumimoji="1" lang="ja-JP" altLang="en-US" sz="1400"/>
                        <a:t>顧客の</a:t>
                      </a:r>
                      <a:r>
                        <a:rPr kumimoji="1" lang="en-US" altLang="ja-JP" sz="1400"/>
                        <a:t>80</a:t>
                      </a:r>
                      <a:r>
                        <a:rPr kumimoji="1" lang="ja-JP" altLang="en-US" sz="1400"/>
                        <a:t>％は口コミ客・紹介客である</a:t>
                      </a:r>
                    </a:p>
                  </a:txBody>
                  <a:tcPr/>
                </a:tc>
                <a:extLst>
                  <a:ext uri="{0D108BD9-81ED-4DB2-BD59-A6C34878D82A}">
                    <a16:rowId xmlns:a16="http://schemas.microsoft.com/office/drawing/2014/main" val="3478122628"/>
                  </a:ext>
                </a:extLst>
              </a:tr>
              <a:tr h="377399">
                <a:tc>
                  <a:txBody>
                    <a:bodyPr/>
                    <a:lstStyle/>
                    <a:p>
                      <a:r>
                        <a:rPr kumimoji="1" lang="en-US" altLang="ja-JP" sz="1400"/>
                        <a:t>4</a:t>
                      </a:r>
                      <a:endParaRPr kumimoji="1" lang="ja-JP" altLang="en-US" sz="1400"/>
                    </a:p>
                  </a:txBody>
                  <a:tcPr/>
                </a:tc>
                <a:tc>
                  <a:txBody>
                    <a:bodyPr/>
                    <a:lstStyle/>
                    <a:p>
                      <a:r>
                        <a:rPr kumimoji="1" lang="ja-JP" altLang="en-US" sz="1400" b="1"/>
                        <a:t>高齢者・女性・障がい者に関する指標</a:t>
                      </a:r>
                    </a:p>
                  </a:txBody>
                  <a:tcPr/>
                </a:tc>
                <a:tc>
                  <a:txBody>
                    <a:bodyPr/>
                    <a:lstStyle/>
                    <a:p>
                      <a:pPr marL="285750" indent="-285750">
                        <a:buFont typeface="Arial" panose="020B0604020202020204" pitchFamily="34" charset="0"/>
                        <a:buChar char="•"/>
                      </a:pPr>
                      <a:r>
                        <a:rPr kumimoji="1" lang="ja-JP" altLang="en-US" sz="1400"/>
                        <a:t>女性管理職が全管理職の</a:t>
                      </a:r>
                      <a:r>
                        <a:rPr kumimoji="1" lang="en-US" altLang="ja-JP" sz="1400"/>
                        <a:t>20</a:t>
                      </a:r>
                      <a:r>
                        <a:rPr kumimoji="1" lang="ja-JP" altLang="en-US" sz="1400"/>
                        <a:t>％以上である</a:t>
                      </a:r>
                    </a:p>
                  </a:txBody>
                  <a:tcPr/>
                </a:tc>
                <a:extLst>
                  <a:ext uri="{0D108BD9-81ED-4DB2-BD59-A6C34878D82A}">
                    <a16:rowId xmlns:a16="http://schemas.microsoft.com/office/drawing/2014/main" val="1954325647"/>
                  </a:ext>
                </a:extLst>
              </a:tr>
              <a:tr h="377399">
                <a:tc>
                  <a:txBody>
                    <a:bodyPr/>
                    <a:lstStyle/>
                    <a:p>
                      <a:r>
                        <a:rPr kumimoji="1" lang="en-US" altLang="ja-JP" sz="1400"/>
                        <a:t>5</a:t>
                      </a:r>
                      <a:endParaRPr kumimoji="1" lang="ja-JP" altLang="en-US" sz="1400"/>
                    </a:p>
                  </a:txBody>
                  <a:tcPr/>
                </a:tc>
                <a:tc>
                  <a:txBody>
                    <a:bodyPr/>
                    <a:lstStyle/>
                    <a:p>
                      <a:r>
                        <a:rPr kumimoji="1" lang="ja-JP" altLang="en-US" sz="1400" b="1"/>
                        <a:t>経営者に関する指標</a:t>
                      </a:r>
                    </a:p>
                  </a:txBody>
                  <a:tcPr/>
                </a:tc>
                <a:tc>
                  <a:txBody>
                    <a:bodyPr/>
                    <a:lstStyle/>
                    <a:p>
                      <a:pPr marL="285750" indent="-285750">
                        <a:buFont typeface="Arial" panose="020B0604020202020204" pitchFamily="34" charset="0"/>
                        <a:buChar char="•"/>
                      </a:pPr>
                      <a:r>
                        <a:rPr kumimoji="1" lang="ja-JP" altLang="en-US" sz="1400"/>
                        <a:t>経営者は自らの引退時期を定めている</a:t>
                      </a:r>
                    </a:p>
                  </a:txBody>
                  <a:tcPr/>
                </a:tc>
                <a:extLst>
                  <a:ext uri="{0D108BD9-81ED-4DB2-BD59-A6C34878D82A}">
                    <a16:rowId xmlns:a16="http://schemas.microsoft.com/office/drawing/2014/main" val="3207600143"/>
                  </a:ext>
                </a:extLst>
              </a:tr>
              <a:tr h="525609">
                <a:tc>
                  <a:txBody>
                    <a:bodyPr/>
                    <a:lstStyle/>
                    <a:p>
                      <a:r>
                        <a:rPr kumimoji="1" lang="en-US" altLang="ja-JP" sz="1400"/>
                        <a:t>6</a:t>
                      </a:r>
                      <a:endParaRPr kumimoji="1" lang="ja-JP" altLang="en-US" sz="1400"/>
                    </a:p>
                  </a:txBody>
                  <a:tcPr/>
                </a:tc>
                <a:tc>
                  <a:txBody>
                    <a:bodyPr/>
                    <a:lstStyle/>
                    <a:p>
                      <a:r>
                        <a:rPr kumimoji="1" lang="ja-JP" altLang="en-US" sz="1400" b="1"/>
                        <a:t>社員の確保・育成・評価に関する指標</a:t>
                      </a:r>
                    </a:p>
                  </a:txBody>
                  <a:tcPr/>
                </a:tc>
                <a:tc>
                  <a:txBody>
                    <a:bodyPr/>
                    <a:lstStyle/>
                    <a:p>
                      <a:pPr marL="285750" indent="-285750">
                        <a:buFont typeface="Arial" panose="020B0604020202020204" pitchFamily="34" charset="0"/>
                        <a:buChar char="•"/>
                      </a:pPr>
                      <a:r>
                        <a:rPr kumimoji="1" lang="ja-JP" altLang="en-US" sz="1400"/>
                        <a:t>社員一人当たりの人材育成経費は年間</a:t>
                      </a:r>
                      <a:r>
                        <a:rPr kumimoji="1" lang="en-US" altLang="ja-JP" sz="1400"/>
                        <a:t>10</a:t>
                      </a:r>
                      <a:r>
                        <a:rPr kumimoji="1" lang="ja-JP" altLang="en-US" sz="1400"/>
                        <a:t>万円以上、または総実労働時間に占める研修時間は５％以上である</a:t>
                      </a:r>
                    </a:p>
                  </a:txBody>
                  <a:tcPr/>
                </a:tc>
                <a:extLst>
                  <a:ext uri="{0D108BD9-81ED-4DB2-BD59-A6C34878D82A}">
                    <a16:rowId xmlns:a16="http://schemas.microsoft.com/office/drawing/2014/main" val="2123042747"/>
                  </a:ext>
                </a:extLst>
              </a:tr>
              <a:tr h="377399">
                <a:tc>
                  <a:txBody>
                    <a:bodyPr/>
                    <a:lstStyle/>
                    <a:p>
                      <a:r>
                        <a:rPr kumimoji="1" lang="en-US" altLang="ja-JP" sz="1400"/>
                        <a:t>7</a:t>
                      </a:r>
                      <a:endParaRPr kumimoji="1" lang="ja-JP" altLang="en-US" sz="1400"/>
                    </a:p>
                  </a:txBody>
                  <a:tcPr/>
                </a:tc>
                <a:tc>
                  <a:txBody>
                    <a:bodyPr/>
                    <a:lstStyle/>
                    <a:p>
                      <a:r>
                        <a:rPr kumimoji="1" lang="ja-JP" altLang="en-US" sz="1400" b="1"/>
                        <a:t>福利厚生等に関する指標</a:t>
                      </a:r>
                    </a:p>
                  </a:txBody>
                  <a:tcPr/>
                </a:tc>
                <a:tc>
                  <a:txBody>
                    <a:bodyPr/>
                    <a:lstStyle/>
                    <a:p>
                      <a:pPr marL="285750" indent="-285750">
                        <a:buFont typeface="Arial" panose="020B0604020202020204" pitchFamily="34" charset="0"/>
                        <a:buChar char="•"/>
                      </a:pPr>
                      <a:r>
                        <a:rPr kumimoji="1" lang="ja-JP" altLang="en-US" sz="1400"/>
                        <a:t>全社員の過去</a:t>
                      </a:r>
                      <a:r>
                        <a:rPr kumimoji="1" lang="en-US" altLang="ja-JP" sz="1400"/>
                        <a:t>3</a:t>
                      </a:r>
                      <a:r>
                        <a:rPr kumimoji="1" lang="ja-JP" altLang="en-US" sz="1400"/>
                        <a:t>年間の年次有給休暇平均取得率は</a:t>
                      </a:r>
                      <a:r>
                        <a:rPr kumimoji="1" lang="en-US" altLang="ja-JP" sz="1400"/>
                        <a:t>70</a:t>
                      </a:r>
                      <a:r>
                        <a:rPr kumimoji="1" lang="ja-JP" altLang="en-US" sz="1400"/>
                        <a:t>％以上である</a:t>
                      </a:r>
                    </a:p>
                  </a:txBody>
                  <a:tcPr/>
                </a:tc>
                <a:extLst>
                  <a:ext uri="{0D108BD9-81ED-4DB2-BD59-A6C34878D82A}">
                    <a16:rowId xmlns:a16="http://schemas.microsoft.com/office/drawing/2014/main" val="1323197242"/>
                  </a:ext>
                </a:extLst>
              </a:tr>
              <a:tr h="525609">
                <a:tc>
                  <a:txBody>
                    <a:bodyPr/>
                    <a:lstStyle/>
                    <a:p>
                      <a:r>
                        <a:rPr kumimoji="1" lang="en-US" altLang="ja-JP" sz="1400"/>
                        <a:t>8</a:t>
                      </a:r>
                      <a:endParaRPr kumimoji="1" lang="ja-JP" altLang="en-US" sz="1400"/>
                    </a:p>
                  </a:txBody>
                  <a:tcPr/>
                </a:tc>
                <a:tc>
                  <a:txBody>
                    <a:bodyPr/>
                    <a:lstStyle/>
                    <a:p>
                      <a:r>
                        <a:rPr kumimoji="1" lang="ja-JP" altLang="en-US" sz="1400" b="1"/>
                        <a:t>社会貢献活動に関する指標</a:t>
                      </a:r>
                    </a:p>
                  </a:txBody>
                  <a:tcPr/>
                </a:tc>
                <a:tc>
                  <a:txBody>
                    <a:bodyPr/>
                    <a:lstStyle/>
                    <a:p>
                      <a:pPr marL="285750" indent="-285750">
                        <a:buFont typeface="Arial" panose="020B0604020202020204" pitchFamily="34" charset="0"/>
                        <a:buChar char="•"/>
                      </a:pPr>
                      <a:r>
                        <a:rPr kumimoji="1" lang="ja-JP" altLang="en-US" sz="1400"/>
                        <a:t>地域文化向上や慈善活動のため、毎年経常利益の１％以上の金額を地域団体等に寄付している</a:t>
                      </a:r>
                    </a:p>
                  </a:txBody>
                  <a:tcPr/>
                </a:tc>
                <a:extLst>
                  <a:ext uri="{0D108BD9-81ED-4DB2-BD59-A6C34878D82A}">
                    <a16:rowId xmlns:a16="http://schemas.microsoft.com/office/drawing/2014/main" val="4150254395"/>
                  </a:ext>
                </a:extLst>
              </a:tr>
              <a:tr h="377399">
                <a:tc>
                  <a:txBody>
                    <a:bodyPr/>
                    <a:lstStyle/>
                    <a:p>
                      <a:r>
                        <a:rPr kumimoji="1" lang="en-US" altLang="ja-JP" sz="1400"/>
                        <a:t>9</a:t>
                      </a:r>
                      <a:endParaRPr kumimoji="1" lang="ja-JP" altLang="en-US" sz="1400"/>
                    </a:p>
                  </a:txBody>
                  <a:tcPr/>
                </a:tc>
                <a:tc>
                  <a:txBody>
                    <a:bodyPr/>
                    <a:lstStyle/>
                    <a:p>
                      <a:r>
                        <a:rPr kumimoji="1" lang="ja-JP" altLang="en-US" sz="1400" b="1"/>
                        <a:t>中長期経営計画・経営理念等に関する指標</a:t>
                      </a:r>
                    </a:p>
                  </a:txBody>
                  <a:tcPr/>
                </a:tc>
                <a:tc>
                  <a:txBody>
                    <a:bodyPr/>
                    <a:lstStyle/>
                    <a:p>
                      <a:pPr marL="285750" indent="-285750">
                        <a:buFont typeface="Arial" panose="020B0604020202020204" pitchFamily="34" charset="0"/>
                        <a:buChar char="•"/>
                      </a:pPr>
                      <a:r>
                        <a:rPr kumimoji="1" lang="ja-JP" altLang="en-US" sz="1400"/>
                        <a:t>過去</a:t>
                      </a:r>
                      <a:r>
                        <a:rPr kumimoji="1" lang="en-US" altLang="ja-JP" sz="1400"/>
                        <a:t>5</a:t>
                      </a:r>
                      <a:r>
                        <a:rPr kumimoji="1" lang="ja-JP" altLang="en-US" sz="1400"/>
                        <a:t>年間の計画に対する平均達成率は</a:t>
                      </a:r>
                      <a:r>
                        <a:rPr kumimoji="1" lang="en-US" altLang="ja-JP" sz="1400"/>
                        <a:t>90</a:t>
                      </a:r>
                      <a:r>
                        <a:rPr kumimoji="1" lang="ja-JP" altLang="en-US" sz="1400"/>
                        <a:t>％以上である</a:t>
                      </a:r>
                    </a:p>
                  </a:txBody>
                  <a:tcPr/>
                </a:tc>
                <a:extLst>
                  <a:ext uri="{0D108BD9-81ED-4DB2-BD59-A6C34878D82A}">
                    <a16:rowId xmlns:a16="http://schemas.microsoft.com/office/drawing/2014/main" val="4117192759"/>
                  </a:ext>
                </a:extLst>
              </a:tr>
              <a:tr h="529536">
                <a:tc>
                  <a:txBody>
                    <a:bodyPr/>
                    <a:lstStyle/>
                    <a:p>
                      <a:r>
                        <a:rPr kumimoji="1" lang="en-US" altLang="ja-JP" sz="1400"/>
                        <a:t>10</a:t>
                      </a:r>
                      <a:endParaRPr kumimoji="1" lang="ja-JP" altLang="en-US" sz="1400"/>
                    </a:p>
                  </a:txBody>
                  <a:tcPr/>
                </a:tc>
                <a:tc>
                  <a:txBody>
                    <a:bodyPr/>
                    <a:lstStyle/>
                    <a:p>
                      <a:r>
                        <a:rPr kumimoji="1" lang="ja-JP" altLang="en-US" sz="1400" b="1"/>
                        <a:t>経営全般に関する指標</a:t>
                      </a:r>
                    </a:p>
                  </a:txBody>
                  <a:tcPr/>
                </a:tc>
                <a:tc>
                  <a:txBody>
                    <a:bodyPr/>
                    <a:lstStyle/>
                    <a:p>
                      <a:pPr marL="285750" indent="-285750">
                        <a:buFont typeface="Arial" panose="020B0604020202020204" pitchFamily="34" charset="0"/>
                        <a:buChar char="•"/>
                      </a:pPr>
                      <a:r>
                        <a:rPr kumimoji="1" lang="ja-JP" altLang="en-US" sz="1400" dirty="0"/>
                        <a:t>研究開発・新サービス開発等を日常的に行っている社員が全体の</a:t>
                      </a:r>
                      <a:r>
                        <a:rPr kumimoji="1" lang="en-US" altLang="ja-JP" sz="1400" dirty="0"/>
                        <a:t>10</a:t>
                      </a:r>
                      <a:r>
                        <a:rPr kumimoji="1" lang="ja-JP" altLang="en-US" sz="1400" dirty="0"/>
                        <a:t>％以上いる</a:t>
                      </a:r>
                    </a:p>
                  </a:txBody>
                  <a:tcPr/>
                </a:tc>
                <a:extLst>
                  <a:ext uri="{0D108BD9-81ED-4DB2-BD59-A6C34878D82A}">
                    <a16:rowId xmlns:a16="http://schemas.microsoft.com/office/drawing/2014/main" val="842319450"/>
                  </a:ext>
                </a:extLst>
              </a:tr>
            </a:tbl>
          </a:graphicData>
        </a:graphic>
      </p:graphicFrame>
    </p:spTree>
    <p:extLst>
      <p:ext uri="{BB962C8B-B14F-4D97-AF65-F5344CB8AC3E}">
        <p14:creationId xmlns:p14="http://schemas.microsoft.com/office/powerpoint/2010/main" val="37147053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a:bodyPr>
          <a:lstStyle/>
          <a:p>
            <a:r>
              <a:rPr lang="en-US" altLang="ja-JP" err="1"/>
              <a:t>r</a:t>
            </a:r>
            <a:r>
              <a:rPr kumimoji="1" lang="en-US" altLang="ja-JP" err="1"/>
              <a:t>e:Work</a:t>
            </a:r>
            <a:br>
              <a:rPr kumimoji="1" lang="en-US" altLang="ja-JP"/>
            </a:br>
            <a:r>
              <a:rPr kumimoji="1" lang="ja-JP" altLang="en-US"/>
              <a:t>（イノベーション）</a:t>
            </a:r>
          </a:p>
        </p:txBody>
      </p:sp>
    </p:spTree>
    <p:extLst>
      <p:ext uri="{BB962C8B-B14F-4D97-AF65-F5344CB8AC3E}">
        <p14:creationId xmlns:p14="http://schemas.microsoft.com/office/powerpoint/2010/main" val="781084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61940-1D1D-4B04-8C16-C99E1675573D}"/>
              </a:ext>
            </a:extLst>
          </p:cNvPr>
          <p:cNvSpPr>
            <a:spLocks noGrp="1"/>
          </p:cNvSpPr>
          <p:nvPr>
            <p:ph type="title"/>
          </p:nvPr>
        </p:nvSpPr>
        <p:spPr/>
        <p:txBody>
          <a:bodyPr>
            <a:normAutofit fontScale="90000"/>
          </a:bodyPr>
          <a:lstStyle/>
          <a:p>
            <a:r>
              <a:rPr lang="ja-JP" altLang="en-US"/>
              <a:t>イノベーション（新たな価値の創造）</a:t>
            </a:r>
            <a:endParaRPr kumimoji="1" lang="ja-JP" altLang="en-US"/>
          </a:p>
        </p:txBody>
      </p:sp>
      <p:sp>
        <p:nvSpPr>
          <p:cNvPr id="3" name="フッター プレースホルダー 2">
            <a:extLst>
              <a:ext uri="{FF2B5EF4-FFF2-40B4-BE49-F238E27FC236}">
                <a16:creationId xmlns:a16="http://schemas.microsoft.com/office/drawing/2014/main" id="{C0B1644D-385A-408A-8937-8A47DBDA2DB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E8D138-B2BD-48D6-98AB-94CC802226DE}"/>
              </a:ext>
            </a:extLst>
          </p:cNvPr>
          <p:cNvSpPr>
            <a:spLocks noGrp="1"/>
          </p:cNvSpPr>
          <p:nvPr>
            <p:ph type="sldNum" sz="quarter" idx="11"/>
          </p:nvPr>
        </p:nvSpPr>
        <p:spPr/>
        <p:txBody>
          <a:bodyPr/>
          <a:lstStyle/>
          <a:p>
            <a:fld id="{D9AE47F2-95C2-4286-997D-4843A9A6AD0C}" type="slidenum">
              <a:rPr lang="ja-JP" altLang="en-US" smtClean="0"/>
              <a:pPr/>
              <a:t>112</a:t>
            </a:fld>
            <a:endParaRPr lang="ja-JP" altLang="en-US"/>
          </a:p>
        </p:txBody>
      </p:sp>
      <p:sp>
        <p:nvSpPr>
          <p:cNvPr id="5" name="コンテンツ プレースホルダー 4">
            <a:extLst>
              <a:ext uri="{FF2B5EF4-FFF2-40B4-BE49-F238E27FC236}">
                <a16:creationId xmlns:a16="http://schemas.microsoft.com/office/drawing/2014/main" id="{F95FEDCA-175B-47A7-9F58-4C5088FA1ACD}"/>
              </a:ext>
            </a:extLst>
          </p:cNvPr>
          <p:cNvSpPr>
            <a:spLocks noGrp="1"/>
          </p:cNvSpPr>
          <p:nvPr>
            <p:ph sz="quarter" idx="12"/>
          </p:nvPr>
        </p:nvSpPr>
        <p:spPr>
          <a:xfrm>
            <a:off x="397932" y="1264356"/>
            <a:ext cx="11455399" cy="5017153"/>
          </a:xfrm>
        </p:spPr>
        <p:txBody>
          <a:bodyPr>
            <a:normAutofit/>
          </a:bodyPr>
          <a:lstStyle/>
          <a:p>
            <a:r>
              <a:rPr lang="ja-JP" altLang="en-US"/>
              <a:t>イノベーションを創造しやすい環境づくりを目指す</a:t>
            </a:r>
            <a:endParaRPr lang="en-US" altLang="ja-JP"/>
          </a:p>
          <a:p>
            <a:pPr lvl="1"/>
            <a:r>
              <a:rPr lang="ja-JP" altLang="en-US"/>
              <a:t>組織の成功と長期的存続にはイノベーションが不可欠</a:t>
            </a:r>
            <a:endParaRPr lang="en-US" altLang="ja-JP"/>
          </a:p>
          <a:p>
            <a:r>
              <a:rPr lang="en-US" altLang="ja-JP"/>
              <a:t>Google</a:t>
            </a:r>
            <a:r>
              <a:rPr lang="ja-JP" altLang="en-US"/>
              <a:t>「</a:t>
            </a:r>
            <a:r>
              <a:rPr lang="en-US" altLang="ja-JP" err="1"/>
              <a:t>re:Work</a:t>
            </a:r>
            <a:r>
              <a:rPr lang="ja-JP" altLang="en-US"/>
              <a:t>」が提唱するイノベーションの考え方</a:t>
            </a:r>
            <a:endParaRPr lang="en-US" altLang="ja-JP"/>
          </a:p>
          <a:p>
            <a:pPr lvl="1"/>
            <a:r>
              <a:rPr lang="ja-JP" altLang="en-US"/>
              <a:t>「イノベーションとは、新しいアイデアを取り入れて形にし、それを試して実装するプロセスである」</a:t>
            </a:r>
            <a:endParaRPr lang="en-US" altLang="ja-JP"/>
          </a:p>
          <a:p>
            <a:pPr lvl="1"/>
            <a:r>
              <a:rPr lang="ja-JP" altLang="en-US"/>
              <a:t>組織が最適な環境を整え、適切な人材を採用し、立ち入らず任せるようにすることでイノベーションは生まれやすくなる</a:t>
            </a:r>
          </a:p>
        </p:txBody>
      </p:sp>
    </p:spTree>
    <p:extLst>
      <p:ext uri="{BB962C8B-B14F-4D97-AF65-F5344CB8AC3E}">
        <p14:creationId xmlns:p14="http://schemas.microsoft.com/office/powerpoint/2010/main" val="3223424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C4761-5CFE-4699-AF64-B26F583B7B7B}"/>
              </a:ext>
            </a:extLst>
          </p:cNvPr>
          <p:cNvSpPr>
            <a:spLocks noGrp="1"/>
          </p:cNvSpPr>
          <p:nvPr>
            <p:ph type="title"/>
          </p:nvPr>
        </p:nvSpPr>
        <p:spPr/>
        <p:txBody>
          <a:bodyPr>
            <a:normAutofit fontScale="90000"/>
          </a:bodyPr>
          <a:lstStyle/>
          <a:p>
            <a:r>
              <a:rPr lang="ja-JP" altLang="en-US"/>
              <a:t>イノベーションのための環境づくり</a:t>
            </a:r>
            <a:endParaRPr kumimoji="1" lang="ja-JP" altLang="en-US"/>
          </a:p>
        </p:txBody>
      </p:sp>
      <p:sp>
        <p:nvSpPr>
          <p:cNvPr id="3" name="フッター プレースホルダー 2">
            <a:extLst>
              <a:ext uri="{FF2B5EF4-FFF2-40B4-BE49-F238E27FC236}">
                <a16:creationId xmlns:a16="http://schemas.microsoft.com/office/drawing/2014/main" id="{4F29D658-C2CD-4687-943C-692CBFC9450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B0103CC-BC78-4530-A382-5E8F75AAC5DE}"/>
              </a:ext>
            </a:extLst>
          </p:cNvPr>
          <p:cNvSpPr>
            <a:spLocks noGrp="1"/>
          </p:cNvSpPr>
          <p:nvPr>
            <p:ph type="sldNum" sz="quarter" idx="11"/>
          </p:nvPr>
        </p:nvSpPr>
        <p:spPr/>
        <p:txBody>
          <a:bodyPr/>
          <a:lstStyle/>
          <a:p>
            <a:fld id="{D9AE47F2-95C2-4286-997D-4843A9A6AD0C}" type="slidenum">
              <a:rPr lang="ja-JP" altLang="en-US" smtClean="0"/>
              <a:pPr/>
              <a:t>113</a:t>
            </a:fld>
            <a:endParaRPr lang="ja-JP" altLang="en-US"/>
          </a:p>
        </p:txBody>
      </p:sp>
      <p:graphicFrame>
        <p:nvGraphicFramePr>
          <p:cNvPr id="6" name="表 6">
            <a:extLst>
              <a:ext uri="{FF2B5EF4-FFF2-40B4-BE49-F238E27FC236}">
                <a16:creationId xmlns:a16="http://schemas.microsoft.com/office/drawing/2014/main" id="{E20E0F37-C07C-4302-A8BC-6FF4A03A3C80}"/>
              </a:ext>
            </a:extLst>
          </p:cNvPr>
          <p:cNvGraphicFramePr>
            <a:graphicFrameLocks noGrp="1"/>
          </p:cNvGraphicFramePr>
          <p:nvPr>
            <p:ph sz="quarter" idx="12"/>
            <p:extLst>
              <p:ext uri="{D42A27DB-BD31-4B8C-83A1-F6EECF244321}">
                <p14:modId xmlns:p14="http://schemas.microsoft.com/office/powerpoint/2010/main" val="764049631"/>
              </p:ext>
            </p:extLst>
          </p:nvPr>
        </p:nvGraphicFramePr>
        <p:xfrm>
          <a:off x="398464" y="1263648"/>
          <a:ext cx="11454868" cy="4482726"/>
        </p:xfrm>
        <a:graphic>
          <a:graphicData uri="http://schemas.openxmlformats.org/drawingml/2006/table">
            <a:tbl>
              <a:tblPr bandRow="1">
                <a:tableStyleId>{5C22544A-7EE6-4342-B048-85BDC9FD1C3A}</a:tableStyleId>
              </a:tblPr>
              <a:tblGrid>
                <a:gridCol w="3447983">
                  <a:extLst>
                    <a:ext uri="{9D8B030D-6E8A-4147-A177-3AD203B41FA5}">
                      <a16:colId xmlns:a16="http://schemas.microsoft.com/office/drawing/2014/main" val="3766587365"/>
                    </a:ext>
                  </a:extLst>
                </a:gridCol>
                <a:gridCol w="8006885">
                  <a:extLst>
                    <a:ext uri="{9D8B030D-6E8A-4147-A177-3AD203B41FA5}">
                      <a16:colId xmlns:a16="http://schemas.microsoft.com/office/drawing/2014/main" val="681345353"/>
                    </a:ext>
                  </a:extLst>
                </a:gridCol>
              </a:tblGrid>
              <a:tr h="840786">
                <a:tc>
                  <a:txBody>
                    <a:bodyPr/>
                    <a:lstStyle/>
                    <a:p>
                      <a:r>
                        <a:rPr lang="ja-JP" altLang="en-US" sz="1600" b="1"/>
                        <a:t>ビジョンを共有し周知する</a:t>
                      </a:r>
                    </a:p>
                  </a:txBody>
                  <a:tcPr/>
                </a:tc>
                <a:tc>
                  <a:txBody>
                    <a:bodyPr/>
                    <a:lstStyle/>
                    <a:p>
                      <a:pPr marL="285750" indent="-285750">
                        <a:buFont typeface="Arial" panose="020B0604020202020204" pitchFamily="34" charset="0"/>
                        <a:buChar char="•"/>
                      </a:pPr>
                      <a:r>
                        <a:rPr kumimoji="1" lang="ja-JP" altLang="en-US" sz="1400"/>
                        <a:t>チーム全員でビジョン（チームの存在理由、目指すゴール）を決め、実現するための目標と成果指標を決める</a:t>
                      </a:r>
                    </a:p>
                  </a:txBody>
                  <a:tcPr/>
                </a:tc>
                <a:extLst>
                  <a:ext uri="{0D108BD9-81ED-4DB2-BD59-A6C34878D82A}">
                    <a16:rowId xmlns:a16="http://schemas.microsoft.com/office/drawing/2014/main" val="2915088883"/>
                  </a:ext>
                </a:extLst>
              </a:tr>
              <a:tr h="899479">
                <a:tc>
                  <a:txBody>
                    <a:bodyPr/>
                    <a:lstStyle/>
                    <a:p>
                      <a:r>
                        <a:rPr lang="ja-JP" altLang="en-US" sz="1600" b="1"/>
                        <a:t>主体性と好奇心を奨励する</a:t>
                      </a:r>
                    </a:p>
                  </a:txBody>
                  <a:tcPr/>
                </a:tc>
                <a:tc>
                  <a:txBody>
                    <a:bodyPr/>
                    <a:lstStyle/>
                    <a:p>
                      <a:pPr marL="285750" indent="-285750">
                        <a:buFont typeface="Arial" panose="020B0604020202020204" pitchFamily="34" charset="0"/>
                        <a:buChar char="•"/>
                      </a:pPr>
                      <a:r>
                        <a:rPr kumimoji="1" lang="ja-JP" altLang="en-US" sz="1400"/>
                        <a:t>十分な権限を与え、信頼して仕事を任せる（細かく管理しない）</a:t>
                      </a:r>
                      <a:endParaRPr kumimoji="1" lang="en-US" altLang="ja-JP" sz="1400"/>
                    </a:p>
                    <a:p>
                      <a:pPr marL="285750" indent="-285750">
                        <a:buFont typeface="Arial" panose="020B0604020202020204" pitchFamily="34" charset="0"/>
                        <a:buChar char="•"/>
                      </a:pPr>
                      <a:r>
                        <a:rPr kumimoji="1" lang="ja-JP" altLang="en-US" sz="1400"/>
                        <a:t>リスクを冒すことを許容する</a:t>
                      </a:r>
                    </a:p>
                  </a:txBody>
                  <a:tcPr/>
                </a:tc>
                <a:extLst>
                  <a:ext uri="{0D108BD9-81ED-4DB2-BD59-A6C34878D82A}">
                    <a16:rowId xmlns:a16="http://schemas.microsoft.com/office/drawing/2014/main" val="4051490589"/>
                  </a:ext>
                </a:extLst>
              </a:tr>
              <a:tr h="701395">
                <a:tc>
                  <a:txBody>
                    <a:bodyPr/>
                    <a:lstStyle/>
                    <a:p>
                      <a:r>
                        <a:rPr kumimoji="1" lang="ja-JP" altLang="en-US" sz="1600" b="1"/>
                        <a:t>失敗から学ぶ</a:t>
                      </a:r>
                    </a:p>
                  </a:txBody>
                  <a:tcPr/>
                </a:tc>
                <a:tc>
                  <a:txBody>
                    <a:bodyPr/>
                    <a:lstStyle/>
                    <a:p>
                      <a:pPr marL="285750" indent="-285750">
                        <a:buFont typeface="Arial" panose="020B0604020202020204" pitchFamily="34" charset="0"/>
                        <a:buChar char="•"/>
                      </a:pPr>
                      <a:r>
                        <a:rPr kumimoji="1" lang="ja-JP" altLang="en-US" sz="1400"/>
                        <a:t>リスクを恐れずに新しいアイデアを試せる環境をつくる（心理的安全性が感じられる環境）</a:t>
                      </a:r>
                    </a:p>
                    <a:p>
                      <a:pPr marL="285750" indent="-285750">
                        <a:buFont typeface="Arial" panose="020B0604020202020204" pitchFamily="34" charset="0"/>
                        <a:buChar char="•"/>
                      </a:pPr>
                      <a:r>
                        <a:rPr kumimoji="1" lang="ja-JP" altLang="en-US" sz="1400"/>
                        <a:t>目標を達成できなかった理由、学んだこと、次に進むための計画を共有する文化をつくる</a:t>
                      </a:r>
                    </a:p>
                  </a:txBody>
                  <a:tcPr/>
                </a:tc>
                <a:extLst>
                  <a:ext uri="{0D108BD9-81ED-4DB2-BD59-A6C34878D82A}">
                    <a16:rowId xmlns:a16="http://schemas.microsoft.com/office/drawing/2014/main" val="604994005"/>
                  </a:ext>
                </a:extLst>
              </a:tr>
              <a:tr h="696370">
                <a:tc>
                  <a:txBody>
                    <a:bodyPr/>
                    <a:lstStyle/>
                    <a:p>
                      <a:r>
                        <a:rPr kumimoji="1" lang="ja-JP" altLang="en-US" sz="1600" b="1"/>
                        <a:t>従業員同士をつなげる</a:t>
                      </a:r>
                    </a:p>
                  </a:txBody>
                  <a:tcPr/>
                </a:tc>
                <a:tc>
                  <a:txBody>
                    <a:bodyPr/>
                    <a:lstStyle/>
                    <a:p>
                      <a:pPr marL="285750" indent="-285750">
                        <a:buFont typeface="Arial" panose="020B0604020202020204" pitchFamily="34" charset="0"/>
                        <a:buChar char="•"/>
                      </a:pPr>
                      <a:r>
                        <a:rPr kumimoji="1" lang="ja-JP" altLang="en-US" sz="1400"/>
                        <a:t>部門間のつながりを奨励し実現するための策を検討する（ピアボーナス、同僚からのフィードバック）</a:t>
                      </a:r>
                    </a:p>
                  </a:txBody>
                  <a:tcPr/>
                </a:tc>
                <a:extLst>
                  <a:ext uri="{0D108BD9-81ED-4DB2-BD59-A6C34878D82A}">
                    <a16:rowId xmlns:a16="http://schemas.microsoft.com/office/drawing/2014/main" val="2175474203"/>
                  </a:ext>
                </a:extLst>
              </a:tr>
              <a:tr h="1344696">
                <a:tc>
                  <a:txBody>
                    <a:bodyPr/>
                    <a:lstStyle/>
                    <a:p>
                      <a:r>
                        <a:rPr lang="ja-JP" altLang="en-US" sz="1600" b="1"/>
                        <a:t>リーダーシップを示して指導する</a:t>
                      </a:r>
                    </a:p>
                  </a:txBody>
                  <a:tcPr/>
                </a:tc>
                <a:tc>
                  <a:txBody>
                    <a:bodyPr/>
                    <a:lstStyle/>
                    <a:p>
                      <a:pPr marL="285750" indent="-285750">
                        <a:buFont typeface="Arial" panose="020B0604020202020204" pitchFamily="34" charset="0"/>
                        <a:buChar char="•"/>
                      </a:pPr>
                      <a:r>
                        <a:rPr kumimoji="1" lang="ja-JP" altLang="en-US" sz="1400" dirty="0"/>
                        <a:t>適材適所を考え、やりがいのある仕事を任せる</a:t>
                      </a:r>
                      <a:endParaRPr kumimoji="1" lang="en-US" altLang="ja-JP" sz="1400" dirty="0"/>
                    </a:p>
                    <a:p>
                      <a:pPr marL="285750" indent="-285750">
                        <a:buFont typeface="Arial" panose="020B0604020202020204" pitchFamily="34" charset="0"/>
                        <a:buChar char="•"/>
                      </a:pPr>
                      <a:r>
                        <a:rPr kumimoji="1" lang="ja-JP" altLang="en-US" sz="1400" dirty="0"/>
                        <a:t>目標を設定したら、あとは任せる</a:t>
                      </a:r>
                    </a:p>
                    <a:p>
                      <a:pPr marL="285750" indent="-285750">
                        <a:buFont typeface="Arial" panose="020B0604020202020204" pitchFamily="34" charset="0"/>
                        <a:buChar char="•"/>
                      </a:pPr>
                      <a:r>
                        <a:rPr kumimoji="1" lang="ja-JP" altLang="en-US" sz="1400" dirty="0"/>
                        <a:t>批判的な態度を取らない</a:t>
                      </a:r>
                    </a:p>
                  </a:txBody>
                  <a:tcPr/>
                </a:tc>
                <a:extLst>
                  <a:ext uri="{0D108BD9-81ED-4DB2-BD59-A6C34878D82A}">
                    <a16:rowId xmlns:a16="http://schemas.microsoft.com/office/drawing/2014/main" val="2907950750"/>
                  </a:ext>
                </a:extLst>
              </a:tr>
            </a:tbl>
          </a:graphicData>
        </a:graphic>
      </p:graphicFrame>
    </p:spTree>
    <p:extLst>
      <p:ext uri="{BB962C8B-B14F-4D97-AF65-F5344CB8AC3E}">
        <p14:creationId xmlns:p14="http://schemas.microsoft.com/office/powerpoint/2010/main" val="40543420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a:bodyPr>
          <a:lstStyle/>
          <a:p>
            <a:r>
              <a:rPr kumimoji="1" lang="en-US" altLang="ja-JP"/>
              <a:t>SDGs</a:t>
            </a:r>
            <a:br>
              <a:rPr kumimoji="1" lang="en-US" altLang="ja-JP"/>
            </a:br>
            <a:r>
              <a:rPr lang="en-US" altLang="ja-JP" sz="3100">
                <a:solidFill>
                  <a:srgbClr val="FF0000"/>
                </a:solidFill>
              </a:rPr>
              <a:t>S</a:t>
            </a:r>
            <a:r>
              <a:rPr lang="en-US" altLang="ja-JP" sz="3100"/>
              <a:t>ustainable </a:t>
            </a:r>
            <a:r>
              <a:rPr lang="en-US" altLang="ja-JP" sz="3100">
                <a:solidFill>
                  <a:srgbClr val="FF0000"/>
                </a:solidFill>
              </a:rPr>
              <a:t>D</a:t>
            </a:r>
            <a:r>
              <a:rPr lang="en-US" altLang="ja-JP" sz="3100"/>
              <a:t>evelopment </a:t>
            </a:r>
            <a:r>
              <a:rPr lang="en-US" altLang="ja-JP" sz="3100">
                <a:solidFill>
                  <a:srgbClr val="FF0000"/>
                </a:solidFill>
              </a:rPr>
              <a:t>G</a:t>
            </a:r>
            <a:r>
              <a:rPr lang="en-US" altLang="ja-JP" sz="3100"/>
              <a:t>oal</a:t>
            </a:r>
            <a:r>
              <a:rPr lang="en-US" altLang="ja-JP" sz="3100">
                <a:solidFill>
                  <a:srgbClr val="FF0000"/>
                </a:solidFill>
              </a:rPr>
              <a:t>s</a:t>
            </a:r>
            <a:r>
              <a:rPr lang="ja-JP" altLang="en-US" sz="3100"/>
              <a:t>（持続可能な開発目標）</a:t>
            </a:r>
            <a:endParaRPr kumimoji="1" lang="ja-JP" altLang="en-US"/>
          </a:p>
        </p:txBody>
      </p:sp>
    </p:spTree>
    <p:extLst>
      <p:ext uri="{BB962C8B-B14F-4D97-AF65-F5344CB8AC3E}">
        <p14:creationId xmlns:p14="http://schemas.microsoft.com/office/powerpoint/2010/main" val="14251436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1E10C-0D35-42DB-BD33-E1A95C42B663}"/>
              </a:ext>
            </a:extLst>
          </p:cNvPr>
          <p:cNvSpPr>
            <a:spLocks noGrp="1"/>
          </p:cNvSpPr>
          <p:nvPr>
            <p:ph type="title"/>
          </p:nvPr>
        </p:nvSpPr>
        <p:spPr/>
        <p:txBody>
          <a:bodyPr>
            <a:normAutofit fontScale="90000"/>
          </a:bodyPr>
          <a:lstStyle/>
          <a:p>
            <a:r>
              <a:rPr kumimoji="1" lang="en-US" altLang="ja-JP"/>
              <a:t>SDGs</a:t>
            </a:r>
            <a:endParaRPr kumimoji="1" lang="ja-JP" altLang="en-US"/>
          </a:p>
        </p:txBody>
      </p:sp>
      <p:sp>
        <p:nvSpPr>
          <p:cNvPr id="3" name="フッター プレースホルダー 2">
            <a:extLst>
              <a:ext uri="{FF2B5EF4-FFF2-40B4-BE49-F238E27FC236}">
                <a16:creationId xmlns:a16="http://schemas.microsoft.com/office/drawing/2014/main" id="{92F6980C-CABD-45BE-82D0-CB54120BA3F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0D5C38-4417-47FD-A250-2546403FF48C}"/>
              </a:ext>
            </a:extLst>
          </p:cNvPr>
          <p:cNvSpPr>
            <a:spLocks noGrp="1"/>
          </p:cNvSpPr>
          <p:nvPr>
            <p:ph type="sldNum" sz="quarter" idx="11"/>
          </p:nvPr>
        </p:nvSpPr>
        <p:spPr/>
        <p:txBody>
          <a:bodyPr/>
          <a:lstStyle/>
          <a:p>
            <a:fld id="{D9AE47F2-95C2-4286-997D-4843A9A6AD0C}" type="slidenum">
              <a:rPr lang="ja-JP" altLang="en-US" smtClean="0"/>
              <a:pPr/>
              <a:t>115</a:t>
            </a:fld>
            <a:endParaRPr lang="ja-JP" altLang="en-US"/>
          </a:p>
        </p:txBody>
      </p:sp>
      <p:pic>
        <p:nvPicPr>
          <p:cNvPr id="1026" name="Picture 2" descr="図">
            <a:extLst>
              <a:ext uri="{FF2B5EF4-FFF2-40B4-BE49-F238E27FC236}">
                <a16:creationId xmlns:a16="http://schemas.microsoft.com/office/drawing/2014/main" id="{B7120F3F-B687-4D6F-8F7D-654C49250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193" y="2909843"/>
            <a:ext cx="5309711" cy="337166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B5BFE16-03BC-4CAB-891A-F474268CB3CB}"/>
              </a:ext>
            </a:extLst>
          </p:cNvPr>
          <p:cNvSpPr txBox="1"/>
          <p:nvPr/>
        </p:nvSpPr>
        <p:spPr>
          <a:xfrm>
            <a:off x="397932" y="1165845"/>
            <a:ext cx="11351246" cy="2031325"/>
          </a:xfrm>
          <a:prstGeom prst="rect">
            <a:avLst/>
          </a:prstGeom>
          <a:noFill/>
        </p:spPr>
        <p:txBody>
          <a:bodyPr wrap="square" rtlCol="0">
            <a:spAutoFit/>
          </a:bodyPr>
          <a:lstStyle/>
          <a:p>
            <a:pPr marL="285750" indent="-285750">
              <a:buFont typeface="Arial" panose="020B0604020202020204" pitchFamily="34" charset="0"/>
              <a:buChar char="•"/>
            </a:pPr>
            <a:r>
              <a:rPr lang="en-US" altLang="ja-JP"/>
              <a:t>2015</a:t>
            </a:r>
            <a:r>
              <a:rPr lang="ja-JP" altLang="en-US"/>
              <a:t>年</a:t>
            </a:r>
            <a:r>
              <a:rPr lang="en-US" altLang="ja-JP"/>
              <a:t>9</a:t>
            </a:r>
            <a:r>
              <a:rPr lang="ja-JP" altLang="en-US"/>
              <a:t>月の国連サミットで採択（ミレニアム開発目標（</a:t>
            </a:r>
            <a:r>
              <a:rPr lang="en-US" altLang="ja-JP"/>
              <a:t>MDGs</a:t>
            </a:r>
            <a:r>
              <a:rPr lang="ja-JP" altLang="en-US"/>
              <a:t>）の後継）</a:t>
            </a:r>
          </a:p>
          <a:p>
            <a:pPr marL="285750" indent="-285750">
              <a:buFont typeface="Arial" panose="020B0604020202020204" pitchFamily="34" charset="0"/>
              <a:buChar char="•"/>
            </a:pPr>
            <a:r>
              <a:rPr lang="ja-JP" altLang="en-US"/>
              <a:t>「地球規模の問題をみんなで考え、みんなで解決していこう」</a:t>
            </a:r>
            <a:endParaRPr lang="en-US" altLang="ja-JP"/>
          </a:p>
          <a:p>
            <a:pPr marL="285750" indent="-285750">
              <a:buFont typeface="Arial" panose="020B0604020202020204" pitchFamily="34" charset="0"/>
              <a:buChar char="•"/>
            </a:pPr>
            <a:r>
              <a:rPr lang="en-US" altLang="ja-JP"/>
              <a:t>2030</a:t>
            </a:r>
            <a:r>
              <a:rPr lang="ja-JP" altLang="en-US"/>
              <a:t>年を期限とする</a:t>
            </a:r>
            <a:endParaRPr lang="en-US" altLang="ja-JP"/>
          </a:p>
          <a:p>
            <a:pPr marL="285750" indent="-285750">
              <a:buFont typeface="Arial" panose="020B0604020202020204" pitchFamily="34" charset="0"/>
              <a:buChar char="•"/>
            </a:pPr>
            <a:r>
              <a:rPr lang="ja-JP" altLang="en-US"/>
              <a:t>「地球上のだれ一人取り残さない」持続可能で、多様性と包摂性のある社会を実現する</a:t>
            </a:r>
          </a:p>
          <a:p>
            <a:pPr marL="285750" indent="-285750">
              <a:buFont typeface="Arial" panose="020B0604020202020204" pitchFamily="34" charset="0"/>
              <a:buChar char="•"/>
            </a:pPr>
            <a:r>
              <a:rPr lang="en-US" altLang="ja-JP"/>
              <a:t>17</a:t>
            </a:r>
            <a:r>
              <a:rPr lang="ja-JP" altLang="en-US"/>
              <a:t>のゴールと</a:t>
            </a:r>
            <a:r>
              <a:rPr lang="en-US" altLang="ja-JP"/>
              <a:t>169</a:t>
            </a:r>
            <a:r>
              <a:rPr lang="ja-JP" altLang="en-US"/>
              <a:t>のターゲットから構成される</a:t>
            </a:r>
            <a:endParaRPr lang="en-US" altLang="ja-JP"/>
          </a:p>
          <a:p>
            <a:pPr marL="285750" indent="-285750">
              <a:buFont typeface="Arial" panose="020B0604020202020204" pitchFamily="34" charset="0"/>
              <a:buChar char="•"/>
            </a:pPr>
            <a:r>
              <a:rPr lang="ja-JP" altLang="en-US"/>
              <a:t>企業はこれらゴールを意識した施策の策定が今後求められる</a:t>
            </a:r>
            <a:endParaRPr lang="en-US" altLang="ja-JP"/>
          </a:p>
          <a:p>
            <a:pPr marL="285750" indent="-285750">
              <a:buFont typeface="Arial" panose="020B0604020202020204" pitchFamily="34" charset="0"/>
              <a:buChar char="•"/>
            </a:pPr>
            <a:r>
              <a:rPr lang="ja-JP" altLang="en-US"/>
              <a:t>日本では外務省が主導している</a:t>
            </a:r>
            <a:endParaRPr lang="en-US" altLang="ja-JP"/>
          </a:p>
        </p:txBody>
      </p:sp>
    </p:spTree>
    <p:extLst>
      <p:ext uri="{BB962C8B-B14F-4D97-AF65-F5344CB8AC3E}">
        <p14:creationId xmlns:p14="http://schemas.microsoft.com/office/powerpoint/2010/main" val="41132652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1E10C-0D35-42DB-BD33-E1A95C42B663}"/>
              </a:ext>
            </a:extLst>
          </p:cNvPr>
          <p:cNvSpPr>
            <a:spLocks noGrp="1"/>
          </p:cNvSpPr>
          <p:nvPr>
            <p:ph type="title"/>
          </p:nvPr>
        </p:nvSpPr>
        <p:spPr/>
        <p:txBody>
          <a:bodyPr>
            <a:normAutofit fontScale="90000"/>
          </a:bodyPr>
          <a:lstStyle/>
          <a:p>
            <a:r>
              <a:rPr kumimoji="1" lang="en-US" altLang="ja-JP"/>
              <a:t>SDGs</a:t>
            </a:r>
            <a:r>
              <a:rPr kumimoji="1" lang="ja-JP" altLang="en-US"/>
              <a:t>に取り組む意義</a:t>
            </a:r>
          </a:p>
        </p:txBody>
      </p:sp>
      <p:sp>
        <p:nvSpPr>
          <p:cNvPr id="3" name="フッター プレースホルダー 2">
            <a:extLst>
              <a:ext uri="{FF2B5EF4-FFF2-40B4-BE49-F238E27FC236}">
                <a16:creationId xmlns:a16="http://schemas.microsoft.com/office/drawing/2014/main" id="{92F6980C-CABD-45BE-82D0-CB54120BA3F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0D5C38-4417-47FD-A250-2546403FF48C}"/>
              </a:ext>
            </a:extLst>
          </p:cNvPr>
          <p:cNvSpPr>
            <a:spLocks noGrp="1"/>
          </p:cNvSpPr>
          <p:nvPr>
            <p:ph type="sldNum" sz="quarter" idx="11"/>
          </p:nvPr>
        </p:nvSpPr>
        <p:spPr/>
        <p:txBody>
          <a:bodyPr/>
          <a:lstStyle/>
          <a:p>
            <a:fld id="{D9AE47F2-95C2-4286-997D-4843A9A6AD0C}" type="slidenum">
              <a:rPr lang="ja-JP" altLang="en-US" smtClean="0"/>
              <a:pPr/>
              <a:t>116</a:t>
            </a:fld>
            <a:endParaRPr lang="ja-JP" altLang="en-US"/>
          </a:p>
        </p:txBody>
      </p:sp>
      <p:sp>
        <p:nvSpPr>
          <p:cNvPr id="9" name="コンテンツ プレースホルダー 8">
            <a:extLst>
              <a:ext uri="{FF2B5EF4-FFF2-40B4-BE49-F238E27FC236}">
                <a16:creationId xmlns:a16="http://schemas.microsoft.com/office/drawing/2014/main" id="{CBB6D34B-F8DF-43CE-AE54-962C61D0A35A}"/>
              </a:ext>
            </a:extLst>
          </p:cNvPr>
          <p:cNvSpPr>
            <a:spLocks noGrp="1"/>
          </p:cNvSpPr>
          <p:nvPr>
            <p:ph sz="quarter" idx="12"/>
          </p:nvPr>
        </p:nvSpPr>
        <p:spPr>
          <a:xfrm>
            <a:off x="368300" y="1293090"/>
            <a:ext cx="11343409" cy="4170732"/>
          </a:xfrm>
        </p:spPr>
        <p:txBody>
          <a:bodyPr>
            <a:normAutofit fontScale="62500" lnSpcReduction="20000"/>
          </a:bodyPr>
          <a:lstStyle/>
          <a:p>
            <a:r>
              <a:rPr lang="ja-JP" altLang="en-US"/>
              <a:t>企業価値の向上につながる</a:t>
            </a:r>
            <a:endParaRPr lang="en-US" altLang="ja-JP"/>
          </a:p>
          <a:p>
            <a:pPr lvl="1"/>
            <a:r>
              <a:rPr lang="ja-JP" altLang="en-US"/>
              <a:t>企業が短期の利益だけを追求しているのではなく、長期的な視点を持って事業活動を展開していると評価される</a:t>
            </a:r>
            <a:endParaRPr lang="en-US" altLang="ja-JP"/>
          </a:p>
          <a:p>
            <a:pPr lvl="1"/>
            <a:r>
              <a:rPr lang="ja-JP" altLang="en-US"/>
              <a:t>地球的課題の解決に貢献することで、消費者や地域、取引先などから信頼を獲得できる</a:t>
            </a:r>
            <a:endParaRPr lang="en-US" altLang="ja-JP"/>
          </a:p>
          <a:p>
            <a:r>
              <a:rPr lang="ja-JP" altLang="en-US"/>
              <a:t>新事業の開発に役立つ</a:t>
            </a:r>
            <a:endParaRPr lang="en-US" altLang="ja-JP"/>
          </a:p>
          <a:p>
            <a:pPr lvl="1"/>
            <a:r>
              <a:rPr lang="en-US" altLang="ja-JP"/>
              <a:t>SDGs</a:t>
            </a:r>
            <a:r>
              <a:rPr lang="ja-JP" altLang="en-US"/>
              <a:t>を意識した経営ビジョンを設定することで、ビジョン達成のための新たな事業の構想（メインの事業となる）に役立つ</a:t>
            </a:r>
            <a:endParaRPr lang="en-US" altLang="ja-JP"/>
          </a:p>
          <a:p>
            <a:r>
              <a:rPr lang="ja-JP" altLang="en-US"/>
              <a:t>ステークホルダーとの関係強化</a:t>
            </a:r>
            <a:endParaRPr lang="en-US" altLang="ja-JP"/>
          </a:p>
          <a:p>
            <a:pPr lvl="1"/>
            <a:r>
              <a:rPr lang="ja-JP" altLang="en-US"/>
              <a:t>持続的成長を実現する企業は経営リスクが低くなり、社員が安心して働けるほか、投資家から見れば投資対象として安心できる（</a:t>
            </a:r>
            <a:r>
              <a:rPr lang="en-US" altLang="ja-JP"/>
              <a:t>ESG</a:t>
            </a:r>
            <a:r>
              <a:rPr lang="ja-JP" altLang="en-US"/>
              <a:t>投資の対象になりやすくなる）</a:t>
            </a:r>
            <a:endParaRPr lang="en-US" altLang="ja-JP"/>
          </a:p>
        </p:txBody>
      </p:sp>
      <p:sp>
        <p:nvSpPr>
          <p:cNvPr id="5" name="正方形/長方形 4">
            <a:extLst>
              <a:ext uri="{FF2B5EF4-FFF2-40B4-BE49-F238E27FC236}">
                <a16:creationId xmlns:a16="http://schemas.microsoft.com/office/drawing/2014/main" id="{60726C3D-EF81-4014-B186-B3721CE8B0DE}"/>
              </a:ext>
            </a:extLst>
          </p:cNvPr>
          <p:cNvSpPr/>
          <p:nvPr/>
        </p:nvSpPr>
        <p:spPr>
          <a:xfrm>
            <a:off x="1801026" y="5555615"/>
            <a:ext cx="8477955" cy="576490"/>
          </a:xfrm>
          <a:prstGeom prst="rect">
            <a:avLst/>
          </a:prstGeom>
          <a:ln/>
        </p:spPr>
        <p:style>
          <a:lnRef idx="1">
            <a:schemeClr val="accent2"/>
          </a:lnRef>
          <a:fillRef idx="2">
            <a:schemeClr val="accent2"/>
          </a:fillRef>
          <a:effectRef idx="1">
            <a:schemeClr val="accent2"/>
          </a:effectRef>
          <a:fontRef idx="minor">
            <a:schemeClr val="dk1"/>
          </a:fontRef>
        </p:style>
        <p:txBody>
          <a:bodyPr lIns="180000" tIns="180000" rIns="180000" bIns="180000" rtlCol="0" anchor="ctr"/>
          <a:lstStyle/>
          <a:p>
            <a:pPr algn="ctr"/>
            <a:r>
              <a:rPr kumimoji="1" lang="ja-JP" altLang="en-US" sz="3200">
                <a:solidFill>
                  <a:schemeClr val="bg1"/>
                </a:solidFill>
              </a:rPr>
              <a:t>永続企業への足掛かりとなる</a:t>
            </a:r>
          </a:p>
        </p:txBody>
      </p:sp>
    </p:spTree>
    <p:extLst>
      <p:ext uri="{BB962C8B-B14F-4D97-AF65-F5344CB8AC3E}">
        <p14:creationId xmlns:p14="http://schemas.microsoft.com/office/powerpoint/2010/main" val="450502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B3F548-C833-4832-ACB6-5DB0A8B5C3E2}"/>
              </a:ext>
            </a:extLst>
          </p:cNvPr>
          <p:cNvSpPr>
            <a:spLocks noGrp="1"/>
          </p:cNvSpPr>
          <p:nvPr>
            <p:ph type="title"/>
          </p:nvPr>
        </p:nvSpPr>
        <p:spPr/>
        <p:txBody>
          <a:bodyPr>
            <a:normAutofit fontScale="90000"/>
          </a:bodyPr>
          <a:lstStyle/>
          <a:p>
            <a:r>
              <a:rPr kumimoji="1" lang="ja-JP" altLang="en-US"/>
              <a:t>取り組まないことによるデメリット</a:t>
            </a:r>
          </a:p>
        </p:txBody>
      </p:sp>
      <p:sp>
        <p:nvSpPr>
          <p:cNvPr id="3" name="フッター プレースホルダー 2">
            <a:extLst>
              <a:ext uri="{FF2B5EF4-FFF2-40B4-BE49-F238E27FC236}">
                <a16:creationId xmlns:a16="http://schemas.microsoft.com/office/drawing/2014/main" id="{13D7D181-313F-4D12-A6C8-54F24C94E59D}"/>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CFD42D9-EBF0-4E8E-A6B7-A69DEDF86905}"/>
              </a:ext>
            </a:extLst>
          </p:cNvPr>
          <p:cNvSpPr>
            <a:spLocks noGrp="1"/>
          </p:cNvSpPr>
          <p:nvPr>
            <p:ph type="sldNum" sz="quarter" idx="11"/>
          </p:nvPr>
        </p:nvSpPr>
        <p:spPr/>
        <p:txBody>
          <a:bodyPr/>
          <a:lstStyle/>
          <a:p>
            <a:fld id="{D9AE47F2-95C2-4286-997D-4843A9A6AD0C}" type="slidenum">
              <a:rPr lang="ja-JP" altLang="en-US" smtClean="0"/>
              <a:pPr/>
              <a:t>117</a:t>
            </a:fld>
            <a:endParaRPr lang="ja-JP" altLang="en-US"/>
          </a:p>
        </p:txBody>
      </p:sp>
      <p:sp>
        <p:nvSpPr>
          <p:cNvPr id="5" name="コンテンツ プレースホルダー 4">
            <a:extLst>
              <a:ext uri="{FF2B5EF4-FFF2-40B4-BE49-F238E27FC236}">
                <a16:creationId xmlns:a16="http://schemas.microsoft.com/office/drawing/2014/main" id="{3D48D733-9B9E-410E-AE8D-6F1629D39D1C}"/>
              </a:ext>
            </a:extLst>
          </p:cNvPr>
          <p:cNvSpPr>
            <a:spLocks noGrp="1"/>
          </p:cNvSpPr>
          <p:nvPr>
            <p:ph sz="quarter" idx="12"/>
          </p:nvPr>
        </p:nvSpPr>
        <p:spPr/>
        <p:txBody>
          <a:bodyPr>
            <a:normAutofit fontScale="92500" lnSpcReduction="20000"/>
          </a:bodyPr>
          <a:lstStyle/>
          <a:p>
            <a:r>
              <a:rPr kumimoji="1" lang="ja-JP" altLang="en-US"/>
              <a:t>法的拘束力及び罰則はないが</a:t>
            </a:r>
            <a:r>
              <a:rPr kumimoji="1" lang="en-US" altLang="ja-JP"/>
              <a:t>…</a:t>
            </a:r>
          </a:p>
          <a:p>
            <a:r>
              <a:rPr lang="en-US" altLang="ja-JP"/>
              <a:t>SDGs</a:t>
            </a:r>
            <a:r>
              <a:rPr lang="ja-JP" altLang="en-US"/>
              <a:t>に反する活動をしているとステークホルダーとの関係が悪化するリスクが高まる</a:t>
            </a:r>
            <a:endParaRPr lang="en-US" altLang="ja-JP"/>
          </a:p>
          <a:p>
            <a:pPr lvl="1"/>
            <a:r>
              <a:rPr kumimoji="1" lang="ja-JP" altLang="en-US"/>
              <a:t>消費者：商品やサービスを買ってくれなくなる</a:t>
            </a:r>
            <a:endParaRPr kumimoji="1" lang="en-US" altLang="ja-JP"/>
          </a:p>
          <a:p>
            <a:pPr lvl="1"/>
            <a:r>
              <a:rPr kumimoji="1" lang="ja-JP" altLang="en-US"/>
              <a:t>取引先：取引してくれなくなる</a:t>
            </a:r>
            <a:endParaRPr kumimoji="1" lang="en-US" altLang="ja-JP"/>
          </a:p>
          <a:p>
            <a:pPr lvl="1"/>
            <a:r>
              <a:rPr lang="ja-JP" altLang="en-US"/>
              <a:t>投資家：投資対象にならない</a:t>
            </a:r>
            <a:endParaRPr lang="en-US" altLang="ja-JP"/>
          </a:p>
          <a:p>
            <a:r>
              <a:rPr kumimoji="1" lang="ja-JP" altLang="en-US"/>
              <a:t>その結果、永続企業ではなくなる</a:t>
            </a:r>
            <a:endParaRPr kumimoji="1" lang="en-US" altLang="ja-JP"/>
          </a:p>
          <a:p>
            <a:pPr lvl="1"/>
            <a:r>
              <a:rPr kumimoji="1" lang="ja-JP" altLang="en-US"/>
              <a:t>義務と思わず、チャンスととらえること</a:t>
            </a:r>
          </a:p>
        </p:txBody>
      </p:sp>
    </p:spTree>
    <p:extLst>
      <p:ext uri="{BB962C8B-B14F-4D97-AF65-F5344CB8AC3E}">
        <p14:creationId xmlns:p14="http://schemas.microsoft.com/office/powerpoint/2010/main" val="15889239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1E10C-0D35-42DB-BD33-E1A95C42B663}"/>
              </a:ext>
            </a:extLst>
          </p:cNvPr>
          <p:cNvSpPr>
            <a:spLocks noGrp="1"/>
          </p:cNvSpPr>
          <p:nvPr>
            <p:ph type="title"/>
          </p:nvPr>
        </p:nvSpPr>
        <p:spPr/>
        <p:txBody>
          <a:bodyPr>
            <a:normAutofit fontScale="90000"/>
          </a:bodyPr>
          <a:lstStyle/>
          <a:p>
            <a:r>
              <a:rPr lang="ja-JP" altLang="en-US"/>
              <a:t>１７のゴールと一般企業の関連性</a:t>
            </a:r>
            <a:endParaRPr kumimoji="1" lang="ja-JP" altLang="en-US"/>
          </a:p>
        </p:txBody>
      </p:sp>
      <p:sp>
        <p:nvSpPr>
          <p:cNvPr id="3" name="フッター プレースホルダー 2">
            <a:extLst>
              <a:ext uri="{FF2B5EF4-FFF2-40B4-BE49-F238E27FC236}">
                <a16:creationId xmlns:a16="http://schemas.microsoft.com/office/drawing/2014/main" id="{92F6980C-CABD-45BE-82D0-CB54120BA3F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0D5C38-4417-47FD-A250-2546403FF48C}"/>
              </a:ext>
            </a:extLst>
          </p:cNvPr>
          <p:cNvSpPr>
            <a:spLocks noGrp="1"/>
          </p:cNvSpPr>
          <p:nvPr>
            <p:ph type="sldNum" sz="quarter" idx="11"/>
          </p:nvPr>
        </p:nvSpPr>
        <p:spPr/>
        <p:txBody>
          <a:bodyPr/>
          <a:lstStyle/>
          <a:p>
            <a:fld id="{D9AE47F2-95C2-4286-997D-4843A9A6AD0C}" type="slidenum">
              <a:rPr lang="ja-JP" altLang="en-US" smtClean="0"/>
              <a:pPr/>
              <a:t>118</a:t>
            </a:fld>
            <a:endParaRPr lang="ja-JP" altLang="en-US"/>
          </a:p>
        </p:txBody>
      </p:sp>
      <p:graphicFrame>
        <p:nvGraphicFramePr>
          <p:cNvPr id="6" name="表 6">
            <a:extLst>
              <a:ext uri="{FF2B5EF4-FFF2-40B4-BE49-F238E27FC236}">
                <a16:creationId xmlns:a16="http://schemas.microsoft.com/office/drawing/2014/main" id="{576E5FAE-8A71-4531-8D01-C5BA7995256E}"/>
              </a:ext>
            </a:extLst>
          </p:cNvPr>
          <p:cNvGraphicFramePr>
            <a:graphicFrameLocks noGrp="1"/>
          </p:cNvGraphicFramePr>
          <p:nvPr>
            <p:ph sz="quarter" idx="12"/>
            <p:extLst>
              <p:ext uri="{D42A27DB-BD31-4B8C-83A1-F6EECF244321}">
                <p14:modId xmlns:p14="http://schemas.microsoft.com/office/powerpoint/2010/main" val="1817821600"/>
              </p:ext>
            </p:extLst>
          </p:nvPr>
        </p:nvGraphicFramePr>
        <p:xfrm>
          <a:off x="307880" y="1171082"/>
          <a:ext cx="11660652" cy="5208150"/>
        </p:xfrm>
        <a:graphic>
          <a:graphicData uri="http://schemas.openxmlformats.org/drawingml/2006/table">
            <a:tbl>
              <a:tblPr firstRow="1" bandRow="1">
                <a:tableStyleId>{5C22544A-7EE6-4342-B048-85BDC9FD1C3A}</a:tableStyleId>
              </a:tblPr>
              <a:tblGrid>
                <a:gridCol w="347205">
                  <a:extLst>
                    <a:ext uri="{9D8B030D-6E8A-4147-A177-3AD203B41FA5}">
                      <a16:colId xmlns:a16="http://schemas.microsoft.com/office/drawing/2014/main" val="1630555339"/>
                    </a:ext>
                  </a:extLst>
                </a:gridCol>
                <a:gridCol w="2754630">
                  <a:extLst>
                    <a:ext uri="{9D8B030D-6E8A-4147-A177-3AD203B41FA5}">
                      <a16:colId xmlns:a16="http://schemas.microsoft.com/office/drawing/2014/main" val="4205091305"/>
                    </a:ext>
                  </a:extLst>
                </a:gridCol>
                <a:gridCol w="7257311">
                  <a:extLst>
                    <a:ext uri="{9D8B030D-6E8A-4147-A177-3AD203B41FA5}">
                      <a16:colId xmlns:a16="http://schemas.microsoft.com/office/drawing/2014/main" val="3643321306"/>
                    </a:ext>
                  </a:extLst>
                </a:gridCol>
                <a:gridCol w="1301506">
                  <a:extLst>
                    <a:ext uri="{9D8B030D-6E8A-4147-A177-3AD203B41FA5}">
                      <a16:colId xmlns:a16="http://schemas.microsoft.com/office/drawing/2014/main" val="4231834955"/>
                    </a:ext>
                  </a:extLst>
                </a:gridCol>
              </a:tblGrid>
              <a:tr h="222236">
                <a:tc>
                  <a:txBody>
                    <a:bodyPr/>
                    <a:lstStyle/>
                    <a:p>
                      <a:pPr algn="ctr"/>
                      <a:endParaRPr kumimoji="1" lang="ja-JP" altLang="en-US" sz="1050"/>
                    </a:p>
                  </a:txBody>
                  <a:tcPr/>
                </a:tc>
                <a:tc>
                  <a:txBody>
                    <a:bodyPr/>
                    <a:lstStyle/>
                    <a:p>
                      <a:pPr algn="ctr"/>
                      <a:r>
                        <a:rPr kumimoji="1" lang="ja-JP" altLang="en-US" sz="1050"/>
                        <a:t>ゴール</a:t>
                      </a:r>
                    </a:p>
                  </a:txBody>
                  <a:tcPr/>
                </a:tc>
                <a:tc>
                  <a:txBody>
                    <a:bodyPr/>
                    <a:lstStyle/>
                    <a:p>
                      <a:pPr algn="ctr"/>
                      <a:r>
                        <a:rPr kumimoji="1" lang="ja-JP" altLang="en-US" sz="1050"/>
                        <a:t>説明</a:t>
                      </a:r>
                    </a:p>
                  </a:txBody>
                  <a:tcPr/>
                </a:tc>
                <a:tc>
                  <a:txBody>
                    <a:bodyPr/>
                    <a:lstStyle/>
                    <a:p>
                      <a:pPr algn="ctr"/>
                      <a:r>
                        <a:rPr kumimoji="1" lang="ja-JP" altLang="en-US" sz="1050"/>
                        <a:t>一般企業の関連性</a:t>
                      </a:r>
                    </a:p>
                  </a:txBody>
                  <a:tcPr/>
                </a:tc>
                <a:extLst>
                  <a:ext uri="{0D108BD9-81ED-4DB2-BD59-A6C34878D82A}">
                    <a16:rowId xmlns:a16="http://schemas.microsoft.com/office/drawing/2014/main" val="733125585"/>
                  </a:ext>
                </a:extLst>
              </a:tr>
              <a:tr h="222236">
                <a:tc>
                  <a:txBody>
                    <a:bodyPr/>
                    <a:lstStyle/>
                    <a:p>
                      <a:pPr algn="ctr"/>
                      <a:r>
                        <a:rPr kumimoji="1" lang="en-US" altLang="ja-JP" sz="1050" b="1"/>
                        <a:t>1</a:t>
                      </a:r>
                      <a:endParaRPr kumimoji="1" lang="ja-JP" altLang="en-US" sz="1050" b="1"/>
                    </a:p>
                  </a:txBody>
                  <a:tcPr/>
                </a:tc>
                <a:tc>
                  <a:txBody>
                    <a:bodyPr/>
                    <a:lstStyle/>
                    <a:p>
                      <a:r>
                        <a:rPr kumimoji="1" lang="ja-JP" altLang="en-US" sz="1050" b="1"/>
                        <a:t>貧困をなくそう</a:t>
                      </a:r>
                    </a:p>
                  </a:txBody>
                  <a:tcPr/>
                </a:tc>
                <a:tc>
                  <a:txBody>
                    <a:bodyPr/>
                    <a:lstStyle/>
                    <a:p>
                      <a:r>
                        <a:rPr kumimoji="1" lang="ja-JP" altLang="en-US" sz="1050"/>
                        <a:t>あらゆる場所であらゆる形態の貧困に終止符を打つ</a:t>
                      </a:r>
                    </a:p>
                  </a:txBody>
                  <a:tcPr/>
                </a:tc>
                <a:tc>
                  <a:txBody>
                    <a:bodyPr/>
                    <a:lstStyle/>
                    <a:p>
                      <a:r>
                        <a:rPr kumimoji="1" lang="ja-JP" altLang="en-US" sz="1050"/>
                        <a:t>☆☆☆☆☆</a:t>
                      </a:r>
                    </a:p>
                  </a:txBody>
                  <a:tcPr/>
                </a:tc>
                <a:extLst>
                  <a:ext uri="{0D108BD9-81ED-4DB2-BD59-A6C34878D82A}">
                    <a16:rowId xmlns:a16="http://schemas.microsoft.com/office/drawing/2014/main" val="4234042253"/>
                  </a:ext>
                </a:extLst>
              </a:tr>
              <a:tr h="222236">
                <a:tc>
                  <a:txBody>
                    <a:bodyPr/>
                    <a:lstStyle/>
                    <a:p>
                      <a:pPr algn="ctr"/>
                      <a:r>
                        <a:rPr kumimoji="1" lang="en-US" altLang="ja-JP" sz="1050" b="1"/>
                        <a:t>2</a:t>
                      </a:r>
                      <a:endParaRPr kumimoji="1" lang="ja-JP" altLang="en-US" sz="1050" b="1"/>
                    </a:p>
                  </a:txBody>
                  <a:tcPr/>
                </a:tc>
                <a:tc>
                  <a:txBody>
                    <a:bodyPr/>
                    <a:lstStyle/>
                    <a:p>
                      <a:r>
                        <a:rPr kumimoji="1" lang="ja-JP" altLang="en-US" sz="1050" b="1"/>
                        <a:t>飢餓をゼロに</a:t>
                      </a:r>
                    </a:p>
                  </a:txBody>
                  <a:tcPr/>
                </a:tc>
                <a:tc>
                  <a:txBody>
                    <a:bodyPr/>
                    <a:lstStyle/>
                    <a:p>
                      <a:r>
                        <a:rPr kumimoji="1" lang="ja-JP" altLang="en-US" sz="1050"/>
                        <a:t>飢餓に終止符を打ち、食料の安定確保と栄養状態の改善を達成するとともに、持続可能な農業を推進する</a:t>
                      </a:r>
                    </a:p>
                  </a:txBody>
                  <a:tcPr/>
                </a:tc>
                <a:tc>
                  <a:txBody>
                    <a:bodyPr/>
                    <a:lstStyle/>
                    <a:p>
                      <a:r>
                        <a:rPr kumimoji="1" lang="ja-JP" altLang="en-US" sz="1050"/>
                        <a:t>☆☆☆☆☆</a:t>
                      </a:r>
                    </a:p>
                  </a:txBody>
                  <a:tcPr/>
                </a:tc>
                <a:extLst>
                  <a:ext uri="{0D108BD9-81ED-4DB2-BD59-A6C34878D82A}">
                    <a16:rowId xmlns:a16="http://schemas.microsoft.com/office/drawing/2014/main" val="3341478383"/>
                  </a:ext>
                </a:extLst>
              </a:tr>
              <a:tr h="222236">
                <a:tc>
                  <a:txBody>
                    <a:bodyPr/>
                    <a:lstStyle/>
                    <a:p>
                      <a:pPr algn="ctr"/>
                      <a:r>
                        <a:rPr kumimoji="1" lang="en-US" altLang="ja-JP" sz="1050" b="1"/>
                        <a:t>3</a:t>
                      </a:r>
                      <a:endParaRPr kumimoji="1" lang="ja-JP" altLang="en-US" sz="1050" b="1"/>
                    </a:p>
                  </a:txBody>
                  <a:tcPr/>
                </a:tc>
                <a:tc>
                  <a:txBody>
                    <a:bodyPr/>
                    <a:lstStyle/>
                    <a:p>
                      <a:r>
                        <a:rPr kumimoji="1" lang="ja-JP" altLang="en-US" sz="1050" b="1">
                          <a:solidFill>
                            <a:schemeClr val="tx1"/>
                          </a:solidFill>
                        </a:rPr>
                        <a:t>全ての人に健康と福祉を</a:t>
                      </a:r>
                    </a:p>
                  </a:txBody>
                  <a:tcPr/>
                </a:tc>
                <a:tc>
                  <a:txBody>
                    <a:bodyPr/>
                    <a:lstStyle/>
                    <a:p>
                      <a:r>
                        <a:rPr kumimoji="1" lang="ja-JP" altLang="en-US" sz="1050"/>
                        <a:t>あらゆる年齢のすべての人の健康的な生活を確保し、福祉を推進する</a:t>
                      </a:r>
                    </a:p>
                  </a:txBody>
                  <a:tcPr/>
                </a:tc>
                <a:tc>
                  <a:txBody>
                    <a:bodyPr/>
                    <a:lstStyle/>
                    <a:p>
                      <a:r>
                        <a:rPr kumimoji="1" lang="ja-JP" altLang="en-US" sz="1050"/>
                        <a:t>☆☆☆☆☆</a:t>
                      </a:r>
                    </a:p>
                  </a:txBody>
                  <a:tcPr/>
                </a:tc>
                <a:extLst>
                  <a:ext uri="{0D108BD9-81ED-4DB2-BD59-A6C34878D82A}">
                    <a16:rowId xmlns:a16="http://schemas.microsoft.com/office/drawing/2014/main" val="4254308426"/>
                  </a:ext>
                </a:extLst>
              </a:tr>
              <a:tr h="352365">
                <a:tc>
                  <a:txBody>
                    <a:bodyPr/>
                    <a:lstStyle/>
                    <a:p>
                      <a:pPr algn="ctr"/>
                      <a:r>
                        <a:rPr kumimoji="1" lang="en-US" altLang="ja-JP" sz="1050" b="1"/>
                        <a:t>4</a:t>
                      </a:r>
                      <a:endParaRPr kumimoji="1" lang="ja-JP" altLang="en-US" sz="1050" b="1"/>
                    </a:p>
                  </a:txBody>
                  <a:tcPr/>
                </a:tc>
                <a:tc>
                  <a:txBody>
                    <a:bodyPr/>
                    <a:lstStyle/>
                    <a:p>
                      <a:r>
                        <a:rPr kumimoji="1" lang="ja-JP" altLang="en-US" sz="1050" b="1">
                          <a:solidFill>
                            <a:schemeClr val="accent1"/>
                          </a:solidFill>
                        </a:rPr>
                        <a:t>質の高い教育をみんなに</a:t>
                      </a:r>
                    </a:p>
                  </a:txBody>
                  <a:tcPr/>
                </a:tc>
                <a:tc>
                  <a:txBody>
                    <a:bodyPr/>
                    <a:lstStyle/>
                    <a:p>
                      <a:r>
                        <a:rPr kumimoji="1" lang="ja-JP" altLang="en-US" sz="1050"/>
                        <a:t>すべての人に包摂的（一定の範囲の中に包み込むこと）かつ公平で質の高い教育を提供し、生涯学習の機会を促進する</a:t>
                      </a:r>
                    </a:p>
                  </a:txBody>
                  <a:tcPr/>
                </a:tc>
                <a:tc>
                  <a:txBody>
                    <a:bodyPr/>
                    <a:lstStyle/>
                    <a:p>
                      <a:r>
                        <a:rPr kumimoji="1" lang="ja-JP" altLang="en-US" sz="1050"/>
                        <a:t>★★★☆☆</a:t>
                      </a:r>
                    </a:p>
                  </a:txBody>
                  <a:tcPr/>
                </a:tc>
                <a:extLst>
                  <a:ext uri="{0D108BD9-81ED-4DB2-BD59-A6C34878D82A}">
                    <a16:rowId xmlns:a16="http://schemas.microsoft.com/office/drawing/2014/main" val="2241579069"/>
                  </a:ext>
                </a:extLst>
              </a:tr>
              <a:tr h="222236">
                <a:tc>
                  <a:txBody>
                    <a:bodyPr/>
                    <a:lstStyle/>
                    <a:p>
                      <a:pPr algn="ctr"/>
                      <a:r>
                        <a:rPr kumimoji="1" lang="en-US" altLang="ja-JP" sz="1050" b="1"/>
                        <a:t>5</a:t>
                      </a:r>
                      <a:endParaRPr kumimoji="1" lang="ja-JP" altLang="en-US" sz="1050" b="1"/>
                    </a:p>
                  </a:txBody>
                  <a:tcPr/>
                </a:tc>
                <a:tc>
                  <a:txBody>
                    <a:bodyPr/>
                    <a:lstStyle/>
                    <a:p>
                      <a:r>
                        <a:rPr kumimoji="1" lang="ja-JP" altLang="en-US" sz="1050" b="1">
                          <a:solidFill>
                            <a:srgbClr val="FF0000"/>
                          </a:solidFill>
                        </a:rPr>
                        <a:t>ジェンダー平等を実現しよう</a:t>
                      </a:r>
                    </a:p>
                  </a:txBody>
                  <a:tcPr/>
                </a:tc>
                <a:tc>
                  <a:txBody>
                    <a:bodyPr/>
                    <a:lstStyle/>
                    <a:p>
                      <a:r>
                        <a:rPr kumimoji="1" lang="ja-JP" altLang="en-US" sz="1050"/>
                        <a:t>ジェンダーの平等を達成し、すべての女性と女児のエンパワーメントをはかる</a:t>
                      </a:r>
                    </a:p>
                  </a:txBody>
                  <a:tcPr/>
                </a:tc>
                <a:tc>
                  <a:txBody>
                    <a:bodyPr/>
                    <a:lstStyle/>
                    <a:p>
                      <a:r>
                        <a:rPr kumimoji="1" lang="ja-JP" altLang="en-US" sz="1050"/>
                        <a:t>★★★☆☆</a:t>
                      </a:r>
                    </a:p>
                  </a:txBody>
                  <a:tcPr/>
                </a:tc>
                <a:extLst>
                  <a:ext uri="{0D108BD9-81ED-4DB2-BD59-A6C34878D82A}">
                    <a16:rowId xmlns:a16="http://schemas.microsoft.com/office/drawing/2014/main" val="1701481344"/>
                  </a:ext>
                </a:extLst>
              </a:tr>
              <a:tr h="222236">
                <a:tc>
                  <a:txBody>
                    <a:bodyPr/>
                    <a:lstStyle/>
                    <a:p>
                      <a:pPr algn="ctr"/>
                      <a:r>
                        <a:rPr kumimoji="1" lang="en-US" altLang="ja-JP" sz="1050" b="1"/>
                        <a:t>6</a:t>
                      </a:r>
                      <a:endParaRPr kumimoji="1" lang="ja-JP" altLang="en-US" sz="1050" b="1"/>
                    </a:p>
                  </a:txBody>
                  <a:tcPr/>
                </a:tc>
                <a:tc>
                  <a:txBody>
                    <a:bodyPr/>
                    <a:lstStyle/>
                    <a:p>
                      <a:r>
                        <a:rPr kumimoji="1" lang="ja-JP" altLang="en-US" sz="1050" b="1"/>
                        <a:t>安全な水とトイレを世界中に</a:t>
                      </a:r>
                    </a:p>
                  </a:txBody>
                  <a:tcPr/>
                </a:tc>
                <a:tc>
                  <a:txBody>
                    <a:bodyPr/>
                    <a:lstStyle/>
                    <a:p>
                      <a:r>
                        <a:rPr kumimoji="1" lang="ja-JP" altLang="en-US" sz="1050"/>
                        <a:t>すべての人に水と衛生へのアクセスと持続可能な管理を確保する</a:t>
                      </a:r>
                    </a:p>
                  </a:txBody>
                  <a:tcPr/>
                </a:tc>
                <a:tc>
                  <a:txBody>
                    <a:bodyPr/>
                    <a:lstStyle/>
                    <a:p>
                      <a:r>
                        <a:rPr kumimoji="1" lang="ja-JP" altLang="en-US" sz="1050"/>
                        <a:t>☆☆☆☆☆</a:t>
                      </a:r>
                    </a:p>
                  </a:txBody>
                  <a:tcPr/>
                </a:tc>
                <a:extLst>
                  <a:ext uri="{0D108BD9-81ED-4DB2-BD59-A6C34878D82A}">
                    <a16:rowId xmlns:a16="http://schemas.microsoft.com/office/drawing/2014/main" val="967841975"/>
                  </a:ext>
                </a:extLst>
              </a:tr>
              <a:tr h="352365">
                <a:tc>
                  <a:txBody>
                    <a:bodyPr/>
                    <a:lstStyle/>
                    <a:p>
                      <a:pPr algn="ctr"/>
                      <a:r>
                        <a:rPr kumimoji="1" lang="en-US" altLang="ja-JP" sz="1050" b="1"/>
                        <a:t>7</a:t>
                      </a:r>
                      <a:endParaRPr kumimoji="1" lang="ja-JP" altLang="en-US" sz="1050" b="1"/>
                    </a:p>
                  </a:txBody>
                  <a:tcPr/>
                </a:tc>
                <a:tc>
                  <a:txBody>
                    <a:bodyPr/>
                    <a:lstStyle/>
                    <a:p>
                      <a:r>
                        <a:rPr kumimoji="1" lang="ja-JP" altLang="en-US" sz="1050" b="1">
                          <a:solidFill>
                            <a:schemeClr val="tx1"/>
                          </a:solidFill>
                        </a:rPr>
                        <a:t>エネルギーをみんなに　そしてクリーンに</a:t>
                      </a:r>
                    </a:p>
                  </a:txBody>
                  <a:tcPr/>
                </a:tc>
                <a:tc>
                  <a:txBody>
                    <a:bodyPr/>
                    <a:lstStyle/>
                    <a:p>
                      <a:r>
                        <a:rPr kumimoji="1" lang="ja-JP" altLang="en-US" sz="1050"/>
                        <a:t>すべての人々に手ごろで信頼でき、持続可能かつ近代的なエネルギーへのアクセスを確保する</a:t>
                      </a:r>
                    </a:p>
                  </a:txBody>
                  <a:tcPr/>
                </a:tc>
                <a:tc>
                  <a:txBody>
                    <a:bodyPr/>
                    <a:lstStyle/>
                    <a:p>
                      <a:r>
                        <a:rPr kumimoji="1" lang="ja-JP" altLang="en-US" sz="1050"/>
                        <a:t>☆☆☆☆☆</a:t>
                      </a:r>
                    </a:p>
                  </a:txBody>
                  <a:tcPr/>
                </a:tc>
                <a:extLst>
                  <a:ext uri="{0D108BD9-81ED-4DB2-BD59-A6C34878D82A}">
                    <a16:rowId xmlns:a16="http://schemas.microsoft.com/office/drawing/2014/main" val="2876856736"/>
                  </a:ext>
                </a:extLst>
              </a:tr>
              <a:tr h="363659">
                <a:tc>
                  <a:txBody>
                    <a:bodyPr/>
                    <a:lstStyle/>
                    <a:p>
                      <a:pPr algn="ctr"/>
                      <a:r>
                        <a:rPr kumimoji="1" lang="en-US" altLang="ja-JP" sz="1050" b="1"/>
                        <a:t>8</a:t>
                      </a:r>
                      <a:endParaRPr kumimoji="1" lang="ja-JP" altLang="en-US" sz="1050" b="1"/>
                    </a:p>
                  </a:txBody>
                  <a:tcPr/>
                </a:tc>
                <a:tc>
                  <a:txBody>
                    <a:bodyPr/>
                    <a:lstStyle/>
                    <a:p>
                      <a:r>
                        <a:rPr kumimoji="1" lang="ja-JP" altLang="en-US" sz="1050" b="1">
                          <a:solidFill>
                            <a:srgbClr val="FF0000"/>
                          </a:solidFill>
                        </a:rPr>
                        <a:t>働きがいも経済成長も</a:t>
                      </a:r>
                    </a:p>
                  </a:txBody>
                  <a:tcPr/>
                </a:tc>
                <a:tc>
                  <a:txBody>
                    <a:bodyPr/>
                    <a:lstStyle/>
                    <a:p>
                      <a:r>
                        <a:rPr kumimoji="1" lang="ja-JP" altLang="en-US" sz="1050"/>
                        <a:t>すべての人のための持続的、包摂的かつ持続可能な経済成長、生産的な完全雇用およびディーセント・ワーク（働きがいのある人間らしい仕事）を促進する</a:t>
                      </a:r>
                    </a:p>
                  </a:txBody>
                  <a:tcPr/>
                </a:tc>
                <a:tc>
                  <a:txBody>
                    <a:bodyPr/>
                    <a:lstStyle/>
                    <a:p>
                      <a:r>
                        <a:rPr kumimoji="1" lang="ja-JP" altLang="en-US" sz="1050"/>
                        <a:t>★★★★★</a:t>
                      </a:r>
                    </a:p>
                  </a:txBody>
                  <a:tcPr/>
                </a:tc>
                <a:extLst>
                  <a:ext uri="{0D108BD9-81ED-4DB2-BD59-A6C34878D82A}">
                    <a16:rowId xmlns:a16="http://schemas.microsoft.com/office/drawing/2014/main" val="3075472854"/>
                  </a:ext>
                </a:extLst>
              </a:tr>
              <a:tr h="222236">
                <a:tc>
                  <a:txBody>
                    <a:bodyPr/>
                    <a:lstStyle/>
                    <a:p>
                      <a:pPr algn="ctr"/>
                      <a:r>
                        <a:rPr kumimoji="1" lang="en-US" altLang="ja-JP" sz="1050" b="1"/>
                        <a:t>9</a:t>
                      </a:r>
                      <a:endParaRPr kumimoji="1" lang="ja-JP" altLang="en-US" sz="1050" b="1"/>
                    </a:p>
                  </a:txBody>
                  <a:tcPr/>
                </a:tc>
                <a:tc>
                  <a:txBody>
                    <a:bodyPr/>
                    <a:lstStyle/>
                    <a:p>
                      <a:r>
                        <a:rPr kumimoji="1" lang="ja-JP" altLang="en-US" sz="1050" b="1">
                          <a:solidFill>
                            <a:srgbClr val="FF0000"/>
                          </a:solidFill>
                        </a:rPr>
                        <a:t>産業と技術革新の基盤を作ろう</a:t>
                      </a:r>
                    </a:p>
                  </a:txBody>
                  <a:tcPr/>
                </a:tc>
                <a:tc>
                  <a:txBody>
                    <a:bodyPr/>
                    <a:lstStyle/>
                    <a:p>
                      <a:r>
                        <a:rPr kumimoji="1" lang="ja-JP" altLang="en-US" sz="1050"/>
                        <a:t>強靭なインフラを整備し、包摂的で持続可能な産業化を推進するとともに、技術革新の拡大をはかる</a:t>
                      </a:r>
                    </a:p>
                  </a:txBody>
                  <a:tcPr/>
                </a:tc>
                <a:tc>
                  <a:txBody>
                    <a:bodyPr/>
                    <a:lstStyle/>
                    <a:p>
                      <a:r>
                        <a:rPr kumimoji="1" lang="ja-JP" altLang="en-US" sz="1050"/>
                        <a:t>★★★★☆</a:t>
                      </a:r>
                    </a:p>
                  </a:txBody>
                  <a:tcPr/>
                </a:tc>
                <a:extLst>
                  <a:ext uri="{0D108BD9-81ED-4DB2-BD59-A6C34878D82A}">
                    <a16:rowId xmlns:a16="http://schemas.microsoft.com/office/drawing/2014/main" val="323942996"/>
                  </a:ext>
                </a:extLst>
              </a:tr>
              <a:tr h="222236">
                <a:tc>
                  <a:txBody>
                    <a:bodyPr/>
                    <a:lstStyle/>
                    <a:p>
                      <a:pPr algn="ctr"/>
                      <a:r>
                        <a:rPr kumimoji="1" lang="en-US" altLang="ja-JP" sz="1050" b="1"/>
                        <a:t>10</a:t>
                      </a:r>
                      <a:endParaRPr kumimoji="1" lang="ja-JP" altLang="en-US" sz="1050" b="1"/>
                    </a:p>
                  </a:txBody>
                  <a:tcPr/>
                </a:tc>
                <a:tc>
                  <a:txBody>
                    <a:bodyPr/>
                    <a:lstStyle/>
                    <a:p>
                      <a:r>
                        <a:rPr kumimoji="1" lang="ja-JP" altLang="en-US" sz="1050" b="1"/>
                        <a:t>人や国の不平等をなくそう</a:t>
                      </a:r>
                    </a:p>
                  </a:txBody>
                  <a:tcPr/>
                </a:tc>
                <a:tc>
                  <a:txBody>
                    <a:bodyPr/>
                    <a:lstStyle/>
                    <a:p>
                      <a:r>
                        <a:rPr kumimoji="1" lang="ja-JP" altLang="en-US" sz="1050"/>
                        <a:t>国内および国家間の格差を是正する</a:t>
                      </a:r>
                    </a:p>
                  </a:txBody>
                  <a:tcPr/>
                </a:tc>
                <a:tc>
                  <a:txBody>
                    <a:bodyPr/>
                    <a:lstStyle/>
                    <a:p>
                      <a:r>
                        <a:rPr kumimoji="1" lang="ja-JP" altLang="en-US" sz="1050"/>
                        <a:t>☆☆☆☆☆</a:t>
                      </a:r>
                    </a:p>
                  </a:txBody>
                  <a:tcPr/>
                </a:tc>
                <a:extLst>
                  <a:ext uri="{0D108BD9-81ED-4DB2-BD59-A6C34878D82A}">
                    <a16:rowId xmlns:a16="http://schemas.microsoft.com/office/drawing/2014/main" val="1444871049"/>
                  </a:ext>
                </a:extLst>
              </a:tr>
              <a:tr h="222236">
                <a:tc>
                  <a:txBody>
                    <a:bodyPr/>
                    <a:lstStyle/>
                    <a:p>
                      <a:pPr algn="ctr"/>
                      <a:r>
                        <a:rPr kumimoji="1" lang="en-US" altLang="ja-JP" sz="1050" b="1"/>
                        <a:t>11</a:t>
                      </a:r>
                      <a:endParaRPr kumimoji="1" lang="ja-JP" altLang="en-US" sz="1050" b="1"/>
                    </a:p>
                  </a:txBody>
                  <a:tcPr/>
                </a:tc>
                <a:tc>
                  <a:txBody>
                    <a:bodyPr/>
                    <a:lstStyle/>
                    <a:p>
                      <a:r>
                        <a:rPr kumimoji="1" lang="ja-JP" altLang="en-US" sz="1050" b="1"/>
                        <a:t>住み続けられるまちづくりを</a:t>
                      </a:r>
                    </a:p>
                  </a:txBody>
                  <a:tcPr/>
                </a:tc>
                <a:tc>
                  <a:txBody>
                    <a:bodyPr/>
                    <a:lstStyle/>
                    <a:p>
                      <a:r>
                        <a:rPr kumimoji="1" lang="ja-JP" altLang="en-US" sz="1050"/>
                        <a:t>都市と人間の居住地を包摂的、安全、強靭かつ持続可能にする</a:t>
                      </a:r>
                    </a:p>
                  </a:txBody>
                  <a:tcPr/>
                </a:tc>
                <a:tc>
                  <a:txBody>
                    <a:bodyPr/>
                    <a:lstStyle/>
                    <a:p>
                      <a:r>
                        <a:rPr kumimoji="1" lang="ja-JP" altLang="en-US" sz="1050"/>
                        <a:t>☆☆☆☆☆</a:t>
                      </a:r>
                    </a:p>
                  </a:txBody>
                  <a:tcPr/>
                </a:tc>
                <a:extLst>
                  <a:ext uri="{0D108BD9-81ED-4DB2-BD59-A6C34878D82A}">
                    <a16:rowId xmlns:a16="http://schemas.microsoft.com/office/drawing/2014/main" val="823068711"/>
                  </a:ext>
                </a:extLst>
              </a:tr>
              <a:tr h="222236">
                <a:tc>
                  <a:txBody>
                    <a:bodyPr/>
                    <a:lstStyle/>
                    <a:p>
                      <a:pPr algn="ctr"/>
                      <a:r>
                        <a:rPr kumimoji="1" lang="en-US" altLang="ja-JP" sz="1050" b="1"/>
                        <a:t>12</a:t>
                      </a:r>
                      <a:endParaRPr kumimoji="1" lang="ja-JP" altLang="en-US" sz="1050" b="1"/>
                    </a:p>
                  </a:txBody>
                  <a:tcPr/>
                </a:tc>
                <a:tc>
                  <a:txBody>
                    <a:bodyPr/>
                    <a:lstStyle/>
                    <a:p>
                      <a:r>
                        <a:rPr kumimoji="1" lang="ja-JP" altLang="en-US" sz="1050" b="1">
                          <a:solidFill>
                            <a:srgbClr val="FF0000"/>
                          </a:solidFill>
                        </a:rPr>
                        <a:t>つくる責任　つかう責任</a:t>
                      </a:r>
                    </a:p>
                  </a:txBody>
                  <a:tcPr/>
                </a:tc>
                <a:tc>
                  <a:txBody>
                    <a:bodyPr/>
                    <a:lstStyle/>
                    <a:p>
                      <a:r>
                        <a:rPr kumimoji="1" lang="ja-JP" altLang="en-US" sz="1050"/>
                        <a:t>持続可能な消費と生産のパターンを確保する</a:t>
                      </a:r>
                    </a:p>
                  </a:txBody>
                  <a:tcPr/>
                </a:tc>
                <a:tc>
                  <a:txBody>
                    <a:bodyPr/>
                    <a:lstStyle/>
                    <a:p>
                      <a:r>
                        <a:rPr kumimoji="1" lang="ja-JP" altLang="en-US" sz="1050"/>
                        <a:t>★★★☆☆</a:t>
                      </a:r>
                    </a:p>
                  </a:txBody>
                  <a:tcPr/>
                </a:tc>
                <a:extLst>
                  <a:ext uri="{0D108BD9-81ED-4DB2-BD59-A6C34878D82A}">
                    <a16:rowId xmlns:a16="http://schemas.microsoft.com/office/drawing/2014/main" val="2261166487"/>
                  </a:ext>
                </a:extLst>
              </a:tr>
              <a:tr h="222236">
                <a:tc>
                  <a:txBody>
                    <a:bodyPr/>
                    <a:lstStyle/>
                    <a:p>
                      <a:pPr algn="ctr"/>
                      <a:r>
                        <a:rPr kumimoji="1" lang="en-US" altLang="ja-JP" sz="1050" b="1"/>
                        <a:t>13</a:t>
                      </a:r>
                      <a:endParaRPr kumimoji="1" lang="ja-JP" altLang="en-US" sz="1050" b="1"/>
                    </a:p>
                  </a:txBody>
                  <a:tcPr/>
                </a:tc>
                <a:tc>
                  <a:txBody>
                    <a:bodyPr/>
                    <a:lstStyle/>
                    <a:p>
                      <a:r>
                        <a:rPr kumimoji="1" lang="ja-JP" altLang="en-US" sz="1050" b="1"/>
                        <a:t>気候変動に具体的な対策を</a:t>
                      </a:r>
                    </a:p>
                  </a:txBody>
                  <a:tcPr/>
                </a:tc>
                <a:tc>
                  <a:txBody>
                    <a:bodyPr/>
                    <a:lstStyle/>
                    <a:p>
                      <a:r>
                        <a:rPr kumimoji="1" lang="ja-JP" altLang="en-US" sz="1050"/>
                        <a:t>気候変動とその影響に立ち向かうため、緊急対策をとる</a:t>
                      </a:r>
                    </a:p>
                  </a:txBody>
                  <a:tcPr/>
                </a:tc>
                <a:tc>
                  <a:txBody>
                    <a:bodyPr/>
                    <a:lstStyle/>
                    <a:p>
                      <a:r>
                        <a:rPr kumimoji="1" lang="ja-JP" altLang="en-US" sz="1050"/>
                        <a:t>☆☆☆☆☆</a:t>
                      </a:r>
                    </a:p>
                  </a:txBody>
                  <a:tcPr/>
                </a:tc>
                <a:extLst>
                  <a:ext uri="{0D108BD9-81ED-4DB2-BD59-A6C34878D82A}">
                    <a16:rowId xmlns:a16="http://schemas.microsoft.com/office/drawing/2014/main" val="1119446239"/>
                  </a:ext>
                </a:extLst>
              </a:tr>
              <a:tr h="222236">
                <a:tc>
                  <a:txBody>
                    <a:bodyPr/>
                    <a:lstStyle/>
                    <a:p>
                      <a:pPr algn="ctr"/>
                      <a:r>
                        <a:rPr kumimoji="1" lang="en-US" altLang="ja-JP" sz="1050" b="1"/>
                        <a:t>14</a:t>
                      </a:r>
                      <a:endParaRPr kumimoji="1" lang="ja-JP" altLang="en-US" sz="1050" b="1"/>
                    </a:p>
                  </a:txBody>
                  <a:tcPr/>
                </a:tc>
                <a:tc>
                  <a:txBody>
                    <a:bodyPr/>
                    <a:lstStyle/>
                    <a:p>
                      <a:r>
                        <a:rPr kumimoji="1" lang="ja-JP" altLang="en-US" sz="1050" b="1"/>
                        <a:t>海の豊かさを守ろう</a:t>
                      </a:r>
                    </a:p>
                  </a:txBody>
                  <a:tcPr/>
                </a:tc>
                <a:tc>
                  <a:txBody>
                    <a:bodyPr/>
                    <a:lstStyle/>
                    <a:p>
                      <a:r>
                        <a:rPr kumimoji="1" lang="ja-JP" altLang="en-US" sz="1050"/>
                        <a:t>海洋と海洋資源を持続可能な開発に向けて保全し、持続可能な形で利用する</a:t>
                      </a:r>
                    </a:p>
                  </a:txBody>
                  <a:tcPr/>
                </a:tc>
                <a:tc>
                  <a:txBody>
                    <a:bodyPr/>
                    <a:lstStyle/>
                    <a:p>
                      <a:r>
                        <a:rPr kumimoji="1" lang="ja-JP" altLang="en-US" sz="1050"/>
                        <a:t>☆☆☆☆☆</a:t>
                      </a:r>
                    </a:p>
                  </a:txBody>
                  <a:tcPr/>
                </a:tc>
                <a:extLst>
                  <a:ext uri="{0D108BD9-81ED-4DB2-BD59-A6C34878D82A}">
                    <a16:rowId xmlns:a16="http://schemas.microsoft.com/office/drawing/2014/main" val="2705249835"/>
                  </a:ext>
                </a:extLst>
              </a:tr>
              <a:tr h="363659">
                <a:tc>
                  <a:txBody>
                    <a:bodyPr/>
                    <a:lstStyle/>
                    <a:p>
                      <a:pPr algn="ctr"/>
                      <a:r>
                        <a:rPr kumimoji="1" lang="en-US" altLang="ja-JP" sz="1050" b="1"/>
                        <a:t>15</a:t>
                      </a:r>
                      <a:endParaRPr kumimoji="1" lang="ja-JP" altLang="en-US" sz="1050" b="1"/>
                    </a:p>
                  </a:txBody>
                  <a:tcPr/>
                </a:tc>
                <a:tc>
                  <a:txBody>
                    <a:bodyPr/>
                    <a:lstStyle/>
                    <a:p>
                      <a:r>
                        <a:rPr kumimoji="1" lang="ja-JP" altLang="en-US" sz="1050" b="1"/>
                        <a:t>陸の豊かさも守ろう</a:t>
                      </a:r>
                    </a:p>
                  </a:txBody>
                  <a:tcPr/>
                </a:tc>
                <a:tc>
                  <a:txBody>
                    <a:bodyPr/>
                    <a:lstStyle/>
                    <a:p>
                      <a:r>
                        <a:rPr kumimoji="1" lang="ja-JP" altLang="en-US" sz="1050"/>
                        <a:t>陸上生態系の保護、回復及び持続可能な利用の推進、森林の持続可能な管理、砂漠化への対処、土地劣化の阻止および逆転、ならびに生物多様性損失の阻止を図る</a:t>
                      </a:r>
                    </a:p>
                  </a:txBody>
                  <a:tcPr/>
                </a:tc>
                <a:tc>
                  <a:txBody>
                    <a:bodyPr/>
                    <a:lstStyle/>
                    <a:p>
                      <a:r>
                        <a:rPr kumimoji="1" lang="ja-JP" altLang="en-US" sz="1050"/>
                        <a:t>☆☆☆☆☆</a:t>
                      </a:r>
                    </a:p>
                  </a:txBody>
                  <a:tcPr/>
                </a:tc>
                <a:extLst>
                  <a:ext uri="{0D108BD9-81ED-4DB2-BD59-A6C34878D82A}">
                    <a16:rowId xmlns:a16="http://schemas.microsoft.com/office/drawing/2014/main" val="4235441136"/>
                  </a:ext>
                </a:extLst>
              </a:tr>
              <a:tr h="363659">
                <a:tc>
                  <a:txBody>
                    <a:bodyPr/>
                    <a:lstStyle/>
                    <a:p>
                      <a:pPr algn="ctr"/>
                      <a:r>
                        <a:rPr kumimoji="1" lang="en-US" altLang="ja-JP" sz="1050" b="1"/>
                        <a:t>16</a:t>
                      </a:r>
                      <a:endParaRPr kumimoji="1" lang="ja-JP" altLang="en-US" sz="1050" b="1"/>
                    </a:p>
                  </a:txBody>
                  <a:tcPr/>
                </a:tc>
                <a:tc>
                  <a:txBody>
                    <a:bodyPr/>
                    <a:lstStyle/>
                    <a:p>
                      <a:r>
                        <a:rPr kumimoji="1" lang="ja-JP" altLang="en-US" sz="1050" b="1"/>
                        <a:t>平和と公正をすべての人に</a:t>
                      </a:r>
                    </a:p>
                  </a:txBody>
                  <a:tcPr/>
                </a:tc>
                <a:tc>
                  <a:txBody>
                    <a:bodyPr/>
                    <a:lstStyle/>
                    <a:p>
                      <a:r>
                        <a:rPr kumimoji="1" lang="ja-JP" altLang="en-US" sz="1050"/>
                        <a:t>持続可能な開発に向けて平和で包摂的な社会を推進し、すべての人に司法へのアクセスを提供するとともに、あらゆるレベルにおいて効果的で責任ある包摂的な制度を構築する</a:t>
                      </a:r>
                    </a:p>
                  </a:txBody>
                  <a:tcPr/>
                </a:tc>
                <a:tc>
                  <a:txBody>
                    <a:bodyPr/>
                    <a:lstStyle/>
                    <a:p>
                      <a:r>
                        <a:rPr kumimoji="1" lang="ja-JP" altLang="en-US" sz="1050"/>
                        <a:t>☆☆☆☆☆</a:t>
                      </a:r>
                    </a:p>
                  </a:txBody>
                  <a:tcPr/>
                </a:tc>
                <a:extLst>
                  <a:ext uri="{0D108BD9-81ED-4DB2-BD59-A6C34878D82A}">
                    <a16:rowId xmlns:a16="http://schemas.microsoft.com/office/drawing/2014/main" val="125642693"/>
                  </a:ext>
                </a:extLst>
              </a:tr>
              <a:tr h="222236">
                <a:tc>
                  <a:txBody>
                    <a:bodyPr/>
                    <a:lstStyle/>
                    <a:p>
                      <a:pPr algn="ctr"/>
                      <a:r>
                        <a:rPr kumimoji="1" lang="en-US" altLang="ja-JP" sz="1050" b="1"/>
                        <a:t>17</a:t>
                      </a:r>
                      <a:endParaRPr kumimoji="1" lang="ja-JP" altLang="en-US" sz="1050" b="1"/>
                    </a:p>
                  </a:txBody>
                  <a:tcPr/>
                </a:tc>
                <a:tc>
                  <a:txBody>
                    <a:bodyPr/>
                    <a:lstStyle/>
                    <a:p>
                      <a:r>
                        <a:rPr kumimoji="1" lang="ja-JP" altLang="en-US" sz="1050" b="1"/>
                        <a:t>パートナーシップで目標を達成しよう</a:t>
                      </a:r>
                    </a:p>
                  </a:txBody>
                  <a:tcPr/>
                </a:tc>
                <a:tc>
                  <a:txBody>
                    <a:bodyPr/>
                    <a:lstStyle/>
                    <a:p>
                      <a:r>
                        <a:rPr kumimoji="1" lang="ja-JP" altLang="en-US" sz="1050"/>
                        <a:t>持続可能な開発に向けて実施手段を強化し、グローバル・パートナーシップを活性化する</a:t>
                      </a:r>
                    </a:p>
                  </a:txBody>
                  <a:tcPr/>
                </a:tc>
                <a:tc>
                  <a:txBody>
                    <a:bodyPr/>
                    <a:lstStyle/>
                    <a:p>
                      <a:r>
                        <a:rPr kumimoji="1" lang="ja-JP" altLang="en-US" sz="1050" dirty="0"/>
                        <a:t>☆☆☆☆☆</a:t>
                      </a:r>
                    </a:p>
                  </a:txBody>
                  <a:tcPr/>
                </a:tc>
                <a:extLst>
                  <a:ext uri="{0D108BD9-81ED-4DB2-BD59-A6C34878D82A}">
                    <a16:rowId xmlns:a16="http://schemas.microsoft.com/office/drawing/2014/main" val="3326244363"/>
                  </a:ext>
                </a:extLst>
              </a:tr>
            </a:tbl>
          </a:graphicData>
        </a:graphic>
      </p:graphicFrame>
    </p:spTree>
    <p:extLst>
      <p:ext uri="{BB962C8B-B14F-4D97-AF65-F5344CB8AC3E}">
        <p14:creationId xmlns:p14="http://schemas.microsoft.com/office/powerpoint/2010/main" val="15367385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96C84-3C10-49ED-9669-DFD70B782AE6}"/>
              </a:ext>
            </a:extLst>
          </p:cNvPr>
          <p:cNvSpPr>
            <a:spLocks noGrp="1"/>
          </p:cNvSpPr>
          <p:nvPr>
            <p:ph type="title"/>
          </p:nvPr>
        </p:nvSpPr>
        <p:spPr/>
        <p:txBody>
          <a:bodyPr>
            <a:normAutofit fontScale="90000"/>
          </a:bodyPr>
          <a:lstStyle/>
          <a:p>
            <a:r>
              <a:rPr kumimoji="1" lang="ja-JP" altLang="en-US"/>
              <a:t>１６９のターゲットの例</a:t>
            </a:r>
          </a:p>
        </p:txBody>
      </p:sp>
      <p:sp>
        <p:nvSpPr>
          <p:cNvPr id="3" name="フッター プレースホルダー 2">
            <a:extLst>
              <a:ext uri="{FF2B5EF4-FFF2-40B4-BE49-F238E27FC236}">
                <a16:creationId xmlns:a16="http://schemas.microsoft.com/office/drawing/2014/main" id="{ACA092C1-8140-46E2-95AD-78516CF409C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69ED6D-1531-4952-A40A-1399E83BCB9C}"/>
              </a:ext>
            </a:extLst>
          </p:cNvPr>
          <p:cNvSpPr>
            <a:spLocks noGrp="1"/>
          </p:cNvSpPr>
          <p:nvPr>
            <p:ph type="sldNum" sz="quarter" idx="11"/>
          </p:nvPr>
        </p:nvSpPr>
        <p:spPr/>
        <p:txBody>
          <a:bodyPr/>
          <a:lstStyle/>
          <a:p>
            <a:fld id="{D9AE47F2-95C2-4286-997D-4843A9A6AD0C}" type="slidenum">
              <a:rPr lang="ja-JP" altLang="en-US" smtClean="0"/>
              <a:pPr/>
              <a:t>119</a:t>
            </a:fld>
            <a:endParaRPr lang="ja-JP" altLang="en-US"/>
          </a:p>
        </p:txBody>
      </p:sp>
      <p:pic>
        <p:nvPicPr>
          <p:cNvPr id="1030" name="Picture 6">
            <a:extLst>
              <a:ext uri="{FF2B5EF4-FFF2-40B4-BE49-F238E27FC236}">
                <a16:creationId xmlns:a16="http://schemas.microsoft.com/office/drawing/2014/main" id="{DCA3265A-CFBB-4988-A469-B6070ED89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32" y="1301969"/>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a:extLst>
              <a:ext uri="{FF2B5EF4-FFF2-40B4-BE49-F238E27FC236}">
                <a16:creationId xmlns:a16="http://schemas.microsoft.com/office/drawing/2014/main" id="{82086279-1F30-424E-8CD9-0E2D7B72AD68}"/>
              </a:ext>
            </a:extLst>
          </p:cNvPr>
          <p:cNvSpPr/>
          <p:nvPr/>
        </p:nvSpPr>
        <p:spPr>
          <a:xfrm>
            <a:off x="2563600" y="1787338"/>
            <a:ext cx="8870731" cy="646331"/>
          </a:xfrm>
          <a:prstGeom prst="rect">
            <a:avLst/>
          </a:prstGeom>
        </p:spPr>
        <p:txBody>
          <a:bodyPr wrap="square">
            <a:spAutoFit/>
          </a:bodyPr>
          <a:lstStyle/>
          <a:p>
            <a:r>
              <a:rPr lang="en-US" altLang="ja-JP" b="1"/>
              <a:t>5</a:t>
            </a:r>
            <a:r>
              <a:rPr lang="ja-JP" altLang="en-US" b="1"/>
              <a:t>．ジェンダー平等を実現しよう</a:t>
            </a:r>
          </a:p>
          <a:p>
            <a:r>
              <a:rPr lang="ja-JP" altLang="en-US" b="1"/>
              <a:t>ジェンダーの平等を達成し、すべての女性と女児のエンパワーメントを図る</a:t>
            </a:r>
          </a:p>
        </p:txBody>
      </p:sp>
      <p:sp>
        <p:nvSpPr>
          <p:cNvPr id="12" name="正方形/長方形 11">
            <a:extLst>
              <a:ext uri="{FF2B5EF4-FFF2-40B4-BE49-F238E27FC236}">
                <a16:creationId xmlns:a16="http://schemas.microsoft.com/office/drawing/2014/main" id="{4314A6A4-4D02-482A-B595-5BA13468943F}"/>
              </a:ext>
            </a:extLst>
          </p:cNvPr>
          <p:cNvSpPr/>
          <p:nvPr/>
        </p:nvSpPr>
        <p:spPr>
          <a:xfrm>
            <a:off x="338669" y="3500839"/>
            <a:ext cx="11514662" cy="1569660"/>
          </a:xfrm>
          <a:prstGeom prst="rect">
            <a:avLst/>
          </a:prstGeom>
        </p:spPr>
        <p:txBody>
          <a:bodyPr wrap="square">
            <a:spAutoFit/>
          </a:bodyPr>
          <a:lstStyle/>
          <a:p>
            <a:r>
              <a:rPr lang="en-US" altLang="ja-JP" sz="1600"/>
              <a:t>【</a:t>
            </a:r>
            <a:r>
              <a:rPr lang="ja-JP" altLang="en-US" sz="1600"/>
              <a:t>ターゲットの例</a:t>
            </a:r>
            <a:r>
              <a:rPr lang="en-US" altLang="ja-JP" sz="1600"/>
              <a:t>】</a:t>
            </a:r>
          </a:p>
          <a:p>
            <a:endParaRPr lang="en-US" altLang="ja-JP" sz="1600"/>
          </a:p>
          <a:p>
            <a:r>
              <a:rPr lang="en-US" altLang="ja-JP" sz="1600"/>
              <a:t>5.1</a:t>
            </a:r>
            <a:r>
              <a:rPr lang="ja-JP" altLang="en-US" sz="1600"/>
              <a:t>：あらゆる場所における全ての女性及び女児に対するあらゆる形態の差別を撤廃する。</a:t>
            </a:r>
            <a:endParaRPr lang="en-US" altLang="ja-JP" sz="1600"/>
          </a:p>
          <a:p>
            <a:endParaRPr lang="ja-JP" altLang="en-US" sz="1600"/>
          </a:p>
          <a:p>
            <a:r>
              <a:rPr lang="en-US" altLang="ja-JP" sz="1600"/>
              <a:t>5.5</a:t>
            </a:r>
            <a:r>
              <a:rPr lang="ja-JP" altLang="en-US" sz="1600"/>
              <a:t>：政治、経済、公共分野でのあらゆるレベルの意思決定において、完全かつ効果的な女性の参画及び平等なリーダーシップの機会を確保する。</a:t>
            </a:r>
            <a:endParaRPr lang="en-US" altLang="ja-JP" sz="1600"/>
          </a:p>
        </p:txBody>
      </p:sp>
    </p:spTree>
    <p:extLst>
      <p:ext uri="{BB962C8B-B14F-4D97-AF65-F5344CB8AC3E}">
        <p14:creationId xmlns:p14="http://schemas.microsoft.com/office/powerpoint/2010/main" val="199199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8513936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71B90-56A5-4687-85D8-CF55208BE610}"/>
              </a:ext>
            </a:extLst>
          </p:cNvPr>
          <p:cNvSpPr>
            <a:spLocks noGrp="1"/>
          </p:cNvSpPr>
          <p:nvPr>
            <p:ph type="title"/>
          </p:nvPr>
        </p:nvSpPr>
        <p:spPr/>
        <p:txBody>
          <a:bodyPr>
            <a:normAutofit fontScale="90000"/>
          </a:bodyPr>
          <a:lstStyle/>
          <a:p>
            <a:r>
              <a:rPr kumimoji="1" lang="en-US" altLang="ja-JP"/>
              <a:t>SDGs</a:t>
            </a:r>
            <a:r>
              <a:rPr lang="ja-JP" altLang="en-US"/>
              <a:t>先進</a:t>
            </a:r>
            <a:r>
              <a:rPr kumimoji="1" lang="ja-JP" altLang="en-US"/>
              <a:t>企業の例</a:t>
            </a:r>
            <a:r>
              <a:rPr kumimoji="1" lang="en-US" altLang="ja-JP"/>
              <a:t>【</a:t>
            </a:r>
            <a:r>
              <a:rPr kumimoji="1" lang="ja-JP" altLang="en-US"/>
              <a:t>サラヤ株式会社</a:t>
            </a:r>
            <a:r>
              <a:rPr kumimoji="1" lang="en-US" altLang="ja-JP"/>
              <a:t>】</a:t>
            </a:r>
            <a:endParaRPr kumimoji="1" lang="ja-JP" altLang="en-US"/>
          </a:p>
        </p:txBody>
      </p:sp>
      <p:sp>
        <p:nvSpPr>
          <p:cNvPr id="3" name="フッター プレースホルダー 2">
            <a:extLst>
              <a:ext uri="{FF2B5EF4-FFF2-40B4-BE49-F238E27FC236}">
                <a16:creationId xmlns:a16="http://schemas.microsoft.com/office/drawing/2014/main" id="{E21E40CF-BC55-4992-AE90-62B456E8E3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837F2EE-1732-4315-A398-14A87C23A953}"/>
              </a:ext>
            </a:extLst>
          </p:cNvPr>
          <p:cNvSpPr>
            <a:spLocks noGrp="1"/>
          </p:cNvSpPr>
          <p:nvPr>
            <p:ph type="sldNum" sz="quarter" idx="11"/>
          </p:nvPr>
        </p:nvSpPr>
        <p:spPr/>
        <p:txBody>
          <a:bodyPr/>
          <a:lstStyle/>
          <a:p>
            <a:fld id="{D9AE47F2-95C2-4286-997D-4843A9A6AD0C}" type="slidenum">
              <a:rPr lang="ja-JP" altLang="en-US" smtClean="0"/>
              <a:pPr/>
              <a:t>120</a:t>
            </a:fld>
            <a:endParaRPr lang="ja-JP" altLang="en-US"/>
          </a:p>
        </p:txBody>
      </p:sp>
      <p:sp>
        <p:nvSpPr>
          <p:cNvPr id="5" name="コンテンツ プレースホルダー 4">
            <a:extLst>
              <a:ext uri="{FF2B5EF4-FFF2-40B4-BE49-F238E27FC236}">
                <a16:creationId xmlns:a16="http://schemas.microsoft.com/office/drawing/2014/main" id="{1FB28DB9-2F7D-42FA-8297-89C3EAD47FE6}"/>
              </a:ext>
            </a:extLst>
          </p:cNvPr>
          <p:cNvSpPr>
            <a:spLocks noGrp="1"/>
          </p:cNvSpPr>
          <p:nvPr>
            <p:ph sz="quarter" idx="12"/>
          </p:nvPr>
        </p:nvSpPr>
        <p:spPr>
          <a:xfrm>
            <a:off x="397933" y="1264356"/>
            <a:ext cx="10360377" cy="5160255"/>
          </a:xfrm>
        </p:spPr>
        <p:txBody>
          <a:bodyPr>
            <a:normAutofit fontScale="70000" lnSpcReduction="20000"/>
          </a:bodyPr>
          <a:lstStyle/>
          <a:p>
            <a:r>
              <a:rPr lang="ja-JP" altLang="en-US"/>
              <a:t>活動概要</a:t>
            </a:r>
            <a:endParaRPr lang="en-US" altLang="ja-JP"/>
          </a:p>
          <a:p>
            <a:pPr lvl="1"/>
            <a:r>
              <a:rPr lang="ja-JP" altLang="en-US"/>
              <a:t>ウガンダとカンボジアにて、市民と医療施設の</a:t>
            </a:r>
            <a:r>
              <a:rPr lang="en-US" altLang="ja-JP"/>
              <a:t>2</a:t>
            </a:r>
            <a:r>
              <a:rPr lang="ja-JP" altLang="en-US"/>
              <a:t>方向から、手洗いを基本とする衛生の向上のための取組を推進</a:t>
            </a:r>
          </a:p>
          <a:p>
            <a:pPr lvl="1"/>
            <a:r>
              <a:rPr lang="ja-JP" altLang="en-US"/>
              <a:t>持続可能なパーム油類の使用やアブラヤシ生産地の生物多様性の保全に取り組むと同時に、消費者への</a:t>
            </a:r>
            <a:r>
              <a:rPr lang="ja-JP" altLang="en-US" u="sng"/>
              <a:t>エシカル消費</a:t>
            </a:r>
            <a:r>
              <a:rPr lang="ja-JP" altLang="en-US"/>
              <a:t>の啓発を実施</a:t>
            </a:r>
            <a:endParaRPr lang="en-US" altLang="ja-JP"/>
          </a:p>
          <a:p>
            <a:pPr lvl="1"/>
            <a:r>
              <a:rPr lang="ja-JP" altLang="en-US"/>
              <a:t>「</a:t>
            </a:r>
            <a:r>
              <a:rPr lang="en-US" altLang="ja-JP"/>
              <a:t>100</a:t>
            </a:r>
            <a:r>
              <a:rPr lang="ja-JP" altLang="en-US"/>
              <a:t>万人の手洗いプロジェクト」</a:t>
            </a:r>
            <a:endParaRPr lang="en-US" altLang="ja-JP"/>
          </a:p>
          <a:p>
            <a:r>
              <a:rPr kumimoji="1" lang="ja-JP" altLang="en-US"/>
              <a:t>主要原則ごとの評価ポイント</a:t>
            </a:r>
            <a:endParaRPr kumimoji="1" lang="en-US" altLang="ja-JP"/>
          </a:p>
          <a:p>
            <a:pPr lvl="1"/>
            <a:r>
              <a:rPr lang="ja-JP" altLang="en-US" b="1"/>
              <a:t>普遍性</a:t>
            </a:r>
            <a:r>
              <a:rPr lang="ja-JP" altLang="en-US"/>
              <a:t>：ウガンダにアルコール手指消毒剤を継続的に供給し、衛生向上と共に雇用も創出</a:t>
            </a:r>
          </a:p>
          <a:p>
            <a:pPr lvl="1"/>
            <a:r>
              <a:rPr lang="ja-JP" altLang="en-US" b="1"/>
              <a:t>包摂性</a:t>
            </a:r>
            <a:r>
              <a:rPr lang="ja-JP" altLang="en-US"/>
              <a:t>：「</a:t>
            </a:r>
            <a:r>
              <a:rPr lang="en-US" altLang="ja-JP"/>
              <a:t>100</a:t>
            </a:r>
            <a:r>
              <a:rPr lang="ja-JP" altLang="en-US"/>
              <a:t>万人の手洗いプロジェクト」を、ユニセフの支援を通じて実施</a:t>
            </a:r>
          </a:p>
          <a:p>
            <a:pPr lvl="1"/>
            <a:r>
              <a:rPr lang="ja-JP" altLang="en-US" b="1"/>
              <a:t>参画型</a:t>
            </a:r>
            <a:r>
              <a:rPr lang="ja-JP" altLang="en-US"/>
              <a:t>：生活用水が不足しがちなアフリカ諸国に対して、アルコール手指消毒剤を供給</a:t>
            </a:r>
          </a:p>
          <a:p>
            <a:pPr lvl="1"/>
            <a:r>
              <a:rPr lang="ja-JP" altLang="en-US" b="1"/>
              <a:t>統合性</a:t>
            </a:r>
            <a:r>
              <a:rPr lang="ja-JP" altLang="en-US"/>
              <a:t>：衛生への取組による多産から少子への移行、教育の機会確保，女性の社会進出というサイクルの実現</a:t>
            </a:r>
          </a:p>
          <a:p>
            <a:pPr lvl="1"/>
            <a:r>
              <a:rPr lang="ja-JP" altLang="en-US" b="1"/>
              <a:t>透明性</a:t>
            </a:r>
            <a:r>
              <a:rPr lang="ja-JP" altLang="en-US"/>
              <a:t>：ウガンダやボルネオでの取組をサラヤの持続可能性レポート等で随時更新、公開</a:t>
            </a:r>
            <a:endParaRPr lang="en-US" altLang="ja-JP"/>
          </a:p>
          <a:p>
            <a:r>
              <a:rPr lang="ja-JP" altLang="en-US"/>
              <a:t>第１回「ジャパンＳＤＧｓアワード」受賞</a:t>
            </a:r>
          </a:p>
        </p:txBody>
      </p:sp>
      <p:pic>
        <p:nvPicPr>
          <p:cNvPr id="1026" name="Picture 2" descr="ヤシノミ洗剤 食器用洗剤 500mLポンプ付 無香料・無着色 本体 1個 サラヤ">
            <a:extLst>
              <a:ext uri="{FF2B5EF4-FFF2-40B4-BE49-F238E27FC236}">
                <a16:creationId xmlns:a16="http://schemas.microsoft.com/office/drawing/2014/main" id="{6910924C-3DC9-494D-BF08-34C24562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9027" y="2305901"/>
            <a:ext cx="1622973" cy="187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0739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61AE9-09A0-4E79-951D-9B3D99EF54A2}"/>
              </a:ext>
            </a:extLst>
          </p:cNvPr>
          <p:cNvSpPr>
            <a:spLocks noGrp="1"/>
          </p:cNvSpPr>
          <p:nvPr>
            <p:ph type="title"/>
          </p:nvPr>
        </p:nvSpPr>
        <p:spPr/>
        <p:txBody>
          <a:bodyPr>
            <a:normAutofit fontScale="90000"/>
          </a:bodyPr>
          <a:lstStyle/>
          <a:p>
            <a:r>
              <a:rPr kumimoji="1" lang="en-US" altLang="ja-JP"/>
              <a:t>【</a:t>
            </a:r>
            <a:r>
              <a:rPr kumimoji="1" lang="ja-JP" altLang="en-US"/>
              <a:t>演習</a:t>
            </a:r>
            <a:r>
              <a:rPr kumimoji="1" lang="en-US" altLang="ja-JP"/>
              <a:t>】SDGs</a:t>
            </a:r>
            <a:r>
              <a:rPr kumimoji="1" lang="ja-JP" altLang="en-US"/>
              <a:t>から事業戦略を考える</a:t>
            </a:r>
          </a:p>
        </p:txBody>
      </p:sp>
      <p:sp>
        <p:nvSpPr>
          <p:cNvPr id="3" name="フッター プレースホルダー 2">
            <a:extLst>
              <a:ext uri="{FF2B5EF4-FFF2-40B4-BE49-F238E27FC236}">
                <a16:creationId xmlns:a16="http://schemas.microsoft.com/office/drawing/2014/main" id="{743354EC-6EC6-4A69-B7B0-84BA01ACD0D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40A965-58BD-4108-99B8-5B57C92AFFA7}"/>
              </a:ext>
            </a:extLst>
          </p:cNvPr>
          <p:cNvSpPr>
            <a:spLocks noGrp="1"/>
          </p:cNvSpPr>
          <p:nvPr>
            <p:ph type="sldNum" sz="quarter" idx="11"/>
          </p:nvPr>
        </p:nvSpPr>
        <p:spPr/>
        <p:txBody>
          <a:bodyPr/>
          <a:lstStyle/>
          <a:p>
            <a:fld id="{D9AE47F2-95C2-4286-997D-4843A9A6AD0C}" type="slidenum">
              <a:rPr lang="ja-JP" altLang="en-US" smtClean="0"/>
              <a:pPr/>
              <a:t>121</a:t>
            </a:fld>
            <a:endParaRPr lang="ja-JP" altLang="en-US"/>
          </a:p>
        </p:txBody>
      </p:sp>
      <p:sp>
        <p:nvSpPr>
          <p:cNvPr id="5" name="コンテンツ プレースホルダー 4">
            <a:extLst>
              <a:ext uri="{FF2B5EF4-FFF2-40B4-BE49-F238E27FC236}">
                <a16:creationId xmlns:a16="http://schemas.microsoft.com/office/drawing/2014/main" id="{64B72801-C1D5-4B15-AD21-39D179D78596}"/>
              </a:ext>
            </a:extLst>
          </p:cNvPr>
          <p:cNvSpPr>
            <a:spLocks noGrp="1"/>
          </p:cNvSpPr>
          <p:nvPr>
            <p:ph sz="quarter" idx="12"/>
          </p:nvPr>
        </p:nvSpPr>
        <p:spPr/>
        <p:txBody>
          <a:bodyPr/>
          <a:lstStyle/>
          <a:p>
            <a:r>
              <a:rPr kumimoji="1" lang="ja-JP" altLang="en-US"/>
              <a:t>自社の強みやできることを考慮し、</a:t>
            </a:r>
            <a:r>
              <a:rPr kumimoji="1" lang="en-US" altLang="ja-JP"/>
              <a:t>SDGs</a:t>
            </a:r>
            <a:r>
              <a:rPr kumimoji="1" lang="ja-JP" altLang="en-US"/>
              <a:t>の</a:t>
            </a:r>
            <a:r>
              <a:rPr kumimoji="1" lang="en-US" altLang="ja-JP"/>
              <a:t>17</a:t>
            </a:r>
            <a:r>
              <a:rPr kumimoji="1" lang="ja-JP" altLang="en-US"/>
              <a:t>のゴールを満たす事業戦略を考えてみよう</a:t>
            </a:r>
            <a:endParaRPr kumimoji="1" lang="en-US" altLang="ja-JP"/>
          </a:p>
          <a:p>
            <a:r>
              <a:rPr lang="ja-JP" altLang="en-US"/>
              <a:t>その中で、自分にできることは何かを考えてみよう</a:t>
            </a:r>
            <a:endParaRPr kumimoji="1" lang="ja-JP" altLang="en-US"/>
          </a:p>
        </p:txBody>
      </p:sp>
    </p:spTree>
    <p:extLst>
      <p:ext uri="{BB962C8B-B14F-4D97-AF65-F5344CB8AC3E}">
        <p14:creationId xmlns:p14="http://schemas.microsoft.com/office/powerpoint/2010/main" val="30975610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lstStyle/>
          <a:p>
            <a:r>
              <a:rPr kumimoji="1" lang="en-US" altLang="ja-JP"/>
              <a:t>CSR</a:t>
            </a:r>
            <a:br>
              <a:rPr kumimoji="1" lang="en-US" altLang="ja-JP"/>
            </a:br>
            <a:r>
              <a:rPr kumimoji="1" lang="ja-JP" altLang="en-US"/>
              <a:t>（</a:t>
            </a:r>
            <a:r>
              <a:rPr lang="en-US" altLang="ja-JP">
                <a:solidFill>
                  <a:schemeClr val="accent1"/>
                </a:solidFill>
              </a:rPr>
              <a:t>C</a:t>
            </a:r>
            <a:r>
              <a:rPr lang="en-US" altLang="ja-JP"/>
              <a:t>orporate </a:t>
            </a:r>
            <a:r>
              <a:rPr lang="en-US" altLang="ja-JP">
                <a:solidFill>
                  <a:schemeClr val="accent1"/>
                </a:solidFill>
              </a:rPr>
              <a:t>S</a:t>
            </a:r>
            <a:r>
              <a:rPr lang="en-US" altLang="ja-JP"/>
              <a:t>ocial </a:t>
            </a:r>
            <a:r>
              <a:rPr lang="en-US" altLang="ja-JP">
                <a:solidFill>
                  <a:schemeClr val="accent1"/>
                </a:solidFill>
              </a:rPr>
              <a:t>R</a:t>
            </a:r>
            <a:r>
              <a:rPr lang="en-US" altLang="ja-JP"/>
              <a:t>esponsibility</a:t>
            </a:r>
            <a:r>
              <a:rPr kumimoji="1" lang="ja-JP" altLang="en-US"/>
              <a:t>）</a:t>
            </a:r>
          </a:p>
        </p:txBody>
      </p:sp>
    </p:spTree>
    <p:extLst>
      <p:ext uri="{BB962C8B-B14F-4D97-AF65-F5344CB8AC3E}">
        <p14:creationId xmlns:p14="http://schemas.microsoft.com/office/powerpoint/2010/main" val="14541250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093AE-74A0-450A-B529-99271E6E0A0F}"/>
              </a:ext>
            </a:extLst>
          </p:cNvPr>
          <p:cNvSpPr>
            <a:spLocks noGrp="1"/>
          </p:cNvSpPr>
          <p:nvPr>
            <p:ph type="title"/>
          </p:nvPr>
        </p:nvSpPr>
        <p:spPr/>
        <p:txBody>
          <a:bodyPr>
            <a:normAutofit fontScale="90000"/>
          </a:bodyPr>
          <a:lstStyle/>
          <a:p>
            <a:r>
              <a:rPr kumimoji="1" lang="en-US" altLang="ja-JP"/>
              <a:t>CSR</a:t>
            </a:r>
            <a:endParaRPr kumimoji="1" lang="ja-JP" altLang="en-US"/>
          </a:p>
        </p:txBody>
      </p:sp>
      <p:sp>
        <p:nvSpPr>
          <p:cNvPr id="3" name="フッター プレースホルダー 2">
            <a:extLst>
              <a:ext uri="{FF2B5EF4-FFF2-40B4-BE49-F238E27FC236}">
                <a16:creationId xmlns:a16="http://schemas.microsoft.com/office/drawing/2014/main" id="{14041463-7DDC-4BF3-A9BC-1CDB046D981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62B3F56-576C-4EB3-8B75-90120714A4FB}"/>
              </a:ext>
            </a:extLst>
          </p:cNvPr>
          <p:cNvSpPr>
            <a:spLocks noGrp="1"/>
          </p:cNvSpPr>
          <p:nvPr>
            <p:ph type="sldNum" sz="quarter" idx="11"/>
          </p:nvPr>
        </p:nvSpPr>
        <p:spPr/>
        <p:txBody>
          <a:bodyPr/>
          <a:lstStyle/>
          <a:p>
            <a:fld id="{D9AE47F2-95C2-4286-997D-4843A9A6AD0C}" type="slidenum">
              <a:rPr lang="ja-JP" altLang="en-US" smtClean="0"/>
              <a:pPr/>
              <a:t>123</a:t>
            </a:fld>
            <a:endParaRPr lang="ja-JP" altLang="en-US"/>
          </a:p>
        </p:txBody>
      </p:sp>
      <p:sp>
        <p:nvSpPr>
          <p:cNvPr id="5" name="コンテンツ プレースホルダー 4">
            <a:extLst>
              <a:ext uri="{FF2B5EF4-FFF2-40B4-BE49-F238E27FC236}">
                <a16:creationId xmlns:a16="http://schemas.microsoft.com/office/drawing/2014/main" id="{A835A91D-4838-488C-89E7-E343E0C01307}"/>
              </a:ext>
            </a:extLst>
          </p:cNvPr>
          <p:cNvSpPr>
            <a:spLocks noGrp="1"/>
          </p:cNvSpPr>
          <p:nvPr>
            <p:ph sz="quarter" idx="12"/>
          </p:nvPr>
        </p:nvSpPr>
        <p:spPr/>
        <p:txBody>
          <a:bodyPr>
            <a:normAutofit fontScale="85000" lnSpcReduction="10000"/>
          </a:bodyPr>
          <a:lstStyle/>
          <a:p>
            <a:r>
              <a:rPr kumimoji="1" lang="en-US" altLang="ja-JP"/>
              <a:t>CSR(</a:t>
            </a:r>
            <a:r>
              <a:rPr kumimoji="1" lang="ja-JP" altLang="en-US"/>
              <a:t>企業の社会的責任</a:t>
            </a:r>
            <a:r>
              <a:rPr kumimoji="1" lang="en-US" altLang="ja-JP"/>
              <a:t>)</a:t>
            </a:r>
          </a:p>
          <a:p>
            <a:pPr lvl="1"/>
            <a:r>
              <a:rPr kumimoji="1" lang="ja-JP" altLang="en-US"/>
              <a:t>自社の利益追求だけでなく、すべての利害関係者（ステークホルダー）を視野に地域社会、環境などに配慮した企業活動を行うことでよりよい社会づくりを目指す取り組み</a:t>
            </a:r>
            <a:endParaRPr kumimoji="1" lang="en-US" altLang="ja-JP"/>
          </a:p>
          <a:p>
            <a:r>
              <a:rPr kumimoji="1" lang="en-US" altLang="ja-JP"/>
              <a:t>SDGs</a:t>
            </a:r>
            <a:r>
              <a:rPr kumimoji="1" lang="ja-JP" altLang="en-US"/>
              <a:t>との違い</a:t>
            </a:r>
            <a:endParaRPr kumimoji="1" lang="en-US" altLang="ja-JP"/>
          </a:p>
          <a:p>
            <a:pPr lvl="1"/>
            <a:r>
              <a:rPr lang="en-US" altLang="ja-JP"/>
              <a:t>CSR</a:t>
            </a:r>
            <a:r>
              <a:rPr lang="ja-JP" altLang="en-US"/>
              <a:t>活動は自社のイメージアップを目的とした寄付などの</a:t>
            </a:r>
            <a:r>
              <a:rPr lang="ja-JP" altLang="en-US" b="1"/>
              <a:t>本業以外</a:t>
            </a:r>
            <a:r>
              <a:rPr lang="ja-JP" altLang="en-US"/>
              <a:t>の活動が多いが、</a:t>
            </a:r>
            <a:r>
              <a:rPr lang="en-US" altLang="ja-JP"/>
              <a:t>SDGs</a:t>
            </a:r>
            <a:r>
              <a:rPr lang="ja-JP" altLang="en-US"/>
              <a:t>は</a:t>
            </a:r>
            <a:r>
              <a:rPr lang="ja-JP" altLang="en-US" b="1"/>
              <a:t>本業を通じて</a:t>
            </a:r>
            <a:r>
              <a:rPr lang="ja-JP" altLang="en-US"/>
              <a:t>目標達成に取り組む</a:t>
            </a:r>
            <a:endParaRPr lang="en-US" altLang="ja-JP"/>
          </a:p>
          <a:p>
            <a:pPr lvl="1"/>
            <a:r>
              <a:rPr kumimoji="1" lang="en-US" altLang="ja-JP"/>
              <a:t>SDGs</a:t>
            </a:r>
            <a:r>
              <a:rPr kumimoji="1" lang="ja-JP" altLang="en-US"/>
              <a:t>は本業を通じた活動となるため、</a:t>
            </a:r>
            <a:r>
              <a:rPr kumimoji="1" lang="ja-JP" altLang="en-US" b="1"/>
              <a:t>自社の得意分野を活かせる</a:t>
            </a:r>
            <a:endParaRPr kumimoji="1" lang="en-US" altLang="ja-JP" b="1"/>
          </a:p>
          <a:p>
            <a:r>
              <a:rPr lang="en-US" altLang="ja-JP"/>
              <a:t>CSR</a:t>
            </a:r>
            <a:r>
              <a:rPr lang="ja-JP" altLang="en-US"/>
              <a:t>は</a:t>
            </a:r>
            <a:r>
              <a:rPr lang="en-US" altLang="ja-JP"/>
              <a:t>SDGs</a:t>
            </a:r>
            <a:r>
              <a:rPr lang="ja-JP" altLang="en-US"/>
              <a:t>が掲げる目標以外での社会貢献も含まれるため、並行して取り組むとよい</a:t>
            </a:r>
            <a:endParaRPr kumimoji="1" lang="ja-JP" altLang="en-US"/>
          </a:p>
        </p:txBody>
      </p:sp>
    </p:spTree>
    <p:extLst>
      <p:ext uri="{BB962C8B-B14F-4D97-AF65-F5344CB8AC3E}">
        <p14:creationId xmlns:p14="http://schemas.microsoft.com/office/powerpoint/2010/main" val="937211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35F64-7259-40BB-A285-20A17CE7F13C}"/>
              </a:ext>
            </a:extLst>
          </p:cNvPr>
          <p:cNvSpPr>
            <a:spLocks noGrp="1"/>
          </p:cNvSpPr>
          <p:nvPr>
            <p:ph type="title"/>
          </p:nvPr>
        </p:nvSpPr>
        <p:spPr/>
        <p:txBody>
          <a:bodyPr>
            <a:normAutofit fontScale="90000"/>
          </a:bodyPr>
          <a:lstStyle/>
          <a:p>
            <a:r>
              <a:rPr kumimoji="1" lang="en-US" altLang="ja-JP"/>
              <a:t>SDGs</a:t>
            </a:r>
            <a:r>
              <a:rPr kumimoji="1" lang="ja-JP" altLang="en-US"/>
              <a:t>と</a:t>
            </a:r>
            <a:r>
              <a:rPr kumimoji="1" lang="en-US" altLang="ja-JP"/>
              <a:t>CSR</a:t>
            </a:r>
            <a:r>
              <a:rPr kumimoji="1" lang="ja-JP" altLang="en-US"/>
              <a:t>の使い分け事例</a:t>
            </a:r>
          </a:p>
        </p:txBody>
      </p:sp>
      <p:sp>
        <p:nvSpPr>
          <p:cNvPr id="3" name="フッター プレースホルダー 2">
            <a:extLst>
              <a:ext uri="{FF2B5EF4-FFF2-40B4-BE49-F238E27FC236}">
                <a16:creationId xmlns:a16="http://schemas.microsoft.com/office/drawing/2014/main" id="{BAF90EB7-848D-42CF-9345-B63911437A0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D129974-41A2-40A1-BC62-F6D0E93E47DC}"/>
              </a:ext>
            </a:extLst>
          </p:cNvPr>
          <p:cNvSpPr>
            <a:spLocks noGrp="1"/>
          </p:cNvSpPr>
          <p:nvPr>
            <p:ph type="sldNum" sz="quarter" idx="11"/>
          </p:nvPr>
        </p:nvSpPr>
        <p:spPr/>
        <p:txBody>
          <a:bodyPr/>
          <a:lstStyle/>
          <a:p>
            <a:fld id="{D9AE47F2-95C2-4286-997D-4843A9A6AD0C}" type="slidenum">
              <a:rPr lang="ja-JP" altLang="en-US" smtClean="0"/>
              <a:pPr/>
              <a:t>124</a:t>
            </a:fld>
            <a:endParaRPr lang="ja-JP" altLang="en-US"/>
          </a:p>
        </p:txBody>
      </p:sp>
      <p:pic>
        <p:nvPicPr>
          <p:cNvPr id="6" name="図 5">
            <a:extLst>
              <a:ext uri="{FF2B5EF4-FFF2-40B4-BE49-F238E27FC236}">
                <a16:creationId xmlns:a16="http://schemas.microsoft.com/office/drawing/2014/main" id="{9A4C9084-AAE5-4421-AF4D-642ED16F2FC7}"/>
              </a:ext>
            </a:extLst>
          </p:cNvPr>
          <p:cNvPicPr>
            <a:picLocks noChangeAspect="1"/>
          </p:cNvPicPr>
          <p:nvPr/>
        </p:nvPicPr>
        <p:blipFill>
          <a:blip r:embed="rId3"/>
          <a:stretch>
            <a:fillRect/>
          </a:stretch>
        </p:blipFill>
        <p:spPr>
          <a:xfrm>
            <a:off x="483252" y="1026582"/>
            <a:ext cx="5107388" cy="5597737"/>
          </a:xfrm>
          <a:prstGeom prst="rect">
            <a:avLst/>
          </a:prstGeom>
        </p:spPr>
      </p:pic>
      <p:sp>
        <p:nvSpPr>
          <p:cNvPr id="8" name="正方形/長方形 7">
            <a:extLst>
              <a:ext uri="{FF2B5EF4-FFF2-40B4-BE49-F238E27FC236}">
                <a16:creationId xmlns:a16="http://schemas.microsoft.com/office/drawing/2014/main" id="{08F55DAA-5D4C-440C-8420-D532C497C3FD}"/>
              </a:ext>
            </a:extLst>
          </p:cNvPr>
          <p:cNvSpPr/>
          <p:nvPr/>
        </p:nvSpPr>
        <p:spPr>
          <a:xfrm>
            <a:off x="5953759" y="1270000"/>
            <a:ext cx="5816225" cy="4881863"/>
          </a:xfrm>
          <a:prstGeom prst="rect">
            <a:avLst/>
          </a:prstGeom>
        </p:spPr>
        <p:txBody>
          <a:bodyPr wrap="square">
            <a:spAutoFit/>
          </a:bodyPr>
          <a:lstStyle/>
          <a:p>
            <a:r>
              <a:rPr lang="ja-JP" altLang="en-US" sz="1400" b="1"/>
              <a:t>オリオンビール（沖縄県浦添市）</a:t>
            </a:r>
            <a:endParaRPr lang="en-US" altLang="ja-JP" sz="1400" b="1"/>
          </a:p>
          <a:p>
            <a:endParaRPr lang="en-US" altLang="ja-JP" sz="1400"/>
          </a:p>
          <a:p>
            <a:r>
              <a:rPr lang="ja-JP" altLang="en-US" sz="1400"/>
              <a:t>ミッション：人を、場を、世界を、笑顔に。</a:t>
            </a:r>
            <a:endParaRPr lang="en-US" altLang="ja-JP" sz="1400"/>
          </a:p>
          <a:p>
            <a:r>
              <a:rPr lang="ja-JP" altLang="en-US" sz="1400"/>
              <a:t>ビジョン：</a:t>
            </a:r>
            <a:endParaRPr lang="en-US" altLang="ja-JP" sz="1400"/>
          </a:p>
          <a:p>
            <a:r>
              <a:rPr lang="ja-JP" altLang="en-US" sz="1400"/>
              <a:t>顧客：笑顔、</a:t>
            </a:r>
            <a:r>
              <a:rPr lang="en-US" altLang="ja-JP" sz="1400"/>
              <a:t>Win-Win</a:t>
            </a:r>
          </a:p>
          <a:p>
            <a:r>
              <a:rPr lang="ja-JP" altLang="en-US" sz="1400"/>
              <a:t>社員：働きやすさ、働きがい</a:t>
            </a:r>
          </a:p>
          <a:p>
            <a:r>
              <a:rPr lang="ja-JP" altLang="en-US" sz="1400"/>
              <a:t>社会：環境、教育</a:t>
            </a:r>
          </a:p>
          <a:p>
            <a:r>
              <a:rPr lang="ja-JP" altLang="en-US" sz="1400"/>
              <a:t>株主：成長性、持続性、透明性</a:t>
            </a:r>
            <a:endParaRPr lang="en-US" altLang="ja-JP" sz="1400"/>
          </a:p>
          <a:p>
            <a:endParaRPr lang="en-US" altLang="ja-JP" sz="1400"/>
          </a:p>
          <a:p>
            <a:endParaRPr lang="en-US" altLang="ja-JP" sz="1400"/>
          </a:p>
          <a:p>
            <a:endParaRPr lang="en-US" altLang="ja-JP" sz="1400"/>
          </a:p>
          <a:p>
            <a:endParaRPr lang="en-US" altLang="ja-JP" sz="1400"/>
          </a:p>
          <a:p>
            <a:r>
              <a:rPr lang="en-US" altLang="ja-JP" sz="1400"/>
              <a:t>【CSR】</a:t>
            </a:r>
          </a:p>
          <a:p>
            <a:r>
              <a:rPr lang="en-US" altLang="ja-JP" sz="1400"/>
              <a:t>2020</a:t>
            </a:r>
            <a:r>
              <a:rPr lang="ja-JP" altLang="en-US" sz="1400"/>
              <a:t>年以降に開催されるオリオンビアフェストについて、売り上げの一部を首里城再建支援へ活用します。</a:t>
            </a:r>
            <a:endParaRPr lang="en-US" altLang="ja-JP" sz="1400"/>
          </a:p>
          <a:p>
            <a:r>
              <a:rPr lang="ja-JP" altLang="en-US" sz="1400"/>
              <a:t>⇒地域のために</a:t>
            </a:r>
            <a:endParaRPr lang="en-US" altLang="ja-JP" sz="1400"/>
          </a:p>
          <a:p>
            <a:endParaRPr lang="en-US" altLang="ja-JP" sz="1400"/>
          </a:p>
          <a:p>
            <a:r>
              <a:rPr lang="en-US" altLang="ja-JP" sz="1400"/>
              <a:t>【SDGs】</a:t>
            </a:r>
          </a:p>
          <a:p>
            <a:r>
              <a:rPr lang="ja-JP" altLang="en-US" sz="1400"/>
              <a:t>目標４：質の高い教育をみんなに</a:t>
            </a:r>
            <a:endParaRPr lang="en-US" altLang="ja-JP" sz="1400"/>
          </a:p>
          <a:p>
            <a:r>
              <a:rPr lang="ja-JP" altLang="en-US" sz="1400"/>
              <a:t>目標９：産業と技術革新の基盤を作ろう</a:t>
            </a:r>
            <a:endParaRPr lang="en-US" altLang="ja-JP" sz="1400"/>
          </a:p>
          <a:p>
            <a:r>
              <a:rPr lang="ja-JP" altLang="en-US" sz="1400"/>
              <a:t>目標１２：作る責任　使う責任</a:t>
            </a:r>
            <a:endParaRPr lang="en-US" altLang="ja-JP" sz="1400"/>
          </a:p>
          <a:p>
            <a:r>
              <a:rPr lang="ja-JP" altLang="en-US" sz="1400"/>
              <a:t>目標１４：海の豊かさも守ろう</a:t>
            </a:r>
            <a:endParaRPr lang="en-US" altLang="ja-JP" sz="1400"/>
          </a:p>
        </p:txBody>
      </p:sp>
    </p:spTree>
    <p:extLst>
      <p:ext uri="{BB962C8B-B14F-4D97-AF65-F5344CB8AC3E}">
        <p14:creationId xmlns:p14="http://schemas.microsoft.com/office/powerpoint/2010/main" val="7381498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26820366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CC9E1F-441A-4908-8AF8-BB548614B44C}"/>
              </a:ext>
            </a:extLst>
          </p:cNvPr>
          <p:cNvSpPr>
            <a:spLocks noGrp="1"/>
          </p:cNvSpPr>
          <p:nvPr>
            <p:ph type="title"/>
          </p:nvPr>
        </p:nvSpPr>
        <p:spPr/>
        <p:txBody>
          <a:bodyPr>
            <a:normAutofit fontScale="90000"/>
          </a:bodyPr>
          <a:lstStyle/>
          <a:p>
            <a:r>
              <a:rPr kumimoji="1" lang="ja-JP" altLang="en-US"/>
              <a:t>終わり</a:t>
            </a:r>
          </a:p>
        </p:txBody>
      </p:sp>
      <p:sp>
        <p:nvSpPr>
          <p:cNvPr id="3" name="テキスト プレースホルダー 2">
            <a:extLst>
              <a:ext uri="{FF2B5EF4-FFF2-40B4-BE49-F238E27FC236}">
                <a16:creationId xmlns:a16="http://schemas.microsoft.com/office/drawing/2014/main" id="{E30000A5-EB44-4B4D-89E2-31973B379AEC}"/>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65465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AB1CE-BE4D-4494-BE02-DFBBA97CA15E}"/>
              </a:ext>
            </a:extLst>
          </p:cNvPr>
          <p:cNvSpPr>
            <a:spLocks noGrp="1"/>
          </p:cNvSpPr>
          <p:nvPr>
            <p:ph type="title"/>
          </p:nvPr>
        </p:nvSpPr>
        <p:spPr/>
        <p:txBody>
          <a:bodyPr>
            <a:normAutofit fontScale="90000"/>
          </a:bodyPr>
          <a:lstStyle/>
          <a:p>
            <a:r>
              <a:rPr lang="ja-JP" altLang="en-US"/>
              <a:t>個人マネジメントの構成</a:t>
            </a:r>
            <a:endParaRPr kumimoji="1" lang="ja-JP" altLang="en-US"/>
          </a:p>
        </p:txBody>
      </p:sp>
      <p:sp>
        <p:nvSpPr>
          <p:cNvPr id="3" name="フッター プレースホルダー 2">
            <a:extLst>
              <a:ext uri="{FF2B5EF4-FFF2-40B4-BE49-F238E27FC236}">
                <a16:creationId xmlns:a16="http://schemas.microsoft.com/office/drawing/2014/main" id="{D83FF173-768C-4FC4-A90B-76CE874F60D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8A2436-EA0F-4607-85CE-E8560515D6D0}"/>
              </a:ext>
            </a:extLst>
          </p:cNvPr>
          <p:cNvSpPr>
            <a:spLocks noGrp="1"/>
          </p:cNvSpPr>
          <p:nvPr>
            <p:ph type="sldNum" sz="quarter" idx="11"/>
          </p:nvPr>
        </p:nvSpPr>
        <p:spPr/>
        <p:txBody>
          <a:bodyPr/>
          <a:lstStyle/>
          <a:p>
            <a:fld id="{D9AE47F2-95C2-4286-997D-4843A9A6AD0C}" type="slidenum">
              <a:rPr lang="ja-JP" altLang="en-US" smtClean="0"/>
              <a:pPr/>
              <a:t>13</a:t>
            </a:fld>
            <a:endParaRPr lang="ja-JP" altLang="en-US"/>
          </a:p>
        </p:txBody>
      </p:sp>
      <p:graphicFrame>
        <p:nvGraphicFramePr>
          <p:cNvPr id="6" name="表 6">
            <a:extLst>
              <a:ext uri="{FF2B5EF4-FFF2-40B4-BE49-F238E27FC236}">
                <a16:creationId xmlns:a16="http://schemas.microsoft.com/office/drawing/2014/main" id="{3CE16567-24EC-4F16-B99B-5FE5A6F540F1}"/>
              </a:ext>
            </a:extLst>
          </p:cNvPr>
          <p:cNvGraphicFramePr>
            <a:graphicFrameLocks noGrp="1"/>
          </p:cNvGraphicFramePr>
          <p:nvPr>
            <p:ph sz="quarter" idx="12"/>
            <p:extLst>
              <p:ext uri="{D42A27DB-BD31-4B8C-83A1-F6EECF244321}">
                <p14:modId xmlns:p14="http://schemas.microsoft.com/office/powerpoint/2010/main" val="1968375804"/>
              </p:ext>
            </p:extLst>
          </p:nvPr>
        </p:nvGraphicFramePr>
        <p:xfrm>
          <a:off x="398463" y="1268082"/>
          <a:ext cx="11455398" cy="1647405"/>
        </p:xfrm>
        <a:graphic>
          <a:graphicData uri="http://schemas.openxmlformats.org/drawingml/2006/table">
            <a:tbl>
              <a:tblPr bandRow="1">
                <a:tableStyleId>{5C22544A-7EE6-4342-B048-85BDC9FD1C3A}</a:tableStyleId>
              </a:tblPr>
              <a:tblGrid>
                <a:gridCol w="628080">
                  <a:extLst>
                    <a:ext uri="{9D8B030D-6E8A-4147-A177-3AD203B41FA5}">
                      <a16:colId xmlns:a16="http://schemas.microsoft.com/office/drawing/2014/main" val="1838226603"/>
                    </a:ext>
                  </a:extLst>
                </a:gridCol>
                <a:gridCol w="1802921">
                  <a:extLst>
                    <a:ext uri="{9D8B030D-6E8A-4147-A177-3AD203B41FA5}">
                      <a16:colId xmlns:a16="http://schemas.microsoft.com/office/drawing/2014/main" val="3400034168"/>
                    </a:ext>
                  </a:extLst>
                </a:gridCol>
                <a:gridCol w="9024397">
                  <a:extLst>
                    <a:ext uri="{9D8B030D-6E8A-4147-A177-3AD203B41FA5}">
                      <a16:colId xmlns:a16="http://schemas.microsoft.com/office/drawing/2014/main" val="1719301330"/>
                    </a:ext>
                  </a:extLst>
                </a:gridCol>
              </a:tblGrid>
              <a:tr h="733005">
                <a:tc>
                  <a:txBody>
                    <a:bodyPr/>
                    <a:lstStyle/>
                    <a:p>
                      <a:r>
                        <a:rPr kumimoji="1" lang="en-US" altLang="ja-JP"/>
                        <a:t>1</a:t>
                      </a:r>
                    </a:p>
                  </a:txBody>
                  <a:tcPr/>
                </a:tc>
                <a:tc>
                  <a:txBody>
                    <a:bodyPr/>
                    <a:lstStyle/>
                    <a:p>
                      <a:r>
                        <a:rPr kumimoji="1" lang="ja-JP" altLang="en-US"/>
                        <a:t>基本の型</a:t>
                      </a:r>
                    </a:p>
                    <a:p>
                      <a:endParaRPr kumimoji="1" lang="ja-JP" altLang="en-US"/>
                    </a:p>
                  </a:txBody>
                  <a:tcPr/>
                </a:tc>
                <a:tc>
                  <a:txBody>
                    <a:bodyPr/>
                    <a:lstStyle/>
                    <a:p>
                      <a:pPr marL="285750" indent="-285750">
                        <a:buFont typeface="Arial" panose="020B0604020202020204" pitchFamily="34" charset="0"/>
                        <a:buChar char="•"/>
                      </a:pPr>
                      <a:r>
                        <a:rPr kumimoji="1" lang="ja-JP" altLang="en-US"/>
                        <a:t>人格形成を目的としたパート</a:t>
                      </a:r>
                    </a:p>
                    <a:p>
                      <a:pPr marL="285750" indent="-285750">
                        <a:buFont typeface="Arial" panose="020B0604020202020204" pitchFamily="34" charset="0"/>
                        <a:buChar char="•"/>
                      </a:pPr>
                      <a:r>
                        <a:rPr kumimoji="1" lang="en-US" altLang="ja-JP"/>
                        <a:t>『</a:t>
                      </a:r>
                      <a:r>
                        <a:rPr kumimoji="1" lang="ja-JP" altLang="en-US"/>
                        <a:t>７つの習慣</a:t>
                      </a:r>
                      <a:r>
                        <a:rPr kumimoji="1" lang="en-US" altLang="ja-JP"/>
                        <a:t>』</a:t>
                      </a:r>
                      <a:r>
                        <a:rPr kumimoji="1" lang="ja-JP" altLang="en-US"/>
                        <a:t>の考えかたを取り入れ、人格者の育成を目指す</a:t>
                      </a:r>
                    </a:p>
                  </a:txBody>
                  <a:tcPr/>
                </a:tc>
                <a:extLst>
                  <a:ext uri="{0D108BD9-81ED-4DB2-BD59-A6C34878D82A}">
                    <a16:rowId xmlns:a16="http://schemas.microsoft.com/office/drawing/2014/main" val="3322466423"/>
                  </a:ext>
                </a:extLst>
              </a:tr>
              <a:tr h="733005">
                <a:tc>
                  <a:txBody>
                    <a:bodyPr/>
                    <a:lstStyle/>
                    <a:p>
                      <a:r>
                        <a:rPr kumimoji="1" lang="en-US" altLang="ja-JP"/>
                        <a:t>2</a:t>
                      </a:r>
                      <a:endParaRPr kumimoji="1" lang="ja-JP" altLang="en-US"/>
                    </a:p>
                  </a:txBody>
                  <a:tcPr/>
                </a:tc>
                <a:tc>
                  <a:txBody>
                    <a:bodyPr/>
                    <a:lstStyle/>
                    <a:p>
                      <a:r>
                        <a:rPr kumimoji="1" lang="ja-JP" altLang="en-US"/>
                        <a:t>７つの方</a:t>
                      </a:r>
                    </a:p>
                  </a:txBody>
                  <a:tcPr/>
                </a:tc>
                <a:tc>
                  <a:txBody>
                    <a:bodyPr/>
                    <a:lstStyle/>
                    <a:p>
                      <a:pPr marL="285750" indent="-285750">
                        <a:buFont typeface="Arial" panose="020B0604020202020204" pitchFamily="34" charset="0"/>
                        <a:buChar char="•"/>
                      </a:pPr>
                      <a:r>
                        <a:rPr kumimoji="1" lang="ja-JP" altLang="en-US" dirty="0"/>
                        <a:t>知識、スキル、意欲の獲得を目的としたパート</a:t>
                      </a:r>
                    </a:p>
                    <a:p>
                      <a:pPr marL="285750" indent="-285750">
                        <a:buFont typeface="Arial" panose="020B0604020202020204" pitchFamily="34" charset="0"/>
                        <a:buChar char="•"/>
                      </a:pPr>
                      <a:r>
                        <a:rPr kumimoji="1" lang="ja-JP" altLang="en-US" dirty="0"/>
                        <a:t>生き方、進め方、整え方、伝え方、稼ぎ方、学び方、考え方の７つの視点で役に立つ手法を身につける</a:t>
                      </a:r>
                    </a:p>
                  </a:txBody>
                  <a:tcPr/>
                </a:tc>
                <a:extLst>
                  <a:ext uri="{0D108BD9-81ED-4DB2-BD59-A6C34878D82A}">
                    <a16:rowId xmlns:a16="http://schemas.microsoft.com/office/drawing/2014/main" val="3301000974"/>
                  </a:ext>
                </a:extLst>
              </a:tr>
            </a:tbl>
          </a:graphicData>
        </a:graphic>
      </p:graphicFrame>
      <p:sp>
        <p:nvSpPr>
          <p:cNvPr id="8" name="四角形: 角を丸くする 7">
            <a:extLst>
              <a:ext uri="{FF2B5EF4-FFF2-40B4-BE49-F238E27FC236}">
                <a16:creationId xmlns:a16="http://schemas.microsoft.com/office/drawing/2014/main" id="{90BFFA5F-71F5-44C8-9CA8-20AC981DA182}"/>
              </a:ext>
            </a:extLst>
          </p:cNvPr>
          <p:cNvSpPr/>
          <p:nvPr/>
        </p:nvSpPr>
        <p:spPr>
          <a:xfrm>
            <a:off x="3207580" y="3205867"/>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9" name="正方形/長方形 8">
            <a:extLst>
              <a:ext uri="{FF2B5EF4-FFF2-40B4-BE49-F238E27FC236}">
                <a16:creationId xmlns:a16="http://schemas.microsoft.com/office/drawing/2014/main" id="{6DE7B2F6-EF76-43C0-9C71-31993A00C305}"/>
              </a:ext>
            </a:extLst>
          </p:cNvPr>
          <p:cNvSpPr/>
          <p:nvPr/>
        </p:nvSpPr>
        <p:spPr>
          <a:xfrm>
            <a:off x="3505051" y="3193263"/>
            <a:ext cx="1415772" cy="276999"/>
          </a:xfrm>
          <a:prstGeom prst="rect">
            <a:avLst/>
          </a:prstGeom>
        </p:spPr>
        <p:txBody>
          <a:bodyPr wrap="none">
            <a:spAutoFit/>
          </a:bodyPr>
          <a:lstStyle/>
          <a:p>
            <a:pPr algn="ctr"/>
            <a:r>
              <a:rPr lang="ja-JP" altLang="en-US" sz="1200" b="1"/>
              <a:t>個人マネジメント</a:t>
            </a:r>
          </a:p>
        </p:txBody>
      </p:sp>
      <p:sp>
        <p:nvSpPr>
          <p:cNvPr id="10" name="正方形/長方形 9">
            <a:extLst>
              <a:ext uri="{FF2B5EF4-FFF2-40B4-BE49-F238E27FC236}">
                <a16:creationId xmlns:a16="http://schemas.microsoft.com/office/drawing/2014/main" id="{90B40784-7043-4454-B354-0C14D6E664EC}"/>
              </a:ext>
            </a:extLst>
          </p:cNvPr>
          <p:cNvSpPr/>
          <p:nvPr/>
        </p:nvSpPr>
        <p:spPr>
          <a:xfrm>
            <a:off x="3588228" y="3994909"/>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11" name="正方形/長方形 10">
            <a:extLst>
              <a:ext uri="{FF2B5EF4-FFF2-40B4-BE49-F238E27FC236}">
                <a16:creationId xmlns:a16="http://schemas.microsoft.com/office/drawing/2014/main" id="{FEBC239A-D9AC-42C0-97CF-B510EE97BBD6}"/>
              </a:ext>
            </a:extLst>
          </p:cNvPr>
          <p:cNvSpPr/>
          <p:nvPr/>
        </p:nvSpPr>
        <p:spPr>
          <a:xfrm>
            <a:off x="3782492" y="5010873"/>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12" name="正方形/長方形 11">
            <a:extLst>
              <a:ext uri="{FF2B5EF4-FFF2-40B4-BE49-F238E27FC236}">
                <a16:creationId xmlns:a16="http://schemas.microsoft.com/office/drawing/2014/main" id="{1300C459-0F39-45F3-9F44-A141B57B6715}"/>
              </a:ext>
            </a:extLst>
          </p:cNvPr>
          <p:cNvSpPr/>
          <p:nvPr/>
        </p:nvSpPr>
        <p:spPr>
          <a:xfrm>
            <a:off x="3782491" y="4202873"/>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13" name="四角形: 角を丸くする 12">
            <a:extLst>
              <a:ext uri="{FF2B5EF4-FFF2-40B4-BE49-F238E27FC236}">
                <a16:creationId xmlns:a16="http://schemas.microsoft.com/office/drawing/2014/main" id="{0B0A3D3F-1A4B-4399-A840-7273E92CFC50}"/>
              </a:ext>
            </a:extLst>
          </p:cNvPr>
          <p:cNvSpPr/>
          <p:nvPr/>
        </p:nvSpPr>
        <p:spPr>
          <a:xfrm>
            <a:off x="4054818" y="52784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14" name="四角形: 角を丸くする 13">
            <a:extLst>
              <a:ext uri="{FF2B5EF4-FFF2-40B4-BE49-F238E27FC236}">
                <a16:creationId xmlns:a16="http://schemas.microsoft.com/office/drawing/2014/main" id="{303E2C21-34DD-4602-AE42-0F6DEAA4FCF7}"/>
              </a:ext>
            </a:extLst>
          </p:cNvPr>
          <p:cNvSpPr/>
          <p:nvPr/>
        </p:nvSpPr>
        <p:spPr>
          <a:xfrm>
            <a:off x="4054818" y="5035268"/>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15" name="四角形: 角を丸くする 14">
            <a:extLst>
              <a:ext uri="{FF2B5EF4-FFF2-40B4-BE49-F238E27FC236}">
                <a16:creationId xmlns:a16="http://schemas.microsoft.com/office/drawing/2014/main" id="{3BDE7999-EE9C-491E-AFA4-002B7936B2DD}"/>
              </a:ext>
            </a:extLst>
          </p:cNvPr>
          <p:cNvSpPr/>
          <p:nvPr/>
        </p:nvSpPr>
        <p:spPr>
          <a:xfrm>
            <a:off x="4054818" y="4738755"/>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16" name="四角形: 角を丸くする 15">
            <a:extLst>
              <a:ext uri="{FF2B5EF4-FFF2-40B4-BE49-F238E27FC236}">
                <a16:creationId xmlns:a16="http://schemas.microsoft.com/office/drawing/2014/main" id="{CAFFAA7C-D866-4275-A427-23705F81EC86}"/>
              </a:ext>
            </a:extLst>
          </p:cNvPr>
          <p:cNvSpPr/>
          <p:nvPr/>
        </p:nvSpPr>
        <p:spPr>
          <a:xfrm>
            <a:off x="4054818" y="4495582"/>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17" name="四角形: 角を丸くする 16">
            <a:extLst>
              <a:ext uri="{FF2B5EF4-FFF2-40B4-BE49-F238E27FC236}">
                <a16:creationId xmlns:a16="http://schemas.microsoft.com/office/drawing/2014/main" id="{967976D2-2184-43CE-9C93-1445C4A41585}"/>
              </a:ext>
            </a:extLst>
          </p:cNvPr>
          <p:cNvSpPr/>
          <p:nvPr/>
        </p:nvSpPr>
        <p:spPr>
          <a:xfrm>
            <a:off x="4054818" y="425240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18" name="四角形: 角を丸くする 17">
            <a:extLst>
              <a:ext uri="{FF2B5EF4-FFF2-40B4-BE49-F238E27FC236}">
                <a16:creationId xmlns:a16="http://schemas.microsoft.com/office/drawing/2014/main" id="{8C07F6BF-02CA-4B92-80D8-642B7054414A}"/>
              </a:ext>
            </a:extLst>
          </p:cNvPr>
          <p:cNvSpPr/>
          <p:nvPr/>
        </p:nvSpPr>
        <p:spPr>
          <a:xfrm>
            <a:off x="5670388" y="4246478"/>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19" name="正方形/長方形 18">
            <a:extLst>
              <a:ext uri="{FF2B5EF4-FFF2-40B4-BE49-F238E27FC236}">
                <a16:creationId xmlns:a16="http://schemas.microsoft.com/office/drawing/2014/main" id="{9D50ACB9-7014-4DDA-AA18-95BA013E4D4C}"/>
              </a:ext>
            </a:extLst>
          </p:cNvPr>
          <p:cNvSpPr/>
          <p:nvPr/>
        </p:nvSpPr>
        <p:spPr>
          <a:xfrm>
            <a:off x="7210778" y="4001567"/>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20" name="正方形/長方形 19">
            <a:extLst>
              <a:ext uri="{FF2B5EF4-FFF2-40B4-BE49-F238E27FC236}">
                <a16:creationId xmlns:a16="http://schemas.microsoft.com/office/drawing/2014/main" id="{B8A346C4-D1F4-4E0F-89B7-42442E6A8FC0}"/>
              </a:ext>
            </a:extLst>
          </p:cNvPr>
          <p:cNvSpPr/>
          <p:nvPr/>
        </p:nvSpPr>
        <p:spPr>
          <a:xfrm>
            <a:off x="6114241" y="4624198"/>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21" name="正方形/長方形 20">
            <a:extLst>
              <a:ext uri="{FF2B5EF4-FFF2-40B4-BE49-F238E27FC236}">
                <a16:creationId xmlns:a16="http://schemas.microsoft.com/office/drawing/2014/main" id="{F94BE350-6C0D-47A1-9EEF-644C1C9B2DF3}"/>
              </a:ext>
            </a:extLst>
          </p:cNvPr>
          <p:cNvSpPr/>
          <p:nvPr/>
        </p:nvSpPr>
        <p:spPr>
          <a:xfrm>
            <a:off x="7216898" y="4624198"/>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22" name="正方形/長方形 21">
            <a:extLst>
              <a:ext uri="{FF2B5EF4-FFF2-40B4-BE49-F238E27FC236}">
                <a16:creationId xmlns:a16="http://schemas.microsoft.com/office/drawing/2014/main" id="{BE1F6304-0D4D-46E3-9EE2-405CC0BCFCD4}"/>
              </a:ext>
            </a:extLst>
          </p:cNvPr>
          <p:cNvSpPr/>
          <p:nvPr/>
        </p:nvSpPr>
        <p:spPr>
          <a:xfrm>
            <a:off x="6115912" y="5241824"/>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23" name="正方形/長方形 22">
            <a:extLst>
              <a:ext uri="{FF2B5EF4-FFF2-40B4-BE49-F238E27FC236}">
                <a16:creationId xmlns:a16="http://schemas.microsoft.com/office/drawing/2014/main" id="{88A0D9CF-3778-49DD-AF19-A6C5E94D69AB}"/>
              </a:ext>
            </a:extLst>
          </p:cNvPr>
          <p:cNvSpPr/>
          <p:nvPr/>
        </p:nvSpPr>
        <p:spPr>
          <a:xfrm>
            <a:off x="6114241" y="4001567"/>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24" name="正方形/長方形 23">
            <a:extLst>
              <a:ext uri="{FF2B5EF4-FFF2-40B4-BE49-F238E27FC236}">
                <a16:creationId xmlns:a16="http://schemas.microsoft.com/office/drawing/2014/main" id="{EC5C54C8-2787-4953-9E4E-DA78F3BE38DA}"/>
              </a:ext>
            </a:extLst>
          </p:cNvPr>
          <p:cNvSpPr/>
          <p:nvPr/>
        </p:nvSpPr>
        <p:spPr>
          <a:xfrm>
            <a:off x="7216898" y="5244693"/>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25" name="四角形: 角を丸くする 24">
            <a:extLst>
              <a:ext uri="{FF2B5EF4-FFF2-40B4-BE49-F238E27FC236}">
                <a16:creationId xmlns:a16="http://schemas.microsoft.com/office/drawing/2014/main" id="{9CC9C299-9957-4FFE-8059-8CB565F42265}"/>
              </a:ext>
            </a:extLst>
          </p:cNvPr>
          <p:cNvSpPr/>
          <p:nvPr/>
        </p:nvSpPr>
        <p:spPr>
          <a:xfrm>
            <a:off x="7267550" y="419811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26" name="四角形: 角を丸くする 25">
            <a:extLst>
              <a:ext uri="{FF2B5EF4-FFF2-40B4-BE49-F238E27FC236}">
                <a16:creationId xmlns:a16="http://schemas.microsoft.com/office/drawing/2014/main" id="{EB7C25CE-BFD5-453D-8EFB-8A6D93152318}"/>
              </a:ext>
            </a:extLst>
          </p:cNvPr>
          <p:cNvSpPr/>
          <p:nvPr/>
        </p:nvSpPr>
        <p:spPr>
          <a:xfrm>
            <a:off x="7267550" y="43289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27" name="四角形: 角を丸くする 26">
            <a:extLst>
              <a:ext uri="{FF2B5EF4-FFF2-40B4-BE49-F238E27FC236}">
                <a16:creationId xmlns:a16="http://schemas.microsoft.com/office/drawing/2014/main" id="{D8751A97-AA07-4ED4-B04F-88D161748CA4}"/>
              </a:ext>
            </a:extLst>
          </p:cNvPr>
          <p:cNvSpPr/>
          <p:nvPr/>
        </p:nvSpPr>
        <p:spPr>
          <a:xfrm>
            <a:off x="7267550" y="44597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28" name="四角形: 角を丸くする 27">
            <a:extLst>
              <a:ext uri="{FF2B5EF4-FFF2-40B4-BE49-F238E27FC236}">
                <a16:creationId xmlns:a16="http://schemas.microsoft.com/office/drawing/2014/main" id="{04F4B858-D4CF-4345-B71F-E8FBD8B88ED7}"/>
              </a:ext>
            </a:extLst>
          </p:cNvPr>
          <p:cNvSpPr/>
          <p:nvPr/>
        </p:nvSpPr>
        <p:spPr>
          <a:xfrm>
            <a:off x="6148398" y="4194621"/>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29" name="四角形: 角を丸くする 28">
            <a:extLst>
              <a:ext uri="{FF2B5EF4-FFF2-40B4-BE49-F238E27FC236}">
                <a16:creationId xmlns:a16="http://schemas.microsoft.com/office/drawing/2014/main" id="{F8A684BD-84C6-428D-BCD5-F5D56D90FB7C}"/>
              </a:ext>
            </a:extLst>
          </p:cNvPr>
          <p:cNvSpPr/>
          <p:nvPr/>
        </p:nvSpPr>
        <p:spPr>
          <a:xfrm>
            <a:off x="6148398" y="432542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30" name="四角形: 角を丸くする 29">
            <a:extLst>
              <a:ext uri="{FF2B5EF4-FFF2-40B4-BE49-F238E27FC236}">
                <a16:creationId xmlns:a16="http://schemas.microsoft.com/office/drawing/2014/main" id="{F2C6E683-CAAE-46C4-AE50-84071B93EE2E}"/>
              </a:ext>
            </a:extLst>
          </p:cNvPr>
          <p:cNvSpPr/>
          <p:nvPr/>
        </p:nvSpPr>
        <p:spPr>
          <a:xfrm>
            <a:off x="6148398" y="482022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31" name="四角形: 角を丸くする 30">
            <a:extLst>
              <a:ext uri="{FF2B5EF4-FFF2-40B4-BE49-F238E27FC236}">
                <a16:creationId xmlns:a16="http://schemas.microsoft.com/office/drawing/2014/main" id="{8DE6FA1B-FDD7-4F4A-847B-734B658F831B}"/>
              </a:ext>
            </a:extLst>
          </p:cNvPr>
          <p:cNvSpPr/>
          <p:nvPr/>
        </p:nvSpPr>
        <p:spPr>
          <a:xfrm>
            <a:off x="6148398" y="495102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32" name="四角形: 角を丸くする 31">
            <a:extLst>
              <a:ext uri="{FF2B5EF4-FFF2-40B4-BE49-F238E27FC236}">
                <a16:creationId xmlns:a16="http://schemas.microsoft.com/office/drawing/2014/main" id="{8F2CCB22-511F-4348-B928-95FE79B94C8C}"/>
              </a:ext>
            </a:extLst>
          </p:cNvPr>
          <p:cNvSpPr/>
          <p:nvPr/>
        </p:nvSpPr>
        <p:spPr>
          <a:xfrm>
            <a:off x="7267550" y="481891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33" name="四角形: 角を丸くする 32">
            <a:extLst>
              <a:ext uri="{FF2B5EF4-FFF2-40B4-BE49-F238E27FC236}">
                <a16:creationId xmlns:a16="http://schemas.microsoft.com/office/drawing/2014/main" id="{DEA5AC8B-4B6B-4389-A6AC-FFD25D6B52B2}"/>
              </a:ext>
            </a:extLst>
          </p:cNvPr>
          <p:cNvSpPr/>
          <p:nvPr/>
        </p:nvSpPr>
        <p:spPr>
          <a:xfrm>
            <a:off x="7267550" y="494971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34" name="四角形: 角を丸くする 33">
            <a:extLst>
              <a:ext uri="{FF2B5EF4-FFF2-40B4-BE49-F238E27FC236}">
                <a16:creationId xmlns:a16="http://schemas.microsoft.com/office/drawing/2014/main" id="{8B8511DD-1380-4010-9F9F-572575C9FE6B}"/>
              </a:ext>
            </a:extLst>
          </p:cNvPr>
          <p:cNvSpPr/>
          <p:nvPr/>
        </p:nvSpPr>
        <p:spPr>
          <a:xfrm>
            <a:off x="7267550" y="508052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35" name="四角形: 角を丸くする 34">
            <a:extLst>
              <a:ext uri="{FF2B5EF4-FFF2-40B4-BE49-F238E27FC236}">
                <a16:creationId xmlns:a16="http://schemas.microsoft.com/office/drawing/2014/main" id="{3EDA9BD7-E113-4DD2-A20F-7210C5D2D581}"/>
              </a:ext>
            </a:extLst>
          </p:cNvPr>
          <p:cNvSpPr/>
          <p:nvPr/>
        </p:nvSpPr>
        <p:spPr>
          <a:xfrm>
            <a:off x="6145950" y="543888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36" name="四角形: 角を丸くする 35">
            <a:extLst>
              <a:ext uri="{FF2B5EF4-FFF2-40B4-BE49-F238E27FC236}">
                <a16:creationId xmlns:a16="http://schemas.microsoft.com/office/drawing/2014/main" id="{C89B26C7-066C-4BE1-9673-C4BF1CB83E45}"/>
              </a:ext>
            </a:extLst>
          </p:cNvPr>
          <p:cNvSpPr/>
          <p:nvPr/>
        </p:nvSpPr>
        <p:spPr>
          <a:xfrm>
            <a:off x="6145950" y="556969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37" name="四角形: 角を丸くする 36">
            <a:extLst>
              <a:ext uri="{FF2B5EF4-FFF2-40B4-BE49-F238E27FC236}">
                <a16:creationId xmlns:a16="http://schemas.microsoft.com/office/drawing/2014/main" id="{4C6034FC-AB23-4643-96FA-F3843B97F326}"/>
              </a:ext>
            </a:extLst>
          </p:cNvPr>
          <p:cNvSpPr/>
          <p:nvPr/>
        </p:nvSpPr>
        <p:spPr>
          <a:xfrm>
            <a:off x="7267493" y="543888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38" name="四角形: 角を丸くする 37">
            <a:extLst>
              <a:ext uri="{FF2B5EF4-FFF2-40B4-BE49-F238E27FC236}">
                <a16:creationId xmlns:a16="http://schemas.microsoft.com/office/drawing/2014/main" id="{5137B56F-7844-4921-BD38-DC07658E5943}"/>
              </a:ext>
            </a:extLst>
          </p:cNvPr>
          <p:cNvSpPr/>
          <p:nvPr/>
        </p:nvSpPr>
        <p:spPr>
          <a:xfrm>
            <a:off x="7267493" y="556969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39" name="正方形/長方形 38">
            <a:extLst>
              <a:ext uri="{FF2B5EF4-FFF2-40B4-BE49-F238E27FC236}">
                <a16:creationId xmlns:a16="http://schemas.microsoft.com/office/drawing/2014/main" id="{174A5191-02A6-4B71-9CE3-FEA1B9469753}"/>
              </a:ext>
            </a:extLst>
          </p:cNvPr>
          <p:cNvSpPr/>
          <p:nvPr/>
        </p:nvSpPr>
        <p:spPr>
          <a:xfrm>
            <a:off x="3588228" y="3791229"/>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40" name="正方形/長方形 39">
            <a:extLst>
              <a:ext uri="{FF2B5EF4-FFF2-40B4-BE49-F238E27FC236}">
                <a16:creationId xmlns:a16="http://schemas.microsoft.com/office/drawing/2014/main" id="{6647A27C-2F06-45A0-B0EA-CE86CDC8AF40}"/>
              </a:ext>
            </a:extLst>
          </p:cNvPr>
          <p:cNvSpPr/>
          <p:nvPr/>
        </p:nvSpPr>
        <p:spPr>
          <a:xfrm>
            <a:off x="6109797" y="3791229"/>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41" name="四角形: 角を丸くする 40">
            <a:extLst>
              <a:ext uri="{FF2B5EF4-FFF2-40B4-BE49-F238E27FC236}">
                <a16:creationId xmlns:a16="http://schemas.microsoft.com/office/drawing/2014/main" id="{4F28AEC0-5553-4E3C-A9D9-70B5DA9B22AB}"/>
              </a:ext>
            </a:extLst>
          </p:cNvPr>
          <p:cNvSpPr/>
          <p:nvPr/>
        </p:nvSpPr>
        <p:spPr>
          <a:xfrm>
            <a:off x="4054818" y="552161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42" name="正方形/長方形 41">
            <a:extLst>
              <a:ext uri="{FF2B5EF4-FFF2-40B4-BE49-F238E27FC236}">
                <a16:creationId xmlns:a16="http://schemas.microsoft.com/office/drawing/2014/main" id="{74F2AC9D-4A89-4FAC-B254-E76B31C65965}"/>
              </a:ext>
            </a:extLst>
          </p:cNvPr>
          <p:cNvSpPr/>
          <p:nvPr/>
        </p:nvSpPr>
        <p:spPr>
          <a:xfrm>
            <a:off x="6117417" y="5856157"/>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3" name="四角形: 角を丸くする 42">
            <a:extLst>
              <a:ext uri="{FF2B5EF4-FFF2-40B4-BE49-F238E27FC236}">
                <a16:creationId xmlns:a16="http://schemas.microsoft.com/office/drawing/2014/main" id="{DE31110A-CA00-46E9-8C41-682586EFB04D}"/>
              </a:ext>
            </a:extLst>
          </p:cNvPr>
          <p:cNvSpPr/>
          <p:nvPr/>
        </p:nvSpPr>
        <p:spPr>
          <a:xfrm>
            <a:off x="6148398" y="60290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44" name="四角形: 角を丸くする 43">
            <a:extLst>
              <a:ext uri="{FF2B5EF4-FFF2-40B4-BE49-F238E27FC236}">
                <a16:creationId xmlns:a16="http://schemas.microsoft.com/office/drawing/2014/main" id="{6F10933F-F751-426B-B90B-5AF2A43E943F}"/>
              </a:ext>
            </a:extLst>
          </p:cNvPr>
          <p:cNvSpPr/>
          <p:nvPr/>
        </p:nvSpPr>
        <p:spPr>
          <a:xfrm>
            <a:off x="7267163" y="6037377"/>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45" name="正方形/長方形 44">
            <a:extLst>
              <a:ext uri="{FF2B5EF4-FFF2-40B4-BE49-F238E27FC236}">
                <a16:creationId xmlns:a16="http://schemas.microsoft.com/office/drawing/2014/main" id="{5EB97723-DF9C-4250-8F56-717DC7D48A4C}"/>
              </a:ext>
            </a:extLst>
          </p:cNvPr>
          <p:cNvSpPr/>
          <p:nvPr/>
        </p:nvSpPr>
        <p:spPr>
          <a:xfrm>
            <a:off x="4504651" y="3478466"/>
            <a:ext cx="3020754" cy="230832"/>
          </a:xfrm>
          <a:prstGeom prst="rect">
            <a:avLst/>
          </a:prstGeom>
        </p:spPr>
        <p:txBody>
          <a:bodyPr wrap="square">
            <a:spAutoFit/>
          </a:bodyPr>
          <a:lstStyle/>
          <a:p>
            <a:r>
              <a:rPr lang="ja-JP" altLang="en-US" sz="900"/>
              <a:t>人格を形成し、知情意を兼ね備えた“完き人” を目指す</a:t>
            </a:r>
          </a:p>
        </p:txBody>
      </p:sp>
    </p:spTree>
    <p:extLst>
      <p:ext uri="{BB962C8B-B14F-4D97-AF65-F5344CB8AC3E}">
        <p14:creationId xmlns:p14="http://schemas.microsoft.com/office/powerpoint/2010/main" val="379624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EAB67C-AE11-4C0F-BAA3-1BF1BB80A3DD}"/>
              </a:ext>
            </a:extLst>
          </p:cNvPr>
          <p:cNvSpPr>
            <a:spLocks noGrp="1"/>
          </p:cNvSpPr>
          <p:nvPr>
            <p:ph type="title"/>
          </p:nvPr>
        </p:nvSpPr>
        <p:spPr/>
        <p:txBody>
          <a:bodyPr>
            <a:normAutofit fontScale="90000"/>
          </a:bodyPr>
          <a:lstStyle/>
          <a:p>
            <a:r>
              <a:rPr kumimoji="1" lang="ja-JP" altLang="en-US"/>
              <a:t>個人マネジメントの目的</a:t>
            </a:r>
          </a:p>
        </p:txBody>
      </p:sp>
      <p:sp>
        <p:nvSpPr>
          <p:cNvPr id="3" name="フッター プレースホルダー 2">
            <a:extLst>
              <a:ext uri="{FF2B5EF4-FFF2-40B4-BE49-F238E27FC236}">
                <a16:creationId xmlns:a16="http://schemas.microsoft.com/office/drawing/2014/main" id="{2BDC1499-7F5C-4250-BDE2-2F6F046DF86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409E88-3AEA-4C30-B7CE-991F2309A8BD}"/>
              </a:ext>
            </a:extLst>
          </p:cNvPr>
          <p:cNvSpPr>
            <a:spLocks noGrp="1"/>
          </p:cNvSpPr>
          <p:nvPr>
            <p:ph type="sldNum" sz="quarter" idx="11"/>
          </p:nvPr>
        </p:nvSpPr>
        <p:spPr/>
        <p:txBody>
          <a:bodyPr/>
          <a:lstStyle/>
          <a:p>
            <a:fld id="{D9AE47F2-95C2-4286-997D-4843A9A6AD0C}" type="slidenum">
              <a:rPr lang="ja-JP" altLang="en-US" smtClean="0"/>
              <a:pPr/>
              <a:t>14</a:t>
            </a:fld>
            <a:endParaRPr lang="ja-JP" altLang="en-US"/>
          </a:p>
        </p:txBody>
      </p:sp>
      <p:sp>
        <p:nvSpPr>
          <p:cNvPr id="5" name="コンテンツ プレースホルダー 4">
            <a:extLst>
              <a:ext uri="{FF2B5EF4-FFF2-40B4-BE49-F238E27FC236}">
                <a16:creationId xmlns:a16="http://schemas.microsoft.com/office/drawing/2014/main" id="{746A7519-8A73-4704-BA93-DDE1F3AA0744}"/>
              </a:ext>
            </a:extLst>
          </p:cNvPr>
          <p:cNvSpPr>
            <a:spLocks noGrp="1"/>
          </p:cNvSpPr>
          <p:nvPr>
            <p:ph sz="quarter" idx="12"/>
          </p:nvPr>
        </p:nvSpPr>
        <p:spPr>
          <a:xfrm>
            <a:off x="397932" y="1264356"/>
            <a:ext cx="11455399" cy="5017154"/>
          </a:xfrm>
        </p:spPr>
        <p:txBody>
          <a:bodyPr>
            <a:normAutofit fontScale="92500" lnSpcReduction="10000"/>
          </a:bodyPr>
          <a:lstStyle/>
          <a:p>
            <a:r>
              <a:rPr lang="ja-JP" altLang="en-US"/>
              <a:t>「完き人」（まったきひと）となる</a:t>
            </a:r>
            <a:endParaRPr lang="en-US" altLang="ja-JP"/>
          </a:p>
          <a:p>
            <a:pPr lvl="1"/>
            <a:r>
              <a:rPr lang="ja-JP" altLang="en-US"/>
              <a:t>知・情・意をバランスよく併せ持つ人（高い人格とスキルを併せ持つ人）</a:t>
            </a:r>
            <a:endParaRPr lang="en-US" altLang="ja-JP"/>
          </a:p>
          <a:p>
            <a:pPr lvl="2"/>
            <a:r>
              <a:rPr lang="ja-JP" altLang="en-US"/>
              <a:t>「知」・・・知恵。知識や思考といったものを活用すること。頭を使う力</a:t>
            </a:r>
          </a:p>
          <a:p>
            <a:pPr lvl="2"/>
            <a:r>
              <a:rPr lang="ja-JP" altLang="en-US"/>
              <a:t>「情」・・・感情。喜びや悲しみや怒りなどのこと。心で感じる力</a:t>
            </a:r>
          </a:p>
          <a:p>
            <a:pPr lvl="2"/>
            <a:r>
              <a:rPr lang="ja-JP" altLang="en-US"/>
              <a:t>「意」・・・意志。意欲や精神力のこと。決断する力</a:t>
            </a:r>
            <a:endParaRPr lang="en-US" altLang="ja-JP"/>
          </a:p>
          <a:p>
            <a:pPr lvl="1"/>
            <a:r>
              <a:rPr lang="ja-JP" altLang="en-US"/>
              <a:t>基本の型で人格形成し、７つの方で知識・能力開発を行うことで、知・情・意のバランスが優れた“完き人” を目指す</a:t>
            </a:r>
            <a:endParaRPr lang="en-US" altLang="ja-JP"/>
          </a:p>
          <a:p>
            <a:r>
              <a:rPr lang="ja-JP" altLang="en-US"/>
              <a:t>自主性を獲得する</a:t>
            </a:r>
            <a:endParaRPr lang="en-US" altLang="ja-JP"/>
          </a:p>
          <a:p>
            <a:pPr lvl="1"/>
            <a:r>
              <a:rPr lang="ja-JP" altLang="en-US"/>
              <a:t>近年のビジネススピードが速く、必要なスキルや知識が多様化し、会社主導で個人を教育することが難しくなっている</a:t>
            </a:r>
            <a:endParaRPr lang="en-US" altLang="ja-JP"/>
          </a:p>
          <a:p>
            <a:pPr lvl="1"/>
            <a:r>
              <a:rPr lang="ja-JP" altLang="en-US"/>
              <a:t>業務に必要なスキルや知識を自分で判断でき、獲得する自主性が求められる</a:t>
            </a:r>
          </a:p>
        </p:txBody>
      </p:sp>
    </p:spTree>
    <p:extLst>
      <p:ext uri="{BB962C8B-B14F-4D97-AF65-F5344CB8AC3E}">
        <p14:creationId xmlns:p14="http://schemas.microsoft.com/office/powerpoint/2010/main" val="86553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054E1-F358-4995-8E39-9A9A7BC6B8AD}"/>
              </a:ext>
            </a:extLst>
          </p:cNvPr>
          <p:cNvSpPr>
            <a:spLocks noGrp="1"/>
          </p:cNvSpPr>
          <p:nvPr>
            <p:ph type="title"/>
          </p:nvPr>
        </p:nvSpPr>
        <p:spPr/>
        <p:txBody>
          <a:bodyPr>
            <a:normAutofit fontScale="90000"/>
          </a:bodyPr>
          <a:lstStyle/>
          <a:p>
            <a:r>
              <a:rPr lang="en-US" altLang="ja-JP"/>
              <a:t>【</a:t>
            </a:r>
            <a:r>
              <a:rPr lang="ja-JP" altLang="en-US"/>
              <a:t>参考</a:t>
            </a:r>
            <a:r>
              <a:rPr lang="en-US" altLang="ja-JP"/>
              <a:t>】</a:t>
            </a:r>
            <a:r>
              <a:rPr lang="ja-JP" altLang="en-US"/>
              <a:t>なぜ知・情・意のバランスが大事か</a:t>
            </a:r>
            <a:endParaRPr kumimoji="1" lang="ja-JP" altLang="en-US"/>
          </a:p>
        </p:txBody>
      </p:sp>
      <p:sp>
        <p:nvSpPr>
          <p:cNvPr id="3" name="フッター プレースホルダー 2">
            <a:extLst>
              <a:ext uri="{FF2B5EF4-FFF2-40B4-BE49-F238E27FC236}">
                <a16:creationId xmlns:a16="http://schemas.microsoft.com/office/drawing/2014/main" id="{690CE1C8-E4A2-4009-851C-B4CC1D93AF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2F9A0F-C757-457A-A78A-18110FF4137F}"/>
              </a:ext>
            </a:extLst>
          </p:cNvPr>
          <p:cNvSpPr>
            <a:spLocks noGrp="1"/>
          </p:cNvSpPr>
          <p:nvPr>
            <p:ph type="sldNum" sz="quarter" idx="11"/>
          </p:nvPr>
        </p:nvSpPr>
        <p:spPr/>
        <p:txBody>
          <a:bodyPr/>
          <a:lstStyle/>
          <a:p>
            <a:fld id="{D9AE47F2-95C2-4286-997D-4843A9A6AD0C}" type="slidenum">
              <a:rPr lang="ja-JP" altLang="en-US" smtClean="0"/>
              <a:pPr/>
              <a:t>15</a:t>
            </a:fld>
            <a:endParaRPr lang="ja-JP" altLang="en-US"/>
          </a:p>
        </p:txBody>
      </p:sp>
      <p:sp>
        <p:nvSpPr>
          <p:cNvPr id="7" name="四角形: メモ 6">
            <a:extLst>
              <a:ext uri="{FF2B5EF4-FFF2-40B4-BE49-F238E27FC236}">
                <a16:creationId xmlns:a16="http://schemas.microsoft.com/office/drawing/2014/main" id="{8DD17753-F5B8-4E5C-930A-6257B2482145}"/>
              </a:ext>
            </a:extLst>
          </p:cNvPr>
          <p:cNvSpPr/>
          <p:nvPr/>
        </p:nvSpPr>
        <p:spPr>
          <a:xfrm>
            <a:off x="863861" y="2550973"/>
            <a:ext cx="4347689" cy="3369430"/>
          </a:xfrm>
          <a:prstGeom prst="foldedCorner">
            <a:avLst/>
          </a:prstGeom>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r>
              <a:rPr lang="ja-JP" altLang="en-US"/>
              <a:t>智に働けば角が立つ。</a:t>
            </a:r>
          </a:p>
          <a:p>
            <a:endParaRPr lang="ja-JP" altLang="en-US"/>
          </a:p>
          <a:p>
            <a:r>
              <a:rPr lang="ja-JP" altLang="en-US"/>
              <a:t>情に棹（さお）させば流される。</a:t>
            </a:r>
          </a:p>
          <a:p>
            <a:endParaRPr lang="ja-JP" altLang="en-US"/>
          </a:p>
          <a:p>
            <a:r>
              <a:rPr lang="ja-JP" altLang="en-US"/>
              <a:t>意地を通せば窮屈だ。</a:t>
            </a:r>
          </a:p>
          <a:p>
            <a:endParaRPr lang="ja-JP" altLang="en-US"/>
          </a:p>
          <a:p>
            <a:r>
              <a:rPr lang="ja-JP" altLang="en-US"/>
              <a:t>とかくに人の世は住みにくい。</a:t>
            </a:r>
            <a:endParaRPr lang="en-US" altLang="ja-JP"/>
          </a:p>
          <a:p>
            <a:endParaRPr kumimoji="1" lang="en-US" altLang="ja-JP"/>
          </a:p>
          <a:p>
            <a:pPr algn="r"/>
            <a:r>
              <a:rPr kumimoji="1" lang="en-US" altLang="ja-JP"/>
              <a:t>『</a:t>
            </a:r>
            <a:r>
              <a:rPr kumimoji="1" lang="ja-JP" altLang="en-US"/>
              <a:t>草枕</a:t>
            </a:r>
            <a:r>
              <a:rPr kumimoji="1" lang="en-US" altLang="ja-JP"/>
              <a:t>』</a:t>
            </a:r>
            <a:r>
              <a:rPr lang="ja-JP" altLang="en-US"/>
              <a:t>夏目漱石</a:t>
            </a:r>
            <a:endParaRPr kumimoji="1" lang="ja-JP" altLang="en-US"/>
          </a:p>
        </p:txBody>
      </p:sp>
      <p:sp>
        <p:nvSpPr>
          <p:cNvPr id="8" name="テキスト ボックス 7">
            <a:extLst>
              <a:ext uri="{FF2B5EF4-FFF2-40B4-BE49-F238E27FC236}">
                <a16:creationId xmlns:a16="http://schemas.microsoft.com/office/drawing/2014/main" id="{09D28211-D792-4C9B-A32B-C960726F48ED}"/>
              </a:ext>
            </a:extLst>
          </p:cNvPr>
          <p:cNvSpPr txBox="1"/>
          <p:nvPr/>
        </p:nvSpPr>
        <p:spPr>
          <a:xfrm>
            <a:off x="5467350" y="1509606"/>
            <a:ext cx="6385981" cy="4031873"/>
          </a:xfrm>
          <a:prstGeom prst="rect">
            <a:avLst/>
          </a:prstGeom>
          <a:noFill/>
        </p:spPr>
        <p:txBody>
          <a:bodyPr wrap="square" rtlCol="0">
            <a:spAutoFit/>
          </a:bodyPr>
          <a:lstStyle/>
          <a:p>
            <a:r>
              <a:rPr lang="en-US" altLang="ja-JP" sz="1600"/>
              <a:t>【</a:t>
            </a:r>
            <a:r>
              <a:rPr lang="ja-JP" altLang="en-US" sz="1600"/>
              <a:t>解説</a:t>
            </a:r>
            <a:r>
              <a:rPr lang="en-US" altLang="ja-JP" sz="1600"/>
              <a:t>】</a:t>
            </a:r>
          </a:p>
          <a:p>
            <a:r>
              <a:rPr lang="ja-JP" altLang="en-US" sz="1600"/>
              <a:t>賢く理知的でいようとすると人間関係に角がたち、生活が穏やかではなくなる。（知）</a:t>
            </a:r>
            <a:endParaRPr lang="en-US" altLang="ja-JP" sz="1600"/>
          </a:p>
          <a:p>
            <a:endParaRPr lang="en-US" altLang="ja-JP" sz="1600"/>
          </a:p>
          <a:p>
            <a:r>
              <a:rPr lang="ja-JP" altLang="en-US" sz="1600"/>
              <a:t>情が熱すぎると、感情に走りすぎ流されてしまう（情）</a:t>
            </a:r>
            <a:endParaRPr lang="en-US" altLang="ja-JP" sz="1600"/>
          </a:p>
          <a:p>
            <a:endParaRPr lang="ja-JP" altLang="en-US" sz="1600"/>
          </a:p>
          <a:p>
            <a:r>
              <a:rPr lang="ja-JP" altLang="en-US" sz="1600"/>
              <a:t>自分の意見を強引に主張すると頑固者扱いされ、他人と衝突することも多く、世間が狭くなる。（意）</a:t>
            </a:r>
            <a:endParaRPr kumimoji="1" lang="en-US" altLang="ja-JP" sz="1600"/>
          </a:p>
          <a:p>
            <a:endParaRPr lang="en-US" altLang="ja-JP" sz="1600"/>
          </a:p>
          <a:p>
            <a:r>
              <a:rPr lang="ja-JP" altLang="en-US" sz="1600"/>
              <a:t>とにかく人の世は住みにくいものだ。</a:t>
            </a:r>
            <a:endParaRPr lang="en-US" altLang="ja-JP" sz="1600"/>
          </a:p>
          <a:p>
            <a:endParaRPr kumimoji="1" lang="en-US" altLang="ja-JP" sz="1600"/>
          </a:p>
          <a:p>
            <a:endParaRPr lang="en-US" altLang="ja-JP" sz="1600"/>
          </a:p>
          <a:p>
            <a:r>
              <a:rPr lang="ja-JP" altLang="en-US" sz="1600">
                <a:solidFill>
                  <a:srgbClr val="FF0000"/>
                </a:solidFill>
              </a:rPr>
              <a:t>知情意のバランスが悪いと、いろいろうまくいかない</a:t>
            </a:r>
            <a:endParaRPr lang="en-US" altLang="ja-JP" sz="1600">
              <a:solidFill>
                <a:srgbClr val="FF0000"/>
              </a:solidFill>
            </a:endParaRPr>
          </a:p>
          <a:p>
            <a:r>
              <a:rPr kumimoji="1" lang="ja-JP" altLang="en-US" sz="1600">
                <a:solidFill>
                  <a:srgbClr val="FF0000"/>
                </a:solidFill>
              </a:rPr>
              <a:t>↓</a:t>
            </a:r>
            <a:endParaRPr kumimoji="1" lang="en-US" altLang="ja-JP" sz="1600">
              <a:solidFill>
                <a:srgbClr val="FF0000"/>
              </a:solidFill>
            </a:endParaRPr>
          </a:p>
          <a:p>
            <a:r>
              <a:rPr lang="ja-JP" altLang="en-US" sz="1600">
                <a:solidFill>
                  <a:srgbClr val="FF0000"/>
                </a:solidFill>
              </a:rPr>
              <a:t>言い換えれば・・・</a:t>
            </a:r>
            <a:endParaRPr lang="en-US" altLang="ja-JP" sz="1600">
              <a:solidFill>
                <a:srgbClr val="FF0000"/>
              </a:solidFill>
            </a:endParaRPr>
          </a:p>
          <a:p>
            <a:r>
              <a:rPr lang="ja-JP" altLang="en-US" sz="1600">
                <a:solidFill>
                  <a:srgbClr val="FF0000"/>
                </a:solidFill>
              </a:rPr>
              <a:t>「知情意のバランスが良いと物事、特に人付き合いがうまくいく」</a:t>
            </a:r>
            <a:endParaRPr kumimoji="1" lang="ja-JP" altLang="en-US" sz="1600">
              <a:solidFill>
                <a:srgbClr val="FF0000"/>
              </a:solidFill>
            </a:endParaRPr>
          </a:p>
        </p:txBody>
      </p:sp>
      <p:sp>
        <p:nvSpPr>
          <p:cNvPr id="5" name="正方形/長方形 4">
            <a:extLst>
              <a:ext uri="{FF2B5EF4-FFF2-40B4-BE49-F238E27FC236}">
                <a16:creationId xmlns:a16="http://schemas.microsoft.com/office/drawing/2014/main" id="{7CB9D789-BE14-42C2-BB68-1AC4E00307D1}"/>
              </a:ext>
            </a:extLst>
          </p:cNvPr>
          <p:cNvSpPr/>
          <p:nvPr/>
        </p:nvSpPr>
        <p:spPr>
          <a:xfrm>
            <a:off x="1125052" y="1509606"/>
            <a:ext cx="4003130" cy="646331"/>
          </a:xfrm>
          <a:prstGeom prst="rect">
            <a:avLst/>
          </a:prstGeom>
        </p:spPr>
        <p:txBody>
          <a:bodyPr wrap="square">
            <a:spAutoFit/>
          </a:bodyPr>
          <a:lstStyle/>
          <a:p>
            <a:r>
              <a:rPr lang="en-US" altLang="ja-JP"/>
              <a:t>『</a:t>
            </a:r>
            <a:r>
              <a:rPr lang="ja-JP" altLang="en-US"/>
              <a:t>草枕</a:t>
            </a:r>
            <a:r>
              <a:rPr lang="en-US" altLang="ja-JP"/>
              <a:t>』</a:t>
            </a:r>
            <a:r>
              <a:rPr lang="ja-JP" altLang="en-US"/>
              <a:t>の有名な冒頭部分</a:t>
            </a:r>
            <a:endParaRPr lang="en-US" altLang="ja-JP"/>
          </a:p>
          <a:p>
            <a:r>
              <a:rPr lang="ja-JP" altLang="en-US" u="sng"/>
              <a:t>人付き合いの難しさ</a:t>
            </a:r>
            <a:r>
              <a:rPr lang="ja-JP" altLang="en-US"/>
              <a:t>を説いている</a:t>
            </a:r>
            <a:endParaRPr lang="en-US" altLang="ja-JP"/>
          </a:p>
        </p:txBody>
      </p:sp>
    </p:spTree>
    <p:extLst>
      <p:ext uri="{BB962C8B-B14F-4D97-AF65-F5344CB8AC3E}">
        <p14:creationId xmlns:p14="http://schemas.microsoft.com/office/powerpoint/2010/main" val="36309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lstStyle/>
          <a:p>
            <a:r>
              <a:rPr kumimoji="1" lang="ja-JP" altLang="en-US"/>
              <a:t>基本の型</a:t>
            </a:r>
            <a:br>
              <a:rPr kumimoji="1" lang="en-US" altLang="ja-JP"/>
            </a:br>
            <a:r>
              <a:rPr kumimoji="1" lang="ja-JP" altLang="en-US"/>
              <a:t>（７つの習慣）</a:t>
            </a:r>
          </a:p>
        </p:txBody>
      </p:sp>
      <p:sp>
        <p:nvSpPr>
          <p:cNvPr id="3" name="正方形/長方形 2">
            <a:extLst>
              <a:ext uri="{FF2B5EF4-FFF2-40B4-BE49-F238E27FC236}">
                <a16:creationId xmlns:a16="http://schemas.microsoft.com/office/drawing/2014/main" id="{84673A04-93E4-4311-BAF0-B602B9745F5D}"/>
              </a:ext>
            </a:extLst>
          </p:cNvPr>
          <p:cNvSpPr/>
          <p:nvPr/>
        </p:nvSpPr>
        <p:spPr>
          <a:xfrm>
            <a:off x="2384079" y="4581525"/>
            <a:ext cx="7423841" cy="1200329"/>
          </a:xfrm>
          <a:prstGeom prst="rect">
            <a:avLst/>
          </a:prstGeom>
        </p:spPr>
        <p:txBody>
          <a:bodyPr wrap="square">
            <a:spAutoFit/>
          </a:bodyPr>
          <a:lstStyle/>
          <a:p>
            <a:r>
              <a:rPr lang="en-US" altLang="ja-JP"/>
              <a:t>『</a:t>
            </a:r>
            <a:r>
              <a:rPr lang="ja-JP" altLang="en-US"/>
              <a:t>人格は繰り返し行うことの集大成である。</a:t>
            </a:r>
            <a:endParaRPr lang="en-US" altLang="ja-JP"/>
          </a:p>
          <a:p>
            <a:r>
              <a:rPr lang="ja-JP" altLang="en-US"/>
              <a:t>それ故、秀でるためには、一度の行動ではなく習慣が必要である</a:t>
            </a:r>
            <a:r>
              <a:rPr lang="en-US" altLang="ja-JP"/>
              <a:t>』</a:t>
            </a:r>
          </a:p>
          <a:p>
            <a:endParaRPr lang="en-US" altLang="ja-JP"/>
          </a:p>
          <a:p>
            <a:pPr algn="r"/>
            <a:r>
              <a:rPr lang="ja-JP" altLang="en-US"/>
              <a:t>ーアリストテレス</a:t>
            </a:r>
          </a:p>
        </p:txBody>
      </p:sp>
    </p:spTree>
    <p:extLst>
      <p:ext uri="{BB962C8B-B14F-4D97-AF65-F5344CB8AC3E}">
        <p14:creationId xmlns:p14="http://schemas.microsoft.com/office/powerpoint/2010/main" val="420108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83649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CFDF3-B9DF-41A6-B003-EB061F48AD7B}"/>
              </a:ext>
            </a:extLst>
          </p:cNvPr>
          <p:cNvSpPr>
            <a:spLocks noGrp="1"/>
          </p:cNvSpPr>
          <p:nvPr>
            <p:ph type="title"/>
          </p:nvPr>
        </p:nvSpPr>
        <p:spPr/>
        <p:txBody>
          <a:bodyPr>
            <a:normAutofit fontScale="90000"/>
          </a:bodyPr>
          <a:lstStyle/>
          <a:p>
            <a:r>
              <a:rPr kumimoji="1" lang="en-US" altLang="ja-JP"/>
              <a:t>『</a:t>
            </a:r>
            <a:r>
              <a:rPr kumimoji="1" lang="ja-JP" altLang="en-US"/>
              <a:t>７つの習慣</a:t>
            </a:r>
            <a:r>
              <a:rPr kumimoji="1" lang="en-US" altLang="ja-JP"/>
              <a:t>』</a:t>
            </a:r>
            <a:r>
              <a:rPr kumimoji="1" lang="ja-JP" altLang="en-US"/>
              <a:t>について</a:t>
            </a:r>
          </a:p>
        </p:txBody>
      </p:sp>
      <p:sp>
        <p:nvSpPr>
          <p:cNvPr id="3" name="フッター プレースホルダー 2">
            <a:extLst>
              <a:ext uri="{FF2B5EF4-FFF2-40B4-BE49-F238E27FC236}">
                <a16:creationId xmlns:a16="http://schemas.microsoft.com/office/drawing/2014/main" id="{63A8E2D7-C391-4540-AA85-4C0C9493FB0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165432-1B0B-4CC8-87DD-828F01DF6677}"/>
              </a:ext>
            </a:extLst>
          </p:cNvPr>
          <p:cNvSpPr>
            <a:spLocks noGrp="1"/>
          </p:cNvSpPr>
          <p:nvPr>
            <p:ph type="sldNum" sz="quarter" idx="11"/>
          </p:nvPr>
        </p:nvSpPr>
        <p:spPr/>
        <p:txBody>
          <a:bodyPr/>
          <a:lstStyle/>
          <a:p>
            <a:fld id="{D9AE47F2-95C2-4286-997D-4843A9A6AD0C}" type="slidenum">
              <a:rPr lang="ja-JP" altLang="en-US" smtClean="0"/>
              <a:pPr/>
              <a:t>18</a:t>
            </a:fld>
            <a:endParaRPr lang="ja-JP" altLang="en-US"/>
          </a:p>
        </p:txBody>
      </p:sp>
      <p:sp>
        <p:nvSpPr>
          <p:cNvPr id="5" name="コンテンツ プレースホルダー 4">
            <a:extLst>
              <a:ext uri="{FF2B5EF4-FFF2-40B4-BE49-F238E27FC236}">
                <a16:creationId xmlns:a16="http://schemas.microsoft.com/office/drawing/2014/main" id="{1BEFD3EB-A628-4218-9888-BE7EB5F7C558}"/>
              </a:ext>
            </a:extLst>
          </p:cNvPr>
          <p:cNvSpPr>
            <a:spLocks noGrp="1"/>
          </p:cNvSpPr>
          <p:nvPr>
            <p:ph sz="quarter" idx="12"/>
          </p:nvPr>
        </p:nvSpPr>
        <p:spPr>
          <a:xfrm>
            <a:off x="397930" y="1154942"/>
            <a:ext cx="9698972" cy="5269670"/>
          </a:xfrm>
        </p:spPr>
        <p:txBody>
          <a:bodyPr>
            <a:normAutofit fontScale="92500" lnSpcReduction="10000"/>
          </a:bodyPr>
          <a:lstStyle/>
          <a:p>
            <a:r>
              <a:rPr kumimoji="1" lang="ja-JP" altLang="en-US"/>
              <a:t>著者：スティーブン・</a:t>
            </a:r>
            <a:r>
              <a:rPr kumimoji="1" lang="en-US" altLang="ja-JP"/>
              <a:t>R</a:t>
            </a:r>
            <a:r>
              <a:rPr kumimoji="1" lang="ja-JP" altLang="en-US"/>
              <a:t>・コヴィー</a:t>
            </a:r>
            <a:endParaRPr kumimoji="1" lang="en-US" altLang="ja-JP"/>
          </a:p>
          <a:p>
            <a:pPr lvl="1"/>
            <a:r>
              <a:rPr kumimoji="1" lang="ja-JP" altLang="en-US"/>
              <a:t>アメリカの経営コンサルタント</a:t>
            </a:r>
            <a:endParaRPr kumimoji="1" lang="en-US" altLang="ja-JP"/>
          </a:p>
          <a:p>
            <a:pPr lvl="1"/>
            <a:r>
              <a:rPr lang="ja-JP" altLang="en-US"/>
              <a:t>英</a:t>
            </a:r>
            <a:r>
              <a:rPr lang="en-US" altLang="ja-JP"/>
              <a:t>『</a:t>
            </a:r>
            <a:r>
              <a:rPr lang="ja-JP" altLang="en-US"/>
              <a:t>エコノミスト</a:t>
            </a:r>
            <a:r>
              <a:rPr lang="en-US" altLang="ja-JP"/>
              <a:t>』</a:t>
            </a:r>
            <a:r>
              <a:rPr lang="ja-JP" altLang="en-US"/>
              <a:t>誌では世界で最も大きな影響力を持つ経営コンサルタントと評価</a:t>
            </a:r>
            <a:endParaRPr kumimoji="1" lang="en-US" altLang="ja-JP"/>
          </a:p>
          <a:p>
            <a:r>
              <a:rPr lang="ja-JP" altLang="en-US"/>
              <a:t>著書：</a:t>
            </a:r>
            <a:r>
              <a:rPr lang="en-US" altLang="ja-JP"/>
              <a:t>『</a:t>
            </a:r>
            <a:r>
              <a:rPr lang="ja-JP" altLang="en-US"/>
              <a:t>完訳 </a:t>
            </a:r>
            <a:r>
              <a:rPr lang="en-US" altLang="ja-JP"/>
              <a:t>7</a:t>
            </a:r>
            <a:r>
              <a:rPr lang="ja-JP" altLang="en-US"/>
              <a:t>つの習慣 </a:t>
            </a:r>
            <a:r>
              <a:rPr lang="en-US" altLang="ja-JP"/>
              <a:t>-</a:t>
            </a:r>
            <a:r>
              <a:rPr lang="ja-JP" altLang="en-US"/>
              <a:t>人格主義の回復</a:t>
            </a:r>
            <a:r>
              <a:rPr lang="en-US" altLang="ja-JP"/>
              <a:t>』</a:t>
            </a:r>
          </a:p>
          <a:p>
            <a:pPr lvl="1"/>
            <a:r>
              <a:rPr lang="en-US" altLang="ja-JP"/>
              <a:t>1989</a:t>
            </a:r>
            <a:r>
              <a:rPr lang="ja-JP" altLang="en-US"/>
              <a:t>年の発売以降、全世界で</a:t>
            </a:r>
            <a:r>
              <a:rPr lang="en-US" altLang="ja-JP"/>
              <a:t>3,000</a:t>
            </a:r>
            <a:r>
              <a:rPr lang="ja-JP" altLang="en-US"/>
              <a:t>万部以上の売上げを記録</a:t>
            </a:r>
            <a:endParaRPr lang="en-US" altLang="ja-JP"/>
          </a:p>
          <a:p>
            <a:pPr lvl="1"/>
            <a:r>
              <a:rPr lang="ja-JP" altLang="en-US"/>
              <a:t>日本では</a:t>
            </a:r>
            <a:r>
              <a:rPr lang="en-US" altLang="ja-JP"/>
              <a:t>1996</a:t>
            </a:r>
            <a:r>
              <a:rPr lang="ja-JP" altLang="en-US"/>
              <a:t>年出版、</a:t>
            </a:r>
            <a:r>
              <a:rPr lang="en-US" altLang="ja-JP"/>
              <a:t>200</a:t>
            </a:r>
            <a:r>
              <a:rPr lang="ja-JP" altLang="en-US"/>
              <a:t>万部突破</a:t>
            </a:r>
            <a:endParaRPr lang="en-US" altLang="ja-JP"/>
          </a:p>
          <a:p>
            <a:pPr lvl="1"/>
            <a:r>
              <a:rPr lang="ja-JP" altLang="en-US"/>
              <a:t>建国以来、約</a:t>
            </a:r>
            <a:r>
              <a:rPr lang="en-US" altLang="ja-JP"/>
              <a:t>200</a:t>
            </a:r>
            <a:r>
              <a:rPr lang="ja-JP" altLang="en-US"/>
              <a:t>年分の「成功に関する文献」を調査し、</a:t>
            </a:r>
            <a:r>
              <a:rPr kumimoji="1" lang="en-US" altLang="ja-JP"/>
              <a:t>25</a:t>
            </a:r>
            <a:r>
              <a:rPr kumimoji="1" lang="ja-JP" altLang="en-US"/>
              <a:t>年かけて</a:t>
            </a:r>
            <a:r>
              <a:rPr kumimoji="1" lang="en-US" altLang="ja-JP"/>
              <a:t>1</a:t>
            </a:r>
            <a:r>
              <a:rPr kumimoji="1" lang="ja-JP" altLang="en-US"/>
              <a:t>冊の本にまとめたもの</a:t>
            </a:r>
          </a:p>
          <a:p>
            <a:pPr lvl="1"/>
            <a:r>
              <a:rPr kumimoji="1" lang="ja-JP" altLang="en-US"/>
              <a:t>「“素晴らしい人格をも</a:t>
            </a:r>
            <a:r>
              <a:rPr lang="ja-JP" altLang="en-US"/>
              <a:t>った人間になる“</a:t>
            </a:r>
            <a:r>
              <a:rPr kumimoji="1" lang="ja-JP" altLang="en-US"/>
              <a:t>ことが人生の真の成功である」として</a:t>
            </a:r>
            <a:r>
              <a:rPr lang="ja-JP" altLang="en-US"/>
              <a:t>、人格形成に必要な</a:t>
            </a:r>
            <a:r>
              <a:rPr lang="en-US" altLang="ja-JP"/>
              <a:t>7</a:t>
            </a:r>
            <a:r>
              <a:rPr lang="ja-JP" altLang="en-US"/>
              <a:t>つの心がけ（習慣にすべきこと）を体系化</a:t>
            </a:r>
            <a:endParaRPr lang="en-US" altLang="ja-JP"/>
          </a:p>
        </p:txBody>
      </p:sp>
      <p:pic>
        <p:nvPicPr>
          <p:cNvPr id="7" name="Picture 6">
            <a:extLst>
              <a:ext uri="{FF2B5EF4-FFF2-40B4-BE49-F238E27FC236}">
                <a16:creationId xmlns:a16="http://schemas.microsoft.com/office/drawing/2014/main" id="{4E2E4840-90E1-4A07-866C-DAE7C0E1D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902" y="1623359"/>
            <a:ext cx="1891122" cy="2727369"/>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33D4A81E-D2D1-4EB2-A8FA-0BEC8CFA8F8F}"/>
              </a:ext>
            </a:extLst>
          </p:cNvPr>
          <p:cNvSpPr/>
          <p:nvPr/>
        </p:nvSpPr>
        <p:spPr>
          <a:xfrm>
            <a:off x="8722048" y="1319325"/>
            <a:ext cx="3469952" cy="276999"/>
          </a:xfrm>
          <a:prstGeom prst="rect">
            <a:avLst/>
          </a:prstGeom>
        </p:spPr>
        <p:txBody>
          <a:bodyPr wrap="square">
            <a:spAutoFit/>
          </a:bodyPr>
          <a:lstStyle/>
          <a:p>
            <a:r>
              <a:rPr lang="ja-JP" altLang="en-US" sz="1200"/>
              <a:t>原題：</a:t>
            </a:r>
            <a:r>
              <a:rPr lang="en-US" altLang="ja-JP" sz="1200"/>
              <a:t>The 7 Habits of Highly Effective People</a:t>
            </a:r>
            <a:endParaRPr lang="ja-JP" altLang="en-US" sz="1200"/>
          </a:p>
        </p:txBody>
      </p:sp>
    </p:spTree>
    <p:extLst>
      <p:ext uri="{BB962C8B-B14F-4D97-AF65-F5344CB8AC3E}">
        <p14:creationId xmlns:p14="http://schemas.microsoft.com/office/powerpoint/2010/main" val="138556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8A22D-7601-4831-9F4E-2305B074E865}"/>
              </a:ext>
            </a:extLst>
          </p:cNvPr>
          <p:cNvSpPr>
            <a:spLocks noGrp="1"/>
          </p:cNvSpPr>
          <p:nvPr>
            <p:ph type="title"/>
          </p:nvPr>
        </p:nvSpPr>
        <p:spPr/>
        <p:txBody>
          <a:bodyPr>
            <a:normAutofit fontScale="90000"/>
          </a:bodyPr>
          <a:lstStyle/>
          <a:p>
            <a:r>
              <a:rPr kumimoji="1" lang="en-US" altLang="ja-JP"/>
              <a:t>200</a:t>
            </a:r>
            <a:r>
              <a:rPr kumimoji="1" lang="ja-JP" altLang="en-US"/>
              <a:t>年分の文献調査で分かったこと</a:t>
            </a:r>
          </a:p>
        </p:txBody>
      </p:sp>
      <p:sp>
        <p:nvSpPr>
          <p:cNvPr id="3" name="フッター プレースホルダー 2">
            <a:extLst>
              <a:ext uri="{FF2B5EF4-FFF2-40B4-BE49-F238E27FC236}">
                <a16:creationId xmlns:a16="http://schemas.microsoft.com/office/drawing/2014/main" id="{86D79598-C848-4333-87F5-2B8FC28B5AE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7ACF9D-3793-4558-9330-247E333842BE}"/>
              </a:ext>
            </a:extLst>
          </p:cNvPr>
          <p:cNvSpPr>
            <a:spLocks noGrp="1"/>
          </p:cNvSpPr>
          <p:nvPr>
            <p:ph type="sldNum" sz="quarter" idx="11"/>
          </p:nvPr>
        </p:nvSpPr>
        <p:spPr/>
        <p:txBody>
          <a:bodyPr/>
          <a:lstStyle/>
          <a:p>
            <a:fld id="{D9AE47F2-95C2-4286-997D-4843A9A6AD0C}" type="slidenum">
              <a:rPr lang="ja-JP" altLang="en-US" smtClean="0"/>
              <a:pPr/>
              <a:t>19</a:t>
            </a:fld>
            <a:endParaRPr lang="ja-JP" altLang="en-US"/>
          </a:p>
        </p:txBody>
      </p:sp>
      <p:sp>
        <p:nvSpPr>
          <p:cNvPr id="5" name="コンテンツ プレースホルダー 4">
            <a:extLst>
              <a:ext uri="{FF2B5EF4-FFF2-40B4-BE49-F238E27FC236}">
                <a16:creationId xmlns:a16="http://schemas.microsoft.com/office/drawing/2014/main" id="{E0E0EC9B-FE6E-419C-9303-E7AE0302ED62}"/>
              </a:ext>
            </a:extLst>
          </p:cNvPr>
          <p:cNvSpPr>
            <a:spLocks noGrp="1"/>
          </p:cNvSpPr>
          <p:nvPr>
            <p:ph sz="quarter" idx="12"/>
          </p:nvPr>
        </p:nvSpPr>
        <p:spPr/>
        <p:txBody>
          <a:bodyPr>
            <a:normAutofit fontScale="85000" lnSpcReduction="20000"/>
          </a:bodyPr>
          <a:lstStyle/>
          <a:p>
            <a:r>
              <a:rPr lang="ja-JP" altLang="en-US"/>
              <a:t>表面的なテクニックだけでは成功しない</a:t>
            </a:r>
            <a:endParaRPr lang="en-US" altLang="ja-JP"/>
          </a:p>
          <a:p>
            <a:pPr lvl="1"/>
            <a:r>
              <a:rPr kumimoji="1" lang="ja-JP" altLang="en-US"/>
              <a:t>直近</a:t>
            </a:r>
            <a:r>
              <a:rPr kumimoji="1" lang="en-US" altLang="ja-JP"/>
              <a:t>50</a:t>
            </a:r>
            <a:r>
              <a:rPr kumimoji="1" lang="ja-JP" altLang="en-US"/>
              <a:t>年に書かれた文献は</a:t>
            </a:r>
            <a:r>
              <a:rPr lang="ja-JP" altLang="en-US"/>
              <a:t>コミュニケーションスキル、</a:t>
            </a:r>
            <a:r>
              <a:rPr kumimoji="1" lang="ja-JP" altLang="en-US"/>
              <a:t>ポジティブシンキングスキルなどの応急処置的なテクニックに終始している</a:t>
            </a:r>
            <a:endParaRPr kumimoji="1" lang="en-US" altLang="ja-JP"/>
          </a:p>
          <a:p>
            <a:pPr lvl="2"/>
            <a:r>
              <a:rPr kumimoji="1" lang="ja-JP" altLang="en-US"/>
              <a:t>成功したいなら、個性、態度、イメージなどの人間関係を円滑にするべき！</a:t>
            </a:r>
            <a:r>
              <a:rPr kumimoji="1" lang="en-US" altLang="ja-JP"/>
              <a:t>…</a:t>
            </a:r>
            <a:r>
              <a:rPr kumimoji="1" lang="ja-JP" altLang="en-US" b="1">
                <a:solidFill>
                  <a:srgbClr val="FF0000"/>
                </a:solidFill>
              </a:rPr>
              <a:t>個性主義</a:t>
            </a:r>
            <a:endParaRPr kumimoji="1" lang="en-US" altLang="ja-JP">
              <a:solidFill>
                <a:srgbClr val="FF0000"/>
              </a:solidFill>
            </a:endParaRPr>
          </a:p>
          <a:p>
            <a:pPr lvl="1"/>
            <a:r>
              <a:rPr lang="ja-JP" altLang="en-US"/>
              <a:t>これらスキルも即効性があるが、あくまで二次的な要素</a:t>
            </a:r>
            <a:endParaRPr kumimoji="1" lang="en-US" altLang="ja-JP"/>
          </a:p>
          <a:p>
            <a:r>
              <a:rPr lang="ja-JP" altLang="en-US" u="sng"/>
              <a:t>真の成功者</a:t>
            </a:r>
            <a:r>
              <a:rPr lang="ja-JP" altLang="en-US"/>
              <a:t>になるには人格形成が必須</a:t>
            </a:r>
            <a:endParaRPr lang="en-US" altLang="ja-JP"/>
          </a:p>
          <a:p>
            <a:pPr lvl="1"/>
            <a:r>
              <a:rPr kumimoji="1" lang="ja-JP" altLang="en-US"/>
              <a:t>基礎となる人格の良さがあってはじめて、テクニックがいきてくる</a:t>
            </a:r>
            <a:endParaRPr kumimoji="1" lang="en-US" altLang="ja-JP"/>
          </a:p>
          <a:p>
            <a:pPr lvl="1"/>
            <a:endParaRPr kumimoji="1" lang="en-US" altLang="ja-JP"/>
          </a:p>
          <a:p>
            <a:pPr lvl="1"/>
            <a:r>
              <a:rPr lang="ja-JP" altLang="en-US"/>
              <a:t>テクニックだけを考えるのは一夜漬けの勉強</a:t>
            </a:r>
            <a:endParaRPr lang="en-US" altLang="ja-JP"/>
          </a:p>
          <a:p>
            <a:pPr lvl="1"/>
            <a:r>
              <a:rPr kumimoji="1" lang="ja-JP" altLang="en-US"/>
              <a:t>一方、始めの</a:t>
            </a:r>
            <a:r>
              <a:rPr kumimoji="1" lang="en-US" altLang="ja-JP"/>
              <a:t>150</a:t>
            </a:r>
            <a:r>
              <a:rPr kumimoji="1" lang="ja-JP" altLang="en-US"/>
              <a:t>年の文献</a:t>
            </a:r>
            <a:r>
              <a:rPr lang="ja-JP" altLang="en-US"/>
              <a:t>には誠意、謙虚、勇気、正義、忍耐、勤勉、節制、黄金律といった、人間の内面にある「人格的」なことを成功の条件に挙げているものが多い</a:t>
            </a:r>
            <a:endParaRPr lang="en-US" altLang="ja-JP"/>
          </a:p>
          <a:p>
            <a:pPr lvl="2"/>
            <a:r>
              <a:rPr lang="ja-JP" altLang="en-US"/>
              <a:t>成功したいなら人格を磨くべき！</a:t>
            </a:r>
            <a:r>
              <a:rPr lang="en-US" altLang="ja-JP"/>
              <a:t>…</a:t>
            </a:r>
            <a:r>
              <a:rPr lang="ja-JP" altLang="en-US" b="1">
                <a:solidFill>
                  <a:srgbClr val="FF0000"/>
                </a:solidFill>
              </a:rPr>
              <a:t>人格主義</a:t>
            </a:r>
            <a:endParaRPr lang="en-US" altLang="ja-JP" b="1">
              <a:solidFill>
                <a:srgbClr val="FF0000"/>
              </a:solidFill>
            </a:endParaRPr>
          </a:p>
          <a:p>
            <a:pPr lvl="1"/>
            <a:r>
              <a:rPr lang="en-US" altLang="ja-JP" b="1"/>
              <a:t>『</a:t>
            </a:r>
            <a:r>
              <a:rPr lang="en-US" altLang="ja-JP"/>
              <a:t>7</a:t>
            </a:r>
            <a:r>
              <a:rPr lang="ja-JP" altLang="en-US"/>
              <a:t>つの習慣</a:t>
            </a:r>
            <a:r>
              <a:rPr lang="en-US" altLang="ja-JP"/>
              <a:t>』</a:t>
            </a:r>
            <a:r>
              <a:rPr lang="ja-JP" altLang="en-US"/>
              <a:t>の副題は“人格主義の回復”</a:t>
            </a:r>
            <a:endParaRPr kumimoji="1" lang="ja-JP" altLang="en-US"/>
          </a:p>
        </p:txBody>
      </p:sp>
    </p:spTree>
    <p:extLst>
      <p:ext uri="{BB962C8B-B14F-4D97-AF65-F5344CB8AC3E}">
        <p14:creationId xmlns:p14="http://schemas.microsoft.com/office/powerpoint/2010/main" val="86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EAB67C-AE11-4C0F-BAA3-1BF1BB80A3DD}"/>
              </a:ext>
            </a:extLst>
          </p:cNvPr>
          <p:cNvSpPr>
            <a:spLocks noGrp="1"/>
          </p:cNvSpPr>
          <p:nvPr>
            <p:ph type="title"/>
          </p:nvPr>
        </p:nvSpPr>
        <p:spPr/>
        <p:txBody>
          <a:bodyPr>
            <a:normAutofit fontScale="90000"/>
          </a:bodyPr>
          <a:lstStyle/>
          <a:p>
            <a:r>
              <a:rPr kumimoji="1" lang="en-US" altLang="ja-JP"/>
              <a:t>『</a:t>
            </a:r>
            <a:r>
              <a:rPr kumimoji="1" lang="ja-JP" altLang="en-US"/>
              <a:t>論語と算盤</a:t>
            </a:r>
            <a:r>
              <a:rPr kumimoji="1" lang="en-US" altLang="ja-JP"/>
              <a:t>』</a:t>
            </a:r>
            <a:r>
              <a:rPr kumimoji="1" lang="ja-JP" altLang="en-US"/>
              <a:t>について</a:t>
            </a:r>
          </a:p>
        </p:txBody>
      </p:sp>
      <p:sp>
        <p:nvSpPr>
          <p:cNvPr id="3" name="フッター プレースホルダー 2">
            <a:extLst>
              <a:ext uri="{FF2B5EF4-FFF2-40B4-BE49-F238E27FC236}">
                <a16:creationId xmlns:a16="http://schemas.microsoft.com/office/drawing/2014/main" id="{2BDC1499-7F5C-4250-BDE2-2F6F046DF86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409E88-3AEA-4C30-B7CE-991F2309A8BD}"/>
              </a:ext>
            </a:extLst>
          </p:cNvPr>
          <p:cNvSpPr>
            <a:spLocks noGrp="1"/>
          </p:cNvSpPr>
          <p:nvPr>
            <p:ph type="sldNum" sz="quarter" idx="11"/>
          </p:nvPr>
        </p:nvSpPr>
        <p:spPr/>
        <p:txBody>
          <a:bodyPr/>
          <a:lstStyle/>
          <a:p>
            <a:fld id="{D9AE47F2-95C2-4286-997D-4843A9A6AD0C}" type="slidenum">
              <a:rPr lang="ja-JP" altLang="en-US" smtClean="0"/>
              <a:pPr/>
              <a:t>2</a:t>
            </a:fld>
            <a:endParaRPr lang="ja-JP" altLang="en-US"/>
          </a:p>
        </p:txBody>
      </p:sp>
      <p:sp>
        <p:nvSpPr>
          <p:cNvPr id="5" name="コンテンツ プレースホルダー 4">
            <a:extLst>
              <a:ext uri="{FF2B5EF4-FFF2-40B4-BE49-F238E27FC236}">
                <a16:creationId xmlns:a16="http://schemas.microsoft.com/office/drawing/2014/main" id="{746A7519-8A73-4704-BA93-DDE1F3AA0744}"/>
              </a:ext>
            </a:extLst>
          </p:cNvPr>
          <p:cNvSpPr>
            <a:spLocks noGrp="1"/>
          </p:cNvSpPr>
          <p:nvPr>
            <p:ph sz="quarter" idx="12"/>
          </p:nvPr>
        </p:nvSpPr>
        <p:spPr>
          <a:xfrm>
            <a:off x="397931" y="1264356"/>
            <a:ext cx="11333993" cy="5160256"/>
          </a:xfrm>
        </p:spPr>
        <p:txBody>
          <a:bodyPr>
            <a:normAutofit fontScale="92500" lnSpcReduction="10000"/>
          </a:bodyPr>
          <a:lstStyle/>
          <a:p>
            <a:r>
              <a:rPr lang="en-US" altLang="ja-JP"/>
              <a:t>『</a:t>
            </a:r>
            <a:r>
              <a:rPr lang="ja-JP" altLang="en-US"/>
              <a:t>論語と算盤</a:t>
            </a:r>
            <a:r>
              <a:rPr lang="en-US" altLang="ja-JP"/>
              <a:t>』</a:t>
            </a:r>
            <a:r>
              <a:rPr lang="ja-JP" altLang="en-US"/>
              <a:t>（渋澤栄一著）：</a:t>
            </a:r>
            <a:r>
              <a:rPr lang="en-US" altLang="ja-JP"/>
              <a:t>1916</a:t>
            </a:r>
            <a:r>
              <a:rPr lang="ja-JP" altLang="en-US"/>
              <a:t>年出版</a:t>
            </a:r>
            <a:endParaRPr lang="en-US" altLang="ja-JP"/>
          </a:p>
          <a:p>
            <a:pPr lvl="1"/>
            <a:r>
              <a:rPr kumimoji="1" lang="ja-JP" altLang="en-US" b="1"/>
              <a:t>論語</a:t>
            </a:r>
            <a:r>
              <a:rPr kumimoji="1" lang="ja-JP" altLang="en-US"/>
              <a:t>・・・孔子が説いた思想（道徳）をその弟子達が記録</a:t>
            </a:r>
            <a:r>
              <a:rPr lang="ja-JP" altLang="en-US"/>
              <a:t>した書</a:t>
            </a:r>
            <a:endParaRPr lang="en-US" altLang="ja-JP"/>
          </a:p>
          <a:p>
            <a:pPr lvl="2"/>
            <a:r>
              <a:rPr lang="ja-JP" altLang="en-US">
                <a:solidFill>
                  <a:srgbClr val="FF0000"/>
                </a:solidFill>
              </a:rPr>
              <a:t>人格形成</a:t>
            </a:r>
            <a:r>
              <a:rPr lang="ja-JP" altLang="en-US"/>
              <a:t>のための勉学</a:t>
            </a:r>
            <a:endParaRPr kumimoji="1" lang="en-US" altLang="ja-JP"/>
          </a:p>
          <a:p>
            <a:pPr lvl="2"/>
            <a:r>
              <a:rPr kumimoji="1" lang="ja-JP" altLang="en-US"/>
              <a:t>江戸時代、礼節や生き方を重んじる</a:t>
            </a:r>
            <a:r>
              <a:rPr kumimoji="1" lang="ja-JP" altLang="en-US" b="1"/>
              <a:t>武士向け</a:t>
            </a:r>
            <a:r>
              <a:rPr kumimoji="1" lang="ja-JP" altLang="en-US"/>
              <a:t>の教育として利用</a:t>
            </a:r>
            <a:endParaRPr kumimoji="1" lang="en-US" altLang="ja-JP"/>
          </a:p>
          <a:p>
            <a:pPr lvl="1"/>
            <a:r>
              <a:rPr lang="ja-JP" altLang="en-US" b="1"/>
              <a:t>算盤</a:t>
            </a:r>
            <a:r>
              <a:rPr lang="ja-JP" altLang="en-US"/>
              <a:t>・・・計算機、商売にはかかせない道具</a:t>
            </a:r>
            <a:endParaRPr lang="en-US" altLang="ja-JP"/>
          </a:p>
          <a:p>
            <a:pPr lvl="2"/>
            <a:r>
              <a:rPr lang="ja-JP" altLang="en-US"/>
              <a:t>資本主義により、ビジネスを通じた</a:t>
            </a:r>
            <a:r>
              <a:rPr lang="ja-JP" altLang="en-US">
                <a:solidFill>
                  <a:srgbClr val="FF0000"/>
                </a:solidFill>
              </a:rPr>
              <a:t>利益追求</a:t>
            </a:r>
            <a:r>
              <a:rPr lang="ja-JP" altLang="en-US"/>
              <a:t>の思想を表すもの</a:t>
            </a:r>
            <a:endParaRPr lang="en-US" altLang="ja-JP"/>
          </a:p>
          <a:p>
            <a:pPr lvl="2"/>
            <a:r>
              <a:rPr lang="ja-JP" altLang="en-US"/>
              <a:t>利益追求を重んじる</a:t>
            </a:r>
            <a:r>
              <a:rPr lang="ja-JP" altLang="en-US" b="1"/>
              <a:t>商人向け</a:t>
            </a:r>
            <a:r>
              <a:rPr lang="ja-JP" altLang="en-US"/>
              <a:t>の教育</a:t>
            </a:r>
            <a:endParaRPr lang="en-US" altLang="ja-JP"/>
          </a:p>
          <a:p>
            <a:r>
              <a:rPr lang="ja-JP" altLang="en-US"/>
              <a:t>内容</a:t>
            </a:r>
            <a:endParaRPr lang="en-US" altLang="ja-JP"/>
          </a:p>
          <a:p>
            <a:pPr lvl="1"/>
            <a:r>
              <a:rPr lang="ja-JP" altLang="en-US"/>
              <a:t>商売は、道徳のみでも利益追求のみでもうまくいかない。その両方が必要である</a:t>
            </a:r>
            <a:endParaRPr lang="en-US" altLang="ja-JP"/>
          </a:p>
          <a:p>
            <a:pPr lvl="1"/>
            <a:r>
              <a:rPr lang="ja-JP" altLang="en-US"/>
              <a:t>正しく稼ぎ、それを正しく社会に還元するサイクルを確立してこそ会社は永続する</a:t>
            </a:r>
            <a:endParaRPr lang="en-US" altLang="ja-JP"/>
          </a:p>
          <a:p>
            <a:pPr lvl="1"/>
            <a:r>
              <a:rPr lang="ja-JP" altLang="en-US"/>
              <a:t>豊かさや地位は、素晴らしい人格を持ち、正しい道を進んだ結果手にしたものでなければならない</a:t>
            </a:r>
            <a:endParaRPr lang="en-US" altLang="ja-JP"/>
          </a:p>
        </p:txBody>
      </p:sp>
      <p:pic>
        <p:nvPicPr>
          <p:cNvPr id="9" name="Picture 2">
            <a:extLst>
              <a:ext uri="{FF2B5EF4-FFF2-40B4-BE49-F238E27FC236}">
                <a16:creationId xmlns:a16="http://schemas.microsoft.com/office/drawing/2014/main" id="{56349F18-31A6-46E4-B804-F725F4092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113" y="1203970"/>
            <a:ext cx="1886361" cy="306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06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010E05AF-A9AF-4198-9CDA-9EA2F5096E27}"/>
              </a:ext>
            </a:extLst>
          </p:cNvPr>
          <p:cNvSpPr/>
          <p:nvPr/>
        </p:nvSpPr>
        <p:spPr>
          <a:xfrm>
            <a:off x="569190" y="5621482"/>
            <a:ext cx="10629900" cy="714881"/>
          </a:xfrm>
          <a:prstGeom prst="rect">
            <a:avLst/>
          </a:prstGeom>
          <a:solidFill>
            <a:schemeClr val="accent1">
              <a:lumMod val="20000"/>
              <a:lumOff val="80000"/>
            </a:schemeClr>
          </a:solidFill>
          <a:ln w="19050">
            <a:noFill/>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24" name="正方形/長方形 23">
            <a:extLst>
              <a:ext uri="{FF2B5EF4-FFF2-40B4-BE49-F238E27FC236}">
                <a16:creationId xmlns:a16="http://schemas.microsoft.com/office/drawing/2014/main" id="{4773435F-8820-4270-B3E9-0A41B6D534A7}"/>
              </a:ext>
            </a:extLst>
          </p:cNvPr>
          <p:cNvSpPr/>
          <p:nvPr/>
        </p:nvSpPr>
        <p:spPr>
          <a:xfrm>
            <a:off x="571500" y="3717144"/>
            <a:ext cx="10629900" cy="1914729"/>
          </a:xfrm>
          <a:prstGeom prst="rect">
            <a:avLst/>
          </a:prstGeom>
          <a:solidFill>
            <a:schemeClr val="accent6">
              <a:lumMod val="20000"/>
              <a:lumOff val="80000"/>
            </a:schemeClr>
          </a:solidFill>
          <a:ln w="19050">
            <a:noFill/>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23" name="正方形/長方形 22">
            <a:extLst>
              <a:ext uri="{FF2B5EF4-FFF2-40B4-BE49-F238E27FC236}">
                <a16:creationId xmlns:a16="http://schemas.microsoft.com/office/drawing/2014/main" id="{30A58A12-E687-442E-BC55-155F73114500}"/>
              </a:ext>
            </a:extLst>
          </p:cNvPr>
          <p:cNvSpPr/>
          <p:nvPr/>
        </p:nvSpPr>
        <p:spPr>
          <a:xfrm>
            <a:off x="569190" y="1901421"/>
            <a:ext cx="10629900" cy="1874539"/>
          </a:xfrm>
          <a:prstGeom prst="rect">
            <a:avLst/>
          </a:prstGeom>
          <a:solidFill>
            <a:schemeClr val="accent5">
              <a:lumMod val="20000"/>
              <a:lumOff val="80000"/>
            </a:schemeClr>
          </a:solidFill>
          <a:ln w="19050">
            <a:noFill/>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2" name="タイトル 1">
            <a:extLst>
              <a:ext uri="{FF2B5EF4-FFF2-40B4-BE49-F238E27FC236}">
                <a16:creationId xmlns:a16="http://schemas.microsoft.com/office/drawing/2014/main" id="{C18D70D9-BBE3-4EB8-828E-6E1D30F75892}"/>
              </a:ext>
            </a:extLst>
          </p:cNvPr>
          <p:cNvSpPr>
            <a:spLocks noGrp="1"/>
          </p:cNvSpPr>
          <p:nvPr>
            <p:ph type="title"/>
          </p:nvPr>
        </p:nvSpPr>
        <p:spPr>
          <a:xfrm>
            <a:off x="397932" y="360538"/>
            <a:ext cx="11455399" cy="666045"/>
          </a:xfrm>
        </p:spPr>
        <p:txBody>
          <a:bodyPr>
            <a:normAutofit fontScale="90000"/>
          </a:bodyPr>
          <a:lstStyle/>
          <a:p>
            <a:r>
              <a:rPr kumimoji="1" lang="en-US" altLang="ja-JP"/>
              <a:t>『</a:t>
            </a:r>
            <a:r>
              <a:rPr kumimoji="1" lang="ja-JP" altLang="en-US"/>
              <a:t>７つの習慣</a:t>
            </a:r>
            <a:r>
              <a:rPr kumimoji="1" lang="en-US" altLang="ja-JP"/>
              <a:t>』</a:t>
            </a:r>
            <a:r>
              <a:rPr kumimoji="1" lang="ja-JP" altLang="en-US"/>
              <a:t>の流れ</a:t>
            </a:r>
          </a:p>
        </p:txBody>
      </p:sp>
      <p:sp>
        <p:nvSpPr>
          <p:cNvPr id="3" name="フッター プレースホルダー 2">
            <a:extLst>
              <a:ext uri="{FF2B5EF4-FFF2-40B4-BE49-F238E27FC236}">
                <a16:creationId xmlns:a16="http://schemas.microsoft.com/office/drawing/2014/main" id="{A27C199A-3388-414B-9EE4-C1B28AEB997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1DF5C1-4B1C-4F2D-8C9D-708127FC6EF8}"/>
              </a:ext>
            </a:extLst>
          </p:cNvPr>
          <p:cNvSpPr>
            <a:spLocks noGrp="1"/>
          </p:cNvSpPr>
          <p:nvPr>
            <p:ph type="sldNum" sz="quarter" idx="11"/>
          </p:nvPr>
        </p:nvSpPr>
        <p:spPr/>
        <p:txBody>
          <a:bodyPr/>
          <a:lstStyle/>
          <a:p>
            <a:fld id="{D9AE47F2-95C2-4286-997D-4843A9A6AD0C}" type="slidenum">
              <a:rPr lang="ja-JP" altLang="en-US" smtClean="0"/>
              <a:pPr/>
              <a:t>20</a:t>
            </a:fld>
            <a:endParaRPr lang="ja-JP" altLang="en-US"/>
          </a:p>
        </p:txBody>
      </p:sp>
      <p:sp>
        <p:nvSpPr>
          <p:cNvPr id="14" name="四角形: 角を丸くする 13">
            <a:extLst>
              <a:ext uri="{FF2B5EF4-FFF2-40B4-BE49-F238E27FC236}">
                <a16:creationId xmlns:a16="http://schemas.microsoft.com/office/drawing/2014/main" id="{A7CD9E47-64F3-4DF6-93C7-B69DDD7B5BD0}"/>
              </a:ext>
            </a:extLst>
          </p:cNvPr>
          <p:cNvSpPr/>
          <p:nvPr/>
        </p:nvSpPr>
        <p:spPr>
          <a:xfrm>
            <a:off x="1094820" y="1970480"/>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①主体的である</a:t>
            </a:r>
            <a:endParaRPr lang="en-US" altLang="ja-JP" b="1">
              <a:solidFill>
                <a:schemeClr val="tx1"/>
              </a:solidFill>
            </a:endParaRPr>
          </a:p>
        </p:txBody>
      </p:sp>
      <p:sp>
        <p:nvSpPr>
          <p:cNvPr id="15" name="四角形: 角を丸くする 14">
            <a:extLst>
              <a:ext uri="{FF2B5EF4-FFF2-40B4-BE49-F238E27FC236}">
                <a16:creationId xmlns:a16="http://schemas.microsoft.com/office/drawing/2014/main" id="{BE9B08B4-B4CA-4574-BA29-BB6185EFCA8F}"/>
              </a:ext>
            </a:extLst>
          </p:cNvPr>
          <p:cNvSpPr/>
          <p:nvPr/>
        </p:nvSpPr>
        <p:spPr>
          <a:xfrm>
            <a:off x="1094820" y="2545057"/>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②終わりを思い描くことから始める</a:t>
            </a:r>
            <a:endParaRPr lang="en-US" altLang="ja-JP" b="1">
              <a:solidFill>
                <a:schemeClr val="tx1"/>
              </a:solidFill>
            </a:endParaRPr>
          </a:p>
        </p:txBody>
      </p:sp>
      <p:sp>
        <p:nvSpPr>
          <p:cNvPr id="16" name="四角形: 角を丸くする 15">
            <a:extLst>
              <a:ext uri="{FF2B5EF4-FFF2-40B4-BE49-F238E27FC236}">
                <a16:creationId xmlns:a16="http://schemas.microsoft.com/office/drawing/2014/main" id="{EBB47A33-83E2-4FA7-A7E6-6ACDD21A96A4}"/>
              </a:ext>
            </a:extLst>
          </p:cNvPr>
          <p:cNvSpPr/>
          <p:nvPr/>
        </p:nvSpPr>
        <p:spPr>
          <a:xfrm>
            <a:off x="1094820" y="3119634"/>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③最優先事項を優先する</a:t>
            </a:r>
            <a:endParaRPr lang="en-US" altLang="ja-JP" b="1">
              <a:solidFill>
                <a:schemeClr val="tx1"/>
              </a:solidFill>
            </a:endParaRPr>
          </a:p>
        </p:txBody>
      </p:sp>
      <p:sp>
        <p:nvSpPr>
          <p:cNvPr id="17" name="四角形: 角を丸くする 16">
            <a:extLst>
              <a:ext uri="{FF2B5EF4-FFF2-40B4-BE49-F238E27FC236}">
                <a16:creationId xmlns:a16="http://schemas.microsoft.com/office/drawing/2014/main" id="{45D03EDE-9411-4E61-8050-7A46B6306E8C}"/>
              </a:ext>
            </a:extLst>
          </p:cNvPr>
          <p:cNvSpPr/>
          <p:nvPr/>
        </p:nvSpPr>
        <p:spPr>
          <a:xfrm>
            <a:off x="1094820" y="3855628"/>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④</a:t>
            </a:r>
            <a:r>
              <a:rPr lang="en-US" altLang="ja-JP" b="1">
                <a:solidFill>
                  <a:schemeClr val="tx1"/>
                </a:solidFill>
              </a:rPr>
              <a:t>Win-Win</a:t>
            </a:r>
            <a:r>
              <a:rPr lang="ja-JP" altLang="en-US" b="1">
                <a:solidFill>
                  <a:schemeClr val="tx1"/>
                </a:solidFill>
              </a:rPr>
              <a:t>を考える</a:t>
            </a:r>
            <a:endParaRPr lang="en-US" altLang="ja-JP" b="1">
              <a:solidFill>
                <a:schemeClr val="tx1"/>
              </a:solidFill>
            </a:endParaRPr>
          </a:p>
        </p:txBody>
      </p:sp>
      <p:sp>
        <p:nvSpPr>
          <p:cNvPr id="18" name="四角形: 角を丸くする 17">
            <a:extLst>
              <a:ext uri="{FF2B5EF4-FFF2-40B4-BE49-F238E27FC236}">
                <a16:creationId xmlns:a16="http://schemas.microsoft.com/office/drawing/2014/main" id="{77CB8C28-DF48-404B-96B6-587BC10F4207}"/>
              </a:ext>
            </a:extLst>
          </p:cNvPr>
          <p:cNvSpPr/>
          <p:nvPr/>
        </p:nvSpPr>
        <p:spPr>
          <a:xfrm>
            <a:off x="1094820" y="4417306"/>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⑤</a:t>
            </a:r>
            <a:r>
              <a:rPr lang="ja-JP" altLang="en-US" b="1"/>
              <a:t>まず理解に徹し、そして理解される</a:t>
            </a:r>
            <a:endParaRPr lang="en-US" altLang="ja-JP" b="1">
              <a:solidFill>
                <a:schemeClr val="tx1"/>
              </a:solidFill>
            </a:endParaRPr>
          </a:p>
        </p:txBody>
      </p:sp>
      <p:sp>
        <p:nvSpPr>
          <p:cNvPr id="19" name="四角形: 角を丸くする 18">
            <a:extLst>
              <a:ext uri="{FF2B5EF4-FFF2-40B4-BE49-F238E27FC236}">
                <a16:creationId xmlns:a16="http://schemas.microsoft.com/office/drawing/2014/main" id="{F4FFDE8D-EE4C-4A30-8E19-2721050615C8}"/>
              </a:ext>
            </a:extLst>
          </p:cNvPr>
          <p:cNvSpPr/>
          <p:nvPr/>
        </p:nvSpPr>
        <p:spPr>
          <a:xfrm>
            <a:off x="1094820" y="4991883"/>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⑥シナジーを創りだす</a:t>
            </a:r>
            <a:endParaRPr lang="en-US" altLang="ja-JP" b="1">
              <a:solidFill>
                <a:schemeClr val="tx1"/>
              </a:solidFill>
            </a:endParaRPr>
          </a:p>
        </p:txBody>
      </p:sp>
      <p:sp>
        <p:nvSpPr>
          <p:cNvPr id="20" name="四角形: 角を丸くする 19">
            <a:extLst>
              <a:ext uri="{FF2B5EF4-FFF2-40B4-BE49-F238E27FC236}">
                <a16:creationId xmlns:a16="http://schemas.microsoft.com/office/drawing/2014/main" id="{429156F8-A4A4-48CD-9DCB-65A30523BA58}"/>
              </a:ext>
            </a:extLst>
          </p:cNvPr>
          <p:cNvSpPr/>
          <p:nvPr/>
        </p:nvSpPr>
        <p:spPr>
          <a:xfrm>
            <a:off x="1094820" y="5681839"/>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⑦刃を研ぐ</a:t>
            </a:r>
            <a:endParaRPr lang="en-US" altLang="ja-JP" b="1">
              <a:solidFill>
                <a:schemeClr val="tx1"/>
              </a:solidFill>
            </a:endParaRPr>
          </a:p>
        </p:txBody>
      </p:sp>
      <p:sp>
        <p:nvSpPr>
          <p:cNvPr id="21" name="矢印: 下 20">
            <a:extLst>
              <a:ext uri="{FF2B5EF4-FFF2-40B4-BE49-F238E27FC236}">
                <a16:creationId xmlns:a16="http://schemas.microsoft.com/office/drawing/2014/main" id="{D188C53D-3C06-4FC8-8336-E8D858A2ABF6}"/>
              </a:ext>
            </a:extLst>
          </p:cNvPr>
          <p:cNvSpPr/>
          <p:nvPr/>
        </p:nvSpPr>
        <p:spPr>
          <a:xfrm>
            <a:off x="183756" y="1901421"/>
            <a:ext cx="748145" cy="4434941"/>
          </a:xfrm>
          <a:prstGeom prst="downArrow">
            <a:avLst/>
          </a:prstGeom>
          <a:ln/>
        </p:spPr>
        <p:style>
          <a:lnRef idx="1">
            <a:schemeClr val="accent1"/>
          </a:lnRef>
          <a:fillRef idx="2">
            <a:schemeClr val="accent1"/>
          </a:fillRef>
          <a:effectRef idx="1">
            <a:schemeClr val="accent1"/>
          </a:effectRef>
          <a:fontRef idx="minor">
            <a:schemeClr val="dk1"/>
          </a:fontRef>
        </p:style>
        <p:txBody>
          <a:bodyPr vert="wordArtVertRtl" lIns="180000" tIns="180000" rIns="180000" bIns="180000" rtlCol="0" anchor="ctr"/>
          <a:lstStyle/>
          <a:p>
            <a:pPr algn="ctr"/>
            <a:r>
              <a:rPr kumimoji="1" lang="ja-JP" altLang="en-US"/>
              <a:t>人格形成</a:t>
            </a:r>
          </a:p>
        </p:txBody>
      </p:sp>
      <p:sp>
        <p:nvSpPr>
          <p:cNvPr id="22" name="楕円 21">
            <a:extLst>
              <a:ext uri="{FF2B5EF4-FFF2-40B4-BE49-F238E27FC236}">
                <a16:creationId xmlns:a16="http://schemas.microsoft.com/office/drawing/2014/main" id="{DA447B7B-AEE9-4DC7-B3BB-217C0B78B63B}"/>
              </a:ext>
            </a:extLst>
          </p:cNvPr>
          <p:cNvSpPr/>
          <p:nvPr/>
        </p:nvSpPr>
        <p:spPr>
          <a:xfrm>
            <a:off x="6674683" y="2130409"/>
            <a:ext cx="4083628" cy="1465118"/>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en-US" altLang="ja-JP"/>
              <a:t>STEP</a:t>
            </a:r>
            <a:r>
              <a:rPr kumimoji="1" lang="ja-JP" altLang="en-US"/>
              <a:t>：１</a:t>
            </a:r>
            <a:endParaRPr kumimoji="1" lang="en-US" altLang="ja-JP"/>
          </a:p>
          <a:p>
            <a:pPr algn="ctr"/>
            <a:r>
              <a:rPr lang="ja-JP" altLang="en-US"/>
              <a:t>まず自分が成功する</a:t>
            </a:r>
            <a:endParaRPr lang="en-US" altLang="ja-JP"/>
          </a:p>
          <a:p>
            <a:pPr algn="ctr"/>
            <a:r>
              <a:rPr kumimoji="1" lang="ja-JP" altLang="en-US">
                <a:solidFill>
                  <a:srgbClr val="FF0000"/>
                </a:solidFill>
              </a:rPr>
              <a:t>⇒私的成功</a:t>
            </a:r>
          </a:p>
        </p:txBody>
      </p:sp>
      <p:sp>
        <p:nvSpPr>
          <p:cNvPr id="25" name="楕円 24">
            <a:extLst>
              <a:ext uri="{FF2B5EF4-FFF2-40B4-BE49-F238E27FC236}">
                <a16:creationId xmlns:a16="http://schemas.microsoft.com/office/drawing/2014/main" id="{38A8559E-C139-441F-9C21-D2C41E22BB7F}"/>
              </a:ext>
            </a:extLst>
          </p:cNvPr>
          <p:cNvSpPr/>
          <p:nvPr/>
        </p:nvSpPr>
        <p:spPr>
          <a:xfrm>
            <a:off x="6674683" y="4034747"/>
            <a:ext cx="4083628" cy="1465118"/>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en-US" altLang="ja-JP"/>
              <a:t>STEP</a:t>
            </a:r>
            <a:r>
              <a:rPr kumimoji="1" lang="ja-JP" altLang="en-US"/>
              <a:t>：２</a:t>
            </a:r>
            <a:endParaRPr kumimoji="1" lang="en-US" altLang="ja-JP"/>
          </a:p>
          <a:p>
            <a:pPr algn="ctr"/>
            <a:r>
              <a:rPr kumimoji="1" lang="ja-JP" altLang="en-US"/>
              <a:t>みんなで成功</a:t>
            </a:r>
            <a:r>
              <a:rPr lang="ja-JP" altLang="en-US"/>
              <a:t>する</a:t>
            </a:r>
            <a:endParaRPr kumimoji="1" lang="en-US" altLang="ja-JP"/>
          </a:p>
          <a:p>
            <a:pPr algn="ctr"/>
            <a:r>
              <a:rPr lang="ja-JP" altLang="en-US">
                <a:solidFill>
                  <a:srgbClr val="FF0000"/>
                </a:solidFill>
              </a:rPr>
              <a:t>⇒公的成功</a:t>
            </a:r>
            <a:endParaRPr kumimoji="1" lang="ja-JP" altLang="en-US">
              <a:solidFill>
                <a:srgbClr val="FF0000"/>
              </a:solidFill>
            </a:endParaRPr>
          </a:p>
        </p:txBody>
      </p:sp>
      <p:sp>
        <p:nvSpPr>
          <p:cNvPr id="27" name="楕円 26">
            <a:extLst>
              <a:ext uri="{FF2B5EF4-FFF2-40B4-BE49-F238E27FC236}">
                <a16:creationId xmlns:a16="http://schemas.microsoft.com/office/drawing/2014/main" id="{E18929DC-A204-4380-819F-68FAD27B6675}"/>
              </a:ext>
            </a:extLst>
          </p:cNvPr>
          <p:cNvSpPr/>
          <p:nvPr/>
        </p:nvSpPr>
        <p:spPr>
          <a:xfrm>
            <a:off x="6674683" y="5695873"/>
            <a:ext cx="4083628" cy="576490"/>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en-US" altLang="ja-JP"/>
              <a:t>STEP</a:t>
            </a:r>
            <a:r>
              <a:rPr kumimoji="1" lang="ja-JP" altLang="en-US"/>
              <a:t>：３</a:t>
            </a:r>
            <a:endParaRPr kumimoji="1" lang="en-US" altLang="ja-JP"/>
          </a:p>
          <a:p>
            <a:pPr algn="ctr"/>
            <a:r>
              <a:rPr kumimoji="1" lang="ja-JP" altLang="en-US"/>
              <a:t>自分磨きをし続ける</a:t>
            </a:r>
          </a:p>
        </p:txBody>
      </p:sp>
      <p:sp>
        <p:nvSpPr>
          <p:cNvPr id="28" name="四角形: 角を丸くする 27">
            <a:extLst>
              <a:ext uri="{FF2B5EF4-FFF2-40B4-BE49-F238E27FC236}">
                <a16:creationId xmlns:a16="http://schemas.microsoft.com/office/drawing/2014/main" id="{B55E0B10-498F-4FF4-9BBF-C8FEAF45D972}"/>
              </a:ext>
            </a:extLst>
          </p:cNvPr>
          <p:cNvSpPr/>
          <p:nvPr/>
        </p:nvSpPr>
        <p:spPr>
          <a:xfrm>
            <a:off x="397932" y="1226127"/>
            <a:ext cx="5698068"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ctr"/>
            <a:r>
              <a:rPr lang="ja-JP" altLang="en-US" b="1">
                <a:solidFill>
                  <a:schemeClr val="tx1"/>
                </a:solidFill>
              </a:rPr>
              <a:t>パラダイムを自覚する</a:t>
            </a:r>
            <a:endParaRPr lang="en-US" altLang="ja-JP" b="1">
              <a:solidFill>
                <a:schemeClr val="tx1"/>
              </a:solidFill>
            </a:endParaRPr>
          </a:p>
        </p:txBody>
      </p:sp>
      <p:sp>
        <p:nvSpPr>
          <p:cNvPr id="29" name="楕円 28">
            <a:extLst>
              <a:ext uri="{FF2B5EF4-FFF2-40B4-BE49-F238E27FC236}">
                <a16:creationId xmlns:a16="http://schemas.microsoft.com/office/drawing/2014/main" id="{491BEF05-4009-4F6E-8A09-55170745A4D1}"/>
              </a:ext>
            </a:extLst>
          </p:cNvPr>
          <p:cNvSpPr/>
          <p:nvPr/>
        </p:nvSpPr>
        <p:spPr>
          <a:xfrm>
            <a:off x="6674683" y="1160819"/>
            <a:ext cx="4083628" cy="576490"/>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lang="ja-JP" altLang="en-US"/>
              <a:t>初めの一歩</a:t>
            </a:r>
            <a:endParaRPr kumimoji="1" lang="en-US" altLang="ja-JP"/>
          </a:p>
        </p:txBody>
      </p:sp>
    </p:spTree>
    <p:extLst>
      <p:ext uri="{BB962C8B-B14F-4D97-AF65-F5344CB8AC3E}">
        <p14:creationId xmlns:p14="http://schemas.microsoft.com/office/powerpoint/2010/main" val="48107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CE4E7-3B5B-4D30-B86F-5A613C9724C9}"/>
              </a:ext>
            </a:extLst>
          </p:cNvPr>
          <p:cNvSpPr>
            <a:spLocks noGrp="1"/>
          </p:cNvSpPr>
          <p:nvPr>
            <p:ph type="title"/>
          </p:nvPr>
        </p:nvSpPr>
        <p:spPr>
          <a:xfrm>
            <a:off x="397932" y="360538"/>
            <a:ext cx="11455399" cy="666045"/>
          </a:xfrm>
        </p:spPr>
        <p:txBody>
          <a:bodyPr>
            <a:normAutofit fontScale="90000"/>
          </a:bodyPr>
          <a:lstStyle/>
          <a:p>
            <a:r>
              <a:rPr lang="ja-JP" altLang="en-US"/>
              <a:t>本の構成</a:t>
            </a:r>
            <a:endParaRPr kumimoji="1" lang="ja-JP" altLang="en-US"/>
          </a:p>
        </p:txBody>
      </p:sp>
      <p:sp>
        <p:nvSpPr>
          <p:cNvPr id="3" name="フッター プレースホルダー 2">
            <a:extLst>
              <a:ext uri="{FF2B5EF4-FFF2-40B4-BE49-F238E27FC236}">
                <a16:creationId xmlns:a16="http://schemas.microsoft.com/office/drawing/2014/main" id="{9AF7169C-DF2D-4DEB-BE06-B97EB7C32BFB}"/>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64F840E-1DF2-40DE-A99E-CC0D325B1E4E}"/>
              </a:ext>
            </a:extLst>
          </p:cNvPr>
          <p:cNvSpPr>
            <a:spLocks noGrp="1"/>
          </p:cNvSpPr>
          <p:nvPr>
            <p:ph type="sldNum" sz="quarter" idx="11"/>
          </p:nvPr>
        </p:nvSpPr>
        <p:spPr>
          <a:xfrm>
            <a:off x="10758311" y="6281510"/>
            <a:ext cx="1095020" cy="576490"/>
          </a:xfrm>
        </p:spPr>
        <p:txBody>
          <a:bodyPr/>
          <a:lstStyle/>
          <a:p>
            <a:fld id="{D9AE47F2-95C2-4286-997D-4843A9A6AD0C}" type="slidenum">
              <a:rPr lang="ja-JP" altLang="en-US" smtClean="0"/>
              <a:pPr/>
              <a:t>21</a:t>
            </a:fld>
            <a:endParaRPr lang="ja-JP" altLang="en-US"/>
          </a:p>
        </p:txBody>
      </p:sp>
      <p:sp>
        <p:nvSpPr>
          <p:cNvPr id="5" name="コンテンツ プレースホルダー 4">
            <a:extLst>
              <a:ext uri="{FF2B5EF4-FFF2-40B4-BE49-F238E27FC236}">
                <a16:creationId xmlns:a16="http://schemas.microsoft.com/office/drawing/2014/main" id="{A3C72467-5455-48F1-AA78-C50E1203E5DE}"/>
              </a:ext>
            </a:extLst>
          </p:cNvPr>
          <p:cNvSpPr>
            <a:spLocks noGrp="1"/>
          </p:cNvSpPr>
          <p:nvPr>
            <p:ph sz="quarter" idx="12"/>
          </p:nvPr>
        </p:nvSpPr>
        <p:spPr>
          <a:xfrm>
            <a:off x="397932" y="1264356"/>
            <a:ext cx="11455399" cy="5160256"/>
          </a:xfrm>
        </p:spPr>
        <p:txBody>
          <a:bodyPr>
            <a:normAutofit/>
          </a:bodyPr>
          <a:lstStyle/>
          <a:p>
            <a:pPr marL="514350" indent="-514350">
              <a:buFont typeface="+mj-lt"/>
              <a:buAutoNum type="arabicPeriod"/>
            </a:pPr>
            <a:r>
              <a:rPr kumimoji="1" lang="ja-JP" altLang="en-US"/>
              <a:t>第一部：パラダイムと原則</a:t>
            </a:r>
            <a:endParaRPr kumimoji="1" lang="en-US" altLang="ja-JP"/>
          </a:p>
          <a:p>
            <a:pPr marL="514350" indent="-514350">
              <a:buFont typeface="+mj-lt"/>
              <a:buAutoNum type="arabicPeriod"/>
            </a:pPr>
            <a:r>
              <a:rPr lang="ja-JP" altLang="en-US"/>
              <a:t>第二部：私的成功</a:t>
            </a:r>
            <a:endParaRPr lang="en-US" altLang="ja-JP"/>
          </a:p>
          <a:p>
            <a:pPr marL="514350" indent="-514350">
              <a:buFont typeface="+mj-lt"/>
              <a:buAutoNum type="arabicPeriod"/>
            </a:pPr>
            <a:r>
              <a:rPr lang="ja-JP" altLang="en-US"/>
              <a:t>第三部：公的</a:t>
            </a:r>
            <a:r>
              <a:rPr kumimoji="1" lang="ja-JP" altLang="en-US"/>
              <a:t>成功</a:t>
            </a:r>
            <a:endParaRPr kumimoji="1" lang="en-US" altLang="ja-JP"/>
          </a:p>
          <a:p>
            <a:pPr marL="514350" indent="-514350">
              <a:buFont typeface="+mj-lt"/>
              <a:buAutoNum type="arabicPeriod"/>
            </a:pPr>
            <a:r>
              <a:rPr lang="ja-JP" altLang="en-US"/>
              <a:t>第四部：再新再生</a:t>
            </a:r>
            <a:endParaRPr lang="en-US" altLang="ja-JP"/>
          </a:p>
        </p:txBody>
      </p:sp>
      <p:pic>
        <p:nvPicPr>
          <p:cNvPr id="6" name="Picture 6">
            <a:extLst>
              <a:ext uri="{FF2B5EF4-FFF2-40B4-BE49-F238E27FC236}">
                <a16:creationId xmlns:a16="http://schemas.microsoft.com/office/drawing/2014/main" id="{52A06B40-9A90-4CA3-B81A-263076CC5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327" y="1471743"/>
            <a:ext cx="3034524" cy="437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479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D048F-8788-42C7-85EF-7B914F2D29AA}"/>
              </a:ext>
            </a:extLst>
          </p:cNvPr>
          <p:cNvSpPr>
            <a:spLocks noGrp="1"/>
          </p:cNvSpPr>
          <p:nvPr>
            <p:ph type="title"/>
          </p:nvPr>
        </p:nvSpPr>
        <p:spPr/>
        <p:txBody>
          <a:bodyPr/>
          <a:lstStyle/>
          <a:p>
            <a:r>
              <a:rPr lang="ja-JP" altLang="en-US"/>
              <a:t>７つの習慣</a:t>
            </a:r>
            <a:br>
              <a:rPr lang="en-US" altLang="ja-JP"/>
            </a:br>
            <a:r>
              <a:rPr lang="ja-JP" altLang="en-US"/>
              <a:t>第一部：パラダイムと原則</a:t>
            </a:r>
            <a:endParaRPr kumimoji="1" lang="ja-JP" altLang="en-US"/>
          </a:p>
        </p:txBody>
      </p:sp>
    </p:spTree>
    <p:extLst>
      <p:ext uri="{BB962C8B-B14F-4D97-AF65-F5344CB8AC3E}">
        <p14:creationId xmlns:p14="http://schemas.microsoft.com/office/powerpoint/2010/main" val="1552806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4662F-E73C-4FBB-BF4B-2D256437A074}"/>
              </a:ext>
            </a:extLst>
          </p:cNvPr>
          <p:cNvSpPr>
            <a:spLocks noGrp="1"/>
          </p:cNvSpPr>
          <p:nvPr>
            <p:ph type="title"/>
          </p:nvPr>
        </p:nvSpPr>
        <p:spPr/>
        <p:txBody>
          <a:bodyPr>
            <a:normAutofit fontScale="90000"/>
          </a:bodyPr>
          <a:lstStyle/>
          <a:p>
            <a:r>
              <a:rPr lang="ja-JP" altLang="en-US"/>
              <a:t>パラダイムとは</a:t>
            </a:r>
            <a:endParaRPr kumimoji="1" lang="ja-JP" altLang="en-US"/>
          </a:p>
        </p:txBody>
      </p:sp>
      <p:sp>
        <p:nvSpPr>
          <p:cNvPr id="3" name="フッター プレースホルダー 2">
            <a:extLst>
              <a:ext uri="{FF2B5EF4-FFF2-40B4-BE49-F238E27FC236}">
                <a16:creationId xmlns:a16="http://schemas.microsoft.com/office/drawing/2014/main" id="{55270B47-D964-4D4D-BF21-C4C98D954ED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E626DB-F9B5-47D1-A4AF-89F2A9C0DC36}"/>
              </a:ext>
            </a:extLst>
          </p:cNvPr>
          <p:cNvSpPr>
            <a:spLocks noGrp="1"/>
          </p:cNvSpPr>
          <p:nvPr>
            <p:ph type="sldNum" sz="quarter" idx="11"/>
          </p:nvPr>
        </p:nvSpPr>
        <p:spPr/>
        <p:txBody>
          <a:bodyPr/>
          <a:lstStyle/>
          <a:p>
            <a:fld id="{D9AE47F2-95C2-4286-997D-4843A9A6AD0C}" type="slidenum">
              <a:rPr lang="ja-JP" altLang="en-US" smtClean="0"/>
              <a:pPr/>
              <a:t>23</a:t>
            </a:fld>
            <a:endParaRPr lang="ja-JP" altLang="en-US"/>
          </a:p>
        </p:txBody>
      </p:sp>
      <p:sp>
        <p:nvSpPr>
          <p:cNvPr id="5" name="コンテンツ プレースホルダー 4">
            <a:extLst>
              <a:ext uri="{FF2B5EF4-FFF2-40B4-BE49-F238E27FC236}">
                <a16:creationId xmlns:a16="http://schemas.microsoft.com/office/drawing/2014/main" id="{5533F815-ABE1-4E7B-A7D1-F338DE8260B0}"/>
              </a:ext>
            </a:extLst>
          </p:cNvPr>
          <p:cNvSpPr>
            <a:spLocks noGrp="1"/>
          </p:cNvSpPr>
          <p:nvPr>
            <p:ph sz="quarter" idx="12"/>
          </p:nvPr>
        </p:nvSpPr>
        <p:spPr>
          <a:xfrm>
            <a:off x="397932" y="1264356"/>
            <a:ext cx="11455399" cy="5017153"/>
          </a:xfrm>
        </p:spPr>
        <p:txBody>
          <a:bodyPr>
            <a:normAutofit fontScale="85000" lnSpcReduction="20000"/>
          </a:bodyPr>
          <a:lstStyle/>
          <a:p>
            <a:r>
              <a:rPr kumimoji="1" lang="ja-JP" altLang="en-US"/>
              <a:t>「</a:t>
            </a:r>
            <a:r>
              <a:rPr kumimoji="1" lang="en-US" altLang="ja-JP"/>
              <a:t>7</a:t>
            </a:r>
            <a:r>
              <a:rPr kumimoji="1" lang="ja-JP" altLang="en-US"/>
              <a:t>つの習慣」に入る前にパラダイムの存在を理解する</a:t>
            </a:r>
            <a:endParaRPr kumimoji="1" lang="en-US" altLang="ja-JP"/>
          </a:p>
          <a:p>
            <a:pPr lvl="1"/>
            <a:r>
              <a:rPr lang="ja-JP" altLang="en-US"/>
              <a:t>パラダイムとは“ものの見方”。人が生まれてから、それぞれが身につけた知識や体験したことによって独自につくられるもの</a:t>
            </a:r>
            <a:endParaRPr lang="en-US" altLang="ja-JP"/>
          </a:p>
          <a:p>
            <a:pPr lvl="1"/>
            <a:r>
              <a:rPr lang="ja-JP" altLang="en-US"/>
              <a:t>同じ現象であっても、人それぞれ見方が異なる（パラダイムが異なるから）</a:t>
            </a:r>
            <a:endParaRPr lang="en-US" altLang="ja-JP"/>
          </a:p>
          <a:p>
            <a:pPr lvl="1"/>
            <a:r>
              <a:rPr lang="ja-JP" altLang="en-US"/>
              <a:t>人はだれでも、パラダイムに基づいて生きている</a:t>
            </a:r>
            <a:endParaRPr lang="en-US" altLang="ja-JP"/>
          </a:p>
          <a:p>
            <a:pPr lvl="1"/>
            <a:r>
              <a:rPr kumimoji="1" lang="ja-JP" altLang="en-US"/>
              <a:t>成功するためには、</a:t>
            </a:r>
            <a:r>
              <a:rPr kumimoji="1" lang="ja-JP" altLang="en-US" u="sng"/>
              <a:t>パラダイムシフト</a:t>
            </a:r>
            <a:r>
              <a:rPr kumimoji="1" lang="ja-JP" altLang="en-US"/>
              <a:t>を起こす必要がある（新しいパラダイムを獲得する）</a:t>
            </a:r>
            <a:endParaRPr kumimoji="1" lang="en-US" altLang="ja-JP"/>
          </a:p>
          <a:p>
            <a:r>
              <a:rPr lang="ja-JP" altLang="en-US"/>
              <a:t>人格形成にはパラダイムシフトが必要</a:t>
            </a:r>
            <a:endParaRPr lang="en-US" altLang="ja-JP"/>
          </a:p>
          <a:p>
            <a:pPr lvl="1"/>
            <a:r>
              <a:rPr lang="ja-JP" altLang="en-US"/>
              <a:t>「自分のパラダイムと他人のパラダイムは違う」ことを受け入れることで、相手への理解も深まる（相手と意見が異なっても腹が立たない）</a:t>
            </a:r>
            <a:endParaRPr lang="en-US" altLang="ja-JP"/>
          </a:p>
          <a:p>
            <a:pPr lvl="1"/>
            <a:r>
              <a:rPr lang="ja-JP" altLang="en-US"/>
              <a:t>パラダイムが態度と行動を決める</a:t>
            </a:r>
            <a:endParaRPr lang="en-US" altLang="ja-JP"/>
          </a:p>
          <a:p>
            <a:pPr lvl="2"/>
            <a:r>
              <a:rPr lang="ja-JP" altLang="en-US"/>
              <a:t>ものの見方＝あり方</a:t>
            </a:r>
            <a:endParaRPr lang="en-US" altLang="ja-JP"/>
          </a:p>
          <a:p>
            <a:pPr lvl="2"/>
            <a:r>
              <a:rPr lang="ja-JP" altLang="en-US"/>
              <a:t>「どう見るか」と「どうあるか」は強い相関があるので、行動を変えるならものの見方を変える必要がある</a:t>
            </a:r>
            <a:endParaRPr lang="en-US" altLang="ja-JP"/>
          </a:p>
          <a:p>
            <a:pPr lvl="2"/>
            <a:r>
              <a:rPr lang="ja-JP" altLang="en-US"/>
              <a:t>人格形成にはパラダイムシフトが必須となる</a:t>
            </a:r>
            <a:endParaRPr lang="en-US" altLang="ja-JP"/>
          </a:p>
        </p:txBody>
      </p:sp>
    </p:spTree>
    <p:extLst>
      <p:ext uri="{BB962C8B-B14F-4D97-AF65-F5344CB8AC3E}">
        <p14:creationId xmlns:p14="http://schemas.microsoft.com/office/powerpoint/2010/main" val="221415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15BFCB-66C1-4045-A192-5857B5C37FE0}"/>
              </a:ext>
            </a:extLst>
          </p:cNvPr>
          <p:cNvSpPr>
            <a:spLocks noGrp="1"/>
          </p:cNvSpPr>
          <p:nvPr>
            <p:ph type="title"/>
          </p:nvPr>
        </p:nvSpPr>
        <p:spPr>
          <a:xfrm>
            <a:off x="397932" y="360538"/>
            <a:ext cx="11455399" cy="666045"/>
          </a:xfrm>
        </p:spPr>
        <p:txBody>
          <a:bodyPr>
            <a:normAutofit fontScale="90000"/>
          </a:bodyPr>
          <a:lstStyle/>
          <a:p>
            <a:r>
              <a:rPr kumimoji="1" lang="ja-JP" altLang="en-US"/>
              <a:t>あなたは、何に見えますか？</a:t>
            </a:r>
          </a:p>
        </p:txBody>
      </p:sp>
      <p:sp>
        <p:nvSpPr>
          <p:cNvPr id="3" name="フッター プレースホルダー 2">
            <a:extLst>
              <a:ext uri="{FF2B5EF4-FFF2-40B4-BE49-F238E27FC236}">
                <a16:creationId xmlns:a16="http://schemas.microsoft.com/office/drawing/2014/main" id="{65C916CF-2B1E-4A6C-9A4A-3FD64083C5A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1EA0C3-B14F-4E04-B06A-7FFB4F151BF1}"/>
              </a:ext>
            </a:extLst>
          </p:cNvPr>
          <p:cNvSpPr>
            <a:spLocks noGrp="1"/>
          </p:cNvSpPr>
          <p:nvPr>
            <p:ph type="sldNum" sz="quarter" idx="11"/>
          </p:nvPr>
        </p:nvSpPr>
        <p:spPr/>
        <p:txBody>
          <a:bodyPr/>
          <a:lstStyle/>
          <a:p>
            <a:fld id="{D9AE47F2-95C2-4286-997D-4843A9A6AD0C}" type="slidenum">
              <a:rPr lang="ja-JP" altLang="en-US" smtClean="0"/>
              <a:pPr/>
              <a:t>24</a:t>
            </a:fld>
            <a:endParaRPr lang="ja-JP" altLang="en-US"/>
          </a:p>
        </p:txBody>
      </p:sp>
      <p:pic>
        <p:nvPicPr>
          <p:cNvPr id="1026" name="Picture 2" descr="７つの習慣ver2～パラダイムとパラダイムシフト | Follow your Dreams">
            <a:extLst>
              <a:ext uri="{FF2B5EF4-FFF2-40B4-BE49-F238E27FC236}">
                <a16:creationId xmlns:a16="http://schemas.microsoft.com/office/drawing/2014/main" id="{46A7E831-4DAC-4A19-908E-0472276A9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685" y="1311845"/>
            <a:ext cx="3903669" cy="4684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７つの習慣ver2～パラダイムとパラダイムシフト | Follow your Dreams">
            <a:extLst>
              <a:ext uri="{FF2B5EF4-FFF2-40B4-BE49-F238E27FC236}">
                <a16:creationId xmlns:a16="http://schemas.microsoft.com/office/drawing/2014/main" id="{63E7B88C-78C0-4CBD-8715-D02498C8D0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1" y="2229298"/>
            <a:ext cx="2528569" cy="3315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７つの習慣ver2～パラダイムとパラダイムシフト | Follow your Dreams">
            <a:extLst>
              <a:ext uri="{FF2B5EF4-FFF2-40B4-BE49-F238E27FC236}">
                <a16:creationId xmlns:a16="http://schemas.microsoft.com/office/drawing/2014/main" id="{80B3B038-8BCA-4AB1-AA3C-5A9DC9886D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7600" y="2229298"/>
            <a:ext cx="2528569" cy="331552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5CE757A-9872-420C-839D-A7B1D2922D22}"/>
              </a:ext>
            </a:extLst>
          </p:cNvPr>
          <p:cNvSpPr txBox="1"/>
          <p:nvPr/>
        </p:nvSpPr>
        <p:spPr>
          <a:xfrm>
            <a:off x="397932" y="6378203"/>
            <a:ext cx="4470399" cy="369332"/>
          </a:xfrm>
          <a:prstGeom prst="rect">
            <a:avLst/>
          </a:prstGeom>
          <a:noFill/>
        </p:spPr>
        <p:txBody>
          <a:bodyPr wrap="square" rtlCol="0">
            <a:spAutoFit/>
          </a:bodyPr>
          <a:lstStyle/>
          <a:p>
            <a:r>
              <a:rPr kumimoji="1" lang="ja-JP" altLang="en-US"/>
              <a:t>出典：</a:t>
            </a:r>
            <a:r>
              <a:rPr kumimoji="1" lang="en-US" altLang="ja-JP"/>
              <a:t>『</a:t>
            </a:r>
            <a:r>
              <a:rPr kumimoji="1" lang="ja-JP" altLang="en-US"/>
              <a:t>完訳　７つの習慣</a:t>
            </a:r>
            <a:r>
              <a:rPr kumimoji="1" lang="en-US" altLang="ja-JP"/>
              <a:t>』</a:t>
            </a:r>
            <a:endParaRPr kumimoji="1" lang="ja-JP" altLang="en-US"/>
          </a:p>
        </p:txBody>
      </p:sp>
    </p:spTree>
    <p:extLst>
      <p:ext uri="{BB962C8B-B14F-4D97-AF65-F5344CB8AC3E}">
        <p14:creationId xmlns:p14="http://schemas.microsoft.com/office/powerpoint/2010/main" val="199311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4662F-E73C-4FBB-BF4B-2D256437A074}"/>
              </a:ext>
            </a:extLst>
          </p:cNvPr>
          <p:cNvSpPr>
            <a:spLocks noGrp="1"/>
          </p:cNvSpPr>
          <p:nvPr>
            <p:ph type="title"/>
          </p:nvPr>
        </p:nvSpPr>
        <p:spPr/>
        <p:txBody>
          <a:bodyPr>
            <a:normAutofit fontScale="90000"/>
          </a:bodyPr>
          <a:lstStyle/>
          <a:p>
            <a:r>
              <a:rPr lang="ja-JP" altLang="en-US"/>
              <a:t>パラダイムを自覚したうえで“原則”を持つ</a:t>
            </a:r>
            <a:endParaRPr kumimoji="1" lang="ja-JP" altLang="en-US"/>
          </a:p>
        </p:txBody>
      </p:sp>
      <p:sp>
        <p:nvSpPr>
          <p:cNvPr id="3" name="フッター プレースホルダー 2">
            <a:extLst>
              <a:ext uri="{FF2B5EF4-FFF2-40B4-BE49-F238E27FC236}">
                <a16:creationId xmlns:a16="http://schemas.microsoft.com/office/drawing/2014/main" id="{55270B47-D964-4D4D-BF21-C4C98D954ED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E626DB-F9B5-47D1-A4AF-89F2A9C0DC36}"/>
              </a:ext>
            </a:extLst>
          </p:cNvPr>
          <p:cNvSpPr>
            <a:spLocks noGrp="1"/>
          </p:cNvSpPr>
          <p:nvPr>
            <p:ph type="sldNum" sz="quarter" idx="11"/>
          </p:nvPr>
        </p:nvSpPr>
        <p:spPr/>
        <p:txBody>
          <a:bodyPr/>
          <a:lstStyle/>
          <a:p>
            <a:fld id="{D9AE47F2-95C2-4286-997D-4843A9A6AD0C}" type="slidenum">
              <a:rPr lang="ja-JP" altLang="en-US" smtClean="0"/>
              <a:pPr/>
              <a:t>25</a:t>
            </a:fld>
            <a:endParaRPr lang="ja-JP" altLang="en-US"/>
          </a:p>
        </p:txBody>
      </p:sp>
      <p:sp>
        <p:nvSpPr>
          <p:cNvPr id="5" name="コンテンツ プレースホルダー 4">
            <a:extLst>
              <a:ext uri="{FF2B5EF4-FFF2-40B4-BE49-F238E27FC236}">
                <a16:creationId xmlns:a16="http://schemas.microsoft.com/office/drawing/2014/main" id="{5533F815-ABE1-4E7B-A7D1-F338DE8260B0}"/>
              </a:ext>
            </a:extLst>
          </p:cNvPr>
          <p:cNvSpPr>
            <a:spLocks noGrp="1"/>
          </p:cNvSpPr>
          <p:nvPr>
            <p:ph sz="quarter" idx="12"/>
          </p:nvPr>
        </p:nvSpPr>
        <p:spPr/>
        <p:txBody>
          <a:bodyPr>
            <a:normAutofit fontScale="92500"/>
          </a:bodyPr>
          <a:lstStyle/>
          <a:p>
            <a:r>
              <a:rPr kumimoji="1" lang="ja-JP" altLang="en-US"/>
              <a:t>自分のパラダイムを自覚する</a:t>
            </a:r>
            <a:endParaRPr kumimoji="1" lang="en-US" altLang="ja-JP"/>
          </a:p>
          <a:p>
            <a:pPr lvl="1"/>
            <a:r>
              <a:rPr lang="ja-JP" altLang="en-US"/>
              <a:t>自分のパラダイムを自覚すると、うまくいっていない原因（イライラの原因、人間関係のこじれ等）が見えてくる</a:t>
            </a:r>
            <a:endParaRPr lang="en-US" altLang="ja-JP"/>
          </a:p>
          <a:p>
            <a:r>
              <a:rPr kumimoji="1" lang="ja-JP" altLang="en-US"/>
              <a:t>原則</a:t>
            </a:r>
            <a:endParaRPr kumimoji="1" lang="en-US" altLang="ja-JP"/>
          </a:p>
          <a:p>
            <a:pPr lvl="1"/>
            <a:r>
              <a:rPr kumimoji="1" lang="ja-JP" altLang="en-US" u="sng"/>
              <a:t>原則とは有史以来ずっと価値があると認められた人類共通の価値観、自然の法則</a:t>
            </a:r>
            <a:endParaRPr kumimoji="1" lang="en-US" altLang="ja-JP"/>
          </a:p>
          <a:p>
            <a:pPr lvl="2"/>
            <a:r>
              <a:rPr kumimoji="1" lang="ja-JP" altLang="en-US"/>
              <a:t>誠実さ、素直さ、真摯さ、正直、責任、他者への敬意・・・（</a:t>
            </a:r>
            <a:r>
              <a:rPr kumimoji="1" lang="ja-JP" altLang="en-US" b="1">
                <a:solidFill>
                  <a:srgbClr val="FF0000"/>
                </a:solidFill>
              </a:rPr>
              <a:t>道徳心</a:t>
            </a:r>
            <a:r>
              <a:rPr kumimoji="1" lang="ja-JP" altLang="en-US"/>
              <a:t>）</a:t>
            </a:r>
            <a:endParaRPr kumimoji="1" lang="en-US" altLang="ja-JP"/>
          </a:p>
          <a:p>
            <a:pPr lvl="1"/>
            <a:r>
              <a:rPr lang="ja-JP" altLang="en-US"/>
              <a:t>原則はあらゆる状況に応用できるため、夫婦、家族、民間・公的組織にも通用する</a:t>
            </a:r>
            <a:endParaRPr lang="en-US" altLang="ja-JP"/>
          </a:p>
          <a:p>
            <a:pPr lvl="1"/>
            <a:r>
              <a:rPr kumimoji="1" lang="ja-JP" altLang="en-US"/>
              <a:t>自分はこれら原則の何が重要だと思うのか？（自分なりの原則をみつける）</a:t>
            </a:r>
            <a:endParaRPr kumimoji="1" lang="en-US" altLang="ja-JP"/>
          </a:p>
          <a:p>
            <a:pPr lvl="1"/>
            <a:r>
              <a:rPr lang="ja-JP" altLang="en-US"/>
              <a:t>自分の</a:t>
            </a:r>
            <a:r>
              <a:rPr kumimoji="1" lang="ja-JP" altLang="en-US"/>
              <a:t>パラダイムをこれら原則に近づけることができれば、人生の成功に近づく</a:t>
            </a:r>
          </a:p>
        </p:txBody>
      </p:sp>
    </p:spTree>
    <p:extLst>
      <p:ext uri="{BB962C8B-B14F-4D97-AF65-F5344CB8AC3E}">
        <p14:creationId xmlns:p14="http://schemas.microsoft.com/office/powerpoint/2010/main" val="1904985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D048F-8788-42C7-85EF-7B914F2D29AA}"/>
              </a:ext>
            </a:extLst>
          </p:cNvPr>
          <p:cNvSpPr>
            <a:spLocks noGrp="1"/>
          </p:cNvSpPr>
          <p:nvPr>
            <p:ph type="title"/>
          </p:nvPr>
        </p:nvSpPr>
        <p:spPr/>
        <p:txBody>
          <a:bodyPr>
            <a:normAutofit/>
          </a:bodyPr>
          <a:lstStyle/>
          <a:p>
            <a:r>
              <a:rPr lang="ja-JP" altLang="en-US"/>
              <a:t>７つの習慣</a:t>
            </a:r>
            <a:br>
              <a:rPr lang="en-US" altLang="ja-JP"/>
            </a:br>
            <a:r>
              <a:rPr lang="ja-JP" altLang="en-US"/>
              <a:t>第二部：私的成功</a:t>
            </a:r>
            <a:endParaRPr kumimoji="1" lang="ja-JP" altLang="en-US"/>
          </a:p>
        </p:txBody>
      </p:sp>
      <p:sp>
        <p:nvSpPr>
          <p:cNvPr id="3" name="四角形: 角を丸くする 2">
            <a:extLst>
              <a:ext uri="{FF2B5EF4-FFF2-40B4-BE49-F238E27FC236}">
                <a16:creationId xmlns:a16="http://schemas.microsoft.com/office/drawing/2014/main" id="{692BF74C-4148-4E20-BFD9-F6FE5BC9E83C}"/>
              </a:ext>
            </a:extLst>
          </p:cNvPr>
          <p:cNvSpPr/>
          <p:nvPr/>
        </p:nvSpPr>
        <p:spPr>
          <a:xfrm>
            <a:off x="3385259" y="4046489"/>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①主体的である</a:t>
            </a:r>
            <a:endParaRPr lang="en-US" altLang="ja-JP">
              <a:solidFill>
                <a:schemeClr val="tx1"/>
              </a:solidFill>
            </a:endParaRPr>
          </a:p>
        </p:txBody>
      </p:sp>
      <p:sp>
        <p:nvSpPr>
          <p:cNvPr id="4" name="四角形: 角を丸くする 3">
            <a:extLst>
              <a:ext uri="{FF2B5EF4-FFF2-40B4-BE49-F238E27FC236}">
                <a16:creationId xmlns:a16="http://schemas.microsoft.com/office/drawing/2014/main" id="{ED1C5BCF-79CC-442A-A8E3-0B7BB2EA5D37}"/>
              </a:ext>
            </a:extLst>
          </p:cNvPr>
          <p:cNvSpPr/>
          <p:nvPr/>
        </p:nvSpPr>
        <p:spPr>
          <a:xfrm>
            <a:off x="3385259" y="4773288"/>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②終わりを思い描くことから始める</a:t>
            </a:r>
            <a:endParaRPr lang="en-US" altLang="ja-JP">
              <a:solidFill>
                <a:schemeClr val="tx1"/>
              </a:solidFill>
            </a:endParaRPr>
          </a:p>
        </p:txBody>
      </p:sp>
      <p:sp>
        <p:nvSpPr>
          <p:cNvPr id="5" name="四角形: 角を丸くする 4">
            <a:extLst>
              <a:ext uri="{FF2B5EF4-FFF2-40B4-BE49-F238E27FC236}">
                <a16:creationId xmlns:a16="http://schemas.microsoft.com/office/drawing/2014/main" id="{E81BCE66-C6AF-4032-B83A-50FEA412BFA1}"/>
              </a:ext>
            </a:extLst>
          </p:cNvPr>
          <p:cNvSpPr/>
          <p:nvPr/>
        </p:nvSpPr>
        <p:spPr>
          <a:xfrm>
            <a:off x="3385259" y="5500087"/>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③最優先事項を優先する</a:t>
            </a:r>
            <a:endParaRPr lang="en-US" altLang="ja-JP">
              <a:solidFill>
                <a:schemeClr val="tx1"/>
              </a:solidFill>
            </a:endParaRPr>
          </a:p>
        </p:txBody>
      </p:sp>
    </p:spTree>
    <p:extLst>
      <p:ext uri="{BB962C8B-B14F-4D97-AF65-F5344CB8AC3E}">
        <p14:creationId xmlns:p14="http://schemas.microsoft.com/office/powerpoint/2010/main" val="3208933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1</a:t>
            </a:r>
            <a:r>
              <a:rPr kumimoji="1" lang="ja-JP" altLang="en-US"/>
              <a:t>の習慣</a:t>
            </a:r>
            <a:r>
              <a:rPr kumimoji="1" lang="en-US" altLang="ja-JP"/>
              <a:t>】</a:t>
            </a:r>
            <a:r>
              <a:rPr kumimoji="1" lang="ja-JP" altLang="en-US"/>
              <a:t>主体的である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27</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１－１．刺激に対する反応を“選択する“</a:t>
            </a:r>
            <a:endParaRPr lang="en-US" altLang="ja-JP"/>
          </a:p>
          <a:p>
            <a:r>
              <a:rPr lang="ja-JP" altLang="en-US"/>
              <a:t>１－２．「影響の輪」を意識する</a:t>
            </a:r>
            <a:endParaRPr kumimoji="1" lang="en-US" altLang="ja-JP"/>
          </a:p>
          <a:p>
            <a:r>
              <a:rPr lang="en-US" altLang="ja-JP"/>
              <a:t>【</a:t>
            </a:r>
            <a:r>
              <a:rPr lang="ja-JP" altLang="en-US"/>
              <a:t>実践</a:t>
            </a:r>
            <a:r>
              <a:rPr lang="en-US" altLang="ja-JP"/>
              <a:t>】</a:t>
            </a:r>
            <a:r>
              <a:rPr lang="ja-JP" altLang="en-US"/>
              <a:t>自分や周りの主体性に気づく</a:t>
            </a:r>
            <a:endParaRPr kumimoji="1" lang="en-US" altLang="ja-JP"/>
          </a:p>
        </p:txBody>
      </p:sp>
    </p:spTree>
    <p:extLst>
      <p:ext uri="{BB962C8B-B14F-4D97-AF65-F5344CB8AC3E}">
        <p14:creationId xmlns:p14="http://schemas.microsoft.com/office/powerpoint/2010/main" val="3749533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59F83-6AB9-4A65-B0E9-C78D11334806}"/>
              </a:ext>
            </a:extLst>
          </p:cNvPr>
          <p:cNvSpPr>
            <a:spLocks noGrp="1"/>
          </p:cNvSpPr>
          <p:nvPr>
            <p:ph type="title"/>
          </p:nvPr>
        </p:nvSpPr>
        <p:spPr/>
        <p:txBody>
          <a:bodyPr>
            <a:normAutofit fontScale="90000"/>
          </a:bodyPr>
          <a:lstStyle/>
          <a:p>
            <a:r>
              <a:rPr lang="ja-JP" altLang="en-US"/>
              <a:t>１－１．刺激に対する反応を“選択する“</a:t>
            </a:r>
          </a:p>
        </p:txBody>
      </p:sp>
      <p:sp>
        <p:nvSpPr>
          <p:cNvPr id="3" name="フッター プレースホルダー 2">
            <a:extLst>
              <a:ext uri="{FF2B5EF4-FFF2-40B4-BE49-F238E27FC236}">
                <a16:creationId xmlns:a16="http://schemas.microsoft.com/office/drawing/2014/main" id="{B2F8BAD6-6D0F-427A-8568-33384866DAD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E83C27-8F2D-48E1-9766-0AE473831BD6}"/>
              </a:ext>
            </a:extLst>
          </p:cNvPr>
          <p:cNvSpPr>
            <a:spLocks noGrp="1"/>
          </p:cNvSpPr>
          <p:nvPr>
            <p:ph type="sldNum" sz="quarter" idx="11"/>
          </p:nvPr>
        </p:nvSpPr>
        <p:spPr/>
        <p:txBody>
          <a:bodyPr/>
          <a:lstStyle/>
          <a:p>
            <a:fld id="{D9AE47F2-95C2-4286-997D-4843A9A6AD0C}" type="slidenum">
              <a:rPr lang="ja-JP" altLang="en-US" smtClean="0"/>
              <a:pPr/>
              <a:t>28</a:t>
            </a:fld>
            <a:endParaRPr lang="ja-JP" altLang="en-US"/>
          </a:p>
        </p:txBody>
      </p:sp>
      <p:sp>
        <p:nvSpPr>
          <p:cNvPr id="5" name="コンテンツ プレースホルダー 4">
            <a:extLst>
              <a:ext uri="{FF2B5EF4-FFF2-40B4-BE49-F238E27FC236}">
                <a16:creationId xmlns:a16="http://schemas.microsoft.com/office/drawing/2014/main" id="{B1420414-712C-46E1-A4AE-30CDC53A23BF}"/>
              </a:ext>
            </a:extLst>
          </p:cNvPr>
          <p:cNvSpPr>
            <a:spLocks noGrp="1"/>
          </p:cNvSpPr>
          <p:nvPr>
            <p:ph sz="quarter" idx="12"/>
          </p:nvPr>
        </p:nvSpPr>
        <p:spPr>
          <a:xfrm>
            <a:off x="397933" y="1264356"/>
            <a:ext cx="8805720" cy="5160256"/>
          </a:xfrm>
        </p:spPr>
        <p:txBody>
          <a:bodyPr>
            <a:normAutofit fontScale="85000" lnSpcReduction="10000"/>
          </a:bodyPr>
          <a:lstStyle/>
          <a:p>
            <a:r>
              <a:rPr kumimoji="1" lang="ja-JP" altLang="en-US"/>
              <a:t>主体的とは</a:t>
            </a:r>
            <a:endParaRPr kumimoji="1" lang="en-US" altLang="ja-JP"/>
          </a:p>
          <a:p>
            <a:pPr lvl="1"/>
            <a:r>
              <a:rPr lang="ja-JP" altLang="en-US"/>
              <a:t>自分の価値観に基づいて</a:t>
            </a:r>
            <a:r>
              <a:rPr lang="ja-JP" altLang="en-US">
                <a:solidFill>
                  <a:srgbClr val="FF0000"/>
                </a:solidFill>
              </a:rPr>
              <a:t>選択</a:t>
            </a:r>
            <a:r>
              <a:rPr lang="ja-JP" altLang="en-US"/>
              <a:t>し自発的に</a:t>
            </a:r>
            <a:r>
              <a:rPr lang="ja-JP" altLang="en-US">
                <a:solidFill>
                  <a:srgbClr val="FF0000"/>
                </a:solidFill>
              </a:rPr>
              <a:t>行動</a:t>
            </a:r>
            <a:r>
              <a:rPr lang="ja-JP" altLang="en-US"/>
              <a:t>すること。そしてその行動の結果に</a:t>
            </a:r>
            <a:r>
              <a:rPr lang="ja-JP" altLang="en-US">
                <a:solidFill>
                  <a:srgbClr val="FF0000"/>
                </a:solidFill>
              </a:rPr>
              <a:t>責任を持つ</a:t>
            </a:r>
            <a:r>
              <a:rPr lang="ja-JP" altLang="en-US"/>
              <a:t>こと</a:t>
            </a:r>
            <a:endParaRPr lang="en-US" altLang="ja-JP"/>
          </a:p>
          <a:p>
            <a:pPr lvl="1"/>
            <a:r>
              <a:rPr lang="ja-JP" altLang="en-US"/>
              <a:t>主体的な人は、自分の中に軸を持っているため外部の影響を受けない</a:t>
            </a:r>
            <a:endParaRPr lang="en-US" altLang="ja-JP"/>
          </a:p>
          <a:p>
            <a:pPr lvl="2"/>
            <a:r>
              <a:rPr lang="ja-JP" altLang="en-US" b="1"/>
              <a:t>反応的な人</a:t>
            </a:r>
            <a:r>
              <a:rPr lang="ja-JP" altLang="en-US"/>
              <a:t>は外部環境に影響を受ける。自分の中に軸がないので、その時々の感情や状況で態度がころころ変わる</a:t>
            </a:r>
            <a:endParaRPr kumimoji="1" lang="en-US" altLang="ja-JP"/>
          </a:p>
          <a:p>
            <a:r>
              <a:rPr lang="ja-JP" altLang="en-US"/>
              <a:t>刺激と反応の間には“選択の自由“がある</a:t>
            </a:r>
            <a:endParaRPr lang="en-US" altLang="ja-JP"/>
          </a:p>
          <a:p>
            <a:pPr lvl="1"/>
            <a:r>
              <a:rPr lang="ja-JP" altLang="en-US"/>
              <a:t>刺激</a:t>
            </a:r>
            <a:r>
              <a:rPr kumimoji="1" lang="ja-JP" altLang="en-US"/>
              <a:t>に対してどう反応するかは自分で選択することができる</a:t>
            </a:r>
            <a:endParaRPr kumimoji="1" lang="en-US" altLang="ja-JP"/>
          </a:p>
          <a:p>
            <a:pPr lvl="1"/>
            <a:r>
              <a:rPr kumimoji="1" lang="ja-JP" altLang="en-US"/>
              <a:t>人だけが持つ</a:t>
            </a:r>
            <a:r>
              <a:rPr kumimoji="1" lang="ja-JP" altLang="en-US">
                <a:solidFill>
                  <a:srgbClr val="FF0000"/>
                </a:solidFill>
              </a:rPr>
              <a:t>４つの能力</a:t>
            </a:r>
            <a:r>
              <a:rPr kumimoji="1" lang="ja-JP" altLang="en-US"/>
              <a:t>を使い、反応を選択する</a:t>
            </a:r>
            <a:endParaRPr kumimoji="1" lang="en-US" altLang="ja-JP"/>
          </a:p>
          <a:p>
            <a:pPr lvl="2"/>
            <a:r>
              <a:rPr lang="ja-JP" altLang="en-US" b="1"/>
              <a:t>自覚</a:t>
            </a:r>
            <a:r>
              <a:rPr lang="en-US" altLang="ja-JP"/>
              <a:t>…</a:t>
            </a:r>
            <a:r>
              <a:rPr lang="ja-JP" altLang="en-US"/>
              <a:t>自分自身を客観的に見つめる能力</a:t>
            </a:r>
            <a:endParaRPr lang="en-US" altLang="ja-JP"/>
          </a:p>
          <a:p>
            <a:pPr lvl="2"/>
            <a:r>
              <a:rPr lang="ja-JP" altLang="en-US" b="1"/>
              <a:t>想像</a:t>
            </a:r>
            <a:r>
              <a:rPr lang="en-US" altLang="ja-JP"/>
              <a:t>…</a:t>
            </a:r>
            <a:r>
              <a:rPr lang="ja-JP" altLang="en-US"/>
              <a:t>現実を超えた状況を頭の中に生み出す能力</a:t>
            </a:r>
            <a:endParaRPr lang="en-US" altLang="ja-JP"/>
          </a:p>
          <a:p>
            <a:pPr lvl="2"/>
            <a:r>
              <a:rPr lang="ja-JP" altLang="en-US" b="1"/>
              <a:t>意志</a:t>
            </a:r>
            <a:r>
              <a:rPr kumimoji="1" lang="en-US" altLang="ja-JP"/>
              <a:t>…</a:t>
            </a:r>
            <a:r>
              <a:rPr kumimoji="1" lang="ja-JP" altLang="en-US"/>
              <a:t>他の様々な影響に縛られずに自覚に基づいて行動する能力</a:t>
            </a:r>
            <a:endParaRPr kumimoji="1" lang="en-US" altLang="ja-JP"/>
          </a:p>
          <a:p>
            <a:pPr lvl="2"/>
            <a:r>
              <a:rPr lang="ja-JP" altLang="en-US" b="1"/>
              <a:t>良心</a:t>
            </a:r>
            <a:r>
              <a:rPr lang="en-US" altLang="ja-JP"/>
              <a:t>…</a:t>
            </a:r>
            <a:r>
              <a:rPr lang="ja-JP" altLang="en-US"/>
              <a:t>善悪を区別し、自分の考えと行動が原則と一致しているかどうかを判断する能力</a:t>
            </a:r>
            <a:endParaRPr kumimoji="1" lang="en-US" altLang="ja-JP"/>
          </a:p>
        </p:txBody>
      </p:sp>
      <p:sp>
        <p:nvSpPr>
          <p:cNvPr id="6" name="楕円 5">
            <a:extLst>
              <a:ext uri="{FF2B5EF4-FFF2-40B4-BE49-F238E27FC236}">
                <a16:creationId xmlns:a16="http://schemas.microsoft.com/office/drawing/2014/main" id="{EBC58283-1737-4360-BE06-9D73620F9F59}"/>
              </a:ext>
            </a:extLst>
          </p:cNvPr>
          <p:cNvSpPr/>
          <p:nvPr/>
        </p:nvSpPr>
        <p:spPr>
          <a:xfrm>
            <a:off x="9843247" y="2974694"/>
            <a:ext cx="915064" cy="1713053"/>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ja-JP" altLang="en-US"/>
              <a:t>選択の自由</a:t>
            </a:r>
          </a:p>
        </p:txBody>
      </p:sp>
      <p:sp>
        <p:nvSpPr>
          <p:cNvPr id="7" name="矢印: 右 6">
            <a:extLst>
              <a:ext uri="{FF2B5EF4-FFF2-40B4-BE49-F238E27FC236}">
                <a16:creationId xmlns:a16="http://schemas.microsoft.com/office/drawing/2014/main" id="{8627DA55-832A-4920-B991-AE91533BCCD7}"/>
              </a:ext>
            </a:extLst>
          </p:cNvPr>
          <p:cNvSpPr/>
          <p:nvPr/>
        </p:nvSpPr>
        <p:spPr>
          <a:xfrm>
            <a:off x="8649448" y="3373984"/>
            <a:ext cx="1183341" cy="779929"/>
          </a:xfrm>
          <a:prstGeom prst="righ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ja-JP" altLang="en-US"/>
              <a:t>刺激</a:t>
            </a:r>
          </a:p>
        </p:txBody>
      </p:sp>
      <p:sp>
        <p:nvSpPr>
          <p:cNvPr id="8" name="矢印: 右 7">
            <a:extLst>
              <a:ext uri="{FF2B5EF4-FFF2-40B4-BE49-F238E27FC236}">
                <a16:creationId xmlns:a16="http://schemas.microsoft.com/office/drawing/2014/main" id="{5FDEAB82-7135-4AA1-AE77-5431A9D0FCBD}"/>
              </a:ext>
            </a:extLst>
          </p:cNvPr>
          <p:cNvSpPr/>
          <p:nvPr/>
        </p:nvSpPr>
        <p:spPr>
          <a:xfrm>
            <a:off x="10827704" y="3373983"/>
            <a:ext cx="1183341" cy="779929"/>
          </a:xfrm>
          <a:prstGeom prst="righ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ja-JP" altLang="en-US"/>
              <a:t>反応</a:t>
            </a:r>
          </a:p>
        </p:txBody>
      </p:sp>
      <p:sp>
        <p:nvSpPr>
          <p:cNvPr id="9" name="テキスト ボックス 8">
            <a:extLst>
              <a:ext uri="{FF2B5EF4-FFF2-40B4-BE49-F238E27FC236}">
                <a16:creationId xmlns:a16="http://schemas.microsoft.com/office/drawing/2014/main" id="{75542C62-0ADA-4282-A74B-811534291A33}"/>
              </a:ext>
            </a:extLst>
          </p:cNvPr>
          <p:cNvSpPr txBox="1"/>
          <p:nvPr/>
        </p:nvSpPr>
        <p:spPr>
          <a:xfrm>
            <a:off x="9109275" y="4687747"/>
            <a:ext cx="653593"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自覚</a:t>
            </a:r>
          </a:p>
        </p:txBody>
      </p:sp>
      <p:sp>
        <p:nvSpPr>
          <p:cNvPr id="10" name="テキスト ボックス 9">
            <a:extLst>
              <a:ext uri="{FF2B5EF4-FFF2-40B4-BE49-F238E27FC236}">
                <a16:creationId xmlns:a16="http://schemas.microsoft.com/office/drawing/2014/main" id="{C618EC51-8F66-4F65-B46A-EC8BF083BC0C}"/>
              </a:ext>
            </a:extLst>
          </p:cNvPr>
          <p:cNvSpPr txBox="1"/>
          <p:nvPr/>
        </p:nvSpPr>
        <p:spPr>
          <a:xfrm>
            <a:off x="9516450" y="5277844"/>
            <a:ext cx="653593"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想像</a:t>
            </a:r>
          </a:p>
        </p:txBody>
      </p:sp>
      <p:sp>
        <p:nvSpPr>
          <p:cNvPr id="11" name="テキスト ボックス 10">
            <a:extLst>
              <a:ext uri="{FF2B5EF4-FFF2-40B4-BE49-F238E27FC236}">
                <a16:creationId xmlns:a16="http://schemas.microsoft.com/office/drawing/2014/main" id="{11B7B094-22E6-4F03-9272-98C6AB3FC6DE}"/>
              </a:ext>
            </a:extLst>
          </p:cNvPr>
          <p:cNvSpPr txBox="1"/>
          <p:nvPr/>
        </p:nvSpPr>
        <p:spPr>
          <a:xfrm>
            <a:off x="10402462" y="5287974"/>
            <a:ext cx="653593"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良心</a:t>
            </a:r>
          </a:p>
        </p:txBody>
      </p:sp>
      <p:sp>
        <p:nvSpPr>
          <p:cNvPr id="12" name="テキスト ボックス 11">
            <a:extLst>
              <a:ext uri="{FF2B5EF4-FFF2-40B4-BE49-F238E27FC236}">
                <a16:creationId xmlns:a16="http://schemas.microsoft.com/office/drawing/2014/main" id="{3338542B-8164-49D8-ADD3-FA91A0EB3EA5}"/>
              </a:ext>
            </a:extLst>
          </p:cNvPr>
          <p:cNvSpPr txBox="1"/>
          <p:nvPr/>
        </p:nvSpPr>
        <p:spPr>
          <a:xfrm>
            <a:off x="10813234" y="4687747"/>
            <a:ext cx="653593"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意志</a:t>
            </a:r>
          </a:p>
        </p:txBody>
      </p:sp>
      <p:cxnSp>
        <p:nvCxnSpPr>
          <p:cNvPr id="14" name="直線矢印コネクタ 13">
            <a:extLst>
              <a:ext uri="{FF2B5EF4-FFF2-40B4-BE49-F238E27FC236}">
                <a16:creationId xmlns:a16="http://schemas.microsoft.com/office/drawing/2014/main" id="{9B4BD183-7EDD-4796-A582-339B41110292}"/>
              </a:ext>
            </a:extLst>
          </p:cNvPr>
          <p:cNvCxnSpPr>
            <a:cxnSpLocks/>
            <a:stCxn id="6" idx="3"/>
            <a:endCxn id="9" idx="0"/>
          </p:cNvCxnSpPr>
          <p:nvPr/>
        </p:nvCxnSpPr>
        <p:spPr>
          <a:xfrm flipH="1">
            <a:off x="9436072" y="4436876"/>
            <a:ext cx="541183" cy="25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E9DB9B6-2A8F-4C5A-80D7-416A5D219971}"/>
              </a:ext>
            </a:extLst>
          </p:cNvPr>
          <p:cNvCxnSpPr>
            <a:cxnSpLocks/>
            <a:endCxn id="10" idx="0"/>
          </p:cNvCxnSpPr>
          <p:nvPr/>
        </p:nvCxnSpPr>
        <p:spPr>
          <a:xfrm flipH="1">
            <a:off x="9843247" y="4625029"/>
            <a:ext cx="281406" cy="65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11FD98B-491F-41FD-9E53-07C75A46F26B}"/>
              </a:ext>
            </a:extLst>
          </p:cNvPr>
          <p:cNvCxnSpPr>
            <a:cxnSpLocks/>
            <a:endCxn id="11" idx="0"/>
          </p:cNvCxnSpPr>
          <p:nvPr/>
        </p:nvCxnSpPr>
        <p:spPr>
          <a:xfrm>
            <a:off x="10496840" y="4619964"/>
            <a:ext cx="232419" cy="668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1F4CFD3-F1B0-4960-B50D-78F421D1EA6D}"/>
              </a:ext>
            </a:extLst>
          </p:cNvPr>
          <p:cNvCxnSpPr>
            <a:cxnSpLocks/>
            <a:stCxn id="6" idx="5"/>
            <a:endCxn id="12" idx="0"/>
          </p:cNvCxnSpPr>
          <p:nvPr/>
        </p:nvCxnSpPr>
        <p:spPr>
          <a:xfrm>
            <a:off x="10624303" y="4436876"/>
            <a:ext cx="515728" cy="25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6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59F83-6AB9-4A65-B0E9-C78D11334806}"/>
              </a:ext>
            </a:extLst>
          </p:cNvPr>
          <p:cNvSpPr>
            <a:spLocks noGrp="1"/>
          </p:cNvSpPr>
          <p:nvPr>
            <p:ph type="title"/>
          </p:nvPr>
        </p:nvSpPr>
        <p:spPr/>
        <p:txBody>
          <a:bodyPr>
            <a:normAutofit fontScale="90000"/>
          </a:bodyPr>
          <a:lstStyle/>
          <a:p>
            <a:r>
              <a:rPr lang="ja-JP" altLang="en-US"/>
              <a:t>１－２．「影響の輪」を意識する</a:t>
            </a:r>
            <a:endParaRPr kumimoji="1" lang="ja-JP" altLang="en-US"/>
          </a:p>
        </p:txBody>
      </p:sp>
      <p:sp>
        <p:nvSpPr>
          <p:cNvPr id="3" name="フッター プレースホルダー 2">
            <a:extLst>
              <a:ext uri="{FF2B5EF4-FFF2-40B4-BE49-F238E27FC236}">
                <a16:creationId xmlns:a16="http://schemas.microsoft.com/office/drawing/2014/main" id="{B2F8BAD6-6D0F-427A-8568-33384866DAD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E83C27-8F2D-48E1-9766-0AE473831BD6}"/>
              </a:ext>
            </a:extLst>
          </p:cNvPr>
          <p:cNvSpPr>
            <a:spLocks noGrp="1"/>
          </p:cNvSpPr>
          <p:nvPr>
            <p:ph type="sldNum" sz="quarter" idx="11"/>
          </p:nvPr>
        </p:nvSpPr>
        <p:spPr/>
        <p:txBody>
          <a:bodyPr/>
          <a:lstStyle/>
          <a:p>
            <a:fld id="{D9AE47F2-95C2-4286-997D-4843A9A6AD0C}" type="slidenum">
              <a:rPr lang="ja-JP" altLang="en-US" smtClean="0"/>
              <a:pPr/>
              <a:t>29</a:t>
            </a:fld>
            <a:endParaRPr lang="ja-JP" altLang="en-US"/>
          </a:p>
        </p:txBody>
      </p:sp>
      <p:sp>
        <p:nvSpPr>
          <p:cNvPr id="5" name="コンテンツ プレースホルダー 4">
            <a:extLst>
              <a:ext uri="{FF2B5EF4-FFF2-40B4-BE49-F238E27FC236}">
                <a16:creationId xmlns:a16="http://schemas.microsoft.com/office/drawing/2014/main" id="{B1420414-712C-46E1-A4AE-30CDC53A23BF}"/>
              </a:ext>
            </a:extLst>
          </p:cNvPr>
          <p:cNvSpPr>
            <a:spLocks noGrp="1"/>
          </p:cNvSpPr>
          <p:nvPr>
            <p:ph sz="quarter" idx="12"/>
          </p:nvPr>
        </p:nvSpPr>
        <p:spPr>
          <a:xfrm>
            <a:off x="397932" y="1264357"/>
            <a:ext cx="7242906" cy="5160255"/>
          </a:xfrm>
        </p:spPr>
        <p:txBody>
          <a:bodyPr>
            <a:normAutofit fontScale="85000" lnSpcReduction="10000"/>
          </a:bodyPr>
          <a:lstStyle/>
          <a:p>
            <a:r>
              <a:rPr kumimoji="1" lang="ja-JP" altLang="en-US"/>
              <a:t>自分の影響力が及ばないことに</a:t>
            </a:r>
            <a:r>
              <a:rPr lang="ja-JP" altLang="en-US"/>
              <a:t>悩まない</a:t>
            </a:r>
            <a:endParaRPr lang="en-US" altLang="ja-JP"/>
          </a:p>
          <a:p>
            <a:pPr lvl="1"/>
            <a:r>
              <a:rPr lang="ja-JP" altLang="en-US"/>
              <a:t>自分の影響の輪の外に力を注いでいるような人は周囲の影響を受けやすいので、影響の輪が縮小していく</a:t>
            </a:r>
            <a:endParaRPr lang="en-US" altLang="ja-JP"/>
          </a:p>
          <a:p>
            <a:pPr lvl="1"/>
            <a:r>
              <a:rPr lang="ja-JP" altLang="en-US"/>
              <a:t>自分はどちらに多くの労力を使っているかを知る</a:t>
            </a:r>
            <a:endParaRPr lang="en-US" altLang="ja-JP"/>
          </a:p>
          <a:p>
            <a:pPr lvl="2"/>
            <a:r>
              <a:rPr lang="ja-JP" altLang="en-US"/>
              <a:t>影響の輪に時間を使うことが多い人は、主体的</a:t>
            </a:r>
            <a:endParaRPr lang="en-US" altLang="ja-JP"/>
          </a:p>
          <a:p>
            <a:pPr lvl="2"/>
            <a:r>
              <a:rPr lang="ja-JP" altLang="en-US"/>
              <a:t>関心の輪に時間を使うことが多い人は、反応的</a:t>
            </a:r>
            <a:endParaRPr lang="en-US" altLang="ja-JP"/>
          </a:p>
          <a:p>
            <a:r>
              <a:rPr kumimoji="1" lang="ja-JP" altLang="en-US"/>
              <a:t>影響の輪を広げていく</a:t>
            </a:r>
            <a:endParaRPr kumimoji="1" lang="en-US" altLang="ja-JP"/>
          </a:p>
          <a:p>
            <a:pPr lvl="1"/>
            <a:r>
              <a:rPr kumimoji="1" lang="ja-JP" altLang="en-US"/>
              <a:t>主体的に行動し、周囲に働きかけていくことで少しずつ影響力を持ち始める</a:t>
            </a:r>
            <a:endParaRPr kumimoji="1" lang="en-US" altLang="ja-JP"/>
          </a:p>
          <a:p>
            <a:pPr lvl="1"/>
            <a:r>
              <a:rPr lang="ja-JP" altLang="en-US"/>
              <a:t>自分で決めた小さな約束を着実に果たしていくことで、主体性が身につき、影響力が増す</a:t>
            </a:r>
            <a:endParaRPr lang="en-US" altLang="ja-JP"/>
          </a:p>
          <a:p>
            <a:pPr lvl="1"/>
            <a:r>
              <a:rPr lang="ja-JP" altLang="en-US"/>
              <a:t>影響の輪にフォーカスする＝人格を磨くということ</a:t>
            </a:r>
            <a:endParaRPr lang="en-US" altLang="ja-JP"/>
          </a:p>
          <a:p>
            <a:pPr lvl="2"/>
            <a:r>
              <a:rPr lang="ja-JP" altLang="en-US"/>
              <a:t>問題は自分の内部にある、と考えるため</a:t>
            </a:r>
            <a:endParaRPr lang="en-US" altLang="ja-JP"/>
          </a:p>
        </p:txBody>
      </p:sp>
      <p:sp>
        <p:nvSpPr>
          <p:cNvPr id="6" name="楕円 5">
            <a:extLst>
              <a:ext uri="{FF2B5EF4-FFF2-40B4-BE49-F238E27FC236}">
                <a16:creationId xmlns:a16="http://schemas.microsoft.com/office/drawing/2014/main" id="{8D264AC0-B46E-468F-A704-5131252301AF}"/>
              </a:ext>
            </a:extLst>
          </p:cNvPr>
          <p:cNvSpPr/>
          <p:nvPr/>
        </p:nvSpPr>
        <p:spPr>
          <a:xfrm>
            <a:off x="7578150" y="1851040"/>
            <a:ext cx="3771900" cy="3771900"/>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7" name="楕円 6">
            <a:extLst>
              <a:ext uri="{FF2B5EF4-FFF2-40B4-BE49-F238E27FC236}">
                <a16:creationId xmlns:a16="http://schemas.microsoft.com/office/drawing/2014/main" id="{21B5C442-3575-4E30-A4A8-0F79722B690A}"/>
              </a:ext>
            </a:extLst>
          </p:cNvPr>
          <p:cNvSpPr/>
          <p:nvPr/>
        </p:nvSpPr>
        <p:spPr>
          <a:xfrm>
            <a:off x="8695151" y="2968040"/>
            <a:ext cx="1537900" cy="1537900"/>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8" name="テキスト ボックス 7">
            <a:extLst>
              <a:ext uri="{FF2B5EF4-FFF2-40B4-BE49-F238E27FC236}">
                <a16:creationId xmlns:a16="http://schemas.microsoft.com/office/drawing/2014/main" id="{1A6C7C4F-5F22-48D0-8EB6-57050F49B7F0}"/>
              </a:ext>
            </a:extLst>
          </p:cNvPr>
          <p:cNvSpPr txBox="1"/>
          <p:nvPr/>
        </p:nvSpPr>
        <p:spPr>
          <a:xfrm>
            <a:off x="8641140" y="2068209"/>
            <a:ext cx="1645921" cy="461665"/>
          </a:xfrm>
          <a:prstGeom prst="rect">
            <a:avLst/>
          </a:prstGeom>
          <a:noFill/>
        </p:spPr>
        <p:txBody>
          <a:bodyPr wrap="square" rtlCol="0">
            <a:spAutoFit/>
          </a:bodyPr>
          <a:lstStyle/>
          <a:p>
            <a:pPr algn="ctr"/>
            <a:r>
              <a:rPr kumimoji="1" lang="ja-JP" altLang="en-US" sz="1200" b="1"/>
              <a:t>自分がコントロールできないこと</a:t>
            </a:r>
          </a:p>
        </p:txBody>
      </p:sp>
      <p:sp>
        <p:nvSpPr>
          <p:cNvPr id="9" name="テキスト ボックス 8">
            <a:extLst>
              <a:ext uri="{FF2B5EF4-FFF2-40B4-BE49-F238E27FC236}">
                <a16:creationId xmlns:a16="http://schemas.microsoft.com/office/drawing/2014/main" id="{47F08993-250B-411D-8A63-97C58F058C3E}"/>
              </a:ext>
            </a:extLst>
          </p:cNvPr>
          <p:cNvSpPr txBox="1"/>
          <p:nvPr/>
        </p:nvSpPr>
        <p:spPr>
          <a:xfrm>
            <a:off x="8914790" y="2522854"/>
            <a:ext cx="1098620"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関心の輪</a:t>
            </a:r>
          </a:p>
        </p:txBody>
      </p:sp>
      <p:sp>
        <p:nvSpPr>
          <p:cNvPr id="10" name="テキスト ボックス 9">
            <a:extLst>
              <a:ext uri="{FF2B5EF4-FFF2-40B4-BE49-F238E27FC236}">
                <a16:creationId xmlns:a16="http://schemas.microsoft.com/office/drawing/2014/main" id="{83C84815-21E5-47DC-B3BC-ECCD404CDCEF}"/>
              </a:ext>
            </a:extLst>
          </p:cNvPr>
          <p:cNvSpPr txBox="1"/>
          <p:nvPr/>
        </p:nvSpPr>
        <p:spPr>
          <a:xfrm>
            <a:off x="8641140" y="3255302"/>
            <a:ext cx="1645921" cy="461665"/>
          </a:xfrm>
          <a:prstGeom prst="rect">
            <a:avLst/>
          </a:prstGeom>
          <a:noFill/>
        </p:spPr>
        <p:txBody>
          <a:bodyPr wrap="square" rtlCol="0">
            <a:spAutoFit/>
          </a:bodyPr>
          <a:lstStyle/>
          <a:p>
            <a:pPr algn="ctr"/>
            <a:r>
              <a:rPr kumimoji="1" lang="ja-JP" altLang="en-US" sz="1200" b="1"/>
              <a:t>自分がコントロールできること</a:t>
            </a:r>
          </a:p>
        </p:txBody>
      </p:sp>
      <p:sp>
        <p:nvSpPr>
          <p:cNvPr id="11" name="テキスト ボックス 10">
            <a:extLst>
              <a:ext uri="{FF2B5EF4-FFF2-40B4-BE49-F238E27FC236}">
                <a16:creationId xmlns:a16="http://schemas.microsoft.com/office/drawing/2014/main" id="{0E65AE01-C9DC-4B50-B9B8-653334F1F8A1}"/>
              </a:ext>
            </a:extLst>
          </p:cNvPr>
          <p:cNvSpPr txBox="1"/>
          <p:nvPr/>
        </p:nvSpPr>
        <p:spPr>
          <a:xfrm>
            <a:off x="8914790" y="3709947"/>
            <a:ext cx="1098620"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1200" b="1">
                <a:solidFill>
                  <a:schemeClr val="bg1"/>
                </a:solidFill>
              </a:rPr>
              <a:t>影響</a:t>
            </a:r>
            <a:r>
              <a:rPr kumimoji="1" lang="ja-JP" altLang="en-US" sz="1200" b="1">
                <a:solidFill>
                  <a:schemeClr val="bg1"/>
                </a:solidFill>
              </a:rPr>
              <a:t>の輪</a:t>
            </a:r>
          </a:p>
        </p:txBody>
      </p:sp>
      <p:sp>
        <p:nvSpPr>
          <p:cNvPr id="12" name="吹き出し: 角を丸めた四角形 11">
            <a:extLst>
              <a:ext uri="{FF2B5EF4-FFF2-40B4-BE49-F238E27FC236}">
                <a16:creationId xmlns:a16="http://schemas.microsoft.com/office/drawing/2014/main" id="{13025016-3C45-4846-8028-7023BA169D4F}"/>
              </a:ext>
            </a:extLst>
          </p:cNvPr>
          <p:cNvSpPr/>
          <p:nvPr/>
        </p:nvSpPr>
        <p:spPr>
          <a:xfrm>
            <a:off x="10498806" y="1172882"/>
            <a:ext cx="1276738" cy="576490"/>
          </a:xfrm>
          <a:prstGeom prst="wedgeRoundRectCallout">
            <a:avLst>
              <a:gd name="adj1" fmla="val -110624"/>
              <a:gd name="adj2" fmla="val 96756"/>
              <a:gd name="adj3" fmla="val 16667"/>
            </a:avLst>
          </a:prstGeom>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sz="1100"/>
              <a:t>頑張っても</a:t>
            </a:r>
            <a:endParaRPr kumimoji="1" lang="en-US" altLang="ja-JP" sz="1100"/>
          </a:p>
          <a:p>
            <a:pPr algn="ctr"/>
            <a:r>
              <a:rPr kumimoji="1" lang="ja-JP" altLang="en-US" sz="1100"/>
              <a:t>変えられない</a:t>
            </a:r>
          </a:p>
        </p:txBody>
      </p:sp>
      <p:sp>
        <p:nvSpPr>
          <p:cNvPr id="13" name="吹き出し: 角を丸めた四角形 12">
            <a:extLst>
              <a:ext uri="{FF2B5EF4-FFF2-40B4-BE49-F238E27FC236}">
                <a16:creationId xmlns:a16="http://schemas.microsoft.com/office/drawing/2014/main" id="{EB99390B-C573-418E-8581-46915F1FF258}"/>
              </a:ext>
            </a:extLst>
          </p:cNvPr>
          <p:cNvSpPr/>
          <p:nvPr/>
        </p:nvSpPr>
        <p:spPr>
          <a:xfrm>
            <a:off x="10498806" y="2077613"/>
            <a:ext cx="1276738" cy="576490"/>
          </a:xfrm>
          <a:prstGeom prst="wedgeRoundRectCallout">
            <a:avLst>
              <a:gd name="adj1" fmla="val -120516"/>
              <a:gd name="adj2" fmla="val 144007"/>
              <a:gd name="adj3" fmla="val 16667"/>
            </a:avLst>
          </a:prstGeom>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sz="1100"/>
              <a:t>自分の行動で改善できる</a:t>
            </a:r>
          </a:p>
        </p:txBody>
      </p:sp>
      <p:sp>
        <p:nvSpPr>
          <p:cNvPr id="32" name="テキスト ボックス 31">
            <a:extLst>
              <a:ext uri="{FF2B5EF4-FFF2-40B4-BE49-F238E27FC236}">
                <a16:creationId xmlns:a16="http://schemas.microsoft.com/office/drawing/2014/main" id="{73516BDB-7FF6-488A-B6AD-5957B6A53BD7}"/>
              </a:ext>
            </a:extLst>
          </p:cNvPr>
          <p:cNvSpPr txBox="1"/>
          <p:nvPr/>
        </p:nvSpPr>
        <p:spPr>
          <a:xfrm>
            <a:off x="7707451" y="3370719"/>
            <a:ext cx="846161" cy="461665"/>
          </a:xfrm>
          <a:prstGeom prst="rect">
            <a:avLst/>
          </a:prstGeom>
          <a:noFill/>
        </p:spPr>
        <p:txBody>
          <a:bodyPr wrap="square" rtlCol="0">
            <a:spAutoFit/>
          </a:bodyPr>
          <a:lstStyle/>
          <a:p>
            <a:pPr algn="ctr"/>
            <a:r>
              <a:rPr kumimoji="1" lang="ja-JP" altLang="en-US" sz="1200"/>
              <a:t>約束を</a:t>
            </a:r>
            <a:endParaRPr kumimoji="1" lang="en-US" altLang="ja-JP" sz="1200"/>
          </a:p>
          <a:p>
            <a:pPr algn="ctr"/>
            <a:r>
              <a:rPr kumimoji="1" lang="ja-JP" altLang="en-US" sz="1200"/>
              <a:t>果たす</a:t>
            </a:r>
          </a:p>
        </p:txBody>
      </p:sp>
      <p:sp>
        <p:nvSpPr>
          <p:cNvPr id="33" name="テキスト ボックス 32">
            <a:extLst>
              <a:ext uri="{FF2B5EF4-FFF2-40B4-BE49-F238E27FC236}">
                <a16:creationId xmlns:a16="http://schemas.microsoft.com/office/drawing/2014/main" id="{42C32244-7C90-482F-ADDF-0AAC9F3361E0}"/>
              </a:ext>
            </a:extLst>
          </p:cNvPr>
          <p:cNvSpPr txBox="1"/>
          <p:nvPr/>
        </p:nvSpPr>
        <p:spPr>
          <a:xfrm>
            <a:off x="10211645" y="3473715"/>
            <a:ext cx="992782" cy="461665"/>
          </a:xfrm>
          <a:prstGeom prst="rect">
            <a:avLst/>
          </a:prstGeom>
          <a:noFill/>
        </p:spPr>
        <p:txBody>
          <a:bodyPr wrap="square" rtlCol="0">
            <a:spAutoFit/>
          </a:bodyPr>
          <a:lstStyle/>
          <a:p>
            <a:pPr algn="ctr"/>
            <a:r>
              <a:rPr kumimoji="1" lang="ja-JP" altLang="en-US" sz="1200"/>
              <a:t>目標を</a:t>
            </a:r>
            <a:endParaRPr kumimoji="1" lang="en-US" altLang="ja-JP" sz="1200"/>
          </a:p>
          <a:p>
            <a:pPr algn="ctr"/>
            <a:r>
              <a:rPr kumimoji="1" lang="ja-JP" altLang="en-US" sz="1200"/>
              <a:t>クリアする</a:t>
            </a:r>
          </a:p>
        </p:txBody>
      </p:sp>
      <p:sp>
        <p:nvSpPr>
          <p:cNvPr id="16" name="矢印: 左 15">
            <a:extLst>
              <a:ext uri="{FF2B5EF4-FFF2-40B4-BE49-F238E27FC236}">
                <a16:creationId xmlns:a16="http://schemas.microsoft.com/office/drawing/2014/main" id="{613833AD-1649-4777-B957-835061B81E06}"/>
              </a:ext>
            </a:extLst>
          </p:cNvPr>
          <p:cNvSpPr/>
          <p:nvPr/>
        </p:nvSpPr>
        <p:spPr>
          <a:xfrm rot="2228025">
            <a:off x="7801115" y="2742275"/>
            <a:ext cx="1126441" cy="389376"/>
          </a:xfrm>
          <a:prstGeom prst="lef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endParaRPr kumimoji="1" lang="ja-JP" altLang="en-US"/>
          </a:p>
        </p:txBody>
      </p:sp>
      <p:sp>
        <p:nvSpPr>
          <p:cNvPr id="23" name="矢印: 左 22">
            <a:extLst>
              <a:ext uri="{FF2B5EF4-FFF2-40B4-BE49-F238E27FC236}">
                <a16:creationId xmlns:a16="http://schemas.microsoft.com/office/drawing/2014/main" id="{3C1F64CD-9BB3-4E70-B95D-D0B6DC103623}"/>
              </a:ext>
            </a:extLst>
          </p:cNvPr>
          <p:cNvSpPr/>
          <p:nvPr/>
        </p:nvSpPr>
        <p:spPr>
          <a:xfrm rot="18293830">
            <a:off x="8227596" y="4676119"/>
            <a:ext cx="1126441" cy="389376"/>
          </a:xfrm>
          <a:prstGeom prst="lef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endParaRPr kumimoji="1" lang="ja-JP" altLang="en-US"/>
          </a:p>
        </p:txBody>
      </p:sp>
      <p:sp>
        <p:nvSpPr>
          <p:cNvPr id="25" name="矢印: 左 24">
            <a:extLst>
              <a:ext uri="{FF2B5EF4-FFF2-40B4-BE49-F238E27FC236}">
                <a16:creationId xmlns:a16="http://schemas.microsoft.com/office/drawing/2014/main" id="{6119AC5E-3820-414E-A780-5A11DC072BD9}"/>
              </a:ext>
            </a:extLst>
          </p:cNvPr>
          <p:cNvSpPr/>
          <p:nvPr/>
        </p:nvSpPr>
        <p:spPr>
          <a:xfrm rot="13176941">
            <a:off x="9935586" y="4378531"/>
            <a:ext cx="1126441" cy="389376"/>
          </a:xfrm>
          <a:prstGeom prst="lef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endParaRPr kumimoji="1" lang="ja-JP" altLang="en-US"/>
          </a:p>
        </p:txBody>
      </p:sp>
      <p:sp>
        <p:nvSpPr>
          <p:cNvPr id="26" name="矢印: 左 25">
            <a:extLst>
              <a:ext uri="{FF2B5EF4-FFF2-40B4-BE49-F238E27FC236}">
                <a16:creationId xmlns:a16="http://schemas.microsoft.com/office/drawing/2014/main" id="{AB8E0226-7FE1-45E7-823B-62AA55343772}"/>
              </a:ext>
            </a:extLst>
          </p:cNvPr>
          <p:cNvSpPr/>
          <p:nvPr/>
        </p:nvSpPr>
        <p:spPr>
          <a:xfrm rot="9122928">
            <a:off x="10079693" y="2935171"/>
            <a:ext cx="1126441" cy="389376"/>
          </a:xfrm>
          <a:prstGeom prst="lef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endParaRPr kumimoji="1" lang="ja-JP" altLang="en-US"/>
          </a:p>
        </p:txBody>
      </p:sp>
      <p:sp>
        <p:nvSpPr>
          <p:cNvPr id="34" name="吹き出し: 角を丸めた四角形 33">
            <a:extLst>
              <a:ext uri="{FF2B5EF4-FFF2-40B4-BE49-F238E27FC236}">
                <a16:creationId xmlns:a16="http://schemas.microsoft.com/office/drawing/2014/main" id="{92E784BC-C5A7-491A-930C-1CFFEDCE1D95}"/>
              </a:ext>
            </a:extLst>
          </p:cNvPr>
          <p:cNvSpPr/>
          <p:nvPr/>
        </p:nvSpPr>
        <p:spPr>
          <a:xfrm>
            <a:off x="8810225" y="4783709"/>
            <a:ext cx="1756174" cy="576490"/>
          </a:xfrm>
          <a:prstGeom prst="wedgeRoundRectCallout">
            <a:avLst>
              <a:gd name="adj1" fmla="val -32151"/>
              <a:gd name="adj2" fmla="val -100676"/>
              <a:gd name="adj3" fmla="val 16667"/>
            </a:avLst>
          </a:prstGeom>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sz="1050"/>
              <a:t>少しずつ広げていく</a:t>
            </a:r>
            <a:endParaRPr kumimoji="1" lang="en-US" altLang="ja-JP" sz="1050"/>
          </a:p>
          <a:p>
            <a:pPr algn="ctr"/>
            <a:r>
              <a:rPr kumimoji="1" lang="ja-JP" altLang="en-US" sz="1050"/>
              <a:t>ことができる</a:t>
            </a:r>
          </a:p>
        </p:txBody>
      </p:sp>
    </p:spTree>
    <p:extLst>
      <p:ext uri="{BB962C8B-B14F-4D97-AF65-F5344CB8AC3E}">
        <p14:creationId xmlns:p14="http://schemas.microsoft.com/office/powerpoint/2010/main" val="115943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638312-8348-4F8A-9D39-ACC109A7C25B}"/>
              </a:ext>
            </a:extLst>
          </p:cNvPr>
          <p:cNvSpPr>
            <a:spLocks noGrp="1"/>
          </p:cNvSpPr>
          <p:nvPr>
            <p:ph type="title"/>
          </p:nvPr>
        </p:nvSpPr>
        <p:spPr/>
        <p:txBody>
          <a:bodyPr>
            <a:normAutofit fontScale="90000"/>
          </a:bodyPr>
          <a:lstStyle/>
          <a:p>
            <a:r>
              <a:rPr kumimoji="1" lang="ja-JP" altLang="en-US"/>
              <a:t>道徳経営とは</a:t>
            </a:r>
          </a:p>
        </p:txBody>
      </p:sp>
      <p:sp>
        <p:nvSpPr>
          <p:cNvPr id="3" name="フッター プレースホルダー 2">
            <a:extLst>
              <a:ext uri="{FF2B5EF4-FFF2-40B4-BE49-F238E27FC236}">
                <a16:creationId xmlns:a16="http://schemas.microsoft.com/office/drawing/2014/main" id="{DAADEEAA-3A98-412C-A142-4778C73F5CC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566F7-90C3-41A0-BB3E-8D108FE878C3}"/>
              </a:ext>
            </a:extLst>
          </p:cNvPr>
          <p:cNvSpPr>
            <a:spLocks noGrp="1"/>
          </p:cNvSpPr>
          <p:nvPr>
            <p:ph type="sldNum" sz="quarter" idx="11"/>
          </p:nvPr>
        </p:nvSpPr>
        <p:spPr/>
        <p:txBody>
          <a:bodyPr/>
          <a:lstStyle/>
          <a:p>
            <a:fld id="{D9AE47F2-95C2-4286-997D-4843A9A6AD0C}" type="slidenum">
              <a:rPr lang="ja-JP" altLang="en-US" smtClean="0"/>
              <a:pPr/>
              <a:t>3</a:t>
            </a:fld>
            <a:endParaRPr lang="ja-JP" altLang="en-US"/>
          </a:p>
        </p:txBody>
      </p:sp>
      <p:sp>
        <p:nvSpPr>
          <p:cNvPr id="5" name="コンテンツ プレースホルダー 4">
            <a:extLst>
              <a:ext uri="{FF2B5EF4-FFF2-40B4-BE49-F238E27FC236}">
                <a16:creationId xmlns:a16="http://schemas.microsoft.com/office/drawing/2014/main" id="{CDB427DF-37FC-445D-B880-C8FF6FAFC517}"/>
              </a:ext>
            </a:extLst>
          </p:cNvPr>
          <p:cNvSpPr>
            <a:spLocks noGrp="1"/>
          </p:cNvSpPr>
          <p:nvPr>
            <p:ph sz="quarter" idx="12"/>
          </p:nvPr>
        </p:nvSpPr>
        <p:spPr/>
        <p:txBody>
          <a:bodyPr>
            <a:normAutofit/>
          </a:bodyPr>
          <a:lstStyle/>
          <a:p>
            <a:r>
              <a:rPr lang="ja-JP" altLang="en-US"/>
              <a:t>道徳経営とは、事業を通じて社会貢献につながる活動をするための経営手法</a:t>
            </a:r>
            <a:endParaRPr lang="en-US" altLang="ja-JP"/>
          </a:p>
          <a:p>
            <a:pPr lvl="1"/>
            <a:r>
              <a:rPr lang="ja-JP" altLang="en-US"/>
              <a:t>社会貢献とは、世のため人のためになること</a:t>
            </a:r>
            <a:endParaRPr lang="en-US" altLang="ja-JP"/>
          </a:p>
          <a:p>
            <a:r>
              <a:rPr lang="ja-JP" altLang="en-US"/>
              <a:t>「道徳なくして経済なし」</a:t>
            </a:r>
            <a:endParaRPr lang="en-US" altLang="ja-JP"/>
          </a:p>
          <a:p>
            <a:pPr lvl="1"/>
            <a:r>
              <a:rPr lang="ja-JP" altLang="en-US"/>
              <a:t>誠実さが経済活動には不可欠である</a:t>
            </a:r>
            <a:endParaRPr lang="en-US" altLang="ja-JP"/>
          </a:p>
          <a:p>
            <a:pPr lvl="1"/>
            <a:r>
              <a:rPr lang="ja-JP" altLang="en-US"/>
              <a:t>道徳に欠けた経営をしていたら、企業は永続しない</a:t>
            </a:r>
            <a:endParaRPr lang="en-US" altLang="ja-JP"/>
          </a:p>
        </p:txBody>
      </p:sp>
    </p:spTree>
    <p:extLst>
      <p:ext uri="{BB962C8B-B14F-4D97-AF65-F5344CB8AC3E}">
        <p14:creationId xmlns:p14="http://schemas.microsoft.com/office/powerpoint/2010/main" val="3528087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69B44-6B39-4A80-9672-C90A053090F8}"/>
              </a:ext>
            </a:extLst>
          </p:cNvPr>
          <p:cNvSpPr>
            <a:spLocks noGrp="1"/>
          </p:cNvSpPr>
          <p:nvPr>
            <p:ph type="title"/>
          </p:nvPr>
        </p:nvSpPr>
        <p:spPr/>
        <p:txBody>
          <a:bodyPr>
            <a:normAutofit fontScale="90000"/>
          </a:bodyPr>
          <a:lstStyle/>
          <a:p>
            <a:r>
              <a:rPr lang="en-US" altLang="ja-JP"/>
              <a:t>【</a:t>
            </a:r>
            <a:r>
              <a:rPr lang="ja-JP" altLang="en-US"/>
              <a:t>実践</a:t>
            </a:r>
            <a:r>
              <a:rPr lang="en-US" altLang="ja-JP"/>
              <a:t>】</a:t>
            </a:r>
            <a:r>
              <a:rPr lang="ja-JP" altLang="en-US"/>
              <a:t>自分や周りの主体性に気づく</a:t>
            </a:r>
            <a:endParaRPr kumimoji="1" lang="ja-JP" altLang="en-US"/>
          </a:p>
        </p:txBody>
      </p:sp>
      <p:sp>
        <p:nvSpPr>
          <p:cNvPr id="3" name="フッター プレースホルダー 2">
            <a:extLst>
              <a:ext uri="{FF2B5EF4-FFF2-40B4-BE49-F238E27FC236}">
                <a16:creationId xmlns:a16="http://schemas.microsoft.com/office/drawing/2014/main" id="{AE92DBF1-07B6-4B31-8833-035352A8992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A39605-FB84-49FB-B139-4905B5CE77AE}"/>
              </a:ext>
            </a:extLst>
          </p:cNvPr>
          <p:cNvSpPr>
            <a:spLocks noGrp="1"/>
          </p:cNvSpPr>
          <p:nvPr>
            <p:ph type="sldNum" sz="quarter" idx="11"/>
          </p:nvPr>
        </p:nvSpPr>
        <p:spPr/>
        <p:txBody>
          <a:bodyPr/>
          <a:lstStyle/>
          <a:p>
            <a:fld id="{D9AE47F2-95C2-4286-997D-4843A9A6AD0C}" type="slidenum">
              <a:rPr lang="ja-JP" altLang="en-US" smtClean="0"/>
              <a:pPr/>
              <a:t>30</a:t>
            </a:fld>
            <a:endParaRPr lang="ja-JP" altLang="en-US"/>
          </a:p>
        </p:txBody>
      </p:sp>
      <p:graphicFrame>
        <p:nvGraphicFramePr>
          <p:cNvPr id="6" name="表 6">
            <a:extLst>
              <a:ext uri="{FF2B5EF4-FFF2-40B4-BE49-F238E27FC236}">
                <a16:creationId xmlns:a16="http://schemas.microsoft.com/office/drawing/2014/main" id="{4D56FA44-440F-4DF4-BE3D-3B21B0B7BF6F}"/>
              </a:ext>
            </a:extLst>
          </p:cNvPr>
          <p:cNvGraphicFramePr>
            <a:graphicFrameLocks noGrp="1"/>
          </p:cNvGraphicFramePr>
          <p:nvPr>
            <p:ph sz="quarter" idx="12"/>
            <p:extLst>
              <p:ext uri="{D42A27DB-BD31-4B8C-83A1-F6EECF244321}">
                <p14:modId xmlns:p14="http://schemas.microsoft.com/office/powerpoint/2010/main" val="2301794487"/>
              </p:ext>
            </p:extLst>
          </p:nvPr>
        </p:nvGraphicFramePr>
        <p:xfrm>
          <a:off x="397933" y="1395664"/>
          <a:ext cx="11455398" cy="4297756"/>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3252026">
                  <a:extLst>
                    <a:ext uri="{9D8B030D-6E8A-4147-A177-3AD203B41FA5}">
                      <a16:colId xmlns:a16="http://schemas.microsoft.com/office/drawing/2014/main" val="3255444820"/>
                    </a:ext>
                  </a:extLst>
                </a:gridCol>
                <a:gridCol w="7512337">
                  <a:extLst>
                    <a:ext uri="{9D8B030D-6E8A-4147-A177-3AD203B41FA5}">
                      <a16:colId xmlns:a16="http://schemas.microsoft.com/office/drawing/2014/main" val="747918477"/>
                    </a:ext>
                  </a:extLst>
                </a:gridCol>
              </a:tblGrid>
              <a:tr h="1219276">
                <a:tc>
                  <a:txBody>
                    <a:bodyPr/>
                    <a:lstStyle/>
                    <a:p>
                      <a:pPr algn="ctr"/>
                      <a:r>
                        <a:rPr kumimoji="1" lang="en-US" altLang="ja-JP"/>
                        <a:t>1</a:t>
                      </a:r>
                      <a:endParaRPr kumimoji="1" lang="ja-JP" altLang="en-US"/>
                    </a:p>
                  </a:txBody>
                  <a:tcPr anchor="ctr"/>
                </a:tc>
                <a:tc>
                  <a:txBody>
                    <a:bodyPr/>
                    <a:lstStyle/>
                    <a:p>
                      <a:r>
                        <a:rPr kumimoji="1" lang="ja-JP" altLang="en-US"/>
                        <a:t>丸一日、自分が話す言葉に注意して、周りに人々の言葉も注意して聞いてみる</a:t>
                      </a:r>
                    </a:p>
                  </a:txBody>
                  <a:tcPr/>
                </a:tc>
                <a:tc>
                  <a:txBody>
                    <a:bodyPr/>
                    <a:lstStyle/>
                    <a:p>
                      <a:pPr marL="285750" indent="-285750">
                        <a:buFont typeface="Arial" panose="020B0604020202020204" pitchFamily="34" charset="0"/>
                        <a:buChar char="•"/>
                      </a:pPr>
                      <a:r>
                        <a:rPr kumimoji="1" lang="ja-JP" altLang="en-US"/>
                        <a:t>「～でさえあったらなぁ」「あの人は頭にくる」「私にできることはない」というような反応的な言葉を何回使っているか、具体的に書き出してみる</a:t>
                      </a:r>
                      <a:endParaRPr kumimoji="1" lang="en-US" altLang="ja-JP"/>
                    </a:p>
                    <a:p>
                      <a:pPr marL="285750" indent="-285750">
                        <a:buFont typeface="Arial" panose="020B0604020202020204" pitchFamily="34" charset="0"/>
                        <a:buChar char="•"/>
                      </a:pPr>
                      <a:r>
                        <a:rPr kumimoji="1" lang="ja-JP" altLang="en-US"/>
                        <a:t>それを、主体的な言葉に言い換えてみる</a:t>
                      </a:r>
                    </a:p>
                  </a:txBody>
                  <a:tcPr/>
                </a:tc>
                <a:extLst>
                  <a:ext uri="{0D108BD9-81ED-4DB2-BD59-A6C34878D82A}">
                    <a16:rowId xmlns:a16="http://schemas.microsoft.com/office/drawing/2014/main" val="968904266"/>
                  </a:ext>
                </a:extLst>
              </a:tr>
              <a:tr h="1069325">
                <a:tc>
                  <a:txBody>
                    <a:bodyPr/>
                    <a:lstStyle/>
                    <a:p>
                      <a:pPr algn="ctr"/>
                      <a:r>
                        <a:rPr kumimoji="1" lang="en-US" altLang="ja-JP"/>
                        <a:t>2</a:t>
                      </a:r>
                      <a:endParaRPr kumimoji="1" lang="ja-JP" altLang="en-US"/>
                    </a:p>
                  </a:txBody>
                  <a:tcPr anchor="ctr"/>
                </a:tc>
                <a:tc>
                  <a:txBody>
                    <a:bodyPr/>
                    <a:lstStyle/>
                    <a:p>
                      <a:r>
                        <a:rPr kumimoji="1" lang="ja-JP" altLang="en-US"/>
                        <a:t>仕事や私生活で抱えている問題を一つ選ぶ</a:t>
                      </a:r>
                    </a:p>
                  </a:txBody>
                  <a:tcPr/>
                </a:tc>
                <a:tc>
                  <a:txBody>
                    <a:bodyPr/>
                    <a:lstStyle/>
                    <a:p>
                      <a:pPr marL="285750" indent="-285750">
                        <a:buFont typeface="Arial" panose="020B0604020202020204" pitchFamily="34" charset="0"/>
                        <a:buChar char="•"/>
                      </a:pPr>
                      <a:r>
                        <a:rPr kumimoji="1" lang="ja-JP" altLang="en-US"/>
                        <a:t>自分が直接コントロールできる問題なのか、間接的なのか、あるいはコントロールできないのかを見極める</a:t>
                      </a:r>
                      <a:endParaRPr kumimoji="1" lang="en-US" altLang="ja-JP"/>
                    </a:p>
                    <a:p>
                      <a:pPr marL="285750" indent="-285750">
                        <a:buFont typeface="Arial" panose="020B0604020202020204" pitchFamily="34" charset="0"/>
                        <a:buChar char="•"/>
                      </a:pPr>
                      <a:r>
                        <a:rPr kumimoji="1" lang="ja-JP" altLang="en-US"/>
                        <a:t>それを解決するため、影響の輪の中でできることを１つ決め、実行する</a:t>
                      </a:r>
                    </a:p>
                  </a:txBody>
                  <a:tcPr/>
                </a:tc>
                <a:extLst>
                  <a:ext uri="{0D108BD9-81ED-4DB2-BD59-A6C34878D82A}">
                    <a16:rowId xmlns:a16="http://schemas.microsoft.com/office/drawing/2014/main" val="649584280"/>
                  </a:ext>
                </a:extLst>
              </a:tr>
              <a:tr h="1583061">
                <a:tc>
                  <a:txBody>
                    <a:bodyPr/>
                    <a:lstStyle/>
                    <a:p>
                      <a:pPr algn="ctr"/>
                      <a:r>
                        <a:rPr kumimoji="1" lang="en-US" altLang="ja-JP"/>
                        <a:t>3</a:t>
                      </a:r>
                      <a:endParaRPr kumimoji="1" lang="ja-JP" altLang="en-US"/>
                    </a:p>
                  </a:txBody>
                  <a:tcPr anchor="ctr"/>
                </a:tc>
                <a:tc>
                  <a:txBody>
                    <a:bodyPr/>
                    <a:lstStyle/>
                    <a:p>
                      <a:r>
                        <a:rPr kumimoji="1" lang="ja-JP" altLang="en-US"/>
                        <a:t>「</a:t>
                      </a:r>
                      <a:r>
                        <a:rPr kumimoji="1" lang="en-US" altLang="ja-JP"/>
                        <a:t>30</a:t>
                      </a:r>
                      <a:r>
                        <a:rPr kumimoji="1" lang="ja-JP" altLang="en-US"/>
                        <a:t>日間テスト」で、自分の主体性を試す</a:t>
                      </a:r>
                    </a:p>
                  </a:txBody>
                  <a:tcPr/>
                </a:tc>
                <a:tc>
                  <a:txBody>
                    <a:bodyPr/>
                    <a:lstStyle/>
                    <a:p>
                      <a:pPr marL="285750" indent="-285750">
                        <a:buFont typeface="Arial" panose="020B0604020202020204" pitchFamily="34" charset="0"/>
                        <a:buChar char="•"/>
                      </a:pPr>
                      <a:r>
                        <a:rPr kumimoji="1" lang="ja-JP" altLang="en-US" dirty="0"/>
                        <a:t>３０日間毎日、影響の輪の中（自分がコントロールできること）だけに取り組んでみる</a:t>
                      </a:r>
                      <a:endParaRPr kumimoji="1" lang="en-US" altLang="ja-JP" dirty="0"/>
                    </a:p>
                    <a:p>
                      <a:pPr marL="285750" indent="-285750">
                        <a:buFont typeface="Arial" panose="020B0604020202020204" pitchFamily="34" charset="0"/>
                        <a:buChar char="•"/>
                      </a:pPr>
                      <a:r>
                        <a:rPr kumimoji="1" lang="ja-JP" altLang="en-US" dirty="0"/>
                        <a:t>例えば</a:t>
                      </a:r>
                      <a:r>
                        <a:rPr kumimoji="1" lang="ja-JP" altLang="en-US" sz="1400" dirty="0"/>
                        <a:t>（小さな約束を作りそれを守る、満員電車にどう対処するか？、怒っている人にどんな反応を示すか？裁く人ではなく与える人になる、批判者ではなく模範者になる、間違いを他者のせいにしない、自分のミスを正当化しない</a:t>
                      </a:r>
                      <a:r>
                        <a:rPr kumimoji="1" lang="en-US" altLang="ja-JP" sz="1400" dirty="0"/>
                        <a:t>…</a:t>
                      </a:r>
                      <a:r>
                        <a:rPr kumimoji="1" lang="ja-JP" altLang="en-US" sz="1400" dirty="0"/>
                        <a:t>）</a:t>
                      </a:r>
                      <a:endParaRPr kumimoji="1" lang="en-US" altLang="ja-JP" sz="1400" dirty="0"/>
                    </a:p>
                    <a:p>
                      <a:pPr marL="285750" indent="-285750">
                        <a:buFont typeface="Arial" panose="020B0604020202020204" pitchFamily="34" charset="0"/>
                        <a:buChar char="•"/>
                      </a:pPr>
                      <a:r>
                        <a:rPr kumimoji="1" lang="ja-JP" altLang="en-US" dirty="0"/>
                        <a:t>自分自身がどんな反応を選択し、何をすべきかを考える</a:t>
                      </a:r>
                      <a:endParaRPr kumimoji="1" lang="en-US" altLang="ja-JP" dirty="0"/>
                    </a:p>
                    <a:p>
                      <a:pPr marL="285750" indent="-285750">
                        <a:buFont typeface="Arial" panose="020B0604020202020204" pitchFamily="34" charset="0"/>
                        <a:buChar char="•"/>
                      </a:pPr>
                      <a:r>
                        <a:rPr kumimoji="1" lang="ja-JP" altLang="en-US" dirty="0"/>
                        <a:t>実際にやってみて、影響の輪がどのように変化するか確認する</a:t>
                      </a:r>
                      <a:endParaRPr kumimoji="1" lang="en-US" altLang="ja-JP" dirty="0"/>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3528430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2</a:t>
            </a:r>
            <a:r>
              <a:rPr kumimoji="1" lang="ja-JP" altLang="en-US"/>
              <a:t>の習慣</a:t>
            </a:r>
            <a:r>
              <a:rPr kumimoji="1" lang="en-US" altLang="ja-JP"/>
              <a:t>】</a:t>
            </a:r>
            <a:r>
              <a:rPr kumimoji="1" lang="ja-JP" altLang="en-US"/>
              <a:t>終わりを思い描くことから始める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31</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3" y="1264357"/>
            <a:ext cx="11455398" cy="4794698"/>
          </a:xfrm>
        </p:spPr>
        <p:txBody>
          <a:bodyPr>
            <a:normAutofit/>
          </a:bodyPr>
          <a:lstStyle/>
          <a:p>
            <a:r>
              <a:rPr lang="ja-JP" altLang="en-US"/>
              <a:t>２－１．人生の終わりを思い描く</a:t>
            </a:r>
            <a:endParaRPr kumimoji="1" lang="ja-JP" altLang="en-US"/>
          </a:p>
          <a:p>
            <a:r>
              <a:rPr kumimoji="1" lang="ja-JP" altLang="en-US"/>
              <a:t>２－２．ミッション・ステートメント</a:t>
            </a:r>
            <a:endParaRPr kumimoji="1" lang="en-US" altLang="ja-JP"/>
          </a:p>
          <a:p>
            <a:r>
              <a:rPr lang="en-US" altLang="ja-JP"/>
              <a:t>【</a:t>
            </a:r>
            <a:r>
              <a:rPr lang="ja-JP" altLang="en-US"/>
              <a:t>実践</a:t>
            </a:r>
            <a:r>
              <a:rPr lang="en-US" altLang="ja-JP"/>
              <a:t>】</a:t>
            </a:r>
            <a:r>
              <a:rPr lang="ja-JP" altLang="en-US"/>
              <a:t>ミッション・ステートメントを作る</a:t>
            </a:r>
            <a:endParaRPr kumimoji="1" lang="ja-JP" altLang="en-US"/>
          </a:p>
        </p:txBody>
      </p:sp>
    </p:spTree>
    <p:extLst>
      <p:ext uri="{BB962C8B-B14F-4D97-AF65-F5344CB8AC3E}">
        <p14:creationId xmlns:p14="http://schemas.microsoft.com/office/powerpoint/2010/main" val="240718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２－１．人生の終わりを思い描く</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32</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3" y="1264356"/>
            <a:ext cx="11455398" cy="5017153"/>
          </a:xfrm>
        </p:spPr>
        <p:txBody>
          <a:bodyPr>
            <a:normAutofit/>
          </a:bodyPr>
          <a:lstStyle/>
          <a:p>
            <a:r>
              <a:rPr lang="ja-JP" altLang="en-US"/>
              <a:t>人生の終わりを思い描いてみる</a:t>
            </a:r>
            <a:endParaRPr lang="en-US" altLang="ja-JP"/>
          </a:p>
          <a:p>
            <a:pPr lvl="1"/>
            <a:r>
              <a:rPr lang="ja-JP" altLang="en-US"/>
              <a:t>自分の葬式を思い浮かべる。そこで読まれる弔辞にどんなことが書かれていたら嬉しいか？（そこに書かれていてほしいことを実現することがゴール）</a:t>
            </a:r>
            <a:endParaRPr lang="en-US" altLang="ja-JP"/>
          </a:p>
          <a:p>
            <a:pPr lvl="1"/>
            <a:r>
              <a:rPr lang="ja-JP" altLang="en-US"/>
              <a:t>終わりを思い描き</a:t>
            </a:r>
            <a:r>
              <a:rPr lang="ja-JP" altLang="en-US">
                <a:solidFill>
                  <a:srgbClr val="FF0000"/>
                </a:solidFill>
              </a:rPr>
              <a:t>「自分にとっての成功とは何か？」</a:t>
            </a:r>
            <a:r>
              <a:rPr lang="ja-JP" altLang="en-US"/>
              <a:t>を考えることで、実際に“今”やるべき行動が定まっていく</a:t>
            </a:r>
            <a:endParaRPr lang="en-US" altLang="ja-JP"/>
          </a:p>
          <a:p>
            <a:pPr lvl="2"/>
            <a:r>
              <a:rPr lang="ja-JP" altLang="en-US"/>
              <a:t>妻に、子供に、同僚に、友人たちになんと言われたいか？</a:t>
            </a:r>
            <a:endParaRPr lang="en-US" altLang="ja-JP"/>
          </a:p>
          <a:p>
            <a:pPr lvl="1"/>
            <a:r>
              <a:rPr lang="ja-JP" altLang="en-US"/>
              <a:t>終わりを思い描く、とは目的地をはっきりさせてから一歩を踏み出すということ</a:t>
            </a:r>
            <a:endParaRPr lang="en-US" altLang="ja-JP"/>
          </a:p>
          <a:p>
            <a:pPr lvl="1"/>
            <a:r>
              <a:rPr lang="ja-JP" altLang="en-US"/>
              <a:t>目的地を決めないと、人生が「虚しい勝利」に終わる</a:t>
            </a:r>
            <a:endParaRPr lang="en-US" altLang="ja-JP"/>
          </a:p>
          <a:p>
            <a:pPr lvl="2"/>
            <a:r>
              <a:rPr lang="ja-JP" altLang="en-US"/>
              <a:t>成功するためと思って犠牲にしたことが、実は成功よりもはるかに大事なものかもしれない</a:t>
            </a:r>
            <a:endParaRPr lang="en-US" altLang="ja-JP"/>
          </a:p>
          <a:p>
            <a:pPr lvl="2"/>
            <a:r>
              <a:rPr lang="ja-JP" altLang="en-US"/>
              <a:t>最も高い収入を得ることがあなたの人生の目的地なのか？</a:t>
            </a:r>
            <a:endParaRPr lang="en-US" altLang="ja-JP"/>
          </a:p>
        </p:txBody>
      </p:sp>
    </p:spTree>
    <p:extLst>
      <p:ext uri="{BB962C8B-B14F-4D97-AF65-F5344CB8AC3E}">
        <p14:creationId xmlns:p14="http://schemas.microsoft.com/office/powerpoint/2010/main" val="240487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２－２．ミッション・ステートメント</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33</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3" y="1264357"/>
            <a:ext cx="11455398" cy="4943938"/>
          </a:xfrm>
        </p:spPr>
        <p:txBody>
          <a:bodyPr>
            <a:normAutofit/>
          </a:bodyPr>
          <a:lstStyle/>
          <a:p>
            <a:r>
              <a:rPr lang="ja-JP" altLang="en-US"/>
              <a:t>ミッション・ステートメント（人生の使命を宣言した、自分だけの憲法）</a:t>
            </a:r>
            <a:endParaRPr lang="en-US" altLang="ja-JP"/>
          </a:p>
          <a:p>
            <a:pPr lvl="1"/>
            <a:r>
              <a:rPr lang="ja-JP" altLang="en-US"/>
              <a:t>自分だけの価値観と原則を記すことで、</a:t>
            </a:r>
            <a:r>
              <a:rPr kumimoji="1" lang="ja-JP" altLang="en-US"/>
              <a:t>自分の中にブレない中心を持ち、環境変化のスピードに適応できるようになる</a:t>
            </a:r>
            <a:endParaRPr kumimoji="1" lang="en-US" altLang="ja-JP"/>
          </a:p>
          <a:p>
            <a:pPr lvl="1"/>
            <a:r>
              <a:rPr lang="ja-JP" altLang="en-US"/>
              <a:t>人生の重要な決断を下すときの基礎となる</a:t>
            </a:r>
            <a:endParaRPr kumimoji="1" lang="en-US" altLang="ja-JP"/>
          </a:p>
          <a:p>
            <a:pPr lvl="1"/>
            <a:r>
              <a:rPr lang="ja-JP" altLang="en-US"/>
              <a:t>大切にしたい価値観、中心に置きたい原則について考え、明記する</a:t>
            </a:r>
            <a:endParaRPr lang="en-US" altLang="ja-JP"/>
          </a:p>
          <a:p>
            <a:pPr lvl="1"/>
            <a:r>
              <a:rPr kumimoji="1" lang="ja-JP" altLang="en-US"/>
              <a:t>夫・妻、息子・娘、父・母、上司・部下など、自分の役割を書き出し、それぞれの役割での「ありたい自分の姿」を書き出す</a:t>
            </a:r>
            <a:endParaRPr kumimoji="1" lang="en-US" altLang="ja-JP"/>
          </a:p>
          <a:p>
            <a:pPr lvl="1"/>
            <a:r>
              <a:rPr lang="ja-JP" altLang="en-US"/>
              <a:t>作って終わりではなく、年に数回は見直す</a:t>
            </a:r>
            <a:endParaRPr kumimoji="1" lang="en-US" altLang="ja-JP"/>
          </a:p>
        </p:txBody>
      </p:sp>
    </p:spTree>
    <p:extLst>
      <p:ext uri="{BB962C8B-B14F-4D97-AF65-F5344CB8AC3E}">
        <p14:creationId xmlns:p14="http://schemas.microsoft.com/office/powerpoint/2010/main" val="3399459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4AD846-1451-447A-B8DC-6B1E2770C501}"/>
              </a:ext>
            </a:extLst>
          </p:cNvPr>
          <p:cNvSpPr>
            <a:spLocks noGrp="1"/>
          </p:cNvSpPr>
          <p:nvPr>
            <p:ph type="title"/>
          </p:nvPr>
        </p:nvSpPr>
        <p:spPr>
          <a:xfrm>
            <a:off x="397932" y="360538"/>
            <a:ext cx="11455399" cy="666045"/>
          </a:xfrm>
        </p:spPr>
        <p:txBody>
          <a:bodyPr>
            <a:normAutofit fontScale="90000"/>
          </a:bodyPr>
          <a:lstStyle/>
          <a:p>
            <a:r>
              <a:rPr kumimoji="1" lang="ja-JP" altLang="en-US"/>
              <a:t>ミッション・ステートメントの例</a:t>
            </a:r>
          </a:p>
        </p:txBody>
      </p:sp>
      <p:sp>
        <p:nvSpPr>
          <p:cNvPr id="3" name="フッター プレースホルダー 2">
            <a:extLst>
              <a:ext uri="{FF2B5EF4-FFF2-40B4-BE49-F238E27FC236}">
                <a16:creationId xmlns:a16="http://schemas.microsoft.com/office/drawing/2014/main" id="{4F178CD7-7BF8-4C05-AF40-9942532C7C5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73BC61-4009-47E0-B0BA-873DDD5473AB}"/>
              </a:ext>
            </a:extLst>
          </p:cNvPr>
          <p:cNvSpPr>
            <a:spLocks noGrp="1"/>
          </p:cNvSpPr>
          <p:nvPr>
            <p:ph type="sldNum" sz="quarter" idx="11"/>
          </p:nvPr>
        </p:nvSpPr>
        <p:spPr/>
        <p:txBody>
          <a:bodyPr/>
          <a:lstStyle/>
          <a:p>
            <a:fld id="{D9AE47F2-95C2-4286-997D-4843A9A6AD0C}" type="slidenum">
              <a:rPr lang="ja-JP" altLang="en-US" smtClean="0"/>
              <a:pPr/>
              <a:t>34</a:t>
            </a:fld>
            <a:endParaRPr lang="ja-JP" altLang="en-US"/>
          </a:p>
        </p:txBody>
      </p:sp>
      <p:sp>
        <p:nvSpPr>
          <p:cNvPr id="5" name="正方形/長方形 4">
            <a:extLst>
              <a:ext uri="{FF2B5EF4-FFF2-40B4-BE49-F238E27FC236}">
                <a16:creationId xmlns:a16="http://schemas.microsoft.com/office/drawing/2014/main" id="{9CC5F5D8-0C66-400E-9B67-9A5482F60644}"/>
              </a:ext>
            </a:extLst>
          </p:cNvPr>
          <p:cNvSpPr/>
          <p:nvPr/>
        </p:nvSpPr>
        <p:spPr>
          <a:xfrm>
            <a:off x="823906" y="1196217"/>
            <a:ext cx="10481913" cy="576490"/>
          </a:xfrm>
          <a:prstGeom prst="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a:t>私の人生の使命は、誠実に生き、人の人生に違いをもたらすことである</a:t>
            </a:r>
          </a:p>
        </p:txBody>
      </p:sp>
      <p:sp>
        <p:nvSpPr>
          <p:cNvPr id="8" name="矢印: 下 7">
            <a:extLst>
              <a:ext uri="{FF2B5EF4-FFF2-40B4-BE49-F238E27FC236}">
                <a16:creationId xmlns:a16="http://schemas.microsoft.com/office/drawing/2014/main" id="{7F97379F-79F4-4F30-A0B7-047E2D3C363F}"/>
              </a:ext>
            </a:extLst>
          </p:cNvPr>
          <p:cNvSpPr/>
          <p:nvPr/>
        </p:nvSpPr>
        <p:spPr>
          <a:xfrm>
            <a:off x="5558167" y="1874387"/>
            <a:ext cx="715478" cy="423511"/>
          </a:xfrm>
          <a:prstGeom prst="down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9" name="テキスト ボックス 8">
            <a:extLst>
              <a:ext uri="{FF2B5EF4-FFF2-40B4-BE49-F238E27FC236}">
                <a16:creationId xmlns:a16="http://schemas.microsoft.com/office/drawing/2014/main" id="{DA57E65F-F144-4559-8B30-1453CECCB4E5}"/>
              </a:ext>
            </a:extLst>
          </p:cNvPr>
          <p:cNvSpPr txBox="1"/>
          <p:nvPr/>
        </p:nvSpPr>
        <p:spPr>
          <a:xfrm>
            <a:off x="1701645" y="1912595"/>
            <a:ext cx="3856522" cy="369332"/>
          </a:xfrm>
          <a:prstGeom prst="rect">
            <a:avLst/>
          </a:prstGeom>
          <a:noFill/>
        </p:spPr>
        <p:txBody>
          <a:bodyPr wrap="square" rtlCol="0">
            <a:spAutoFit/>
          </a:bodyPr>
          <a:lstStyle/>
          <a:p>
            <a:r>
              <a:rPr kumimoji="1" lang="ja-JP" altLang="en-US"/>
              <a:t>このミッションを果たすために</a:t>
            </a:r>
          </a:p>
        </p:txBody>
      </p:sp>
      <p:graphicFrame>
        <p:nvGraphicFramePr>
          <p:cNvPr id="10" name="表 10">
            <a:extLst>
              <a:ext uri="{FF2B5EF4-FFF2-40B4-BE49-F238E27FC236}">
                <a16:creationId xmlns:a16="http://schemas.microsoft.com/office/drawing/2014/main" id="{094F4D93-3819-492F-954A-4BB5D8FBCD54}"/>
              </a:ext>
            </a:extLst>
          </p:cNvPr>
          <p:cNvGraphicFramePr>
            <a:graphicFrameLocks noGrp="1"/>
          </p:cNvGraphicFramePr>
          <p:nvPr>
            <p:extLst>
              <p:ext uri="{D42A27DB-BD31-4B8C-83A1-F6EECF244321}">
                <p14:modId xmlns:p14="http://schemas.microsoft.com/office/powerpoint/2010/main" val="2264875894"/>
              </p:ext>
            </p:extLst>
          </p:nvPr>
        </p:nvGraphicFramePr>
        <p:xfrm>
          <a:off x="823907" y="2374571"/>
          <a:ext cx="10481913" cy="1112520"/>
        </p:xfrm>
        <a:graphic>
          <a:graphicData uri="http://schemas.openxmlformats.org/drawingml/2006/table">
            <a:tbl>
              <a:tblPr bandRow="1">
                <a:tableStyleId>{46F890A9-2807-4EBB-B81D-B2AA78EC7F39}</a:tableStyleId>
              </a:tblPr>
              <a:tblGrid>
                <a:gridCol w="3247579">
                  <a:extLst>
                    <a:ext uri="{9D8B030D-6E8A-4147-A177-3AD203B41FA5}">
                      <a16:colId xmlns:a16="http://schemas.microsoft.com/office/drawing/2014/main" val="3163461649"/>
                    </a:ext>
                  </a:extLst>
                </a:gridCol>
                <a:gridCol w="7234334">
                  <a:extLst>
                    <a:ext uri="{9D8B030D-6E8A-4147-A177-3AD203B41FA5}">
                      <a16:colId xmlns:a16="http://schemas.microsoft.com/office/drawing/2014/main" val="2102963518"/>
                    </a:ext>
                  </a:extLst>
                </a:gridCol>
              </a:tblGrid>
              <a:tr h="370840">
                <a:tc>
                  <a:txBody>
                    <a:bodyPr/>
                    <a:lstStyle/>
                    <a:p>
                      <a:r>
                        <a:rPr kumimoji="1" lang="ja-JP" altLang="en-US"/>
                        <a:t>私は慈愛を持つ</a:t>
                      </a:r>
                    </a:p>
                  </a:txBody>
                  <a:tcPr/>
                </a:tc>
                <a:tc>
                  <a:txBody>
                    <a:bodyPr/>
                    <a:lstStyle/>
                    <a:p>
                      <a:r>
                        <a:rPr kumimoji="1" lang="ja-JP" altLang="en-US"/>
                        <a:t>どんな境遇の人も愛する</a:t>
                      </a:r>
                    </a:p>
                  </a:txBody>
                  <a:tcPr/>
                </a:tc>
                <a:extLst>
                  <a:ext uri="{0D108BD9-81ED-4DB2-BD59-A6C34878D82A}">
                    <a16:rowId xmlns:a16="http://schemas.microsoft.com/office/drawing/2014/main" val="436436828"/>
                  </a:ext>
                </a:extLst>
              </a:tr>
              <a:tr h="370840">
                <a:tc>
                  <a:txBody>
                    <a:bodyPr/>
                    <a:lstStyle/>
                    <a:p>
                      <a:r>
                        <a:rPr kumimoji="1" lang="ja-JP" altLang="en-US"/>
                        <a:t>私は自己犠牲を惜しまない</a:t>
                      </a:r>
                    </a:p>
                  </a:txBody>
                  <a:tcPr/>
                </a:tc>
                <a:tc>
                  <a:txBody>
                    <a:bodyPr/>
                    <a:lstStyle/>
                    <a:p>
                      <a:r>
                        <a:rPr kumimoji="1" lang="ja-JP" altLang="en-US"/>
                        <a:t>自分の時間、才能、持てるものをすべて人生の使命にささげる</a:t>
                      </a:r>
                    </a:p>
                  </a:txBody>
                  <a:tcPr/>
                </a:tc>
                <a:extLst>
                  <a:ext uri="{0D108BD9-81ED-4DB2-BD59-A6C34878D82A}">
                    <a16:rowId xmlns:a16="http://schemas.microsoft.com/office/drawing/2014/main" val="2243858611"/>
                  </a:ext>
                </a:extLst>
              </a:tr>
              <a:tr h="370840">
                <a:tc>
                  <a:txBody>
                    <a:bodyPr/>
                    <a:lstStyle/>
                    <a:p>
                      <a:r>
                        <a:rPr kumimoji="1" lang="ja-JP" altLang="en-US"/>
                        <a:t>私は影響力を発揮する</a:t>
                      </a:r>
                    </a:p>
                  </a:txBody>
                  <a:tcPr/>
                </a:tc>
                <a:tc>
                  <a:txBody>
                    <a:bodyPr/>
                    <a:lstStyle/>
                    <a:p>
                      <a:r>
                        <a:rPr kumimoji="1" lang="ja-JP" altLang="en-US" dirty="0"/>
                        <a:t>自分の行動によって、他者の人生に良い影響を与える</a:t>
                      </a:r>
                    </a:p>
                  </a:txBody>
                  <a:tcPr/>
                </a:tc>
                <a:extLst>
                  <a:ext uri="{0D108BD9-81ED-4DB2-BD59-A6C34878D82A}">
                    <a16:rowId xmlns:a16="http://schemas.microsoft.com/office/drawing/2014/main" val="1032776714"/>
                  </a:ext>
                </a:extLst>
              </a:tr>
            </a:tbl>
          </a:graphicData>
        </a:graphic>
      </p:graphicFrame>
      <p:sp>
        <p:nvSpPr>
          <p:cNvPr id="16" name="正方形/長方形 15">
            <a:extLst>
              <a:ext uri="{FF2B5EF4-FFF2-40B4-BE49-F238E27FC236}">
                <a16:creationId xmlns:a16="http://schemas.microsoft.com/office/drawing/2014/main" id="{A2E8B4A7-74F9-4B53-AABD-5AB4A2DA1FC5}"/>
              </a:ext>
            </a:extLst>
          </p:cNvPr>
          <p:cNvSpPr/>
          <p:nvPr/>
        </p:nvSpPr>
        <p:spPr>
          <a:xfrm>
            <a:off x="823906" y="3782487"/>
            <a:ext cx="10481913" cy="576490"/>
          </a:xfrm>
          <a:prstGeom prst="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ctr"/>
          <a:lstStyle/>
          <a:p>
            <a:pPr algn="ctr"/>
            <a:r>
              <a:rPr kumimoji="1" lang="ja-JP" altLang="en-US"/>
              <a:t>私は人生のミッションを達成するために、次の役割を優先する</a:t>
            </a:r>
          </a:p>
        </p:txBody>
      </p:sp>
      <p:sp>
        <p:nvSpPr>
          <p:cNvPr id="17" name="矢印: 下 16">
            <a:extLst>
              <a:ext uri="{FF2B5EF4-FFF2-40B4-BE49-F238E27FC236}">
                <a16:creationId xmlns:a16="http://schemas.microsoft.com/office/drawing/2014/main" id="{F540844A-2D87-4C29-90E2-D8584444A059}"/>
              </a:ext>
            </a:extLst>
          </p:cNvPr>
          <p:cNvSpPr/>
          <p:nvPr/>
        </p:nvSpPr>
        <p:spPr>
          <a:xfrm>
            <a:off x="5558167" y="4544266"/>
            <a:ext cx="715478" cy="423511"/>
          </a:xfrm>
          <a:prstGeom prst="down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graphicFrame>
        <p:nvGraphicFramePr>
          <p:cNvPr id="19" name="表 10">
            <a:extLst>
              <a:ext uri="{FF2B5EF4-FFF2-40B4-BE49-F238E27FC236}">
                <a16:creationId xmlns:a16="http://schemas.microsoft.com/office/drawing/2014/main" id="{C73CBCA4-7E18-4673-BE1B-BE9B229098C5}"/>
              </a:ext>
            </a:extLst>
          </p:cNvPr>
          <p:cNvGraphicFramePr>
            <a:graphicFrameLocks noGrp="1"/>
          </p:cNvGraphicFramePr>
          <p:nvPr>
            <p:extLst>
              <p:ext uri="{D42A27DB-BD31-4B8C-83A1-F6EECF244321}">
                <p14:modId xmlns:p14="http://schemas.microsoft.com/office/powerpoint/2010/main" val="2723918531"/>
              </p:ext>
            </p:extLst>
          </p:nvPr>
        </p:nvGraphicFramePr>
        <p:xfrm>
          <a:off x="823906" y="4986216"/>
          <a:ext cx="10481913" cy="1371600"/>
        </p:xfrm>
        <a:graphic>
          <a:graphicData uri="http://schemas.openxmlformats.org/drawingml/2006/table">
            <a:tbl>
              <a:tblPr bandRow="1">
                <a:tableStyleId>{93296810-A885-4BE3-A3E7-6D5BEEA58F35}</a:tableStyleId>
              </a:tblPr>
              <a:tblGrid>
                <a:gridCol w="1938545">
                  <a:extLst>
                    <a:ext uri="{9D8B030D-6E8A-4147-A177-3AD203B41FA5}">
                      <a16:colId xmlns:a16="http://schemas.microsoft.com/office/drawing/2014/main" val="3163461649"/>
                    </a:ext>
                  </a:extLst>
                </a:gridCol>
                <a:gridCol w="8543368">
                  <a:extLst>
                    <a:ext uri="{9D8B030D-6E8A-4147-A177-3AD203B41FA5}">
                      <a16:colId xmlns:a16="http://schemas.microsoft.com/office/drawing/2014/main" val="2102963518"/>
                    </a:ext>
                  </a:extLst>
                </a:gridCol>
              </a:tblGrid>
              <a:tr h="420087">
                <a:tc>
                  <a:txBody>
                    <a:bodyPr/>
                    <a:lstStyle/>
                    <a:p>
                      <a:r>
                        <a:rPr kumimoji="1" lang="ja-JP" altLang="en-US"/>
                        <a:t>夫として</a:t>
                      </a:r>
                    </a:p>
                  </a:txBody>
                  <a:tcPr/>
                </a:tc>
                <a:tc>
                  <a:txBody>
                    <a:bodyPr/>
                    <a:lstStyle/>
                    <a:p>
                      <a:r>
                        <a:rPr kumimoji="1" lang="ja-JP" altLang="en-US"/>
                        <a:t>妻は私の人生において最も大切な人である。調和、勤勉、倹約の精神を持ち、実りある家庭を築く。</a:t>
                      </a:r>
                    </a:p>
                  </a:txBody>
                  <a:tcPr/>
                </a:tc>
                <a:extLst>
                  <a:ext uri="{0D108BD9-81ED-4DB2-BD59-A6C34878D82A}">
                    <a16:rowId xmlns:a16="http://schemas.microsoft.com/office/drawing/2014/main" val="436436828"/>
                  </a:ext>
                </a:extLst>
              </a:tr>
              <a:tr h="243384">
                <a:tc>
                  <a:txBody>
                    <a:bodyPr/>
                    <a:lstStyle/>
                    <a:p>
                      <a:r>
                        <a:rPr kumimoji="1" lang="ja-JP" altLang="en-US"/>
                        <a:t>父親として</a:t>
                      </a:r>
                    </a:p>
                  </a:txBody>
                  <a:tcPr/>
                </a:tc>
                <a:tc>
                  <a:txBody>
                    <a:bodyPr/>
                    <a:lstStyle/>
                    <a:p>
                      <a:r>
                        <a:rPr kumimoji="1" lang="ja-JP" altLang="en-US"/>
                        <a:t>子供たちが生きる喜びを深めていけるように手助けをする。</a:t>
                      </a:r>
                    </a:p>
                  </a:txBody>
                  <a:tcPr/>
                </a:tc>
                <a:extLst>
                  <a:ext uri="{0D108BD9-81ED-4DB2-BD59-A6C34878D82A}">
                    <a16:rowId xmlns:a16="http://schemas.microsoft.com/office/drawing/2014/main" val="2243858611"/>
                  </a:ext>
                </a:extLst>
              </a:tr>
              <a:tr h="243384">
                <a:tc>
                  <a:txBody>
                    <a:bodyPr/>
                    <a:lstStyle/>
                    <a:p>
                      <a:r>
                        <a:rPr kumimoji="1" lang="ja-JP" altLang="en-US"/>
                        <a:t>職場で</a:t>
                      </a:r>
                    </a:p>
                  </a:txBody>
                  <a:tcPr/>
                </a:tc>
                <a:tc>
                  <a:txBody>
                    <a:bodyPr/>
                    <a:lstStyle/>
                    <a:p>
                      <a:r>
                        <a:rPr kumimoji="1" lang="ja-JP" altLang="en-US" dirty="0"/>
                        <a:t>組織の中で、高い業績を生み出す触媒となる</a:t>
                      </a:r>
                    </a:p>
                  </a:txBody>
                  <a:tcPr/>
                </a:tc>
                <a:extLst>
                  <a:ext uri="{0D108BD9-81ED-4DB2-BD59-A6C34878D82A}">
                    <a16:rowId xmlns:a16="http://schemas.microsoft.com/office/drawing/2014/main" val="1032776714"/>
                  </a:ext>
                </a:extLst>
              </a:tr>
            </a:tbl>
          </a:graphicData>
        </a:graphic>
      </p:graphicFrame>
    </p:spTree>
    <p:extLst>
      <p:ext uri="{BB962C8B-B14F-4D97-AF65-F5344CB8AC3E}">
        <p14:creationId xmlns:p14="http://schemas.microsoft.com/office/powerpoint/2010/main" val="1902001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69B44-6B39-4A80-9672-C90A053090F8}"/>
              </a:ext>
            </a:extLst>
          </p:cNvPr>
          <p:cNvSpPr>
            <a:spLocks noGrp="1"/>
          </p:cNvSpPr>
          <p:nvPr>
            <p:ph type="title"/>
          </p:nvPr>
        </p:nvSpPr>
        <p:spPr/>
        <p:txBody>
          <a:bodyPr>
            <a:normAutofit fontScale="90000"/>
          </a:bodyPr>
          <a:lstStyle/>
          <a:p>
            <a:r>
              <a:rPr lang="en-US" altLang="ja-JP"/>
              <a:t>【</a:t>
            </a:r>
            <a:r>
              <a:rPr lang="ja-JP" altLang="en-US"/>
              <a:t>実践</a:t>
            </a:r>
            <a:r>
              <a:rPr lang="en-US" altLang="ja-JP"/>
              <a:t>】</a:t>
            </a:r>
            <a:r>
              <a:rPr lang="ja-JP" altLang="en-US"/>
              <a:t>ミッション・ステートメントを作る</a:t>
            </a:r>
            <a:endParaRPr kumimoji="1" lang="ja-JP" altLang="en-US"/>
          </a:p>
        </p:txBody>
      </p:sp>
      <p:sp>
        <p:nvSpPr>
          <p:cNvPr id="3" name="フッター プレースホルダー 2">
            <a:extLst>
              <a:ext uri="{FF2B5EF4-FFF2-40B4-BE49-F238E27FC236}">
                <a16:creationId xmlns:a16="http://schemas.microsoft.com/office/drawing/2014/main" id="{AE92DBF1-07B6-4B31-8833-035352A8992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A39605-FB84-49FB-B139-4905B5CE77AE}"/>
              </a:ext>
            </a:extLst>
          </p:cNvPr>
          <p:cNvSpPr>
            <a:spLocks noGrp="1"/>
          </p:cNvSpPr>
          <p:nvPr>
            <p:ph type="sldNum" sz="quarter" idx="11"/>
          </p:nvPr>
        </p:nvSpPr>
        <p:spPr/>
        <p:txBody>
          <a:bodyPr/>
          <a:lstStyle/>
          <a:p>
            <a:fld id="{D9AE47F2-95C2-4286-997D-4843A9A6AD0C}" type="slidenum">
              <a:rPr lang="ja-JP" altLang="en-US" smtClean="0"/>
              <a:pPr/>
              <a:t>35</a:t>
            </a:fld>
            <a:endParaRPr lang="ja-JP" altLang="en-US"/>
          </a:p>
        </p:txBody>
      </p:sp>
      <p:graphicFrame>
        <p:nvGraphicFramePr>
          <p:cNvPr id="6" name="表 6">
            <a:extLst>
              <a:ext uri="{FF2B5EF4-FFF2-40B4-BE49-F238E27FC236}">
                <a16:creationId xmlns:a16="http://schemas.microsoft.com/office/drawing/2014/main" id="{4D56FA44-440F-4DF4-BE3D-3B21B0B7BF6F}"/>
              </a:ext>
            </a:extLst>
          </p:cNvPr>
          <p:cNvGraphicFramePr>
            <a:graphicFrameLocks noGrp="1"/>
          </p:cNvGraphicFramePr>
          <p:nvPr>
            <p:ph sz="quarter" idx="12"/>
            <p:extLst>
              <p:ext uri="{D42A27DB-BD31-4B8C-83A1-F6EECF244321}">
                <p14:modId xmlns:p14="http://schemas.microsoft.com/office/powerpoint/2010/main" val="1440385551"/>
              </p:ext>
            </p:extLst>
          </p:nvPr>
        </p:nvGraphicFramePr>
        <p:xfrm>
          <a:off x="397933" y="1395665"/>
          <a:ext cx="11455398" cy="4334593"/>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3252026">
                  <a:extLst>
                    <a:ext uri="{9D8B030D-6E8A-4147-A177-3AD203B41FA5}">
                      <a16:colId xmlns:a16="http://schemas.microsoft.com/office/drawing/2014/main" val="3255444820"/>
                    </a:ext>
                  </a:extLst>
                </a:gridCol>
                <a:gridCol w="7512337">
                  <a:extLst>
                    <a:ext uri="{9D8B030D-6E8A-4147-A177-3AD203B41FA5}">
                      <a16:colId xmlns:a16="http://schemas.microsoft.com/office/drawing/2014/main" val="747918477"/>
                    </a:ext>
                  </a:extLst>
                </a:gridCol>
              </a:tblGrid>
              <a:tr h="873557">
                <a:tc>
                  <a:txBody>
                    <a:bodyPr/>
                    <a:lstStyle/>
                    <a:p>
                      <a:pPr algn="ctr"/>
                      <a:r>
                        <a:rPr kumimoji="1" lang="en-US" altLang="ja-JP"/>
                        <a:t>1</a:t>
                      </a:r>
                      <a:endParaRPr kumimoji="1" lang="ja-JP" altLang="en-US"/>
                    </a:p>
                  </a:txBody>
                  <a:tcPr anchor="ctr"/>
                </a:tc>
                <a:tc>
                  <a:txBody>
                    <a:bodyPr/>
                    <a:lstStyle/>
                    <a:p>
                      <a:r>
                        <a:rPr kumimoji="1" lang="ja-JP" altLang="en-US"/>
                        <a:t>自分のお葬式をイメージしてみる</a:t>
                      </a:r>
                    </a:p>
                    <a:p>
                      <a:r>
                        <a:rPr kumimoji="1" lang="en-US" altLang="ja-JP"/>
                        <a:t>※</a:t>
                      </a:r>
                      <a:r>
                        <a:rPr kumimoji="1" lang="ja-JP" altLang="en-US"/>
                        <a:t>難しい場合は退職時を想像してみる</a:t>
                      </a:r>
                    </a:p>
                  </a:txBody>
                  <a:tcPr/>
                </a:tc>
                <a:tc>
                  <a:txBody>
                    <a:bodyPr/>
                    <a:lstStyle/>
                    <a:p>
                      <a:pPr marL="285750" indent="-285750">
                        <a:buFont typeface="Arial" panose="020B0604020202020204" pitchFamily="34" charset="0"/>
                        <a:buChar char="•"/>
                      </a:pPr>
                      <a:r>
                        <a:rPr kumimoji="1" lang="ja-JP" altLang="en-US"/>
                        <a:t>イメージを記録する（参列者は？弔辞を読んでくれるのは誰？）</a:t>
                      </a:r>
                    </a:p>
                  </a:txBody>
                  <a:tcPr/>
                </a:tc>
                <a:extLst>
                  <a:ext uri="{0D108BD9-81ED-4DB2-BD59-A6C34878D82A}">
                    <a16:rowId xmlns:a16="http://schemas.microsoft.com/office/drawing/2014/main" val="968904266"/>
                  </a:ext>
                </a:extLst>
              </a:tr>
              <a:tr h="1637818">
                <a:tc>
                  <a:txBody>
                    <a:bodyPr/>
                    <a:lstStyle/>
                    <a:p>
                      <a:pPr algn="ctr"/>
                      <a:r>
                        <a:rPr kumimoji="1" lang="en-US" altLang="ja-JP"/>
                        <a:t>2</a:t>
                      </a:r>
                      <a:endParaRPr kumimoji="1" lang="ja-JP" altLang="en-US"/>
                    </a:p>
                  </a:txBody>
                  <a:tcPr anchor="ctr"/>
                </a:tc>
                <a:tc>
                  <a:txBody>
                    <a:bodyPr/>
                    <a:lstStyle/>
                    <a:p>
                      <a:r>
                        <a:rPr kumimoji="1" lang="ja-JP" altLang="en-US"/>
                        <a:t>ミッション・ステートメントを書く</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自分が大切にしたい価値観を認識する（</a:t>
                      </a:r>
                      <a:r>
                        <a:rPr lang="ja-JP" altLang="en-US"/>
                        <a:t>誠実さ、貢献、正直、勇気、努力、思いやり・・・</a:t>
                      </a:r>
                      <a:r>
                        <a:rPr kumimoji="1" lang="ja-JP" altLang="en-US"/>
                        <a:t>など、次代を超えて通用する不変的な価値観である“原則”をキーワードとする）</a:t>
                      </a:r>
                      <a:endParaRPr kumimoji="1" lang="en-US" altLang="ja-JP"/>
                    </a:p>
                    <a:p>
                      <a:pPr marL="285750" indent="-285750">
                        <a:buFont typeface="Arial" panose="020B0604020202020204" pitchFamily="34" charset="0"/>
                        <a:buChar char="•"/>
                      </a:pPr>
                      <a:r>
                        <a:rPr kumimoji="1" lang="ja-JP" altLang="en-US"/>
                        <a:t>自分の役割を整理する（夫、父親、息子、兄弟、上司、部下、専門職、生徒、友人・・・）</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それぞれの役割で、実現したいあり方を書き出す（組織での役割を決める場合、組織の理念や価値観と一致させる）</a:t>
                      </a:r>
                      <a:endParaRPr lang="en-US" altLang="ja-JP"/>
                    </a:p>
                  </a:txBody>
                  <a:tcPr/>
                </a:tc>
                <a:extLst>
                  <a:ext uri="{0D108BD9-81ED-4DB2-BD59-A6C34878D82A}">
                    <a16:rowId xmlns:a16="http://schemas.microsoft.com/office/drawing/2014/main" val="649584280"/>
                  </a:ext>
                </a:extLst>
              </a:tr>
              <a:tr h="1134193">
                <a:tc>
                  <a:txBody>
                    <a:bodyPr/>
                    <a:lstStyle/>
                    <a:p>
                      <a:pPr algn="ctr"/>
                      <a:r>
                        <a:rPr kumimoji="1" lang="en-US" altLang="ja-JP"/>
                        <a:t>3</a:t>
                      </a:r>
                      <a:endParaRPr kumimoji="1" lang="ja-JP" altLang="en-US"/>
                    </a:p>
                  </a:txBody>
                  <a:tcPr anchor="ctr"/>
                </a:tc>
                <a:tc>
                  <a:txBody>
                    <a:bodyPr/>
                    <a:lstStyle/>
                    <a:p>
                      <a:r>
                        <a:rPr kumimoji="1" lang="ja-JP" altLang="en-US"/>
                        <a:t>職場や家庭で共有する</a:t>
                      </a:r>
                    </a:p>
                  </a:txBody>
                  <a:tcPr/>
                </a:tc>
                <a:tc>
                  <a:txBody>
                    <a:bodyPr/>
                    <a:lstStyle/>
                    <a:p>
                      <a:pPr marL="285750" indent="-285750">
                        <a:buFont typeface="Arial" panose="020B0604020202020204" pitchFamily="34" charset="0"/>
                        <a:buChar char="•"/>
                      </a:pPr>
                      <a:r>
                        <a:rPr kumimoji="1" lang="ja-JP" altLang="en-US" dirty="0"/>
                        <a:t>レビューし合い、意見をもらう</a:t>
                      </a:r>
                      <a:endParaRPr kumimoji="1" lang="en-US" altLang="ja-JP" dirty="0"/>
                    </a:p>
                    <a:p>
                      <a:pPr marL="285750" indent="-285750">
                        <a:buFont typeface="Arial" panose="020B0604020202020204" pitchFamily="34" charset="0"/>
                        <a:buChar char="•"/>
                      </a:pPr>
                      <a:r>
                        <a:rPr kumimoji="1" lang="ja-JP" altLang="en-US" dirty="0"/>
                        <a:t>定期的に見直す（あるいは、職場等で役割が変わったタイミングなど）</a:t>
                      </a:r>
                      <a:endParaRPr kumimoji="1" lang="en-US" altLang="ja-JP" dirty="0"/>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976341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3</a:t>
            </a:r>
            <a:r>
              <a:rPr kumimoji="1" lang="ja-JP" altLang="en-US"/>
              <a:t>の習慣</a:t>
            </a:r>
            <a:r>
              <a:rPr kumimoji="1" lang="en-US" altLang="ja-JP"/>
              <a:t>】</a:t>
            </a:r>
            <a:r>
              <a:rPr lang="ja-JP" altLang="en-US"/>
              <a:t>最優先事項を優先する</a:t>
            </a:r>
            <a:endParaRPr kumimoji="1" lang="ja-JP" altLang="en-US"/>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36</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３－１．「緊急ではないが重要なこと」の時間を増やす</a:t>
            </a:r>
            <a:endParaRPr lang="en-US" altLang="ja-JP"/>
          </a:p>
          <a:p>
            <a:r>
              <a:rPr kumimoji="1" lang="ja-JP" altLang="en-US"/>
              <a:t>３－２．人を信頼し、任せる</a:t>
            </a:r>
            <a:endParaRPr kumimoji="1" lang="en-US" altLang="ja-JP"/>
          </a:p>
          <a:p>
            <a:r>
              <a:rPr lang="en-US" altLang="ja-JP"/>
              <a:t>【</a:t>
            </a:r>
            <a:r>
              <a:rPr lang="ja-JP" altLang="en-US"/>
              <a:t>実践</a:t>
            </a:r>
            <a:r>
              <a:rPr lang="en-US" altLang="ja-JP"/>
              <a:t>】</a:t>
            </a:r>
            <a:r>
              <a:rPr lang="ja-JP" altLang="en-US"/>
              <a:t>１週間単位で計画を立てる</a:t>
            </a:r>
            <a:endParaRPr kumimoji="1" lang="en-US" altLang="ja-JP"/>
          </a:p>
        </p:txBody>
      </p:sp>
    </p:spTree>
    <p:extLst>
      <p:ext uri="{BB962C8B-B14F-4D97-AF65-F5344CB8AC3E}">
        <p14:creationId xmlns:p14="http://schemas.microsoft.com/office/powerpoint/2010/main" val="1224212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0FA93-2A41-40ED-A06D-3D3A89CE963E}"/>
              </a:ext>
            </a:extLst>
          </p:cNvPr>
          <p:cNvSpPr>
            <a:spLocks noGrp="1"/>
          </p:cNvSpPr>
          <p:nvPr>
            <p:ph type="title"/>
          </p:nvPr>
        </p:nvSpPr>
        <p:spPr/>
        <p:txBody>
          <a:bodyPr>
            <a:noAutofit/>
          </a:bodyPr>
          <a:lstStyle/>
          <a:p>
            <a:r>
              <a:rPr lang="ja-JP" altLang="en-US" sz="3200"/>
              <a:t>３－１．「緊急ではないが重要なこと」の時間を増やす</a:t>
            </a:r>
            <a:endParaRPr kumimoji="1" lang="ja-JP" altLang="en-US" sz="3200"/>
          </a:p>
        </p:txBody>
      </p:sp>
      <p:sp>
        <p:nvSpPr>
          <p:cNvPr id="3" name="フッター プレースホルダー 2">
            <a:extLst>
              <a:ext uri="{FF2B5EF4-FFF2-40B4-BE49-F238E27FC236}">
                <a16:creationId xmlns:a16="http://schemas.microsoft.com/office/drawing/2014/main" id="{A2A1DDE9-7329-46A9-A35F-C4F82AC8C157}"/>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5D607F-FC54-42F0-AFCC-CDD2FDE1E1C2}"/>
              </a:ext>
            </a:extLst>
          </p:cNvPr>
          <p:cNvSpPr>
            <a:spLocks noGrp="1"/>
          </p:cNvSpPr>
          <p:nvPr>
            <p:ph type="sldNum" sz="quarter" idx="11"/>
          </p:nvPr>
        </p:nvSpPr>
        <p:spPr/>
        <p:txBody>
          <a:bodyPr/>
          <a:lstStyle/>
          <a:p>
            <a:fld id="{D9AE47F2-95C2-4286-997D-4843A9A6AD0C}" type="slidenum">
              <a:rPr lang="ja-JP" altLang="en-US" smtClean="0"/>
              <a:pPr/>
              <a:t>37</a:t>
            </a:fld>
            <a:endParaRPr lang="ja-JP" altLang="en-US"/>
          </a:p>
        </p:txBody>
      </p:sp>
      <p:sp>
        <p:nvSpPr>
          <p:cNvPr id="10" name="正方形/長方形 9">
            <a:extLst>
              <a:ext uri="{FF2B5EF4-FFF2-40B4-BE49-F238E27FC236}">
                <a16:creationId xmlns:a16="http://schemas.microsoft.com/office/drawing/2014/main" id="{848A818D-CA6D-4E3F-85C3-BD6D3D0B567C}"/>
              </a:ext>
            </a:extLst>
          </p:cNvPr>
          <p:cNvSpPr/>
          <p:nvPr/>
        </p:nvSpPr>
        <p:spPr>
          <a:xfrm>
            <a:off x="2343650" y="1495213"/>
            <a:ext cx="2857332" cy="2240965"/>
          </a:xfrm>
          <a:prstGeom prst="rect">
            <a:avLst/>
          </a:prstGeom>
          <a:solidFill>
            <a:schemeClr val="accent5">
              <a:lumMod val="40000"/>
              <a:lumOff val="6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r>
              <a:rPr lang="ja-JP" altLang="en-US" b="1">
                <a:solidFill>
                  <a:schemeClr val="bg1"/>
                </a:solidFill>
              </a:rPr>
              <a:t>緊急</a:t>
            </a:r>
            <a:r>
              <a:rPr kumimoji="1" lang="ja-JP" altLang="en-US" b="1">
                <a:solidFill>
                  <a:schemeClr val="bg1"/>
                </a:solidFill>
              </a:rPr>
              <a:t>かつ重要</a:t>
            </a:r>
            <a:endParaRPr kumimoji="1" lang="en-US" altLang="ja-JP" b="1">
              <a:solidFill>
                <a:schemeClr val="bg1"/>
              </a:solidFill>
            </a:endParaRPr>
          </a:p>
        </p:txBody>
      </p:sp>
      <p:sp>
        <p:nvSpPr>
          <p:cNvPr id="8" name="正方形/長方形 7">
            <a:extLst>
              <a:ext uri="{FF2B5EF4-FFF2-40B4-BE49-F238E27FC236}">
                <a16:creationId xmlns:a16="http://schemas.microsoft.com/office/drawing/2014/main" id="{6B903433-7EE3-4709-8417-35861ECD7AEF}"/>
              </a:ext>
            </a:extLst>
          </p:cNvPr>
          <p:cNvSpPr/>
          <p:nvPr/>
        </p:nvSpPr>
        <p:spPr>
          <a:xfrm>
            <a:off x="5684179" y="1495213"/>
            <a:ext cx="2857332" cy="2240965"/>
          </a:xfrm>
          <a:prstGeom prst="rect">
            <a:avLst/>
          </a:prstGeom>
          <a:solidFill>
            <a:schemeClr val="accent5">
              <a:lumMod val="40000"/>
              <a:lumOff val="6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r>
              <a:rPr kumimoji="1" lang="ja-JP" altLang="en-US" b="1">
                <a:solidFill>
                  <a:schemeClr val="bg1"/>
                </a:solidFill>
              </a:rPr>
              <a:t>緊急</a:t>
            </a:r>
            <a:r>
              <a:rPr lang="ja-JP" altLang="en-US" b="1">
                <a:solidFill>
                  <a:schemeClr val="bg1"/>
                </a:solidFill>
              </a:rPr>
              <a:t>ではないが重要</a:t>
            </a:r>
            <a:endParaRPr kumimoji="1" lang="ja-JP" altLang="en-US" b="1">
              <a:solidFill>
                <a:schemeClr val="bg1"/>
              </a:solidFill>
            </a:endParaRPr>
          </a:p>
        </p:txBody>
      </p:sp>
      <p:sp>
        <p:nvSpPr>
          <p:cNvPr id="11" name="正方形/長方形 10">
            <a:extLst>
              <a:ext uri="{FF2B5EF4-FFF2-40B4-BE49-F238E27FC236}">
                <a16:creationId xmlns:a16="http://schemas.microsoft.com/office/drawing/2014/main" id="{F9BEE1BF-369F-43F9-90EC-6384B894B108}"/>
              </a:ext>
            </a:extLst>
          </p:cNvPr>
          <p:cNvSpPr/>
          <p:nvPr/>
        </p:nvSpPr>
        <p:spPr>
          <a:xfrm>
            <a:off x="2322850" y="4183647"/>
            <a:ext cx="2857332" cy="2240965"/>
          </a:xfrm>
          <a:prstGeom prst="rect">
            <a:avLst/>
          </a:prstGeom>
          <a:solidFill>
            <a:schemeClr val="accent5">
              <a:lumMod val="40000"/>
              <a:lumOff val="6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r>
              <a:rPr lang="ja-JP" altLang="en-US" b="1">
                <a:solidFill>
                  <a:schemeClr val="bg1"/>
                </a:solidFill>
              </a:rPr>
              <a:t>緊急だが</a:t>
            </a:r>
            <a:r>
              <a:rPr kumimoji="1" lang="ja-JP" altLang="en-US" b="1">
                <a:solidFill>
                  <a:schemeClr val="bg1"/>
                </a:solidFill>
              </a:rPr>
              <a:t>重要ではない</a:t>
            </a:r>
            <a:endParaRPr kumimoji="1" lang="en-US" altLang="ja-JP" b="1">
              <a:solidFill>
                <a:schemeClr val="bg1"/>
              </a:solidFill>
            </a:endParaRPr>
          </a:p>
        </p:txBody>
      </p:sp>
      <p:sp>
        <p:nvSpPr>
          <p:cNvPr id="12" name="正方形/長方形 11">
            <a:extLst>
              <a:ext uri="{FF2B5EF4-FFF2-40B4-BE49-F238E27FC236}">
                <a16:creationId xmlns:a16="http://schemas.microsoft.com/office/drawing/2014/main" id="{50BD75AB-409B-47BB-9ABE-F57BE56ACFB7}"/>
              </a:ext>
            </a:extLst>
          </p:cNvPr>
          <p:cNvSpPr/>
          <p:nvPr/>
        </p:nvSpPr>
        <p:spPr>
          <a:xfrm>
            <a:off x="5711909" y="4183647"/>
            <a:ext cx="2857332" cy="2240965"/>
          </a:xfrm>
          <a:prstGeom prst="rect">
            <a:avLst/>
          </a:prstGeom>
          <a:solidFill>
            <a:schemeClr val="accent5">
              <a:lumMod val="40000"/>
              <a:lumOff val="6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r>
              <a:rPr kumimoji="1" lang="ja-JP" altLang="en-US" b="1">
                <a:solidFill>
                  <a:schemeClr val="bg1"/>
                </a:solidFill>
              </a:rPr>
              <a:t>緊急でも重要でもない</a:t>
            </a:r>
          </a:p>
        </p:txBody>
      </p:sp>
      <p:sp>
        <p:nvSpPr>
          <p:cNvPr id="5" name="テキスト ボックス 4">
            <a:extLst>
              <a:ext uri="{FF2B5EF4-FFF2-40B4-BE49-F238E27FC236}">
                <a16:creationId xmlns:a16="http://schemas.microsoft.com/office/drawing/2014/main" id="{E43375AB-BD9D-4BC0-A60A-30C1778636CB}"/>
              </a:ext>
            </a:extLst>
          </p:cNvPr>
          <p:cNvSpPr txBox="1"/>
          <p:nvPr/>
        </p:nvSpPr>
        <p:spPr>
          <a:xfrm>
            <a:off x="2322850" y="3619049"/>
            <a:ext cx="6246391" cy="672525"/>
          </a:xfrm>
          <a:prstGeom prst="lef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oAutofit/>
          </a:bodyPr>
          <a:lstStyle/>
          <a:p>
            <a:r>
              <a:rPr kumimoji="1" lang="ja-JP" altLang="en-US" sz="1600" b="1">
                <a:solidFill>
                  <a:schemeClr val="bg1"/>
                </a:solidFill>
              </a:rPr>
              <a:t>緊急</a:t>
            </a:r>
          </a:p>
        </p:txBody>
      </p:sp>
      <p:sp>
        <p:nvSpPr>
          <p:cNvPr id="13" name="テキスト ボックス 12">
            <a:extLst>
              <a:ext uri="{FF2B5EF4-FFF2-40B4-BE49-F238E27FC236}">
                <a16:creationId xmlns:a16="http://schemas.microsoft.com/office/drawing/2014/main" id="{40FDAD3A-1A6A-44F9-B52E-06A329B2B87F}"/>
              </a:ext>
            </a:extLst>
          </p:cNvPr>
          <p:cNvSpPr txBox="1"/>
          <p:nvPr/>
        </p:nvSpPr>
        <p:spPr>
          <a:xfrm>
            <a:off x="5179820" y="1495214"/>
            <a:ext cx="536958" cy="4929398"/>
          </a:xfrm>
          <a:prstGeom prst="up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oAutofit/>
          </a:bodyPr>
          <a:lstStyle/>
          <a:p>
            <a:pPr algn="ctr"/>
            <a:r>
              <a:rPr lang="ja-JP" altLang="en-US" sz="1600" b="1">
                <a:solidFill>
                  <a:schemeClr val="bg1"/>
                </a:solidFill>
              </a:rPr>
              <a:t>重要</a:t>
            </a:r>
            <a:endParaRPr kumimoji="1" lang="ja-JP" altLang="en-US" sz="1600" b="1">
              <a:solidFill>
                <a:schemeClr val="bg1"/>
              </a:solidFill>
            </a:endParaRPr>
          </a:p>
        </p:txBody>
      </p:sp>
      <p:sp>
        <p:nvSpPr>
          <p:cNvPr id="14" name="テキスト ボックス 13">
            <a:extLst>
              <a:ext uri="{FF2B5EF4-FFF2-40B4-BE49-F238E27FC236}">
                <a16:creationId xmlns:a16="http://schemas.microsoft.com/office/drawing/2014/main" id="{469F7C01-A3DF-43EC-AE8E-B27F16600517}"/>
              </a:ext>
            </a:extLst>
          </p:cNvPr>
          <p:cNvSpPr txBox="1"/>
          <p:nvPr/>
        </p:nvSpPr>
        <p:spPr>
          <a:xfrm>
            <a:off x="3495508" y="1991198"/>
            <a:ext cx="583014" cy="519351"/>
          </a:xfrm>
          <a:prstGeom prst="ellipse">
            <a:avLst/>
          </a:prstGeom>
          <a:solidFill>
            <a:srgbClr val="FFFF00"/>
          </a:solidFill>
        </p:spPr>
        <p:txBody>
          <a:bodyPr wrap="square" rtlCol="0">
            <a:spAutoFit/>
          </a:bodyPr>
          <a:lstStyle/>
          <a:p>
            <a:pPr algn="ctr"/>
            <a:r>
              <a:rPr kumimoji="1" lang="ja-JP" altLang="en-US" b="1"/>
              <a:t>１</a:t>
            </a:r>
          </a:p>
        </p:txBody>
      </p:sp>
      <p:sp>
        <p:nvSpPr>
          <p:cNvPr id="17" name="テキスト ボックス 16">
            <a:extLst>
              <a:ext uri="{FF2B5EF4-FFF2-40B4-BE49-F238E27FC236}">
                <a16:creationId xmlns:a16="http://schemas.microsoft.com/office/drawing/2014/main" id="{E4DBC316-B831-42C0-AC79-E25D29330160}"/>
              </a:ext>
            </a:extLst>
          </p:cNvPr>
          <p:cNvSpPr txBox="1"/>
          <p:nvPr/>
        </p:nvSpPr>
        <p:spPr>
          <a:xfrm>
            <a:off x="6914692" y="1986196"/>
            <a:ext cx="583014" cy="519351"/>
          </a:xfrm>
          <a:prstGeom prst="ellipse">
            <a:avLst/>
          </a:prstGeom>
          <a:solidFill>
            <a:srgbClr val="FFFF00"/>
          </a:solidFill>
        </p:spPr>
        <p:txBody>
          <a:bodyPr wrap="square" rtlCol="0">
            <a:spAutoFit/>
          </a:bodyPr>
          <a:lstStyle/>
          <a:p>
            <a:pPr algn="ctr"/>
            <a:r>
              <a:rPr kumimoji="1" lang="ja-JP" altLang="en-US" b="1"/>
              <a:t>２</a:t>
            </a:r>
          </a:p>
        </p:txBody>
      </p:sp>
      <p:sp>
        <p:nvSpPr>
          <p:cNvPr id="18" name="テキスト ボックス 17">
            <a:extLst>
              <a:ext uri="{FF2B5EF4-FFF2-40B4-BE49-F238E27FC236}">
                <a16:creationId xmlns:a16="http://schemas.microsoft.com/office/drawing/2014/main" id="{AF00C978-8D5A-44A6-8674-FCBDC8AACBB5}"/>
              </a:ext>
            </a:extLst>
          </p:cNvPr>
          <p:cNvSpPr txBox="1"/>
          <p:nvPr/>
        </p:nvSpPr>
        <p:spPr>
          <a:xfrm>
            <a:off x="6914692" y="4658149"/>
            <a:ext cx="583014" cy="519351"/>
          </a:xfrm>
          <a:prstGeom prst="ellipse">
            <a:avLst/>
          </a:prstGeom>
          <a:solidFill>
            <a:srgbClr val="FFFF00"/>
          </a:solidFill>
        </p:spPr>
        <p:txBody>
          <a:bodyPr wrap="square" rtlCol="0">
            <a:spAutoFit/>
          </a:bodyPr>
          <a:lstStyle/>
          <a:p>
            <a:pPr algn="ctr"/>
            <a:r>
              <a:rPr kumimoji="1" lang="ja-JP" altLang="en-US" b="1"/>
              <a:t>４</a:t>
            </a:r>
          </a:p>
        </p:txBody>
      </p:sp>
      <p:sp>
        <p:nvSpPr>
          <p:cNvPr id="19" name="テキスト ボックス 18">
            <a:extLst>
              <a:ext uri="{FF2B5EF4-FFF2-40B4-BE49-F238E27FC236}">
                <a16:creationId xmlns:a16="http://schemas.microsoft.com/office/drawing/2014/main" id="{B4D037D0-BAF3-43DA-98C2-519DCC55F432}"/>
              </a:ext>
            </a:extLst>
          </p:cNvPr>
          <p:cNvSpPr txBox="1"/>
          <p:nvPr/>
        </p:nvSpPr>
        <p:spPr>
          <a:xfrm>
            <a:off x="3493450" y="4658149"/>
            <a:ext cx="583014" cy="519351"/>
          </a:xfrm>
          <a:prstGeom prst="ellipse">
            <a:avLst/>
          </a:prstGeom>
          <a:solidFill>
            <a:srgbClr val="FFFF00"/>
          </a:solidFill>
        </p:spPr>
        <p:txBody>
          <a:bodyPr wrap="square" rtlCol="0">
            <a:spAutoFit/>
          </a:bodyPr>
          <a:lstStyle/>
          <a:p>
            <a:pPr algn="ctr"/>
            <a:r>
              <a:rPr kumimoji="1" lang="ja-JP" altLang="en-US" b="1"/>
              <a:t>３</a:t>
            </a:r>
          </a:p>
        </p:txBody>
      </p:sp>
      <p:sp>
        <p:nvSpPr>
          <p:cNvPr id="20" name="テキスト ボックス 19">
            <a:extLst>
              <a:ext uri="{FF2B5EF4-FFF2-40B4-BE49-F238E27FC236}">
                <a16:creationId xmlns:a16="http://schemas.microsoft.com/office/drawing/2014/main" id="{98CA9A7D-3C50-4690-B914-10F966AD439B}"/>
              </a:ext>
            </a:extLst>
          </p:cNvPr>
          <p:cNvSpPr txBox="1"/>
          <p:nvPr/>
        </p:nvSpPr>
        <p:spPr>
          <a:xfrm>
            <a:off x="6600975" y="3252351"/>
            <a:ext cx="1080000" cy="360000"/>
          </a:xfrm>
          <a:prstGeom prst="roundRect">
            <a:avLst>
              <a:gd name="adj" fmla="val 39045"/>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a:solidFill>
                  <a:schemeClr val="bg1"/>
                </a:solidFill>
              </a:rPr>
              <a:t>注力する</a:t>
            </a:r>
          </a:p>
        </p:txBody>
      </p:sp>
      <p:sp>
        <p:nvSpPr>
          <p:cNvPr id="21" name="吹き出し: 角を丸めた四角形 20">
            <a:extLst>
              <a:ext uri="{FF2B5EF4-FFF2-40B4-BE49-F238E27FC236}">
                <a16:creationId xmlns:a16="http://schemas.microsoft.com/office/drawing/2014/main" id="{686C9833-AF1E-417D-B6ED-CB312A0FF523}"/>
              </a:ext>
            </a:extLst>
          </p:cNvPr>
          <p:cNvSpPr/>
          <p:nvPr/>
        </p:nvSpPr>
        <p:spPr>
          <a:xfrm>
            <a:off x="8943774" y="1627363"/>
            <a:ext cx="2953694" cy="3839987"/>
          </a:xfrm>
          <a:prstGeom prst="wedgeRoundRectCallout">
            <a:avLst>
              <a:gd name="adj1" fmla="val -71457"/>
              <a:gd name="adj2" fmla="val -22378"/>
              <a:gd name="adj3" fmla="val 16667"/>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lstStyle/>
          <a:p>
            <a:r>
              <a:rPr kumimoji="1" lang="ja-JP" altLang="en-US" sz="1400"/>
              <a:t>第</a:t>
            </a:r>
            <a:r>
              <a:rPr kumimoji="1" lang="en-US" altLang="ja-JP" sz="1400"/>
              <a:t>2</a:t>
            </a:r>
            <a:r>
              <a:rPr kumimoji="1" lang="ja-JP" altLang="en-US" sz="1400"/>
              <a:t>領域が最も重要。ここに時間を割くには？</a:t>
            </a:r>
            <a:endParaRPr kumimoji="1" lang="en-US" altLang="ja-JP" sz="1400"/>
          </a:p>
          <a:p>
            <a:endParaRPr kumimoji="1" lang="en-US" altLang="ja-JP" sz="1400"/>
          </a:p>
          <a:p>
            <a:r>
              <a:rPr kumimoji="1" lang="ja-JP" altLang="en-US" sz="1400"/>
              <a:t>①自分に本当に大切なものを知っていること</a:t>
            </a:r>
            <a:endParaRPr kumimoji="1" lang="en-US" altLang="ja-JP" sz="1400"/>
          </a:p>
          <a:p>
            <a:r>
              <a:rPr lang="ja-JP" altLang="en-US" sz="1400"/>
              <a:t>②</a:t>
            </a:r>
            <a:r>
              <a:rPr kumimoji="1" lang="ja-JP" altLang="en-US" sz="1400"/>
              <a:t>日常的に実行するには</a:t>
            </a:r>
            <a:r>
              <a:rPr lang="ja-JP" altLang="en-US" sz="1400"/>
              <a:t>「ノー」がいえる勇気を持つこと。</a:t>
            </a:r>
            <a:endParaRPr kumimoji="1" lang="en-US" altLang="ja-JP" sz="1400"/>
          </a:p>
          <a:p>
            <a:r>
              <a:rPr kumimoji="1" lang="ja-JP" altLang="en-US" sz="1400"/>
              <a:t>⇒強い「イエス」を持つ</a:t>
            </a:r>
            <a:endParaRPr kumimoji="1" lang="en-US" altLang="ja-JP" sz="1400"/>
          </a:p>
          <a:p>
            <a:endParaRPr lang="en-US" altLang="ja-JP" sz="1400"/>
          </a:p>
          <a:p>
            <a:r>
              <a:rPr lang="ja-JP" altLang="en-US" sz="1400"/>
              <a:t>⇒第</a:t>
            </a:r>
            <a:r>
              <a:rPr lang="en-US" altLang="ja-JP" sz="1400"/>
              <a:t>2</a:t>
            </a:r>
            <a:r>
              <a:rPr lang="ja-JP" altLang="en-US" sz="1400"/>
              <a:t>の習慣「終わりを思い描く」で、ミッションステートメントを定め、それに従って生きていれば、おのずと第</a:t>
            </a:r>
            <a:r>
              <a:rPr lang="en-US" altLang="ja-JP" sz="1400"/>
              <a:t>2</a:t>
            </a:r>
            <a:r>
              <a:rPr lang="ja-JP" altLang="en-US" sz="1400"/>
              <a:t>領域に時間を使っていくようになるはず。</a:t>
            </a:r>
          </a:p>
          <a:p>
            <a:endParaRPr lang="en-US" altLang="ja-JP" sz="1400"/>
          </a:p>
        </p:txBody>
      </p:sp>
      <p:sp>
        <p:nvSpPr>
          <p:cNvPr id="22" name="テキスト ボックス 21">
            <a:extLst>
              <a:ext uri="{FF2B5EF4-FFF2-40B4-BE49-F238E27FC236}">
                <a16:creationId xmlns:a16="http://schemas.microsoft.com/office/drawing/2014/main" id="{8BBC4450-5556-43CE-A1A2-A8D09A44508F}"/>
              </a:ext>
            </a:extLst>
          </p:cNvPr>
          <p:cNvSpPr txBox="1"/>
          <p:nvPr/>
        </p:nvSpPr>
        <p:spPr>
          <a:xfrm>
            <a:off x="2676394" y="2518551"/>
            <a:ext cx="25200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a:t>締め切りのある仕事</a:t>
            </a:r>
            <a:endParaRPr kumimoji="1" lang="en-US" altLang="ja-JP" sz="1200"/>
          </a:p>
          <a:p>
            <a:pPr marL="285750" indent="-285750">
              <a:buFont typeface="Arial" panose="020B0604020202020204" pitchFamily="34" charset="0"/>
              <a:buChar char="•"/>
            </a:pPr>
            <a:r>
              <a:rPr lang="ja-JP" altLang="en-US" sz="1200"/>
              <a:t>大事な人との急な約束</a:t>
            </a:r>
            <a:endParaRPr lang="en-US" altLang="ja-JP" sz="1200"/>
          </a:p>
          <a:p>
            <a:pPr marL="285750" indent="-285750">
              <a:buFont typeface="Arial" panose="020B0604020202020204" pitchFamily="34" charset="0"/>
              <a:buChar char="•"/>
            </a:pPr>
            <a:r>
              <a:rPr kumimoji="1" lang="ja-JP" altLang="en-US" sz="1200"/>
              <a:t>病気や災害</a:t>
            </a:r>
          </a:p>
        </p:txBody>
      </p:sp>
      <p:sp>
        <p:nvSpPr>
          <p:cNvPr id="23" name="テキスト ボックス 22">
            <a:extLst>
              <a:ext uri="{FF2B5EF4-FFF2-40B4-BE49-F238E27FC236}">
                <a16:creationId xmlns:a16="http://schemas.microsoft.com/office/drawing/2014/main" id="{AFFDA9C1-5CEA-472F-B3CF-02C56450F2BA}"/>
              </a:ext>
            </a:extLst>
          </p:cNvPr>
          <p:cNvSpPr txBox="1"/>
          <p:nvPr/>
        </p:nvSpPr>
        <p:spPr>
          <a:xfrm>
            <a:off x="3189129" y="3252350"/>
            <a:ext cx="1080000" cy="360000"/>
          </a:xfrm>
          <a:prstGeom prst="roundRect">
            <a:avLst>
              <a:gd name="adj" fmla="val 39045"/>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a:solidFill>
                  <a:schemeClr val="bg1"/>
                </a:solidFill>
              </a:rPr>
              <a:t>管理する</a:t>
            </a:r>
          </a:p>
        </p:txBody>
      </p:sp>
      <p:sp>
        <p:nvSpPr>
          <p:cNvPr id="24" name="テキスト ボックス 23">
            <a:extLst>
              <a:ext uri="{FF2B5EF4-FFF2-40B4-BE49-F238E27FC236}">
                <a16:creationId xmlns:a16="http://schemas.microsoft.com/office/drawing/2014/main" id="{400D2BB4-0D15-4C3E-B305-441AE0FEFB2E}"/>
              </a:ext>
            </a:extLst>
          </p:cNvPr>
          <p:cNvSpPr txBox="1"/>
          <p:nvPr/>
        </p:nvSpPr>
        <p:spPr>
          <a:xfrm>
            <a:off x="3184144" y="5884427"/>
            <a:ext cx="1080000" cy="360000"/>
          </a:xfrm>
          <a:prstGeom prst="roundRect">
            <a:avLst>
              <a:gd name="adj" fmla="val 39045"/>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a:solidFill>
                  <a:schemeClr val="bg1"/>
                </a:solidFill>
              </a:rPr>
              <a:t>減らす</a:t>
            </a:r>
          </a:p>
        </p:txBody>
      </p:sp>
      <p:sp>
        <p:nvSpPr>
          <p:cNvPr id="25" name="テキスト ボックス 24">
            <a:extLst>
              <a:ext uri="{FF2B5EF4-FFF2-40B4-BE49-F238E27FC236}">
                <a16:creationId xmlns:a16="http://schemas.microsoft.com/office/drawing/2014/main" id="{FFD9DAEE-E014-4A3C-8583-F662B3B7B60A}"/>
              </a:ext>
            </a:extLst>
          </p:cNvPr>
          <p:cNvSpPr txBox="1"/>
          <p:nvPr/>
        </p:nvSpPr>
        <p:spPr>
          <a:xfrm>
            <a:off x="6598300" y="5884426"/>
            <a:ext cx="1080000" cy="360000"/>
          </a:xfrm>
          <a:prstGeom prst="roundRect">
            <a:avLst>
              <a:gd name="adj" fmla="val 39045"/>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a:solidFill>
                  <a:schemeClr val="bg1"/>
                </a:solidFill>
              </a:rPr>
              <a:t>避ける</a:t>
            </a:r>
          </a:p>
        </p:txBody>
      </p:sp>
      <p:sp>
        <p:nvSpPr>
          <p:cNvPr id="26" name="テキスト ボックス 25">
            <a:extLst>
              <a:ext uri="{FF2B5EF4-FFF2-40B4-BE49-F238E27FC236}">
                <a16:creationId xmlns:a16="http://schemas.microsoft.com/office/drawing/2014/main" id="{67F6D5E4-D2FD-4A03-81C9-F484D9C89651}"/>
              </a:ext>
            </a:extLst>
          </p:cNvPr>
          <p:cNvSpPr txBox="1"/>
          <p:nvPr/>
        </p:nvSpPr>
        <p:spPr>
          <a:xfrm>
            <a:off x="6091310" y="2518551"/>
            <a:ext cx="25200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a:t>人間関係作り</a:t>
            </a:r>
            <a:endParaRPr kumimoji="1" lang="en-US" altLang="ja-JP" sz="1200"/>
          </a:p>
          <a:p>
            <a:pPr marL="285750" indent="-285750">
              <a:buFont typeface="Arial" panose="020B0604020202020204" pitchFamily="34" charset="0"/>
              <a:buChar char="•"/>
            </a:pPr>
            <a:r>
              <a:rPr lang="ja-JP" altLang="en-US" sz="1200"/>
              <a:t>仕事や勉強の準備や計画</a:t>
            </a:r>
            <a:endParaRPr lang="en-US" altLang="ja-JP" sz="1200"/>
          </a:p>
          <a:p>
            <a:pPr marL="285750" indent="-285750">
              <a:buFont typeface="Arial" panose="020B0604020202020204" pitchFamily="34" charset="0"/>
              <a:buChar char="•"/>
            </a:pPr>
            <a:r>
              <a:rPr kumimoji="1" lang="ja-JP" altLang="en-US" sz="1200"/>
              <a:t>健康維持や自己啓発</a:t>
            </a:r>
          </a:p>
        </p:txBody>
      </p:sp>
      <p:sp>
        <p:nvSpPr>
          <p:cNvPr id="27" name="テキスト ボックス 26">
            <a:extLst>
              <a:ext uri="{FF2B5EF4-FFF2-40B4-BE49-F238E27FC236}">
                <a16:creationId xmlns:a16="http://schemas.microsoft.com/office/drawing/2014/main" id="{1DC21206-5B4B-4272-BA69-40C7853A0154}"/>
              </a:ext>
            </a:extLst>
          </p:cNvPr>
          <p:cNvSpPr txBox="1"/>
          <p:nvPr/>
        </p:nvSpPr>
        <p:spPr>
          <a:xfrm>
            <a:off x="6093981" y="5177501"/>
            <a:ext cx="25200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a:t>待ち時間</a:t>
            </a:r>
            <a:endParaRPr kumimoji="1" lang="en-US" altLang="ja-JP" sz="1200"/>
          </a:p>
          <a:p>
            <a:pPr marL="285750" indent="-285750">
              <a:buFont typeface="Arial" panose="020B0604020202020204" pitchFamily="34" charset="0"/>
              <a:buChar char="•"/>
            </a:pPr>
            <a:r>
              <a:rPr lang="ja-JP" altLang="en-US" sz="1200"/>
              <a:t>テレビ、ネット、ゲーム</a:t>
            </a:r>
            <a:endParaRPr lang="en-US" altLang="ja-JP" sz="1200"/>
          </a:p>
          <a:p>
            <a:pPr marL="285750" indent="-285750">
              <a:buFont typeface="Arial" panose="020B0604020202020204" pitchFamily="34" charset="0"/>
              <a:buChar char="•"/>
            </a:pPr>
            <a:r>
              <a:rPr kumimoji="1" lang="ja-JP" altLang="en-US" sz="1200"/>
              <a:t>スマホをダラダラとみる</a:t>
            </a:r>
          </a:p>
        </p:txBody>
      </p:sp>
      <p:sp>
        <p:nvSpPr>
          <p:cNvPr id="28" name="テキスト ボックス 27">
            <a:extLst>
              <a:ext uri="{FF2B5EF4-FFF2-40B4-BE49-F238E27FC236}">
                <a16:creationId xmlns:a16="http://schemas.microsoft.com/office/drawing/2014/main" id="{0CCA6C44-ACF3-40A9-BA48-DB08A190CD69}"/>
              </a:ext>
            </a:extLst>
          </p:cNvPr>
          <p:cNvSpPr txBox="1"/>
          <p:nvPr/>
        </p:nvSpPr>
        <p:spPr>
          <a:xfrm>
            <a:off x="2675594" y="5177501"/>
            <a:ext cx="25200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a:t>日々の電話や会議、報告書</a:t>
            </a:r>
            <a:endParaRPr kumimoji="1" lang="en-US" altLang="ja-JP" sz="1200"/>
          </a:p>
          <a:p>
            <a:pPr marL="285750" indent="-285750">
              <a:buFont typeface="Arial" panose="020B0604020202020204" pitchFamily="34" charset="0"/>
              <a:buChar char="•"/>
            </a:pPr>
            <a:r>
              <a:rPr kumimoji="1" lang="ja-JP" altLang="en-US" sz="1200"/>
              <a:t>重要でないメールへの返信</a:t>
            </a:r>
            <a:endParaRPr kumimoji="1" lang="en-US" altLang="ja-JP" sz="1200"/>
          </a:p>
          <a:p>
            <a:pPr marL="285750" indent="-285750">
              <a:buFont typeface="Arial" panose="020B0604020202020204" pitchFamily="34" charset="0"/>
              <a:buChar char="•"/>
            </a:pPr>
            <a:r>
              <a:rPr lang="ja-JP" altLang="en-US" sz="1200"/>
              <a:t>突然の来客対応</a:t>
            </a:r>
            <a:endParaRPr kumimoji="1" lang="en-US" altLang="ja-JP" sz="1200"/>
          </a:p>
        </p:txBody>
      </p:sp>
      <p:sp>
        <p:nvSpPr>
          <p:cNvPr id="6" name="テキスト ボックス 5">
            <a:extLst>
              <a:ext uri="{FF2B5EF4-FFF2-40B4-BE49-F238E27FC236}">
                <a16:creationId xmlns:a16="http://schemas.microsoft.com/office/drawing/2014/main" id="{23AF5302-009A-4275-AB9B-D07080AFF9B3}"/>
              </a:ext>
            </a:extLst>
          </p:cNvPr>
          <p:cNvSpPr txBox="1"/>
          <p:nvPr/>
        </p:nvSpPr>
        <p:spPr>
          <a:xfrm>
            <a:off x="397932" y="1131334"/>
            <a:ext cx="11499536" cy="369332"/>
          </a:xfrm>
          <a:prstGeom prst="rect">
            <a:avLst/>
          </a:prstGeom>
          <a:noFill/>
        </p:spPr>
        <p:txBody>
          <a:bodyPr wrap="square" rtlCol="0">
            <a:spAutoFit/>
          </a:bodyPr>
          <a:lstStyle/>
          <a:p>
            <a:r>
              <a:rPr kumimoji="1" lang="ja-JP" altLang="en-US"/>
              <a:t>人間の活動は重要度と緊急度を軸とした場合、次の４つに分けられる。（</a:t>
            </a:r>
            <a:r>
              <a:rPr lang="ja-JP" altLang="en-US" b="1"/>
              <a:t>時間管理のマトリックス</a:t>
            </a:r>
            <a:r>
              <a:rPr kumimoji="1" lang="ja-JP" altLang="en-US"/>
              <a:t>）</a:t>
            </a:r>
            <a:endParaRPr kumimoji="1" lang="en-US" altLang="ja-JP"/>
          </a:p>
        </p:txBody>
      </p:sp>
    </p:spTree>
    <p:extLst>
      <p:ext uri="{BB962C8B-B14F-4D97-AF65-F5344CB8AC3E}">
        <p14:creationId xmlns:p14="http://schemas.microsoft.com/office/powerpoint/2010/main" val="4291368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903BBB-525C-468D-B74D-52C4414B2D27}"/>
              </a:ext>
            </a:extLst>
          </p:cNvPr>
          <p:cNvSpPr>
            <a:spLocks noGrp="1"/>
          </p:cNvSpPr>
          <p:nvPr>
            <p:ph type="title"/>
          </p:nvPr>
        </p:nvSpPr>
        <p:spPr/>
        <p:txBody>
          <a:bodyPr>
            <a:normAutofit fontScale="90000"/>
          </a:bodyPr>
          <a:lstStyle/>
          <a:p>
            <a:r>
              <a:rPr lang="ja-JP" altLang="en-US"/>
              <a:t>３－２．人を信頼し、任せる</a:t>
            </a:r>
            <a:endParaRPr kumimoji="1" lang="ja-JP" altLang="en-US"/>
          </a:p>
        </p:txBody>
      </p:sp>
      <p:sp>
        <p:nvSpPr>
          <p:cNvPr id="3" name="フッター プレースホルダー 2">
            <a:extLst>
              <a:ext uri="{FF2B5EF4-FFF2-40B4-BE49-F238E27FC236}">
                <a16:creationId xmlns:a16="http://schemas.microsoft.com/office/drawing/2014/main" id="{3127F95E-41C5-4EA6-980B-02C7B6DA7A7D}"/>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8067D4-CCA0-4DB2-9775-45D9483CF965}"/>
              </a:ext>
            </a:extLst>
          </p:cNvPr>
          <p:cNvSpPr>
            <a:spLocks noGrp="1"/>
          </p:cNvSpPr>
          <p:nvPr>
            <p:ph type="sldNum" sz="quarter" idx="11"/>
          </p:nvPr>
        </p:nvSpPr>
        <p:spPr/>
        <p:txBody>
          <a:bodyPr/>
          <a:lstStyle/>
          <a:p>
            <a:fld id="{D9AE47F2-95C2-4286-997D-4843A9A6AD0C}" type="slidenum">
              <a:rPr lang="ja-JP" altLang="en-US" smtClean="0"/>
              <a:pPr/>
              <a:t>38</a:t>
            </a:fld>
            <a:endParaRPr lang="ja-JP" altLang="en-US"/>
          </a:p>
        </p:txBody>
      </p:sp>
      <p:sp>
        <p:nvSpPr>
          <p:cNvPr id="5" name="コンテンツ プレースホルダー 4">
            <a:extLst>
              <a:ext uri="{FF2B5EF4-FFF2-40B4-BE49-F238E27FC236}">
                <a16:creationId xmlns:a16="http://schemas.microsoft.com/office/drawing/2014/main" id="{8DF7BE0A-0472-442C-80F8-1E69555DB908}"/>
              </a:ext>
            </a:extLst>
          </p:cNvPr>
          <p:cNvSpPr>
            <a:spLocks noGrp="1"/>
          </p:cNvSpPr>
          <p:nvPr>
            <p:ph sz="quarter" idx="12"/>
          </p:nvPr>
        </p:nvSpPr>
        <p:spPr/>
        <p:txBody>
          <a:bodyPr>
            <a:normAutofit fontScale="85000" lnSpcReduction="20000"/>
          </a:bodyPr>
          <a:lstStyle/>
          <a:p>
            <a:r>
              <a:rPr lang="ja-JP" altLang="en-US"/>
              <a:t>デリゲーション（他人に仕事を任せること）を使う</a:t>
            </a:r>
            <a:endParaRPr lang="en-US" altLang="ja-JP"/>
          </a:p>
          <a:p>
            <a:pPr lvl="1"/>
            <a:r>
              <a:rPr lang="ja-JP" altLang="en-US"/>
              <a:t>第</a:t>
            </a:r>
            <a:r>
              <a:rPr lang="en-US" altLang="ja-JP"/>
              <a:t>2</a:t>
            </a:r>
            <a:r>
              <a:rPr lang="ja-JP" altLang="en-US"/>
              <a:t>領域に時間を使うには上手にデリゲーションできなければならない</a:t>
            </a:r>
            <a:endParaRPr lang="en-US" altLang="ja-JP"/>
          </a:p>
          <a:p>
            <a:pPr lvl="2"/>
            <a:r>
              <a:rPr lang="ja-JP" altLang="en-US"/>
              <a:t>（✕）使い走りのデリゲーション⇒自分の時間が確保できない</a:t>
            </a:r>
            <a:endParaRPr lang="en-US" altLang="ja-JP"/>
          </a:p>
          <a:p>
            <a:pPr lvl="2"/>
            <a:r>
              <a:rPr lang="ja-JP" altLang="en-US"/>
              <a:t>（◎）全面的なデリゲーション⇒手段は任せ、結果を重視する。ルールは最小限を定める</a:t>
            </a:r>
            <a:endParaRPr lang="en-US" altLang="ja-JP"/>
          </a:p>
          <a:p>
            <a:r>
              <a:rPr lang="ja-JP" altLang="en-US"/>
              <a:t>任せるときは以下を明確化する</a:t>
            </a:r>
            <a:endParaRPr lang="en-US" altLang="ja-JP"/>
          </a:p>
          <a:p>
            <a:pPr lvl="1"/>
            <a:r>
              <a:rPr lang="ja-JP" altLang="en-US"/>
              <a:t>望む成果</a:t>
            </a:r>
            <a:endParaRPr lang="en-US" altLang="ja-JP"/>
          </a:p>
          <a:p>
            <a:pPr lvl="2"/>
            <a:r>
              <a:rPr lang="ja-JP" altLang="en-US"/>
              <a:t>何を達成してほしいかを明確に。手段ではなく結果についてお互いが納得すること</a:t>
            </a:r>
            <a:endParaRPr lang="en-US" altLang="ja-JP"/>
          </a:p>
          <a:p>
            <a:pPr lvl="2"/>
            <a:r>
              <a:rPr lang="ja-JP" altLang="en-US"/>
              <a:t>期限も明確に</a:t>
            </a:r>
            <a:endParaRPr lang="en-US" altLang="ja-JP"/>
          </a:p>
          <a:p>
            <a:pPr lvl="2"/>
            <a:r>
              <a:rPr lang="ja-JP" altLang="en-US"/>
              <a:t>達成したときの報酬、達成できなかった時の報酬も明確に</a:t>
            </a:r>
            <a:endParaRPr lang="en-US" altLang="ja-JP"/>
          </a:p>
          <a:p>
            <a:pPr lvl="1"/>
            <a:r>
              <a:rPr lang="ja-JP" altLang="en-US"/>
              <a:t>ガイドライン</a:t>
            </a:r>
            <a:endParaRPr lang="en-US" altLang="ja-JP"/>
          </a:p>
          <a:p>
            <a:pPr lvl="2"/>
            <a:r>
              <a:rPr lang="ja-JP" altLang="en-US"/>
              <a:t>守るべきルールがあれば、明確に</a:t>
            </a:r>
            <a:endParaRPr lang="en-US" altLang="ja-JP"/>
          </a:p>
          <a:p>
            <a:pPr lvl="1"/>
            <a:r>
              <a:rPr lang="ja-JP" altLang="en-US"/>
              <a:t>リソース</a:t>
            </a:r>
            <a:endParaRPr lang="en-US" altLang="ja-JP"/>
          </a:p>
          <a:p>
            <a:pPr lvl="2"/>
            <a:r>
              <a:rPr lang="ja-JP" altLang="en-US"/>
              <a:t>望む結果を得るために使える人や物や金を明確に</a:t>
            </a:r>
          </a:p>
        </p:txBody>
      </p:sp>
    </p:spTree>
    <p:extLst>
      <p:ext uri="{BB962C8B-B14F-4D97-AF65-F5344CB8AC3E}">
        <p14:creationId xmlns:p14="http://schemas.microsoft.com/office/powerpoint/2010/main" val="3762294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E751A-81E4-488C-A65A-60E9DEE2AA37}"/>
              </a:ext>
            </a:extLst>
          </p:cNvPr>
          <p:cNvSpPr>
            <a:spLocks noGrp="1"/>
          </p:cNvSpPr>
          <p:nvPr>
            <p:ph type="title"/>
          </p:nvPr>
        </p:nvSpPr>
        <p:spPr/>
        <p:txBody>
          <a:bodyPr>
            <a:normAutofit fontScale="90000"/>
          </a:bodyPr>
          <a:lstStyle/>
          <a:p>
            <a:r>
              <a:rPr kumimoji="1" lang="en-US" altLang="ja-JP"/>
              <a:t>【</a:t>
            </a:r>
            <a:r>
              <a:rPr kumimoji="1" lang="ja-JP" altLang="en-US"/>
              <a:t>実践</a:t>
            </a:r>
            <a:r>
              <a:rPr kumimoji="1" lang="en-US" altLang="ja-JP"/>
              <a:t>】</a:t>
            </a:r>
            <a:r>
              <a:rPr kumimoji="1" lang="ja-JP" altLang="en-US"/>
              <a:t>１週間単位で計画を立てる</a:t>
            </a:r>
          </a:p>
        </p:txBody>
      </p:sp>
      <p:sp>
        <p:nvSpPr>
          <p:cNvPr id="3" name="フッター プレースホルダー 2">
            <a:extLst>
              <a:ext uri="{FF2B5EF4-FFF2-40B4-BE49-F238E27FC236}">
                <a16:creationId xmlns:a16="http://schemas.microsoft.com/office/drawing/2014/main" id="{BB45A6BF-F74E-408C-B196-FB4B0511309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324B859-3AB0-4F9E-8B22-03A65E51E725}"/>
              </a:ext>
            </a:extLst>
          </p:cNvPr>
          <p:cNvSpPr>
            <a:spLocks noGrp="1"/>
          </p:cNvSpPr>
          <p:nvPr>
            <p:ph type="sldNum" sz="quarter" idx="11"/>
          </p:nvPr>
        </p:nvSpPr>
        <p:spPr/>
        <p:txBody>
          <a:bodyPr/>
          <a:lstStyle/>
          <a:p>
            <a:fld id="{D9AE47F2-95C2-4286-997D-4843A9A6AD0C}" type="slidenum">
              <a:rPr lang="ja-JP" altLang="en-US" smtClean="0"/>
              <a:pPr/>
              <a:t>39</a:t>
            </a:fld>
            <a:endParaRPr lang="ja-JP" altLang="en-US"/>
          </a:p>
        </p:txBody>
      </p:sp>
      <p:graphicFrame>
        <p:nvGraphicFramePr>
          <p:cNvPr id="8" name="表 6">
            <a:extLst>
              <a:ext uri="{FF2B5EF4-FFF2-40B4-BE49-F238E27FC236}">
                <a16:creationId xmlns:a16="http://schemas.microsoft.com/office/drawing/2014/main" id="{C35D0459-DCE3-4980-BF29-3AAB607CEE29}"/>
              </a:ext>
            </a:extLst>
          </p:cNvPr>
          <p:cNvGraphicFramePr>
            <a:graphicFrameLocks/>
          </p:cNvGraphicFramePr>
          <p:nvPr>
            <p:extLst>
              <p:ext uri="{D42A27DB-BD31-4B8C-83A1-F6EECF244321}">
                <p14:modId xmlns:p14="http://schemas.microsoft.com/office/powerpoint/2010/main" val="317073035"/>
              </p:ext>
            </p:extLst>
          </p:nvPr>
        </p:nvGraphicFramePr>
        <p:xfrm>
          <a:off x="397933" y="1338246"/>
          <a:ext cx="11455398" cy="3566160"/>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3949430">
                  <a:extLst>
                    <a:ext uri="{9D8B030D-6E8A-4147-A177-3AD203B41FA5}">
                      <a16:colId xmlns:a16="http://schemas.microsoft.com/office/drawing/2014/main" val="3255444820"/>
                    </a:ext>
                  </a:extLst>
                </a:gridCol>
                <a:gridCol w="6814933">
                  <a:extLst>
                    <a:ext uri="{9D8B030D-6E8A-4147-A177-3AD203B41FA5}">
                      <a16:colId xmlns:a16="http://schemas.microsoft.com/office/drawing/2014/main" val="747918477"/>
                    </a:ext>
                  </a:extLst>
                </a:gridCol>
              </a:tblGrid>
              <a:tr h="1110875">
                <a:tc>
                  <a:txBody>
                    <a:bodyPr/>
                    <a:lstStyle/>
                    <a:p>
                      <a:pPr algn="ctr"/>
                      <a:r>
                        <a:rPr kumimoji="1" lang="en-US" altLang="ja-JP"/>
                        <a:t>1</a:t>
                      </a:r>
                      <a:endParaRPr kumimoji="1" lang="ja-JP" altLang="en-US"/>
                    </a:p>
                  </a:txBody>
                  <a:tcPr anchor="ctr"/>
                </a:tc>
                <a:tc>
                  <a:txBody>
                    <a:bodyPr/>
                    <a:lstStyle/>
                    <a:p>
                      <a:r>
                        <a:rPr kumimoji="1" lang="ja-JP" altLang="en-US"/>
                        <a:t>時間管理のマトリックスを描いてみる</a:t>
                      </a:r>
                    </a:p>
                  </a:txBody>
                  <a:tcPr/>
                </a:tc>
                <a:tc>
                  <a:txBody>
                    <a:bodyPr/>
                    <a:lstStyle/>
                    <a:p>
                      <a:pPr marL="285750" indent="-285750">
                        <a:buFont typeface="Arial" panose="020B0604020202020204" pitchFamily="34" charset="0"/>
                        <a:buChar char="•"/>
                      </a:pPr>
                      <a:r>
                        <a:rPr kumimoji="1" lang="ja-JP" altLang="en-US"/>
                        <a:t>それぞれの領域にどれくらいの時間を使っているかを推測して書き出す</a:t>
                      </a:r>
                      <a:endParaRPr kumimoji="1" lang="en-US" altLang="ja-JP"/>
                    </a:p>
                    <a:p>
                      <a:pPr marL="285750" indent="-285750">
                        <a:buFont typeface="Arial" panose="020B0604020202020204" pitchFamily="34" charset="0"/>
                        <a:buChar char="•"/>
                      </a:pPr>
                      <a:r>
                        <a:rPr kumimoji="1" lang="ja-JP" altLang="en-US"/>
                        <a:t>３日間、実際に何に時間を使ったか１５分単位で記録する</a:t>
                      </a:r>
                      <a:endParaRPr kumimoji="1" lang="en-US" altLang="ja-JP"/>
                    </a:p>
                    <a:p>
                      <a:pPr marL="285750" indent="-285750">
                        <a:buFont typeface="Arial" panose="020B0604020202020204" pitchFamily="34" charset="0"/>
                        <a:buChar char="•"/>
                      </a:pPr>
                      <a:r>
                        <a:rPr kumimoji="1" lang="ja-JP" altLang="en-US"/>
                        <a:t>推測とのギャップを確認し、変えたほうが良いものがあるかを考える</a:t>
                      </a:r>
                    </a:p>
                  </a:txBody>
                  <a:tcPr/>
                </a:tc>
                <a:extLst>
                  <a:ext uri="{0D108BD9-81ED-4DB2-BD59-A6C34878D82A}">
                    <a16:rowId xmlns:a16="http://schemas.microsoft.com/office/drawing/2014/main" val="968904266"/>
                  </a:ext>
                </a:extLst>
              </a:tr>
              <a:tr h="891068">
                <a:tc>
                  <a:txBody>
                    <a:bodyPr/>
                    <a:lstStyle/>
                    <a:p>
                      <a:pPr algn="ctr"/>
                      <a:r>
                        <a:rPr kumimoji="1" lang="en-US" altLang="ja-JP"/>
                        <a:t>2</a:t>
                      </a:r>
                      <a:endParaRPr kumimoji="1" lang="ja-JP" altLang="en-US"/>
                    </a:p>
                  </a:txBody>
                  <a:tcPr anchor="ctr"/>
                </a:tc>
                <a:tc>
                  <a:txBody>
                    <a:bodyPr/>
                    <a:lstStyle/>
                    <a:p>
                      <a:r>
                        <a:rPr kumimoji="1" lang="ja-JP" altLang="en-US"/>
                        <a:t>デリゲーションが必要かを考える</a:t>
                      </a:r>
                    </a:p>
                  </a:txBody>
                  <a:tcPr/>
                </a:tc>
                <a:tc>
                  <a:txBody>
                    <a:bodyPr/>
                    <a:lstStyle/>
                    <a:p>
                      <a:pPr marL="285750" indent="-285750">
                        <a:buFont typeface="Arial" panose="020B0604020202020204" pitchFamily="34" charset="0"/>
                        <a:buChar char="•"/>
                      </a:pPr>
                      <a:r>
                        <a:rPr kumimoji="1" lang="ja-JP" altLang="en-US"/>
                        <a:t>人に任せられそうな仕事をリストアップし、任せられそうな人の名前も書く</a:t>
                      </a:r>
                      <a:endParaRPr kumimoji="1" lang="en-US" altLang="ja-JP"/>
                    </a:p>
                    <a:p>
                      <a:pPr marL="285750" indent="-285750">
                        <a:buFont typeface="Arial" panose="020B0604020202020204" pitchFamily="34" charset="0"/>
                        <a:buChar char="•"/>
                      </a:pPr>
                      <a:r>
                        <a:rPr kumimoji="1" lang="ja-JP" altLang="en-US"/>
                        <a:t>任せるにあたり、訓練が必要そうなことを書く</a:t>
                      </a:r>
                      <a:endParaRPr kumimoji="1" lang="en-US" altLang="ja-JP"/>
                    </a:p>
                  </a:txBody>
                  <a:tcPr/>
                </a:tc>
                <a:extLst>
                  <a:ext uri="{0D108BD9-81ED-4DB2-BD59-A6C34878D82A}">
                    <a16:rowId xmlns:a16="http://schemas.microsoft.com/office/drawing/2014/main" val="649584280"/>
                  </a:ext>
                </a:extLst>
              </a:tr>
              <a:tr h="994391">
                <a:tc>
                  <a:txBody>
                    <a:bodyPr/>
                    <a:lstStyle/>
                    <a:p>
                      <a:pPr algn="ctr"/>
                      <a:r>
                        <a:rPr kumimoji="1" lang="en-US" altLang="ja-JP"/>
                        <a:t>3</a:t>
                      </a:r>
                      <a:endParaRPr kumimoji="1" lang="ja-JP" altLang="en-US"/>
                    </a:p>
                  </a:txBody>
                  <a:tcPr anchor="ctr"/>
                </a:tc>
                <a:tc>
                  <a:txBody>
                    <a:bodyPr/>
                    <a:lstStyle/>
                    <a:p>
                      <a:r>
                        <a:rPr kumimoji="1" lang="ja-JP" altLang="en-US"/>
                        <a:t>スケジュールを作る</a:t>
                      </a:r>
                    </a:p>
                  </a:txBody>
                  <a:tcPr/>
                </a:tc>
                <a:tc>
                  <a:txBody>
                    <a:bodyPr/>
                    <a:lstStyle/>
                    <a:p>
                      <a:pPr marL="285750" indent="-285750">
                        <a:buFont typeface="Arial" panose="020B0604020202020204" pitchFamily="34" charset="0"/>
                        <a:buChar char="•"/>
                      </a:pPr>
                      <a:r>
                        <a:rPr kumimoji="1" lang="ja-JP" altLang="en-US" dirty="0"/>
                        <a:t>１週間単位で計画を立てる</a:t>
                      </a:r>
                      <a:endParaRPr kumimoji="1" lang="en-US" altLang="ja-JP" dirty="0"/>
                    </a:p>
                    <a:p>
                      <a:pPr marL="285750" indent="-285750">
                        <a:buFont typeface="Arial" panose="020B0604020202020204" pitchFamily="34" charset="0"/>
                        <a:buChar char="•"/>
                      </a:pPr>
                      <a:r>
                        <a:rPr kumimoji="1" lang="ja-JP" altLang="en-US" dirty="0"/>
                        <a:t>次週の自分の役割と目標を描き、それらの目標の具体的な行動計画を決める</a:t>
                      </a:r>
                      <a:endParaRPr kumimoji="1" lang="en-US" altLang="ja-JP" dirty="0"/>
                    </a:p>
                    <a:p>
                      <a:pPr marL="285750" indent="-285750">
                        <a:buFont typeface="Arial" panose="020B0604020202020204" pitchFamily="34" charset="0"/>
                        <a:buChar char="•"/>
                      </a:pPr>
                      <a:r>
                        <a:rPr kumimoji="1" lang="ja-JP" altLang="en-US" dirty="0"/>
                        <a:t>１週間が終わったタイミングで評価する</a:t>
                      </a:r>
                      <a:endParaRPr kumimoji="1" lang="en-US" altLang="ja-JP" dirty="0"/>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428172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FE37AA-A2B1-4E0F-82AB-4AE7D0983F00}"/>
              </a:ext>
            </a:extLst>
          </p:cNvPr>
          <p:cNvSpPr>
            <a:spLocks noGrp="1"/>
          </p:cNvSpPr>
          <p:nvPr>
            <p:ph type="title"/>
          </p:nvPr>
        </p:nvSpPr>
        <p:spPr/>
        <p:txBody>
          <a:bodyPr>
            <a:normAutofit fontScale="90000"/>
          </a:bodyPr>
          <a:lstStyle/>
          <a:p>
            <a:r>
              <a:rPr kumimoji="1" lang="ja-JP" altLang="en-US"/>
              <a:t>背景</a:t>
            </a:r>
          </a:p>
        </p:txBody>
      </p:sp>
      <p:sp>
        <p:nvSpPr>
          <p:cNvPr id="3" name="フッター プレースホルダー 2">
            <a:extLst>
              <a:ext uri="{FF2B5EF4-FFF2-40B4-BE49-F238E27FC236}">
                <a16:creationId xmlns:a16="http://schemas.microsoft.com/office/drawing/2014/main" id="{0A4D88AF-955F-491F-BF4B-133AF28AD75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8EA7EF-E710-4D63-91C9-8790666BDADC}"/>
              </a:ext>
            </a:extLst>
          </p:cNvPr>
          <p:cNvSpPr>
            <a:spLocks noGrp="1"/>
          </p:cNvSpPr>
          <p:nvPr>
            <p:ph type="sldNum" sz="quarter" idx="11"/>
          </p:nvPr>
        </p:nvSpPr>
        <p:spPr/>
        <p:txBody>
          <a:bodyPr/>
          <a:lstStyle/>
          <a:p>
            <a:fld id="{D9AE47F2-95C2-4286-997D-4843A9A6AD0C}" type="slidenum">
              <a:rPr lang="ja-JP" altLang="en-US" smtClean="0"/>
              <a:pPr/>
              <a:t>4</a:t>
            </a:fld>
            <a:endParaRPr lang="ja-JP" altLang="en-US"/>
          </a:p>
        </p:txBody>
      </p:sp>
      <p:sp>
        <p:nvSpPr>
          <p:cNvPr id="5" name="コンテンツ プレースホルダー 4">
            <a:extLst>
              <a:ext uri="{FF2B5EF4-FFF2-40B4-BE49-F238E27FC236}">
                <a16:creationId xmlns:a16="http://schemas.microsoft.com/office/drawing/2014/main" id="{404AAB97-4A53-433B-B1DE-7E35C582F0D8}"/>
              </a:ext>
            </a:extLst>
          </p:cNvPr>
          <p:cNvSpPr>
            <a:spLocks noGrp="1"/>
          </p:cNvSpPr>
          <p:nvPr>
            <p:ph sz="quarter" idx="12"/>
          </p:nvPr>
        </p:nvSpPr>
        <p:spPr/>
        <p:txBody>
          <a:bodyPr>
            <a:normAutofit/>
          </a:bodyPr>
          <a:lstStyle/>
          <a:p>
            <a:r>
              <a:rPr lang="ja-JP" altLang="en-US"/>
              <a:t>企業の社会貢献への機運が固まっている</a:t>
            </a:r>
            <a:endParaRPr kumimoji="1" lang="en-US" altLang="ja-JP"/>
          </a:p>
          <a:p>
            <a:pPr lvl="1"/>
            <a:r>
              <a:rPr lang="ja-JP" altLang="en-US"/>
              <a:t>企業は事業を通じて社会貢献することが求められるように</a:t>
            </a:r>
            <a:endParaRPr lang="en-US" altLang="ja-JP"/>
          </a:p>
          <a:p>
            <a:pPr lvl="1"/>
            <a:r>
              <a:rPr kumimoji="1" lang="ja-JP" altLang="en-US"/>
              <a:t>社会貢献できる企業になるために必要な考え方を整理できないか</a:t>
            </a:r>
            <a:endParaRPr kumimoji="1" lang="en-US" altLang="ja-JP"/>
          </a:p>
          <a:p>
            <a:r>
              <a:rPr kumimoji="1" lang="ja-JP" altLang="en-US"/>
              <a:t>時代の変化に対応できる組織力が求められる</a:t>
            </a:r>
            <a:endParaRPr kumimoji="1" lang="en-US" altLang="ja-JP"/>
          </a:p>
          <a:p>
            <a:pPr lvl="1"/>
            <a:r>
              <a:rPr lang="ja-JP" altLang="en-US"/>
              <a:t>今後、</a:t>
            </a:r>
            <a:r>
              <a:rPr kumimoji="1" lang="ja-JP" altLang="en-US"/>
              <a:t>優秀な人材の確保がより難しくなっていく</a:t>
            </a:r>
            <a:endParaRPr kumimoji="1" lang="en-US" altLang="ja-JP"/>
          </a:p>
          <a:p>
            <a:pPr lvl="1"/>
            <a:r>
              <a:rPr lang="ja-JP" altLang="en-US"/>
              <a:t>時代の変化に対応できる人材が組織内に必要</a:t>
            </a:r>
          </a:p>
        </p:txBody>
      </p:sp>
      <p:sp>
        <p:nvSpPr>
          <p:cNvPr id="6" name="正方形/長方形 5">
            <a:extLst>
              <a:ext uri="{FF2B5EF4-FFF2-40B4-BE49-F238E27FC236}">
                <a16:creationId xmlns:a16="http://schemas.microsoft.com/office/drawing/2014/main" id="{24998219-5F4F-4424-90B8-B4CEE79BF7E8}"/>
              </a:ext>
            </a:extLst>
          </p:cNvPr>
          <p:cNvSpPr/>
          <p:nvPr/>
        </p:nvSpPr>
        <p:spPr>
          <a:xfrm>
            <a:off x="1123835" y="5548361"/>
            <a:ext cx="9520555"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sz="2800"/>
              <a:t>会社は「人格者を育てる」機能を有することが求められる</a:t>
            </a:r>
          </a:p>
        </p:txBody>
      </p:sp>
    </p:spTree>
    <p:extLst>
      <p:ext uri="{BB962C8B-B14F-4D97-AF65-F5344CB8AC3E}">
        <p14:creationId xmlns:p14="http://schemas.microsoft.com/office/powerpoint/2010/main" val="78572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D048F-8788-42C7-85EF-7B914F2D29AA}"/>
              </a:ext>
            </a:extLst>
          </p:cNvPr>
          <p:cNvSpPr>
            <a:spLocks noGrp="1"/>
          </p:cNvSpPr>
          <p:nvPr>
            <p:ph type="title"/>
          </p:nvPr>
        </p:nvSpPr>
        <p:spPr/>
        <p:txBody>
          <a:bodyPr>
            <a:normAutofit/>
          </a:bodyPr>
          <a:lstStyle/>
          <a:p>
            <a:r>
              <a:rPr lang="ja-JP" altLang="en-US"/>
              <a:t>７つの習慣</a:t>
            </a:r>
            <a:br>
              <a:rPr lang="en-US" altLang="ja-JP"/>
            </a:br>
            <a:r>
              <a:rPr lang="ja-JP" altLang="en-US"/>
              <a:t>第三部：公的成功</a:t>
            </a:r>
            <a:endParaRPr kumimoji="1" lang="ja-JP" altLang="en-US"/>
          </a:p>
        </p:txBody>
      </p:sp>
      <p:sp>
        <p:nvSpPr>
          <p:cNvPr id="3" name="四角形: 角を丸くする 2">
            <a:extLst>
              <a:ext uri="{FF2B5EF4-FFF2-40B4-BE49-F238E27FC236}">
                <a16:creationId xmlns:a16="http://schemas.microsoft.com/office/drawing/2014/main" id="{6A3E9C4E-BDA4-4C30-B4D1-9CC01A2AD86C}"/>
              </a:ext>
            </a:extLst>
          </p:cNvPr>
          <p:cNvSpPr/>
          <p:nvPr/>
        </p:nvSpPr>
        <p:spPr>
          <a:xfrm>
            <a:off x="3474035" y="3936447"/>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④</a:t>
            </a:r>
            <a:r>
              <a:rPr lang="en-US" altLang="ja-JP">
                <a:solidFill>
                  <a:schemeClr val="tx1"/>
                </a:solidFill>
              </a:rPr>
              <a:t>Win-Win</a:t>
            </a:r>
            <a:r>
              <a:rPr lang="ja-JP" altLang="en-US">
                <a:solidFill>
                  <a:schemeClr val="tx1"/>
                </a:solidFill>
              </a:rPr>
              <a:t>を考える</a:t>
            </a:r>
            <a:endParaRPr lang="en-US" altLang="ja-JP">
              <a:solidFill>
                <a:schemeClr val="tx1"/>
              </a:solidFill>
            </a:endParaRPr>
          </a:p>
        </p:txBody>
      </p:sp>
      <p:sp>
        <p:nvSpPr>
          <p:cNvPr id="4" name="四角形: 角を丸くする 3">
            <a:extLst>
              <a:ext uri="{FF2B5EF4-FFF2-40B4-BE49-F238E27FC236}">
                <a16:creationId xmlns:a16="http://schemas.microsoft.com/office/drawing/2014/main" id="{61C71D59-B22F-4C0E-B24B-130C3848CCE4}"/>
              </a:ext>
            </a:extLst>
          </p:cNvPr>
          <p:cNvSpPr/>
          <p:nvPr/>
        </p:nvSpPr>
        <p:spPr>
          <a:xfrm>
            <a:off x="3474035" y="4663246"/>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⑤</a:t>
            </a:r>
            <a:r>
              <a:rPr lang="ja-JP" altLang="en-US"/>
              <a:t>まず理解に徹し、そして理解される</a:t>
            </a:r>
            <a:endParaRPr lang="en-US" altLang="ja-JP">
              <a:solidFill>
                <a:schemeClr val="tx1"/>
              </a:solidFill>
            </a:endParaRPr>
          </a:p>
        </p:txBody>
      </p:sp>
      <p:sp>
        <p:nvSpPr>
          <p:cNvPr id="5" name="四角形: 角を丸くする 4">
            <a:extLst>
              <a:ext uri="{FF2B5EF4-FFF2-40B4-BE49-F238E27FC236}">
                <a16:creationId xmlns:a16="http://schemas.microsoft.com/office/drawing/2014/main" id="{55202089-8D0A-4847-A604-BDAAFBDDA4D2}"/>
              </a:ext>
            </a:extLst>
          </p:cNvPr>
          <p:cNvSpPr/>
          <p:nvPr/>
        </p:nvSpPr>
        <p:spPr>
          <a:xfrm>
            <a:off x="3474035" y="5390045"/>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⑥シナジーを創りだす</a:t>
            </a:r>
            <a:endParaRPr lang="en-US" altLang="ja-JP">
              <a:solidFill>
                <a:schemeClr val="tx1"/>
              </a:solidFill>
            </a:endParaRPr>
          </a:p>
        </p:txBody>
      </p:sp>
    </p:spTree>
    <p:extLst>
      <p:ext uri="{BB962C8B-B14F-4D97-AF65-F5344CB8AC3E}">
        <p14:creationId xmlns:p14="http://schemas.microsoft.com/office/powerpoint/2010/main" val="640620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A1E46-57C4-4508-A0CD-2031558D4E0C}"/>
              </a:ext>
            </a:extLst>
          </p:cNvPr>
          <p:cNvSpPr>
            <a:spLocks noGrp="1"/>
          </p:cNvSpPr>
          <p:nvPr>
            <p:ph type="title"/>
          </p:nvPr>
        </p:nvSpPr>
        <p:spPr/>
        <p:txBody>
          <a:bodyPr>
            <a:normAutofit fontScale="90000"/>
          </a:bodyPr>
          <a:lstStyle/>
          <a:p>
            <a:r>
              <a:rPr lang="en-US" altLang="ja-JP"/>
              <a:t>【</a:t>
            </a:r>
            <a:r>
              <a:rPr lang="ja-JP" altLang="en-US"/>
              <a:t>公的成功</a:t>
            </a:r>
            <a:r>
              <a:rPr lang="en-US" altLang="ja-JP"/>
              <a:t>】</a:t>
            </a:r>
            <a:r>
              <a:rPr kumimoji="1" lang="ja-JP" altLang="en-US"/>
              <a:t>相互依存</a:t>
            </a:r>
          </a:p>
        </p:txBody>
      </p:sp>
      <p:sp>
        <p:nvSpPr>
          <p:cNvPr id="3" name="フッター プレースホルダー 2">
            <a:extLst>
              <a:ext uri="{FF2B5EF4-FFF2-40B4-BE49-F238E27FC236}">
                <a16:creationId xmlns:a16="http://schemas.microsoft.com/office/drawing/2014/main" id="{773EC6E4-38CB-45A2-96FC-39988F17753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C5726B-C363-442F-A985-BD6AC14C7A2A}"/>
              </a:ext>
            </a:extLst>
          </p:cNvPr>
          <p:cNvSpPr>
            <a:spLocks noGrp="1"/>
          </p:cNvSpPr>
          <p:nvPr>
            <p:ph type="sldNum" sz="quarter" idx="11"/>
          </p:nvPr>
        </p:nvSpPr>
        <p:spPr/>
        <p:txBody>
          <a:bodyPr/>
          <a:lstStyle/>
          <a:p>
            <a:fld id="{D9AE47F2-95C2-4286-997D-4843A9A6AD0C}" type="slidenum">
              <a:rPr lang="ja-JP" altLang="en-US" smtClean="0"/>
              <a:pPr/>
              <a:t>41</a:t>
            </a:fld>
            <a:endParaRPr lang="ja-JP" altLang="en-US"/>
          </a:p>
        </p:txBody>
      </p:sp>
      <p:sp>
        <p:nvSpPr>
          <p:cNvPr id="5" name="コンテンツ プレースホルダー 4">
            <a:extLst>
              <a:ext uri="{FF2B5EF4-FFF2-40B4-BE49-F238E27FC236}">
                <a16:creationId xmlns:a16="http://schemas.microsoft.com/office/drawing/2014/main" id="{073D0FF5-ABEA-4C27-AB28-A1F55140601E}"/>
              </a:ext>
            </a:extLst>
          </p:cNvPr>
          <p:cNvSpPr>
            <a:spLocks noGrp="1"/>
          </p:cNvSpPr>
          <p:nvPr>
            <p:ph sz="quarter" idx="12"/>
          </p:nvPr>
        </p:nvSpPr>
        <p:spPr/>
        <p:txBody>
          <a:bodyPr>
            <a:normAutofit/>
          </a:bodyPr>
          <a:lstStyle/>
          <a:p>
            <a:r>
              <a:rPr lang="ja-JP" altLang="en-US"/>
              <a:t>第４～６の習慣は「相互依存」を獲得する習慣である</a:t>
            </a:r>
            <a:endParaRPr lang="en-US" altLang="ja-JP"/>
          </a:p>
          <a:p>
            <a:pPr lvl="1"/>
            <a:r>
              <a:rPr kumimoji="1" lang="ja-JP" altLang="en-US"/>
              <a:t>私的成功：第</a:t>
            </a:r>
            <a:r>
              <a:rPr kumimoji="1" lang="en-US" altLang="ja-JP"/>
              <a:t>1</a:t>
            </a:r>
            <a:r>
              <a:rPr kumimoji="1" lang="ja-JP" altLang="en-US"/>
              <a:t>～</a:t>
            </a:r>
            <a:r>
              <a:rPr kumimoji="1" lang="en-US" altLang="ja-JP"/>
              <a:t>3</a:t>
            </a:r>
            <a:r>
              <a:rPr kumimoji="1" lang="ja-JP" altLang="en-US"/>
              <a:t>の習慣⇒自立・人格を獲得するプロセス</a:t>
            </a:r>
            <a:endParaRPr kumimoji="1" lang="en-US" altLang="ja-JP"/>
          </a:p>
          <a:p>
            <a:pPr lvl="1"/>
            <a:r>
              <a:rPr lang="ja-JP" altLang="en-US"/>
              <a:t>公的成功：第</a:t>
            </a:r>
            <a:r>
              <a:rPr lang="en-US" altLang="ja-JP"/>
              <a:t>4</a:t>
            </a:r>
            <a:r>
              <a:rPr lang="ja-JP" altLang="en-US"/>
              <a:t>～</a:t>
            </a:r>
            <a:r>
              <a:rPr lang="en-US" altLang="ja-JP"/>
              <a:t>6</a:t>
            </a:r>
            <a:r>
              <a:rPr lang="ja-JP" altLang="en-US"/>
              <a:t>の習慣⇒相互依存を獲得するプロセス</a:t>
            </a:r>
            <a:endParaRPr lang="en-US" altLang="ja-JP"/>
          </a:p>
          <a:p>
            <a:r>
              <a:rPr kumimoji="1" lang="ja-JP" altLang="en-US"/>
              <a:t>相互依存とは</a:t>
            </a:r>
            <a:endParaRPr kumimoji="1" lang="en-US" altLang="ja-JP"/>
          </a:p>
          <a:p>
            <a:pPr lvl="1"/>
            <a:r>
              <a:rPr lang="ja-JP" altLang="en-US"/>
              <a:t>他者と協業することで、一人よりも大きな成果を得る活動のこと</a:t>
            </a:r>
            <a:endParaRPr lang="en-US" altLang="ja-JP"/>
          </a:p>
          <a:p>
            <a:pPr lvl="1"/>
            <a:r>
              <a:rPr lang="ja-JP" altLang="en-US"/>
              <a:t>第１～３の習慣で私的</a:t>
            </a:r>
            <a:r>
              <a:rPr kumimoji="1" lang="ja-JP" altLang="en-US"/>
              <a:t>成功（自立・人格の獲得）したら、より大きな仕事をやってのけるため、他者と協力するプロセスに入る</a:t>
            </a:r>
            <a:endParaRPr kumimoji="1" lang="en-US" altLang="ja-JP"/>
          </a:p>
          <a:p>
            <a:pPr lvl="1"/>
            <a:r>
              <a:rPr lang="ja-JP" altLang="en-US"/>
              <a:t>第４～６の習慣で</a:t>
            </a:r>
            <a:r>
              <a:rPr lang="ja-JP" altLang="en-US" u="sng"/>
              <a:t>相互依存できるための人格</a:t>
            </a:r>
            <a:r>
              <a:rPr lang="ja-JP" altLang="en-US"/>
              <a:t>を獲得する（公的成功につながる）</a:t>
            </a:r>
            <a:endParaRPr kumimoji="1" lang="ja-JP" altLang="en-US"/>
          </a:p>
        </p:txBody>
      </p:sp>
    </p:spTree>
    <p:extLst>
      <p:ext uri="{BB962C8B-B14F-4D97-AF65-F5344CB8AC3E}">
        <p14:creationId xmlns:p14="http://schemas.microsoft.com/office/powerpoint/2010/main" val="2926223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en-US" altLang="ja-JP"/>
              <a:t>【</a:t>
            </a:r>
            <a:r>
              <a:rPr lang="ja-JP" altLang="en-US"/>
              <a:t>公的成功</a:t>
            </a:r>
            <a:r>
              <a:rPr lang="en-US" altLang="ja-JP"/>
              <a:t>】</a:t>
            </a:r>
            <a:r>
              <a:rPr lang="ja-JP" altLang="en-US"/>
              <a:t>信頼残高</a:t>
            </a:r>
            <a:endParaRPr kumimoji="1" lang="ja-JP" altLang="en-US"/>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42</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fontScale="85000" lnSpcReduction="20000"/>
          </a:bodyPr>
          <a:lstStyle/>
          <a:p>
            <a:r>
              <a:rPr kumimoji="1" lang="ja-JP" altLang="en-US"/>
              <a:t>公的成功には他者との信頼関係が</a:t>
            </a:r>
            <a:r>
              <a:rPr lang="ja-JP" altLang="en-US"/>
              <a:t>不可欠</a:t>
            </a:r>
            <a:endParaRPr kumimoji="1" lang="en-US" altLang="ja-JP"/>
          </a:p>
          <a:p>
            <a:pPr lvl="1"/>
            <a:r>
              <a:rPr lang="ja-JP" altLang="en-US"/>
              <a:t>他者と大きな仕事を成す（公的成功）には、第１～３の習慣で培った“誠実な人格”を土台として、相手からの信頼を獲得し蓄積する必要がある（信頼の残高を増やす）</a:t>
            </a:r>
            <a:endParaRPr lang="en-US" altLang="ja-JP"/>
          </a:p>
          <a:p>
            <a:pPr lvl="1"/>
            <a:r>
              <a:rPr lang="ja-JP" altLang="en-US"/>
              <a:t>信頼</a:t>
            </a:r>
            <a:r>
              <a:rPr kumimoji="1" lang="ja-JP" altLang="en-US"/>
              <a:t>関係の本質は、銀行口座に似ている</a:t>
            </a:r>
            <a:endParaRPr kumimoji="1" lang="en-US" altLang="ja-JP"/>
          </a:p>
          <a:p>
            <a:pPr lvl="1"/>
            <a:r>
              <a:rPr kumimoji="1" lang="ja-JP" altLang="en-US"/>
              <a:t>「人から信頼される」とは、相手が持つ“自分の信頼口座”から、自分が預け入れておいた信頼を引き出すこと</a:t>
            </a:r>
            <a:endParaRPr kumimoji="1" lang="en-US" altLang="ja-JP"/>
          </a:p>
          <a:p>
            <a:r>
              <a:rPr lang="ja-JP" altLang="en-US"/>
              <a:t>相手からの信頼残高を貯める方法（原則・道徳）</a:t>
            </a:r>
            <a:endParaRPr lang="en-US" altLang="ja-JP"/>
          </a:p>
          <a:p>
            <a:pPr lvl="1"/>
            <a:r>
              <a:rPr kumimoji="1" lang="ja-JP" altLang="en-US"/>
              <a:t>相手の価値観・重視していることを理解する</a:t>
            </a:r>
            <a:endParaRPr kumimoji="1" lang="en-US" altLang="ja-JP"/>
          </a:p>
          <a:p>
            <a:pPr lvl="1"/>
            <a:r>
              <a:rPr lang="ja-JP" altLang="en-US"/>
              <a:t>小さな心遣いや礼儀を大切にする</a:t>
            </a:r>
            <a:endParaRPr lang="en-US" altLang="ja-JP"/>
          </a:p>
          <a:p>
            <a:pPr lvl="1"/>
            <a:r>
              <a:rPr kumimoji="1" lang="ja-JP" altLang="en-US"/>
              <a:t>約束を守る</a:t>
            </a:r>
            <a:endParaRPr kumimoji="1" lang="en-US" altLang="ja-JP"/>
          </a:p>
          <a:p>
            <a:pPr lvl="1"/>
            <a:r>
              <a:rPr lang="ja-JP" altLang="en-US"/>
              <a:t>お互いが期待することを明確にする</a:t>
            </a:r>
            <a:endParaRPr lang="en-US" altLang="ja-JP"/>
          </a:p>
          <a:p>
            <a:pPr lvl="1"/>
            <a:r>
              <a:rPr kumimoji="1" lang="ja-JP" altLang="en-US"/>
              <a:t>誠実さを示す</a:t>
            </a:r>
            <a:endParaRPr kumimoji="1" lang="en-US" altLang="ja-JP"/>
          </a:p>
          <a:p>
            <a:pPr lvl="1"/>
            <a:r>
              <a:rPr lang="ja-JP" altLang="en-US"/>
              <a:t>あやまちは誠意を持って謝る</a:t>
            </a:r>
            <a:endParaRPr kumimoji="1" lang="ja-JP" altLang="en-US"/>
          </a:p>
        </p:txBody>
      </p:sp>
    </p:spTree>
    <p:extLst>
      <p:ext uri="{BB962C8B-B14F-4D97-AF65-F5344CB8AC3E}">
        <p14:creationId xmlns:p14="http://schemas.microsoft.com/office/powerpoint/2010/main" val="1207843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4</a:t>
            </a:r>
            <a:r>
              <a:rPr kumimoji="1" lang="ja-JP" altLang="en-US"/>
              <a:t>の習慣</a:t>
            </a:r>
            <a:r>
              <a:rPr kumimoji="1" lang="en-US" altLang="ja-JP"/>
              <a:t>】Win-Win</a:t>
            </a:r>
            <a:r>
              <a:rPr kumimoji="1" lang="ja-JP" altLang="en-US"/>
              <a:t>を考える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43</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４－１．双方にメリットをもたらす道を探る</a:t>
            </a:r>
            <a:endParaRPr lang="en-US" altLang="ja-JP"/>
          </a:p>
          <a:p>
            <a:r>
              <a:rPr lang="ja-JP" altLang="en-US"/>
              <a:t>４－２．豊かさマインドを持つ</a:t>
            </a:r>
            <a:endParaRPr lang="en-US" altLang="ja-JP"/>
          </a:p>
          <a:p>
            <a:r>
              <a:rPr lang="en-US" altLang="ja-JP"/>
              <a:t>【</a:t>
            </a:r>
            <a:r>
              <a:rPr lang="ja-JP" altLang="en-US"/>
              <a:t>実践</a:t>
            </a:r>
            <a:r>
              <a:rPr lang="en-US" altLang="ja-JP"/>
              <a:t>】Win-Win</a:t>
            </a:r>
            <a:r>
              <a:rPr lang="ja-JP" altLang="en-US"/>
              <a:t>を実践してみる</a:t>
            </a:r>
            <a:endParaRPr kumimoji="1" lang="ja-JP" altLang="en-US"/>
          </a:p>
        </p:txBody>
      </p:sp>
    </p:spTree>
    <p:extLst>
      <p:ext uri="{BB962C8B-B14F-4D97-AF65-F5344CB8AC3E}">
        <p14:creationId xmlns:p14="http://schemas.microsoft.com/office/powerpoint/2010/main" val="1928123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４－１．双方にメリットをもたらす道を探る</a:t>
            </a:r>
            <a:endParaRPr lang="en-US" altLang="ja-JP"/>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44</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2" y="1264356"/>
            <a:ext cx="11455399" cy="5017154"/>
          </a:xfrm>
        </p:spPr>
        <p:txBody>
          <a:bodyPr>
            <a:normAutofit fontScale="77500" lnSpcReduction="20000"/>
          </a:bodyPr>
          <a:lstStyle/>
          <a:p>
            <a:r>
              <a:rPr lang="ja-JP" altLang="en-US"/>
              <a:t>人間関係には</a:t>
            </a:r>
            <a:r>
              <a:rPr lang="en-US" altLang="ja-JP"/>
              <a:t>6</a:t>
            </a:r>
            <a:r>
              <a:rPr lang="ja-JP" altLang="en-US"/>
              <a:t>つのパターンがある</a:t>
            </a:r>
            <a:endParaRPr lang="en-US" altLang="ja-JP"/>
          </a:p>
          <a:p>
            <a:pPr marL="914400" lvl="1" indent="-457200">
              <a:buFont typeface="+mj-lt"/>
              <a:buAutoNum type="arabicPeriod"/>
            </a:pPr>
            <a:r>
              <a:rPr lang="en-US" altLang="ja-JP"/>
              <a:t>Win-Win 		</a:t>
            </a:r>
            <a:r>
              <a:rPr lang="ja-JP" altLang="en-US"/>
              <a:t>双方にメリットをもたらせる</a:t>
            </a:r>
            <a:endParaRPr lang="en-US" altLang="ja-JP"/>
          </a:p>
          <a:p>
            <a:pPr marL="914400" lvl="1" indent="-457200">
              <a:buFont typeface="+mj-lt"/>
              <a:buAutoNum type="arabicPeriod"/>
            </a:pPr>
            <a:r>
              <a:rPr lang="en-US" altLang="ja-JP"/>
              <a:t>Win-Lose		</a:t>
            </a:r>
            <a:r>
              <a:rPr lang="ja-JP" altLang="en-US"/>
              <a:t>自分が勝ち、相手が負ける（自分のやり方を押し通す）</a:t>
            </a:r>
          </a:p>
          <a:p>
            <a:pPr marL="914400" lvl="1" indent="-457200">
              <a:buFont typeface="+mj-lt"/>
              <a:buAutoNum type="arabicPeriod"/>
            </a:pPr>
            <a:r>
              <a:rPr lang="en-US" altLang="ja-JP"/>
              <a:t>Lose-Win 		</a:t>
            </a:r>
            <a:r>
              <a:rPr lang="ja-JP" altLang="en-US"/>
              <a:t>自分がまけて、相手が勝つ（いい人と思われたい）</a:t>
            </a:r>
          </a:p>
          <a:p>
            <a:pPr marL="914400" lvl="1" indent="-457200">
              <a:buFont typeface="+mj-lt"/>
              <a:buAutoNum type="arabicPeriod"/>
            </a:pPr>
            <a:r>
              <a:rPr lang="en-US" altLang="ja-JP"/>
              <a:t>Lose-Lose 		</a:t>
            </a:r>
            <a:r>
              <a:rPr lang="ja-JP" altLang="en-US"/>
              <a:t>自分も相手も損をする（相手に損をさせたい）</a:t>
            </a:r>
          </a:p>
          <a:p>
            <a:pPr marL="914400" lvl="1" indent="-457200">
              <a:buFont typeface="+mj-lt"/>
              <a:buAutoNum type="arabicPeriod"/>
            </a:pPr>
            <a:r>
              <a:rPr lang="en-US" altLang="ja-JP"/>
              <a:t>Win 			</a:t>
            </a:r>
            <a:r>
              <a:rPr lang="ja-JP" altLang="en-US"/>
              <a:t>自分が勝つことだけを考える（相手の利益には無関心）</a:t>
            </a:r>
            <a:endParaRPr lang="en-US" altLang="ja-JP"/>
          </a:p>
          <a:p>
            <a:pPr marL="914400" lvl="1" indent="-457200">
              <a:buFont typeface="+mj-lt"/>
              <a:buAutoNum type="arabicPeriod"/>
            </a:pPr>
            <a:r>
              <a:rPr lang="en-US" altLang="ja-JP"/>
              <a:t>Win-Win</a:t>
            </a:r>
            <a:r>
              <a:rPr lang="ja-JP" altLang="en-US"/>
              <a:t> </a:t>
            </a:r>
            <a:r>
              <a:rPr lang="en-US" altLang="ja-JP"/>
              <a:t>or</a:t>
            </a:r>
            <a:r>
              <a:rPr lang="ja-JP" altLang="en-US"/>
              <a:t> </a:t>
            </a:r>
            <a:r>
              <a:rPr lang="en-US" altLang="ja-JP"/>
              <a:t>No deal	</a:t>
            </a:r>
            <a:r>
              <a:rPr lang="ja-JP" altLang="en-US"/>
              <a:t>双方にメリットがない場合、取引しないことに</a:t>
            </a:r>
            <a:r>
              <a:rPr lang="ja-JP" altLang="en-US">
                <a:solidFill>
                  <a:srgbClr val="FF0000"/>
                </a:solidFill>
              </a:rPr>
              <a:t>お互いが合意</a:t>
            </a:r>
            <a:r>
              <a:rPr lang="ja-JP" altLang="en-US"/>
              <a:t>する</a:t>
            </a:r>
            <a:endParaRPr lang="en-US" altLang="ja-JP"/>
          </a:p>
          <a:p>
            <a:r>
              <a:rPr lang="ja-JP" altLang="en-US"/>
              <a:t>双方に利益をもたらす方法（</a:t>
            </a:r>
            <a:r>
              <a:rPr lang="en-US" altLang="ja-JP"/>
              <a:t>Win-Win</a:t>
            </a:r>
            <a:r>
              <a:rPr lang="ja-JP" altLang="en-US"/>
              <a:t>）が真の解決策である</a:t>
            </a:r>
            <a:endParaRPr lang="en-US" altLang="ja-JP"/>
          </a:p>
          <a:p>
            <a:pPr lvl="1"/>
            <a:r>
              <a:rPr lang="en-US" altLang="ja-JP"/>
              <a:t>Win-Win</a:t>
            </a:r>
            <a:r>
              <a:rPr lang="ja-JP" altLang="en-US"/>
              <a:t>実現には、成熟している必要がある</a:t>
            </a:r>
            <a:endParaRPr lang="en-US" altLang="ja-JP"/>
          </a:p>
          <a:p>
            <a:pPr lvl="2"/>
            <a:r>
              <a:rPr lang="ja-JP" altLang="en-US"/>
              <a:t>成熟とは、勇気と思いやりのバランスがとれていること</a:t>
            </a:r>
            <a:endParaRPr lang="en-US" altLang="ja-JP"/>
          </a:p>
          <a:p>
            <a:pPr lvl="2"/>
            <a:r>
              <a:rPr lang="ja-JP" altLang="en-US"/>
              <a:t>思いやりだけではだめ。勇気をもって自分の考えを主張することも必要</a:t>
            </a:r>
            <a:endParaRPr lang="en-US" altLang="ja-JP"/>
          </a:p>
          <a:p>
            <a:pPr lvl="2"/>
            <a:r>
              <a:rPr lang="ja-JP" altLang="en-US"/>
              <a:t>自分の</a:t>
            </a:r>
            <a:r>
              <a:rPr lang="en-US" altLang="ja-JP"/>
              <a:t>Win</a:t>
            </a:r>
            <a:r>
              <a:rPr lang="ja-JP" altLang="en-US"/>
              <a:t>を得るには相手に主張する勇気を持ち、相手に</a:t>
            </a:r>
            <a:r>
              <a:rPr lang="en-US" altLang="ja-JP"/>
              <a:t>Win</a:t>
            </a:r>
            <a:r>
              <a:rPr lang="ja-JP" altLang="en-US"/>
              <a:t>を与えるには相手に譲る思いやりを持つことが必要</a:t>
            </a:r>
            <a:endParaRPr lang="en-US" altLang="ja-JP"/>
          </a:p>
          <a:p>
            <a:pPr lvl="1"/>
            <a:r>
              <a:rPr lang="ja-JP" altLang="en-US"/>
              <a:t>どうしても</a:t>
            </a:r>
            <a:r>
              <a:rPr lang="en-US" altLang="ja-JP"/>
              <a:t>Win-Win</a:t>
            </a:r>
            <a:r>
              <a:rPr lang="ja-JP" altLang="en-US"/>
              <a:t>が見込めないなら</a:t>
            </a:r>
            <a:r>
              <a:rPr lang="en-US" altLang="ja-JP">
                <a:solidFill>
                  <a:srgbClr val="FF0000"/>
                </a:solidFill>
              </a:rPr>
              <a:t>No deal</a:t>
            </a:r>
            <a:r>
              <a:rPr lang="ja-JP" altLang="en-US">
                <a:solidFill>
                  <a:srgbClr val="FF0000"/>
                </a:solidFill>
              </a:rPr>
              <a:t>（取引をしない）</a:t>
            </a:r>
            <a:r>
              <a:rPr lang="ja-JP" altLang="en-US"/>
              <a:t>を選ぶ勇気が必要</a:t>
            </a:r>
            <a:endParaRPr lang="en-US" altLang="ja-JP"/>
          </a:p>
          <a:p>
            <a:pPr lvl="2"/>
            <a:r>
              <a:rPr lang="en-US" altLang="ja-JP"/>
              <a:t>No deal</a:t>
            </a:r>
            <a:r>
              <a:rPr lang="ja-JP" altLang="en-US"/>
              <a:t>を選択肢に持っておくことで、心に余裕を持つことができる</a:t>
            </a:r>
            <a:endParaRPr lang="en-US" altLang="ja-JP"/>
          </a:p>
        </p:txBody>
      </p:sp>
    </p:spTree>
    <p:extLst>
      <p:ext uri="{BB962C8B-B14F-4D97-AF65-F5344CB8AC3E}">
        <p14:creationId xmlns:p14="http://schemas.microsoft.com/office/powerpoint/2010/main" val="1206190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４－２．豊かさマインドを持つ</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45</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a:bodyPr>
          <a:lstStyle/>
          <a:p>
            <a:r>
              <a:rPr lang="ja-JP" altLang="en-US"/>
              <a:t>“豊かさマインド”を持つ</a:t>
            </a:r>
            <a:endParaRPr lang="en-US" altLang="ja-JP"/>
          </a:p>
          <a:p>
            <a:pPr lvl="1"/>
            <a:r>
              <a:rPr lang="ja-JP" altLang="en-US"/>
              <a:t>「すべての人が満足することができる」という発想</a:t>
            </a:r>
            <a:endParaRPr lang="en-US" altLang="ja-JP"/>
          </a:p>
          <a:p>
            <a:pPr lvl="1"/>
            <a:r>
              <a:rPr kumimoji="1" lang="ja-JP" altLang="en-US"/>
              <a:t>逆に「自分以外の成功を喜べない」考え方を欠乏マインドという</a:t>
            </a:r>
            <a:endParaRPr kumimoji="1" lang="en-US" altLang="ja-JP"/>
          </a:p>
          <a:p>
            <a:pPr lvl="1"/>
            <a:r>
              <a:rPr kumimoji="1" lang="ja-JP" altLang="en-US"/>
              <a:t>相手に嫉妬を感じたら、それは欠乏マインドに取りつかれてしまっている</a:t>
            </a:r>
            <a:endParaRPr kumimoji="1" lang="en-US" altLang="ja-JP"/>
          </a:p>
          <a:p>
            <a:pPr lvl="1"/>
            <a:r>
              <a:rPr lang="ja-JP" altLang="en-US"/>
              <a:t>相手の成功を、心から祝福できるか？</a:t>
            </a:r>
            <a:endParaRPr kumimoji="1" lang="en-US" altLang="ja-JP"/>
          </a:p>
          <a:p>
            <a:r>
              <a:rPr lang="en-US" altLang="ja-JP"/>
              <a:t>Win-Win</a:t>
            </a:r>
            <a:r>
              <a:rPr lang="ja-JP" altLang="en-US"/>
              <a:t>の精神は、勝ち負けの環境では絶対に育たない</a:t>
            </a:r>
            <a:endParaRPr lang="en-US" altLang="ja-JP"/>
          </a:p>
          <a:p>
            <a:pPr lvl="1"/>
            <a:r>
              <a:rPr lang="ja-JP" altLang="en-US"/>
              <a:t>第１～３の習慣で私的成功（人格の獲得）をおさめ、豊かさマインド</a:t>
            </a:r>
            <a:endParaRPr lang="en-US" altLang="ja-JP"/>
          </a:p>
        </p:txBody>
      </p:sp>
    </p:spTree>
    <p:extLst>
      <p:ext uri="{BB962C8B-B14F-4D97-AF65-F5344CB8AC3E}">
        <p14:creationId xmlns:p14="http://schemas.microsoft.com/office/powerpoint/2010/main" val="2942754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kumimoji="1" lang="en-US" altLang="ja-JP"/>
              <a:t>【</a:t>
            </a:r>
            <a:r>
              <a:rPr kumimoji="1" lang="ja-JP" altLang="en-US"/>
              <a:t>実践</a:t>
            </a:r>
            <a:r>
              <a:rPr lang="en-US" altLang="ja-JP"/>
              <a:t>】Win-Win</a:t>
            </a:r>
            <a:r>
              <a:rPr lang="ja-JP" altLang="en-US"/>
              <a:t>の考え方を身につける</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46</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762402332"/>
              </p:ext>
            </p:extLst>
          </p:nvPr>
        </p:nvGraphicFramePr>
        <p:xfrm>
          <a:off x="494184" y="1371600"/>
          <a:ext cx="11455398" cy="4168825"/>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2950846">
                  <a:extLst>
                    <a:ext uri="{9D8B030D-6E8A-4147-A177-3AD203B41FA5}">
                      <a16:colId xmlns:a16="http://schemas.microsoft.com/office/drawing/2014/main" val="3255444820"/>
                    </a:ext>
                  </a:extLst>
                </a:gridCol>
                <a:gridCol w="7813517">
                  <a:extLst>
                    <a:ext uri="{9D8B030D-6E8A-4147-A177-3AD203B41FA5}">
                      <a16:colId xmlns:a16="http://schemas.microsoft.com/office/drawing/2014/main" val="747918477"/>
                    </a:ext>
                  </a:extLst>
                </a:gridCol>
              </a:tblGrid>
              <a:tr h="1952483">
                <a:tc>
                  <a:txBody>
                    <a:bodyPr/>
                    <a:lstStyle/>
                    <a:p>
                      <a:pPr algn="ctr"/>
                      <a:r>
                        <a:rPr kumimoji="1" lang="en-US" altLang="ja-JP"/>
                        <a:t>1</a:t>
                      </a:r>
                      <a:endParaRPr kumimoji="1" lang="ja-JP" altLang="en-US"/>
                    </a:p>
                  </a:txBody>
                  <a:tcPr anchor="ctr"/>
                </a:tc>
                <a:tc>
                  <a:txBody>
                    <a:bodyPr/>
                    <a:lstStyle/>
                    <a:p>
                      <a:r>
                        <a:rPr kumimoji="1" lang="en-US" altLang="ja-JP"/>
                        <a:t>Win-Win</a:t>
                      </a:r>
                      <a:r>
                        <a:rPr kumimoji="1" lang="ja-JP" altLang="en-US"/>
                        <a:t>を実践してみる</a:t>
                      </a:r>
                    </a:p>
                  </a:txBody>
                  <a:tcPr/>
                </a:tc>
                <a:tc>
                  <a:txBody>
                    <a:bodyPr/>
                    <a:lstStyle/>
                    <a:p>
                      <a:pPr marL="285750" indent="-285750">
                        <a:buFont typeface="Arial" panose="020B0604020202020204" pitchFamily="34" charset="0"/>
                        <a:buChar char="•"/>
                      </a:pPr>
                      <a:r>
                        <a:rPr kumimoji="1" lang="ja-JP" altLang="en-US"/>
                        <a:t>近い将来、誰かと何かを決めなければならない状況や、解決のための交渉などになりそうな状況を思い浮かべる</a:t>
                      </a:r>
                      <a:endParaRPr kumimoji="1" lang="en-US" altLang="ja-JP"/>
                    </a:p>
                    <a:p>
                      <a:pPr marL="285750" indent="-285750">
                        <a:buFont typeface="Arial" panose="020B0604020202020204" pitchFamily="34" charset="0"/>
                        <a:buChar char="•"/>
                      </a:pPr>
                      <a:r>
                        <a:rPr kumimoji="1" lang="ja-JP" altLang="en-US"/>
                        <a:t>勇気と思いやりをもって、お互いがハッピーになる結果とは何か、を考える</a:t>
                      </a:r>
                      <a:endParaRPr kumimoji="1" lang="en-US" altLang="ja-JP"/>
                    </a:p>
                    <a:p>
                      <a:pPr marL="285750" indent="-285750">
                        <a:buFont typeface="Arial" panose="020B0604020202020204" pitchFamily="34" charset="0"/>
                        <a:buChar char="•"/>
                      </a:pPr>
                      <a:r>
                        <a:rPr kumimoji="1" lang="en-US" altLang="ja-JP"/>
                        <a:t>Win-Win</a:t>
                      </a:r>
                      <a:r>
                        <a:rPr kumimoji="1" lang="ja-JP" altLang="en-US"/>
                        <a:t>になるために取り除くべき障害があれば、自分の影響の輪の中で解決できることを考える</a:t>
                      </a:r>
                    </a:p>
                  </a:txBody>
                  <a:tcPr/>
                </a:tc>
                <a:extLst>
                  <a:ext uri="{0D108BD9-81ED-4DB2-BD59-A6C34878D82A}">
                    <a16:rowId xmlns:a16="http://schemas.microsoft.com/office/drawing/2014/main" val="968904266"/>
                  </a:ext>
                </a:extLst>
              </a:tr>
              <a:tr h="1027622">
                <a:tc>
                  <a:txBody>
                    <a:bodyPr/>
                    <a:lstStyle/>
                    <a:p>
                      <a:pPr algn="ctr"/>
                      <a:r>
                        <a:rPr kumimoji="1" lang="en-US" altLang="ja-JP"/>
                        <a:t>2</a:t>
                      </a:r>
                      <a:endParaRPr kumimoji="1" lang="ja-JP" altLang="en-US"/>
                    </a:p>
                  </a:txBody>
                  <a:tcPr anchor="ctr"/>
                </a:tc>
                <a:tc>
                  <a:txBody>
                    <a:bodyPr/>
                    <a:lstStyle/>
                    <a:p>
                      <a:r>
                        <a:rPr kumimoji="1" lang="ja-JP" altLang="en-US"/>
                        <a:t>信頼口座を確認する</a:t>
                      </a:r>
                    </a:p>
                  </a:txBody>
                  <a:tcPr/>
                </a:tc>
                <a:tc>
                  <a:txBody>
                    <a:bodyPr/>
                    <a:lstStyle/>
                    <a:p>
                      <a:pPr marL="285750" indent="-285750">
                        <a:buFont typeface="Arial" panose="020B0604020202020204" pitchFamily="34" charset="0"/>
                        <a:buChar char="•"/>
                      </a:pPr>
                      <a:r>
                        <a:rPr kumimoji="1" lang="ja-JP" altLang="en-US"/>
                        <a:t>人生において大切な人間関係を３つ選ぶ</a:t>
                      </a:r>
                      <a:endParaRPr kumimoji="1" lang="en-US" altLang="ja-JP"/>
                    </a:p>
                    <a:p>
                      <a:pPr marL="285750" indent="-285750">
                        <a:buFont typeface="Arial" panose="020B0604020202020204" pitchFamily="34" charset="0"/>
                        <a:buChar char="•"/>
                      </a:pPr>
                      <a:r>
                        <a:rPr kumimoji="1" lang="ja-JP" altLang="en-US"/>
                        <a:t>彼らとの信頼口座にどのくらいの信頼残高があるか。増やすにはどのような預け入れをすればいいか、アイデアを書き出してみる</a:t>
                      </a:r>
                      <a:endParaRPr kumimoji="1" lang="en-US" altLang="ja-JP"/>
                    </a:p>
                  </a:txBody>
                  <a:tcPr/>
                </a:tc>
                <a:extLst>
                  <a:ext uri="{0D108BD9-81ED-4DB2-BD59-A6C34878D82A}">
                    <a16:rowId xmlns:a16="http://schemas.microsoft.com/office/drawing/2014/main" val="649584280"/>
                  </a:ext>
                </a:extLst>
              </a:tr>
              <a:tr h="1049635">
                <a:tc>
                  <a:txBody>
                    <a:bodyPr/>
                    <a:lstStyle/>
                    <a:p>
                      <a:pPr algn="ctr"/>
                      <a:r>
                        <a:rPr kumimoji="1" lang="en-US" altLang="ja-JP"/>
                        <a:t>3</a:t>
                      </a:r>
                      <a:endParaRPr kumimoji="1" lang="ja-JP" altLang="en-US"/>
                    </a:p>
                  </a:txBody>
                  <a:tcPr anchor="ctr"/>
                </a:tc>
                <a:tc>
                  <a:txBody>
                    <a:bodyPr/>
                    <a:lstStyle/>
                    <a:p>
                      <a:r>
                        <a:rPr kumimoji="1" lang="ja-JP" altLang="en-US"/>
                        <a:t>自分の脚本を見直す</a:t>
                      </a:r>
                    </a:p>
                  </a:txBody>
                  <a:tcPr/>
                </a:tc>
                <a:tc>
                  <a:txBody>
                    <a:bodyPr/>
                    <a:lstStyle/>
                    <a:p>
                      <a:pPr marL="285750" indent="-285750">
                        <a:buFont typeface="Arial" panose="020B0604020202020204" pitchFamily="34" charset="0"/>
                        <a:buChar char="•"/>
                      </a:pPr>
                      <a:r>
                        <a:rPr kumimoji="1" lang="ja-JP" altLang="en-US" dirty="0"/>
                        <a:t>自分がこれまで持っていた脚本が</a:t>
                      </a:r>
                      <a:r>
                        <a:rPr kumimoji="1" lang="en-US" altLang="ja-JP" dirty="0"/>
                        <a:t>Win-Lose</a:t>
                      </a:r>
                      <a:r>
                        <a:rPr kumimoji="1" lang="ja-JP" altLang="en-US" dirty="0"/>
                        <a:t>型ではないかを確認し、それが今の人間関係にどのような影響を与えているかを考える</a:t>
                      </a:r>
                      <a:endParaRPr kumimoji="1" lang="en-US" altLang="ja-JP" dirty="0"/>
                    </a:p>
                    <a:p>
                      <a:pPr marL="285750" indent="-285750">
                        <a:buFont typeface="Arial" panose="020B0604020202020204" pitchFamily="34" charset="0"/>
                        <a:buChar char="•"/>
                      </a:pPr>
                      <a:r>
                        <a:rPr kumimoji="1" lang="ja-JP" altLang="en-US" dirty="0"/>
                        <a:t>なぜそのような脚本を持つに至ったのか、今置かれている状況にふさわしい脚本なのかを考えてみる</a:t>
                      </a:r>
                      <a:endParaRPr kumimoji="1" lang="en-US" altLang="ja-JP" dirty="0"/>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3252967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5</a:t>
            </a:r>
            <a:r>
              <a:rPr kumimoji="1" lang="ja-JP" altLang="en-US"/>
              <a:t>の習慣</a:t>
            </a:r>
            <a:r>
              <a:rPr kumimoji="1" lang="en-US" altLang="ja-JP"/>
              <a:t>】</a:t>
            </a:r>
            <a:r>
              <a:rPr kumimoji="1" lang="ja-JP" altLang="en-US"/>
              <a:t>まず理解し、そして理解される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47</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５－１．まず「聞く」</a:t>
            </a:r>
            <a:endParaRPr lang="en-US" altLang="ja-JP"/>
          </a:p>
          <a:p>
            <a:r>
              <a:rPr lang="ja-JP" altLang="en-US"/>
              <a:t>５－２．感情移入して聞き、傾聴スキルを使う</a:t>
            </a:r>
            <a:endParaRPr lang="en-US" altLang="ja-JP"/>
          </a:p>
          <a:p>
            <a:r>
              <a:rPr lang="en-US" altLang="ja-JP"/>
              <a:t>【</a:t>
            </a:r>
            <a:r>
              <a:rPr lang="ja-JP" altLang="en-US"/>
              <a:t>実践</a:t>
            </a:r>
            <a:r>
              <a:rPr lang="en-US" altLang="ja-JP"/>
              <a:t>】</a:t>
            </a:r>
            <a:r>
              <a:rPr lang="ja-JP" altLang="en-US"/>
              <a:t>相手を理解することに徹する</a:t>
            </a:r>
            <a:endParaRPr kumimoji="1" lang="ja-JP" altLang="en-US"/>
          </a:p>
        </p:txBody>
      </p:sp>
    </p:spTree>
    <p:extLst>
      <p:ext uri="{BB962C8B-B14F-4D97-AF65-F5344CB8AC3E}">
        <p14:creationId xmlns:p14="http://schemas.microsoft.com/office/powerpoint/2010/main" val="106233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５－１．まず「聞く」</a:t>
            </a:r>
            <a:endParaRPr lang="en-US" altLang="ja-JP"/>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48</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fontScale="92500" lnSpcReduction="20000"/>
          </a:bodyPr>
          <a:lstStyle/>
          <a:p>
            <a:r>
              <a:rPr lang="ja-JP" altLang="en-US"/>
              <a:t>理解されたいなら、まず相手の話を聞く</a:t>
            </a:r>
            <a:endParaRPr lang="en-US" altLang="ja-JP"/>
          </a:p>
          <a:p>
            <a:pPr lvl="1"/>
            <a:r>
              <a:rPr lang="ja-JP" altLang="en-US"/>
              <a:t>人は、理解されたいがために、自分の話しばかりしてしまう</a:t>
            </a:r>
            <a:endParaRPr lang="en-US" altLang="ja-JP"/>
          </a:p>
          <a:p>
            <a:pPr lvl="1"/>
            <a:r>
              <a:rPr lang="ja-JP" altLang="en-US"/>
              <a:t>人は、会話していても「次に何を話そうか」と考えながら聞いている</a:t>
            </a:r>
            <a:endParaRPr lang="en-US" altLang="ja-JP"/>
          </a:p>
          <a:p>
            <a:pPr lvl="1"/>
            <a:r>
              <a:rPr lang="ja-JP" altLang="en-US"/>
              <a:t>話したい気持ちをぶつけ合うだけでは、互いの理解は深まらない</a:t>
            </a:r>
            <a:endParaRPr lang="en-US" altLang="ja-JP"/>
          </a:p>
          <a:p>
            <a:r>
              <a:rPr lang="ja-JP" altLang="en-US"/>
              <a:t>“自分語り“をしない</a:t>
            </a:r>
            <a:endParaRPr lang="en-US" altLang="ja-JP"/>
          </a:p>
          <a:p>
            <a:pPr lvl="1"/>
            <a:r>
              <a:rPr lang="ja-JP" altLang="en-US"/>
              <a:t>人は、相手の話をたいしてして聞かずに「評価する、探りを入れる、助言する、解釈する」という反応をしがち（自分のパラダイムに当てはめる）</a:t>
            </a:r>
            <a:endParaRPr lang="en-US" altLang="ja-JP"/>
          </a:p>
          <a:p>
            <a:pPr lvl="2"/>
            <a:r>
              <a:rPr lang="ja-JP" altLang="en-US"/>
              <a:t>診断（理解）もせずに処方箋を出す医者に、また診てもらいたいと思うだろうか？</a:t>
            </a:r>
            <a:endParaRPr lang="en-US" altLang="ja-JP"/>
          </a:p>
          <a:p>
            <a:pPr lvl="2"/>
            <a:r>
              <a:rPr lang="ja-JP" altLang="en-US"/>
              <a:t>このような反応では、</a:t>
            </a:r>
            <a:r>
              <a:rPr lang="ja-JP" altLang="en-US" u="sng"/>
              <a:t>相手からの信頼を得ることができない</a:t>
            </a:r>
            <a:endParaRPr lang="en-US" altLang="ja-JP" u="sng"/>
          </a:p>
          <a:p>
            <a:pPr lvl="1"/>
            <a:r>
              <a:rPr lang="ja-JP" altLang="en-US"/>
              <a:t>人は、自分のパラダイムに当てはめながら相手の話を聞き、相手を理解したつもりになっている</a:t>
            </a:r>
            <a:endParaRPr lang="en-US" altLang="ja-JP"/>
          </a:p>
          <a:p>
            <a:pPr lvl="2"/>
            <a:r>
              <a:rPr lang="ja-JP" altLang="en-US"/>
              <a:t>相手のパラダイムを受け入れ、相手のメガネでものを見ようと努力すること</a:t>
            </a:r>
            <a:endParaRPr lang="en-US" altLang="ja-JP"/>
          </a:p>
        </p:txBody>
      </p:sp>
    </p:spTree>
    <p:extLst>
      <p:ext uri="{BB962C8B-B14F-4D97-AF65-F5344CB8AC3E}">
        <p14:creationId xmlns:p14="http://schemas.microsoft.com/office/powerpoint/2010/main" val="1279832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５－２．感情移入して聞き、傾聴スキルを使う</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49</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2" y="1264356"/>
            <a:ext cx="11455399" cy="5017153"/>
          </a:xfrm>
        </p:spPr>
        <p:txBody>
          <a:bodyPr>
            <a:normAutofit fontScale="70000" lnSpcReduction="20000"/>
          </a:bodyPr>
          <a:lstStyle/>
          <a:p>
            <a:r>
              <a:rPr lang="ja-JP" altLang="en-US"/>
              <a:t>５段階の感情移入</a:t>
            </a:r>
            <a:endParaRPr lang="en-US" altLang="ja-JP"/>
          </a:p>
          <a:p>
            <a:pPr lvl="1"/>
            <a:r>
              <a:rPr lang="ja-JP" altLang="en-US"/>
              <a:t>レベル０：無視する（返事もしない）</a:t>
            </a:r>
            <a:endParaRPr lang="en-US" altLang="ja-JP"/>
          </a:p>
          <a:p>
            <a:pPr lvl="1"/>
            <a:r>
              <a:rPr lang="ja-JP" altLang="en-US"/>
              <a:t>レベル１：聞くふりをする（別のことを考えている）</a:t>
            </a:r>
            <a:endParaRPr lang="en-US" altLang="ja-JP"/>
          </a:p>
          <a:p>
            <a:pPr lvl="1"/>
            <a:r>
              <a:rPr lang="ja-JP" altLang="en-US"/>
              <a:t>レベル２：選択的に聞く（自分の関心があるところだけ聞く）</a:t>
            </a:r>
            <a:endParaRPr lang="en-US" altLang="ja-JP"/>
          </a:p>
          <a:p>
            <a:pPr lvl="1"/>
            <a:r>
              <a:rPr lang="ja-JP" altLang="en-US"/>
              <a:t>レベル３：注意して聞く（関心をもって深く聞く）</a:t>
            </a:r>
            <a:endParaRPr lang="en-US" altLang="ja-JP"/>
          </a:p>
          <a:p>
            <a:pPr lvl="1"/>
            <a:r>
              <a:rPr lang="ja-JP" altLang="en-US"/>
              <a:t>レベル４：感情移入して聞く（相手の目線で聞く）⇒</a:t>
            </a:r>
            <a:r>
              <a:rPr lang="en-US" altLang="ja-JP">
                <a:solidFill>
                  <a:srgbClr val="FF0000"/>
                </a:solidFill>
              </a:rPr>
              <a:t>Win-Win</a:t>
            </a:r>
            <a:r>
              <a:rPr lang="ja-JP" altLang="en-US">
                <a:solidFill>
                  <a:srgbClr val="FF0000"/>
                </a:solidFill>
              </a:rPr>
              <a:t>の関係につながる</a:t>
            </a:r>
            <a:endParaRPr lang="en-US" altLang="ja-JP">
              <a:solidFill>
                <a:srgbClr val="FF0000"/>
              </a:solidFill>
            </a:endParaRPr>
          </a:p>
          <a:p>
            <a:r>
              <a:rPr lang="ja-JP" altLang="en-US"/>
              <a:t>相手の目線になるには傾聴スキルが必要</a:t>
            </a:r>
            <a:endParaRPr lang="en-US" altLang="ja-JP"/>
          </a:p>
          <a:p>
            <a:pPr lvl="1"/>
            <a:r>
              <a:rPr lang="ja-JP" altLang="en-US"/>
              <a:t>第１段階：話の中身を繰り返す</a:t>
            </a:r>
            <a:endParaRPr lang="en-US" altLang="ja-JP"/>
          </a:p>
          <a:p>
            <a:pPr marL="914400" lvl="2" indent="0">
              <a:buNone/>
            </a:pPr>
            <a:r>
              <a:rPr lang="ja-JP" altLang="en-US"/>
              <a:t>父さん、学校なんてもう嫌だよ⇒学校が嫌なんだね</a:t>
            </a:r>
            <a:endParaRPr lang="en-US" altLang="ja-JP"/>
          </a:p>
          <a:p>
            <a:pPr lvl="1"/>
            <a:r>
              <a:rPr lang="ja-JP" altLang="en-US"/>
              <a:t>第２段階：話の中身を自分の言葉に置き換える</a:t>
            </a:r>
            <a:endParaRPr lang="en-US" altLang="ja-JP"/>
          </a:p>
          <a:p>
            <a:pPr marL="914400" lvl="2" indent="0">
              <a:buNone/>
            </a:pPr>
            <a:r>
              <a:rPr lang="ja-JP" altLang="en-US"/>
              <a:t>父さん、学校なんてもう嫌だよ⇒そうか、学校に行きたくないんだね</a:t>
            </a:r>
            <a:endParaRPr lang="en-US" altLang="ja-JP"/>
          </a:p>
          <a:p>
            <a:pPr lvl="1"/>
            <a:r>
              <a:rPr lang="ja-JP" altLang="en-US"/>
              <a:t>第３段階：相手の感情を反映する</a:t>
            </a:r>
            <a:endParaRPr lang="en-US" altLang="ja-JP"/>
          </a:p>
          <a:p>
            <a:pPr marL="914400" lvl="2" indent="0">
              <a:buNone/>
            </a:pPr>
            <a:r>
              <a:rPr lang="ja-JP" altLang="en-US"/>
              <a:t>父さん、学校なんてもう嫌だよ⇒なんだかイライラしているようだね</a:t>
            </a:r>
            <a:endParaRPr lang="en-US" altLang="ja-JP"/>
          </a:p>
          <a:p>
            <a:pPr lvl="1"/>
            <a:r>
              <a:rPr lang="ja-JP" altLang="en-US"/>
              <a:t>第４段階：２と３の組合わせ（自分の言葉に置き換えつつ、相手の感情を反映する）</a:t>
            </a:r>
            <a:endParaRPr lang="en-US" altLang="ja-JP"/>
          </a:p>
          <a:p>
            <a:pPr marL="914400" lvl="2" indent="0">
              <a:buNone/>
            </a:pPr>
            <a:r>
              <a:rPr lang="ja-JP" altLang="en-US"/>
              <a:t>父さん、学校なんてもう嫌だよ⇒学校に行きたくなくて、なんだかイライラしているようだね</a:t>
            </a:r>
            <a:endParaRPr lang="en-US" altLang="ja-JP"/>
          </a:p>
        </p:txBody>
      </p:sp>
    </p:spTree>
    <p:extLst>
      <p:ext uri="{BB962C8B-B14F-4D97-AF65-F5344CB8AC3E}">
        <p14:creationId xmlns:p14="http://schemas.microsoft.com/office/powerpoint/2010/main" val="396331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E8210-961E-4059-BD97-3DE8EB0859D8}"/>
              </a:ext>
            </a:extLst>
          </p:cNvPr>
          <p:cNvSpPr>
            <a:spLocks noGrp="1"/>
          </p:cNvSpPr>
          <p:nvPr>
            <p:ph type="title"/>
          </p:nvPr>
        </p:nvSpPr>
        <p:spPr/>
        <p:txBody>
          <a:bodyPr>
            <a:normAutofit fontScale="90000"/>
          </a:bodyPr>
          <a:lstStyle/>
          <a:p>
            <a:r>
              <a:rPr lang="ja-JP" altLang="en-US"/>
              <a:t>本講座について</a:t>
            </a:r>
            <a:endParaRPr kumimoji="1" lang="ja-JP" altLang="en-US"/>
          </a:p>
        </p:txBody>
      </p:sp>
      <p:sp>
        <p:nvSpPr>
          <p:cNvPr id="3" name="フッター プレースホルダー 2">
            <a:extLst>
              <a:ext uri="{FF2B5EF4-FFF2-40B4-BE49-F238E27FC236}">
                <a16:creationId xmlns:a16="http://schemas.microsoft.com/office/drawing/2014/main" id="{602F8414-9070-427B-ACF9-42113A1C7BD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229A7F-254B-460B-8386-E8B744AEBFE1}"/>
              </a:ext>
            </a:extLst>
          </p:cNvPr>
          <p:cNvSpPr>
            <a:spLocks noGrp="1"/>
          </p:cNvSpPr>
          <p:nvPr>
            <p:ph type="sldNum" sz="quarter" idx="11"/>
          </p:nvPr>
        </p:nvSpPr>
        <p:spPr/>
        <p:txBody>
          <a:bodyPr/>
          <a:lstStyle/>
          <a:p>
            <a:fld id="{D9AE47F2-95C2-4286-997D-4843A9A6AD0C}" type="slidenum">
              <a:rPr lang="ja-JP" altLang="en-US" smtClean="0"/>
              <a:pPr/>
              <a:t>5</a:t>
            </a:fld>
            <a:endParaRPr lang="ja-JP" altLang="en-US"/>
          </a:p>
        </p:txBody>
      </p:sp>
      <p:sp>
        <p:nvSpPr>
          <p:cNvPr id="5" name="コンテンツ プレースホルダー 4">
            <a:extLst>
              <a:ext uri="{FF2B5EF4-FFF2-40B4-BE49-F238E27FC236}">
                <a16:creationId xmlns:a16="http://schemas.microsoft.com/office/drawing/2014/main" id="{9A918092-EFE4-44F6-9849-7F8BE3C6E312}"/>
              </a:ext>
            </a:extLst>
          </p:cNvPr>
          <p:cNvSpPr>
            <a:spLocks noGrp="1"/>
          </p:cNvSpPr>
          <p:nvPr>
            <p:ph sz="quarter" idx="12"/>
          </p:nvPr>
        </p:nvSpPr>
        <p:spPr>
          <a:xfrm>
            <a:off x="397933" y="1264357"/>
            <a:ext cx="11265332" cy="4888794"/>
          </a:xfrm>
        </p:spPr>
        <p:txBody>
          <a:bodyPr>
            <a:normAutofit fontScale="92500" lnSpcReduction="10000"/>
          </a:bodyPr>
          <a:lstStyle/>
          <a:p>
            <a:r>
              <a:rPr lang="ja-JP" altLang="en-US"/>
              <a:t>目的</a:t>
            </a:r>
            <a:endParaRPr lang="en-US" altLang="ja-JP"/>
          </a:p>
          <a:p>
            <a:pPr lvl="1"/>
            <a:r>
              <a:rPr lang="en-US" altLang="ja-JP"/>
              <a:t>『</a:t>
            </a:r>
            <a:r>
              <a:rPr lang="ja-JP" altLang="en-US"/>
              <a:t>論語と算盤</a:t>
            </a:r>
            <a:r>
              <a:rPr lang="en-US" altLang="ja-JP"/>
              <a:t>』</a:t>
            </a:r>
            <a:r>
              <a:rPr lang="ja-JP" altLang="en-US"/>
              <a:t>の考え方を取り入れ、道徳経営の重要性を理解する</a:t>
            </a:r>
            <a:endParaRPr lang="en-US" altLang="ja-JP"/>
          </a:p>
          <a:p>
            <a:pPr lvl="1"/>
            <a:r>
              <a:rPr lang="ja-JP" altLang="en-US"/>
              <a:t>実践を通じて組織に「人格者を育てる」機能を取り入れる</a:t>
            </a:r>
          </a:p>
          <a:p>
            <a:r>
              <a:rPr kumimoji="1" lang="ja-JP" altLang="en-US"/>
              <a:t>主な対象者</a:t>
            </a:r>
            <a:endParaRPr kumimoji="1" lang="en-US" altLang="ja-JP"/>
          </a:p>
          <a:p>
            <a:pPr lvl="1"/>
            <a:r>
              <a:rPr lang="ja-JP" altLang="en-US"/>
              <a:t>社会貢献企業を目指す経営者や組織の構成員（会社員、団体職員等）</a:t>
            </a:r>
            <a:endParaRPr kumimoji="1" lang="en-US" altLang="ja-JP"/>
          </a:p>
          <a:p>
            <a:r>
              <a:rPr kumimoji="1" lang="ja-JP" altLang="en-US"/>
              <a:t>効果とねらい</a:t>
            </a:r>
            <a:endParaRPr kumimoji="1" lang="en-US" altLang="ja-JP"/>
          </a:p>
          <a:p>
            <a:pPr lvl="1"/>
            <a:r>
              <a:rPr lang="ja-JP" altLang="en-US"/>
              <a:t>事業を通じて社会貢献を実現する、</a:t>
            </a:r>
            <a:r>
              <a:rPr kumimoji="1" lang="ja-JP" altLang="en-US">
                <a:solidFill>
                  <a:srgbClr val="FF0000"/>
                </a:solidFill>
              </a:rPr>
              <a:t>社会貢献企業</a:t>
            </a:r>
            <a:r>
              <a:rPr kumimoji="1" lang="ja-JP" altLang="en-US"/>
              <a:t>になる</a:t>
            </a:r>
            <a:endParaRPr kumimoji="1" lang="en-US" altLang="ja-JP"/>
          </a:p>
          <a:p>
            <a:pPr lvl="1"/>
            <a:r>
              <a:rPr lang="ja-JP" altLang="en-US"/>
              <a:t>社会に必要とされ続ける、</a:t>
            </a:r>
            <a:r>
              <a:rPr lang="ja-JP" altLang="en-US">
                <a:solidFill>
                  <a:srgbClr val="FF0000"/>
                </a:solidFill>
              </a:rPr>
              <a:t>永続企業</a:t>
            </a:r>
            <a:r>
              <a:rPr lang="ja-JP" altLang="en-US"/>
              <a:t>になる</a:t>
            </a:r>
            <a:endParaRPr kumimoji="1" lang="en-US" altLang="ja-JP"/>
          </a:p>
        </p:txBody>
      </p:sp>
    </p:spTree>
    <p:extLst>
      <p:ext uri="{BB962C8B-B14F-4D97-AF65-F5344CB8AC3E}">
        <p14:creationId xmlns:p14="http://schemas.microsoft.com/office/powerpoint/2010/main" val="2148770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kumimoji="1" lang="en-US" altLang="ja-JP"/>
              <a:t>【</a:t>
            </a:r>
            <a:r>
              <a:rPr kumimoji="1" lang="ja-JP" altLang="en-US"/>
              <a:t>実践</a:t>
            </a:r>
            <a:r>
              <a:rPr lang="en-US" altLang="ja-JP"/>
              <a:t>】</a:t>
            </a:r>
            <a:r>
              <a:rPr lang="ja-JP" altLang="en-US"/>
              <a:t>相手を理解することに徹する</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50</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4098849881"/>
              </p:ext>
            </p:extLst>
          </p:nvPr>
        </p:nvGraphicFramePr>
        <p:xfrm>
          <a:off x="494184" y="1371599"/>
          <a:ext cx="11455398" cy="3769567"/>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2950846">
                  <a:extLst>
                    <a:ext uri="{9D8B030D-6E8A-4147-A177-3AD203B41FA5}">
                      <a16:colId xmlns:a16="http://schemas.microsoft.com/office/drawing/2014/main" val="3255444820"/>
                    </a:ext>
                  </a:extLst>
                </a:gridCol>
                <a:gridCol w="7813517">
                  <a:extLst>
                    <a:ext uri="{9D8B030D-6E8A-4147-A177-3AD203B41FA5}">
                      <a16:colId xmlns:a16="http://schemas.microsoft.com/office/drawing/2014/main" val="747918477"/>
                    </a:ext>
                  </a:extLst>
                </a:gridCol>
              </a:tblGrid>
              <a:tr h="1396136">
                <a:tc>
                  <a:txBody>
                    <a:bodyPr/>
                    <a:lstStyle/>
                    <a:p>
                      <a:pPr algn="ctr"/>
                      <a:r>
                        <a:rPr kumimoji="1" lang="en-US" altLang="ja-JP"/>
                        <a:t>1</a:t>
                      </a:r>
                      <a:endParaRPr kumimoji="1" lang="ja-JP" altLang="en-US"/>
                    </a:p>
                  </a:txBody>
                  <a:tcPr anchor="ctr"/>
                </a:tc>
                <a:tc>
                  <a:txBody>
                    <a:bodyPr/>
                    <a:lstStyle/>
                    <a:p>
                      <a:r>
                        <a:rPr kumimoji="1" lang="ja-JP" altLang="en-US"/>
                        <a:t>共感とはどういうことか、身近な人と共有する</a:t>
                      </a:r>
                    </a:p>
                  </a:txBody>
                  <a:tcPr/>
                </a:tc>
                <a:tc>
                  <a:txBody>
                    <a:bodyPr/>
                    <a:lstStyle/>
                    <a:p>
                      <a:pPr marL="285750" indent="-285750">
                        <a:buFont typeface="Arial" panose="020B0604020202020204" pitchFamily="34" charset="0"/>
                        <a:buChar char="•"/>
                      </a:pPr>
                      <a:r>
                        <a:rPr kumimoji="1" lang="ja-JP" altLang="en-US"/>
                        <a:t>身近な人に「共感して話を聞く練習をしたいから、私の様子を１週間観察して、フィードバックしてくれないか」と頼む</a:t>
                      </a:r>
                      <a:endParaRPr kumimoji="1" lang="en-US" altLang="ja-JP"/>
                    </a:p>
                    <a:p>
                      <a:pPr marL="285750" indent="-285750">
                        <a:buFont typeface="Arial" panose="020B0604020202020204" pitchFamily="34" charset="0"/>
                        <a:buChar char="•"/>
                      </a:pPr>
                      <a:r>
                        <a:rPr kumimoji="1" lang="ja-JP" altLang="en-US"/>
                        <a:t>その人からのフィードバックをチェックする</a:t>
                      </a:r>
                      <a:endParaRPr kumimoji="1" lang="en-US" altLang="ja-JP"/>
                    </a:p>
                  </a:txBody>
                  <a:tcPr/>
                </a:tc>
                <a:extLst>
                  <a:ext uri="{0D108BD9-81ED-4DB2-BD59-A6C34878D82A}">
                    <a16:rowId xmlns:a16="http://schemas.microsoft.com/office/drawing/2014/main" val="968904266"/>
                  </a:ext>
                </a:extLst>
              </a:tr>
              <a:tr h="1396136">
                <a:tc>
                  <a:txBody>
                    <a:bodyPr/>
                    <a:lstStyle/>
                    <a:p>
                      <a:pPr algn="ctr"/>
                      <a:r>
                        <a:rPr kumimoji="1" lang="en-US" altLang="ja-JP"/>
                        <a:t>2</a:t>
                      </a:r>
                      <a:endParaRPr kumimoji="1" lang="ja-JP" altLang="en-US"/>
                    </a:p>
                  </a:txBody>
                  <a:tcPr anchor="ctr"/>
                </a:tc>
                <a:tc>
                  <a:txBody>
                    <a:bodyPr/>
                    <a:lstStyle/>
                    <a:p>
                      <a:r>
                        <a:rPr kumimoji="1" lang="ja-JP" altLang="en-US"/>
                        <a:t>”自分語り”をしていないかを確認する</a:t>
                      </a:r>
                    </a:p>
                  </a:txBody>
                  <a:tcPr/>
                </a:tc>
                <a:tc>
                  <a:txBody>
                    <a:bodyPr/>
                    <a:lstStyle/>
                    <a:p>
                      <a:pPr marL="285750" indent="-285750">
                        <a:buFont typeface="Arial" panose="020B0604020202020204" pitchFamily="34" charset="0"/>
                        <a:buChar char="•"/>
                      </a:pPr>
                      <a:r>
                        <a:rPr kumimoji="1" lang="ja-JP" altLang="en-US"/>
                        <a:t>会話の時、つい自分語りをしてしまっていないかを確認する（相手がしていたら、それを指摘してみる）</a:t>
                      </a:r>
                      <a:endParaRPr kumimoji="1" lang="en-US" altLang="ja-JP"/>
                    </a:p>
                    <a:p>
                      <a:pPr marL="285750" indent="-285750">
                        <a:buFont typeface="Arial" panose="020B0604020202020204" pitchFamily="34" charset="0"/>
                        <a:buChar char="•"/>
                      </a:pPr>
                      <a:r>
                        <a:rPr kumimoji="1" lang="ja-JP" altLang="en-US"/>
                        <a:t>気づき次第、相手に素直に謝る</a:t>
                      </a:r>
                      <a:endParaRPr kumimoji="1" lang="en-US" altLang="ja-JP"/>
                    </a:p>
                  </a:txBody>
                  <a:tcPr/>
                </a:tc>
                <a:extLst>
                  <a:ext uri="{0D108BD9-81ED-4DB2-BD59-A6C34878D82A}">
                    <a16:rowId xmlns:a16="http://schemas.microsoft.com/office/drawing/2014/main" val="649584280"/>
                  </a:ext>
                </a:extLst>
              </a:tr>
              <a:tr h="977295">
                <a:tc>
                  <a:txBody>
                    <a:bodyPr/>
                    <a:lstStyle/>
                    <a:p>
                      <a:pPr algn="ctr"/>
                      <a:r>
                        <a:rPr kumimoji="1" lang="en-US" altLang="ja-JP"/>
                        <a:t>3</a:t>
                      </a:r>
                      <a:endParaRPr kumimoji="1" lang="ja-JP" altLang="en-US"/>
                    </a:p>
                  </a:txBody>
                  <a:tcPr anchor="ctr"/>
                </a:tc>
                <a:tc>
                  <a:txBody>
                    <a:bodyPr/>
                    <a:lstStyle/>
                    <a:p>
                      <a:r>
                        <a:rPr kumimoji="1" lang="ja-JP" altLang="en-US"/>
                        <a:t>相手に共感できているか</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自分の意見を述べるとき、相手のパラダイムを理解し共感したうえでのコメントになっているか</a:t>
                      </a:r>
                      <a:endParaRPr kumimoji="1" lang="en-US" altLang="ja-JP" dirty="0"/>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4045522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6</a:t>
            </a:r>
            <a:r>
              <a:rPr kumimoji="1" lang="ja-JP" altLang="en-US"/>
              <a:t>の習慣</a:t>
            </a:r>
            <a:r>
              <a:rPr kumimoji="1" lang="en-US" altLang="ja-JP"/>
              <a:t>】</a:t>
            </a:r>
            <a:r>
              <a:rPr kumimoji="1" lang="ja-JP" altLang="en-US"/>
              <a:t>シナジーを創り出す</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51</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６－１．相手との違いを認め、尊重する</a:t>
            </a:r>
            <a:endParaRPr lang="en-US" altLang="ja-JP"/>
          </a:p>
          <a:p>
            <a:r>
              <a:rPr lang="ja-JP" altLang="en-US"/>
              <a:t>６－２．深いコミュニケーションからシナジーは生まれる</a:t>
            </a:r>
            <a:endParaRPr lang="en-US" altLang="ja-JP"/>
          </a:p>
          <a:p>
            <a:r>
              <a:rPr lang="en-US" altLang="ja-JP"/>
              <a:t>【</a:t>
            </a:r>
            <a:r>
              <a:rPr lang="ja-JP" altLang="en-US"/>
              <a:t>実践</a:t>
            </a:r>
            <a:r>
              <a:rPr lang="en-US" altLang="ja-JP"/>
              <a:t>】</a:t>
            </a:r>
            <a:r>
              <a:rPr lang="ja-JP" altLang="en-US"/>
              <a:t>シナジーを創り出す</a:t>
            </a:r>
            <a:endParaRPr kumimoji="1" lang="ja-JP" altLang="en-US"/>
          </a:p>
        </p:txBody>
      </p:sp>
    </p:spTree>
    <p:extLst>
      <p:ext uri="{BB962C8B-B14F-4D97-AF65-F5344CB8AC3E}">
        <p14:creationId xmlns:p14="http://schemas.microsoft.com/office/powerpoint/2010/main" val="575249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4DBE-9335-4C17-A7AE-B26763E35AA2}"/>
              </a:ext>
            </a:extLst>
          </p:cNvPr>
          <p:cNvSpPr>
            <a:spLocks noGrp="1"/>
          </p:cNvSpPr>
          <p:nvPr>
            <p:ph type="title"/>
          </p:nvPr>
        </p:nvSpPr>
        <p:spPr/>
        <p:txBody>
          <a:bodyPr>
            <a:noAutofit/>
          </a:bodyPr>
          <a:lstStyle/>
          <a:p>
            <a:r>
              <a:rPr lang="ja-JP" altLang="en-US" sz="3600"/>
              <a:t>６－１．相手との違いを認め、尊重する</a:t>
            </a:r>
            <a:endParaRPr lang="en-US" altLang="ja-JP" sz="3600"/>
          </a:p>
        </p:txBody>
      </p:sp>
      <p:sp>
        <p:nvSpPr>
          <p:cNvPr id="3" name="フッター プレースホルダー 2">
            <a:extLst>
              <a:ext uri="{FF2B5EF4-FFF2-40B4-BE49-F238E27FC236}">
                <a16:creationId xmlns:a16="http://schemas.microsoft.com/office/drawing/2014/main" id="{4ECC742C-E61A-482E-B8BC-B84E40A9E8C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0698CE-90CA-4471-B03D-3AFF50A38BB1}"/>
              </a:ext>
            </a:extLst>
          </p:cNvPr>
          <p:cNvSpPr>
            <a:spLocks noGrp="1"/>
          </p:cNvSpPr>
          <p:nvPr>
            <p:ph type="sldNum" sz="quarter" idx="11"/>
          </p:nvPr>
        </p:nvSpPr>
        <p:spPr/>
        <p:txBody>
          <a:bodyPr/>
          <a:lstStyle/>
          <a:p>
            <a:fld id="{D9AE47F2-95C2-4286-997D-4843A9A6AD0C}" type="slidenum">
              <a:rPr lang="ja-JP" altLang="en-US" smtClean="0"/>
              <a:pPr/>
              <a:t>52</a:t>
            </a:fld>
            <a:endParaRPr lang="ja-JP" altLang="en-US"/>
          </a:p>
        </p:txBody>
      </p:sp>
      <p:sp>
        <p:nvSpPr>
          <p:cNvPr id="5" name="コンテンツ プレースホルダー 4">
            <a:extLst>
              <a:ext uri="{FF2B5EF4-FFF2-40B4-BE49-F238E27FC236}">
                <a16:creationId xmlns:a16="http://schemas.microsoft.com/office/drawing/2014/main" id="{5C9A589E-2267-4E42-9822-2385E93851A8}"/>
              </a:ext>
            </a:extLst>
          </p:cNvPr>
          <p:cNvSpPr>
            <a:spLocks noGrp="1"/>
          </p:cNvSpPr>
          <p:nvPr>
            <p:ph sz="quarter" idx="12"/>
          </p:nvPr>
        </p:nvSpPr>
        <p:spPr/>
        <p:txBody>
          <a:bodyPr>
            <a:normAutofit fontScale="92500" lnSpcReduction="10000"/>
          </a:bodyPr>
          <a:lstStyle/>
          <a:p>
            <a:r>
              <a:rPr lang="ja-JP" altLang="en-US"/>
              <a:t>あきらめないこと</a:t>
            </a:r>
            <a:endParaRPr lang="en-US" altLang="ja-JP"/>
          </a:p>
          <a:p>
            <a:pPr lvl="1"/>
            <a:r>
              <a:rPr lang="ja-JP" altLang="en-US"/>
              <a:t>シナジーは妥協よりも大きな成果をもたらす</a:t>
            </a:r>
            <a:endParaRPr lang="en-US" altLang="ja-JP"/>
          </a:p>
          <a:p>
            <a:pPr lvl="2"/>
            <a:r>
              <a:rPr lang="ja-JP" altLang="en-US"/>
              <a:t>妥協は１＋１＝１．５</a:t>
            </a:r>
            <a:endParaRPr lang="en-US" altLang="ja-JP"/>
          </a:p>
          <a:p>
            <a:pPr lvl="2"/>
            <a:r>
              <a:rPr lang="ja-JP" altLang="en-US"/>
              <a:t>シナジーは１＋１＝３以上</a:t>
            </a:r>
            <a:endParaRPr lang="en-US" altLang="ja-JP"/>
          </a:p>
          <a:p>
            <a:pPr lvl="1"/>
            <a:r>
              <a:rPr lang="ja-JP" altLang="en-US"/>
              <a:t>あきらめると妥協に終わる</a:t>
            </a:r>
            <a:endParaRPr lang="en-US" altLang="ja-JP"/>
          </a:p>
          <a:p>
            <a:pPr lvl="2"/>
            <a:r>
              <a:rPr lang="ja-JP" altLang="en-US"/>
              <a:t>お互いの力が掛け算になるような最高の答えを見つける努力をする</a:t>
            </a:r>
            <a:endParaRPr lang="en-US" altLang="ja-JP"/>
          </a:p>
          <a:p>
            <a:pPr lvl="2"/>
            <a:r>
              <a:rPr lang="ja-JP" altLang="en-US"/>
              <a:t>必ずシナジーは出せると信じること</a:t>
            </a:r>
            <a:endParaRPr lang="en-US" altLang="ja-JP"/>
          </a:p>
          <a:p>
            <a:r>
              <a:rPr kumimoji="1" lang="ja-JP" altLang="en-US"/>
              <a:t>人との違いを認め、違いから学ぶ</a:t>
            </a:r>
            <a:endParaRPr lang="en-US" altLang="ja-JP"/>
          </a:p>
          <a:p>
            <a:pPr lvl="1"/>
            <a:r>
              <a:rPr lang="ja-JP" altLang="en-US"/>
              <a:t>相手との違いを認め、尊重し、相手の長所から学ぼうとする</a:t>
            </a:r>
            <a:endParaRPr lang="en-US" altLang="ja-JP"/>
          </a:p>
          <a:p>
            <a:pPr lvl="1"/>
            <a:r>
              <a:rPr lang="ja-JP" altLang="en-US"/>
              <a:t>違いがある（異なるパラダイムを持っている）から、視野が広くなり、シナジーが創り出せる</a:t>
            </a:r>
            <a:endParaRPr lang="en-US" altLang="ja-JP"/>
          </a:p>
        </p:txBody>
      </p:sp>
    </p:spTree>
    <p:extLst>
      <p:ext uri="{BB962C8B-B14F-4D97-AF65-F5344CB8AC3E}">
        <p14:creationId xmlns:p14="http://schemas.microsoft.com/office/powerpoint/2010/main" val="3960229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4DBE-9335-4C17-A7AE-B26763E35AA2}"/>
              </a:ext>
            </a:extLst>
          </p:cNvPr>
          <p:cNvSpPr>
            <a:spLocks noGrp="1"/>
          </p:cNvSpPr>
          <p:nvPr>
            <p:ph type="title"/>
          </p:nvPr>
        </p:nvSpPr>
        <p:spPr/>
        <p:txBody>
          <a:bodyPr>
            <a:noAutofit/>
          </a:bodyPr>
          <a:lstStyle/>
          <a:p>
            <a:r>
              <a:rPr lang="ja-JP" altLang="en-US" sz="3200"/>
              <a:t>６－２．深いコミュニケーションからシナジーは生まれる</a:t>
            </a:r>
          </a:p>
        </p:txBody>
      </p:sp>
      <p:sp>
        <p:nvSpPr>
          <p:cNvPr id="3" name="フッター プレースホルダー 2">
            <a:extLst>
              <a:ext uri="{FF2B5EF4-FFF2-40B4-BE49-F238E27FC236}">
                <a16:creationId xmlns:a16="http://schemas.microsoft.com/office/drawing/2014/main" id="{4ECC742C-E61A-482E-B8BC-B84E40A9E8C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0698CE-90CA-4471-B03D-3AFF50A38BB1}"/>
              </a:ext>
            </a:extLst>
          </p:cNvPr>
          <p:cNvSpPr>
            <a:spLocks noGrp="1"/>
          </p:cNvSpPr>
          <p:nvPr>
            <p:ph type="sldNum" sz="quarter" idx="11"/>
          </p:nvPr>
        </p:nvSpPr>
        <p:spPr/>
        <p:txBody>
          <a:bodyPr/>
          <a:lstStyle/>
          <a:p>
            <a:fld id="{D9AE47F2-95C2-4286-997D-4843A9A6AD0C}" type="slidenum">
              <a:rPr lang="ja-JP" altLang="en-US" smtClean="0"/>
              <a:pPr/>
              <a:t>53</a:t>
            </a:fld>
            <a:endParaRPr lang="ja-JP" altLang="en-US"/>
          </a:p>
        </p:txBody>
      </p:sp>
      <p:sp>
        <p:nvSpPr>
          <p:cNvPr id="5" name="コンテンツ プレースホルダー 4">
            <a:extLst>
              <a:ext uri="{FF2B5EF4-FFF2-40B4-BE49-F238E27FC236}">
                <a16:creationId xmlns:a16="http://schemas.microsoft.com/office/drawing/2014/main" id="{5C9A589E-2267-4E42-9822-2385E93851A8}"/>
              </a:ext>
            </a:extLst>
          </p:cNvPr>
          <p:cNvSpPr>
            <a:spLocks noGrp="1"/>
          </p:cNvSpPr>
          <p:nvPr>
            <p:ph sz="quarter" idx="12"/>
          </p:nvPr>
        </p:nvSpPr>
        <p:spPr>
          <a:xfrm>
            <a:off x="397932" y="1264356"/>
            <a:ext cx="7548847" cy="5017153"/>
          </a:xfrm>
        </p:spPr>
        <p:txBody>
          <a:bodyPr>
            <a:normAutofit/>
          </a:bodyPr>
          <a:lstStyle/>
          <a:p>
            <a:r>
              <a:rPr kumimoji="1" lang="ja-JP" altLang="en-US"/>
              <a:t>コミュニケーションには３つのレベルがある</a:t>
            </a:r>
            <a:endParaRPr kumimoji="1" lang="en-US" altLang="ja-JP"/>
          </a:p>
          <a:p>
            <a:pPr lvl="1"/>
            <a:r>
              <a:rPr kumimoji="1" lang="ja-JP" altLang="en-US"/>
              <a:t>ここまで培ってきた人格と信頼残高を駆使することでシナジー的なコミュニケーションに至る</a:t>
            </a:r>
            <a:endParaRPr kumimoji="1" lang="en-US" altLang="ja-JP"/>
          </a:p>
          <a:p>
            <a:pPr lvl="1"/>
            <a:r>
              <a:rPr lang="ja-JP" altLang="en-US"/>
              <a:t>お互いの意見を活かした新しい案（第３案）はないか、と常に考える</a:t>
            </a:r>
            <a:endParaRPr lang="en-US" altLang="ja-JP"/>
          </a:p>
        </p:txBody>
      </p:sp>
      <p:sp>
        <p:nvSpPr>
          <p:cNvPr id="6" name="矢印: 右 5">
            <a:extLst>
              <a:ext uri="{FF2B5EF4-FFF2-40B4-BE49-F238E27FC236}">
                <a16:creationId xmlns:a16="http://schemas.microsoft.com/office/drawing/2014/main" id="{9E0B8249-84A5-4358-AB9C-D3820767AAB9}"/>
              </a:ext>
            </a:extLst>
          </p:cNvPr>
          <p:cNvSpPr/>
          <p:nvPr/>
        </p:nvSpPr>
        <p:spPr>
          <a:xfrm>
            <a:off x="8500187" y="4997158"/>
            <a:ext cx="3223229" cy="485192"/>
          </a:xfrm>
          <a:prstGeom prs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a:t>協力度</a:t>
            </a:r>
          </a:p>
        </p:txBody>
      </p:sp>
      <p:sp>
        <p:nvSpPr>
          <p:cNvPr id="7" name="矢印: 上 6">
            <a:extLst>
              <a:ext uri="{FF2B5EF4-FFF2-40B4-BE49-F238E27FC236}">
                <a16:creationId xmlns:a16="http://schemas.microsoft.com/office/drawing/2014/main" id="{CC035B60-1039-4263-A5E4-2AD97FC9C8D0}"/>
              </a:ext>
            </a:extLst>
          </p:cNvPr>
          <p:cNvSpPr/>
          <p:nvPr/>
        </p:nvSpPr>
        <p:spPr>
          <a:xfrm>
            <a:off x="8014996" y="3037729"/>
            <a:ext cx="485192" cy="2053739"/>
          </a:xfrm>
          <a:prstGeom prst="up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a:t>信頼度</a:t>
            </a:r>
          </a:p>
        </p:txBody>
      </p:sp>
      <p:sp>
        <p:nvSpPr>
          <p:cNvPr id="8" name="矢印: 右 7">
            <a:extLst>
              <a:ext uri="{FF2B5EF4-FFF2-40B4-BE49-F238E27FC236}">
                <a16:creationId xmlns:a16="http://schemas.microsoft.com/office/drawing/2014/main" id="{7AC8A55A-F71D-4976-BD3F-7D19130A155C}"/>
              </a:ext>
            </a:extLst>
          </p:cNvPr>
          <p:cNvSpPr/>
          <p:nvPr/>
        </p:nvSpPr>
        <p:spPr>
          <a:xfrm rot="20332507">
            <a:off x="8628380" y="4328259"/>
            <a:ext cx="857485" cy="278915"/>
          </a:xfrm>
          <a:prstGeom prst="rightArrow">
            <a:avLst/>
          </a:prstGeom>
          <a:ln/>
        </p:spPr>
        <p:style>
          <a:lnRef idx="1">
            <a:schemeClr val="accent2"/>
          </a:lnRef>
          <a:fillRef idx="2">
            <a:schemeClr val="accent2"/>
          </a:fillRef>
          <a:effectRef idx="1">
            <a:schemeClr val="accent2"/>
          </a:effectRef>
          <a:fontRef idx="minor">
            <a:schemeClr val="dk1"/>
          </a:fontRef>
        </p:style>
        <p:txBody>
          <a:bodyPr lIns="180000" tIns="180000" rIns="180000" bIns="180000" rtlCol="0" anchor="ctr"/>
          <a:lstStyle/>
          <a:p>
            <a:pPr algn="ctr"/>
            <a:endParaRPr kumimoji="1" lang="ja-JP" altLang="en-US"/>
          </a:p>
        </p:txBody>
      </p:sp>
      <p:sp>
        <p:nvSpPr>
          <p:cNvPr id="9" name="矢印: 右 8">
            <a:extLst>
              <a:ext uri="{FF2B5EF4-FFF2-40B4-BE49-F238E27FC236}">
                <a16:creationId xmlns:a16="http://schemas.microsoft.com/office/drawing/2014/main" id="{F4209DD1-5283-44EB-B475-9F1B024F99AF}"/>
              </a:ext>
            </a:extLst>
          </p:cNvPr>
          <p:cNvSpPr/>
          <p:nvPr/>
        </p:nvSpPr>
        <p:spPr>
          <a:xfrm rot="20332507">
            <a:off x="9694283" y="3942103"/>
            <a:ext cx="857485" cy="278915"/>
          </a:xfrm>
          <a:prstGeom prst="rightArrow">
            <a:avLst/>
          </a:prstGeom>
          <a:ln/>
        </p:spPr>
        <p:style>
          <a:lnRef idx="1">
            <a:schemeClr val="accent2"/>
          </a:lnRef>
          <a:fillRef idx="2">
            <a:schemeClr val="accent2"/>
          </a:fillRef>
          <a:effectRef idx="1">
            <a:schemeClr val="accent2"/>
          </a:effectRef>
          <a:fontRef idx="minor">
            <a:schemeClr val="dk1"/>
          </a:fontRef>
        </p:style>
        <p:txBody>
          <a:bodyPr lIns="180000" tIns="180000" rIns="180000" bIns="180000" rtlCol="0" anchor="ctr"/>
          <a:lstStyle/>
          <a:p>
            <a:pPr algn="ctr"/>
            <a:endParaRPr kumimoji="1" lang="ja-JP" altLang="en-US"/>
          </a:p>
        </p:txBody>
      </p:sp>
      <p:sp>
        <p:nvSpPr>
          <p:cNvPr id="10" name="矢印: 右 9">
            <a:extLst>
              <a:ext uri="{FF2B5EF4-FFF2-40B4-BE49-F238E27FC236}">
                <a16:creationId xmlns:a16="http://schemas.microsoft.com/office/drawing/2014/main" id="{A6C3E1ED-EE69-492F-A99B-7E3FA3A4EAA4}"/>
              </a:ext>
            </a:extLst>
          </p:cNvPr>
          <p:cNvSpPr/>
          <p:nvPr/>
        </p:nvSpPr>
        <p:spPr>
          <a:xfrm rot="20332507">
            <a:off x="10732064" y="3563187"/>
            <a:ext cx="857485" cy="278915"/>
          </a:xfrm>
          <a:prstGeom prst="rightArrow">
            <a:avLst/>
          </a:prstGeom>
          <a:ln/>
        </p:spPr>
        <p:style>
          <a:lnRef idx="1">
            <a:schemeClr val="accent2"/>
          </a:lnRef>
          <a:fillRef idx="2">
            <a:schemeClr val="accent2"/>
          </a:fillRef>
          <a:effectRef idx="1">
            <a:schemeClr val="accent2"/>
          </a:effectRef>
          <a:fontRef idx="minor">
            <a:schemeClr val="dk1"/>
          </a:fontRef>
        </p:style>
        <p:txBody>
          <a:bodyPr lIns="180000" tIns="180000" rIns="180000" bIns="180000"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B32D410-B05F-4B41-9AD1-442F52357142}"/>
              </a:ext>
            </a:extLst>
          </p:cNvPr>
          <p:cNvSpPr/>
          <p:nvPr/>
        </p:nvSpPr>
        <p:spPr>
          <a:xfrm>
            <a:off x="8620794" y="3969965"/>
            <a:ext cx="830426" cy="219703"/>
          </a:xfrm>
          <a:prstGeom prst="roundRect">
            <a:avLst/>
          </a:prstGeom>
          <a:ln/>
        </p:spPr>
        <p:style>
          <a:lnRef idx="1">
            <a:schemeClr val="accent6"/>
          </a:lnRef>
          <a:fillRef idx="2">
            <a:schemeClr val="accent6"/>
          </a:fillRef>
          <a:effectRef idx="1">
            <a:schemeClr val="accent6"/>
          </a:effectRef>
          <a:fontRef idx="minor">
            <a:schemeClr val="dk1"/>
          </a:fontRef>
        </p:style>
        <p:txBody>
          <a:bodyPr lIns="72000" tIns="72000" rIns="72000" bIns="72000" rtlCol="0" anchor="ctr"/>
          <a:lstStyle/>
          <a:p>
            <a:pPr algn="ctr"/>
            <a:r>
              <a:rPr lang="ja-JP" altLang="en-US" sz="1100"/>
              <a:t>防衛的</a:t>
            </a:r>
            <a:endParaRPr lang="en-US" altLang="ja-JP" sz="1100"/>
          </a:p>
        </p:txBody>
      </p:sp>
      <p:sp>
        <p:nvSpPr>
          <p:cNvPr id="12" name="四角形: 角を丸くする 11">
            <a:extLst>
              <a:ext uri="{FF2B5EF4-FFF2-40B4-BE49-F238E27FC236}">
                <a16:creationId xmlns:a16="http://schemas.microsoft.com/office/drawing/2014/main" id="{C3B3C5BA-D5F9-4A4E-8150-255949F03ADB}"/>
              </a:ext>
            </a:extLst>
          </p:cNvPr>
          <p:cNvSpPr/>
          <p:nvPr/>
        </p:nvSpPr>
        <p:spPr>
          <a:xfrm>
            <a:off x="9659943" y="3562652"/>
            <a:ext cx="830426" cy="235989"/>
          </a:xfrm>
          <a:prstGeom prst="roundRect">
            <a:avLst/>
          </a:prstGeom>
          <a:ln/>
        </p:spPr>
        <p:style>
          <a:lnRef idx="1">
            <a:schemeClr val="accent6"/>
          </a:lnRef>
          <a:fillRef idx="2">
            <a:schemeClr val="accent6"/>
          </a:fillRef>
          <a:effectRef idx="1">
            <a:schemeClr val="accent6"/>
          </a:effectRef>
          <a:fontRef idx="minor">
            <a:schemeClr val="dk1"/>
          </a:fontRef>
        </p:style>
        <p:txBody>
          <a:bodyPr lIns="72000" tIns="72000" rIns="72000" bIns="72000" rtlCol="0" anchor="ctr"/>
          <a:lstStyle/>
          <a:p>
            <a:pPr algn="ctr"/>
            <a:r>
              <a:rPr lang="ja-JP" altLang="en-US" sz="1100"/>
              <a:t>尊重</a:t>
            </a:r>
            <a:r>
              <a:rPr kumimoji="1" lang="ja-JP" altLang="en-US" sz="1100"/>
              <a:t>的</a:t>
            </a:r>
          </a:p>
        </p:txBody>
      </p:sp>
      <p:sp>
        <p:nvSpPr>
          <p:cNvPr id="13" name="四角形: 角を丸くする 12">
            <a:extLst>
              <a:ext uri="{FF2B5EF4-FFF2-40B4-BE49-F238E27FC236}">
                <a16:creationId xmlns:a16="http://schemas.microsoft.com/office/drawing/2014/main" id="{41E7298F-120E-4ADD-897C-D16590B13AFA}"/>
              </a:ext>
            </a:extLst>
          </p:cNvPr>
          <p:cNvSpPr/>
          <p:nvPr/>
        </p:nvSpPr>
        <p:spPr>
          <a:xfrm>
            <a:off x="10780572" y="3193011"/>
            <a:ext cx="830426" cy="235989"/>
          </a:xfrm>
          <a:prstGeom prst="roundRect">
            <a:avLst/>
          </a:prstGeom>
          <a:ln/>
        </p:spPr>
        <p:style>
          <a:lnRef idx="1">
            <a:schemeClr val="accent6"/>
          </a:lnRef>
          <a:fillRef idx="2">
            <a:schemeClr val="accent6"/>
          </a:fillRef>
          <a:effectRef idx="1">
            <a:schemeClr val="accent6"/>
          </a:effectRef>
          <a:fontRef idx="minor">
            <a:schemeClr val="dk1"/>
          </a:fontRef>
        </p:style>
        <p:txBody>
          <a:bodyPr lIns="72000" tIns="72000" rIns="72000" bIns="72000" rtlCol="0" anchor="ctr"/>
          <a:lstStyle/>
          <a:p>
            <a:pPr algn="ctr"/>
            <a:r>
              <a:rPr kumimoji="1" lang="ja-JP" altLang="en-US" sz="1000"/>
              <a:t>シナジー的</a:t>
            </a:r>
          </a:p>
        </p:txBody>
      </p:sp>
      <p:sp>
        <p:nvSpPr>
          <p:cNvPr id="14" name="吹き出し: 角を丸めた四角形 13">
            <a:extLst>
              <a:ext uri="{FF2B5EF4-FFF2-40B4-BE49-F238E27FC236}">
                <a16:creationId xmlns:a16="http://schemas.microsoft.com/office/drawing/2014/main" id="{9D3F6041-C746-43A3-B313-9356C459E129}"/>
              </a:ext>
            </a:extLst>
          </p:cNvPr>
          <p:cNvSpPr/>
          <p:nvPr/>
        </p:nvSpPr>
        <p:spPr>
          <a:xfrm>
            <a:off x="8140962" y="1860842"/>
            <a:ext cx="1296956" cy="902939"/>
          </a:xfrm>
          <a:prstGeom prst="wedgeRoundRectCallout">
            <a:avLst>
              <a:gd name="adj1" fmla="val 17683"/>
              <a:gd name="adj2" fmla="val 170799"/>
              <a:gd name="adj3" fmla="val 16667"/>
            </a:avLst>
          </a:prstGeom>
          <a:ln w="19050"/>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ja-JP" altLang="en-US" sz="1100"/>
              <a:t>相手を警戒し、隙を見せまいとする守りのコミュニケーション</a:t>
            </a:r>
          </a:p>
        </p:txBody>
      </p:sp>
      <p:sp>
        <p:nvSpPr>
          <p:cNvPr id="15" name="テキスト ボックス 14">
            <a:extLst>
              <a:ext uri="{FF2B5EF4-FFF2-40B4-BE49-F238E27FC236}">
                <a16:creationId xmlns:a16="http://schemas.microsoft.com/office/drawing/2014/main" id="{B2EC6054-4BE6-4247-B0A5-6800D81D34F8}"/>
              </a:ext>
            </a:extLst>
          </p:cNvPr>
          <p:cNvSpPr txBox="1"/>
          <p:nvPr/>
        </p:nvSpPr>
        <p:spPr>
          <a:xfrm>
            <a:off x="8140962" y="5529624"/>
            <a:ext cx="3582454" cy="338554"/>
          </a:xfrm>
          <a:prstGeom prst="rect">
            <a:avLst/>
          </a:prstGeom>
          <a:noFill/>
        </p:spPr>
        <p:txBody>
          <a:bodyPr wrap="square" rtlCol="0">
            <a:spAutoFit/>
          </a:bodyPr>
          <a:lstStyle/>
          <a:p>
            <a:r>
              <a:rPr kumimoji="1" lang="ja-JP" altLang="en-US" sz="1600" b="1"/>
              <a:t>コミュニケーションの３つのレベル</a:t>
            </a:r>
          </a:p>
        </p:txBody>
      </p:sp>
      <p:sp>
        <p:nvSpPr>
          <p:cNvPr id="17" name="吹き出し: 角を丸めた四角形 16">
            <a:extLst>
              <a:ext uri="{FF2B5EF4-FFF2-40B4-BE49-F238E27FC236}">
                <a16:creationId xmlns:a16="http://schemas.microsoft.com/office/drawing/2014/main" id="{A8922978-4187-4042-B588-9CBBE960F6BF}"/>
              </a:ext>
            </a:extLst>
          </p:cNvPr>
          <p:cNvSpPr/>
          <p:nvPr/>
        </p:nvSpPr>
        <p:spPr>
          <a:xfrm>
            <a:off x="9529639" y="1643607"/>
            <a:ext cx="1136951" cy="1136400"/>
          </a:xfrm>
          <a:prstGeom prst="wedgeRoundRectCallout">
            <a:avLst>
              <a:gd name="adj1" fmla="val 15612"/>
              <a:gd name="adj2" fmla="val 110183"/>
              <a:gd name="adj3" fmla="val 16667"/>
            </a:avLst>
          </a:prstGeom>
          <a:ln w="19050"/>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ja-JP" altLang="en-US" sz="1100"/>
              <a:t>相手を立てようとする意識が強いため深い感情移入には至らない</a:t>
            </a:r>
          </a:p>
        </p:txBody>
      </p:sp>
      <p:sp>
        <p:nvSpPr>
          <p:cNvPr id="18" name="吹き出し: 角を丸めた四角形 17">
            <a:extLst>
              <a:ext uri="{FF2B5EF4-FFF2-40B4-BE49-F238E27FC236}">
                <a16:creationId xmlns:a16="http://schemas.microsoft.com/office/drawing/2014/main" id="{700B3C9F-3A31-4806-896B-45BEE728ECE8}"/>
              </a:ext>
            </a:extLst>
          </p:cNvPr>
          <p:cNvSpPr/>
          <p:nvPr/>
        </p:nvSpPr>
        <p:spPr>
          <a:xfrm>
            <a:off x="10758311" y="1233101"/>
            <a:ext cx="1136951" cy="1136400"/>
          </a:xfrm>
          <a:prstGeom prst="wedgeRoundRectCallout">
            <a:avLst>
              <a:gd name="adj1" fmla="val 10688"/>
              <a:gd name="adj2" fmla="val 113467"/>
              <a:gd name="adj3" fmla="val 16667"/>
            </a:avLst>
          </a:prstGeom>
          <a:ln w="19050"/>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ja-JP" altLang="en-US" sz="1100"/>
              <a:t>互いに尊敬しあい、相違点をよく理解しているため協力し合う体制が整っている</a:t>
            </a:r>
          </a:p>
        </p:txBody>
      </p:sp>
      <p:sp>
        <p:nvSpPr>
          <p:cNvPr id="19" name="テキスト ボックス 18">
            <a:extLst>
              <a:ext uri="{FF2B5EF4-FFF2-40B4-BE49-F238E27FC236}">
                <a16:creationId xmlns:a16="http://schemas.microsoft.com/office/drawing/2014/main" id="{EC7E388C-B526-48F6-BC1F-6DBE77D71BF3}"/>
              </a:ext>
            </a:extLst>
          </p:cNvPr>
          <p:cNvSpPr txBox="1"/>
          <p:nvPr/>
        </p:nvSpPr>
        <p:spPr>
          <a:xfrm>
            <a:off x="8500186" y="4599661"/>
            <a:ext cx="1136950" cy="553998"/>
          </a:xfrm>
          <a:prstGeom prst="rect">
            <a:avLst/>
          </a:prstGeom>
          <a:noFill/>
        </p:spPr>
        <p:txBody>
          <a:bodyPr wrap="square" rtlCol="0">
            <a:spAutoFit/>
          </a:bodyPr>
          <a:lstStyle/>
          <a:p>
            <a:pPr algn="ctr"/>
            <a:r>
              <a:rPr lang="en-US" altLang="ja-JP" sz="1000"/>
              <a:t>Win-Lose</a:t>
            </a:r>
          </a:p>
          <a:p>
            <a:pPr algn="ctr"/>
            <a:r>
              <a:rPr lang="en-US" altLang="ja-JP" sz="1000"/>
              <a:t>or</a:t>
            </a:r>
          </a:p>
          <a:p>
            <a:pPr algn="ctr"/>
            <a:r>
              <a:rPr lang="en-US" altLang="ja-JP" sz="1000"/>
              <a:t>Lose-Win</a:t>
            </a:r>
          </a:p>
        </p:txBody>
      </p:sp>
      <p:sp>
        <p:nvSpPr>
          <p:cNvPr id="20" name="テキスト ボックス 19">
            <a:extLst>
              <a:ext uri="{FF2B5EF4-FFF2-40B4-BE49-F238E27FC236}">
                <a16:creationId xmlns:a16="http://schemas.microsoft.com/office/drawing/2014/main" id="{6AEBB4CC-D0C2-4791-9D71-756D08290993}"/>
              </a:ext>
            </a:extLst>
          </p:cNvPr>
          <p:cNvSpPr txBox="1"/>
          <p:nvPr/>
        </p:nvSpPr>
        <p:spPr>
          <a:xfrm>
            <a:off x="9856545" y="4323923"/>
            <a:ext cx="718324" cy="276999"/>
          </a:xfrm>
          <a:prstGeom prst="rect">
            <a:avLst/>
          </a:prstGeom>
          <a:noFill/>
        </p:spPr>
        <p:txBody>
          <a:bodyPr wrap="square" rtlCol="0">
            <a:spAutoFit/>
          </a:bodyPr>
          <a:lstStyle/>
          <a:p>
            <a:r>
              <a:rPr kumimoji="1" lang="ja-JP" altLang="en-US" sz="1200"/>
              <a:t>妥協</a:t>
            </a:r>
          </a:p>
        </p:txBody>
      </p:sp>
      <p:sp>
        <p:nvSpPr>
          <p:cNvPr id="21" name="テキスト ボックス 20">
            <a:extLst>
              <a:ext uri="{FF2B5EF4-FFF2-40B4-BE49-F238E27FC236}">
                <a16:creationId xmlns:a16="http://schemas.microsoft.com/office/drawing/2014/main" id="{A88259EC-0B1F-4756-93BD-4EBD41486B2A}"/>
              </a:ext>
            </a:extLst>
          </p:cNvPr>
          <p:cNvSpPr txBox="1"/>
          <p:nvPr/>
        </p:nvSpPr>
        <p:spPr>
          <a:xfrm>
            <a:off x="10904798" y="3962500"/>
            <a:ext cx="900383" cy="261610"/>
          </a:xfrm>
          <a:prstGeom prst="rect">
            <a:avLst/>
          </a:prstGeom>
          <a:noFill/>
        </p:spPr>
        <p:txBody>
          <a:bodyPr wrap="square" rtlCol="0">
            <a:spAutoFit/>
          </a:bodyPr>
          <a:lstStyle/>
          <a:p>
            <a:r>
              <a:rPr lang="en-US" altLang="ja-JP" sz="1100"/>
              <a:t>Win-Win</a:t>
            </a:r>
            <a:endParaRPr kumimoji="1" lang="ja-JP" altLang="en-US" sz="1100"/>
          </a:p>
        </p:txBody>
      </p:sp>
    </p:spTree>
    <p:extLst>
      <p:ext uri="{BB962C8B-B14F-4D97-AF65-F5344CB8AC3E}">
        <p14:creationId xmlns:p14="http://schemas.microsoft.com/office/powerpoint/2010/main" val="1026170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kumimoji="1" lang="en-US" altLang="ja-JP"/>
              <a:t>【</a:t>
            </a:r>
            <a:r>
              <a:rPr kumimoji="1" lang="ja-JP" altLang="en-US"/>
              <a:t>実践</a:t>
            </a:r>
            <a:r>
              <a:rPr lang="en-US" altLang="ja-JP"/>
              <a:t>】</a:t>
            </a:r>
            <a:r>
              <a:rPr lang="ja-JP" altLang="en-US"/>
              <a:t>シナジーを創り出す</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54</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3478386007"/>
              </p:ext>
            </p:extLst>
          </p:nvPr>
        </p:nvGraphicFramePr>
        <p:xfrm>
          <a:off x="494184" y="1371599"/>
          <a:ext cx="11455398" cy="4047896"/>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2950846">
                  <a:extLst>
                    <a:ext uri="{9D8B030D-6E8A-4147-A177-3AD203B41FA5}">
                      <a16:colId xmlns:a16="http://schemas.microsoft.com/office/drawing/2014/main" val="3255444820"/>
                    </a:ext>
                  </a:extLst>
                </a:gridCol>
                <a:gridCol w="7813517">
                  <a:extLst>
                    <a:ext uri="{9D8B030D-6E8A-4147-A177-3AD203B41FA5}">
                      <a16:colId xmlns:a16="http://schemas.microsoft.com/office/drawing/2014/main" val="747918477"/>
                    </a:ext>
                  </a:extLst>
                </a:gridCol>
              </a:tblGrid>
              <a:tr h="1396136">
                <a:tc>
                  <a:txBody>
                    <a:bodyPr/>
                    <a:lstStyle/>
                    <a:p>
                      <a:pPr algn="ctr"/>
                      <a:r>
                        <a:rPr kumimoji="1" lang="en-US" altLang="ja-JP"/>
                        <a:t>1</a:t>
                      </a:r>
                      <a:endParaRPr kumimoji="1" lang="ja-JP" altLang="en-US"/>
                    </a:p>
                  </a:txBody>
                  <a:tcPr anchor="ctr"/>
                </a:tc>
                <a:tc>
                  <a:txBody>
                    <a:bodyPr/>
                    <a:lstStyle/>
                    <a:p>
                      <a:r>
                        <a:rPr kumimoji="1" lang="ja-JP" altLang="en-US"/>
                        <a:t>第３の案をみつける</a:t>
                      </a:r>
                    </a:p>
                  </a:txBody>
                  <a:tcPr/>
                </a:tc>
                <a:tc>
                  <a:txBody>
                    <a:bodyPr/>
                    <a:lstStyle/>
                    <a:p>
                      <a:pPr marL="285750" indent="-285750">
                        <a:buFont typeface="Arial" panose="020B0604020202020204" pitchFamily="34" charset="0"/>
                        <a:buChar char="•"/>
                      </a:pPr>
                      <a:r>
                        <a:rPr kumimoji="1" lang="ja-JP" altLang="en-US"/>
                        <a:t>自分と考え方の違う人を一人、思い浮かべる</a:t>
                      </a:r>
                      <a:endParaRPr kumimoji="1" lang="en-US" altLang="ja-JP"/>
                    </a:p>
                    <a:p>
                      <a:pPr marL="285750" indent="-285750">
                        <a:buFont typeface="Arial" panose="020B0604020202020204" pitchFamily="34" charset="0"/>
                        <a:buChar char="•"/>
                      </a:pPr>
                      <a:r>
                        <a:rPr kumimoji="1" lang="ja-JP" altLang="en-US"/>
                        <a:t>その人との違いを土台にして、第３の案を見つけるにはどうしたらよいかを考える</a:t>
                      </a:r>
                      <a:endParaRPr kumimoji="1" lang="en-US" altLang="ja-JP"/>
                    </a:p>
                    <a:p>
                      <a:pPr marL="285750" indent="-285750">
                        <a:buFont typeface="Arial" panose="020B0604020202020204" pitchFamily="34" charset="0"/>
                        <a:buChar char="•"/>
                      </a:pPr>
                      <a:r>
                        <a:rPr kumimoji="1" lang="ja-JP" altLang="en-US"/>
                        <a:t>今進めているプロジェクトがあれば、直面している問題点や課題点をなどについて、その人に意見を求めてみる</a:t>
                      </a:r>
                      <a:endParaRPr kumimoji="1" lang="en-US" altLang="ja-JP"/>
                    </a:p>
                  </a:txBody>
                  <a:tcPr/>
                </a:tc>
                <a:extLst>
                  <a:ext uri="{0D108BD9-81ED-4DB2-BD59-A6C34878D82A}">
                    <a16:rowId xmlns:a16="http://schemas.microsoft.com/office/drawing/2014/main" val="968904266"/>
                  </a:ext>
                </a:extLst>
              </a:tr>
              <a:tr h="1396136">
                <a:tc>
                  <a:txBody>
                    <a:bodyPr/>
                    <a:lstStyle/>
                    <a:p>
                      <a:pPr algn="ctr"/>
                      <a:r>
                        <a:rPr kumimoji="1" lang="en-US" altLang="ja-JP"/>
                        <a:t>2</a:t>
                      </a:r>
                      <a:endParaRPr kumimoji="1" lang="ja-JP" altLang="en-US"/>
                    </a:p>
                  </a:txBody>
                  <a:tcPr anchor="ctr"/>
                </a:tc>
                <a:tc>
                  <a:txBody>
                    <a:bodyPr/>
                    <a:lstStyle/>
                    <a:p>
                      <a:r>
                        <a:rPr kumimoji="1" lang="ja-JP" altLang="en-US"/>
                        <a:t>チームでシナジーを創り出す方法を考える</a:t>
                      </a:r>
                    </a:p>
                  </a:txBody>
                  <a:tcPr/>
                </a:tc>
                <a:tc>
                  <a:txBody>
                    <a:bodyPr/>
                    <a:lstStyle/>
                    <a:p>
                      <a:pPr marL="285750" indent="-285750">
                        <a:buFont typeface="Arial" panose="020B0604020202020204" pitchFamily="34" charset="0"/>
                        <a:buChar char="•"/>
                      </a:pPr>
                      <a:r>
                        <a:rPr kumimoji="1" lang="ja-JP" altLang="en-US"/>
                        <a:t>もっとチームワークを高めてシナジーを創り出したいと思う状況を１つ挙げる</a:t>
                      </a:r>
                      <a:endParaRPr kumimoji="1" lang="en-US" altLang="ja-JP"/>
                    </a:p>
                    <a:p>
                      <a:pPr marL="285750" indent="-285750">
                        <a:buFont typeface="Arial" panose="020B0604020202020204" pitchFamily="34" charset="0"/>
                        <a:buChar char="•"/>
                      </a:pPr>
                      <a:r>
                        <a:rPr kumimoji="1" lang="ja-JP" altLang="en-US"/>
                        <a:t>シナジーを創り出すにはどのような条件が必要か、その条件を揃えるのに自分ができることは何かを考える</a:t>
                      </a:r>
                      <a:endParaRPr kumimoji="1" lang="en-US" altLang="ja-JP"/>
                    </a:p>
                  </a:txBody>
                  <a:tcPr/>
                </a:tc>
                <a:extLst>
                  <a:ext uri="{0D108BD9-81ED-4DB2-BD59-A6C34878D82A}">
                    <a16:rowId xmlns:a16="http://schemas.microsoft.com/office/drawing/2014/main" val="649584280"/>
                  </a:ext>
                </a:extLst>
              </a:tr>
              <a:tr h="977295">
                <a:tc>
                  <a:txBody>
                    <a:bodyPr/>
                    <a:lstStyle/>
                    <a:p>
                      <a:pPr algn="ctr"/>
                      <a:r>
                        <a:rPr kumimoji="1" lang="en-US" altLang="ja-JP"/>
                        <a:t>3</a:t>
                      </a:r>
                      <a:endParaRPr kumimoji="1" lang="ja-JP" altLang="en-US"/>
                    </a:p>
                  </a:txBody>
                  <a:tcPr anchor="ctr"/>
                </a:tc>
                <a:tc>
                  <a:txBody>
                    <a:bodyPr/>
                    <a:lstStyle/>
                    <a:p>
                      <a:r>
                        <a:rPr kumimoji="1" lang="ja-JP" altLang="en-US"/>
                        <a:t>相手の立場や事情を理解する</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次回、誰かと意見が違ったり、対立したときに相手の立場の裏にある事情を理解しようと努力してみる</a:t>
                      </a:r>
                      <a:endParaRPr kumimoji="1"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その事情を考慮して、お互いのためになる創造的な解決策を話し合ってみる</a:t>
                      </a:r>
                      <a:endParaRPr kumimoji="1" lang="en-US" altLang="ja-JP" dirty="0"/>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1424421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D048F-8788-42C7-85EF-7B914F2D29AA}"/>
              </a:ext>
            </a:extLst>
          </p:cNvPr>
          <p:cNvSpPr>
            <a:spLocks noGrp="1"/>
          </p:cNvSpPr>
          <p:nvPr>
            <p:ph type="title"/>
          </p:nvPr>
        </p:nvSpPr>
        <p:spPr/>
        <p:txBody>
          <a:bodyPr>
            <a:normAutofit/>
          </a:bodyPr>
          <a:lstStyle/>
          <a:p>
            <a:r>
              <a:rPr lang="ja-JP" altLang="en-US"/>
              <a:t>７つの習慣</a:t>
            </a:r>
            <a:br>
              <a:rPr lang="en-US" altLang="ja-JP"/>
            </a:br>
            <a:r>
              <a:rPr lang="ja-JP" altLang="en-US"/>
              <a:t>第四部：再新再生</a:t>
            </a:r>
            <a:endParaRPr kumimoji="1" lang="ja-JP" altLang="en-US"/>
          </a:p>
        </p:txBody>
      </p:sp>
      <p:sp>
        <p:nvSpPr>
          <p:cNvPr id="3" name="四角形: 角を丸くする 2">
            <a:extLst>
              <a:ext uri="{FF2B5EF4-FFF2-40B4-BE49-F238E27FC236}">
                <a16:creationId xmlns:a16="http://schemas.microsoft.com/office/drawing/2014/main" id="{DF7FB45D-8677-4633-9DFA-54E40805FCD8}"/>
              </a:ext>
            </a:extLst>
          </p:cNvPr>
          <p:cNvSpPr/>
          <p:nvPr/>
        </p:nvSpPr>
        <p:spPr>
          <a:xfrm>
            <a:off x="3595410" y="4675076"/>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⑦刃を研ぐ</a:t>
            </a:r>
            <a:endParaRPr lang="en-US" altLang="ja-JP">
              <a:solidFill>
                <a:schemeClr val="tx1"/>
              </a:solidFill>
            </a:endParaRPr>
          </a:p>
        </p:txBody>
      </p:sp>
    </p:spTree>
    <p:extLst>
      <p:ext uri="{BB962C8B-B14F-4D97-AF65-F5344CB8AC3E}">
        <p14:creationId xmlns:p14="http://schemas.microsoft.com/office/powerpoint/2010/main" val="2669782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7</a:t>
            </a:r>
            <a:r>
              <a:rPr kumimoji="1" lang="ja-JP" altLang="en-US"/>
              <a:t>の習慣</a:t>
            </a:r>
            <a:r>
              <a:rPr kumimoji="1" lang="en-US" altLang="ja-JP"/>
              <a:t>】</a:t>
            </a:r>
            <a:r>
              <a:rPr kumimoji="1" lang="ja-JP" altLang="en-US"/>
              <a:t>刃を研ぐ</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56</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７－１．自分に投資し続ける</a:t>
            </a:r>
            <a:endParaRPr lang="en-US" altLang="ja-JP"/>
          </a:p>
          <a:p>
            <a:r>
              <a:rPr lang="ja-JP" altLang="en-US"/>
              <a:t>７－２．４つの側面で鍛える</a:t>
            </a:r>
            <a:endParaRPr lang="en-US" altLang="ja-JP"/>
          </a:p>
          <a:p>
            <a:r>
              <a:rPr lang="en-US" altLang="ja-JP"/>
              <a:t>【</a:t>
            </a:r>
            <a:r>
              <a:rPr lang="ja-JP" altLang="en-US"/>
              <a:t>実践</a:t>
            </a:r>
            <a:r>
              <a:rPr lang="en-US" altLang="ja-JP"/>
              <a:t>】</a:t>
            </a:r>
            <a:r>
              <a:rPr lang="ja-JP" altLang="en-US"/>
              <a:t>４つの側面を実践する</a:t>
            </a:r>
            <a:endParaRPr lang="en-US" altLang="ja-JP"/>
          </a:p>
        </p:txBody>
      </p:sp>
    </p:spTree>
    <p:extLst>
      <p:ext uri="{BB962C8B-B14F-4D97-AF65-F5344CB8AC3E}">
        <p14:creationId xmlns:p14="http://schemas.microsoft.com/office/powerpoint/2010/main" val="590038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７－１．自分に投資し続ける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57</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a:bodyPr>
          <a:lstStyle/>
          <a:p>
            <a:r>
              <a:rPr lang="ja-JP" altLang="en-US"/>
              <a:t>自分に投資をする</a:t>
            </a:r>
            <a:endParaRPr lang="en-US" altLang="ja-JP"/>
          </a:p>
          <a:p>
            <a:pPr lvl="1"/>
            <a:r>
              <a:rPr lang="ja-JP" altLang="en-US"/>
              <a:t>使える道具は結局自分自身しかない⇒自分の切れ味を高め続ける</a:t>
            </a:r>
            <a:endParaRPr lang="en-US" altLang="ja-JP"/>
          </a:p>
          <a:p>
            <a:pPr lvl="1"/>
            <a:r>
              <a:rPr lang="ja-JP" altLang="en-US"/>
              <a:t>自分の中にある４つの側面（肉体、精神、知性、社会・情緒）を磨き続ける</a:t>
            </a:r>
            <a:endParaRPr lang="en-US" altLang="ja-JP"/>
          </a:p>
          <a:p>
            <a:r>
              <a:rPr lang="ja-JP" altLang="en-US"/>
              <a:t>並行して取り組む</a:t>
            </a:r>
            <a:endParaRPr lang="en-US" altLang="ja-JP"/>
          </a:p>
          <a:p>
            <a:pPr lvl="1"/>
            <a:r>
              <a:rPr lang="ja-JP" altLang="en-US"/>
              <a:t>第３の習慣「最優先事項を優先する」の「緊急ではないが重要なこと」に入る活動なので、私的成功するためにも並行して取り組む</a:t>
            </a:r>
          </a:p>
        </p:txBody>
      </p:sp>
    </p:spTree>
    <p:extLst>
      <p:ext uri="{BB962C8B-B14F-4D97-AF65-F5344CB8AC3E}">
        <p14:creationId xmlns:p14="http://schemas.microsoft.com/office/powerpoint/2010/main" val="1670293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lang="ja-JP" altLang="en-US"/>
              <a:t>７－２．４つの側面で鍛える</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58</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1148593718"/>
              </p:ext>
            </p:extLst>
          </p:nvPr>
        </p:nvGraphicFramePr>
        <p:xfrm>
          <a:off x="494183" y="1585740"/>
          <a:ext cx="11359147" cy="3807877"/>
        </p:xfrm>
        <a:graphic>
          <a:graphicData uri="http://schemas.openxmlformats.org/drawingml/2006/table">
            <a:tbl>
              <a:tblPr bandRow="1">
                <a:tableStyleId>{5C22544A-7EE6-4342-B048-85BDC9FD1C3A}</a:tableStyleId>
              </a:tblPr>
              <a:tblGrid>
                <a:gridCol w="793244">
                  <a:extLst>
                    <a:ext uri="{9D8B030D-6E8A-4147-A177-3AD203B41FA5}">
                      <a16:colId xmlns:a16="http://schemas.microsoft.com/office/drawing/2014/main" val="3830707504"/>
                    </a:ext>
                  </a:extLst>
                </a:gridCol>
                <a:gridCol w="1596703">
                  <a:extLst>
                    <a:ext uri="{9D8B030D-6E8A-4147-A177-3AD203B41FA5}">
                      <a16:colId xmlns:a16="http://schemas.microsoft.com/office/drawing/2014/main" val="3255444820"/>
                    </a:ext>
                  </a:extLst>
                </a:gridCol>
                <a:gridCol w="8969200">
                  <a:extLst>
                    <a:ext uri="{9D8B030D-6E8A-4147-A177-3AD203B41FA5}">
                      <a16:colId xmlns:a16="http://schemas.microsoft.com/office/drawing/2014/main" val="747918477"/>
                    </a:ext>
                  </a:extLst>
                </a:gridCol>
              </a:tblGrid>
              <a:tr h="665423">
                <a:tc>
                  <a:txBody>
                    <a:bodyPr/>
                    <a:lstStyle/>
                    <a:p>
                      <a:pPr algn="ctr"/>
                      <a:r>
                        <a:rPr kumimoji="1" lang="en-US" altLang="ja-JP"/>
                        <a:t>1</a:t>
                      </a:r>
                      <a:endParaRPr kumimoji="1" lang="ja-JP" altLang="en-US"/>
                    </a:p>
                  </a:txBody>
                  <a:tcPr anchor="ctr"/>
                </a:tc>
                <a:tc>
                  <a:txBody>
                    <a:bodyPr/>
                    <a:lstStyle/>
                    <a:p>
                      <a:r>
                        <a:rPr kumimoji="1" lang="ja-JP" altLang="en-US" b="1"/>
                        <a:t>肉体</a:t>
                      </a:r>
                    </a:p>
                  </a:txBody>
                  <a:tcPr anchor="ctr"/>
                </a:tc>
                <a:tc>
                  <a:txBody>
                    <a:bodyPr/>
                    <a:lstStyle/>
                    <a:p>
                      <a:pPr marL="285750" indent="-285750">
                        <a:buFont typeface="Arial" panose="020B0604020202020204" pitchFamily="34" charset="0"/>
                        <a:buChar char="•"/>
                      </a:pPr>
                      <a:r>
                        <a:rPr kumimoji="1" lang="ja-JP" altLang="en-US"/>
                        <a:t>身体によいものを食べる</a:t>
                      </a:r>
                    </a:p>
                    <a:p>
                      <a:pPr marL="285750" indent="-285750">
                        <a:buFont typeface="Arial" panose="020B0604020202020204" pitchFamily="34" charset="0"/>
                        <a:buChar char="•"/>
                      </a:pPr>
                      <a:r>
                        <a:rPr kumimoji="1" lang="ja-JP" altLang="en-US"/>
                        <a:t>週に３～６時間運動する（１日おきに</a:t>
                      </a:r>
                      <a:r>
                        <a:rPr kumimoji="1" lang="en-US" altLang="ja-JP"/>
                        <a:t>30</a:t>
                      </a:r>
                      <a:r>
                        <a:rPr kumimoji="1" lang="ja-JP" altLang="en-US"/>
                        <a:t>分程度でもよい）</a:t>
                      </a:r>
                    </a:p>
                    <a:p>
                      <a:pPr marL="285750" indent="-285750">
                        <a:buFont typeface="Arial" panose="020B0604020202020204" pitchFamily="34" charset="0"/>
                        <a:buChar char="•"/>
                      </a:pPr>
                      <a:r>
                        <a:rPr kumimoji="1" lang="ja-JP" altLang="en-US"/>
                        <a:t>第</a:t>
                      </a:r>
                      <a:r>
                        <a:rPr kumimoji="1" lang="en-US" altLang="ja-JP"/>
                        <a:t>1</a:t>
                      </a:r>
                      <a:r>
                        <a:rPr kumimoji="1" lang="ja-JP" altLang="en-US"/>
                        <a:t>の習慣「主体的である」を維持しやすい</a:t>
                      </a:r>
                    </a:p>
                  </a:txBody>
                  <a:tcPr/>
                </a:tc>
                <a:extLst>
                  <a:ext uri="{0D108BD9-81ED-4DB2-BD59-A6C34878D82A}">
                    <a16:rowId xmlns:a16="http://schemas.microsoft.com/office/drawing/2014/main" val="968904266"/>
                  </a:ext>
                </a:extLst>
              </a:tr>
              <a:tr h="865050">
                <a:tc>
                  <a:txBody>
                    <a:bodyPr/>
                    <a:lstStyle/>
                    <a:p>
                      <a:pPr algn="ctr"/>
                      <a:r>
                        <a:rPr kumimoji="1" lang="en-US" altLang="ja-JP"/>
                        <a:t>2</a:t>
                      </a:r>
                      <a:endParaRPr kumimoji="1" lang="ja-JP" altLang="en-US"/>
                    </a:p>
                  </a:txBody>
                  <a:tcPr anchor="ctr"/>
                </a:tc>
                <a:tc>
                  <a:txBody>
                    <a:bodyPr/>
                    <a:lstStyle/>
                    <a:p>
                      <a:r>
                        <a:rPr kumimoji="1" lang="ja-JP" altLang="en-US" b="1"/>
                        <a:t>精神</a:t>
                      </a:r>
                    </a:p>
                  </a:txBody>
                  <a:tcPr anchor="ctr"/>
                </a:tc>
                <a:tc>
                  <a:txBody>
                    <a:bodyPr/>
                    <a:lstStyle/>
                    <a:p>
                      <a:pPr marL="285750" indent="-285750">
                        <a:buFont typeface="Arial" panose="020B0604020202020204" pitchFamily="34" charset="0"/>
                        <a:buChar char="•"/>
                      </a:pPr>
                      <a:r>
                        <a:rPr kumimoji="1" lang="ja-JP" altLang="en-US"/>
                        <a:t>自分の心と向き合うことで、精神を鍛える</a:t>
                      </a:r>
                    </a:p>
                    <a:p>
                      <a:pPr marL="285750" indent="-285750">
                        <a:buFont typeface="Arial" panose="020B0604020202020204" pitchFamily="34" charset="0"/>
                        <a:buChar char="•"/>
                      </a:pPr>
                      <a:r>
                        <a:rPr kumimoji="1" lang="ja-JP" altLang="en-US"/>
                        <a:t>読書、音楽鑑賞、瞑想、ヨガ、自然の中に身を置く等で、自らの価値観を深く見つめる</a:t>
                      </a:r>
                    </a:p>
                  </a:txBody>
                  <a:tcPr/>
                </a:tc>
                <a:extLst>
                  <a:ext uri="{0D108BD9-81ED-4DB2-BD59-A6C34878D82A}">
                    <a16:rowId xmlns:a16="http://schemas.microsoft.com/office/drawing/2014/main" val="649584280"/>
                  </a:ext>
                </a:extLst>
              </a:tr>
              <a:tr h="821257">
                <a:tc>
                  <a:txBody>
                    <a:bodyPr/>
                    <a:lstStyle/>
                    <a:p>
                      <a:pPr algn="ctr"/>
                      <a:r>
                        <a:rPr kumimoji="1" lang="en-US" altLang="ja-JP"/>
                        <a:t>3</a:t>
                      </a:r>
                      <a:endParaRPr kumimoji="1" lang="ja-JP" altLang="en-US"/>
                    </a:p>
                  </a:txBody>
                  <a:tcPr anchor="ctr"/>
                </a:tc>
                <a:tc>
                  <a:txBody>
                    <a:bodyPr/>
                    <a:lstStyle/>
                    <a:p>
                      <a:r>
                        <a:rPr kumimoji="1" lang="ja-JP" altLang="en-US" b="1"/>
                        <a:t>知性</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第</a:t>
                      </a:r>
                      <a:r>
                        <a:rPr kumimoji="1" lang="en-US" altLang="ja-JP"/>
                        <a:t>3</a:t>
                      </a:r>
                      <a:r>
                        <a:rPr kumimoji="1" lang="ja-JP" altLang="en-US"/>
                        <a:t>の習慣「最優先事項を優先する」に基づき、自分の目的や価値観にあったものを勉強する（読書がよい。テレビは自分の価値観にあった番組を厳選して観る）</a:t>
                      </a:r>
                      <a:endParaRPr kumimoji="1" lang="en-US" altLang="ja-JP"/>
                    </a:p>
                    <a:p>
                      <a:pPr marL="285750" indent="-285750">
                        <a:buFont typeface="Arial" panose="020B0604020202020204" pitchFamily="34" charset="0"/>
                        <a:buChar char="•"/>
                      </a:pPr>
                      <a:r>
                        <a:rPr kumimoji="1" lang="ja-JP" altLang="en-US"/>
                        <a:t>自らの考えをまとめ、日記やブログを書いてアウトプットする</a:t>
                      </a:r>
                    </a:p>
                  </a:txBody>
                  <a:tcPr/>
                </a:tc>
                <a:extLst>
                  <a:ext uri="{0D108BD9-81ED-4DB2-BD59-A6C34878D82A}">
                    <a16:rowId xmlns:a16="http://schemas.microsoft.com/office/drawing/2014/main" val="4052699374"/>
                  </a:ext>
                </a:extLst>
              </a:tr>
              <a:tr h="1064677">
                <a:tc>
                  <a:txBody>
                    <a:bodyPr/>
                    <a:lstStyle/>
                    <a:p>
                      <a:pPr algn="ctr"/>
                      <a:r>
                        <a:rPr kumimoji="1" lang="en-US" altLang="ja-JP"/>
                        <a:t>4</a:t>
                      </a:r>
                      <a:endParaRPr kumimoji="1" lang="ja-JP" altLang="en-US"/>
                    </a:p>
                  </a:txBody>
                  <a:tcPr anchor="ctr"/>
                </a:tc>
                <a:tc>
                  <a:txBody>
                    <a:bodyPr/>
                    <a:lstStyle/>
                    <a:p>
                      <a:r>
                        <a:rPr kumimoji="1" lang="ja-JP" altLang="en-US" b="1"/>
                        <a:t>社会・情緒</a:t>
                      </a:r>
                      <a:endParaRPr kumimoji="1" lang="en-US" altLang="ja-JP" b="1"/>
                    </a:p>
                    <a:p>
                      <a:r>
                        <a:rPr kumimoji="1" lang="ja-JP" altLang="en-US" sz="1100"/>
                        <a:t>（社会とのつながり）</a:t>
                      </a:r>
                      <a:endParaRPr kumimoji="1" lang="ja-JP" altLang="en-US" sz="1100" b="1"/>
                    </a:p>
                  </a:txBody>
                  <a:tcPr anchor="ctr"/>
                </a:tc>
                <a:tc>
                  <a:txBody>
                    <a:bodyPr/>
                    <a:lstStyle/>
                    <a:p>
                      <a:pPr marL="285750" indent="-285750">
                        <a:buFont typeface="Arial" panose="020B0604020202020204" pitchFamily="34" charset="0"/>
                        <a:buChar char="•"/>
                      </a:pPr>
                      <a:r>
                        <a:rPr kumimoji="1" lang="ja-JP" altLang="en-US" dirty="0"/>
                        <a:t>自分の価値観に忠実に生き、社会・情緒を磨く</a:t>
                      </a:r>
                    </a:p>
                    <a:p>
                      <a:pPr marL="285750" indent="-285750">
                        <a:buFont typeface="Arial" panose="020B0604020202020204" pitchFamily="34" charset="0"/>
                        <a:buChar char="•"/>
                      </a:pPr>
                      <a:r>
                        <a:rPr kumimoji="1" lang="ja-JP" altLang="en-US" dirty="0"/>
                        <a:t>社会とのつながり（仕事、ボランティアなど）において、他人との関係を強化しつつ（</a:t>
                      </a:r>
                      <a:r>
                        <a:rPr kumimoji="1" lang="en-US" altLang="ja-JP" dirty="0"/>
                        <a:t>Win-Win</a:t>
                      </a:r>
                      <a:r>
                        <a:rPr kumimoji="1" lang="ja-JP" altLang="en-US" dirty="0"/>
                        <a:t>を考えながら）、自分の価値観に忠実にふるまう</a:t>
                      </a:r>
                      <a:endParaRPr kumimoji="1" lang="en-US" altLang="ja-JP" dirty="0"/>
                    </a:p>
                  </a:txBody>
                  <a:tcPr/>
                </a:tc>
                <a:extLst>
                  <a:ext uri="{0D108BD9-81ED-4DB2-BD59-A6C34878D82A}">
                    <a16:rowId xmlns:a16="http://schemas.microsoft.com/office/drawing/2014/main" val="3097406592"/>
                  </a:ext>
                </a:extLst>
              </a:tr>
            </a:tbl>
          </a:graphicData>
        </a:graphic>
      </p:graphicFrame>
      <p:sp>
        <p:nvSpPr>
          <p:cNvPr id="5" name="テキスト ボックス 4">
            <a:extLst>
              <a:ext uri="{FF2B5EF4-FFF2-40B4-BE49-F238E27FC236}">
                <a16:creationId xmlns:a16="http://schemas.microsoft.com/office/drawing/2014/main" id="{0EE3A55A-66EC-47DC-93D0-CC12EDB41D27}"/>
              </a:ext>
            </a:extLst>
          </p:cNvPr>
          <p:cNvSpPr txBox="1"/>
          <p:nvPr/>
        </p:nvSpPr>
        <p:spPr>
          <a:xfrm>
            <a:off x="397932" y="5783497"/>
            <a:ext cx="6450737" cy="338554"/>
          </a:xfrm>
          <a:prstGeom prst="rect">
            <a:avLst/>
          </a:prstGeom>
          <a:noFill/>
        </p:spPr>
        <p:txBody>
          <a:bodyPr wrap="square" rtlCol="0">
            <a:spAutoFit/>
          </a:bodyPr>
          <a:lstStyle/>
          <a:p>
            <a:r>
              <a:rPr kumimoji="1" lang="ja-JP" altLang="en-US" sz="1600">
                <a:solidFill>
                  <a:srgbClr val="FF0000"/>
                </a:solidFill>
              </a:rPr>
              <a:t>毎日、１時間でよいので自分の内面を磨く時間を作ること</a:t>
            </a:r>
          </a:p>
        </p:txBody>
      </p:sp>
      <p:sp>
        <p:nvSpPr>
          <p:cNvPr id="8" name="テキスト ボックス 7">
            <a:extLst>
              <a:ext uri="{FF2B5EF4-FFF2-40B4-BE49-F238E27FC236}">
                <a16:creationId xmlns:a16="http://schemas.microsoft.com/office/drawing/2014/main" id="{DA92C925-6CB6-43E0-A08B-4B1EEE8E9BB3}"/>
              </a:ext>
            </a:extLst>
          </p:cNvPr>
          <p:cNvSpPr txBox="1"/>
          <p:nvPr/>
        </p:nvSpPr>
        <p:spPr>
          <a:xfrm>
            <a:off x="494183" y="1247186"/>
            <a:ext cx="6450737" cy="338554"/>
          </a:xfrm>
          <a:prstGeom prst="rect">
            <a:avLst/>
          </a:prstGeom>
          <a:noFill/>
        </p:spPr>
        <p:txBody>
          <a:bodyPr wrap="square" rtlCol="0">
            <a:spAutoFit/>
          </a:bodyPr>
          <a:lstStyle/>
          <a:p>
            <a:r>
              <a:rPr kumimoji="1" lang="ja-JP" altLang="en-US" sz="1600">
                <a:solidFill>
                  <a:srgbClr val="FF0000"/>
                </a:solidFill>
              </a:rPr>
              <a:t>４つともバランスよく磨かなければならない</a:t>
            </a:r>
          </a:p>
        </p:txBody>
      </p:sp>
    </p:spTree>
    <p:extLst>
      <p:ext uri="{BB962C8B-B14F-4D97-AF65-F5344CB8AC3E}">
        <p14:creationId xmlns:p14="http://schemas.microsoft.com/office/powerpoint/2010/main" val="2282902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a:xfrm>
            <a:off x="397932" y="360538"/>
            <a:ext cx="11455399" cy="666045"/>
          </a:xfrm>
        </p:spPr>
        <p:txBody>
          <a:bodyPr>
            <a:noAutofit/>
          </a:bodyPr>
          <a:lstStyle/>
          <a:p>
            <a:r>
              <a:rPr lang="en-US" altLang="ja-JP" sz="3600"/>
              <a:t>【</a:t>
            </a:r>
            <a:r>
              <a:rPr lang="ja-JP" altLang="en-US" sz="3600"/>
              <a:t>参考</a:t>
            </a:r>
            <a:r>
              <a:rPr lang="en-US" altLang="ja-JP" sz="3600"/>
              <a:t>】</a:t>
            </a:r>
            <a:r>
              <a:rPr lang="ja-JP" altLang="en-US" sz="3600"/>
              <a:t>組織も４つの側面から考えることができる</a:t>
            </a:r>
            <a:endParaRPr kumimoji="1" lang="ja-JP" altLang="en-US" sz="3600"/>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59</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4196705702"/>
              </p:ext>
            </p:extLst>
          </p:nvPr>
        </p:nvGraphicFramePr>
        <p:xfrm>
          <a:off x="494183" y="1585740"/>
          <a:ext cx="11359147" cy="3416407"/>
        </p:xfrm>
        <a:graphic>
          <a:graphicData uri="http://schemas.openxmlformats.org/drawingml/2006/table">
            <a:tbl>
              <a:tblPr bandRow="1">
                <a:tableStyleId>{5C22544A-7EE6-4342-B048-85BDC9FD1C3A}</a:tableStyleId>
              </a:tblPr>
              <a:tblGrid>
                <a:gridCol w="793244">
                  <a:extLst>
                    <a:ext uri="{9D8B030D-6E8A-4147-A177-3AD203B41FA5}">
                      <a16:colId xmlns:a16="http://schemas.microsoft.com/office/drawing/2014/main" val="3830707504"/>
                    </a:ext>
                  </a:extLst>
                </a:gridCol>
                <a:gridCol w="1596703">
                  <a:extLst>
                    <a:ext uri="{9D8B030D-6E8A-4147-A177-3AD203B41FA5}">
                      <a16:colId xmlns:a16="http://schemas.microsoft.com/office/drawing/2014/main" val="3255444820"/>
                    </a:ext>
                  </a:extLst>
                </a:gridCol>
                <a:gridCol w="8969200">
                  <a:extLst>
                    <a:ext uri="{9D8B030D-6E8A-4147-A177-3AD203B41FA5}">
                      <a16:colId xmlns:a16="http://schemas.microsoft.com/office/drawing/2014/main" val="747918477"/>
                    </a:ext>
                  </a:extLst>
                </a:gridCol>
              </a:tblGrid>
              <a:tr h="665423">
                <a:tc>
                  <a:txBody>
                    <a:bodyPr/>
                    <a:lstStyle/>
                    <a:p>
                      <a:pPr algn="ctr"/>
                      <a:r>
                        <a:rPr kumimoji="1" lang="en-US" altLang="ja-JP"/>
                        <a:t>1</a:t>
                      </a:r>
                      <a:endParaRPr kumimoji="1" lang="ja-JP" altLang="en-US"/>
                    </a:p>
                  </a:txBody>
                  <a:tcPr anchor="ctr"/>
                </a:tc>
                <a:tc>
                  <a:txBody>
                    <a:bodyPr/>
                    <a:lstStyle/>
                    <a:p>
                      <a:r>
                        <a:rPr kumimoji="1" lang="ja-JP" altLang="en-US" b="1"/>
                        <a:t>肉体</a:t>
                      </a:r>
                    </a:p>
                  </a:txBody>
                  <a:tcPr anchor="ctr"/>
                </a:tc>
                <a:tc>
                  <a:txBody>
                    <a:bodyPr/>
                    <a:lstStyle/>
                    <a:p>
                      <a:pPr marL="0" indent="0">
                        <a:buFont typeface="Arial" panose="020B0604020202020204" pitchFamily="34" charset="0"/>
                        <a:buNone/>
                      </a:pPr>
                      <a:r>
                        <a:rPr kumimoji="1" lang="ja-JP" altLang="en-US"/>
                        <a:t>経済性</a:t>
                      </a:r>
                    </a:p>
                  </a:txBody>
                  <a:tcPr/>
                </a:tc>
                <a:extLst>
                  <a:ext uri="{0D108BD9-81ED-4DB2-BD59-A6C34878D82A}">
                    <a16:rowId xmlns:a16="http://schemas.microsoft.com/office/drawing/2014/main" val="968904266"/>
                  </a:ext>
                </a:extLst>
              </a:tr>
              <a:tr h="865050">
                <a:tc>
                  <a:txBody>
                    <a:bodyPr/>
                    <a:lstStyle/>
                    <a:p>
                      <a:pPr algn="ctr"/>
                      <a:r>
                        <a:rPr kumimoji="1" lang="en-US" altLang="ja-JP"/>
                        <a:t>2</a:t>
                      </a:r>
                      <a:endParaRPr kumimoji="1" lang="ja-JP" altLang="en-US"/>
                    </a:p>
                  </a:txBody>
                  <a:tcPr anchor="ctr"/>
                </a:tc>
                <a:tc>
                  <a:txBody>
                    <a:bodyPr/>
                    <a:lstStyle/>
                    <a:p>
                      <a:r>
                        <a:rPr kumimoji="1" lang="ja-JP" altLang="en-US" b="1"/>
                        <a:t>精神</a:t>
                      </a:r>
                    </a:p>
                  </a:txBody>
                  <a:tcPr anchor="ctr"/>
                </a:tc>
                <a:tc>
                  <a:txBody>
                    <a:bodyPr/>
                    <a:lstStyle/>
                    <a:p>
                      <a:pPr marL="0" indent="0">
                        <a:buFont typeface="Arial" panose="020B0604020202020204" pitchFamily="34" charset="0"/>
                        <a:buNone/>
                      </a:pPr>
                      <a:r>
                        <a:rPr kumimoji="1" lang="ja-JP" altLang="en-US"/>
                        <a:t>経営理念</a:t>
                      </a:r>
                      <a:endParaRPr kumimoji="1" lang="en-US" altLang="ja-JP"/>
                    </a:p>
                    <a:p>
                      <a:pPr marL="0" indent="0">
                        <a:buFont typeface="Arial" panose="020B0604020202020204" pitchFamily="34" charset="0"/>
                        <a:buNone/>
                      </a:pPr>
                      <a:r>
                        <a:rPr kumimoji="1" lang="ja-JP" altLang="en-US"/>
                        <a:t>存在意義など</a:t>
                      </a:r>
                    </a:p>
                  </a:txBody>
                  <a:tcPr/>
                </a:tc>
                <a:extLst>
                  <a:ext uri="{0D108BD9-81ED-4DB2-BD59-A6C34878D82A}">
                    <a16:rowId xmlns:a16="http://schemas.microsoft.com/office/drawing/2014/main" val="649584280"/>
                  </a:ext>
                </a:extLst>
              </a:tr>
              <a:tr h="821257">
                <a:tc>
                  <a:txBody>
                    <a:bodyPr/>
                    <a:lstStyle/>
                    <a:p>
                      <a:pPr algn="ctr"/>
                      <a:r>
                        <a:rPr kumimoji="1" lang="en-US" altLang="ja-JP"/>
                        <a:t>3</a:t>
                      </a:r>
                      <a:endParaRPr kumimoji="1" lang="ja-JP" altLang="en-US"/>
                    </a:p>
                  </a:txBody>
                  <a:tcPr anchor="ctr"/>
                </a:tc>
                <a:tc>
                  <a:txBody>
                    <a:bodyPr/>
                    <a:lstStyle/>
                    <a:p>
                      <a:r>
                        <a:rPr kumimoji="1" lang="ja-JP" altLang="en-US" b="1"/>
                        <a:t>知性</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a:t>人材育成</a:t>
                      </a:r>
                      <a:endParaRPr kumimoji="1" lang="en-US" altLang="ja-JP"/>
                    </a:p>
                  </a:txBody>
                  <a:tcPr/>
                </a:tc>
                <a:extLst>
                  <a:ext uri="{0D108BD9-81ED-4DB2-BD59-A6C34878D82A}">
                    <a16:rowId xmlns:a16="http://schemas.microsoft.com/office/drawing/2014/main" val="4052699374"/>
                  </a:ext>
                </a:extLst>
              </a:tr>
              <a:tr h="1064677">
                <a:tc>
                  <a:txBody>
                    <a:bodyPr/>
                    <a:lstStyle/>
                    <a:p>
                      <a:pPr algn="ctr"/>
                      <a:r>
                        <a:rPr kumimoji="1" lang="en-US" altLang="ja-JP"/>
                        <a:t>4</a:t>
                      </a:r>
                      <a:endParaRPr kumimoji="1" lang="ja-JP" altLang="en-US"/>
                    </a:p>
                  </a:txBody>
                  <a:tcPr anchor="ctr"/>
                </a:tc>
                <a:tc>
                  <a:txBody>
                    <a:bodyPr/>
                    <a:lstStyle/>
                    <a:p>
                      <a:r>
                        <a:rPr kumimoji="1" lang="ja-JP" altLang="en-US" b="1"/>
                        <a:t>社会・情緒</a:t>
                      </a:r>
                      <a:endParaRPr kumimoji="1" lang="en-US" altLang="ja-JP" b="1"/>
                    </a:p>
                    <a:p>
                      <a:r>
                        <a:rPr kumimoji="1" lang="ja-JP" altLang="en-US" sz="1100"/>
                        <a:t>（社会とのつながり）</a:t>
                      </a:r>
                      <a:endParaRPr kumimoji="1" lang="ja-JP" altLang="en-US" sz="1100" b="1"/>
                    </a:p>
                  </a:txBody>
                  <a:tcPr anchor="ctr"/>
                </a:tc>
                <a:tc>
                  <a:txBody>
                    <a:bodyPr/>
                    <a:lstStyle/>
                    <a:p>
                      <a:pPr marL="0" indent="0">
                        <a:buFont typeface="Arial" panose="020B0604020202020204" pitchFamily="34" charset="0"/>
                        <a:buNone/>
                      </a:pPr>
                      <a:r>
                        <a:rPr kumimoji="1" lang="ja-JP" altLang="en-US" dirty="0"/>
                        <a:t>社員の処遇</a:t>
                      </a:r>
                    </a:p>
                  </a:txBody>
                  <a:tcPr/>
                </a:tc>
                <a:extLst>
                  <a:ext uri="{0D108BD9-81ED-4DB2-BD59-A6C34878D82A}">
                    <a16:rowId xmlns:a16="http://schemas.microsoft.com/office/drawing/2014/main" val="3097406592"/>
                  </a:ext>
                </a:extLst>
              </a:tr>
            </a:tbl>
          </a:graphicData>
        </a:graphic>
      </p:graphicFrame>
      <p:sp>
        <p:nvSpPr>
          <p:cNvPr id="8" name="テキスト ボックス 7">
            <a:extLst>
              <a:ext uri="{FF2B5EF4-FFF2-40B4-BE49-F238E27FC236}">
                <a16:creationId xmlns:a16="http://schemas.microsoft.com/office/drawing/2014/main" id="{DA92C925-6CB6-43E0-A08B-4B1EEE8E9BB3}"/>
              </a:ext>
            </a:extLst>
          </p:cNvPr>
          <p:cNvSpPr txBox="1"/>
          <p:nvPr/>
        </p:nvSpPr>
        <p:spPr>
          <a:xfrm>
            <a:off x="494183" y="1247186"/>
            <a:ext cx="6450737" cy="338554"/>
          </a:xfrm>
          <a:prstGeom prst="rect">
            <a:avLst/>
          </a:prstGeom>
          <a:noFill/>
        </p:spPr>
        <p:txBody>
          <a:bodyPr wrap="square" rtlCol="0">
            <a:spAutoFit/>
          </a:bodyPr>
          <a:lstStyle/>
          <a:p>
            <a:r>
              <a:rPr kumimoji="1" lang="ja-JP" altLang="en-US" sz="1600">
                <a:solidFill>
                  <a:srgbClr val="FF0000"/>
                </a:solidFill>
              </a:rPr>
              <a:t>４つの側面を組織に当てはめると次のようになる</a:t>
            </a:r>
          </a:p>
        </p:txBody>
      </p:sp>
      <p:sp>
        <p:nvSpPr>
          <p:cNvPr id="9" name="テキスト ボックス 8">
            <a:extLst>
              <a:ext uri="{FF2B5EF4-FFF2-40B4-BE49-F238E27FC236}">
                <a16:creationId xmlns:a16="http://schemas.microsoft.com/office/drawing/2014/main" id="{AED06143-B056-42C2-8918-99762790F120}"/>
              </a:ext>
            </a:extLst>
          </p:cNvPr>
          <p:cNvSpPr txBox="1"/>
          <p:nvPr/>
        </p:nvSpPr>
        <p:spPr>
          <a:xfrm>
            <a:off x="494182" y="5205548"/>
            <a:ext cx="9368275" cy="830997"/>
          </a:xfrm>
          <a:prstGeom prst="rect">
            <a:avLst/>
          </a:prstGeom>
          <a:noFill/>
        </p:spPr>
        <p:txBody>
          <a:bodyPr wrap="square" rtlCol="0">
            <a:spAutoFit/>
          </a:bodyPr>
          <a:lstStyle/>
          <a:p>
            <a:r>
              <a:rPr kumimoji="1" lang="ja-JP" altLang="en-US" sz="1600"/>
              <a:t>バランスが悪いと・・・</a:t>
            </a:r>
            <a:endParaRPr kumimoji="1" lang="en-US" altLang="ja-JP" sz="1600"/>
          </a:p>
          <a:p>
            <a:r>
              <a:rPr lang="ja-JP" altLang="en-US" sz="1600"/>
              <a:t>◆経済的側面しか刃を研がない組織・・・金儲けにしか関心がない</a:t>
            </a:r>
            <a:endParaRPr lang="en-US" altLang="ja-JP" sz="1600"/>
          </a:p>
          <a:p>
            <a:r>
              <a:rPr lang="ja-JP" altLang="en-US" sz="1600"/>
              <a:t>◆経営理念だけしか刃を研がない組織・・・意識は高いが金がないので実現できない（口だけ）</a:t>
            </a:r>
            <a:endParaRPr kumimoji="1" lang="ja-JP" altLang="en-US" sz="1600"/>
          </a:p>
        </p:txBody>
      </p:sp>
    </p:spTree>
    <p:extLst>
      <p:ext uri="{BB962C8B-B14F-4D97-AF65-F5344CB8AC3E}">
        <p14:creationId xmlns:p14="http://schemas.microsoft.com/office/powerpoint/2010/main" val="178774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CCAFF-0670-4AB5-9D19-A8FC67F6A069}"/>
              </a:ext>
            </a:extLst>
          </p:cNvPr>
          <p:cNvSpPr>
            <a:spLocks noGrp="1"/>
          </p:cNvSpPr>
          <p:nvPr>
            <p:ph type="title"/>
          </p:nvPr>
        </p:nvSpPr>
        <p:spPr/>
        <p:txBody>
          <a:bodyPr>
            <a:normAutofit fontScale="90000"/>
          </a:bodyPr>
          <a:lstStyle/>
          <a:p>
            <a:r>
              <a:rPr kumimoji="1" lang="ja-JP" altLang="en-US"/>
              <a:t>本講座の構成</a:t>
            </a:r>
          </a:p>
        </p:txBody>
      </p:sp>
      <p:sp>
        <p:nvSpPr>
          <p:cNvPr id="3" name="フッター プレースホルダー 2">
            <a:extLst>
              <a:ext uri="{FF2B5EF4-FFF2-40B4-BE49-F238E27FC236}">
                <a16:creationId xmlns:a16="http://schemas.microsoft.com/office/drawing/2014/main" id="{685893A9-0FA2-4FAF-BCC8-2AE982AD3B3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F1E85C-CC48-467C-AA17-0766274EE53F}"/>
              </a:ext>
            </a:extLst>
          </p:cNvPr>
          <p:cNvSpPr>
            <a:spLocks noGrp="1"/>
          </p:cNvSpPr>
          <p:nvPr>
            <p:ph type="sldNum" sz="quarter" idx="11"/>
          </p:nvPr>
        </p:nvSpPr>
        <p:spPr/>
        <p:txBody>
          <a:bodyPr/>
          <a:lstStyle/>
          <a:p>
            <a:fld id="{D9AE47F2-95C2-4286-997D-4843A9A6AD0C}" type="slidenum">
              <a:rPr lang="ja-JP" altLang="en-US" smtClean="0"/>
              <a:pPr/>
              <a:t>6</a:t>
            </a:fld>
            <a:endParaRPr lang="ja-JP" altLang="en-US"/>
          </a:p>
        </p:txBody>
      </p:sp>
      <p:sp>
        <p:nvSpPr>
          <p:cNvPr id="5" name="コンテンツ プレースホルダー 4">
            <a:extLst>
              <a:ext uri="{FF2B5EF4-FFF2-40B4-BE49-F238E27FC236}">
                <a16:creationId xmlns:a16="http://schemas.microsoft.com/office/drawing/2014/main" id="{7EB06180-6BD5-46F1-AEBB-CED9B0F987FC}"/>
              </a:ext>
            </a:extLst>
          </p:cNvPr>
          <p:cNvSpPr>
            <a:spLocks noGrp="1"/>
          </p:cNvSpPr>
          <p:nvPr>
            <p:ph sz="quarter" idx="12"/>
          </p:nvPr>
        </p:nvSpPr>
        <p:spPr/>
        <p:txBody>
          <a:bodyPr>
            <a:normAutofit fontScale="92500" lnSpcReduction="10000"/>
          </a:bodyPr>
          <a:lstStyle/>
          <a:p>
            <a:r>
              <a:rPr lang="ja-JP" altLang="en-US"/>
              <a:t>論語（道徳獲得のプロセス）の解説を中心とする</a:t>
            </a:r>
            <a:endParaRPr lang="en-US" altLang="ja-JP"/>
          </a:p>
          <a:p>
            <a:pPr lvl="1"/>
            <a:r>
              <a:rPr lang="ja-JP" altLang="en-US"/>
              <a:t>論語（道徳）</a:t>
            </a:r>
            <a:endParaRPr lang="en-US" altLang="ja-JP"/>
          </a:p>
          <a:p>
            <a:pPr lvl="2"/>
            <a:r>
              <a:rPr lang="ja-JP" altLang="en-US"/>
              <a:t>業種や規模を問わず、どのような企業であっても共通する概念であることから、本編では論語、すなわち道徳に関する解説を中心とする</a:t>
            </a:r>
            <a:endParaRPr lang="en-US" altLang="ja-JP"/>
          </a:p>
          <a:p>
            <a:pPr lvl="1"/>
            <a:r>
              <a:rPr lang="ja-JP" altLang="en-US"/>
              <a:t>算盤（収益）</a:t>
            </a:r>
            <a:endParaRPr lang="en-US" altLang="ja-JP"/>
          </a:p>
          <a:p>
            <a:pPr lvl="2"/>
            <a:r>
              <a:rPr lang="ja-JP" altLang="en-US"/>
              <a:t>本講座では割愛（個社ごとにビジネスモデルや商品・サービスが異なることから共通化できる部分が限られるため）</a:t>
            </a:r>
            <a:endParaRPr lang="en-US" altLang="ja-JP"/>
          </a:p>
          <a:p>
            <a:r>
              <a:rPr lang="ja-JP" altLang="en-US"/>
              <a:t>次の３つの視点で体系化</a:t>
            </a:r>
            <a:endParaRPr lang="en-US" altLang="ja-JP"/>
          </a:p>
          <a:p>
            <a:pPr lvl="1"/>
            <a:r>
              <a:rPr lang="ja-JP" altLang="en-US"/>
              <a:t>個人マネジメント</a:t>
            </a:r>
            <a:r>
              <a:rPr lang="en-US" altLang="ja-JP"/>
              <a:t>…</a:t>
            </a:r>
            <a:r>
              <a:rPr lang="ja-JP" altLang="en-US"/>
              <a:t>人格形成のためのマネジメント</a:t>
            </a:r>
            <a:endParaRPr lang="en-US" altLang="ja-JP"/>
          </a:p>
          <a:p>
            <a:pPr lvl="1"/>
            <a:r>
              <a:rPr lang="ja-JP" altLang="en-US"/>
              <a:t>組織マネジメント</a:t>
            </a:r>
            <a:r>
              <a:rPr lang="en-US" altLang="ja-JP"/>
              <a:t>…</a:t>
            </a:r>
            <a:r>
              <a:rPr lang="ja-JP" altLang="en-US"/>
              <a:t>組織で成果を上げるために必要なマネジメント</a:t>
            </a:r>
            <a:endParaRPr lang="en-US" altLang="ja-JP"/>
          </a:p>
          <a:p>
            <a:pPr lvl="1"/>
            <a:r>
              <a:rPr lang="ja-JP" altLang="en-US"/>
              <a:t>社会マネジメント</a:t>
            </a:r>
            <a:r>
              <a:rPr lang="en-US" altLang="ja-JP"/>
              <a:t>…</a:t>
            </a:r>
            <a:r>
              <a:rPr lang="ja-JP" altLang="en-US"/>
              <a:t>社会に必要とされる企業となるためのマネジメント</a:t>
            </a:r>
            <a:endParaRPr lang="en-US" altLang="ja-JP"/>
          </a:p>
        </p:txBody>
      </p:sp>
    </p:spTree>
    <p:extLst>
      <p:ext uri="{BB962C8B-B14F-4D97-AF65-F5344CB8AC3E}">
        <p14:creationId xmlns:p14="http://schemas.microsoft.com/office/powerpoint/2010/main" val="1864735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kumimoji="1" lang="en-US" altLang="ja-JP"/>
              <a:t>【</a:t>
            </a:r>
            <a:r>
              <a:rPr kumimoji="1" lang="ja-JP" altLang="en-US"/>
              <a:t>実践</a:t>
            </a:r>
            <a:r>
              <a:rPr lang="en-US" altLang="ja-JP"/>
              <a:t>】</a:t>
            </a:r>
            <a:r>
              <a:rPr lang="ja-JP" altLang="en-US"/>
              <a:t>４つの側面を実践する</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60</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3327332743"/>
              </p:ext>
            </p:extLst>
          </p:nvPr>
        </p:nvGraphicFramePr>
        <p:xfrm>
          <a:off x="494184" y="1371600"/>
          <a:ext cx="11455398" cy="3154326"/>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2950846">
                  <a:extLst>
                    <a:ext uri="{9D8B030D-6E8A-4147-A177-3AD203B41FA5}">
                      <a16:colId xmlns:a16="http://schemas.microsoft.com/office/drawing/2014/main" val="3255444820"/>
                    </a:ext>
                  </a:extLst>
                </a:gridCol>
                <a:gridCol w="7813517">
                  <a:extLst>
                    <a:ext uri="{9D8B030D-6E8A-4147-A177-3AD203B41FA5}">
                      <a16:colId xmlns:a16="http://schemas.microsoft.com/office/drawing/2014/main" val="747918477"/>
                    </a:ext>
                  </a:extLst>
                </a:gridCol>
              </a:tblGrid>
              <a:tr h="1577163">
                <a:tc>
                  <a:txBody>
                    <a:bodyPr/>
                    <a:lstStyle/>
                    <a:p>
                      <a:pPr algn="ctr"/>
                      <a:r>
                        <a:rPr kumimoji="1" lang="en-US" altLang="ja-JP"/>
                        <a:t>1</a:t>
                      </a:r>
                      <a:endParaRPr kumimoji="1" lang="ja-JP" altLang="en-US"/>
                    </a:p>
                  </a:txBody>
                  <a:tcPr anchor="ctr"/>
                </a:tc>
                <a:tc>
                  <a:txBody>
                    <a:bodyPr/>
                    <a:lstStyle/>
                    <a:p>
                      <a:r>
                        <a:rPr kumimoji="1" lang="ja-JP" altLang="en-US"/>
                        <a:t>肉体、精神、知的面の改善</a:t>
                      </a:r>
                    </a:p>
                  </a:txBody>
                  <a:tcPr/>
                </a:tc>
                <a:tc>
                  <a:txBody>
                    <a:bodyPr/>
                    <a:lstStyle/>
                    <a:p>
                      <a:pPr marL="285750" indent="-285750">
                        <a:buFont typeface="Arial" panose="020B0604020202020204" pitchFamily="34" charset="0"/>
                        <a:buChar char="•"/>
                      </a:pPr>
                      <a:r>
                        <a:rPr kumimoji="1" lang="ja-JP" altLang="en-US"/>
                        <a:t>自分のライフスタイルに合っていて、楽しみながら続けられる活動をリストアップしてみる</a:t>
                      </a:r>
                      <a:endParaRPr kumimoji="1" lang="en-US" altLang="ja-JP"/>
                    </a:p>
                    <a:p>
                      <a:pPr marL="285750" indent="-285750">
                        <a:buFont typeface="Arial" panose="020B0604020202020204" pitchFamily="34" charset="0"/>
                        <a:buChar char="•"/>
                      </a:pPr>
                      <a:r>
                        <a:rPr kumimoji="1" lang="ja-JP" altLang="en-US"/>
                        <a:t>それを１つ選び、来週のスケジュール表に書き込む</a:t>
                      </a:r>
                      <a:endParaRPr kumimoji="1" lang="en-US" altLang="ja-JP"/>
                    </a:p>
                    <a:p>
                      <a:pPr marL="285750" indent="-285750">
                        <a:buFont typeface="Arial" panose="020B0604020202020204" pitchFamily="34" charset="0"/>
                        <a:buChar char="•"/>
                      </a:pPr>
                      <a:r>
                        <a:rPr kumimoji="1" lang="ja-JP" altLang="en-US"/>
                        <a:t>週末に自己評価する</a:t>
                      </a:r>
                      <a:endParaRPr kumimoji="1" lang="en-US" altLang="ja-JP"/>
                    </a:p>
                  </a:txBody>
                  <a:tcPr/>
                </a:tc>
                <a:extLst>
                  <a:ext uri="{0D108BD9-81ED-4DB2-BD59-A6C34878D82A}">
                    <a16:rowId xmlns:a16="http://schemas.microsoft.com/office/drawing/2014/main" val="968904266"/>
                  </a:ext>
                </a:extLst>
              </a:tr>
              <a:tr h="1577163">
                <a:tc>
                  <a:txBody>
                    <a:bodyPr/>
                    <a:lstStyle/>
                    <a:p>
                      <a:pPr algn="ctr"/>
                      <a:r>
                        <a:rPr kumimoji="1" lang="en-US" altLang="ja-JP"/>
                        <a:t>2</a:t>
                      </a:r>
                      <a:endParaRPr kumimoji="1" lang="ja-JP" altLang="en-US"/>
                    </a:p>
                  </a:txBody>
                  <a:tcPr anchor="ctr"/>
                </a:tc>
                <a:tc>
                  <a:txBody>
                    <a:bodyPr/>
                    <a:lstStyle/>
                    <a:p>
                      <a:r>
                        <a:rPr kumimoji="1" lang="ja-JP" altLang="en-US"/>
                        <a:t>社会・情緒面の改善</a:t>
                      </a:r>
                    </a:p>
                  </a:txBody>
                  <a:tcPr/>
                </a:tc>
                <a:tc>
                  <a:txBody>
                    <a:bodyPr/>
                    <a:lstStyle/>
                    <a:p>
                      <a:pPr marL="285750" indent="-285750">
                        <a:buFont typeface="Arial" panose="020B0604020202020204" pitchFamily="34" charset="0"/>
                        <a:buChar char="•"/>
                      </a:pPr>
                      <a:r>
                        <a:rPr kumimoji="1" lang="ja-JP" altLang="en-US" dirty="0"/>
                        <a:t>改善したい人間関係や、公的成功においてより大きな効果をもたらす具体的な状況をリストアップしてみる</a:t>
                      </a:r>
                      <a:endParaRPr kumimoji="1" lang="en-US" altLang="ja-JP" dirty="0"/>
                    </a:p>
                    <a:p>
                      <a:pPr marL="285750" indent="-285750">
                        <a:buFont typeface="Arial" panose="020B0604020202020204" pitchFamily="34" charset="0"/>
                        <a:buChar char="•"/>
                      </a:pPr>
                      <a:r>
                        <a:rPr kumimoji="1" lang="ja-JP" altLang="en-US" dirty="0"/>
                        <a:t>それを１つ選び、来週のスケジュール表に書き込む</a:t>
                      </a:r>
                      <a:endParaRPr kumimoji="1" lang="en-US" altLang="ja-JP" dirty="0"/>
                    </a:p>
                    <a:p>
                      <a:pPr marL="285750" indent="-285750">
                        <a:buFont typeface="Arial" panose="020B0604020202020204" pitchFamily="34" charset="0"/>
                        <a:buChar char="•"/>
                      </a:pPr>
                      <a:r>
                        <a:rPr kumimoji="1" lang="ja-JP" altLang="en-US" dirty="0"/>
                        <a:t>週末に自己評価する</a:t>
                      </a:r>
                      <a:endParaRPr kumimoji="1" lang="en-US" altLang="ja-JP" dirty="0"/>
                    </a:p>
                  </a:txBody>
                  <a:tcPr/>
                </a:tc>
                <a:extLst>
                  <a:ext uri="{0D108BD9-81ED-4DB2-BD59-A6C34878D82A}">
                    <a16:rowId xmlns:a16="http://schemas.microsoft.com/office/drawing/2014/main" val="649584280"/>
                  </a:ext>
                </a:extLst>
              </a:tr>
            </a:tbl>
          </a:graphicData>
        </a:graphic>
      </p:graphicFrame>
    </p:spTree>
    <p:extLst>
      <p:ext uri="{BB962C8B-B14F-4D97-AF65-F5344CB8AC3E}">
        <p14:creationId xmlns:p14="http://schemas.microsoft.com/office/powerpoint/2010/main" val="3515370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C46C31-1BAB-413C-815F-473506D833D1}"/>
              </a:ext>
            </a:extLst>
          </p:cNvPr>
          <p:cNvSpPr>
            <a:spLocks noGrp="1"/>
          </p:cNvSpPr>
          <p:nvPr>
            <p:ph type="title"/>
          </p:nvPr>
        </p:nvSpPr>
        <p:spPr/>
        <p:txBody>
          <a:bodyPr>
            <a:normAutofit fontScale="90000"/>
          </a:bodyPr>
          <a:lstStyle/>
          <a:p>
            <a:r>
              <a:rPr kumimoji="1" lang="ja-JP" altLang="en-US"/>
              <a:t>７つの習慣を企業経営に組み込むには</a:t>
            </a:r>
          </a:p>
        </p:txBody>
      </p:sp>
      <p:sp>
        <p:nvSpPr>
          <p:cNvPr id="3" name="フッター プレースホルダー 2">
            <a:extLst>
              <a:ext uri="{FF2B5EF4-FFF2-40B4-BE49-F238E27FC236}">
                <a16:creationId xmlns:a16="http://schemas.microsoft.com/office/drawing/2014/main" id="{0B8FA483-8F85-4162-996B-E90C85CBAD45}"/>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DEBEE2-5BDD-454E-BF14-F8C006D17E0E}"/>
              </a:ext>
            </a:extLst>
          </p:cNvPr>
          <p:cNvSpPr>
            <a:spLocks noGrp="1"/>
          </p:cNvSpPr>
          <p:nvPr>
            <p:ph type="sldNum" sz="quarter" idx="11"/>
          </p:nvPr>
        </p:nvSpPr>
        <p:spPr/>
        <p:txBody>
          <a:bodyPr/>
          <a:lstStyle/>
          <a:p>
            <a:fld id="{D9AE47F2-95C2-4286-997D-4843A9A6AD0C}" type="slidenum">
              <a:rPr lang="ja-JP" altLang="en-US" smtClean="0"/>
              <a:pPr/>
              <a:t>61</a:t>
            </a:fld>
            <a:endParaRPr lang="ja-JP" altLang="en-US"/>
          </a:p>
        </p:txBody>
      </p:sp>
      <p:sp>
        <p:nvSpPr>
          <p:cNvPr id="5" name="コンテンツ プレースホルダー 4">
            <a:extLst>
              <a:ext uri="{FF2B5EF4-FFF2-40B4-BE49-F238E27FC236}">
                <a16:creationId xmlns:a16="http://schemas.microsoft.com/office/drawing/2014/main" id="{0FA7C2EB-2E5E-4DC7-A5C5-05DBC20F579D}"/>
              </a:ext>
            </a:extLst>
          </p:cNvPr>
          <p:cNvSpPr>
            <a:spLocks noGrp="1"/>
          </p:cNvSpPr>
          <p:nvPr>
            <p:ph sz="quarter" idx="12"/>
          </p:nvPr>
        </p:nvSpPr>
        <p:spPr>
          <a:xfrm>
            <a:off x="327260" y="3580597"/>
            <a:ext cx="11526072" cy="2572553"/>
          </a:xfrm>
        </p:spPr>
        <p:txBody>
          <a:bodyPr>
            <a:normAutofit lnSpcReduction="10000"/>
          </a:bodyPr>
          <a:lstStyle/>
          <a:p>
            <a:r>
              <a:rPr kumimoji="1" lang="ja-JP" altLang="en-US"/>
              <a:t>第１の習慣「主体的である」を獲得するためのワークを開催する</a:t>
            </a:r>
            <a:endParaRPr kumimoji="1" lang="en-US" altLang="ja-JP"/>
          </a:p>
          <a:p>
            <a:r>
              <a:rPr lang="ja-JP" altLang="en-US"/>
              <a:t>第２の習慣「ミッション・ステートメント」を作成する</a:t>
            </a:r>
            <a:endParaRPr lang="en-US" altLang="ja-JP"/>
          </a:p>
        </p:txBody>
      </p:sp>
      <p:sp>
        <p:nvSpPr>
          <p:cNvPr id="6" name="四角形: 角を丸くする 5">
            <a:extLst>
              <a:ext uri="{FF2B5EF4-FFF2-40B4-BE49-F238E27FC236}">
                <a16:creationId xmlns:a16="http://schemas.microsoft.com/office/drawing/2014/main" id="{8CAD3FA1-5603-4D3F-8B81-5FF1381EB63D}"/>
              </a:ext>
            </a:extLst>
          </p:cNvPr>
          <p:cNvSpPr/>
          <p:nvPr/>
        </p:nvSpPr>
        <p:spPr>
          <a:xfrm>
            <a:off x="1796020" y="1392217"/>
            <a:ext cx="3600000" cy="408623"/>
          </a:xfrm>
          <a:prstGeom prst="round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ja-JP" altLang="en-US"/>
              <a:t>まずは小規模チームで結果を出す</a:t>
            </a:r>
          </a:p>
        </p:txBody>
      </p:sp>
      <p:sp>
        <p:nvSpPr>
          <p:cNvPr id="7" name="四角形: 角を丸くする 6">
            <a:extLst>
              <a:ext uri="{FF2B5EF4-FFF2-40B4-BE49-F238E27FC236}">
                <a16:creationId xmlns:a16="http://schemas.microsoft.com/office/drawing/2014/main" id="{4A9A23F7-028B-4F6A-8E87-2A8AF705C3F1}"/>
              </a:ext>
            </a:extLst>
          </p:cNvPr>
          <p:cNvSpPr/>
          <p:nvPr/>
        </p:nvSpPr>
        <p:spPr>
          <a:xfrm>
            <a:off x="7485033" y="1392217"/>
            <a:ext cx="3600000" cy="408623"/>
          </a:xfrm>
          <a:prstGeom prst="round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ja-JP" altLang="en-US"/>
              <a:t>全社展開</a:t>
            </a:r>
          </a:p>
        </p:txBody>
      </p:sp>
      <p:sp>
        <p:nvSpPr>
          <p:cNvPr id="8" name="矢印: 右 7">
            <a:extLst>
              <a:ext uri="{FF2B5EF4-FFF2-40B4-BE49-F238E27FC236}">
                <a16:creationId xmlns:a16="http://schemas.microsoft.com/office/drawing/2014/main" id="{299D9D01-D7C5-490A-8732-0ED6753A0289}"/>
              </a:ext>
            </a:extLst>
          </p:cNvPr>
          <p:cNvSpPr/>
          <p:nvPr/>
        </p:nvSpPr>
        <p:spPr>
          <a:xfrm>
            <a:off x="5871411" y="1392217"/>
            <a:ext cx="924571" cy="463505"/>
          </a:xfrm>
          <a:prstGeom prst="righ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9" name="正方形/長方形 8">
            <a:extLst>
              <a:ext uri="{FF2B5EF4-FFF2-40B4-BE49-F238E27FC236}">
                <a16:creationId xmlns:a16="http://schemas.microsoft.com/office/drawing/2014/main" id="{0E50094B-ED2C-41E7-A78C-6F6B6EBB10CB}"/>
              </a:ext>
            </a:extLst>
          </p:cNvPr>
          <p:cNvSpPr/>
          <p:nvPr/>
        </p:nvSpPr>
        <p:spPr>
          <a:xfrm>
            <a:off x="863064" y="2362530"/>
            <a:ext cx="7472413" cy="646331"/>
          </a:xfrm>
          <a:prstGeom prst="rect">
            <a:avLst/>
          </a:prstGeom>
        </p:spPr>
        <p:txBody>
          <a:bodyPr wrap="square">
            <a:spAutoFit/>
          </a:bodyPr>
          <a:lstStyle/>
          <a:p>
            <a:pPr marL="285750" indent="-285750">
              <a:buFont typeface="Arial" panose="020B0604020202020204" pitchFamily="34" charset="0"/>
              <a:buChar char="•"/>
            </a:pPr>
            <a:r>
              <a:rPr lang="ja-JP" altLang="en-US"/>
              <a:t>本取り組みに理解を示してくれそうな精鋭チームを選ぶ</a:t>
            </a:r>
          </a:p>
          <a:p>
            <a:pPr marL="285750" indent="-285750">
              <a:buFont typeface="Arial" panose="020B0604020202020204" pitchFamily="34" charset="0"/>
              <a:buChar char="•"/>
            </a:pPr>
            <a:r>
              <a:rPr lang="ja-JP" altLang="en-US"/>
              <a:t>説明会を開催</a:t>
            </a:r>
          </a:p>
        </p:txBody>
      </p:sp>
    </p:spTree>
    <p:extLst>
      <p:ext uri="{BB962C8B-B14F-4D97-AF65-F5344CB8AC3E}">
        <p14:creationId xmlns:p14="http://schemas.microsoft.com/office/powerpoint/2010/main" val="1703507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lstStyle/>
          <a:p>
            <a:r>
              <a:rPr kumimoji="1" lang="ja-JP" altLang="en-US"/>
              <a:t>７つの方</a:t>
            </a:r>
          </a:p>
        </p:txBody>
      </p:sp>
      <p:sp>
        <p:nvSpPr>
          <p:cNvPr id="3" name="正方形/長方形 2">
            <a:extLst>
              <a:ext uri="{FF2B5EF4-FFF2-40B4-BE49-F238E27FC236}">
                <a16:creationId xmlns:a16="http://schemas.microsoft.com/office/drawing/2014/main" id="{84673A04-93E4-4311-BAF0-B602B9745F5D}"/>
              </a:ext>
            </a:extLst>
          </p:cNvPr>
          <p:cNvSpPr/>
          <p:nvPr/>
        </p:nvSpPr>
        <p:spPr>
          <a:xfrm>
            <a:off x="2384079" y="3753292"/>
            <a:ext cx="7423841" cy="2031325"/>
          </a:xfrm>
          <a:prstGeom prst="rect">
            <a:avLst/>
          </a:prstGeom>
        </p:spPr>
        <p:txBody>
          <a:bodyPr wrap="square">
            <a:spAutoFit/>
          </a:bodyPr>
          <a:lstStyle/>
          <a:p>
            <a:pPr marL="285750" indent="-285750" algn="ctr">
              <a:buFont typeface="Arial" panose="020B0604020202020204" pitchFamily="34" charset="0"/>
              <a:buChar char="•"/>
            </a:pPr>
            <a:r>
              <a:rPr lang="ja-JP" altLang="en-US"/>
              <a:t>伝え方</a:t>
            </a:r>
            <a:endParaRPr lang="en-US" altLang="ja-JP"/>
          </a:p>
          <a:p>
            <a:pPr marL="285750" indent="-285750" algn="ctr">
              <a:buFont typeface="Arial" panose="020B0604020202020204" pitchFamily="34" charset="0"/>
              <a:buChar char="•"/>
            </a:pPr>
            <a:r>
              <a:rPr lang="ja-JP" altLang="en-US"/>
              <a:t>整え方</a:t>
            </a:r>
            <a:endParaRPr lang="en-US" altLang="ja-JP"/>
          </a:p>
          <a:p>
            <a:pPr marL="285750" indent="-285750" algn="ctr">
              <a:buFont typeface="Arial" panose="020B0604020202020204" pitchFamily="34" charset="0"/>
              <a:buChar char="•"/>
            </a:pPr>
            <a:r>
              <a:rPr lang="ja-JP" altLang="en-US"/>
              <a:t>学び方</a:t>
            </a:r>
            <a:endParaRPr lang="en-US" altLang="ja-JP"/>
          </a:p>
          <a:p>
            <a:pPr marL="285750" indent="-285750" algn="ctr">
              <a:buFont typeface="Arial" panose="020B0604020202020204" pitchFamily="34" charset="0"/>
              <a:buChar char="•"/>
            </a:pPr>
            <a:r>
              <a:rPr lang="ja-JP" altLang="en-US"/>
              <a:t>考え方</a:t>
            </a:r>
            <a:endParaRPr lang="en-US" altLang="ja-JP"/>
          </a:p>
          <a:p>
            <a:pPr marL="285750" indent="-285750" algn="ctr">
              <a:buFont typeface="Arial" panose="020B0604020202020204" pitchFamily="34" charset="0"/>
              <a:buChar char="•"/>
            </a:pPr>
            <a:r>
              <a:rPr lang="ja-JP" altLang="en-US"/>
              <a:t>稼ぎ方</a:t>
            </a:r>
            <a:endParaRPr lang="en-US" altLang="ja-JP"/>
          </a:p>
          <a:p>
            <a:pPr marL="285750" indent="-285750" algn="ctr">
              <a:buFont typeface="Arial" panose="020B0604020202020204" pitchFamily="34" charset="0"/>
              <a:buChar char="•"/>
            </a:pPr>
            <a:r>
              <a:rPr lang="ja-JP" altLang="en-US"/>
              <a:t>進め方</a:t>
            </a:r>
            <a:endParaRPr lang="en-US" altLang="ja-JP"/>
          </a:p>
          <a:p>
            <a:pPr marL="285750" indent="-285750" algn="ctr">
              <a:buFont typeface="Arial" panose="020B0604020202020204" pitchFamily="34" charset="0"/>
              <a:buChar char="•"/>
            </a:pPr>
            <a:r>
              <a:rPr lang="ja-JP" altLang="en-US"/>
              <a:t>生き方</a:t>
            </a:r>
          </a:p>
        </p:txBody>
      </p:sp>
    </p:spTree>
    <p:extLst>
      <p:ext uri="{BB962C8B-B14F-4D97-AF65-F5344CB8AC3E}">
        <p14:creationId xmlns:p14="http://schemas.microsoft.com/office/powerpoint/2010/main" val="733012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4269978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60C65-4BFB-46C2-835B-3D4920C83627}"/>
              </a:ext>
            </a:extLst>
          </p:cNvPr>
          <p:cNvSpPr>
            <a:spLocks noGrp="1"/>
          </p:cNvSpPr>
          <p:nvPr>
            <p:ph type="title"/>
          </p:nvPr>
        </p:nvSpPr>
        <p:spPr/>
        <p:txBody>
          <a:bodyPr>
            <a:normAutofit fontScale="90000"/>
          </a:bodyPr>
          <a:lstStyle/>
          <a:p>
            <a:r>
              <a:rPr lang="en-US" altLang="ja-JP"/>
              <a:t>【</a:t>
            </a:r>
            <a:r>
              <a:rPr lang="ja-JP" altLang="en-US"/>
              <a:t>伝え方</a:t>
            </a:r>
            <a:r>
              <a:rPr lang="en-US" altLang="ja-JP"/>
              <a:t>】</a:t>
            </a:r>
            <a:r>
              <a:rPr lang="ja-JP" altLang="en-US"/>
              <a:t>伝え方のルール</a:t>
            </a:r>
            <a:endParaRPr kumimoji="1" lang="ja-JP" altLang="en-US"/>
          </a:p>
        </p:txBody>
      </p:sp>
      <p:sp>
        <p:nvSpPr>
          <p:cNvPr id="3" name="フッター プレースホルダー 2">
            <a:extLst>
              <a:ext uri="{FF2B5EF4-FFF2-40B4-BE49-F238E27FC236}">
                <a16:creationId xmlns:a16="http://schemas.microsoft.com/office/drawing/2014/main" id="{E92EA5C7-77C1-4913-A8C8-1BE5BFA04B6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F29B20-2D6A-4975-8E8C-CBBA7346FF28}"/>
              </a:ext>
            </a:extLst>
          </p:cNvPr>
          <p:cNvSpPr>
            <a:spLocks noGrp="1"/>
          </p:cNvSpPr>
          <p:nvPr>
            <p:ph type="sldNum" sz="quarter" idx="11"/>
          </p:nvPr>
        </p:nvSpPr>
        <p:spPr/>
        <p:txBody>
          <a:bodyPr/>
          <a:lstStyle/>
          <a:p>
            <a:fld id="{D9AE47F2-95C2-4286-997D-4843A9A6AD0C}" type="slidenum">
              <a:rPr lang="ja-JP" altLang="en-US" smtClean="0"/>
              <a:pPr/>
              <a:t>64</a:t>
            </a:fld>
            <a:endParaRPr lang="ja-JP" altLang="en-US"/>
          </a:p>
        </p:txBody>
      </p:sp>
      <p:sp>
        <p:nvSpPr>
          <p:cNvPr id="5" name="コンテンツ プレースホルダー 4">
            <a:extLst>
              <a:ext uri="{FF2B5EF4-FFF2-40B4-BE49-F238E27FC236}">
                <a16:creationId xmlns:a16="http://schemas.microsoft.com/office/drawing/2014/main" id="{86705C5A-97D4-4B13-8F09-619F63BBDC29}"/>
              </a:ext>
            </a:extLst>
          </p:cNvPr>
          <p:cNvSpPr>
            <a:spLocks noGrp="1"/>
          </p:cNvSpPr>
          <p:nvPr>
            <p:ph sz="quarter" idx="12"/>
          </p:nvPr>
        </p:nvSpPr>
        <p:spPr>
          <a:xfrm>
            <a:off x="397933" y="1264356"/>
            <a:ext cx="9521823" cy="5017153"/>
          </a:xfrm>
        </p:spPr>
        <p:txBody>
          <a:bodyPr>
            <a:normAutofit lnSpcReduction="10000"/>
          </a:bodyPr>
          <a:lstStyle/>
          <a:p>
            <a:r>
              <a:rPr lang="ja-JP" altLang="en-US"/>
              <a:t>伝え方を変えるだけで成功率が高まる</a:t>
            </a:r>
            <a:endParaRPr lang="en-US" altLang="ja-JP"/>
          </a:p>
          <a:p>
            <a:pPr lvl="1"/>
            <a:r>
              <a:rPr lang="ja-JP" altLang="en-US"/>
              <a:t>「納期を遅らせてほしい」ではなく、「もっと品質を上げたいので、ちょっとだけ納期を粘らせてもらえないか」</a:t>
            </a:r>
            <a:endParaRPr lang="en-US" altLang="ja-JP"/>
          </a:p>
          <a:p>
            <a:r>
              <a:rPr lang="ja-JP" altLang="en-US"/>
              <a:t>よい伝え方の基本ルール</a:t>
            </a:r>
            <a:endParaRPr lang="en-US" altLang="ja-JP"/>
          </a:p>
          <a:p>
            <a:pPr lvl="1"/>
            <a:r>
              <a:rPr lang="ja-JP" altLang="en-US"/>
              <a:t>自分の頭の中をそのまま言葉にせず、相手の頭の中を想像して伝える</a:t>
            </a:r>
            <a:endParaRPr lang="en-US" altLang="ja-JP"/>
          </a:p>
          <a:p>
            <a:pPr lvl="2"/>
            <a:r>
              <a:rPr lang="ja-JP" altLang="en-US"/>
              <a:t>「この芝生に入らないでください」⇒「この芝生に入ると農薬が付きますよ」</a:t>
            </a:r>
            <a:endParaRPr lang="en-US" altLang="ja-JP"/>
          </a:p>
          <a:p>
            <a:pPr lvl="1"/>
            <a:r>
              <a:rPr lang="ja-JP" altLang="en-US"/>
              <a:t>強い言葉に変換する（ギャップ法）</a:t>
            </a:r>
            <a:endParaRPr lang="en-US" altLang="ja-JP"/>
          </a:p>
          <a:p>
            <a:pPr lvl="2"/>
            <a:r>
              <a:rPr lang="ja-JP" altLang="en-US"/>
              <a:t>相手のことを好きな時、“好き”とは言わずあえて逆の言葉を使う。「あなたが好きです」⇒「あなたを嫌いになりたいが、できない」</a:t>
            </a:r>
            <a:endParaRPr lang="en-US" altLang="ja-JP"/>
          </a:p>
        </p:txBody>
      </p:sp>
      <p:pic>
        <p:nvPicPr>
          <p:cNvPr id="6" name="Picture 2">
            <a:extLst>
              <a:ext uri="{FF2B5EF4-FFF2-40B4-BE49-F238E27FC236}">
                <a16:creationId xmlns:a16="http://schemas.microsoft.com/office/drawing/2014/main" id="{E8A73CC4-9810-44AA-A3B6-394272693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9756" y="1298044"/>
            <a:ext cx="19335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2581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174DE-49A3-4919-B1A5-E644B1FC3F6B}"/>
              </a:ext>
            </a:extLst>
          </p:cNvPr>
          <p:cNvSpPr>
            <a:spLocks noGrp="1"/>
          </p:cNvSpPr>
          <p:nvPr>
            <p:ph type="title"/>
          </p:nvPr>
        </p:nvSpPr>
        <p:spPr/>
        <p:txBody>
          <a:bodyPr>
            <a:normAutofit fontScale="90000"/>
          </a:bodyPr>
          <a:lstStyle/>
          <a:p>
            <a:r>
              <a:rPr lang="en-US" altLang="ja-JP"/>
              <a:t>【</a:t>
            </a:r>
            <a:r>
              <a:rPr lang="ja-JP" altLang="en-US"/>
              <a:t>伝え方</a:t>
            </a:r>
            <a:r>
              <a:rPr lang="en-US" altLang="ja-JP"/>
              <a:t>】</a:t>
            </a:r>
            <a:r>
              <a:rPr lang="ja-JP" altLang="en-US"/>
              <a:t>プレゼン</a:t>
            </a:r>
            <a:endParaRPr kumimoji="1" lang="ja-JP" altLang="en-US"/>
          </a:p>
        </p:txBody>
      </p:sp>
      <p:sp>
        <p:nvSpPr>
          <p:cNvPr id="3" name="フッター プレースホルダー 2">
            <a:extLst>
              <a:ext uri="{FF2B5EF4-FFF2-40B4-BE49-F238E27FC236}">
                <a16:creationId xmlns:a16="http://schemas.microsoft.com/office/drawing/2014/main" id="{638A563A-AC00-4521-806F-248014094D8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8B1FEC-984B-43EC-B61E-92A71B7345E3}"/>
              </a:ext>
            </a:extLst>
          </p:cNvPr>
          <p:cNvSpPr>
            <a:spLocks noGrp="1"/>
          </p:cNvSpPr>
          <p:nvPr>
            <p:ph type="sldNum" sz="quarter" idx="11"/>
          </p:nvPr>
        </p:nvSpPr>
        <p:spPr/>
        <p:txBody>
          <a:bodyPr/>
          <a:lstStyle/>
          <a:p>
            <a:fld id="{D9AE47F2-95C2-4286-997D-4843A9A6AD0C}" type="slidenum">
              <a:rPr lang="ja-JP" altLang="en-US" smtClean="0"/>
              <a:pPr/>
              <a:t>65</a:t>
            </a:fld>
            <a:endParaRPr lang="ja-JP" altLang="en-US"/>
          </a:p>
        </p:txBody>
      </p:sp>
      <p:sp>
        <p:nvSpPr>
          <p:cNvPr id="5" name="コンテンツ プレースホルダー 4">
            <a:extLst>
              <a:ext uri="{FF2B5EF4-FFF2-40B4-BE49-F238E27FC236}">
                <a16:creationId xmlns:a16="http://schemas.microsoft.com/office/drawing/2014/main" id="{D35EFCBD-1A22-4D26-B445-D1D22523AD09}"/>
              </a:ext>
            </a:extLst>
          </p:cNvPr>
          <p:cNvSpPr>
            <a:spLocks noGrp="1"/>
          </p:cNvSpPr>
          <p:nvPr>
            <p:ph sz="quarter" idx="12"/>
          </p:nvPr>
        </p:nvSpPr>
        <p:spPr>
          <a:xfrm>
            <a:off x="397933" y="1264357"/>
            <a:ext cx="9976990" cy="4888794"/>
          </a:xfrm>
        </p:spPr>
        <p:txBody>
          <a:bodyPr>
            <a:normAutofit fontScale="62500" lnSpcReduction="20000"/>
          </a:bodyPr>
          <a:lstStyle/>
          <a:p>
            <a:r>
              <a:rPr lang="ja-JP" altLang="en-US"/>
              <a:t>プレゼンはゴールを決めてから臨む</a:t>
            </a:r>
            <a:endParaRPr lang="en-US" altLang="ja-JP"/>
          </a:p>
          <a:p>
            <a:pPr lvl="1"/>
            <a:r>
              <a:rPr lang="ja-JP" altLang="en-US"/>
              <a:t>ゴールは何かを決める（意見をもらう？賛成してもらう？動いてもらう？）</a:t>
            </a:r>
            <a:endParaRPr lang="en-US" altLang="ja-JP"/>
          </a:p>
          <a:p>
            <a:pPr lvl="1"/>
            <a:r>
              <a:rPr lang="ja-JP" altLang="en-US"/>
              <a:t>「内容を理解してもらう」はゴールではない。理解してもらったうえで、どうしてもらいたいのか</a:t>
            </a:r>
            <a:endParaRPr lang="en-US" altLang="ja-JP"/>
          </a:p>
          <a:p>
            <a:pPr lvl="1"/>
            <a:r>
              <a:rPr lang="ja-JP" altLang="en-US"/>
              <a:t>相手の立場や関心・興味をリサーチしたうえで臨む</a:t>
            </a:r>
            <a:endParaRPr lang="en-US" altLang="ja-JP"/>
          </a:p>
          <a:p>
            <a:r>
              <a:rPr lang="ja-JP" altLang="en-US"/>
              <a:t>スライドはスッキリが基本</a:t>
            </a:r>
            <a:endParaRPr lang="en-US" altLang="ja-JP"/>
          </a:p>
          <a:p>
            <a:pPr lvl="1"/>
            <a:r>
              <a:rPr lang="ja-JP" altLang="en-US"/>
              <a:t>文字は少なめで、グラフや図を使う</a:t>
            </a:r>
            <a:endParaRPr lang="en-US" altLang="ja-JP"/>
          </a:p>
          <a:p>
            <a:pPr lvl="1"/>
            <a:r>
              <a:rPr lang="ja-JP" altLang="en-US"/>
              <a:t>フォントサイズ３２以上</a:t>
            </a:r>
            <a:endParaRPr lang="en-US" altLang="ja-JP"/>
          </a:p>
          <a:p>
            <a:pPr lvl="1"/>
            <a:r>
              <a:rPr lang="ja-JP" altLang="en-US"/>
              <a:t>中学生でも理解できる言葉を使う</a:t>
            </a:r>
            <a:endParaRPr lang="en-US" altLang="ja-JP"/>
          </a:p>
          <a:p>
            <a:r>
              <a:rPr lang="en-US" altLang="ja-JP"/>
              <a:t>3</a:t>
            </a:r>
            <a:r>
              <a:rPr lang="ja-JP" altLang="en-US"/>
              <a:t>段ピラミッドで伝える</a:t>
            </a:r>
            <a:endParaRPr lang="en-US" altLang="ja-JP"/>
          </a:p>
          <a:p>
            <a:pPr lvl="1"/>
            <a:r>
              <a:rPr lang="ja-JP" altLang="en-US"/>
              <a:t>結論、根拠、具体例で構成する</a:t>
            </a:r>
            <a:endParaRPr lang="en-US" altLang="ja-JP"/>
          </a:p>
          <a:p>
            <a:pPr lvl="1"/>
            <a:r>
              <a:rPr lang="ja-JP" altLang="en-US"/>
              <a:t>意味がつながることを意識する</a:t>
            </a:r>
            <a:endParaRPr lang="en-US" altLang="ja-JP"/>
          </a:p>
          <a:p>
            <a:pPr lvl="1"/>
            <a:r>
              <a:rPr lang="ja-JP" altLang="en-US"/>
              <a:t>根拠は３つくらいあるとよい</a:t>
            </a:r>
            <a:endParaRPr lang="en-US" altLang="ja-JP"/>
          </a:p>
        </p:txBody>
      </p:sp>
      <p:pic>
        <p:nvPicPr>
          <p:cNvPr id="6" name="Picture 2">
            <a:extLst>
              <a:ext uri="{FF2B5EF4-FFF2-40B4-BE49-F238E27FC236}">
                <a16:creationId xmlns:a16="http://schemas.microsoft.com/office/drawing/2014/main" id="{212E6104-76B1-4042-B7A8-5334FE9C2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7942" y="1264357"/>
            <a:ext cx="1715389" cy="25102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図表 7">
            <a:extLst>
              <a:ext uri="{FF2B5EF4-FFF2-40B4-BE49-F238E27FC236}">
                <a16:creationId xmlns:a16="http://schemas.microsoft.com/office/drawing/2014/main" id="{B2C4F494-80A2-43D5-AF27-A2D19CE0BBEC}"/>
              </a:ext>
            </a:extLst>
          </p:cNvPr>
          <p:cNvGraphicFramePr/>
          <p:nvPr>
            <p:extLst>
              <p:ext uri="{D42A27DB-BD31-4B8C-83A1-F6EECF244321}">
                <p14:modId xmlns:p14="http://schemas.microsoft.com/office/powerpoint/2010/main" val="2807688388"/>
              </p:ext>
            </p:extLst>
          </p:nvPr>
        </p:nvGraphicFramePr>
        <p:xfrm>
          <a:off x="6469812" y="3836833"/>
          <a:ext cx="3485072" cy="1740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テキスト ボックス 8">
            <a:extLst>
              <a:ext uri="{FF2B5EF4-FFF2-40B4-BE49-F238E27FC236}">
                <a16:creationId xmlns:a16="http://schemas.microsoft.com/office/drawing/2014/main" id="{9785F61D-12C5-4027-85AC-6D0BD8CDB8AF}"/>
              </a:ext>
            </a:extLst>
          </p:cNvPr>
          <p:cNvSpPr txBox="1"/>
          <p:nvPr/>
        </p:nvSpPr>
        <p:spPr>
          <a:xfrm>
            <a:off x="6662145" y="5173938"/>
            <a:ext cx="914400" cy="507831"/>
          </a:xfrm>
          <a:prstGeom prst="rect">
            <a:avLst/>
          </a:prstGeom>
          <a:noFill/>
        </p:spPr>
        <p:txBody>
          <a:bodyPr wrap="square" rtlCol="0">
            <a:spAutoFit/>
          </a:bodyPr>
          <a:lstStyle/>
          <a:p>
            <a:r>
              <a:rPr kumimoji="1" lang="ja-JP" altLang="en-US" sz="900"/>
              <a:t>テレビ事業からは撤退したほうがいい</a:t>
            </a:r>
          </a:p>
        </p:txBody>
      </p:sp>
      <p:sp>
        <p:nvSpPr>
          <p:cNvPr id="10" name="テキスト ボックス 9">
            <a:extLst>
              <a:ext uri="{FF2B5EF4-FFF2-40B4-BE49-F238E27FC236}">
                <a16:creationId xmlns:a16="http://schemas.microsoft.com/office/drawing/2014/main" id="{84325104-2175-424D-A6C6-681EC5C0C67F}"/>
              </a:ext>
            </a:extLst>
          </p:cNvPr>
          <p:cNvSpPr txBox="1"/>
          <p:nvPr/>
        </p:nvSpPr>
        <p:spPr>
          <a:xfrm>
            <a:off x="7769522" y="5575681"/>
            <a:ext cx="914400" cy="507831"/>
          </a:xfrm>
          <a:prstGeom prst="rect">
            <a:avLst/>
          </a:prstGeom>
          <a:noFill/>
        </p:spPr>
        <p:txBody>
          <a:bodyPr wrap="square" rtlCol="0">
            <a:spAutoFit/>
          </a:bodyPr>
          <a:lstStyle/>
          <a:p>
            <a:r>
              <a:rPr kumimoji="1" lang="ja-JP" altLang="en-US" sz="900"/>
              <a:t>家庭用テレビの市場が小さくなっている</a:t>
            </a:r>
          </a:p>
        </p:txBody>
      </p:sp>
      <p:sp>
        <p:nvSpPr>
          <p:cNvPr id="11" name="テキスト ボックス 10">
            <a:extLst>
              <a:ext uri="{FF2B5EF4-FFF2-40B4-BE49-F238E27FC236}">
                <a16:creationId xmlns:a16="http://schemas.microsoft.com/office/drawing/2014/main" id="{C302784E-36DF-471F-92AD-9A57C729E9F4}"/>
              </a:ext>
            </a:extLst>
          </p:cNvPr>
          <p:cNvSpPr txBox="1"/>
          <p:nvPr/>
        </p:nvSpPr>
        <p:spPr>
          <a:xfrm>
            <a:off x="8876899" y="5681769"/>
            <a:ext cx="914400" cy="507831"/>
          </a:xfrm>
          <a:prstGeom prst="rect">
            <a:avLst/>
          </a:prstGeom>
          <a:noFill/>
        </p:spPr>
        <p:txBody>
          <a:bodyPr wrap="square" rtlCol="0">
            <a:spAutoFit/>
          </a:bodyPr>
          <a:lstStyle/>
          <a:p>
            <a:r>
              <a:rPr kumimoji="1" lang="ja-JP" altLang="en-US" sz="900"/>
              <a:t>あの大手家電メーカーが倒産したから</a:t>
            </a:r>
          </a:p>
        </p:txBody>
      </p:sp>
    </p:spTree>
    <p:extLst>
      <p:ext uri="{BB962C8B-B14F-4D97-AF65-F5344CB8AC3E}">
        <p14:creationId xmlns:p14="http://schemas.microsoft.com/office/powerpoint/2010/main" val="1549451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E375AC-AF69-48E7-B4CD-30FB5F69AE7B}"/>
              </a:ext>
            </a:extLst>
          </p:cNvPr>
          <p:cNvSpPr>
            <a:spLocks noGrp="1"/>
          </p:cNvSpPr>
          <p:nvPr>
            <p:ph type="title"/>
          </p:nvPr>
        </p:nvSpPr>
        <p:spPr/>
        <p:txBody>
          <a:bodyPr>
            <a:normAutofit fontScale="90000"/>
          </a:bodyPr>
          <a:lstStyle/>
          <a:p>
            <a:r>
              <a:rPr kumimoji="1" lang="en-US" altLang="ja-JP"/>
              <a:t>【</a:t>
            </a:r>
            <a:r>
              <a:rPr kumimoji="1" lang="ja-JP" altLang="en-US"/>
              <a:t>整え方</a:t>
            </a:r>
            <a:r>
              <a:rPr kumimoji="1" lang="en-US" altLang="ja-JP"/>
              <a:t>】</a:t>
            </a:r>
            <a:r>
              <a:rPr kumimoji="1" lang="ja-JP" altLang="en-US"/>
              <a:t>マインドフルネス</a:t>
            </a:r>
          </a:p>
        </p:txBody>
      </p:sp>
      <p:sp>
        <p:nvSpPr>
          <p:cNvPr id="3" name="フッター プレースホルダー 2">
            <a:extLst>
              <a:ext uri="{FF2B5EF4-FFF2-40B4-BE49-F238E27FC236}">
                <a16:creationId xmlns:a16="http://schemas.microsoft.com/office/drawing/2014/main" id="{874DEF28-F0BB-4B86-8632-265812E408E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C4F9F43-B72C-41D1-AB20-743F8B2A0CA9}"/>
              </a:ext>
            </a:extLst>
          </p:cNvPr>
          <p:cNvSpPr>
            <a:spLocks noGrp="1"/>
          </p:cNvSpPr>
          <p:nvPr>
            <p:ph type="sldNum" sz="quarter" idx="11"/>
          </p:nvPr>
        </p:nvSpPr>
        <p:spPr/>
        <p:txBody>
          <a:bodyPr/>
          <a:lstStyle/>
          <a:p>
            <a:fld id="{D9AE47F2-95C2-4286-997D-4843A9A6AD0C}" type="slidenum">
              <a:rPr lang="ja-JP" altLang="en-US" smtClean="0"/>
              <a:pPr/>
              <a:t>66</a:t>
            </a:fld>
            <a:endParaRPr lang="ja-JP" altLang="en-US"/>
          </a:p>
        </p:txBody>
      </p:sp>
      <p:sp>
        <p:nvSpPr>
          <p:cNvPr id="5" name="コンテンツ プレースホルダー 4">
            <a:extLst>
              <a:ext uri="{FF2B5EF4-FFF2-40B4-BE49-F238E27FC236}">
                <a16:creationId xmlns:a16="http://schemas.microsoft.com/office/drawing/2014/main" id="{B34AEE3D-2D71-4B45-9B33-ED642992BA3C}"/>
              </a:ext>
            </a:extLst>
          </p:cNvPr>
          <p:cNvSpPr>
            <a:spLocks noGrp="1"/>
          </p:cNvSpPr>
          <p:nvPr>
            <p:ph sz="quarter" idx="12"/>
          </p:nvPr>
        </p:nvSpPr>
        <p:spPr>
          <a:xfrm>
            <a:off x="397932" y="1264356"/>
            <a:ext cx="9448031" cy="5160255"/>
          </a:xfrm>
        </p:spPr>
        <p:txBody>
          <a:bodyPr>
            <a:normAutofit fontScale="62500" lnSpcReduction="20000"/>
          </a:bodyPr>
          <a:lstStyle/>
          <a:p>
            <a:r>
              <a:rPr kumimoji="1" lang="ja-JP" altLang="en-US"/>
              <a:t>マインドフルネスとは</a:t>
            </a:r>
            <a:endParaRPr kumimoji="1" lang="en-US" altLang="ja-JP"/>
          </a:p>
          <a:p>
            <a:pPr lvl="1"/>
            <a:r>
              <a:rPr kumimoji="1" lang="ja-JP" altLang="en-US"/>
              <a:t>自動思考（考えたくなくても雑念が勝手に浮かんでくる状態）が浮かびにくい心の状態のこと。逆に</a:t>
            </a:r>
            <a:r>
              <a:rPr lang="ja-JP" altLang="en-US"/>
              <a:t>“マインドレスネス”は自動思考が浮かびやすく気が散っている状態</a:t>
            </a:r>
            <a:endParaRPr lang="en-US" altLang="ja-JP"/>
          </a:p>
          <a:p>
            <a:pPr lvl="1"/>
            <a:r>
              <a:rPr kumimoji="1" lang="ja-JP" altLang="en-US"/>
              <a:t>通勤電車の中・・・自動思考が浮かびやすいのでマインドレスネスの状態</a:t>
            </a:r>
            <a:endParaRPr kumimoji="1" lang="en-US" altLang="ja-JP"/>
          </a:p>
          <a:p>
            <a:pPr lvl="1"/>
            <a:r>
              <a:rPr lang="ja-JP" altLang="en-US"/>
              <a:t>水泳や書道中・・・自動思考が浮かびにくいのでマインドフルネスの状態</a:t>
            </a:r>
            <a:endParaRPr lang="en-US" altLang="ja-JP"/>
          </a:p>
          <a:p>
            <a:r>
              <a:rPr kumimoji="1" lang="ja-JP" altLang="en-US"/>
              <a:t>マインドレスネスの状態は良くない</a:t>
            </a:r>
            <a:endParaRPr lang="en-US" altLang="ja-JP"/>
          </a:p>
          <a:p>
            <a:pPr lvl="1"/>
            <a:r>
              <a:rPr kumimoji="1" lang="ja-JP" altLang="en-US"/>
              <a:t>脳が疲れる</a:t>
            </a:r>
            <a:endParaRPr kumimoji="1" lang="en-US" altLang="ja-JP"/>
          </a:p>
          <a:p>
            <a:pPr lvl="1"/>
            <a:r>
              <a:rPr lang="ja-JP" altLang="en-US"/>
              <a:t>自動思考はネガティブ思考の源（</a:t>
            </a:r>
            <a:r>
              <a:rPr kumimoji="1" lang="ja-JP" altLang="en-US"/>
              <a:t>不安、心配、後悔、イライラ）</a:t>
            </a:r>
            <a:endParaRPr kumimoji="1" lang="en-US" altLang="ja-JP"/>
          </a:p>
          <a:p>
            <a:r>
              <a:rPr lang="ja-JP" altLang="en-US"/>
              <a:t>マインドフルネス瞑想</a:t>
            </a:r>
            <a:endParaRPr lang="en-US" altLang="ja-JP"/>
          </a:p>
          <a:p>
            <a:pPr lvl="1"/>
            <a:r>
              <a:rPr kumimoji="1" lang="ja-JP" altLang="en-US">
                <a:solidFill>
                  <a:srgbClr val="FF0000"/>
                </a:solidFill>
              </a:rPr>
              <a:t>「今、この瞬間を観察する」</a:t>
            </a:r>
            <a:r>
              <a:rPr kumimoji="1" lang="ja-JP" altLang="en-US"/>
              <a:t>・・・瞑想し呼吸に集中する、自然の中に身を置き風を感じる、サウナや風呂に入って温度を感じるなど。</a:t>
            </a:r>
            <a:r>
              <a:rPr lang="ja-JP" altLang="en-US"/>
              <a:t>自動思考がでてきたら、「観察」に意識を戻すことが唯一のルール</a:t>
            </a:r>
            <a:endParaRPr lang="en-US" altLang="ja-JP"/>
          </a:p>
          <a:p>
            <a:pPr lvl="1"/>
            <a:r>
              <a:rPr lang="ja-JP" altLang="en-US"/>
              <a:t>毎日つづける</a:t>
            </a:r>
            <a:endParaRPr lang="en-US" altLang="ja-JP"/>
          </a:p>
          <a:p>
            <a:pPr lvl="1"/>
            <a:r>
              <a:rPr lang="ja-JP" altLang="en-US"/>
              <a:t>マインドフルネス瞑想の効果（</a:t>
            </a:r>
            <a:r>
              <a:rPr kumimoji="1" lang="ja-JP" altLang="en-US"/>
              <a:t>リラックス効果、</a:t>
            </a:r>
            <a:r>
              <a:rPr lang="ja-JP" altLang="en-US"/>
              <a:t>ストレス軽減、集中力アップ、痛みの解消、脳が疲れにくくなる、</a:t>
            </a:r>
            <a:r>
              <a:rPr kumimoji="1" lang="ja-JP" altLang="en-US"/>
              <a:t>長生きできる、</a:t>
            </a:r>
            <a:r>
              <a:rPr lang="ja-JP" altLang="en-US"/>
              <a:t>ダイエット、</a:t>
            </a:r>
            <a:r>
              <a:rPr kumimoji="1" lang="ja-JP" altLang="en-US"/>
              <a:t>免疫力アップなど）</a:t>
            </a:r>
          </a:p>
        </p:txBody>
      </p:sp>
      <p:pic>
        <p:nvPicPr>
          <p:cNvPr id="1026" name="Picture 2">
            <a:extLst>
              <a:ext uri="{FF2B5EF4-FFF2-40B4-BE49-F238E27FC236}">
                <a16:creationId xmlns:a16="http://schemas.microsoft.com/office/drawing/2014/main" id="{67276D13-52D2-4005-814C-964404AFA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233" y="1426402"/>
            <a:ext cx="1821098" cy="258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904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E2D92-D7E3-43DA-B780-B2E67C416EDC}"/>
              </a:ext>
            </a:extLst>
          </p:cNvPr>
          <p:cNvSpPr>
            <a:spLocks noGrp="1"/>
          </p:cNvSpPr>
          <p:nvPr>
            <p:ph type="title"/>
          </p:nvPr>
        </p:nvSpPr>
        <p:spPr/>
        <p:txBody>
          <a:bodyPr>
            <a:normAutofit fontScale="90000"/>
          </a:bodyPr>
          <a:lstStyle/>
          <a:p>
            <a:r>
              <a:rPr kumimoji="1" lang="en-US" altLang="ja-JP"/>
              <a:t>【</a:t>
            </a:r>
            <a:r>
              <a:rPr kumimoji="1" lang="ja-JP" altLang="en-US"/>
              <a:t>整え方</a:t>
            </a:r>
            <a:r>
              <a:rPr kumimoji="1" lang="en-US" altLang="ja-JP"/>
              <a:t>】</a:t>
            </a:r>
            <a:r>
              <a:rPr kumimoji="1" lang="ja-JP" altLang="en-US"/>
              <a:t>睡眠</a:t>
            </a:r>
          </a:p>
        </p:txBody>
      </p:sp>
      <p:sp>
        <p:nvSpPr>
          <p:cNvPr id="3" name="フッター プレースホルダー 2">
            <a:extLst>
              <a:ext uri="{FF2B5EF4-FFF2-40B4-BE49-F238E27FC236}">
                <a16:creationId xmlns:a16="http://schemas.microsoft.com/office/drawing/2014/main" id="{F978B046-2280-4B54-B9C9-BCFCCB026FD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7A93A8-A26E-4477-B1C2-5BD73743231A}"/>
              </a:ext>
            </a:extLst>
          </p:cNvPr>
          <p:cNvSpPr>
            <a:spLocks noGrp="1"/>
          </p:cNvSpPr>
          <p:nvPr>
            <p:ph type="sldNum" sz="quarter" idx="11"/>
          </p:nvPr>
        </p:nvSpPr>
        <p:spPr/>
        <p:txBody>
          <a:bodyPr/>
          <a:lstStyle/>
          <a:p>
            <a:fld id="{D9AE47F2-95C2-4286-997D-4843A9A6AD0C}" type="slidenum">
              <a:rPr lang="ja-JP" altLang="en-US" smtClean="0"/>
              <a:pPr/>
              <a:t>67</a:t>
            </a:fld>
            <a:endParaRPr lang="ja-JP" altLang="en-US"/>
          </a:p>
        </p:txBody>
      </p:sp>
      <p:sp>
        <p:nvSpPr>
          <p:cNvPr id="5" name="コンテンツ プレースホルダー 4">
            <a:extLst>
              <a:ext uri="{FF2B5EF4-FFF2-40B4-BE49-F238E27FC236}">
                <a16:creationId xmlns:a16="http://schemas.microsoft.com/office/drawing/2014/main" id="{3BEA7F98-FB45-46EB-94C5-39BFB54345FC}"/>
              </a:ext>
            </a:extLst>
          </p:cNvPr>
          <p:cNvSpPr>
            <a:spLocks noGrp="1"/>
          </p:cNvSpPr>
          <p:nvPr>
            <p:ph sz="quarter" idx="12"/>
          </p:nvPr>
        </p:nvSpPr>
        <p:spPr>
          <a:xfrm>
            <a:off x="397933" y="1264357"/>
            <a:ext cx="9562496" cy="4888794"/>
          </a:xfrm>
        </p:spPr>
        <p:txBody>
          <a:bodyPr>
            <a:normAutofit fontScale="77500" lnSpcReduction="20000"/>
          </a:bodyPr>
          <a:lstStyle/>
          <a:p>
            <a:r>
              <a:rPr kumimoji="1" lang="ja-JP" altLang="en-US"/>
              <a:t>寝始めの最初の</a:t>
            </a:r>
            <a:r>
              <a:rPr kumimoji="1" lang="en-US" altLang="ja-JP"/>
              <a:t>90</a:t>
            </a:r>
            <a:r>
              <a:rPr kumimoji="1" lang="ja-JP" altLang="en-US"/>
              <a:t>分の質を高めることが大事</a:t>
            </a:r>
            <a:endParaRPr kumimoji="1" lang="en-US" altLang="ja-JP"/>
          </a:p>
          <a:p>
            <a:r>
              <a:rPr lang="ja-JP" altLang="en-US"/>
              <a:t>質を高めるには寝る</a:t>
            </a:r>
            <a:r>
              <a:rPr lang="en-US" altLang="ja-JP"/>
              <a:t>90</a:t>
            </a:r>
            <a:r>
              <a:rPr lang="ja-JP" altLang="en-US"/>
              <a:t>分前に風呂に入って“深部体温”を上げること</a:t>
            </a:r>
            <a:endParaRPr lang="en-US" altLang="ja-JP"/>
          </a:p>
          <a:p>
            <a:pPr lvl="1"/>
            <a:r>
              <a:rPr kumimoji="1" lang="en-US" altLang="ja-JP"/>
              <a:t>90</a:t>
            </a:r>
            <a:r>
              <a:rPr kumimoji="1" lang="ja-JP" altLang="en-US"/>
              <a:t>分後には湯冷めして “深部体温”が下がっている“状態となる。この状態が質の高い睡眠を生み出す</a:t>
            </a:r>
            <a:endParaRPr kumimoji="1" lang="en-US" altLang="ja-JP"/>
          </a:p>
          <a:p>
            <a:pPr lvl="1"/>
            <a:r>
              <a:rPr kumimoji="1" lang="ja-JP" altLang="en-US"/>
              <a:t>シャワーの場合、風呂ほど深部体温が上がらないので、寝る</a:t>
            </a:r>
            <a:r>
              <a:rPr kumimoji="1" lang="en-US" altLang="ja-JP"/>
              <a:t>30</a:t>
            </a:r>
            <a:r>
              <a:rPr kumimoji="1" lang="ja-JP" altLang="en-US"/>
              <a:t>～</a:t>
            </a:r>
            <a:r>
              <a:rPr kumimoji="1" lang="en-US" altLang="ja-JP"/>
              <a:t>60</a:t>
            </a:r>
            <a:r>
              <a:rPr kumimoji="1" lang="ja-JP" altLang="en-US"/>
              <a:t>分前に浴びるのが良い</a:t>
            </a:r>
            <a:endParaRPr kumimoji="1" lang="en-US" altLang="ja-JP"/>
          </a:p>
          <a:p>
            <a:r>
              <a:rPr kumimoji="1" lang="ja-JP" altLang="en-US"/>
              <a:t>睡眠時間の理想は</a:t>
            </a:r>
            <a:r>
              <a:rPr kumimoji="1" lang="en-US" altLang="ja-JP"/>
              <a:t>7</a:t>
            </a:r>
            <a:r>
              <a:rPr kumimoji="1" lang="ja-JP" altLang="en-US"/>
              <a:t>時間</a:t>
            </a:r>
            <a:endParaRPr lang="en-US" altLang="ja-JP"/>
          </a:p>
          <a:p>
            <a:pPr lvl="1"/>
            <a:r>
              <a:rPr kumimoji="1" lang="ja-JP" altLang="en-US"/>
              <a:t>最低でも</a:t>
            </a:r>
            <a:r>
              <a:rPr kumimoji="1" lang="en-US" altLang="ja-JP"/>
              <a:t>6</a:t>
            </a:r>
            <a:r>
              <a:rPr kumimoji="1" lang="ja-JP" altLang="en-US"/>
              <a:t>時間</a:t>
            </a:r>
            <a:endParaRPr kumimoji="1" lang="en-US" altLang="ja-JP"/>
          </a:p>
          <a:p>
            <a:pPr lvl="1"/>
            <a:r>
              <a:rPr lang="ja-JP" altLang="en-US"/>
              <a:t>毎日同じ時間に寝ることが大事</a:t>
            </a:r>
            <a:endParaRPr kumimoji="1" lang="en-US" altLang="ja-JP"/>
          </a:p>
        </p:txBody>
      </p:sp>
      <p:pic>
        <p:nvPicPr>
          <p:cNvPr id="1026" name="Picture 2">
            <a:extLst>
              <a:ext uri="{FF2B5EF4-FFF2-40B4-BE49-F238E27FC236}">
                <a16:creationId xmlns:a16="http://schemas.microsoft.com/office/drawing/2014/main" id="{416CB7AF-2A54-4DF7-A1E6-BACE36952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0429" y="1264358"/>
            <a:ext cx="1892903" cy="276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806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E2D92-D7E3-43DA-B780-B2E67C416EDC}"/>
              </a:ext>
            </a:extLst>
          </p:cNvPr>
          <p:cNvSpPr>
            <a:spLocks noGrp="1"/>
          </p:cNvSpPr>
          <p:nvPr>
            <p:ph type="title"/>
          </p:nvPr>
        </p:nvSpPr>
        <p:spPr/>
        <p:txBody>
          <a:bodyPr>
            <a:normAutofit fontScale="90000"/>
          </a:bodyPr>
          <a:lstStyle/>
          <a:p>
            <a:r>
              <a:rPr kumimoji="1" lang="en-US" altLang="ja-JP"/>
              <a:t>【</a:t>
            </a:r>
            <a:r>
              <a:rPr kumimoji="1" lang="ja-JP" altLang="en-US"/>
              <a:t>整え方</a:t>
            </a:r>
            <a:r>
              <a:rPr kumimoji="1" lang="en-US" altLang="ja-JP"/>
              <a:t>】</a:t>
            </a:r>
            <a:r>
              <a:rPr kumimoji="1" lang="ja-JP" altLang="en-US"/>
              <a:t>食事</a:t>
            </a:r>
          </a:p>
        </p:txBody>
      </p:sp>
      <p:sp>
        <p:nvSpPr>
          <p:cNvPr id="3" name="フッター プレースホルダー 2">
            <a:extLst>
              <a:ext uri="{FF2B5EF4-FFF2-40B4-BE49-F238E27FC236}">
                <a16:creationId xmlns:a16="http://schemas.microsoft.com/office/drawing/2014/main" id="{F978B046-2280-4B54-B9C9-BCFCCB026FD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7A93A8-A26E-4477-B1C2-5BD73743231A}"/>
              </a:ext>
            </a:extLst>
          </p:cNvPr>
          <p:cNvSpPr>
            <a:spLocks noGrp="1"/>
          </p:cNvSpPr>
          <p:nvPr>
            <p:ph type="sldNum" sz="quarter" idx="11"/>
          </p:nvPr>
        </p:nvSpPr>
        <p:spPr/>
        <p:txBody>
          <a:bodyPr/>
          <a:lstStyle/>
          <a:p>
            <a:fld id="{D9AE47F2-95C2-4286-997D-4843A9A6AD0C}" type="slidenum">
              <a:rPr lang="ja-JP" altLang="en-US" smtClean="0"/>
              <a:pPr/>
              <a:t>68</a:t>
            </a:fld>
            <a:endParaRPr lang="ja-JP" altLang="en-US"/>
          </a:p>
        </p:txBody>
      </p:sp>
      <p:sp>
        <p:nvSpPr>
          <p:cNvPr id="5" name="コンテンツ プレースホルダー 4">
            <a:extLst>
              <a:ext uri="{FF2B5EF4-FFF2-40B4-BE49-F238E27FC236}">
                <a16:creationId xmlns:a16="http://schemas.microsoft.com/office/drawing/2014/main" id="{3BEA7F98-FB45-46EB-94C5-39BFB54345FC}"/>
              </a:ext>
            </a:extLst>
          </p:cNvPr>
          <p:cNvSpPr>
            <a:spLocks noGrp="1"/>
          </p:cNvSpPr>
          <p:nvPr>
            <p:ph sz="quarter" idx="12"/>
          </p:nvPr>
        </p:nvSpPr>
        <p:spPr/>
        <p:txBody>
          <a:bodyPr>
            <a:normAutofit fontScale="92500" lnSpcReduction="10000"/>
          </a:bodyPr>
          <a:lstStyle/>
          <a:p>
            <a:r>
              <a:rPr kumimoji="1" lang="ja-JP" altLang="en-US"/>
              <a:t>食べたほうがよいもの</a:t>
            </a:r>
            <a:endParaRPr kumimoji="1" lang="en-US" altLang="ja-JP"/>
          </a:p>
          <a:p>
            <a:pPr lvl="1"/>
            <a:r>
              <a:rPr kumimoji="1" lang="ja-JP" altLang="en-US"/>
              <a:t>茶色い炭水化物（玄米、そば、全粒粉のパン）</a:t>
            </a:r>
            <a:endParaRPr kumimoji="1" lang="en-US" altLang="ja-JP"/>
          </a:p>
          <a:p>
            <a:pPr lvl="1"/>
            <a:r>
              <a:rPr lang="ja-JP" altLang="en-US"/>
              <a:t>野菜と果物</a:t>
            </a:r>
            <a:endParaRPr kumimoji="1" lang="en-US" altLang="ja-JP"/>
          </a:p>
          <a:p>
            <a:pPr lvl="1"/>
            <a:r>
              <a:rPr lang="ja-JP" altLang="en-US"/>
              <a:t>オリーブオイル</a:t>
            </a:r>
            <a:endParaRPr lang="en-US" altLang="ja-JP"/>
          </a:p>
          <a:p>
            <a:pPr lvl="1"/>
            <a:r>
              <a:rPr kumimoji="1" lang="ja-JP" altLang="en-US"/>
              <a:t>白身の肉（魚、鳥）</a:t>
            </a:r>
            <a:endParaRPr kumimoji="1" lang="en-US" altLang="ja-JP"/>
          </a:p>
          <a:p>
            <a:pPr lvl="1"/>
            <a:r>
              <a:rPr lang="ja-JP" altLang="en-US"/>
              <a:t>ナッツ類</a:t>
            </a:r>
            <a:endParaRPr lang="en-US" altLang="ja-JP"/>
          </a:p>
          <a:p>
            <a:r>
              <a:rPr kumimoji="1" lang="ja-JP" altLang="en-US"/>
              <a:t>食べないほうがよいもの</a:t>
            </a:r>
            <a:endParaRPr kumimoji="1" lang="en-US" altLang="ja-JP"/>
          </a:p>
          <a:p>
            <a:pPr lvl="1"/>
            <a:r>
              <a:rPr lang="ja-JP" altLang="en-US"/>
              <a:t>白い炭水化物（白米、小麦）</a:t>
            </a:r>
            <a:endParaRPr lang="en-US" altLang="ja-JP"/>
          </a:p>
          <a:p>
            <a:pPr lvl="1"/>
            <a:r>
              <a:rPr kumimoji="1" lang="ja-JP" altLang="en-US"/>
              <a:t>赤い肉（牛肉、豚肉、ハム、ソーセージなどの加工肉）</a:t>
            </a:r>
            <a:endParaRPr kumimoji="1" lang="en-US" altLang="ja-JP"/>
          </a:p>
          <a:p>
            <a:pPr lvl="1"/>
            <a:r>
              <a:rPr lang="ja-JP" altLang="en-US"/>
              <a:t>バターなどの飽和脂肪酸</a:t>
            </a:r>
            <a:endParaRPr kumimoji="1" lang="ja-JP" altLang="en-US"/>
          </a:p>
        </p:txBody>
      </p:sp>
      <p:pic>
        <p:nvPicPr>
          <p:cNvPr id="6" name="図 5">
            <a:extLst>
              <a:ext uri="{FF2B5EF4-FFF2-40B4-BE49-F238E27FC236}">
                <a16:creationId xmlns:a16="http://schemas.microsoft.com/office/drawing/2014/main" id="{BEA02DEC-2C5E-4EB5-80CB-D962AC559F2B}"/>
              </a:ext>
            </a:extLst>
          </p:cNvPr>
          <p:cNvPicPr>
            <a:picLocks noChangeAspect="1"/>
          </p:cNvPicPr>
          <p:nvPr/>
        </p:nvPicPr>
        <p:blipFill>
          <a:blip r:embed="rId2"/>
          <a:stretch>
            <a:fillRect/>
          </a:stretch>
        </p:blipFill>
        <p:spPr>
          <a:xfrm>
            <a:off x="9860493" y="1379525"/>
            <a:ext cx="1933575" cy="2790825"/>
          </a:xfrm>
          <a:prstGeom prst="rect">
            <a:avLst/>
          </a:prstGeom>
        </p:spPr>
      </p:pic>
    </p:spTree>
    <p:extLst>
      <p:ext uri="{BB962C8B-B14F-4D97-AF65-F5344CB8AC3E}">
        <p14:creationId xmlns:p14="http://schemas.microsoft.com/office/powerpoint/2010/main" val="1607465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5A955-4043-4B93-8933-E6E667489313}"/>
              </a:ext>
            </a:extLst>
          </p:cNvPr>
          <p:cNvSpPr>
            <a:spLocks noGrp="1"/>
          </p:cNvSpPr>
          <p:nvPr>
            <p:ph type="title"/>
          </p:nvPr>
        </p:nvSpPr>
        <p:spPr/>
        <p:txBody>
          <a:bodyPr>
            <a:normAutofit fontScale="90000"/>
          </a:bodyPr>
          <a:lstStyle/>
          <a:p>
            <a:r>
              <a:rPr kumimoji="1" lang="en-US" altLang="ja-JP"/>
              <a:t>【</a:t>
            </a:r>
            <a:r>
              <a:rPr kumimoji="1" lang="ja-JP" altLang="en-US"/>
              <a:t>整え方</a:t>
            </a:r>
            <a:r>
              <a:rPr kumimoji="1" lang="en-US" altLang="ja-JP"/>
              <a:t>】</a:t>
            </a:r>
            <a:r>
              <a:rPr kumimoji="1" lang="ja-JP" altLang="en-US"/>
              <a:t>筋トレ</a:t>
            </a:r>
          </a:p>
        </p:txBody>
      </p:sp>
      <p:sp>
        <p:nvSpPr>
          <p:cNvPr id="3" name="フッター プレースホルダー 2">
            <a:extLst>
              <a:ext uri="{FF2B5EF4-FFF2-40B4-BE49-F238E27FC236}">
                <a16:creationId xmlns:a16="http://schemas.microsoft.com/office/drawing/2014/main" id="{5D4FEA3D-6779-4751-AD71-2F0C5E22DF4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D8E357-B1CF-4A92-80D2-B3ED759B42AD}"/>
              </a:ext>
            </a:extLst>
          </p:cNvPr>
          <p:cNvSpPr>
            <a:spLocks noGrp="1"/>
          </p:cNvSpPr>
          <p:nvPr>
            <p:ph type="sldNum" sz="quarter" idx="11"/>
          </p:nvPr>
        </p:nvSpPr>
        <p:spPr/>
        <p:txBody>
          <a:bodyPr/>
          <a:lstStyle/>
          <a:p>
            <a:fld id="{D9AE47F2-95C2-4286-997D-4843A9A6AD0C}" type="slidenum">
              <a:rPr lang="ja-JP" altLang="en-US" smtClean="0"/>
              <a:pPr/>
              <a:t>69</a:t>
            </a:fld>
            <a:endParaRPr lang="ja-JP" altLang="en-US"/>
          </a:p>
        </p:txBody>
      </p:sp>
      <p:sp>
        <p:nvSpPr>
          <p:cNvPr id="5" name="コンテンツ プレースホルダー 4">
            <a:extLst>
              <a:ext uri="{FF2B5EF4-FFF2-40B4-BE49-F238E27FC236}">
                <a16:creationId xmlns:a16="http://schemas.microsoft.com/office/drawing/2014/main" id="{DA76387E-DDD3-46BA-B009-08C1849571FE}"/>
              </a:ext>
            </a:extLst>
          </p:cNvPr>
          <p:cNvSpPr>
            <a:spLocks noGrp="1"/>
          </p:cNvSpPr>
          <p:nvPr>
            <p:ph sz="quarter" idx="12"/>
          </p:nvPr>
        </p:nvSpPr>
        <p:spPr>
          <a:xfrm>
            <a:off x="397933" y="1264357"/>
            <a:ext cx="9217122" cy="4888794"/>
          </a:xfrm>
        </p:spPr>
        <p:txBody>
          <a:bodyPr>
            <a:normAutofit lnSpcReduction="10000"/>
          </a:bodyPr>
          <a:lstStyle/>
          <a:p>
            <a:r>
              <a:rPr kumimoji="1" lang="ja-JP" altLang="en-US"/>
              <a:t>筋トレは“良いことづくめ“</a:t>
            </a:r>
            <a:endParaRPr kumimoji="1" lang="en-US" altLang="ja-JP"/>
          </a:p>
          <a:p>
            <a:pPr lvl="1"/>
            <a:r>
              <a:rPr lang="ja-JP" altLang="en-US"/>
              <a:t>身体面</a:t>
            </a:r>
            <a:endParaRPr lang="en-US" altLang="ja-JP"/>
          </a:p>
          <a:p>
            <a:pPr lvl="2"/>
            <a:r>
              <a:rPr lang="ja-JP" altLang="en-US"/>
              <a:t>アンチエイジング効果</a:t>
            </a:r>
            <a:endParaRPr lang="en-US" altLang="ja-JP"/>
          </a:p>
          <a:p>
            <a:pPr lvl="2"/>
            <a:r>
              <a:rPr lang="ja-JP" altLang="en-US"/>
              <a:t>見た目がよくなる（モテるようになる）</a:t>
            </a:r>
            <a:endParaRPr lang="en-US" altLang="ja-JP"/>
          </a:p>
          <a:p>
            <a:pPr lvl="1"/>
            <a:r>
              <a:rPr kumimoji="1" lang="ja-JP" altLang="en-US"/>
              <a:t>精神面</a:t>
            </a:r>
            <a:endParaRPr kumimoji="1" lang="en-US" altLang="ja-JP"/>
          </a:p>
          <a:p>
            <a:pPr lvl="2"/>
            <a:r>
              <a:rPr lang="ja-JP" altLang="en-US"/>
              <a:t>自尊心、自己肯定感が高まる</a:t>
            </a:r>
            <a:endParaRPr lang="en-US" altLang="ja-JP"/>
          </a:p>
          <a:p>
            <a:pPr lvl="2"/>
            <a:r>
              <a:rPr lang="ja-JP" altLang="en-US"/>
              <a:t>精神が安定する</a:t>
            </a:r>
            <a:endParaRPr lang="en-US" altLang="ja-JP"/>
          </a:p>
          <a:p>
            <a:r>
              <a:rPr kumimoji="1" lang="ja-JP" altLang="en-US"/>
              <a:t>継続するには</a:t>
            </a:r>
            <a:endParaRPr kumimoji="1" lang="en-US" altLang="ja-JP"/>
          </a:p>
          <a:p>
            <a:pPr lvl="1"/>
            <a:r>
              <a:rPr kumimoji="1" lang="ja-JP" altLang="en-US"/>
              <a:t>ジムは一回１時間以内、週</a:t>
            </a:r>
            <a:r>
              <a:rPr kumimoji="1" lang="en-US" altLang="ja-JP"/>
              <a:t>2</a:t>
            </a:r>
            <a:r>
              <a:rPr kumimoji="1" lang="ja-JP" altLang="en-US"/>
              <a:t>回程度</a:t>
            </a:r>
            <a:endParaRPr kumimoji="1" lang="en-US" altLang="ja-JP"/>
          </a:p>
          <a:p>
            <a:pPr lvl="1"/>
            <a:r>
              <a:rPr lang="ja-JP" altLang="en-US"/>
              <a:t>最初はパーソナルジムに通って基本を教えてもらう</a:t>
            </a:r>
            <a:endParaRPr kumimoji="1" lang="ja-JP" altLang="en-US"/>
          </a:p>
        </p:txBody>
      </p:sp>
      <p:pic>
        <p:nvPicPr>
          <p:cNvPr id="1026" name="Picture 2">
            <a:extLst>
              <a:ext uri="{FF2B5EF4-FFF2-40B4-BE49-F238E27FC236}">
                <a16:creationId xmlns:a16="http://schemas.microsoft.com/office/drawing/2014/main" id="{F5CADE55-BA41-4F0F-8BF7-30F6A51C1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1901" y="1277560"/>
            <a:ext cx="2131429" cy="312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02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32234980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1D40F8-D618-40B0-B34C-08330C460109}"/>
              </a:ext>
            </a:extLst>
          </p:cNvPr>
          <p:cNvSpPr>
            <a:spLocks noGrp="1"/>
          </p:cNvSpPr>
          <p:nvPr>
            <p:ph type="title"/>
          </p:nvPr>
        </p:nvSpPr>
        <p:spPr/>
        <p:txBody>
          <a:bodyPr>
            <a:normAutofit fontScale="90000"/>
          </a:bodyPr>
          <a:lstStyle/>
          <a:p>
            <a:r>
              <a:rPr lang="en-US" altLang="ja-JP"/>
              <a:t>【</a:t>
            </a:r>
            <a:r>
              <a:rPr lang="ja-JP" altLang="en-US"/>
              <a:t>学び方</a:t>
            </a:r>
            <a:r>
              <a:rPr lang="en-US" altLang="ja-JP"/>
              <a:t>】</a:t>
            </a:r>
            <a:r>
              <a:rPr lang="ja-JP" altLang="en-US"/>
              <a:t>アウトプット</a:t>
            </a:r>
            <a:endParaRPr kumimoji="1" lang="ja-JP" altLang="en-US"/>
          </a:p>
        </p:txBody>
      </p:sp>
      <p:sp>
        <p:nvSpPr>
          <p:cNvPr id="3" name="フッター プレースホルダー 2">
            <a:extLst>
              <a:ext uri="{FF2B5EF4-FFF2-40B4-BE49-F238E27FC236}">
                <a16:creationId xmlns:a16="http://schemas.microsoft.com/office/drawing/2014/main" id="{45FB45F8-4F80-4213-A13A-763032C2F23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E0171B2-1014-4177-A4BE-73731C48BF02}"/>
              </a:ext>
            </a:extLst>
          </p:cNvPr>
          <p:cNvSpPr>
            <a:spLocks noGrp="1"/>
          </p:cNvSpPr>
          <p:nvPr>
            <p:ph type="sldNum" sz="quarter" idx="11"/>
          </p:nvPr>
        </p:nvSpPr>
        <p:spPr/>
        <p:txBody>
          <a:bodyPr/>
          <a:lstStyle/>
          <a:p>
            <a:fld id="{D9AE47F2-95C2-4286-997D-4843A9A6AD0C}" type="slidenum">
              <a:rPr lang="ja-JP" altLang="en-US" smtClean="0"/>
              <a:pPr/>
              <a:t>70</a:t>
            </a:fld>
            <a:endParaRPr lang="ja-JP" altLang="en-US"/>
          </a:p>
        </p:txBody>
      </p:sp>
      <p:sp>
        <p:nvSpPr>
          <p:cNvPr id="5" name="コンテンツ プレースホルダー 4">
            <a:extLst>
              <a:ext uri="{FF2B5EF4-FFF2-40B4-BE49-F238E27FC236}">
                <a16:creationId xmlns:a16="http://schemas.microsoft.com/office/drawing/2014/main" id="{F73400A7-67DF-46DF-BD18-93CEA559F1EC}"/>
              </a:ext>
            </a:extLst>
          </p:cNvPr>
          <p:cNvSpPr>
            <a:spLocks noGrp="1"/>
          </p:cNvSpPr>
          <p:nvPr>
            <p:ph sz="quarter" idx="12"/>
          </p:nvPr>
        </p:nvSpPr>
        <p:spPr/>
        <p:txBody>
          <a:bodyPr>
            <a:normAutofit fontScale="70000" lnSpcReduction="20000"/>
          </a:bodyPr>
          <a:lstStyle/>
          <a:p>
            <a:r>
              <a:rPr lang="ja-JP" altLang="en-US"/>
              <a:t>インプット（読む、聞く）だけでは意味がない</a:t>
            </a:r>
            <a:endParaRPr lang="en-US" altLang="ja-JP"/>
          </a:p>
          <a:p>
            <a:pPr lvl="1"/>
            <a:r>
              <a:rPr lang="ja-JP" altLang="en-US"/>
              <a:t>インプットだけでは世の中を変えることができない</a:t>
            </a:r>
            <a:endParaRPr lang="en-US" altLang="ja-JP"/>
          </a:p>
          <a:p>
            <a:r>
              <a:rPr lang="ja-JP" altLang="en-US"/>
              <a:t>アウトプットの基本法則</a:t>
            </a:r>
            <a:endParaRPr lang="en-US" altLang="ja-JP"/>
          </a:p>
          <a:p>
            <a:pPr lvl="1"/>
            <a:r>
              <a:rPr lang="ja-JP" altLang="en-US"/>
              <a:t>インプット：アウトプット＝</a:t>
            </a:r>
            <a:r>
              <a:rPr lang="ja-JP" altLang="en-US">
                <a:solidFill>
                  <a:srgbClr val="FF0000"/>
                </a:solidFill>
              </a:rPr>
              <a:t>３：７</a:t>
            </a:r>
            <a:endParaRPr lang="en-US" altLang="ja-JP">
              <a:solidFill>
                <a:srgbClr val="FF0000"/>
              </a:solidFill>
            </a:endParaRPr>
          </a:p>
          <a:p>
            <a:pPr lvl="1"/>
            <a:r>
              <a:rPr lang="ja-JP" altLang="en-US"/>
              <a:t>インプットした内容は、</a:t>
            </a:r>
            <a:r>
              <a:rPr lang="en-US" altLang="ja-JP">
                <a:solidFill>
                  <a:srgbClr val="FF0000"/>
                </a:solidFill>
              </a:rPr>
              <a:t>2</a:t>
            </a:r>
            <a:r>
              <a:rPr lang="ja-JP" altLang="en-US">
                <a:solidFill>
                  <a:srgbClr val="FF0000"/>
                </a:solidFill>
              </a:rPr>
              <a:t>週間に</a:t>
            </a:r>
            <a:r>
              <a:rPr lang="en-US" altLang="ja-JP">
                <a:solidFill>
                  <a:srgbClr val="FF0000"/>
                </a:solidFill>
              </a:rPr>
              <a:t>3</a:t>
            </a:r>
            <a:r>
              <a:rPr lang="ja-JP" altLang="en-US">
                <a:solidFill>
                  <a:srgbClr val="FF0000"/>
                </a:solidFill>
              </a:rPr>
              <a:t>回以上アウトプットする</a:t>
            </a:r>
            <a:r>
              <a:rPr lang="ja-JP" altLang="en-US"/>
              <a:t>ことで記憶に定着する</a:t>
            </a:r>
            <a:endParaRPr lang="en-US" altLang="ja-JP"/>
          </a:p>
          <a:p>
            <a:pPr lvl="1"/>
            <a:r>
              <a:rPr lang="ja-JP" altLang="en-US"/>
              <a:t>アウトプットすることで他人からもらえる</a:t>
            </a:r>
            <a:r>
              <a:rPr lang="ja-JP" altLang="en-US">
                <a:solidFill>
                  <a:srgbClr val="FF0000"/>
                </a:solidFill>
              </a:rPr>
              <a:t>フィードバック</a:t>
            </a:r>
            <a:r>
              <a:rPr lang="ja-JP" altLang="en-US"/>
              <a:t>が重要（理解が深まる）</a:t>
            </a:r>
            <a:endParaRPr lang="en-US" altLang="ja-JP"/>
          </a:p>
          <a:p>
            <a:r>
              <a:rPr lang="ja-JP" altLang="en-US"/>
              <a:t>アウトプットの仕方</a:t>
            </a:r>
            <a:endParaRPr lang="en-US" altLang="ja-JP"/>
          </a:p>
          <a:p>
            <a:pPr lvl="1"/>
            <a:r>
              <a:rPr lang="ja-JP" altLang="en-US"/>
              <a:t>ありのままを記録する</a:t>
            </a:r>
            <a:endParaRPr lang="en-US" altLang="ja-JP"/>
          </a:p>
          <a:p>
            <a:pPr lvl="2"/>
            <a:r>
              <a:rPr lang="ja-JP" altLang="en-US"/>
              <a:t>人に見られることを気にせず、自分が理解できれば</a:t>
            </a:r>
            <a:r>
              <a:rPr lang="en-US" altLang="ja-JP"/>
              <a:t>OK</a:t>
            </a:r>
            <a:r>
              <a:rPr lang="ja-JP" altLang="en-US"/>
              <a:t>、スピーディに</a:t>
            </a:r>
            <a:endParaRPr lang="en-US" altLang="ja-JP"/>
          </a:p>
          <a:p>
            <a:pPr lvl="1"/>
            <a:r>
              <a:rPr lang="ja-JP" altLang="en-US"/>
              <a:t>世間に向けて発信する</a:t>
            </a:r>
            <a:endParaRPr lang="en-US" altLang="ja-JP"/>
          </a:p>
          <a:p>
            <a:pPr lvl="2"/>
            <a:r>
              <a:rPr lang="ja-JP" altLang="en-US"/>
              <a:t>フィードバックが受けられる</a:t>
            </a:r>
            <a:endParaRPr lang="en-US" altLang="ja-JP"/>
          </a:p>
          <a:p>
            <a:pPr lvl="2"/>
            <a:r>
              <a:rPr lang="ja-JP" altLang="en-US"/>
              <a:t>人に話す、</a:t>
            </a:r>
            <a:r>
              <a:rPr lang="en-US" altLang="ja-JP"/>
              <a:t>Twitter</a:t>
            </a:r>
            <a:r>
              <a:rPr lang="ja-JP" altLang="en-US"/>
              <a:t>など</a:t>
            </a:r>
          </a:p>
        </p:txBody>
      </p:sp>
      <p:pic>
        <p:nvPicPr>
          <p:cNvPr id="6" name="Picture 2">
            <a:extLst>
              <a:ext uri="{FF2B5EF4-FFF2-40B4-BE49-F238E27FC236}">
                <a16:creationId xmlns:a16="http://schemas.microsoft.com/office/drawing/2014/main" id="{D248C25D-77A6-4D21-9FB6-6EE9ACD37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479" y="1277560"/>
            <a:ext cx="1715851" cy="251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65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DE53F-A2B0-4965-B159-56750F75A490}"/>
              </a:ext>
            </a:extLst>
          </p:cNvPr>
          <p:cNvSpPr>
            <a:spLocks noGrp="1"/>
          </p:cNvSpPr>
          <p:nvPr>
            <p:ph type="title"/>
          </p:nvPr>
        </p:nvSpPr>
        <p:spPr/>
        <p:txBody>
          <a:bodyPr>
            <a:normAutofit fontScale="90000"/>
          </a:bodyPr>
          <a:lstStyle/>
          <a:p>
            <a:r>
              <a:rPr lang="en-US" altLang="ja-JP"/>
              <a:t>【</a:t>
            </a:r>
            <a:r>
              <a:rPr lang="ja-JP" altLang="en-US"/>
              <a:t>学び方</a:t>
            </a:r>
            <a:r>
              <a:rPr lang="en-US" altLang="ja-JP"/>
              <a:t>】</a:t>
            </a:r>
            <a:r>
              <a:rPr lang="ja-JP" altLang="en-US"/>
              <a:t>時間術</a:t>
            </a:r>
            <a:endParaRPr kumimoji="1" lang="ja-JP" altLang="en-US"/>
          </a:p>
        </p:txBody>
      </p:sp>
      <p:sp>
        <p:nvSpPr>
          <p:cNvPr id="3" name="フッター プレースホルダー 2">
            <a:extLst>
              <a:ext uri="{FF2B5EF4-FFF2-40B4-BE49-F238E27FC236}">
                <a16:creationId xmlns:a16="http://schemas.microsoft.com/office/drawing/2014/main" id="{0DA7E245-AF87-4C58-A32C-E3258FF18AA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DA469A2-9D62-4D28-8038-1EB0C4987813}"/>
              </a:ext>
            </a:extLst>
          </p:cNvPr>
          <p:cNvSpPr>
            <a:spLocks noGrp="1"/>
          </p:cNvSpPr>
          <p:nvPr>
            <p:ph type="sldNum" sz="quarter" idx="11"/>
          </p:nvPr>
        </p:nvSpPr>
        <p:spPr/>
        <p:txBody>
          <a:bodyPr/>
          <a:lstStyle/>
          <a:p>
            <a:fld id="{D9AE47F2-95C2-4286-997D-4843A9A6AD0C}" type="slidenum">
              <a:rPr lang="ja-JP" altLang="en-US" smtClean="0"/>
              <a:pPr/>
              <a:t>71</a:t>
            </a:fld>
            <a:endParaRPr lang="ja-JP" altLang="en-US"/>
          </a:p>
        </p:txBody>
      </p:sp>
      <p:sp>
        <p:nvSpPr>
          <p:cNvPr id="5" name="コンテンツ プレースホルダー 4">
            <a:extLst>
              <a:ext uri="{FF2B5EF4-FFF2-40B4-BE49-F238E27FC236}">
                <a16:creationId xmlns:a16="http://schemas.microsoft.com/office/drawing/2014/main" id="{42493289-B3EC-433E-A44F-85882D641478}"/>
              </a:ext>
            </a:extLst>
          </p:cNvPr>
          <p:cNvSpPr>
            <a:spLocks noGrp="1"/>
          </p:cNvSpPr>
          <p:nvPr>
            <p:ph sz="quarter" idx="12"/>
          </p:nvPr>
        </p:nvSpPr>
        <p:spPr/>
        <p:txBody>
          <a:bodyPr>
            <a:normAutofit fontScale="55000" lnSpcReduction="20000"/>
          </a:bodyPr>
          <a:lstStyle/>
          <a:p>
            <a:r>
              <a:rPr lang="ja-JP" altLang="en-US"/>
              <a:t>脳のゴールデンタイム</a:t>
            </a:r>
            <a:endParaRPr lang="en-US" altLang="ja-JP"/>
          </a:p>
          <a:p>
            <a:pPr lvl="1"/>
            <a:r>
              <a:rPr lang="ja-JP" altLang="en-US"/>
              <a:t>起床後</a:t>
            </a:r>
            <a:r>
              <a:rPr lang="en-US" altLang="ja-JP"/>
              <a:t>2</a:t>
            </a:r>
            <a:r>
              <a:rPr lang="ja-JP" altLang="en-US"/>
              <a:t>～</a:t>
            </a:r>
            <a:r>
              <a:rPr lang="en-US" altLang="ja-JP"/>
              <a:t>3</a:t>
            </a:r>
            <a:r>
              <a:rPr lang="ja-JP" altLang="en-US"/>
              <a:t>時間</a:t>
            </a:r>
            <a:endParaRPr lang="en-US" altLang="ja-JP"/>
          </a:p>
          <a:p>
            <a:pPr lvl="1"/>
            <a:r>
              <a:rPr lang="ja-JP" altLang="en-US"/>
              <a:t>集中力のいる作業を朝に行い、いらない作業を午後に行う</a:t>
            </a:r>
            <a:endParaRPr lang="en-US" altLang="ja-JP"/>
          </a:p>
          <a:p>
            <a:r>
              <a:rPr lang="ja-JP" altLang="en-US"/>
              <a:t>集中力を回復させる方法</a:t>
            </a:r>
            <a:endParaRPr lang="en-US" altLang="ja-JP"/>
          </a:p>
          <a:p>
            <a:pPr lvl="1"/>
            <a:r>
              <a:rPr lang="ja-JP" altLang="en-US"/>
              <a:t>睡眠：日中の仮眠がベスト（</a:t>
            </a:r>
            <a:r>
              <a:rPr lang="en-US" altLang="ja-JP"/>
              <a:t>20</a:t>
            </a:r>
            <a:r>
              <a:rPr lang="ja-JP" altLang="en-US"/>
              <a:t>～</a:t>
            </a:r>
            <a:r>
              <a:rPr lang="en-US" altLang="ja-JP"/>
              <a:t>30</a:t>
            </a:r>
            <a:r>
              <a:rPr lang="ja-JP" altLang="en-US"/>
              <a:t>分程度）</a:t>
            </a:r>
            <a:endParaRPr lang="en-US" altLang="ja-JP"/>
          </a:p>
          <a:p>
            <a:pPr lvl="1"/>
            <a:r>
              <a:rPr lang="ja-JP" altLang="en-US"/>
              <a:t>咀嚼：よく噛んで食べる。スマホをいじらず食事に集中したほうが効果的</a:t>
            </a:r>
            <a:endParaRPr lang="en-US" altLang="ja-JP"/>
          </a:p>
          <a:p>
            <a:pPr lvl="1"/>
            <a:r>
              <a:rPr lang="ja-JP" altLang="en-US"/>
              <a:t>運動：</a:t>
            </a:r>
            <a:r>
              <a:rPr lang="en-US" altLang="ja-JP"/>
              <a:t>1</a:t>
            </a:r>
            <a:r>
              <a:rPr lang="ja-JP" altLang="en-US"/>
              <a:t>時間に一回は立って歩く</a:t>
            </a:r>
            <a:endParaRPr lang="en-US" altLang="ja-JP"/>
          </a:p>
          <a:p>
            <a:pPr lvl="1"/>
            <a:r>
              <a:rPr lang="ja-JP" altLang="en-US"/>
              <a:t>日光を浴びる</a:t>
            </a:r>
            <a:endParaRPr lang="en-US" altLang="ja-JP"/>
          </a:p>
          <a:p>
            <a:r>
              <a:rPr lang="ja-JP" altLang="en-US"/>
              <a:t>集中力</a:t>
            </a:r>
            <a:r>
              <a:rPr lang="en-US" altLang="ja-JP"/>
              <a:t>Up</a:t>
            </a:r>
            <a:r>
              <a:rPr lang="ja-JP" altLang="en-US"/>
              <a:t>のための具体例</a:t>
            </a:r>
            <a:endParaRPr lang="en-US" altLang="ja-JP"/>
          </a:p>
          <a:p>
            <a:pPr lvl="1"/>
            <a:r>
              <a:rPr lang="ja-JP" altLang="en-US"/>
              <a:t>ランチ選びでチャレンジする</a:t>
            </a:r>
            <a:endParaRPr lang="en-US" altLang="ja-JP"/>
          </a:p>
          <a:p>
            <a:pPr lvl="2"/>
            <a:r>
              <a:rPr lang="ja-JP" altLang="en-US"/>
              <a:t>初めてのお店に行く、食べたことのないものを注文することで、いいアイデアを思いつきやすくなる</a:t>
            </a:r>
            <a:endParaRPr lang="en-US" altLang="ja-JP"/>
          </a:p>
          <a:p>
            <a:pPr lvl="1"/>
            <a:r>
              <a:rPr lang="ja-JP" altLang="en-US"/>
              <a:t>朝活する</a:t>
            </a:r>
            <a:endParaRPr lang="en-US" altLang="ja-JP"/>
          </a:p>
          <a:p>
            <a:pPr lvl="2"/>
            <a:r>
              <a:rPr lang="ja-JP" altLang="en-US"/>
              <a:t>通勤ラッシュの前に電車にのり、会社近くのカフェで仕事や勉強をする</a:t>
            </a:r>
            <a:endParaRPr lang="en-US" altLang="ja-JP"/>
          </a:p>
          <a:p>
            <a:pPr lvl="1"/>
            <a:r>
              <a:rPr lang="ja-JP" altLang="en-US"/>
              <a:t>寝る直前を大事にする</a:t>
            </a:r>
            <a:endParaRPr lang="en-US" altLang="ja-JP"/>
          </a:p>
          <a:p>
            <a:pPr lvl="2"/>
            <a:r>
              <a:rPr lang="ja-JP" altLang="en-US"/>
              <a:t>寝る前に考えたことが潜在意識の中に入ってきやすいため、寝る前に将来なりたい姿を思い描くと実現しやすい</a:t>
            </a:r>
            <a:endParaRPr lang="en-US" altLang="ja-JP"/>
          </a:p>
        </p:txBody>
      </p:sp>
      <p:pic>
        <p:nvPicPr>
          <p:cNvPr id="6" name="Picture 2" descr="「神・時間術」の画像検索結果">
            <a:extLst>
              <a:ext uri="{FF2B5EF4-FFF2-40B4-BE49-F238E27FC236}">
                <a16:creationId xmlns:a16="http://schemas.microsoft.com/office/drawing/2014/main" id="{2A84F469-A21E-45F5-8CF9-A996708E8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9029" y="1264356"/>
            <a:ext cx="1664302" cy="238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625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54E0-2F08-4B5F-83FE-D946E6085F8D}"/>
              </a:ext>
            </a:extLst>
          </p:cNvPr>
          <p:cNvSpPr>
            <a:spLocks noGrp="1"/>
          </p:cNvSpPr>
          <p:nvPr>
            <p:ph type="title"/>
          </p:nvPr>
        </p:nvSpPr>
        <p:spPr/>
        <p:txBody>
          <a:bodyPr>
            <a:normAutofit fontScale="90000"/>
          </a:bodyPr>
          <a:lstStyle/>
          <a:p>
            <a:r>
              <a:rPr kumimoji="1" lang="en-US" altLang="ja-JP"/>
              <a:t>【</a:t>
            </a:r>
            <a:r>
              <a:rPr kumimoji="1" lang="ja-JP" altLang="en-US"/>
              <a:t>考え方</a:t>
            </a:r>
            <a:r>
              <a:rPr kumimoji="1" lang="en-US" altLang="ja-JP"/>
              <a:t>】</a:t>
            </a:r>
            <a:r>
              <a:rPr kumimoji="1" lang="ja-JP" altLang="en-US"/>
              <a:t>エッセンシャル思考</a:t>
            </a:r>
          </a:p>
        </p:txBody>
      </p:sp>
      <p:sp>
        <p:nvSpPr>
          <p:cNvPr id="3" name="フッター プレースホルダー 2">
            <a:extLst>
              <a:ext uri="{FF2B5EF4-FFF2-40B4-BE49-F238E27FC236}">
                <a16:creationId xmlns:a16="http://schemas.microsoft.com/office/drawing/2014/main" id="{37626305-35F8-4FD3-971E-4B27C96C3AD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79278FF-D18E-48C9-8485-9537A86E822C}"/>
              </a:ext>
            </a:extLst>
          </p:cNvPr>
          <p:cNvSpPr>
            <a:spLocks noGrp="1"/>
          </p:cNvSpPr>
          <p:nvPr>
            <p:ph type="sldNum" sz="quarter" idx="11"/>
          </p:nvPr>
        </p:nvSpPr>
        <p:spPr/>
        <p:txBody>
          <a:bodyPr/>
          <a:lstStyle/>
          <a:p>
            <a:fld id="{D9AE47F2-95C2-4286-997D-4843A9A6AD0C}" type="slidenum">
              <a:rPr lang="ja-JP" altLang="en-US" smtClean="0"/>
              <a:pPr/>
              <a:t>72</a:t>
            </a:fld>
            <a:endParaRPr lang="ja-JP" altLang="en-US"/>
          </a:p>
        </p:txBody>
      </p:sp>
      <p:sp>
        <p:nvSpPr>
          <p:cNvPr id="5" name="コンテンツ プレースホルダー 4">
            <a:extLst>
              <a:ext uri="{FF2B5EF4-FFF2-40B4-BE49-F238E27FC236}">
                <a16:creationId xmlns:a16="http://schemas.microsoft.com/office/drawing/2014/main" id="{074F4E57-4A5C-46C2-B8EF-FAC83175E2EA}"/>
              </a:ext>
            </a:extLst>
          </p:cNvPr>
          <p:cNvSpPr>
            <a:spLocks noGrp="1"/>
          </p:cNvSpPr>
          <p:nvPr>
            <p:ph sz="quarter" idx="12"/>
          </p:nvPr>
        </p:nvSpPr>
        <p:spPr>
          <a:xfrm>
            <a:off x="397932" y="1264356"/>
            <a:ext cx="9562498" cy="5160256"/>
          </a:xfrm>
        </p:spPr>
        <p:txBody>
          <a:bodyPr>
            <a:normAutofit fontScale="85000" lnSpcReduction="20000"/>
          </a:bodyPr>
          <a:lstStyle/>
          <a:p>
            <a:r>
              <a:rPr kumimoji="1" lang="ja-JP" altLang="en-US"/>
              <a:t>最少の時間で成果を最大にするための思考</a:t>
            </a:r>
            <a:endParaRPr kumimoji="1" lang="en-US" altLang="ja-JP"/>
          </a:p>
          <a:p>
            <a:pPr lvl="1"/>
            <a:r>
              <a:rPr lang="ja-JP" altLang="en-US"/>
              <a:t>積極的に</a:t>
            </a:r>
            <a:r>
              <a:rPr lang="ja-JP" altLang="en-US">
                <a:solidFill>
                  <a:srgbClr val="FF0000"/>
                </a:solidFill>
              </a:rPr>
              <a:t>やらないことを決めて</a:t>
            </a:r>
            <a:r>
              <a:rPr lang="ja-JP" altLang="en-US"/>
              <a:t>、決めたことだけに集中する思考</a:t>
            </a:r>
            <a:endParaRPr lang="en-US" altLang="ja-JP"/>
          </a:p>
          <a:p>
            <a:pPr lvl="1"/>
            <a:r>
              <a:rPr lang="ja-JP" altLang="en-US"/>
              <a:t>頼まれる仕事すべてが重要なわけではない</a:t>
            </a:r>
            <a:endParaRPr lang="en-US" altLang="ja-JP"/>
          </a:p>
          <a:p>
            <a:pPr lvl="1"/>
            <a:r>
              <a:rPr lang="ja-JP" altLang="en-US"/>
              <a:t>重要な仕事は全体の</a:t>
            </a:r>
            <a:r>
              <a:rPr lang="en-US" altLang="ja-JP"/>
              <a:t>20</a:t>
            </a:r>
            <a:r>
              <a:rPr lang="ja-JP" altLang="en-US"/>
              <a:t>％しかなく、</a:t>
            </a:r>
            <a:r>
              <a:rPr lang="en-US" altLang="ja-JP"/>
              <a:t>80</a:t>
            </a:r>
            <a:r>
              <a:rPr lang="ja-JP" altLang="en-US"/>
              <a:t>％は無駄（パレートの法則）</a:t>
            </a:r>
            <a:endParaRPr lang="en-US" altLang="ja-JP"/>
          </a:p>
          <a:p>
            <a:r>
              <a:rPr lang="ja-JP" altLang="en-US"/>
              <a:t>捨てる技術を持つ</a:t>
            </a:r>
            <a:endParaRPr lang="en-US" altLang="ja-JP"/>
          </a:p>
          <a:p>
            <a:pPr lvl="1"/>
            <a:r>
              <a:rPr lang="ja-JP" altLang="en-US"/>
              <a:t>一日の予定を完全に明確にする。目標、目的からの行動予定を明確にする</a:t>
            </a:r>
            <a:endParaRPr lang="en-US" altLang="ja-JP"/>
          </a:p>
          <a:p>
            <a:pPr lvl="1"/>
            <a:r>
              <a:rPr lang="ja-JP" altLang="en-US"/>
              <a:t>仕事を振られた際、自分の一日の予定を依頼者に伝え、それでもやる価値がある仕事なのかを選択してもらう</a:t>
            </a:r>
            <a:endParaRPr lang="en-US" altLang="ja-JP"/>
          </a:p>
          <a:p>
            <a:r>
              <a:rPr lang="ja-JP" altLang="en-US"/>
              <a:t>エッセンシャル思考を導入するには</a:t>
            </a:r>
            <a:endParaRPr lang="en-US" altLang="ja-JP"/>
          </a:p>
          <a:p>
            <a:pPr lvl="1"/>
            <a:r>
              <a:rPr lang="ja-JP" altLang="en-US"/>
              <a:t>エッセンシャル思考のチームを作る</a:t>
            </a:r>
            <a:endParaRPr lang="en-US" altLang="ja-JP"/>
          </a:p>
          <a:p>
            <a:pPr lvl="1"/>
            <a:r>
              <a:rPr lang="ja-JP" altLang="en-US"/>
              <a:t>自分がまずエッセンシャル思考で結果を出し、そののちに布教活動を行う</a:t>
            </a:r>
          </a:p>
          <a:p>
            <a:endParaRPr lang="en-US" altLang="ja-JP"/>
          </a:p>
        </p:txBody>
      </p:sp>
      <p:pic>
        <p:nvPicPr>
          <p:cNvPr id="6" name="図 5">
            <a:extLst>
              <a:ext uri="{FF2B5EF4-FFF2-40B4-BE49-F238E27FC236}">
                <a16:creationId xmlns:a16="http://schemas.microsoft.com/office/drawing/2014/main" id="{F781035A-CDB6-4162-9A44-9622A17C1E89}"/>
              </a:ext>
            </a:extLst>
          </p:cNvPr>
          <p:cNvPicPr>
            <a:picLocks noChangeAspect="1"/>
          </p:cNvPicPr>
          <p:nvPr/>
        </p:nvPicPr>
        <p:blipFill>
          <a:blip r:embed="rId2"/>
          <a:stretch>
            <a:fillRect/>
          </a:stretch>
        </p:blipFill>
        <p:spPr>
          <a:xfrm>
            <a:off x="9960430" y="1264356"/>
            <a:ext cx="1892902" cy="2729937"/>
          </a:xfrm>
          <a:prstGeom prst="rect">
            <a:avLst/>
          </a:prstGeom>
        </p:spPr>
      </p:pic>
    </p:spTree>
    <p:extLst>
      <p:ext uri="{BB962C8B-B14F-4D97-AF65-F5344CB8AC3E}">
        <p14:creationId xmlns:p14="http://schemas.microsoft.com/office/powerpoint/2010/main" val="37250247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EE9C6-32B4-4C66-8C6A-AEC8E65A83DC}"/>
              </a:ext>
            </a:extLst>
          </p:cNvPr>
          <p:cNvSpPr>
            <a:spLocks noGrp="1"/>
          </p:cNvSpPr>
          <p:nvPr>
            <p:ph type="title"/>
          </p:nvPr>
        </p:nvSpPr>
        <p:spPr/>
        <p:txBody>
          <a:bodyPr>
            <a:normAutofit fontScale="90000"/>
          </a:bodyPr>
          <a:lstStyle/>
          <a:p>
            <a:r>
              <a:rPr lang="en-US" altLang="ja-JP"/>
              <a:t>【</a:t>
            </a:r>
            <a:r>
              <a:rPr lang="ja-JP" altLang="en-US"/>
              <a:t>考え方</a:t>
            </a:r>
            <a:r>
              <a:rPr lang="en-US" altLang="ja-JP"/>
              <a:t>】</a:t>
            </a:r>
            <a:r>
              <a:rPr lang="ja-JP" altLang="en-US"/>
              <a:t>ファクトフルネス</a:t>
            </a:r>
            <a:endParaRPr kumimoji="1" lang="ja-JP" altLang="en-US"/>
          </a:p>
        </p:txBody>
      </p:sp>
      <p:sp>
        <p:nvSpPr>
          <p:cNvPr id="3" name="フッター プレースホルダー 2">
            <a:extLst>
              <a:ext uri="{FF2B5EF4-FFF2-40B4-BE49-F238E27FC236}">
                <a16:creationId xmlns:a16="http://schemas.microsoft.com/office/drawing/2014/main" id="{24EE9A30-1AA9-4A3A-B11D-51FE52ED7A5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6207AB-26CA-45BA-B28E-385E8B223E74}"/>
              </a:ext>
            </a:extLst>
          </p:cNvPr>
          <p:cNvSpPr>
            <a:spLocks noGrp="1"/>
          </p:cNvSpPr>
          <p:nvPr>
            <p:ph type="sldNum" sz="quarter" idx="11"/>
          </p:nvPr>
        </p:nvSpPr>
        <p:spPr/>
        <p:txBody>
          <a:bodyPr/>
          <a:lstStyle/>
          <a:p>
            <a:fld id="{D9AE47F2-95C2-4286-997D-4843A9A6AD0C}" type="slidenum">
              <a:rPr lang="ja-JP" altLang="en-US" smtClean="0"/>
              <a:pPr/>
              <a:t>73</a:t>
            </a:fld>
            <a:endParaRPr lang="ja-JP" altLang="en-US"/>
          </a:p>
        </p:txBody>
      </p:sp>
      <p:sp>
        <p:nvSpPr>
          <p:cNvPr id="5" name="コンテンツ プレースホルダー 4">
            <a:extLst>
              <a:ext uri="{FF2B5EF4-FFF2-40B4-BE49-F238E27FC236}">
                <a16:creationId xmlns:a16="http://schemas.microsoft.com/office/drawing/2014/main" id="{14767592-0D4A-49BD-861C-998E9F9C330E}"/>
              </a:ext>
            </a:extLst>
          </p:cNvPr>
          <p:cNvSpPr>
            <a:spLocks noGrp="1"/>
          </p:cNvSpPr>
          <p:nvPr>
            <p:ph sz="quarter" idx="12"/>
          </p:nvPr>
        </p:nvSpPr>
        <p:spPr>
          <a:xfrm>
            <a:off x="397933" y="1264356"/>
            <a:ext cx="9919758" cy="5160255"/>
          </a:xfrm>
        </p:spPr>
        <p:txBody>
          <a:bodyPr>
            <a:normAutofit fontScale="92500" lnSpcReduction="10000"/>
          </a:bodyPr>
          <a:lstStyle/>
          <a:p>
            <a:r>
              <a:rPr lang="ja-JP" altLang="en-US"/>
              <a:t>思い込みを捨て、事実に沿ったものの見方をする思考</a:t>
            </a:r>
            <a:endParaRPr lang="en-US" altLang="ja-JP"/>
          </a:p>
          <a:p>
            <a:pPr lvl="1"/>
            <a:r>
              <a:rPr lang="ja-JP" altLang="en-US"/>
              <a:t>世界にはいまだ、貧困に苦しむ人が大勢いる？</a:t>
            </a:r>
            <a:endParaRPr lang="en-US" altLang="ja-JP"/>
          </a:p>
          <a:p>
            <a:pPr lvl="1"/>
            <a:r>
              <a:rPr lang="ja-JP" altLang="en-US"/>
              <a:t>貧しい国では、ほとんどの女性が初等教育も受けられない？</a:t>
            </a:r>
            <a:endParaRPr lang="en-US" altLang="ja-JP"/>
          </a:p>
          <a:p>
            <a:r>
              <a:rPr lang="ja-JP" altLang="en-US"/>
              <a:t>世界が正しく見れないのは人が持つ本能が原因</a:t>
            </a:r>
            <a:endParaRPr lang="en-US" altLang="ja-JP"/>
          </a:p>
          <a:p>
            <a:pPr lvl="1"/>
            <a:r>
              <a:rPr lang="ja-JP" altLang="en-US"/>
              <a:t>ネガティブ本能：物事のネガティブな面だけに注目してしまう本能</a:t>
            </a:r>
            <a:endParaRPr lang="en-US" altLang="ja-JP"/>
          </a:p>
          <a:p>
            <a:pPr lvl="2"/>
            <a:r>
              <a:rPr lang="ja-JP" altLang="en-US"/>
              <a:t>ネガティブなニュースのほうが注目されやすいため、「今年もペストによる死者はいませんでした」はニュースにならない</a:t>
            </a:r>
            <a:endParaRPr lang="en-US" altLang="ja-JP"/>
          </a:p>
          <a:p>
            <a:pPr lvl="2"/>
            <a:r>
              <a:rPr lang="ja-JP" altLang="en-US"/>
              <a:t>世の中は悪くなっているのでは、と思い込んでしまう（実際には、世界はどんどん良くなっている）</a:t>
            </a:r>
            <a:endParaRPr lang="en-US" altLang="ja-JP"/>
          </a:p>
          <a:p>
            <a:r>
              <a:rPr lang="ja-JP" altLang="en-US"/>
              <a:t>結論：ファクト（データ）から物事を判断するべき</a:t>
            </a:r>
            <a:endParaRPr lang="en-US" altLang="ja-JP"/>
          </a:p>
        </p:txBody>
      </p:sp>
      <p:pic>
        <p:nvPicPr>
          <p:cNvPr id="6" name="Picture 2">
            <a:extLst>
              <a:ext uri="{FF2B5EF4-FFF2-40B4-BE49-F238E27FC236}">
                <a16:creationId xmlns:a16="http://schemas.microsoft.com/office/drawing/2014/main" id="{2270F63C-C34E-4D4D-B5DB-358EB3BC4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691" y="1264357"/>
            <a:ext cx="1535639" cy="21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383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607E3-C6E2-4109-9B6D-741EF9B99E1C}"/>
              </a:ext>
            </a:extLst>
          </p:cNvPr>
          <p:cNvSpPr>
            <a:spLocks noGrp="1"/>
          </p:cNvSpPr>
          <p:nvPr>
            <p:ph type="title"/>
          </p:nvPr>
        </p:nvSpPr>
        <p:spPr/>
        <p:txBody>
          <a:bodyPr>
            <a:normAutofit fontScale="90000"/>
          </a:bodyPr>
          <a:lstStyle/>
          <a:p>
            <a:r>
              <a:rPr kumimoji="1" lang="en-US" altLang="ja-JP"/>
              <a:t>【</a:t>
            </a:r>
            <a:r>
              <a:rPr kumimoji="1" lang="ja-JP" altLang="en-US"/>
              <a:t>考え方</a:t>
            </a:r>
            <a:r>
              <a:rPr kumimoji="1" lang="en-US" altLang="ja-JP"/>
              <a:t>】</a:t>
            </a:r>
            <a:r>
              <a:rPr kumimoji="1" lang="ja-JP" altLang="en-US"/>
              <a:t>ロジカルシンキング</a:t>
            </a:r>
          </a:p>
        </p:txBody>
      </p:sp>
      <p:sp>
        <p:nvSpPr>
          <p:cNvPr id="3" name="フッター プレースホルダー 2">
            <a:extLst>
              <a:ext uri="{FF2B5EF4-FFF2-40B4-BE49-F238E27FC236}">
                <a16:creationId xmlns:a16="http://schemas.microsoft.com/office/drawing/2014/main" id="{7DCEFA8F-7B36-42F7-B9C7-05D8EE0B30F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D807D7E-9913-4966-97F5-E2EB50C19574}"/>
              </a:ext>
            </a:extLst>
          </p:cNvPr>
          <p:cNvSpPr>
            <a:spLocks noGrp="1"/>
          </p:cNvSpPr>
          <p:nvPr>
            <p:ph type="sldNum" sz="quarter" idx="11"/>
          </p:nvPr>
        </p:nvSpPr>
        <p:spPr/>
        <p:txBody>
          <a:bodyPr/>
          <a:lstStyle/>
          <a:p>
            <a:fld id="{D9AE47F2-95C2-4286-997D-4843A9A6AD0C}" type="slidenum">
              <a:rPr lang="ja-JP" altLang="en-US" smtClean="0"/>
              <a:pPr/>
              <a:t>74</a:t>
            </a:fld>
            <a:endParaRPr lang="ja-JP" altLang="en-US"/>
          </a:p>
        </p:txBody>
      </p:sp>
      <p:sp>
        <p:nvSpPr>
          <p:cNvPr id="5" name="コンテンツ プレースホルダー 4">
            <a:extLst>
              <a:ext uri="{FF2B5EF4-FFF2-40B4-BE49-F238E27FC236}">
                <a16:creationId xmlns:a16="http://schemas.microsoft.com/office/drawing/2014/main" id="{ED8F5A00-A66B-4DDD-887E-57A6E797BA85}"/>
              </a:ext>
            </a:extLst>
          </p:cNvPr>
          <p:cNvSpPr>
            <a:spLocks noGrp="1"/>
          </p:cNvSpPr>
          <p:nvPr>
            <p:ph sz="quarter" idx="12"/>
          </p:nvPr>
        </p:nvSpPr>
        <p:spPr>
          <a:xfrm>
            <a:off x="397932" y="1264356"/>
            <a:ext cx="10277688" cy="5160256"/>
          </a:xfrm>
        </p:spPr>
        <p:txBody>
          <a:bodyPr>
            <a:normAutofit fontScale="70000" lnSpcReduction="20000"/>
          </a:bodyPr>
          <a:lstStyle/>
          <a:p>
            <a:r>
              <a:rPr kumimoji="1" lang="ja-JP" altLang="en-US"/>
              <a:t>ロジカルシンキングとは</a:t>
            </a:r>
            <a:endParaRPr lang="en-US" altLang="ja-JP"/>
          </a:p>
          <a:p>
            <a:pPr lvl="1"/>
            <a:r>
              <a:rPr kumimoji="1" lang="ja-JP" altLang="en-US"/>
              <a:t>物事を論理的、体系的に整理し、筋道を立てて考える思考法</a:t>
            </a:r>
            <a:endParaRPr kumimoji="1" lang="en-US" altLang="ja-JP"/>
          </a:p>
          <a:p>
            <a:pPr lvl="1"/>
            <a:r>
              <a:rPr kumimoji="1" lang="ja-JP" altLang="en-US"/>
              <a:t>相手を説得して、期待する反応を相手から引き出すスキル</a:t>
            </a:r>
            <a:endParaRPr kumimoji="1" lang="en-US" altLang="ja-JP"/>
          </a:p>
          <a:p>
            <a:pPr lvl="1"/>
            <a:r>
              <a:rPr lang="ja-JP" altLang="en-US"/>
              <a:t>できないと「相手に話が伝わらない」⇒相手に動いてもらうことができない</a:t>
            </a:r>
            <a:endParaRPr kumimoji="1" lang="en-US" altLang="ja-JP"/>
          </a:p>
          <a:p>
            <a:r>
              <a:rPr kumimoji="1" lang="ja-JP" altLang="en-US"/>
              <a:t>相手に自分の</a:t>
            </a:r>
            <a:r>
              <a:rPr kumimoji="1" lang="ja-JP" altLang="en-US">
                <a:solidFill>
                  <a:srgbClr val="FF0000"/>
                </a:solidFill>
              </a:rPr>
              <a:t>メッセージ</a:t>
            </a:r>
            <a:r>
              <a:rPr kumimoji="1" lang="ja-JP" altLang="en-US"/>
              <a:t>を伝えるには、以下の３つを満たす必要がある</a:t>
            </a:r>
            <a:endParaRPr kumimoji="1" lang="en-US" altLang="ja-JP"/>
          </a:p>
          <a:p>
            <a:pPr lvl="1"/>
            <a:r>
              <a:rPr kumimoji="1" lang="ja-JP" altLang="en-US"/>
              <a:t>答えるべき</a:t>
            </a:r>
            <a:r>
              <a:rPr kumimoji="1" lang="ja-JP" altLang="en-US">
                <a:solidFill>
                  <a:srgbClr val="FF0000"/>
                </a:solidFill>
              </a:rPr>
              <a:t>課題</a:t>
            </a:r>
            <a:r>
              <a:rPr kumimoji="1" lang="ja-JP" altLang="en-US"/>
              <a:t>が明快であること</a:t>
            </a:r>
            <a:endParaRPr kumimoji="1" lang="en-US" altLang="ja-JP"/>
          </a:p>
          <a:p>
            <a:pPr lvl="2"/>
            <a:r>
              <a:rPr lang="ja-JP" altLang="en-US"/>
              <a:t>上司に企画書を提案する・・・上司が苦手なカタカナ語を減らす、とかではなく、本来「企画を通す」ことが目的であることを見失わないこと</a:t>
            </a:r>
            <a:endParaRPr lang="en-US" altLang="ja-JP"/>
          </a:p>
          <a:p>
            <a:pPr lvl="1"/>
            <a:r>
              <a:rPr lang="ja-JP" altLang="en-US">
                <a:solidFill>
                  <a:srgbClr val="FF0000"/>
                </a:solidFill>
              </a:rPr>
              <a:t>相手に期待する反応</a:t>
            </a:r>
            <a:r>
              <a:rPr lang="ja-JP" altLang="en-US"/>
              <a:t>が明確であること</a:t>
            </a:r>
            <a:endParaRPr lang="en-US" altLang="ja-JP"/>
          </a:p>
          <a:p>
            <a:pPr lvl="2"/>
            <a:r>
              <a:rPr lang="ja-JP" altLang="en-US"/>
              <a:t>「相手からどのような反応を引き出せばそのコミュニケーションは成功なのか？」にあらかじめ答えを用意してから臨む</a:t>
            </a:r>
            <a:endParaRPr lang="en-US" altLang="ja-JP"/>
          </a:p>
          <a:p>
            <a:pPr lvl="2"/>
            <a:r>
              <a:rPr lang="ja-JP" altLang="en-US"/>
              <a:t>顧客に１５分でサービスの説明をする・・・「１５分で話をまとめよう」ではなく、「１５分後、顧客からどんなサービスを提供してくれるの？と言われたら成功だ」を引き出すことを想定して説明する</a:t>
            </a:r>
            <a:endParaRPr lang="en-US" altLang="ja-JP"/>
          </a:p>
          <a:p>
            <a:pPr lvl="1"/>
            <a:r>
              <a:rPr lang="ja-JP" altLang="en-US"/>
              <a:t>その課題に対して必要な要素を満たした</a:t>
            </a:r>
            <a:r>
              <a:rPr lang="ja-JP" altLang="en-US">
                <a:solidFill>
                  <a:srgbClr val="FF0000"/>
                </a:solidFill>
              </a:rPr>
              <a:t>答え</a:t>
            </a:r>
            <a:r>
              <a:rPr lang="ja-JP" altLang="en-US"/>
              <a:t>があること</a:t>
            </a:r>
            <a:endParaRPr lang="en-US" altLang="ja-JP"/>
          </a:p>
          <a:p>
            <a:pPr lvl="2"/>
            <a:r>
              <a:rPr lang="ja-JP" altLang="en-US"/>
              <a:t>結論、根拠、方法が示されているかを確認すること</a:t>
            </a:r>
            <a:endParaRPr lang="en-US" altLang="ja-JP"/>
          </a:p>
          <a:p>
            <a:pPr lvl="3"/>
            <a:r>
              <a:rPr lang="ja-JP" altLang="en-US"/>
              <a:t>結論</a:t>
            </a:r>
            <a:r>
              <a:rPr lang="en-US" altLang="ja-JP"/>
              <a:t>…</a:t>
            </a:r>
            <a:r>
              <a:rPr lang="ja-JP" altLang="en-US"/>
              <a:t>答えの核となる部分が聞いている人にはっきりわかるようにすること</a:t>
            </a:r>
            <a:endParaRPr lang="en-US" altLang="ja-JP"/>
          </a:p>
          <a:p>
            <a:pPr lvl="3"/>
            <a:r>
              <a:rPr lang="ja-JP" altLang="en-US"/>
              <a:t>根拠</a:t>
            </a:r>
            <a:r>
              <a:rPr lang="en-US" altLang="ja-JP"/>
              <a:t>…</a:t>
            </a:r>
            <a:r>
              <a:rPr lang="ja-JP" altLang="en-US"/>
              <a:t>その結論に至った根拠が納得できるか</a:t>
            </a:r>
            <a:endParaRPr lang="en-US" altLang="ja-JP"/>
          </a:p>
          <a:p>
            <a:pPr lvl="3"/>
            <a:r>
              <a:rPr lang="ja-JP" altLang="en-US"/>
              <a:t>方法</a:t>
            </a:r>
            <a:r>
              <a:rPr lang="en-US" altLang="ja-JP"/>
              <a:t>…</a:t>
            </a:r>
            <a:r>
              <a:rPr lang="ja-JP" altLang="en-US"/>
              <a:t>その具体的なやり方が示されているか</a:t>
            </a:r>
            <a:endParaRPr lang="en-US" altLang="ja-JP"/>
          </a:p>
        </p:txBody>
      </p:sp>
      <p:pic>
        <p:nvPicPr>
          <p:cNvPr id="1026" name="Picture 2">
            <a:extLst>
              <a:ext uri="{FF2B5EF4-FFF2-40B4-BE49-F238E27FC236}">
                <a16:creationId xmlns:a16="http://schemas.microsoft.com/office/drawing/2014/main" id="{4E8378F2-F9A9-4D11-9411-7F52707F6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6399" y="1396621"/>
            <a:ext cx="1414947" cy="203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3100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607E3-C6E2-4109-9B6D-741EF9B99E1C}"/>
              </a:ext>
            </a:extLst>
          </p:cNvPr>
          <p:cNvSpPr>
            <a:spLocks noGrp="1"/>
          </p:cNvSpPr>
          <p:nvPr>
            <p:ph type="title"/>
          </p:nvPr>
        </p:nvSpPr>
        <p:spPr/>
        <p:txBody>
          <a:bodyPr>
            <a:normAutofit fontScale="90000"/>
          </a:bodyPr>
          <a:lstStyle/>
          <a:p>
            <a:r>
              <a:rPr kumimoji="1" lang="ja-JP" altLang="en-US"/>
              <a:t>ロジカルシンキングの主な手法</a:t>
            </a:r>
          </a:p>
        </p:txBody>
      </p:sp>
      <p:sp>
        <p:nvSpPr>
          <p:cNvPr id="3" name="フッター プレースホルダー 2">
            <a:extLst>
              <a:ext uri="{FF2B5EF4-FFF2-40B4-BE49-F238E27FC236}">
                <a16:creationId xmlns:a16="http://schemas.microsoft.com/office/drawing/2014/main" id="{7DCEFA8F-7B36-42F7-B9C7-05D8EE0B30F6}"/>
              </a:ext>
            </a:extLst>
          </p:cNvPr>
          <p:cNvSpPr>
            <a:spLocks noGrp="1"/>
          </p:cNvSpPr>
          <p:nvPr>
            <p:ph type="ftr" sz="quarter" idx="10"/>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ED8F5A00-A66B-4DDD-887E-57A6E797BA85}"/>
              </a:ext>
            </a:extLst>
          </p:cNvPr>
          <p:cNvSpPr>
            <a:spLocks noGrp="1"/>
          </p:cNvSpPr>
          <p:nvPr>
            <p:ph sz="quarter" idx="12"/>
          </p:nvPr>
        </p:nvSpPr>
        <p:spPr>
          <a:xfrm>
            <a:off x="397932" y="1264356"/>
            <a:ext cx="8646480" cy="5017153"/>
          </a:xfrm>
        </p:spPr>
        <p:txBody>
          <a:bodyPr>
            <a:normAutofit fontScale="62500" lnSpcReduction="20000"/>
          </a:bodyPr>
          <a:lstStyle/>
          <a:p>
            <a:r>
              <a:rPr kumimoji="1" lang="en-US" altLang="ja-JP"/>
              <a:t>MECE</a:t>
            </a:r>
          </a:p>
          <a:p>
            <a:pPr lvl="1"/>
            <a:r>
              <a:rPr kumimoji="1" lang="ja-JP" altLang="en-US"/>
              <a:t>ロジカルシンキングの基本的な考え方</a:t>
            </a:r>
            <a:endParaRPr kumimoji="1" lang="en-US" altLang="ja-JP"/>
          </a:p>
          <a:p>
            <a:pPr lvl="1"/>
            <a:r>
              <a:rPr kumimoji="1" lang="ja-JP" altLang="en-US"/>
              <a:t>漏れとダブりのない状態</a:t>
            </a:r>
            <a:endParaRPr kumimoji="1" lang="en-US" altLang="ja-JP"/>
          </a:p>
          <a:p>
            <a:pPr lvl="2"/>
            <a:r>
              <a:rPr lang="ja-JP" altLang="en-US"/>
              <a:t>人間を男と女に分ける・・・</a:t>
            </a:r>
            <a:r>
              <a:rPr lang="en-US" altLang="ja-JP"/>
              <a:t>MECE</a:t>
            </a:r>
          </a:p>
          <a:p>
            <a:pPr lvl="2"/>
            <a:r>
              <a:rPr kumimoji="1" lang="ja-JP" altLang="en-US"/>
              <a:t>人間</a:t>
            </a:r>
            <a:r>
              <a:rPr lang="ja-JP" altLang="en-US"/>
              <a:t>を２５歳以下と２６歳以上にわける・・・</a:t>
            </a:r>
            <a:r>
              <a:rPr lang="en-US" altLang="ja-JP"/>
              <a:t>MECE</a:t>
            </a:r>
          </a:p>
          <a:p>
            <a:pPr lvl="2"/>
            <a:r>
              <a:rPr lang="ja-JP" altLang="en-US"/>
              <a:t>血液型を</a:t>
            </a:r>
            <a:r>
              <a:rPr lang="en-US" altLang="ja-JP"/>
              <a:t>A</a:t>
            </a:r>
            <a:r>
              <a:rPr lang="ja-JP" altLang="en-US"/>
              <a:t>型、</a:t>
            </a:r>
            <a:r>
              <a:rPr lang="en-US" altLang="ja-JP"/>
              <a:t>B</a:t>
            </a:r>
            <a:r>
              <a:rPr lang="ja-JP" altLang="en-US"/>
              <a:t>型、</a:t>
            </a:r>
            <a:r>
              <a:rPr lang="en-US" altLang="ja-JP"/>
              <a:t>O</a:t>
            </a:r>
            <a:r>
              <a:rPr lang="ja-JP" altLang="en-US"/>
              <a:t>型にわける・・・</a:t>
            </a:r>
            <a:r>
              <a:rPr lang="en-US" altLang="ja-JP"/>
              <a:t>MECE</a:t>
            </a:r>
            <a:r>
              <a:rPr lang="ja-JP" altLang="en-US"/>
              <a:t>ではない</a:t>
            </a:r>
            <a:endParaRPr lang="en-US" altLang="ja-JP"/>
          </a:p>
          <a:p>
            <a:pPr lvl="1"/>
            <a:r>
              <a:rPr lang="en-US" altLang="ja-JP"/>
              <a:t>MECE</a:t>
            </a:r>
            <a:r>
              <a:rPr lang="ja-JP" altLang="en-US"/>
              <a:t>でないと、聞いているほうが混乱し、話が伝わらない</a:t>
            </a:r>
            <a:endParaRPr lang="en-US" altLang="ja-JP"/>
          </a:p>
          <a:p>
            <a:r>
              <a:rPr lang="ja-JP" altLang="en-US"/>
              <a:t>ロジックツリー</a:t>
            </a:r>
            <a:endParaRPr lang="en-US" altLang="ja-JP"/>
          </a:p>
          <a:p>
            <a:pPr lvl="1"/>
            <a:r>
              <a:rPr lang="ja-JP" altLang="en-US"/>
              <a:t>事象をツリー状に分解し、その原因や解決策を論理的に探す手法</a:t>
            </a:r>
            <a:endParaRPr lang="en-US" altLang="ja-JP"/>
          </a:p>
          <a:p>
            <a:pPr lvl="1"/>
            <a:r>
              <a:rPr lang="ja-JP" altLang="en-US"/>
              <a:t>課題発見と課題解決に役立つ思考法</a:t>
            </a:r>
            <a:endParaRPr lang="en-US" altLang="ja-JP"/>
          </a:p>
          <a:p>
            <a:pPr lvl="1"/>
            <a:r>
              <a:rPr lang="ja-JP" altLang="en-US"/>
              <a:t>作成のさいは、</a:t>
            </a:r>
            <a:r>
              <a:rPr lang="en-US" altLang="ja-JP"/>
              <a:t>MECE</a:t>
            </a:r>
            <a:r>
              <a:rPr lang="ja-JP" altLang="en-US"/>
              <a:t>を意識する</a:t>
            </a:r>
            <a:endParaRPr lang="en-US" altLang="ja-JP"/>
          </a:p>
          <a:p>
            <a:r>
              <a:rPr lang="en-US" altLang="ja-JP"/>
              <a:t>PREP</a:t>
            </a:r>
            <a:r>
              <a:rPr lang="ja-JP" altLang="en-US"/>
              <a:t>法</a:t>
            </a:r>
            <a:endParaRPr lang="en-US" altLang="ja-JP"/>
          </a:p>
          <a:p>
            <a:pPr lvl="1"/>
            <a:r>
              <a:rPr lang="en-US" altLang="ja-JP"/>
              <a:t>Point</a:t>
            </a:r>
            <a:r>
              <a:rPr lang="ja-JP" altLang="en-US"/>
              <a:t>⇒</a:t>
            </a:r>
            <a:r>
              <a:rPr lang="en-US" altLang="ja-JP"/>
              <a:t>Reason</a:t>
            </a:r>
            <a:r>
              <a:rPr lang="ja-JP" altLang="en-US"/>
              <a:t>⇒</a:t>
            </a:r>
            <a:r>
              <a:rPr lang="en-US" altLang="ja-JP"/>
              <a:t>Example</a:t>
            </a:r>
            <a:r>
              <a:rPr lang="ja-JP" altLang="en-US"/>
              <a:t>⇒</a:t>
            </a:r>
            <a:r>
              <a:rPr lang="en-US" altLang="ja-JP"/>
              <a:t>Point</a:t>
            </a:r>
            <a:r>
              <a:rPr lang="ja-JP" altLang="en-US"/>
              <a:t>（結論⇒理由⇒具体例⇒結論）</a:t>
            </a:r>
            <a:endParaRPr lang="en-US" altLang="ja-JP"/>
          </a:p>
          <a:p>
            <a:pPr lvl="1"/>
            <a:r>
              <a:rPr lang="ja-JP" altLang="en-US"/>
              <a:t>結論から話すことでメッセージが伝わりやすくなる</a:t>
            </a:r>
            <a:endParaRPr lang="en-US" altLang="ja-JP"/>
          </a:p>
        </p:txBody>
      </p:sp>
      <p:pic>
        <p:nvPicPr>
          <p:cNvPr id="1030" name="Picture 6" descr="3分でわかる】ロジックツリーの使いこなし方 | 株式会社いないいないばぁ">
            <a:extLst>
              <a:ext uri="{FF2B5EF4-FFF2-40B4-BE49-F238E27FC236}">
                <a16:creationId xmlns:a16="http://schemas.microsoft.com/office/drawing/2014/main" id="{02D81D4D-75E5-436A-B851-B62378CBF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293" y="3429000"/>
            <a:ext cx="4665172" cy="24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96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48DB76-7069-47ED-8A80-1D4B74209884}"/>
              </a:ext>
            </a:extLst>
          </p:cNvPr>
          <p:cNvSpPr>
            <a:spLocks noGrp="1"/>
          </p:cNvSpPr>
          <p:nvPr>
            <p:ph type="title"/>
          </p:nvPr>
        </p:nvSpPr>
        <p:spPr>
          <a:xfrm>
            <a:off x="397932" y="360538"/>
            <a:ext cx="11455399" cy="666045"/>
          </a:xfrm>
        </p:spPr>
        <p:txBody>
          <a:bodyPr>
            <a:normAutofit fontScale="90000"/>
          </a:bodyPr>
          <a:lstStyle/>
          <a:p>
            <a:r>
              <a:rPr lang="en-US" altLang="ja-JP"/>
              <a:t>【</a:t>
            </a:r>
            <a:r>
              <a:rPr lang="ja-JP" altLang="en-US"/>
              <a:t>稼ぎ方</a:t>
            </a:r>
            <a:r>
              <a:rPr lang="en-US" altLang="ja-JP"/>
              <a:t>】</a:t>
            </a:r>
            <a:r>
              <a:rPr lang="ja-JP" altLang="en-US"/>
              <a:t>富を築く知恵</a:t>
            </a:r>
            <a:endParaRPr kumimoji="1" lang="ja-JP" altLang="en-US"/>
          </a:p>
        </p:txBody>
      </p:sp>
      <p:sp>
        <p:nvSpPr>
          <p:cNvPr id="3" name="フッター プレースホルダー 2">
            <a:extLst>
              <a:ext uri="{FF2B5EF4-FFF2-40B4-BE49-F238E27FC236}">
                <a16:creationId xmlns:a16="http://schemas.microsoft.com/office/drawing/2014/main" id="{96E59F6A-EB99-4821-8D1D-96B859076345}"/>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4E195A-1B36-4075-B231-F44E9FA436F6}"/>
              </a:ext>
            </a:extLst>
          </p:cNvPr>
          <p:cNvSpPr>
            <a:spLocks noGrp="1"/>
          </p:cNvSpPr>
          <p:nvPr>
            <p:ph type="sldNum" sz="quarter" idx="11"/>
          </p:nvPr>
        </p:nvSpPr>
        <p:spPr>
          <a:xfrm>
            <a:off x="10758311" y="6281510"/>
            <a:ext cx="1095020" cy="576490"/>
          </a:xfrm>
        </p:spPr>
        <p:txBody>
          <a:bodyPr/>
          <a:lstStyle/>
          <a:p>
            <a:fld id="{D9AE47F2-95C2-4286-997D-4843A9A6AD0C}" type="slidenum">
              <a:rPr lang="ja-JP" altLang="en-US" smtClean="0"/>
              <a:pPr/>
              <a:t>76</a:t>
            </a:fld>
            <a:endParaRPr lang="ja-JP" altLang="en-US"/>
          </a:p>
        </p:txBody>
      </p:sp>
      <p:sp>
        <p:nvSpPr>
          <p:cNvPr id="5" name="コンテンツ プレースホルダー 4">
            <a:extLst>
              <a:ext uri="{FF2B5EF4-FFF2-40B4-BE49-F238E27FC236}">
                <a16:creationId xmlns:a16="http://schemas.microsoft.com/office/drawing/2014/main" id="{0DAD5C1B-E471-4962-A587-89274FD38353}"/>
              </a:ext>
            </a:extLst>
          </p:cNvPr>
          <p:cNvSpPr>
            <a:spLocks noGrp="1"/>
          </p:cNvSpPr>
          <p:nvPr>
            <p:ph sz="quarter" idx="12"/>
          </p:nvPr>
        </p:nvSpPr>
        <p:spPr>
          <a:xfrm>
            <a:off x="397933" y="1264357"/>
            <a:ext cx="9550916" cy="4888794"/>
          </a:xfrm>
        </p:spPr>
        <p:txBody>
          <a:bodyPr>
            <a:normAutofit fontScale="70000" lnSpcReduction="20000"/>
          </a:bodyPr>
          <a:lstStyle/>
          <a:p>
            <a:r>
              <a:rPr lang="ja-JP" altLang="en-US"/>
              <a:t>お金もちになるには</a:t>
            </a:r>
            <a:endParaRPr lang="en-US" altLang="ja-JP"/>
          </a:p>
          <a:p>
            <a:pPr lvl="1"/>
            <a:r>
              <a:rPr lang="ja-JP" altLang="en-US"/>
              <a:t>お金持ちとは、「金の増やし方を知っている人」のことをいう</a:t>
            </a:r>
            <a:endParaRPr lang="en-US" altLang="ja-JP"/>
          </a:p>
          <a:p>
            <a:pPr lvl="1"/>
            <a:r>
              <a:rPr lang="ja-JP" altLang="en-US"/>
              <a:t>貧乏から抜け出すには今の収入の</a:t>
            </a:r>
            <a:r>
              <a:rPr lang="en-US" altLang="ja-JP"/>
              <a:t>10</a:t>
            </a:r>
            <a:r>
              <a:rPr lang="ja-JP" altLang="en-US"/>
              <a:t>分の</a:t>
            </a:r>
            <a:r>
              <a:rPr lang="en-US" altLang="ja-JP"/>
              <a:t>1</a:t>
            </a:r>
            <a:r>
              <a:rPr lang="ja-JP" altLang="en-US"/>
              <a:t>を貯金にまわし、貯めた金を働かせる</a:t>
            </a:r>
            <a:endParaRPr lang="en-US" altLang="ja-JP"/>
          </a:p>
          <a:p>
            <a:r>
              <a:rPr lang="ja-JP" altLang="en-US"/>
              <a:t>お金の働かせ方</a:t>
            </a:r>
            <a:endParaRPr lang="en-US" altLang="ja-JP"/>
          </a:p>
          <a:p>
            <a:pPr lvl="1"/>
            <a:r>
              <a:rPr lang="ja-JP" altLang="en-US"/>
              <a:t>積立型のインデックス投信に投資する（運用をプロに任せ、自分の時間を極力使わない）</a:t>
            </a:r>
            <a:endParaRPr lang="en-US" altLang="ja-JP"/>
          </a:p>
          <a:p>
            <a:pPr lvl="1"/>
            <a:r>
              <a:rPr lang="ja-JP" altLang="en-US"/>
              <a:t>自己投資がある意味一番リターンが高い</a:t>
            </a:r>
            <a:endParaRPr lang="en-US" altLang="ja-JP"/>
          </a:p>
          <a:p>
            <a:pPr lvl="2"/>
            <a:r>
              <a:rPr lang="ja-JP" altLang="en-US"/>
              <a:t>元本割れしない、資産を誰かに奪われることがない</a:t>
            </a:r>
            <a:endParaRPr lang="en-US" altLang="ja-JP"/>
          </a:p>
          <a:p>
            <a:pPr lvl="2"/>
            <a:r>
              <a:rPr lang="ja-JP" altLang="en-US"/>
              <a:t>若い人ほど長期にわたってリターンが受け取れる</a:t>
            </a:r>
            <a:endParaRPr lang="en-US" altLang="ja-JP"/>
          </a:p>
          <a:p>
            <a:r>
              <a:rPr lang="ja-JP" altLang="en-US"/>
              <a:t>労働の喜びを知る</a:t>
            </a:r>
            <a:endParaRPr lang="en-US" altLang="ja-JP"/>
          </a:p>
          <a:p>
            <a:pPr lvl="1"/>
            <a:r>
              <a:rPr lang="ja-JP" altLang="en-US"/>
              <a:t>労働によって自分の価値を認めてもらって収入を得ることは素晴らしい</a:t>
            </a:r>
            <a:endParaRPr lang="en-US" altLang="ja-JP"/>
          </a:p>
          <a:p>
            <a:pPr lvl="1"/>
            <a:r>
              <a:rPr lang="ja-JP" altLang="en-US"/>
              <a:t>まずは労働を楽しむ</a:t>
            </a:r>
          </a:p>
        </p:txBody>
      </p:sp>
      <p:pic>
        <p:nvPicPr>
          <p:cNvPr id="7" name="Picture 2">
            <a:extLst>
              <a:ext uri="{FF2B5EF4-FFF2-40B4-BE49-F238E27FC236}">
                <a16:creationId xmlns:a16="http://schemas.microsoft.com/office/drawing/2014/main" id="{B8BFBDDD-9F5E-401A-A3E9-2C8AA6482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8848" y="1298044"/>
            <a:ext cx="1904483" cy="269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8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16873E-BCCB-4646-808E-96D152019772}"/>
              </a:ext>
            </a:extLst>
          </p:cNvPr>
          <p:cNvSpPr>
            <a:spLocks noGrp="1"/>
          </p:cNvSpPr>
          <p:nvPr>
            <p:ph type="title"/>
          </p:nvPr>
        </p:nvSpPr>
        <p:spPr/>
        <p:txBody>
          <a:bodyPr>
            <a:normAutofit fontScale="90000"/>
          </a:bodyPr>
          <a:lstStyle/>
          <a:p>
            <a:r>
              <a:rPr kumimoji="1" lang="en-US" altLang="ja-JP"/>
              <a:t>【</a:t>
            </a:r>
            <a:r>
              <a:rPr kumimoji="1" lang="ja-JP" altLang="en-US"/>
              <a:t>稼ぎ方</a:t>
            </a:r>
            <a:r>
              <a:rPr kumimoji="1" lang="en-US" altLang="ja-JP"/>
              <a:t>】</a:t>
            </a:r>
            <a:r>
              <a:rPr kumimoji="1" lang="ja-JP" altLang="en-US"/>
              <a:t>資産運用</a:t>
            </a:r>
          </a:p>
        </p:txBody>
      </p:sp>
      <p:sp>
        <p:nvSpPr>
          <p:cNvPr id="3" name="フッター プレースホルダー 2">
            <a:extLst>
              <a:ext uri="{FF2B5EF4-FFF2-40B4-BE49-F238E27FC236}">
                <a16:creationId xmlns:a16="http://schemas.microsoft.com/office/drawing/2014/main" id="{99EEEBA5-0CF1-4C23-833D-E74EDB60D7F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C9CC62-3DAC-4530-8835-99D70A445B56}"/>
              </a:ext>
            </a:extLst>
          </p:cNvPr>
          <p:cNvSpPr>
            <a:spLocks noGrp="1"/>
          </p:cNvSpPr>
          <p:nvPr>
            <p:ph type="sldNum" sz="quarter" idx="11"/>
          </p:nvPr>
        </p:nvSpPr>
        <p:spPr/>
        <p:txBody>
          <a:bodyPr/>
          <a:lstStyle/>
          <a:p>
            <a:fld id="{D9AE47F2-95C2-4286-997D-4843A9A6AD0C}" type="slidenum">
              <a:rPr lang="ja-JP" altLang="en-US" smtClean="0"/>
              <a:pPr/>
              <a:t>77</a:t>
            </a:fld>
            <a:endParaRPr lang="ja-JP" altLang="en-US"/>
          </a:p>
        </p:txBody>
      </p:sp>
      <p:sp>
        <p:nvSpPr>
          <p:cNvPr id="5" name="コンテンツ プレースホルダー 4">
            <a:extLst>
              <a:ext uri="{FF2B5EF4-FFF2-40B4-BE49-F238E27FC236}">
                <a16:creationId xmlns:a16="http://schemas.microsoft.com/office/drawing/2014/main" id="{0E76D812-E792-4583-A12E-7BA1076B889D}"/>
              </a:ext>
            </a:extLst>
          </p:cNvPr>
          <p:cNvSpPr>
            <a:spLocks noGrp="1"/>
          </p:cNvSpPr>
          <p:nvPr>
            <p:ph sz="quarter" idx="12"/>
          </p:nvPr>
        </p:nvSpPr>
        <p:spPr>
          <a:xfrm>
            <a:off x="397933" y="1264356"/>
            <a:ext cx="10721516" cy="5160255"/>
          </a:xfrm>
        </p:spPr>
        <p:txBody>
          <a:bodyPr>
            <a:normAutofit fontScale="92500" lnSpcReduction="10000"/>
          </a:bodyPr>
          <a:lstStyle/>
          <a:p>
            <a:r>
              <a:rPr lang="ja-JP" altLang="en-US"/>
              <a:t>資産運用のほとんどが“やってはいけないこと“だと知る</a:t>
            </a:r>
            <a:endParaRPr lang="en-US" altLang="ja-JP"/>
          </a:p>
          <a:p>
            <a:pPr lvl="1"/>
            <a:r>
              <a:rPr kumimoji="1" lang="ja-JP" altLang="en-US"/>
              <a:t>金融のプロ（銀行や証券会社の窓口、</a:t>
            </a:r>
            <a:r>
              <a:rPr kumimoji="1" lang="en-US" altLang="ja-JP"/>
              <a:t>FP</a:t>
            </a:r>
            <a:r>
              <a:rPr kumimoji="1" lang="ja-JP" altLang="en-US"/>
              <a:t>等）に相談してはいけない</a:t>
            </a:r>
            <a:endParaRPr kumimoji="1" lang="en-US" altLang="ja-JP"/>
          </a:p>
          <a:p>
            <a:pPr lvl="1"/>
            <a:r>
              <a:rPr kumimoji="1" lang="ja-JP" altLang="en-US"/>
              <a:t>金融商品はインターネットで買える程度の知識は勉強しておくべき</a:t>
            </a:r>
            <a:endParaRPr kumimoji="1" lang="en-US" altLang="ja-JP"/>
          </a:p>
          <a:p>
            <a:pPr lvl="1"/>
            <a:r>
              <a:rPr kumimoji="1" lang="ja-JP" altLang="en-US"/>
              <a:t>他人任せにせず、自分のお金は自分で管理する</a:t>
            </a:r>
            <a:endParaRPr kumimoji="1" lang="en-US" altLang="ja-JP"/>
          </a:p>
          <a:p>
            <a:r>
              <a:rPr kumimoji="1" lang="ja-JP" altLang="en-US"/>
              <a:t>「無リスク資産」と「リスク資産」に分けて運用する</a:t>
            </a:r>
            <a:endParaRPr kumimoji="1" lang="en-US" altLang="ja-JP"/>
          </a:p>
          <a:p>
            <a:pPr lvl="1"/>
            <a:r>
              <a:rPr lang="ja-JP" altLang="en-US" b="1"/>
              <a:t>無リスク資産</a:t>
            </a:r>
            <a:r>
              <a:rPr lang="ja-JP" altLang="en-US"/>
              <a:t>（子供の学費など、失ってはいけないお金）</a:t>
            </a:r>
            <a:endParaRPr lang="en-US" altLang="ja-JP"/>
          </a:p>
          <a:p>
            <a:pPr lvl="2"/>
            <a:r>
              <a:rPr lang="ja-JP" altLang="en-US"/>
              <a:t>普通預金に生活費の３～６か月分（すぐに引き出せるお金として）</a:t>
            </a:r>
            <a:endParaRPr lang="en-US" altLang="ja-JP"/>
          </a:p>
          <a:p>
            <a:pPr lvl="2"/>
            <a:r>
              <a:rPr lang="ja-JP" altLang="en-US"/>
              <a:t>残りを「個人向け国債（変動金利型</a:t>
            </a:r>
            <a:r>
              <a:rPr lang="en-US" altLang="ja-JP"/>
              <a:t>10</a:t>
            </a:r>
            <a:r>
              <a:rPr lang="ja-JP" altLang="en-US"/>
              <a:t>年満期）」に投資（金利</a:t>
            </a:r>
            <a:r>
              <a:rPr lang="en-US" altLang="ja-JP"/>
              <a:t>0.05%</a:t>
            </a:r>
            <a:r>
              <a:rPr lang="ja-JP" altLang="en-US"/>
              <a:t>）</a:t>
            </a:r>
            <a:endParaRPr lang="en-US" altLang="ja-JP"/>
          </a:p>
          <a:p>
            <a:pPr lvl="1"/>
            <a:r>
              <a:rPr kumimoji="1" lang="ja-JP" altLang="en-US" b="1"/>
              <a:t>リスク資産</a:t>
            </a:r>
            <a:r>
              <a:rPr kumimoji="1" lang="ja-JP" altLang="en-US"/>
              <a:t>（老後資金など、運用してためておくお金）</a:t>
            </a:r>
            <a:endParaRPr kumimoji="1" lang="en-US" altLang="ja-JP"/>
          </a:p>
          <a:p>
            <a:pPr lvl="2"/>
            <a:r>
              <a:rPr lang="ja-JP" altLang="en-US"/>
              <a:t>運用手数料</a:t>
            </a:r>
            <a:r>
              <a:rPr lang="en-US" altLang="ja-JP"/>
              <a:t>0.5%</a:t>
            </a:r>
            <a:r>
              <a:rPr lang="ja-JP" altLang="en-US"/>
              <a:t>以下のインデックス型の投資信託を買う（国内、外国それぞれ）</a:t>
            </a:r>
            <a:endParaRPr lang="en-US" altLang="ja-JP"/>
          </a:p>
          <a:p>
            <a:pPr lvl="2"/>
            <a:r>
              <a:rPr lang="ja-JP" altLang="en-US"/>
              <a:t>税制優遇のある制度（</a:t>
            </a:r>
            <a:r>
              <a:rPr lang="en-US" altLang="ja-JP" err="1"/>
              <a:t>iDeCo</a:t>
            </a:r>
            <a:r>
              <a:rPr lang="ja-JP" altLang="en-US"/>
              <a:t>、つみたて</a:t>
            </a:r>
            <a:r>
              <a:rPr lang="en-US" altLang="ja-JP"/>
              <a:t>NISA</a:t>
            </a:r>
            <a:r>
              <a:rPr lang="ja-JP" altLang="en-US"/>
              <a:t>）を利用する</a:t>
            </a:r>
            <a:endParaRPr lang="en-US" altLang="ja-JP"/>
          </a:p>
        </p:txBody>
      </p:sp>
      <p:pic>
        <p:nvPicPr>
          <p:cNvPr id="1026" name="Picture 2">
            <a:extLst>
              <a:ext uri="{FF2B5EF4-FFF2-40B4-BE49-F238E27FC236}">
                <a16:creationId xmlns:a16="http://schemas.microsoft.com/office/drawing/2014/main" id="{DB97CF4D-E96F-4F28-B98F-562E94074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2848" y="1264355"/>
            <a:ext cx="1522626" cy="216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7855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DD5E8-9572-469D-AE4D-9EBB3D869D28}"/>
              </a:ext>
            </a:extLst>
          </p:cNvPr>
          <p:cNvSpPr>
            <a:spLocks noGrp="1"/>
          </p:cNvSpPr>
          <p:nvPr>
            <p:ph type="title"/>
          </p:nvPr>
        </p:nvSpPr>
        <p:spPr/>
        <p:txBody>
          <a:bodyPr>
            <a:normAutofit fontScale="90000"/>
          </a:bodyPr>
          <a:lstStyle/>
          <a:p>
            <a:r>
              <a:rPr lang="ja-JP" altLang="en-US"/>
              <a:t>資産の「置き場所」について</a:t>
            </a:r>
            <a:endParaRPr kumimoji="1" lang="ja-JP" altLang="en-US"/>
          </a:p>
        </p:txBody>
      </p:sp>
      <p:sp>
        <p:nvSpPr>
          <p:cNvPr id="3" name="フッター プレースホルダー 2">
            <a:extLst>
              <a:ext uri="{FF2B5EF4-FFF2-40B4-BE49-F238E27FC236}">
                <a16:creationId xmlns:a16="http://schemas.microsoft.com/office/drawing/2014/main" id="{8CD14E66-D982-4628-8863-56C3B95D8245}"/>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4627CC8-2812-491A-B361-6D2B20AF421A}"/>
              </a:ext>
            </a:extLst>
          </p:cNvPr>
          <p:cNvSpPr>
            <a:spLocks noGrp="1"/>
          </p:cNvSpPr>
          <p:nvPr>
            <p:ph type="sldNum" sz="quarter" idx="11"/>
          </p:nvPr>
        </p:nvSpPr>
        <p:spPr/>
        <p:txBody>
          <a:bodyPr/>
          <a:lstStyle/>
          <a:p>
            <a:fld id="{D9AE47F2-95C2-4286-997D-4843A9A6AD0C}" type="slidenum">
              <a:rPr lang="ja-JP" altLang="en-US" smtClean="0"/>
              <a:pPr/>
              <a:t>78</a:t>
            </a:fld>
            <a:endParaRPr lang="ja-JP" altLang="en-US"/>
          </a:p>
        </p:txBody>
      </p:sp>
      <p:graphicFrame>
        <p:nvGraphicFramePr>
          <p:cNvPr id="6" name="表 6">
            <a:extLst>
              <a:ext uri="{FF2B5EF4-FFF2-40B4-BE49-F238E27FC236}">
                <a16:creationId xmlns:a16="http://schemas.microsoft.com/office/drawing/2014/main" id="{083DF284-F1A0-43FA-BA83-A823D512087E}"/>
              </a:ext>
            </a:extLst>
          </p:cNvPr>
          <p:cNvGraphicFramePr>
            <a:graphicFrameLocks noGrp="1"/>
          </p:cNvGraphicFramePr>
          <p:nvPr>
            <p:ph sz="quarter" idx="12"/>
            <p:extLst>
              <p:ext uri="{D42A27DB-BD31-4B8C-83A1-F6EECF244321}">
                <p14:modId xmlns:p14="http://schemas.microsoft.com/office/powerpoint/2010/main" val="2229230270"/>
              </p:ext>
            </p:extLst>
          </p:nvPr>
        </p:nvGraphicFramePr>
        <p:xfrm>
          <a:off x="398463" y="1263651"/>
          <a:ext cx="11583628" cy="4766213"/>
        </p:xfrm>
        <a:graphic>
          <a:graphicData uri="http://schemas.openxmlformats.org/drawingml/2006/table">
            <a:tbl>
              <a:tblPr firstRow="1" firstCol="1" bandRow="1">
                <a:tableStyleId>{2D5ABB26-0587-4C30-8999-92F81FD0307C}</a:tableStyleId>
              </a:tblPr>
              <a:tblGrid>
                <a:gridCol w="1196791">
                  <a:extLst>
                    <a:ext uri="{9D8B030D-6E8A-4147-A177-3AD203B41FA5}">
                      <a16:colId xmlns:a16="http://schemas.microsoft.com/office/drawing/2014/main" val="2758938212"/>
                    </a:ext>
                  </a:extLst>
                </a:gridCol>
                <a:gridCol w="3580595">
                  <a:extLst>
                    <a:ext uri="{9D8B030D-6E8A-4147-A177-3AD203B41FA5}">
                      <a16:colId xmlns:a16="http://schemas.microsoft.com/office/drawing/2014/main" val="2118678399"/>
                    </a:ext>
                  </a:extLst>
                </a:gridCol>
                <a:gridCol w="2277374">
                  <a:extLst>
                    <a:ext uri="{9D8B030D-6E8A-4147-A177-3AD203B41FA5}">
                      <a16:colId xmlns:a16="http://schemas.microsoft.com/office/drawing/2014/main" val="3459360592"/>
                    </a:ext>
                  </a:extLst>
                </a:gridCol>
                <a:gridCol w="2268747">
                  <a:extLst>
                    <a:ext uri="{9D8B030D-6E8A-4147-A177-3AD203B41FA5}">
                      <a16:colId xmlns:a16="http://schemas.microsoft.com/office/drawing/2014/main" val="246902361"/>
                    </a:ext>
                  </a:extLst>
                </a:gridCol>
                <a:gridCol w="2260121">
                  <a:extLst>
                    <a:ext uri="{9D8B030D-6E8A-4147-A177-3AD203B41FA5}">
                      <a16:colId xmlns:a16="http://schemas.microsoft.com/office/drawing/2014/main" val="393438180"/>
                    </a:ext>
                  </a:extLst>
                </a:gridCol>
              </a:tblGrid>
              <a:tr h="513582">
                <a:tc>
                  <a:txBody>
                    <a:bodyPr/>
                    <a:lstStyle/>
                    <a:p>
                      <a:endParaRPr kumimoji="1" lang="ja-JP" altLang="en-US" sz="1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200" b="1"/>
                        <a:t>確定拠出型年金</a:t>
                      </a:r>
                      <a:endParaRPr kumimoji="1" lang="en-US" altLang="ja-JP" sz="1200" b="1"/>
                    </a:p>
                    <a:p>
                      <a:pPr algn="ctr"/>
                      <a:r>
                        <a:rPr kumimoji="1" lang="ja-JP" altLang="en-US" sz="1200" b="1"/>
                        <a:t>（企業型、個人型（</a:t>
                      </a:r>
                      <a:r>
                        <a:rPr kumimoji="1" lang="en-US" altLang="ja-JP" sz="1200" b="1" err="1"/>
                        <a:t>iDeCo</a:t>
                      </a:r>
                      <a:r>
                        <a:rPr kumimoji="1" lang="ja-JP" altLang="en-US" sz="1200" b="1"/>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200" b="1"/>
                        <a:t>つみたて</a:t>
                      </a:r>
                      <a:r>
                        <a:rPr kumimoji="1" lang="en-US" altLang="ja-JP" sz="1200" b="1"/>
                        <a:t>NISA</a:t>
                      </a:r>
                      <a:endParaRPr kumimoji="1" lang="ja-JP" altLang="en-US" sz="1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200" b="1"/>
                        <a:t>一般</a:t>
                      </a:r>
                      <a:r>
                        <a:rPr kumimoji="1" lang="en-US" altLang="ja-JP" sz="1200" b="1"/>
                        <a:t>NISA</a:t>
                      </a:r>
                      <a:endParaRPr kumimoji="1" lang="ja-JP" altLang="en-US" sz="1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ja-JP" altLang="en-US" sz="1200" b="1"/>
                        <a:t>証券会社の口座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174884607"/>
                  </a:ext>
                </a:extLst>
              </a:tr>
              <a:tr h="513582">
                <a:tc>
                  <a:txBody>
                    <a:bodyPr/>
                    <a:lstStyle/>
                    <a:p>
                      <a:r>
                        <a:rPr kumimoji="1" lang="ja-JP" altLang="en-US" sz="1200" b="1"/>
                        <a:t>対象の商品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t>投資信託、保険、定期預金など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法令で定められた投資信託と</a:t>
                      </a:r>
                      <a:r>
                        <a:rPr kumimoji="1" lang="en-US" altLang="ja-JP" sz="1200"/>
                        <a:t>ETF</a:t>
                      </a:r>
                      <a:endParaRPr kumimoji="1" lang="ja-JP"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上場株式、</a:t>
                      </a:r>
                      <a:r>
                        <a:rPr kumimoji="1" lang="en-US" altLang="ja-JP" sz="1200"/>
                        <a:t>ETF</a:t>
                      </a:r>
                      <a:r>
                        <a:rPr kumimoji="1" lang="ja-JP" altLang="en-US" sz="1200"/>
                        <a:t>、</a:t>
                      </a:r>
                      <a:r>
                        <a:rPr kumimoji="1" lang="en-US" altLang="ja-JP" sz="1200"/>
                        <a:t>REIT</a:t>
                      </a:r>
                      <a:r>
                        <a:rPr kumimoji="1" lang="ja-JP" altLang="en-US" sz="1200"/>
                        <a:t>、投資信託など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chemeClr val="accent5"/>
                          </a:solidFill>
                        </a:rPr>
                        <a:t>取扱商品のすべて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54629"/>
                  </a:ext>
                </a:extLst>
              </a:tr>
              <a:tr h="513582">
                <a:tc>
                  <a:txBody>
                    <a:bodyPr/>
                    <a:lstStyle/>
                    <a:p>
                      <a:r>
                        <a:rPr kumimoji="1" lang="ja-JP" altLang="en-US" sz="1200" b="1"/>
                        <a:t>運用期間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solidFill>
                            <a:schemeClr val="accent2"/>
                          </a:solidFill>
                        </a:rPr>
                        <a:t>加入から</a:t>
                      </a:r>
                      <a:r>
                        <a:rPr kumimoji="1" lang="en-US" altLang="ja-JP" sz="1200">
                          <a:solidFill>
                            <a:schemeClr val="accent2"/>
                          </a:solidFill>
                        </a:rPr>
                        <a:t>60</a:t>
                      </a:r>
                      <a:r>
                        <a:rPr kumimoji="1" lang="ja-JP" altLang="en-US" sz="1200">
                          <a:solidFill>
                            <a:schemeClr val="accent2"/>
                          </a:solidFill>
                        </a:rPr>
                        <a:t>歳まで</a:t>
                      </a:r>
                      <a:endParaRPr kumimoji="1" lang="en-US" altLang="ja-JP" sz="1200">
                        <a:solidFill>
                          <a:schemeClr val="accent2"/>
                        </a:solidFill>
                      </a:endParaRPr>
                    </a:p>
                    <a:p>
                      <a:r>
                        <a:rPr kumimoji="1" lang="ja-JP" altLang="en-US" sz="1200">
                          <a:solidFill>
                            <a:schemeClr val="accent2"/>
                          </a:solidFill>
                        </a:rPr>
                        <a:t>（１０年間延長可能）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a:solidFill>
                            <a:schemeClr val="accent5"/>
                          </a:solidFill>
                        </a:rPr>
                        <a:t>20</a:t>
                      </a:r>
                      <a:r>
                        <a:rPr kumimoji="1" lang="ja-JP" altLang="en-US" sz="1200">
                          <a:solidFill>
                            <a:schemeClr val="accent5"/>
                          </a:solidFill>
                        </a:rPr>
                        <a:t>年間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a:t>5</a:t>
                      </a:r>
                      <a:r>
                        <a:rPr kumimoji="1" lang="ja-JP" altLang="en-US" sz="1200"/>
                        <a:t>年間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制限なし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572053"/>
                  </a:ext>
                </a:extLst>
              </a:tr>
              <a:tr h="1540746">
                <a:tc>
                  <a:txBody>
                    <a:bodyPr/>
                    <a:lstStyle/>
                    <a:p>
                      <a:r>
                        <a:rPr kumimoji="1" lang="ja-JP" altLang="en-US" sz="1200" b="1"/>
                        <a:t>年間投資額の上限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t>●企業型</a:t>
                      </a:r>
                      <a:endParaRPr kumimoji="1" lang="en-US" altLang="ja-JP" sz="1200"/>
                    </a:p>
                    <a:p>
                      <a:r>
                        <a:rPr kumimoji="1" lang="ja-JP" altLang="en-US" sz="1200"/>
                        <a:t>他に年金制度がない場合</a:t>
                      </a:r>
                      <a:r>
                        <a:rPr kumimoji="1" lang="en-US" altLang="ja-JP" sz="1200"/>
                        <a:t>66</a:t>
                      </a:r>
                      <a:r>
                        <a:rPr kumimoji="1" lang="ja-JP" altLang="en-US" sz="1200"/>
                        <a:t>万円、ある場合</a:t>
                      </a:r>
                      <a:r>
                        <a:rPr kumimoji="1" lang="en-US" altLang="ja-JP" sz="1200"/>
                        <a:t>33</a:t>
                      </a:r>
                      <a:r>
                        <a:rPr kumimoji="1" lang="ja-JP" altLang="en-US" sz="1200"/>
                        <a:t>万円</a:t>
                      </a:r>
                      <a:endParaRPr kumimoji="1" lang="en-US" altLang="ja-JP" sz="1200"/>
                    </a:p>
                    <a:p>
                      <a:r>
                        <a:rPr kumimoji="1" lang="ja-JP" altLang="en-US" sz="1200"/>
                        <a:t>●個人型（</a:t>
                      </a:r>
                      <a:r>
                        <a:rPr kumimoji="1" lang="en-US" altLang="ja-JP" sz="1200" err="1"/>
                        <a:t>iDeCo</a:t>
                      </a:r>
                      <a:r>
                        <a:rPr kumimoji="1" lang="ja-JP" altLang="en-US" sz="1200"/>
                        <a:t>）</a:t>
                      </a:r>
                      <a:endParaRPr kumimoji="1" lang="en-US" altLang="ja-JP" sz="1200"/>
                    </a:p>
                    <a:p>
                      <a:r>
                        <a:rPr kumimoji="1" lang="ja-JP" altLang="en-US" sz="1200"/>
                        <a:t>・自営業者等（</a:t>
                      </a:r>
                      <a:r>
                        <a:rPr kumimoji="1" lang="en-US" altLang="ja-JP" sz="1200"/>
                        <a:t>81</a:t>
                      </a:r>
                      <a:r>
                        <a:rPr kumimoji="1" lang="ja-JP" altLang="en-US" sz="1200"/>
                        <a:t>万</a:t>
                      </a:r>
                      <a:r>
                        <a:rPr kumimoji="1" lang="en-US" altLang="ja-JP" sz="1200"/>
                        <a:t>6000</a:t>
                      </a:r>
                      <a:r>
                        <a:rPr kumimoji="1" lang="ja-JP" altLang="en-US" sz="1200"/>
                        <a:t>円）</a:t>
                      </a:r>
                      <a:endParaRPr kumimoji="1" lang="en-US" altLang="ja-JP" sz="1200"/>
                    </a:p>
                    <a:p>
                      <a:r>
                        <a:rPr kumimoji="1" lang="ja-JP" altLang="en-US" sz="1200"/>
                        <a:t>・専業主婦・主夫（</a:t>
                      </a:r>
                      <a:r>
                        <a:rPr kumimoji="1" lang="en-US" altLang="ja-JP" sz="1200"/>
                        <a:t>27</a:t>
                      </a:r>
                      <a:r>
                        <a:rPr kumimoji="1" lang="ja-JP" altLang="en-US" sz="1200"/>
                        <a:t>万</a:t>
                      </a:r>
                      <a:r>
                        <a:rPr kumimoji="1" lang="en-US" altLang="ja-JP" sz="1200"/>
                        <a:t>6000</a:t>
                      </a:r>
                      <a:r>
                        <a:rPr kumimoji="1" lang="ja-JP" altLang="en-US" sz="1200"/>
                        <a:t>円）</a:t>
                      </a:r>
                      <a:endParaRPr kumimoji="1" lang="en-US" altLang="ja-JP" sz="1200"/>
                    </a:p>
                    <a:p>
                      <a:r>
                        <a:rPr kumimoji="1" lang="ja-JP" altLang="en-US" sz="1200"/>
                        <a:t>・公務員（</a:t>
                      </a:r>
                      <a:r>
                        <a:rPr kumimoji="1" lang="en-US" altLang="ja-JP" sz="1200"/>
                        <a:t>14</a:t>
                      </a:r>
                      <a:r>
                        <a:rPr kumimoji="1" lang="ja-JP" altLang="en-US" sz="1200"/>
                        <a:t>万</a:t>
                      </a:r>
                      <a:r>
                        <a:rPr kumimoji="1" lang="en-US" altLang="ja-JP" sz="1200"/>
                        <a:t>4000</a:t>
                      </a:r>
                      <a:r>
                        <a:rPr kumimoji="1" lang="ja-JP" altLang="en-US" sz="1200"/>
                        <a:t>円）</a:t>
                      </a:r>
                      <a:endParaRPr kumimoji="1" lang="en-US" altLang="ja-JP" sz="1200"/>
                    </a:p>
                    <a:p>
                      <a:r>
                        <a:rPr kumimoji="1" lang="ja-JP" altLang="en-US" sz="1200"/>
                        <a:t>・会社員（</a:t>
                      </a:r>
                      <a:r>
                        <a:rPr kumimoji="1" lang="en-US" altLang="ja-JP" sz="1200"/>
                        <a:t>14</a:t>
                      </a:r>
                      <a:r>
                        <a:rPr kumimoji="1" lang="ja-JP" altLang="en-US" sz="1200"/>
                        <a:t>万</a:t>
                      </a:r>
                      <a:r>
                        <a:rPr kumimoji="1" lang="en-US" altLang="ja-JP" sz="1200"/>
                        <a:t>4000</a:t>
                      </a:r>
                      <a:r>
                        <a:rPr kumimoji="1" lang="ja-JP" altLang="en-US" sz="1200"/>
                        <a:t>～</a:t>
                      </a:r>
                      <a:r>
                        <a:rPr kumimoji="1" lang="en-US" altLang="ja-JP" sz="1200"/>
                        <a:t>27</a:t>
                      </a:r>
                      <a:r>
                        <a:rPr kumimoji="1" lang="ja-JP" altLang="en-US" sz="1200"/>
                        <a:t>万</a:t>
                      </a:r>
                      <a:r>
                        <a:rPr kumimoji="1" lang="en-US" altLang="ja-JP" sz="1200"/>
                        <a:t>6000</a:t>
                      </a:r>
                      <a:r>
                        <a:rPr kumimoji="1" lang="ja-JP" altLang="en-US" sz="1200"/>
                        <a:t>円）</a:t>
                      </a:r>
                      <a:endParaRPr kumimoji="1" lang="en-US" altLang="ja-JP"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a:t>40</a:t>
                      </a:r>
                      <a:r>
                        <a:rPr kumimoji="1" lang="ja-JP" altLang="en-US" sz="1200"/>
                        <a:t>万円</a:t>
                      </a:r>
                      <a:endParaRPr kumimoji="1" lang="en-US" altLang="ja-JP" sz="1200"/>
                    </a:p>
                    <a:p>
                      <a:r>
                        <a:rPr kumimoji="1" lang="ja-JP" altLang="en-US" sz="1200"/>
                        <a:t>（非課税投資枠は</a:t>
                      </a:r>
                      <a:r>
                        <a:rPr kumimoji="1" lang="en-US" altLang="ja-JP" sz="1200"/>
                        <a:t>20</a:t>
                      </a:r>
                      <a:r>
                        <a:rPr kumimoji="1" lang="ja-JP" altLang="en-US" sz="1200"/>
                        <a:t>年間で最大</a:t>
                      </a:r>
                      <a:r>
                        <a:rPr kumimoji="1" lang="en-US" altLang="ja-JP" sz="1200"/>
                        <a:t>800</a:t>
                      </a:r>
                      <a:r>
                        <a:rPr kumimoji="1" lang="ja-JP" altLang="en-US" sz="1200"/>
                        <a:t>万円になる）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a:t>120</a:t>
                      </a:r>
                      <a:r>
                        <a:rPr kumimoji="1" lang="ja-JP" altLang="en-US" sz="1200"/>
                        <a:t>万円</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（非課税投資枠は</a:t>
                      </a:r>
                      <a:r>
                        <a:rPr kumimoji="1" lang="en-US" altLang="ja-JP" sz="1200"/>
                        <a:t>5</a:t>
                      </a:r>
                      <a:r>
                        <a:rPr kumimoji="1" lang="ja-JP" altLang="en-US" sz="1200"/>
                        <a:t>年間で最大</a:t>
                      </a:r>
                      <a:r>
                        <a:rPr kumimoji="1" lang="en-US" altLang="ja-JP" sz="1200"/>
                        <a:t>600</a:t>
                      </a:r>
                      <a:r>
                        <a:rPr kumimoji="1" lang="ja-JP" altLang="en-US" sz="1200"/>
                        <a:t>万円になる）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676658"/>
                  </a:ext>
                </a:extLst>
              </a:tr>
              <a:tr h="767687">
                <a:tc>
                  <a:txBody>
                    <a:bodyPr/>
                    <a:lstStyle/>
                    <a:p>
                      <a:r>
                        <a:rPr kumimoji="1" lang="ja-JP" altLang="en-US" sz="1200" b="1"/>
                        <a:t>税制優遇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solidFill>
                            <a:schemeClr val="accent2"/>
                          </a:solidFill>
                        </a:rPr>
                        <a:t>・自分で払った掛金が所得控除の対象</a:t>
                      </a:r>
                      <a:endParaRPr kumimoji="1" lang="en-US" altLang="ja-JP" sz="1200">
                        <a:solidFill>
                          <a:schemeClr val="accent2"/>
                        </a:solidFill>
                      </a:endParaRPr>
                    </a:p>
                    <a:p>
                      <a:r>
                        <a:rPr kumimoji="1" lang="ja-JP" altLang="en-US" sz="1200">
                          <a:solidFill>
                            <a:schemeClr val="accent5"/>
                          </a:solidFill>
                        </a:rPr>
                        <a:t>・運用収益が非課税</a:t>
                      </a:r>
                      <a:endParaRPr kumimoji="1" lang="en-US" altLang="ja-JP" sz="1200">
                        <a:solidFill>
                          <a:schemeClr val="accent5"/>
                        </a:solidFill>
                      </a:endParaRPr>
                    </a:p>
                    <a:p>
                      <a:r>
                        <a:rPr kumimoji="1" lang="ja-JP" altLang="en-US" sz="1200"/>
                        <a:t>・受け取り時に所得控除の対象となる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chemeClr val="accent5"/>
                          </a:solidFill>
                        </a:rPr>
                        <a:t>運用収益が非課税</a:t>
                      </a:r>
                      <a:endParaRPr kumimoji="1" lang="en-US" altLang="ja-JP" sz="1200">
                        <a:solidFill>
                          <a:schemeClr val="accent5"/>
                        </a:solidFill>
                      </a:endParaRPr>
                    </a:p>
                    <a:p>
                      <a:r>
                        <a:rPr kumimoji="1" lang="ja-JP" altLang="en-US" sz="1200">
                          <a:solidFill>
                            <a:schemeClr val="accent5"/>
                          </a:solidFill>
                        </a:rPr>
                        <a:t>（最長</a:t>
                      </a:r>
                      <a:r>
                        <a:rPr kumimoji="1" lang="en-US" altLang="ja-JP" sz="1200">
                          <a:solidFill>
                            <a:schemeClr val="accent5"/>
                          </a:solidFill>
                        </a:rPr>
                        <a:t>20</a:t>
                      </a:r>
                      <a:r>
                        <a:rPr kumimoji="1" lang="ja-JP" altLang="en-US" sz="1200">
                          <a:solidFill>
                            <a:schemeClr val="accent5"/>
                          </a:solidFill>
                        </a:rPr>
                        <a:t>年間）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chemeClr val="accent5"/>
                          </a:solidFill>
                        </a:rPr>
                        <a:t>運用収益が非課税</a:t>
                      </a:r>
                      <a:endParaRPr kumimoji="1" lang="en-US" altLang="ja-JP" sz="1200">
                        <a:solidFill>
                          <a:schemeClr val="accent5"/>
                        </a:solidFill>
                      </a:endParaRPr>
                    </a:p>
                    <a:p>
                      <a:r>
                        <a:rPr kumimoji="1" lang="ja-JP" altLang="en-US" sz="1200">
                          <a:solidFill>
                            <a:schemeClr val="accent5"/>
                          </a:solidFill>
                        </a:rPr>
                        <a:t>（最長</a:t>
                      </a:r>
                      <a:r>
                        <a:rPr kumimoji="1" lang="en-US" altLang="ja-JP" sz="1200">
                          <a:solidFill>
                            <a:schemeClr val="accent5"/>
                          </a:solidFill>
                        </a:rPr>
                        <a:t>20</a:t>
                      </a:r>
                      <a:r>
                        <a:rPr kumimoji="1" lang="ja-JP" altLang="en-US" sz="1200">
                          <a:solidFill>
                            <a:schemeClr val="accent5"/>
                          </a:solidFill>
                        </a:rPr>
                        <a:t>年間）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755773"/>
                  </a:ext>
                </a:extLst>
              </a:tr>
              <a:tr h="403452">
                <a:tc>
                  <a:txBody>
                    <a:bodyPr/>
                    <a:lstStyle/>
                    <a:p>
                      <a:r>
                        <a:rPr kumimoji="1" lang="ja-JP" altLang="en-US" sz="1200" b="1"/>
                        <a:t>引き出し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solidFill>
                            <a:schemeClr val="accent1"/>
                          </a:solidFill>
                        </a:rPr>
                        <a:t>原則</a:t>
                      </a:r>
                      <a:r>
                        <a:rPr kumimoji="1" lang="en-US" altLang="ja-JP" sz="1200">
                          <a:solidFill>
                            <a:schemeClr val="accent1"/>
                          </a:solidFill>
                        </a:rPr>
                        <a:t>60</a:t>
                      </a:r>
                      <a:r>
                        <a:rPr kumimoji="1" lang="ja-JP" altLang="en-US" sz="1200">
                          <a:solidFill>
                            <a:schemeClr val="accent1"/>
                          </a:solidFill>
                        </a:rPr>
                        <a:t>歳まで引き出し不可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chemeClr val="accent2"/>
                          </a:solidFill>
                        </a:rPr>
                        <a:t>制限なし（いつでも</a:t>
                      </a:r>
                      <a:r>
                        <a:rPr kumimoji="1" lang="en-US" altLang="ja-JP" sz="1200">
                          <a:solidFill>
                            <a:schemeClr val="accent2"/>
                          </a:solidFill>
                        </a:rPr>
                        <a:t>OK</a:t>
                      </a:r>
                      <a:r>
                        <a:rPr kumimoji="1" lang="ja-JP" altLang="en-US" sz="1200">
                          <a:solidFill>
                            <a:schemeClr val="accent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accent2"/>
                          </a:solidFill>
                        </a:rPr>
                        <a:t>制限なし（いつでも</a:t>
                      </a:r>
                      <a:r>
                        <a:rPr kumimoji="1" lang="en-US" altLang="ja-JP" sz="1200">
                          <a:solidFill>
                            <a:schemeClr val="accent2"/>
                          </a:solidFill>
                        </a:rPr>
                        <a:t>OK</a:t>
                      </a:r>
                      <a:r>
                        <a:rPr kumimoji="1" lang="ja-JP" altLang="en-US" sz="1200">
                          <a:solidFill>
                            <a:schemeClr val="accent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accent2"/>
                          </a:solidFill>
                        </a:rPr>
                        <a:t>制限なし（いつでも</a:t>
                      </a:r>
                      <a:r>
                        <a:rPr kumimoji="1" lang="en-US" altLang="ja-JP" sz="1200">
                          <a:solidFill>
                            <a:schemeClr val="accent2"/>
                          </a:solidFill>
                        </a:rPr>
                        <a:t>OK</a:t>
                      </a:r>
                      <a:r>
                        <a:rPr kumimoji="1" lang="ja-JP" altLang="en-US" sz="1200">
                          <a:solidFill>
                            <a:schemeClr val="accent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343"/>
                  </a:ext>
                </a:extLst>
              </a:tr>
              <a:tr h="513582">
                <a:tc>
                  <a:txBody>
                    <a:bodyPr/>
                    <a:lstStyle/>
                    <a:p>
                      <a:r>
                        <a:rPr kumimoji="1" lang="ja-JP" altLang="en-US" sz="1200" b="1"/>
                        <a:t>その他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en-US" altLang="ja-JP" sz="1200" err="1"/>
                        <a:t>iDeCo</a:t>
                      </a:r>
                      <a:r>
                        <a:rPr kumimoji="1" lang="ja-JP" altLang="en-US" sz="1200"/>
                        <a:t>は口座管理手数料がかかる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一般</a:t>
                      </a:r>
                      <a:r>
                        <a:rPr kumimoji="1" lang="en-US" altLang="ja-JP" sz="1200"/>
                        <a:t>NISA</a:t>
                      </a:r>
                      <a:r>
                        <a:rPr kumimoji="1" lang="ja-JP" altLang="en-US" sz="1200"/>
                        <a:t>との併用はできない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つみたて</a:t>
                      </a:r>
                      <a:r>
                        <a:rPr kumimoji="1" lang="en-US" altLang="ja-JP" sz="1200"/>
                        <a:t>NISA</a:t>
                      </a:r>
                      <a:r>
                        <a:rPr kumimoji="1" lang="ja-JP" altLang="en-US" sz="1200"/>
                        <a:t>との併用はできない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solidFill>
                            <a:srgbClr val="FF0000"/>
                          </a:solidFill>
                        </a:rPr>
                        <a:t>利益に対して</a:t>
                      </a:r>
                      <a:r>
                        <a:rPr kumimoji="1" lang="en-US" altLang="ja-JP" sz="1200" dirty="0">
                          <a:solidFill>
                            <a:srgbClr val="FF0000"/>
                          </a:solidFill>
                        </a:rPr>
                        <a:t>20.315%</a:t>
                      </a:r>
                      <a:r>
                        <a:rPr kumimoji="1" lang="ja-JP" altLang="en-US" sz="1200" dirty="0">
                          <a:solidFill>
                            <a:srgbClr val="FF0000"/>
                          </a:solidFill>
                        </a:rPr>
                        <a:t>の税金がかかる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3633946"/>
                  </a:ext>
                </a:extLst>
              </a:tr>
            </a:tbl>
          </a:graphicData>
        </a:graphic>
      </p:graphicFrame>
    </p:spTree>
    <p:extLst>
      <p:ext uri="{BB962C8B-B14F-4D97-AF65-F5344CB8AC3E}">
        <p14:creationId xmlns:p14="http://schemas.microsoft.com/office/powerpoint/2010/main" val="12074990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DE120-789C-4FFE-87C0-2B6DAAC6AEDB}"/>
              </a:ext>
            </a:extLst>
          </p:cNvPr>
          <p:cNvSpPr>
            <a:spLocks noGrp="1"/>
          </p:cNvSpPr>
          <p:nvPr>
            <p:ph type="title"/>
          </p:nvPr>
        </p:nvSpPr>
        <p:spPr/>
        <p:txBody>
          <a:bodyPr>
            <a:normAutofit fontScale="90000"/>
          </a:bodyPr>
          <a:lstStyle/>
          <a:p>
            <a:r>
              <a:rPr kumimoji="1" lang="en-US" altLang="ja-JP"/>
              <a:t>【</a:t>
            </a:r>
            <a:r>
              <a:rPr kumimoji="1" lang="ja-JP" altLang="en-US"/>
              <a:t>進め方</a:t>
            </a:r>
            <a:r>
              <a:rPr kumimoji="1" lang="en-US" altLang="ja-JP"/>
              <a:t>】</a:t>
            </a:r>
            <a:r>
              <a:rPr kumimoji="1" lang="ja-JP" altLang="en-US"/>
              <a:t>仕事の進め方</a:t>
            </a:r>
          </a:p>
        </p:txBody>
      </p:sp>
      <p:sp>
        <p:nvSpPr>
          <p:cNvPr id="3" name="フッター プレースホルダー 2">
            <a:extLst>
              <a:ext uri="{FF2B5EF4-FFF2-40B4-BE49-F238E27FC236}">
                <a16:creationId xmlns:a16="http://schemas.microsoft.com/office/drawing/2014/main" id="{D9B74577-9F76-4BAC-B83C-E0BC26F9E5A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7A371B1-207C-4906-A944-B01392806221}"/>
              </a:ext>
            </a:extLst>
          </p:cNvPr>
          <p:cNvSpPr>
            <a:spLocks noGrp="1"/>
          </p:cNvSpPr>
          <p:nvPr>
            <p:ph type="sldNum" sz="quarter" idx="11"/>
          </p:nvPr>
        </p:nvSpPr>
        <p:spPr/>
        <p:txBody>
          <a:bodyPr/>
          <a:lstStyle/>
          <a:p>
            <a:fld id="{D9AE47F2-95C2-4286-997D-4843A9A6AD0C}" type="slidenum">
              <a:rPr lang="ja-JP" altLang="en-US" smtClean="0"/>
              <a:pPr/>
              <a:t>79</a:t>
            </a:fld>
            <a:endParaRPr lang="ja-JP" altLang="en-US"/>
          </a:p>
        </p:txBody>
      </p:sp>
      <p:sp>
        <p:nvSpPr>
          <p:cNvPr id="5" name="コンテンツ プレースホルダー 4">
            <a:extLst>
              <a:ext uri="{FF2B5EF4-FFF2-40B4-BE49-F238E27FC236}">
                <a16:creationId xmlns:a16="http://schemas.microsoft.com/office/drawing/2014/main" id="{556F3E8B-DF65-4F65-9717-7AE8929D4D17}"/>
              </a:ext>
            </a:extLst>
          </p:cNvPr>
          <p:cNvSpPr>
            <a:spLocks noGrp="1"/>
          </p:cNvSpPr>
          <p:nvPr>
            <p:ph sz="quarter" idx="12"/>
          </p:nvPr>
        </p:nvSpPr>
        <p:spPr>
          <a:xfrm>
            <a:off x="397933" y="1264357"/>
            <a:ext cx="9491656" cy="4888794"/>
          </a:xfrm>
        </p:spPr>
        <p:txBody>
          <a:bodyPr>
            <a:normAutofit fontScale="77500" lnSpcReduction="20000"/>
          </a:bodyPr>
          <a:lstStyle/>
          <a:p>
            <a:r>
              <a:rPr kumimoji="1" lang="ja-JP" altLang="en-US"/>
              <a:t>仕事を振られたら、ゴールと制約条件を確認せよ</a:t>
            </a:r>
            <a:endParaRPr kumimoji="1" lang="en-US" altLang="ja-JP"/>
          </a:p>
          <a:p>
            <a:pPr lvl="1"/>
            <a:r>
              <a:rPr lang="ja-JP" altLang="en-US"/>
              <a:t>ゴール：どうなっていれば成功なのか？</a:t>
            </a:r>
            <a:endParaRPr lang="en-US" altLang="ja-JP"/>
          </a:p>
          <a:p>
            <a:pPr lvl="1"/>
            <a:r>
              <a:rPr lang="ja-JP" altLang="en-US"/>
              <a:t>制約条件：使っていいヒトモノカネ時間は何か？</a:t>
            </a:r>
            <a:endParaRPr lang="en-US" altLang="ja-JP"/>
          </a:p>
          <a:p>
            <a:pPr lvl="1"/>
            <a:r>
              <a:rPr lang="ja-JP" altLang="en-US"/>
              <a:t>ゴールと制約条件を確認せず仕事を受け、進めるのはゴールの場所や状況がわからずにサッカーをしているようなもの</a:t>
            </a:r>
            <a:endParaRPr lang="en-US" altLang="ja-JP"/>
          </a:p>
          <a:p>
            <a:r>
              <a:rPr lang="ja-JP" altLang="en-US"/>
              <a:t>ファクトとオピニオンを区別して報告せよ</a:t>
            </a:r>
            <a:endParaRPr lang="en-US" altLang="ja-JP"/>
          </a:p>
          <a:p>
            <a:pPr lvl="1"/>
            <a:r>
              <a:rPr kumimoji="1" lang="ja-JP" altLang="en-US"/>
              <a:t>ファクト：客観的</a:t>
            </a:r>
            <a:r>
              <a:rPr kumimoji="1" lang="ja-JP" altLang="en-US">
                <a:solidFill>
                  <a:srgbClr val="FF0000"/>
                </a:solidFill>
              </a:rPr>
              <a:t>事実</a:t>
            </a:r>
            <a:endParaRPr kumimoji="1" lang="en-US" altLang="ja-JP">
              <a:solidFill>
                <a:srgbClr val="FF0000"/>
              </a:solidFill>
            </a:endParaRPr>
          </a:p>
          <a:p>
            <a:pPr lvl="1"/>
            <a:r>
              <a:rPr lang="ja-JP" altLang="en-US"/>
              <a:t>オピニオン：自分の</a:t>
            </a:r>
            <a:r>
              <a:rPr lang="ja-JP" altLang="en-US">
                <a:solidFill>
                  <a:srgbClr val="FF0000"/>
                </a:solidFill>
              </a:rPr>
              <a:t>意見</a:t>
            </a:r>
            <a:endParaRPr lang="en-US" altLang="ja-JP">
              <a:solidFill>
                <a:srgbClr val="FF0000"/>
              </a:solidFill>
            </a:endParaRPr>
          </a:p>
          <a:p>
            <a:pPr lvl="1"/>
            <a:r>
              <a:rPr kumimoji="1" lang="ja-JP" altLang="en-US"/>
              <a:t>区別できてないと「</a:t>
            </a:r>
            <a:r>
              <a:rPr kumimoji="1" lang="en-US" altLang="ja-JP"/>
              <a:t>A</a:t>
            </a:r>
            <a:r>
              <a:rPr kumimoji="1" lang="ja-JP" altLang="en-US"/>
              <a:t>社の提案はどうだった？」⇒「提案はうまくいきましたので、受注できるかと」⇒曖昧過ぎて判断できない</a:t>
            </a:r>
            <a:endParaRPr kumimoji="1" lang="en-US" altLang="ja-JP"/>
          </a:p>
          <a:p>
            <a:pPr lvl="1"/>
            <a:r>
              <a:rPr lang="ja-JP" altLang="en-US">
                <a:solidFill>
                  <a:srgbClr val="FF0000"/>
                </a:solidFill>
              </a:rPr>
              <a:t>まずはファクトから伝える</a:t>
            </a:r>
            <a:r>
              <a:rPr lang="ja-JP" altLang="en-US"/>
              <a:t>。誰にどこまで</a:t>
            </a:r>
            <a:r>
              <a:rPr lang="en-US" altLang="ja-JP"/>
              <a:t>OK</a:t>
            </a:r>
            <a:r>
              <a:rPr lang="ja-JP" altLang="en-US"/>
              <a:t>をもらったのか。（担当者レベルか、決裁者レベルか等）</a:t>
            </a:r>
            <a:endParaRPr lang="en-US" altLang="ja-JP"/>
          </a:p>
          <a:p>
            <a:pPr lvl="1"/>
            <a:r>
              <a:rPr lang="ja-JP" altLang="en-US"/>
              <a:t>補足としてオピニオンを伝える。（その担当者はキーマンなので決裁者に近いため、受注できる可能性は高い、など）</a:t>
            </a:r>
            <a:endParaRPr lang="en-US" altLang="ja-JP"/>
          </a:p>
        </p:txBody>
      </p:sp>
      <p:pic>
        <p:nvPicPr>
          <p:cNvPr id="6146" name="Picture 2">
            <a:extLst>
              <a:ext uri="{FF2B5EF4-FFF2-40B4-BE49-F238E27FC236}">
                <a16:creationId xmlns:a16="http://schemas.microsoft.com/office/drawing/2014/main" id="{0FE1C639-DE85-4289-9409-755000F9E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6760" y="1264358"/>
            <a:ext cx="1856571" cy="271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8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E12B3E5-7095-4834-8F32-14D1D9294915}"/>
              </a:ext>
            </a:extLst>
          </p:cNvPr>
          <p:cNvSpPr/>
          <p:nvPr/>
        </p:nvSpPr>
        <p:spPr>
          <a:xfrm>
            <a:off x="714895" y="930941"/>
            <a:ext cx="11273697"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6" name="正方形/長方形 5">
            <a:extLst>
              <a:ext uri="{FF2B5EF4-FFF2-40B4-BE49-F238E27FC236}">
                <a16:creationId xmlns:a16="http://schemas.microsoft.com/office/drawing/2014/main" id="{BA44BCD3-2BB5-4C0A-878F-632F6F8CD162}"/>
              </a:ext>
            </a:extLst>
          </p:cNvPr>
          <p:cNvSpPr/>
          <p:nvPr/>
        </p:nvSpPr>
        <p:spPr>
          <a:xfrm>
            <a:off x="5359158" y="974723"/>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1996496" y="288076"/>
            <a:ext cx="8199008" cy="400110"/>
          </a:xfrm>
          <a:prstGeom prst="rect">
            <a:avLst/>
          </a:prstGeom>
          <a:noFill/>
        </p:spPr>
        <p:txBody>
          <a:bodyPr wrap="square" rtlCol="0">
            <a:spAutoFit/>
          </a:bodyPr>
          <a:lstStyle/>
          <a:p>
            <a:pPr algn="dist"/>
            <a:r>
              <a:rPr kumimoji="1" lang="en-US" altLang="ja-JP" sz="2000" b="1"/>
              <a:t>【</a:t>
            </a:r>
            <a:r>
              <a:rPr kumimoji="1" lang="ja-JP" altLang="en-US" sz="2000" b="1"/>
              <a:t>参考</a:t>
            </a:r>
            <a:r>
              <a:rPr kumimoji="1" lang="en-US" altLang="ja-JP" sz="2000" b="1"/>
              <a:t>】</a:t>
            </a:r>
            <a:r>
              <a:rPr kumimoji="1" lang="ja-JP" altLang="en-US" sz="2000" b="1"/>
              <a:t>ビジネスモデルキャンバスを使った収益モデルの整理</a:t>
            </a:r>
          </a:p>
        </p:txBody>
      </p:sp>
      <p:sp>
        <p:nvSpPr>
          <p:cNvPr id="2" name="正方形/長方形 1">
            <a:extLst>
              <a:ext uri="{FF2B5EF4-FFF2-40B4-BE49-F238E27FC236}">
                <a16:creationId xmlns:a16="http://schemas.microsoft.com/office/drawing/2014/main" id="{7CC622FD-E011-4998-95D5-252867A8CB1F}"/>
              </a:ext>
            </a:extLst>
          </p:cNvPr>
          <p:cNvSpPr/>
          <p:nvPr/>
        </p:nvSpPr>
        <p:spPr>
          <a:xfrm>
            <a:off x="9606638" y="1655494"/>
            <a:ext cx="2061557" cy="3559908"/>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顧客</a:t>
            </a:r>
          </a:p>
        </p:txBody>
      </p:sp>
      <p:sp>
        <p:nvSpPr>
          <p:cNvPr id="138" name="正方形/長方形 137">
            <a:extLst>
              <a:ext uri="{FF2B5EF4-FFF2-40B4-BE49-F238E27FC236}">
                <a16:creationId xmlns:a16="http://schemas.microsoft.com/office/drawing/2014/main" id="{F6186F6B-023A-4DA7-B0E7-8CD5CC31BA8A}"/>
              </a:ext>
            </a:extLst>
          </p:cNvPr>
          <p:cNvSpPr/>
          <p:nvPr/>
        </p:nvSpPr>
        <p:spPr>
          <a:xfrm>
            <a:off x="6418526" y="5260773"/>
            <a:ext cx="5249669" cy="1251566"/>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r>
              <a:rPr kumimoji="1" lang="ja-JP" altLang="en-US" sz="2400" b="1"/>
              <a:t>収益</a:t>
            </a:r>
          </a:p>
        </p:txBody>
      </p:sp>
      <p:sp>
        <p:nvSpPr>
          <p:cNvPr id="141" name="正方形/長方形 140">
            <a:extLst>
              <a:ext uri="{FF2B5EF4-FFF2-40B4-BE49-F238E27FC236}">
                <a16:creationId xmlns:a16="http://schemas.microsoft.com/office/drawing/2014/main" id="{AFF12F72-1A07-4B4C-AA52-4464BD3A70ED}"/>
              </a:ext>
            </a:extLst>
          </p:cNvPr>
          <p:cNvSpPr/>
          <p:nvPr/>
        </p:nvSpPr>
        <p:spPr>
          <a:xfrm>
            <a:off x="1085310" y="5260773"/>
            <a:ext cx="5333216" cy="1251566"/>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r>
              <a:rPr kumimoji="1" lang="ja-JP" altLang="en-US" sz="2400" b="1"/>
              <a:t>費用</a:t>
            </a:r>
          </a:p>
        </p:txBody>
      </p:sp>
      <p:sp>
        <p:nvSpPr>
          <p:cNvPr id="142" name="正方形/長方形 141">
            <a:extLst>
              <a:ext uri="{FF2B5EF4-FFF2-40B4-BE49-F238E27FC236}">
                <a16:creationId xmlns:a16="http://schemas.microsoft.com/office/drawing/2014/main" id="{82C4318D-0423-405C-999D-CDF834BA8E60}"/>
              </a:ext>
            </a:extLst>
          </p:cNvPr>
          <p:cNvSpPr/>
          <p:nvPr/>
        </p:nvSpPr>
        <p:spPr>
          <a:xfrm>
            <a:off x="7482899" y="1655493"/>
            <a:ext cx="2061557" cy="1768237"/>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関係</a:t>
            </a:r>
          </a:p>
        </p:txBody>
      </p:sp>
      <p:sp>
        <p:nvSpPr>
          <p:cNvPr id="143" name="正方形/長方形 142">
            <a:extLst>
              <a:ext uri="{FF2B5EF4-FFF2-40B4-BE49-F238E27FC236}">
                <a16:creationId xmlns:a16="http://schemas.microsoft.com/office/drawing/2014/main" id="{FE3DE8C8-11E2-48D0-BAD9-17F3DCBC30E6}"/>
              </a:ext>
            </a:extLst>
          </p:cNvPr>
          <p:cNvSpPr/>
          <p:nvPr/>
        </p:nvSpPr>
        <p:spPr>
          <a:xfrm>
            <a:off x="7482899" y="3452434"/>
            <a:ext cx="2061557" cy="1768237"/>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lang="ja-JP" altLang="en-US" sz="2400" b="1"/>
              <a:t>販路</a:t>
            </a:r>
            <a:endParaRPr kumimoji="1" lang="ja-JP" altLang="en-US" sz="2400" b="1"/>
          </a:p>
        </p:txBody>
      </p:sp>
      <p:sp>
        <p:nvSpPr>
          <p:cNvPr id="144" name="正方形/長方形 143">
            <a:extLst>
              <a:ext uri="{FF2B5EF4-FFF2-40B4-BE49-F238E27FC236}">
                <a16:creationId xmlns:a16="http://schemas.microsoft.com/office/drawing/2014/main" id="{86515DE5-E0AB-409F-B304-FECB84CC91B0}"/>
              </a:ext>
            </a:extLst>
          </p:cNvPr>
          <p:cNvSpPr/>
          <p:nvPr/>
        </p:nvSpPr>
        <p:spPr>
          <a:xfrm>
            <a:off x="5359158" y="1655494"/>
            <a:ext cx="2061557" cy="3559908"/>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価値</a:t>
            </a:r>
          </a:p>
        </p:txBody>
      </p:sp>
      <p:sp>
        <p:nvSpPr>
          <p:cNvPr id="145" name="正方形/長方形 144">
            <a:extLst>
              <a:ext uri="{FF2B5EF4-FFF2-40B4-BE49-F238E27FC236}">
                <a16:creationId xmlns:a16="http://schemas.microsoft.com/office/drawing/2014/main" id="{36E94CD4-2EC1-4409-B995-12B8828B6866}"/>
              </a:ext>
            </a:extLst>
          </p:cNvPr>
          <p:cNvSpPr/>
          <p:nvPr/>
        </p:nvSpPr>
        <p:spPr>
          <a:xfrm>
            <a:off x="3217840" y="1655493"/>
            <a:ext cx="2061557" cy="1768237"/>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活動</a:t>
            </a:r>
          </a:p>
        </p:txBody>
      </p:sp>
      <p:sp>
        <p:nvSpPr>
          <p:cNvPr id="146" name="正方形/長方形 145">
            <a:extLst>
              <a:ext uri="{FF2B5EF4-FFF2-40B4-BE49-F238E27FC236}">
                <a16:creationId xmlns:a16="http://schemas.microsoft.com/office/drawing/2014/main" id="{86999A5A-0412-42A7-A907-946C7CE6E920}"/>
              </a:ext>
            </a:extLst>
          </p:cNvPr>
          <p:cNvSpPr/>
          <p:nvPr/>
        </p:nvSpPr>
        <p:spPr>
          <a:xfrm>
            <a:off x="3217840" y="3447164"/>
            <a:ext cx="2061557" cy="1768237"/>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資源</a:t>
            </a:r>
          </a:p>
        </p:txBody>
      </p:sp>
      <p:sp>
        <p:nvSpPr>
          <p:cNvPr id="147" name="正方形/長方形 146">
            <a:extLst>
              <a:ext uri="{FF2B5EF4-FFF2-40B4-BE49-F238E27FC236}">
                <a16:creationId xmlns:a16="http://schemas.microsoft.com/office/drawing/2014/main" id="{1F0A93A8-56FB-4943-976B-3705FD81B99A}"/>
              </a:ext>
            </a:extLst>
          </p:cNvPr>
          <p:cNvSpPr/>
          <p:nvPr/>
        </p:nvSpPr>
        <p:spPr>
          <a:xfrm>
            <a:off x="1085310" y="1655494"/>
            <a:ext cx="2061557" cy="3559908"/>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協力者</a:t>
            </a:r>
          </a:p>
        </p:txBody>
      </p:sp>
      <p:sp>
        <p:nvSpPr>
          <p:cNvPr id="8" name="テキスト ボックス 7">
            <a:extLst>
              <a:ext uri="{FF2B5EF4-FFF2-40B4-BE49-F238E27FC236}">
                <a16:creationId xmlns:a16="http://schemas.microsoft.com/office/drawing/2014/main" id="{C0A99BBA-50FA-4685-9B6C-5EFCDA02171B}"/>
              </a:ext>
            </a:extLst>
          </p:cNvPr>
          <p:cNvSpPr txBox="1"/>
          <p:nvPr/>
        </p:nvSpPr>
        <p:spPr>
          <a:xfrm>
            <a:off x="1234380" y="2290711"/>
            <a:ext cx="1891170" cy="523220"/>
          </a:xfrm>
          <a:prstGeom prst="rect">
            <a:avLst/>
          </a:prstGeom>
          <a:noFill/>
        </p:spPr>
        <p:txBody>
          <a:bodyPr wrap="square" rtlCol="0">
            <a:spAutoFit/>
          </a:bodyPr>
          <a:lstStyle/>
          <a:p>
            <a:r>
              <a:rPr kumimoji="1" lang="ja-JP" altLang="en-US" sz="1400"/>
              <a:t>・取引先</a:t>
            </a:r>
            <a:endParaRPr kumimoji="1" lang="en-US" altLang="ja-JP" sz="1400"/>
          </a:p>
          <a:p>
            <a:r>
              <a:rPr lang="ja-JP" altLang="en-US" sz="1400"/>
              <a:t>・設備提供者</a:t>
            </a:r>
            <a:endParaRPr kumimoji="1" lang="ja-JP" altLang="en-US" sz="1400"/>
          </a:p>
        </p:txBody>
      </p:sp>
      <p:sp>
        <p:nvSpPr>
          <p:cNvPr id="148" name="テキスト ボックス 147">
            <a:extLst>
              <a:ext uri="{FF2B5EF4-FFF2-40B4-BE49-F238E27FC236}">
                <a16:creationId xmlns:a16="http://schemas.microsoft.com/office/drawing/2014/main" id="{294519DD-5C6D-4F8F-8050-CAA9F8581EB5}"/>
              </a:ext>
            </a:extLst>
          </p:cNvPr>
          <p:cNvSpPr txBox="1"/>
          <p:nvPr/>
        </p:nvSpPr>
        <p:spPr>
          <a:xfrm>
            <a:off x="3320612" y="2290711"/>
            <a:ext cx="1891170" cy="523220"/>
          </a:xfrm>
          <a:prstGeom prst="rect">
            <a:avLst/>
          </a:prstGeom>
          <a:noFill/>
        </p:spPr>
        <p:txBody>
          <a:bodyPr wrap="square" rtlCol="0">
            <a:spAutoFit/>
          </a:bodyPr>
          <a:lstStyle/>
          <a:p>
            <a:r>
              <a:rPr kumimoji="1" lang="ja-JP" altLang="en-US" sz="1400"/>
              <a:t>・施術</a:t>
            </a:r>
            <a:endParaRPr kumimoji="1" lang="en-US" altLang="ja-JP" sz="1400"/>
          </a:p>
          <a:p>
            <a:r>
              <a:rPr lang="ja-JP" altLang="en-US" sz="1400"/>
              <a:t>・生活指導</a:t>
            </a:r>
            <a:endParaRPr kumimoji="1" lang="en-US" altLang="ja-JP" sz="1400"/>
          </a:p>
        </p:txBody>
      </p:sp>
      <p:sp>
        <p:nvSpPr>
          <p:cNvPr id="149" name="テキスト ボックス 148">
            <a:extLst>
              <a:ext uri="{FF2B5EF4-FFF2-40B4-BE49-F238E27FC236}">
                <a16:creationId xmlns:a16="http://schemas.microsoft.com/office/drawing/2014/main" id="{BEB32BC8-F221-4F96-BDC5-941CE5095107}"/>
              </a:ext>
            </a:extLst>
          </p:cNvPr>
          <p:cNvSpPr txBox="1"/>
          <p:nvPr/>
        </p:nvSpPr>
        <p:spPr>
          <a:xfrm>
            <a:off x="9765230" y="2336878"/>
            <a:ext cx="1891170" cy="307777"/>
          </a:xfrm>
          <a:prstGeom prst="rect">
            <a:avLst/>
          </a:prstGeom>
          <a:noFill/>
        </p:spPr>
        <p:txBody>
          <a:bodyPr wrap="square" rtlCol="0">
            <a:spAutoFit/>
          </a:bodyPr>
          <a:lstStyle/>
          <a:p>
            <a:r>
              <a:rPr kumimoji="1" lang="ja-JP" altLang="en-US" sz="1400"/>
              <a:t>・</a:t>
            </a:r>
            <a:r>
              <a:rPr kumimoji="1" lang="en-US" altLang="ja-JP" sz="1400"/>
              <a:t>30</a:t>
            </a:r>
            <a:r>
              <a:rPr kumimoji="1" lang="ja-JP" altLang="en-US" sz="1400"/>
              <a:t>代の女性</a:t>
            </a:r>
          </a:p>
        </p:txBody>
      </p:sp>
      <p:sp>
        <p:nvSpPr>
          <p:cNvPr id="150" name="テキスト ボックス 149">
            <a:extLst>
              <a:ext uri="{FF2B5EF4-FFF2-40B4-BE49-F238E27FC236}">
                <a16:creationId xmlns:a16="http://schemas.microsoft.com/office/drawing/2014/main" id="{35ACB9E7-41B1-44FD-BBA4-B8D6F0592648}"/>
              </a:ext>
            </a:extLst>
          </p:cNvPr>
          <p:cNvSpPr txBox="1"/>
          <p:nvPr/>
        </p:nvSpPr>
        <p:spPr>
          <a:xfrm>
            <a:off x="7500476" y="2313478"/>
            <a:ext cx="1891170" cy="523220"/>
          </a:xfrm>
          <a:prstGeom prst="rect">
            <a:avLst/>
          </a:prstGeom>
          <a:noFill/>
        </p:spPr>
        <p:txBody>
          <a:bodyPr wrap="square" rtlCol="0">
            <a:spAutoFit/>
          </a:bodyPr>
          <a:lstStyle/>
          <a:p>
            <a:r>
              <a:rPr kumimoji="1" lang="ja-JP" altLang="en-US" sz="1400"/>
              <a:t>・対面による接客</a:t>
            </a:r>
            <a:endParaRPr kumimoji="1" lang="en-US" altLang="ja-JP" sz="1400"/>
          </a:p>
          <a:p>
            <a:r>
              <a:rPr lang="ja-JP" altLang="en-US" sz="1400"/>
              <a:t>・</a:t>
            </a:r>
            <a:r>
              <a:rPr lang="en-US" altLang="ja-JP" sz="1400"/>
              <a:t>SNS</a:t>
            </a:r>
            <a:r>
              <a:rPr lang="ja-JP" altLang="en-US" sz="1400"/>
              <a:t>を通じた交流</a:t>
            </a:r>
            <a:endParaRPr kumimoji="1" lang="ja-JP" altLang="en-US" sz="1400"/>
          </a:p>
        </p:txBody>
      </p:sp>
      <p:sp>
        <p:nvSpPr>
          <p:cNvPr id="19" name="テキスト ボックス 18">
            <a:extLst>
              <a:ext uri="{FF2B5EF4-FFF2-40B4-BE49-F238E27FC236}">
                <a16:creationId xmlns:a16="http://schemas.microsoft.com/office/drawing/2014/main" id="{08AF88E9-BE50-487F-98D6-802C564A6B4A}"/>
              </a:ext>
            </a:extLst>
          </p:cNvPr>
          <p:cNvSpPr txBox="1"/>
          <p:nvPr/>
        </p:nvSpPr>
        <p:spPr>
          <a:xfrm>
            <a:off x="3255982" y="4058948"/>
            <a:ext cx="1891170" cy="523220"/>
          </a:xfrm>
          <a:prstGeom prst="rect">
            <a:avLst/>
          </a:prstGeom>
          <a:noFill/>
        </p:spPr>
        <p:txBody>
          <a:bodyPr wrap="square" rtlCol="0">
            <a:spAutoFit/>
          </a:bodyPr>
          <a:lstStyle/>
          <a:p>
            <a:r>
              <a:rPr kumimoji="1" lang="ja-JP" altLang="en-US" sz="1400"/>
              <a:t>・従業員</a:t>
            </a:r>
            <a:endParaRPr kumimoji="1" lang="en-US" altLang="ja-JP" sz="1400"/>
          </a:p>
          <a:p>
            <a:r>
              <a:rPr lang="ja-JP" altLang="en-US" sz="1400"/>
              <a:t>・機器</a:t>
            </a:r>
            <a:endParaRPr lang="en-US" altLang="ja-JP" sz="1400"/>
          </a:p>
        </p:txBody>
      </p:sp>
      <p:sp>
        <p:nvSpPr>
          <p:cNvPr id="20" name="テキスト ボックス 19">
            <a:extLst>
              <a:ext uri="{FF2B5EF4-FFF2-40B4-BE49-F238E27FC236}">
                <a16:creationId xmlns:a16="http://schemas.microsoft.com/office/drawing/2014/main" id="{096611D8-1E38-49A4-8372-71D02B3B7812}"/>
              </a:ext>
            </a:extLst>
          </p:cNvPr>
          <p:cNvSpPr txBox="1"/>
          <p:nvPr/>
        </p:nvSpPr>
        <p:spPr>
          <a:xfrm>
            <a:off x="5435563" y="2336878"/>
            <a:ext cx="1891170" cy="738664"/>
          </a:xfrm>
          <a:prstGeom prst="rect">
            <a:avLst/>
          </a:prstGeom>
          <a:noFill/>
        </p:spPr>
        <p:txBody>
          <a:bodyPr wrap="square" rtlCol="0">
            <a:spAutoFit/>
          </a:bodyPr>
          <a:lstStyle/>
          <a:p>
            <a:r>
              <a:rPr lang="ja-JP" altLang="en-US" sz="1400"/>
              <a:t>・癒し</a:t>
            </a:r>
            <a:endParaRPr lang="en-US" altLang="ja-JP" sz="1400"/>
          </a:p>
          <a:p>
            <a:r>
              <a:rPr lang="ja-JP" altLang="en-US" sz="1400"/>
              <a:t>・健康</a:t>
            </a:r>
            <a:endParaRPr lang="en-US" altLang="ja-JP" sz="1400"/>
          </a:p>
          <a:p>
            <a:r>
              <a:rPr lang="ja-JP" altLang="en-US" sz="1400"/>
              <a:t>・情報</a:t>
            </a:r>
            <a:endParaRPr lang="en-US" altLang="ja-JP" sz="1400"/>
          </a:p>
        </p:txBody>
      </p:sp>
      <p:sp>
        <p:nvSpPr>
          <p:cNvPr id="21" name="テキスト ボックス 20">
            <a:extLst>
              <a:ext uri="{FF2B5EF4-FFF2-40B4-BE49-F238E27FC236}">
                <a16:creationId xmlns:a16="http://schemas.microsoft.com/office/drawing/2014/main" id="{552CD11D-5C0F-4240-AFB6-0DBA2CAAD2F3}"/>
              </a:ext>
            </a:extLst>
          </p:cNvPr>
          <p:cNvSpPr txBox="1"/>
          <p:nvPr/>
        </p:nvSpPr>
        <p:spPr>
          <a:xfrm>
            <a:off x="7568092" y="4058948"/>
            <a:ext cx="1891170" cy="954107"/>
          </a:xfrm>
          <a:prstGeom prst="rect">
            <a:avLst/>
          </a:prstGeom>
          <a:noFill/>
        </p:spPr>
        <p:txBody>
          <a:bodyPr wrap="square" rtlCol="0">
            <a:spAutoFit/>
          </a:bodyPr>
          <a:lstStyle/>
          <a:p>
            <a:r>
              <a:rPr kumimoji="1" lang="ja-JP" altLang="en-US" sz="1400"/>
              <a:t>・ウェブ広告</a:t>
            </a:r>
            <a:endParaRPr kumimoji="1" lang="en-US" altLang="ja-JP" sz="1400"/>
          </a:p>
          <a:p>
            <a:r>
              <a:rPr lang="ja-JP" altLang="en-US" sz="1400"/>
              <a:t>・</a:t>
            </a:r>
            <a:r>
              <a:rPr kumimoji="1" lang="en-US" altLang="ja-JP" sz="1400"/>
              <a:t>SNS</a:t>
            </a:r>
            <a:endParaRPr lang="en-US" altLang="ja-JP" sz="1400"/>
          </a:p>
          <a:p>
            <a:r>
              <a:rPr kumimoji="1" lang="ja-JP" altLang="en-US" sz="1400"/>
              <a:t>・ウェブサイト</a:t>
            </a:r>
            <a:endParaRPr kumimoji="1" lang="en-US" altLang="ja-JP" sz="1400"/>
          </a:p>
          <a:p>
            <a:r>
              <a:rPr lang="ja-JP" altLang="en-US" sz="1400"/>
              <a:t>・セミナー</a:t>
            </a:r>
            <a:endParaRPr kumimoji="1" lang="ja-JP" altLang="en-US" sz="1400"/>
          </a:p>
        </p:txBody>
      </p:sp>
      <p:sp>
        <p:nvSpPr>
          <p:cNvPr id="22" name="テキスト ボックス 21">
            <a:extLst>
              <a:ext uri="{FF2B5EF4-FFF2-40B4-BE49-F238E27FC236}">
                <a16:creationId xmlns:a16="http://schemas.microsoft.com/office/drawing/2014/main" id="{776B32F3-3EB3-4340-8403-20DC037B7AF8}"/>
              </a:ext>
            </a:extLst>
          </p:cNvPr>
          <p:cNvSpPr txBox="1"/>
          <p:nvPr/>
        </p:nvSpPr>
        <p:spPr>
          <a:xfrm>
            <a:off x="1661643" y="5827185"/>
            <a:ext cx="4551587" cy="523220"/>
          </a:xfrm>
          <a:prstGeom prst="rect">
            <a:avLst/>
          </a:prstGeom>
          <a:noFill/>
        </p:spPr>
        <p:txBody>
          <a:bodyPr wrap="square" numCol="2" rtlCol="0">
            <a:spAutoFit/>
          </a:bodyPr>
          <a:lstStyle/>
          <a:p>
            <a:r>
              <a:rPr kumimoji="1" lang="ja-JP" altLang="en-US" sz="1400"/>
              <a:t>・人件費</a:t>
            </a:r>
            <a:endParaRPr kumimoji="1" lang="en-US" altLang="ja-JP" sz="1400"/>
          </a:p>
          <a:p>
            <a:r>
              <a:rPr lang="ja-JP" altLang="en-US" sz="1400"/>
              <a:t>・広告宣伝費</a:t>
            </a:r>
            <a:endParaRPr lang="en-US" altLang="ja-JP" sz="1400"/>
          </a:p>
          <a:p>
            <a:r>
              <a:rPr lang="ja-JP" altLang="en-US" sz="1400"/>
              <a:t>・設備費</a:t>
            </a:r>
            <a:endParaRPr lang="en-US" altLang="ja-JP" sz="1400"/>
          </a:p>
          <a:p>
            <a:r>
              <a:rPr lang="ja-JP" altLang="en-US" sz="1400"/>
              <a:t>・固定費</a:t>
            </a:r>
            <a:endParaRPr lang="en-US" altLang="ja-JP" sz="1400"/>
          </a:p>
        </p:txBody>
      </p:sp>
      <p:sp>
        <p:nvSpPr>
          <p:cNvPr id="23" name="テキスト ボックス 22">
            <a:extLst>
              <a:ext uri="{FF2B5EF4-FFF2-40B4-BE49-F238E27FC236}">
                <a16:creationId xmlns:a16="http://schemas.microsoft.com/office/drawing/2014/main" id="{F17667DB-511E-4BD8-B3F6-CAAB8DE1642A}"/>
              </a:ext>
            </a:extLst>
          </p:cNvPr>
          <p:cNvSpPr txBox="1"/>
          <p:nvPr/>
        </p:nvSpPr>
        <p:spPr>
          <a:xfrm>
            <a:off x="725476" y="992193"/>
            <a:ext cx="3523142" cy="307777"/>
          </a:xfrm>
          <a:prstGeom prst="rect">
            <a:avLst/>
          </a:prstGeom>
          <a:noFill/>
        </p:spPr>
        <p:txBody>
          <a:bodyPr wrap="square" rtlCol="0">
            <a:spAutoFit/>
          </a:bodyPr>
          <a:lstStyle/>
          <a:p>
            <a:r>
              <a:rPr lang="ja-JP" altLang="en-US" sz="1400">
                <a:solidFill>
                  <a:srgbClr val="FF0000"/>
                </a:solidFill>
              </a:rPr>
              <a:t>事業内容：リラクゼーションサロン</a:t>
            </a:r>
            <a:endParaRPr lang="en-US" altLang="ja-JP" sz="1400">
              <a:solidFill>
                <a:srgbClr val="FF0000"/>
              </a:solidFill>
            </a:endParaRPr>
          </a:p>
        </p:txBody>
      </p:sp>
      <p:sp>
        <p:nvSpPr>
          <p:cNvPr id="24" name="テキスト ボックス 23">
            <a:extLst>
              <a:ext uri="{FF2B5EF4-FFF2-40B4-BE49-F238E27FC236}">
                <a16:creationId xmlns:a16="http://schemas.microsoft.com/office/drawing/2014/main" id="{5A34493A-509F-488E-8389-2AB37A1E0CC9}"/>
              </a:ext>
            </a:extLst>
          </p:cNvPr>
          <p:cNvSpPr txBox="1"/>
          <p:nvPr/>
        </p:nvSpPr>
        <p:spPr>
          <a:xfrm>
            <a:off x="6994859" y="5792971"/>
            <a:ext cx="4551587" cy="523220"/>
          </a:xfrm>
          <a:prstGeom prst="rect">
            <a:avLst/>
          </a:prstGeom>
          <a:noFill/>
        </p:spPr>
        <p:txBody>
          <a:bodyPr wrap="square" numCol="2" rtlCol="0">
            <a:spAutoFit/>
          </a:bodyPr>
          <a:lstStyle/>
          <a:p>
            <a:r>
              <a:rPr kumimoji="1" lang="ja-JP" altLang="en-US" sz="1400"/>
              <a:t>・サービス提供</a:t>
            </a:r>
            <a:endParaRPr kumimoji="1" lang="en-US" altLang="ja-JP" sz="1400"/>
          </a:p>
          <a:p>
            <a:r>
              <a:rPr lang="ja-JP" altLang="en-US" sz="1400"/>
              <a:t>・物販</a:t>
            </a:r>
            <a:endParaRPr lang="en-US" altLang="ja-JP" sz="1400"/>
          </a:p>
          <a:p>
            <a:r>
              <a:rPr lang="ja-JP" altLang="en-US" sz="1400"/>
              <a:t>・セミナー</a:t>
            </a:r>
            <a:endParaRPr lang="en-US" altLang="ja-JP" sz="1400"/>
          </a:p>
        </p:txBody>
      </p:sp>
    </p:spTree>
    <p:extLst>
      <p:ext uri="{BB962C8B-B14F-4D97-AF65-F5344CB8AC3E}">
        <p14:creationId xmlns:p14="http://schemas.microsoft.com/office/powerpoint/2010/main" val="25899589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E804D-F4E9-4DAB-99B5-AEB0DAE2566C}"/>
              </a:ext>
            </a:extLst>
          </p:cNvPr>
          <p:cNvSpPr>
            <a:spLocks noGrp="1"/>
          </p:cNvSpPr>
          <p:nvPr>
            <p:ph type="title"/>
          </p:nvPr>
        </p:nvSpPr>
        <p:spPr/>
        <p:txBody>
          <a:bodyPr>
            <a:normAutofit fontScale="90000"/>
          </a:bodyPr>
          <a:lstStyle/>
          <a:p>
            <a:r>
              <a:rPr kumimoji="1" lang="en-US" altLang="ja-JP"/>
              <a:t>【</a:t>
            </a:r>
            <a:r>
              <a:rPr kumimoji="1" lang="ja-JP" altLang="en-US"/>
              <a:t>実践</a:t>
            </a:r>
            <a:r>
              <a:rPr kumimoji="1" lang="en-US" altLang="ja-JP"/>
              <a:t>】</a:t>
            </a:r>
            <a:r>
              <a:rPr kumimoji="1" lang="ja-JP" altLang="en-US"/>
              <a:t>ゴールと制約条件を確認する</a:t>
            </a:r>
          </a:p>
        </p:txBody>
      </p:sp>
      <p:sp>
        <p:nvSpPr>
          <p:cNvPr id="3" name="フッター プレースホルダー 2">
            <a:extLst>
              <a:ext uri="{FF2B5EF4-FFF2-40B4-BE49-F238E27FC236}">
                <a16:creationId xmlns:a16="http://schemas.microsoft.com/office/drawing/2014/main" id="{CC4D9D7B-F40B-4E5D-A2AF-0701AE20771D}"/>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134095-FAC9-45A9-91A9-7743CC30BCA9}"/>
              </a:ext>
            </a:extLst>
          </p:cNvPr>
          <p:cNvSpPr>
            <a:spLocks noGrp="1"/>
          </p:cNvSpPr>
          <p:nvPr>
            <p:ph type="sldNum" sz="quarter" idx="11"/>
          </p:nvPr>
        </p:nvSpPr>
        <p:spPr/>
        <p:txBody>
          <a:bodyPr/>
          <a:lstStyle/>
          <a:p>
            <a:fld id="{D9AE47F2-95C2-4286-997D-4843A9A6AD0C}" type="slidenum">
              <a:rPr lang="ja-JP" altLang="en-US" smtClean="0"/>
              <a:pPr/>
              <a:t>80</a:t>
            </a:fld>
            <a:endParaRPr lang="ja-JP" altLang="en-US"/>
          </a:p>
        </p:txBody>
      </p:sp>
      <p:sp>
        <p:nvSpPr>
          <p:cNvPr id="5" name="コンテンツ プレースホルダー 4">
            <a:extLst>
              <a:ext uri="{FF2B5EF4-FFF2-40B4-BE49-F238E27FC236}">
                <a16:creationId xmlns:a16="http://schemas.microsoft.com/office/drawing/2014/main" id="{20462DBF-0281-4B29-9B6A-D4B95A17EB60}"/>
              </a:ext>
            </a:extLst>
          </p:cNvPr>
          <p:cNvSpPr>
            <a:spLocks noGrp="1"/>
          </p:cNvSpPr>
          <p:nvPr>
            <p:ph sz="quarter" idx="12"/>
          </p:nvPr>
        </p:nvSpPr>
        <p:spPr/>
        <p:txBody>
          <a:bodyPr>
            <a:normAutofit/>
          </a:bodyPr>
          <a:lstStyle/>
          <a:p>
            <a:r>
              <a:rPr lang="ja-JP" altLang="en-US"/>
              <a:t>上司からの依頼：「ウェブ広告を出して優秀な人材を採用してほしい」</a:t>
            </a:r>
            <a:endParaRPr lang="en-US" altLang="ja-JP"/>
          </a:p>
          <a:p>
            <a:pPr lvl="1"/>
            <a:r>
              <a:rPr lang="ja-JP" altLang="en-US"/>
              <a:t>上司に確認すべき制約条件は、たとえばどんなものがあるかを考えてみる</a:t>
            </a:r>
            <a:endParaRPr lang="en-US" altLang="ja-JP"/>
          </a:p>
          <a:p>
            <a:pPr lvl="1"/>
            <a:r>
              <a:rPr lang="ja-JP" altLang="en-US"/>
              <a:t>上司に確認すべきゴールは、たとえばどんなものがあるかを考えてみる</a:t>
            </a:r>
            <a:endParaRPr lang="en-US" altLang="ja-JP"/>
          </a:p>
          <a:p>
            <a:pPr lvl="1"/>
            <a:endParaRPr lang="en-US" altLang="ja-JP"/>
          </a:p>
          <a:p>
            <a:pPr marL="457200" lvl="1" indent="0">
              <a:buNone/>
            </a:pPr>
            <a:r>
              <a:rPr lang="en-US" altLang="ja-JP"/>
              <a:t>※</a:t>
            </a:r>
            <a:r>
              <a:rPr lang="ja-JP" altLang="en-US"/>
              <a:t>上司が必要なことをすべて列挙してくれるとは限らないため、確認すべき項目を事前に想定しておくことが重要</a:t>
            </a:r>
            <a:endParaRPr lang="en-US" altLang="ja-JP"/>
          </a:p>
        </p:txBody>
      </p:sp>
    </p:spTree>
    <p:extLst>
      <p:ext uri="{BB962C8B-B14F-4D97-AF65-F5344CB8AC3E}">
        <p14:creationId xmlns:p14="http://schemas.microsoft.com/office/powerpoint/2010/main" val="2362461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4ADDF-CBDA-4223-BE4F-AD88A74B7C60}"/>
              </a:ext>
            </a:extLst>
          </p:cNvPr>
          <p:cNvSpPr>
            <a:spLocks noGrp="1"/>
          </p:cNvSpPr>
          <p:nvPr>
            <p:ph type="title"/>
          </p:nvPr>
        </p:nvSpPr>
        <p:spPr/>
        <p:txBody>
          <a:bodyPr>
            <a:normAutofit fontScale="90000"/>
          </a:bodyPr>
          <a:lstStyle/>
          <a:p>
            <a:r>
              <a:rPr lang="en-US" altLang="ja-JP"/>
              <a:t>【</a:t>
            </a:r>
            <a:r>
              <a:rPr lang="ja-JP" altLang="en-US"/>
              <a:t>進め方</a:t>
            </a:r>
            <a:r>
              <a:rPr lang="en-US" altLang="ja-JP"/>
              <a:t>】</a:t>
            </a:r>
            <a:r>
              <a:rPr lang="ja-JP" altLang="en-US"/>
              <a:t>集中力</a:t>
            </a:r>
            <a:endParaRPr kumimoji="1" lang="ja-JP" altLang="en-US"/>
          </a:p>
        </p:txBody>
      </p:sp>
      <p:sp>
        <p:nvSpPr>
          <p:cNvPr id="3" name="フッター プレースホルダー 2">
            <a:extLst>
              <a:ext uri="{FF2B5EF4-FFF2-40B4-BE49-F238E27FC236}">
                <a16:creationId xmlns:a16="http://schemas.microsoft.com/office/drawing/2014/main" id="{BAD3C11C-D571-44D9-95B6-F9EF93AAD3A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004F4D5-EBC0-4827-97F3-A002C4C56120}"/>
              </a:ext>
            </a:extLst>
          </p:cNvPr>
          <p:cNvSpPr>
            <a:spLocks noGrp="1"/>
          </p:cNvSpPr>
          <p:nvPr>
            <p:ph type="sldNum" sz="quarter" idx="11"/>
          </p:nvPr>
        </p:nvSpPr>
        <p:spPr/>
        <p:txBody>
          <a:bodyPr/>
          <a:lstStyle/>
          <a:p>
            <a:fld id="{D9AE47F2-95C2-4286-997D-4843A9A6AD0C}" type="slidenum">
              <a:rPr lang="ja-JP" altLang="en-US" smtClean="0"/>
              <a:pPr/>
              <a:t>81</a:t>
            </a:fld>
            <a:endParaRPr lang="ja-JP" altLang="en-US"/>
          </a:p>
        </p:txBody>
      </p:sp>
      <p:sp>
        <p:nvSpPr>
          <p:cNvPr id="5" name="コンテンツ プレースホルダー 4">
            <a:extLst>
              <a:ext uri="{FF2B5EF4-FFF2-40B4-BE49-F238E27FC236}">
                <a16:creationId xmlns:a16="http://schemas.microsoft.com/office/drawing/2014/main" id="{7262208C-0D16-4588-87E3-E9C943214188}"/>
              </a:ext>
            </a:extLst>
          </p:cNvPr>
          <p:cNvSpPr>
            <a:spLocks noGrp="1"/>
          </p:cNvSpPr>
          <p:nvPr>
            <p:ph sz="quarter" idx="12"/>
          </p:nvPr>
        </p:nvSpPr>
        <p:spPr/>
        <p:txBody>
          <a:bodyPr>
            <a:normAutofit fontScale="92500" lnSpcReduction="20000"/>
          </a:bodyPr>
          <a:lstStyle/>
          <a:p>
            <a:r>
              <a:rPr lang="ja-JP" altLang="en-US"/>
              <a:t>集中力の性質</a:t>
            </a:r>
            <a:endParaRPr lang="en-US" altLang="ja-JP"/>
          </a:p>
          <a:p>
            <a:pPr lvl="1"/>
            <a:r>
              <a:rPr lang="ja-JP" altLang="en-US"/>
              <a:t>一日に使える量が決まっている</a:t>
            </a:r>
            <a:endParaRPr lang="en-US" altLang="ja-JP"/>
          </a:p>
          <a:p>
            <a:pPr lvl="1"/>
            <a:r>
              <a:rPr lang="en-US" altLang="ja-JP"/>
              <a:t>MP</a:t>
            </a:r>
            <a:r>
              <a:rPr lang="ja-JP" altLang="en-US"/>
              <a:t>のようなもので、あらゆる行動で減り続ける</a:t>
            </a:r>
            <a:endParaRPr lang="en-US" altLang="ja-JP"/>
          </a:p>
          <a:p>
            <a:pPr lvl="1"/>
            <a:r>
              <a:rPr lang="ja-JP" altLang="en-US"/>
              <a:t>減ったら回復させる</a:t>
            </a:r>
            <a:endParaRPr lang="en-US" altLang="ja-JP"/>
          </a:p>
          <a:p>
            <a:pPr lvl="2"/>
            <a:r>
              <a:rPr lang="ja-JP" altLang="en-US"/>
              <a:t>目を癒す・・・目を温める、目をマッサージするなど</a:t>
            </a:r>
            <a:endParaRPr lang="en-US" altLang="ja-JP"/>
          </a:p>
          <a:p>
            <a:pPr lvl="2"/>
            <a:r>
              <a:rPr lang="ja-JP" altLang="en-US"/>
              <a:t>不安を書き出す・・・自分の不安をメモに書きだす</a:t>
            </a:r>
            <a:endParaRPr lang="en-US" altLang="ja-JP"/>
          </a:p>
          <a:p>
            <a:r>
              <a:rPr lang="ja-JP" altLang="en-US"/>
              <a:t>集中力は習慣によって鍛えられる</a:t>
            </a:r>
            <a:endParaRPr lang="en-US" altLang="ja-JP"/>
          </a:p>
          <a:p>
            <a:pPr lvl="1"/>
            <a:r>
              <a:rPr lang="ja-JP" altLang="en-US"/>
              <a:t>職場環境を改善する</a:t>
            </a:r>
            <a:endParaRPr lang="en-US" altLang="ja-JP"/>
          </a:p>
          <a:p>
            <a:pPr lvl="1"/>
            <a:r>
              <a:rPr lang="ja-JP" altLang="en-US"/>
              <a:t>スマホを置かず、整理整頓して</a:t>
            </a:r>
            <a:r>
              <a:rPr lang="ja-JP" altLang="en-US">
                <a:solidFill>
                  <a:srgbClr val="FF0000"/>
                </a:solidFill>
              </a:rPr>
              <a:t>青いものと鏡を置く</a:t>
            </a:r>
            <a:endParaRPr lang="en-US" altLang="ja-JP">
              <a:solidFill>
                <a:srgbClr val="FF0000"/>
              </a:solidFill>
            </a:endParaRPr>
          </a:p>
          <a:p>
            <a:pPr lvl="2"/>
            <a:r>
              <a:rPr lang="ja-JP" altLang="en-US"/>
              <a:t>気が散らないよう、スマホなどは目に入らない位置にしまう</a:t>
            </a:r>
            <a:endParaRPr lang="en-US" altLang="ja-JP"/>
          </a:p>
          <a:p>
            <a:pPr lvl="2"/>
            <a:r>
              <a:rPr lang="ja-JP" altLang="en-US"/>
              <a:t>青色は集中や落ち着きをもたらす</a:t>
            </a:r>
            <a:endParaRPr lang="en-US" altLang="ja-JP"/>
          </a:p>
          <a:p>
            <a:pPr lvl="2"/>
            <a:r>
              <a:rPr lang="ja-JP" altLang="en-US"/>
              <a:t>鏡は自己認識力を高めてくれる</a:t>
            </a:r>
            <a:endParaRPr lang="en-US" altLang="ja-JP"/>
          </a:p>
        </p:txBody>
      </p:sp>
      <p:pic>
        <p:nvPicPr>
          <p:cNvPr id="6" name="Picture 2">
            <a:extLst>
              <a:ext uri="{FF2B5EF4-FFF2-40B4-BE49-F238E27FC236}">
                <a16:creationId xmlns:a16="http://schemas.microsoft.com/office/drawing/2014/main" id="{7BDC14CA-E5F7-4056-B815-BCBB25BBC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088" y="1264357"/>
            <a:ext cx="1773242" cy="249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60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C787A-B32B-4708-8CAF-B0F7336F72C5}"/>
              </a:ext>
            </a:extLst>
          </p:cNvPr>
          <p:cNvSpPr>
            <a:spLocks noGrp="1"/>
          </p:cNvSpPr>
          <p:nvPr>
            <p:ph type="title"/>
          </p:nvPr>
        </p:nvSpPr>
        <p:spPr/>
        <p:txBody>
          <a:bodyPr>
            <a:normAutofit fontScale="90000"/>
          </a:bodyPr>
          <a:lstStyle/>
          <a:p>
            <a:r>
              <a:rPr kumimoji="1" lang="en-US" altLang="ja-JP"/>
              <a:t>【</a:t>
            </a:r>
            <a:r>
              <a:rPr kumimoji="1" lang="ja-JP" altLang="en-US"/>
              <a:t>生き方</a:t>
            </a:r>
            <a:r>
              <a:rPr kumimoji="1" lang="en-US" altLang="ja-JP"/>
              <a:t>】</a:t>
            </a:r>
            <a:r>
              <a:rPr kumimoji="1" lang="ja-JP" altLang="en-US"/>
              <a:t>ワークライフバランス</a:t>
            </a:r>
          </a:p>
        </p:txBody>
      </p:sp>
      <p:sp>
        <p:nvSpPr>
          <p:cNvPr id="3" name="フッター プレースホルダー 2">
            <a:extLst>
              <a:ext uri="{FF2B5EF4-FFF2-40B4-BE49-F238E27FC236}">
                <a16:creationId xmlns:a16="http://schemas.microsoft.com/office/drawing/2014/main" id="{C560F35B-D03C-41AC-BA5F-5B6525AEA82C}"/>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890E9B4-8514-4BC2-A998-433DB80CD885}"/>
              </a:ext>
            </a:extLst>
          </p:cNvPr>
          <p:cNvSpPr>
            <a:spLocks noGrp="1"/>
          </p:cNvSpPr>
          <p:nvPr>
            <p:ph type="sldNum" sz="quarter" idx="11"/>
          </p:nvPr>
        </p:nvSpPr>
        <p:spPr/>
        <p:txBody>
          <a:bodyPr/>
          <a:lstStyle/>
          <a:p>
            <a:fld id="{D9AE47F2-95C2-4286-997D-4843A9A6AD0C}" type="slidenum">
              <a:rPr lang="ja-JP" altLang="en-US" smtClean="0"/>
              <a:pPr/>
              <a:t>82</a:t>
            </a:fld>
            <a:endParaRPr lang="ja-JP" altLang="en-US"/>
          </a:p>
        </p:txBody>
      </p:sp>
      <p:sp>
        <p:nvSpPr>
          <p:cNvPr id="5" name="コンテンツ プレースホルダー 4">
            <a:extLst>
              <a:ext uri="{FF2B5EF4-FFF2-40B4-BE49-F238E27FC236}">
                <a16:creationId xmlns:a16="http://schemas.microsoft.com/office/drawing/2014/main" id="{B5BDA48F-C0C2-41BE-AED0-DF337E2F7DAE}"/>
              </a:ext>
            </a:extLst>
          </p:cNvPr>
          <p:cNvSpPr>
            <a:spLocks noGrp="1"/>
          </p:cNvSpPr>
          <p:nvPr>
            <p:ph sz="quarter" idx="12"/>
          </p:nvPr>
        </p:nvSpPr>
        <p:spPr>
          <a:xfrm>
            <a:off x="566745" y="1264356"/>
            <a:ext cx="9440958" cy="5160255"/>
          </a:xfrm>
        </p:spPr>
        <p:txBody>
          <a:bodyPr>
            <a:normAutofit fontScale="77500" lnSpcReduction="20000"/>
          </a:bodyPr>
          <a:lstStyle/>
          <a:p>
            <a:r>
              <a:rPr kumimoji="1" lang="ja-JP" altLang="en-US"/>
              <a:t>多くの人が１００歳まで生きる時代</a:t>
            </a:r>
            <a:endParaRPr kumimoji="1" lang="en-US" altLang="ja-JP"/>
          </a:p>
          <a:p>
            <a:pPr lvl="1"/>
            <a:r>
              <a:rPr kumimoji="1" lang="ja-JP" altLang="en-US"/>
              <a:t>人類の平均寿命は延び続けており、劇的に人生プランを変えていかなければならない（これまでの常識が通用しない）</a:t>
            </a:r>
            <a:endParaRPr kumimoji="1" lang="en-US" altLang="ja-JP"/>
          </a:p>
          <a:p>
            <a:pPr lvl="1"/>
            <a:r>
              <a:rPr lang="ja-JP" altLang="en-US"/>
              <a:t>「教育⇒仕事⇒引退」の３ステージの時代は終了</a:t>
            </a:r>
            <a:endParaRPr lang="en-US" altLang="ja-JP"/>
          </a:p>
          <a:p>
            <a:pPr lvl="1"/>
            <a:r>
              <a:rPr lang="ja-JP" altLang="en-US"/>
              <a:t>マルチステージの時代へ</a:t>
            </a:r>
            <a:endParaRPr lang="en-US" altLang="ja-JP"/>
          </a:p>
          <a:p>
            <a:pPr lvl="2"/>
            <a:r>
              <a:rPr lang="ja-JP" altLang="en-US"/>
              <a:t>会社員、経営者、学生、留学、ボランティアなど</a:t>
            </a:r>
            <a:r>
              <a:rPr lang="en-US" altLang="ja-JP"/>
              <a:t>1</a:t>
            </a:r>
            <a:r>
              <a:rPr lang="ja-JP" altLang="en-US"/>
              <a:t>人が複数キャリアを生きる</a:t>
            </a:r>
            <a:endParaRPr lang="en-US" altLang="ja-JP"/>
          </a:p>
          <a:p>
            <a:r>
              <a:rPr lang="ja-JP" altLang="en-US"/>
              <a:t>無形資産の価値が高まる（</a:t>
            </a:r>
            <a:r>
              <a:rPr lang="en-US" altLang="ja-JP"/>
              <a:t>3</a:t>
            </a:r>
            <a:r>
              <a:rPr lang="ja-JP" altLang="en-US"/>
              <a:t>タイプ）</a:t>
            </a:r>
            <a:endParaRPr lang="en-US" altLang="ja-JP"/>
          </a:p>
          <a:p>
            <a:pPr lvl="1"/>
            <a:r>
              <a:rPr lang="ja-JP" altLang="en-US"/>
              <a:t>生産性資産</a:t>
            </a:r>
            <a:endParaRPr lang="en-US" altLang="ja-JP"/>
          </a:p>
          <a:p>
            <a:pPr lvl="2"/>
            <a:r>
              <a:rPr lang="ja-JP" altLang="en-US"/>
              <a:t>仕事で稼ぐための資産。スキルや知識</a:t>
            </a:r>
            <a:endParaRPr lang="en-US" altLang="ja-JP"/>
          </a:p>
          <a:p>
            <a:pPr lvl="2"/>
            <a:r>
              <a:rPr lang="ja-JP" altLang="en-US"/>
              <a:t>自己投資してアップデートし続けないとだめ（</a:t>
            </a:r>
            <a:r>
              <a:rPr lang="en-US" altLang="ja-JP"/>
              <a:t>10</a:t>
            </a:r>
            <a:r>
              <a:rPr lang="ja-JP" altLang="en-US"/>
              <a:t>年前の知識が役立つ？）</a:t>
            </a:r>
            <a:endParaRPr lang="en-US" altLang="ja-JP"/>
          </a:p>
          <a:p>
            <a:pPr lvl="1"/>
            <a:r>
              <a:rPr lang="ja-JP" altLang="en-US"/>
              <a:t>活力資産</a:t>
            </a:r>
            <a:endParaRPr lang="en-US" altLang="ja-JP"/>
          </a:p>
          <a:p>
            <a:pPr lvl="2"/>
            <a:r>
              <a:rPr lang="ja-JP" altLang="en-US"/>
              <a:t>肉体的・精神的な健康と幸福。友達や家族との良好な関係</a:t>
            </a:r>
            <a:endParaRPr lang="en-US" altLang="ja-JP"/>
          </a:p>
          <a:p>
            <a:pPr lvl="2"/>
            <a:r>
              <a:rPr lang="ja-JP" altLang="en-US"/>
              <a:t>健康の価値がさらに高まる（</a:t>
            </a:r>
            <a:r>
              <a:rPr lang="en-US" altLang="ja-JP"/>
              <a:t>50</a:t>
            </a:r>
            <a:r>
              <a:rPr lang="ja-JP" altLang="en-US"/>
              <a:t>歳で病気になって働けなくなったら？）</a:t>
            </a:r>
            <a:endParaRPr lang="en-US" altLang="ja-JP"/>
          </a:p>
          <a:p>
            <a:pPr lvl="1"/>
            <a:r>
              <a:rPr lang="ja-JP" altLang="en-US"/>
              <a:t>変身資産</a:t>
            </a:r>
            <a:endParaRPr lang="en-US" altLang="ja-JP"/>
          </a:p>
          <a:p>
            <a:pPr lvl="2"/>
            <a:r>
              <a:rPr lang="ja-JP" altLang="en-US"/>
              <a:t>ステージの変化を成功させる能力。人脈、意志、新しい環境になじむオープンな姿勢</a:t>
            </a:r>
            <a:endParaRPr lang="en-US" altLang="ja-JP"/>
          </a:p>
        </p:txBody>
      </p:sp>
      <p:pic>
        <p:nvPicPr>
          <p:cNvPr id="8194" name="Picture 2">
            <a:extLst>
              <a:ext uri="{FF2B5EF4-FFF2-40B4-BE49-F238E27FC236}">
                <a16:creationId xmlns:a16="http://schemas.microsoft.com/office/drawing/2014/main" id="{CD7658F5-D301-4895-B312-E2452DB23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03" y="1264357"/>
            <a:ext cx="1845628" cy="264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095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E18F0-F7E7-413E-96E9-3A7D57AEAA27}"/>
              </a:ext>
            </a:extLst>
          </p:cNvPr>
          <p:cNvSpPr>
            <a:spLocks noGrp="1"/>
          </p:cNvSpPr>
          <p:nvPr>
            <p:ph type="title"/>
          </p:nvPr>
        </p:nvSpPr>
        <p:spPr/>
        <p:txBody>
          <a:bodyPr>
            <a:normAutofit fontScale="90000"/>
          </a:bodyPr>
          <a:lstStyle/>
          <a:p>
            <a:r>
              <a:rPr kumimoji="1" lang="en-US" altLang="ja-JP"/>
              <a:t>【</a:t>
            </a:r>
            <a:r>
              <a:rPr kumimoji="1" lang="ja-JP" altLang="en-US"/>
              <a:t>生き方</a:t>
            </a:r>
            <a:r>
              <a:rPr kumimoji="1" lang="en-US" altLang="ja-JP"/>
              <a:t>】</a:t>
            </a:r>
            <a:r>
              <a:rPr kumimoji="1" lang="ja-JP" altLang="en-US"/>
              <a:t>取捨選択</a:t>
            </a:r>
          </a:p>
        </p:txBody>
      </p:sp>
      <p:sp>
        <p:nvSpPr>
          <p:cNvPr id="3" name="フッター プレースホルダー 2">
            <a:extLst>
              <a:ext uri="{FF2B5EF4-FFF2-40B4-BE49-F238E27FC236}">
                <a16:creationId xmlns:a16="http://schemas.microsoft.com/office/drawing/2014/main" id="{21DC5DBE-0BCB-4C5F-B4D2-2460AF662D5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50858C2-641F-40FD-8075-893365DBBA75}"/>
              </a:ext>
            </a:extLst>
          </p:cNvPr>
          <p:cNvSpPr>
            <a:spLocks noGrp="1"/>
          </p:cNvSpPr>
          <p:nvPr>
            <p:ph type="sldNum" sz="quarter" idx="11"/>
          </p:nvPr>
        </p:nvSpPr>
        <p:spPr/>
        <p:txBody>
          <a:bodyPr/>
          <a:lstStyle/>
          <a:p>
            <a:fld id="{D9AE47F2-95C2-4286-997D-4843A9A6AD0C}" type="slidenum">
              <a:rPr lang="ja-JP" altLang="en-US" smtClean="0"/>
              <a:pPr/>
              <a:t>83</a:t>
            </a:fld>
            <a:endParaRPr lang="ja-JP" altLang="en-US"/>
          </a:p>
        </p:txBody>
      </p:sp>
      <p:sp>
        <p:nvSpPr>
          <p:cNvPr id="5" name="コンテンツ プレースホルダー 4">
            <a:extLst>
              <a:ext uri="{FF2B5EF4-FFF2-40B4-BE49-F238E27FC236}">
                <a16:creationId xmlns:a16="http://schemas.microsoft.com/office/drawing/2014/main" id="{85A45079-D5D6-40D2-9D54-2B3975D8B549}"/>
              </a:ext>
            </a:extLst>
          </p:cNvPr>
          <p:cNvSpPr>
            <a:spLocks noGrp="1"/>
          </p:cNvSpPr>
          <p:nvPr>
            <p:ph sz="quarter" idx="12"/>
          </p:nvPr>
        </p:nvSpPr>
        <p:spPr>
          <a:xfrm>
            <a:off x="397933" y="1264357"/>
            <a:ext cx="9416162" cy="4180768"/>
          </a:xfrm>
        </p:spPr>
        <p:txBody>
          <a:bodyPr>
            <a:normAutofit/>
          </a:bodyPr>
          <a:lstStyle/>
          <a:p>
            <a:r>
              <a:rPr kumimoji="1" lang="ja-JP" altLang="en-US"/>
              <a:t>取捨選択のルールを決める</a:t>
            </a:r>
            <a:endParaRPr kumimoji="1" lang="en-US" altLang="ja-JP"/>
          </a:p>
          <a:p>
            <a:pPr lvl="1"/>
            <a:r>
              <a:rPr lang="ja-JP" altLang="en-US"/>
              <a:t>簡単に頼みごとに応じない</a:t>
            </a:r>
            <a:endParaRPr lang="en-US" altLang="ja-JP"/>
          </a:p>
          <a:p>
            <a:pPr lvl="2"/>
            <a:r>
              <a:rPr kumimoji="1" lang="ja-JP" altLang="en-US"/>
              <a:t>５秒</a:t>
            </a:r>
            <a:r>
              <a:rPr lang="ja-JP" altLang="en-US"/>
              <a:t>決断ルール（５秒迷ったら答えは</a:t>
            </a:r>
            <a:r>
              <a:rPr lang="en-US" altLang="ja-JP"/>
              <a:t>NO</a:t>
            </a:r>
            <a:r>
              <a:rPr lang="ja-JP" altLang="en-US"/>
              <a:t>とする）</a:t>
            </a:r>
            <a:endParaRPr lang="en-US" altLang="ja-JP"/>
          </a:p>
          <a:p>
            <a:pPr lvl="2"/>
            <a:r>
              <a:rPr lang="ja-JP" altLang="en-US"/>
              <a:t>「～の場合は必ず断る」といったように決めておくと</a:t>
            </a:r>
            <a:r>
              <a:rPr kumimoji="1" lang="ja-JP" altLang="en-US"/>
              <a:t>毎回悩まなくて済むので時短になる</a:t>
            </a:r>
            <a:endParaRPr kumimoji="1" lang="en-US" altLang="ja-JP"/>
          </a:p>
          <a:p>
            <a:pPr lvl="2"/>
            <a:r>
              <a:rPr lang="ja-JP" altLang="en-US"/>
              <a:t>自分の能力外のことは引き受けない</a:t>
            </a:r>
            <a:endParaRPr kumimoji="1" lang="en-US" altLang="ja-JP"/>
          </a:p>
          <a:p>
            <a:pPr lvl="1"/>
            <a:r>
              <a:rPr lang="ja-JP" altLang="en-US"/>
              <a:t>情報収集しすぎない</a:t>
            </a:r>
            <a:endParaRPr lang="en-US" altLang="ja-JP"/>
          </a:p>
          <a:p>
            <a:pPr lvl="2"/>
            <a:r>
              <a:rPr lang="en-US" altLang="ja-JP"/>
              <a:t>SNS</a:t>
            </a:r>
            <a:r>
              <a:rPr lang="ja-JP" altLang="en-US"/>
              <a:t>をやりすぎず、</a:t>
            </a:r>
            <a:r>
              <a:rPr kumimoji="1" lang="ja-JP" altLang="en-US"/>
              <a:t>ニュース量を制限する</a:t>
            </a:r>
            <a:endParaRPr kumimoji="1" lang="en-US" altLang="ja-JP"/>
          </a:p>
          <a:p>
            <a:pPr lvl="2"/>
            <a:r>
              <a:rPr lang="ja-JP" altLang="en-US"/>
              <a:t>信頼できる相手とだけ付き合う</a:t>
            </a:r>
            <a:endParaRPr lang="en-US" altLang="ja-JP"/>
          </a:p>
          <a:p>
            <a:pPr lvl="2"/>
            <a:r>
              <a:rPr kumimoji="1" lang="ja-JP" altLang="en-US"/>
              <a:t>良い本を２回読む</a:t>
            </a:r>
            <a:endParaRPr kumimoji="1" lang="en-US" altLang="ja-JP"/>
          </a:p>
        </p:txBody>
      </p:sp>
      <p:pic>
        <p:nvPicPr>
          <p:cNvPr id="1026" name="Picture 2">
            <a:extLst>
              <a:ext uri="{FF2B5EF4-FFF2-40B4-BE49-F238E27FC236}">
                <a16:creationId xmlns:a16="http://schemas.microsoft.com/office/drawing/2014/main" id="{9CBBE1C0-04F9-4B44-9728-C4727BA51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699" y="1349111"/>
            <a:ext cx="2031999" cy="298225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47FC70B-FEA7-4E27-A882-BC4122408B55}"/>
              </a:ext>
            </a:extLst>
          </p:cNvPr>
          <p:cNvSpPr txBox="1"/>
          <p:nvPr/>
        </p:nvSpPr>
        <p:spPr>
          <a:xfrm>
            <a:off x="597565" y="5445125"/>
            <a:ext cx="11056131" cy="923330"/>
          </a:xfrm>
          <a:prstGeom prst="rect">
            <a:avLst/>
          </a:prstGeom>
          <a:noFill/>
        </p:spPr>
        <p:txBody>
          <a:bodyPr wrap="square" rtlCol="0">
            <a:spAutoFit/>
          </a:bodyPr>
          <a:lstStyle/>
          <a:p>
            <a:r>
              <a:rPr kumimoji="1" lang="en-US" altLang="ja-JP">
                <a:solidFill>
                  <a:srgbClr val="FF0000"/>
                </a:solidFill>
              </a:rPr>
              <a:t>【</a:t>
            </a:r>
            <a:r>
              <a:rPr kumimoji="1" lang="ja-JP" altLang="en-US">
                <a:solidFill>
                  <a:srgbClr val="FF0000"/>
                </a:solidFill>
              </a:rPr>
              <a:t>結論</a:t>
            </a:r>
            <a:r>
              <a:rPr kumimoji="1" lang="en-US" altLang="ja-JP">
                <a:solidFill>
                  <a:srgbClr val="FF0000"/>
                </a:solidFill>
              </a:rPr>
              <a:t>】</a:t>
            </a:r>
          </a:p>
          <a:p>
            <a:r>
              <a:rPr kumimoji="1" lang="ja-JP" altLang="en-US">
                <a:solidFill>
                  <a:srgbClr val="FF0000"/>
                </a:solidFill>
              </a:rPr>
              <a:t>自分のできることとやりたいことを理解し、それ以外のことには一切干渉しないこと</a:t>
            </a:r>
            <a:endParaRPr kumimoji="1" lang="en-US" altLang="ja-JP">
              <a:solidFill>
                <a:srgbClr val="FF0000"/>
              </a:solidFill>
            </a:endParaRPr>
          </a:p>
          <a:p>
            <a:r>
              <a:rPr lang="ja-JP" altLang="en-US">
                <a:solidFill>
                  <a:srgbClr val="FF0000"/>
                </a:solidFill>
              </a:rPr>
              <a:t>自分のこと（内面）に集中して、やりたいことだけを貫くことで成功に近づく</a:t>
            </a:r>
            <a:endParaRPr kumimoji="1" lang="ja-JP" altLang="en-US">
              <a:solidFill>
                <a:srgbClr val="FF0000"/>
              </a:solidFill>
            </a:endParaRPr>
          </a:p>
        </p:txBody>
      </p:sp>
    </p:spTree>
    <p:extLst>
      <p:ext uri="{BB962C8B-B14F-4D97-AF65-F5344CB8AC3E}">
        <p14:creationId xmlns:p14="http://schemas.microsoft.com/office/powerpoint/2010/main" val="8719023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fontScale="90000"/>
          </a:bodyPr>
          <a:lstStyle/>
          <a:p>
            <a:r>
              <a:rPr kumimoji="1" lang="ja-JP" altLang="en-US"/>
              <a:t>組織マネジメント</a:t>
            </a:r>
            <a:br>
              <a:rPr kumimoji="1" lang="en-US" altLang="ja-JP"/>
            </a:br>
            <a:br>
              <a:rPr kumimoji="1" lang="en-US" altLang="ja-JP"/>
            </a:br>
            <a:r>
              <a:rPr lang="ja-JP" altLang="en-US" sz="3100"/>
              <a:t>個人の力を結集し、成果が出せる組織になる</a:t>
            </a:r>
            <a:endParaRPr kumimoji="1" lang="ja-JP" altLang="en-US"/>
          </a:p>
        </p:txBody>
      </p:sp>
    </p:spTree>
    <p:extLst>
      <p:ext uri="{BB962C8B-B14F-4D97-AF65-F5344CB8AC3E}">
        <p14:creationId xmlns:p14="http://schemas.microsoft.com/office/powerpoint/2010/main" val="22892684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85B11-1381-4E54-A203-8E67C421324A}"/>
              </a:ext>
            </a:extLst>
          </p:cNvPr>
          <p:cNvSpPr>
            <a:spLocks noGrp="1"/>
          </p:cNvSpPr>
          <p:nvPr>
            <p:ph type="title"/>
          </p:nvPr>
        </p:nvSpPr>
        <p:spPr/>
        <p:txBody>
          <a:bodyPr>
            <a:normAutofit fontScale="90000"/>
          </a:bodyPr>
          <a:lstStyle/>
          <a:p>
            <a:r>
              <a:rPr lang="ja-JP" altLang="en-US"/>
              <a:t>参考文献（組織マネジメント）</a:t>
            </a:r>
            <a:endParaRPr kumimoji="1" lang="ja-JP" altLang="en-US"/>
          </a:p>
        </p:txBody>
      </p:sp>
      <p:sp>
        <p:nvSpPr>
          <p:cNvPr id="3" name="フッター プレースホルダー 2">
            <a:extLst>
              <a:ext uri="{FF2B5EF4-FFF2-40B4-BE49-F238E27FC236}">
                <a16:creationId xmlns:a16="http://schemas.microsoft.com/office/drawing/2014/main" id="{E4DFD1C7-13D6-49BA-AA01-E9F22F2EE2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4CC39-2584-455B-8E3A-DCD57BE39D98}"/>
              </a:ext>
            </a:extLst>
          </p:cNvPr>
          <p:cNvSpPr>
            <a:spLocks noGrp="1"/>
          </p:cNvSpPr>
          <p:nvPr>
            <p:ph type="sldNum" sz="quarter" idx="11"/>
          </p:nvPr>
        </p:nvSpPr>
        <p:spPr/>
        <p:txBody>
          <a:bodyPr/>
          <a:lstStyle/>
          <a:p>
            <a:fld id="{D9AE47F2-95C2-4286-997D-4843A9A6AD0C}" type="slidenum">
              <a:rPr lang="ja-JP" altLang="en-US" smtClean="0"/>
              <a:pPr/>
              <a:t>85</a:t>
            </a:fld>
            <a:endParaRPr lang="ja-JP" altLang="en-US"/>
          </a:p>
        </p:txBody>
      </p:sp>
      <p:graphicFrame>
        <p:nvGraphicFramePr>
          <p:cNvPr id="6" name="コンテンツ プレースホルダー 5">
            <a:extLst>
              <a:ext uri="{FF2B5EF4-FFF2-40B4-BE49-F238E27FC236}">
                <a16:creationId xmlns:a16="http://schemas.microsoft.com/office/drawing/2014/main" id="{6DFA82BE-5BCE-449F-BA00-A9422EA52120}"/>
              </a:ext>
            </a:extLst>
          </p:cNvPr>
          <p:cNvGraphicFramePr>
            <a:graphicFrameLocks noGrp="1"/>
          </p:cNvGraphicFramePr>
          <p:nvPr>
            <p:ph sz="quarter" idx="12"/>
            <p:extLst>
              <p:ext uri="{D42A27DB-BD31-4B8C-83A1-F6EECF244321}">
                <p14:modId xmlns:p14="http://schemas.microsoft.com/office/powerpoint/2010/main" val="1250915438"/>
              </p:ext>
            </p:extLst>
          </p:nvPr>
        </p:nvGraphicFramePr>
        <p:xfrm>
          <a:off x="397932" y="1085267"/>
          <a:ext cx="11577637" cy="4777740"/>
        </p:xfrm>
        <a:graphic>
          <a:graphicData uri="http://schemas.openxmlformats.org/drawingml/2006/table">
            <a:tbl>
              <a:tblPr firstRow="1" bandRow="1">
                <a:tableStyleId>{5C22544A-7EE6-4342-B048-85BDC9FD1C3A}</a:tableStyleId>
              </a:tblPr>
              <a:tblGrid>
                <a:gridCol w="5195451">
                  <a:extLst>
                    <a:ext uri="{9D8B030D-6E8A-4147-A177-3AD203B41FA5}">
                      <a16:colId xmlns:a16="http://schemas.microsoft.com/office/drawing/2014/main" val="2426446299"/>
                    </a:ext>
                  </a:extLst>
                </a:gridCol>
                <a:gridCol w="3856336">
                  <a:extLst>
                    <a:ext uri="{9D8B030D-6E8A-4147-A177-3AD203B41FA5}">
                      <a16:colId xmlns:a16="http://schemas.microsoft.com/office/drawing/2014/main" val="670846534"/>
                    </a:ext>
                  </a:extLst>
                </a:gridCol>
                <a:gridCol w="2525850">
                  <a:extLst>
                    <a:ext uri="{9D8B030D-6E8A-4147-A177-3AD203B41FA5}">
                      <a16:colId xmlns:a16="http://schemas.microsoft.com/office/drawing/2014/main" val="3878573169"/>
                    </a:ext>
                  </a:extLst>
                </a:gridCol>
              </a:tblGrid>
              <a:tr h="212109">
                <a:tc>
                  <a:txBody>
                    <a:bodyPr/>
                    <a:lstStyle/>
                    <a:p>
                      <a:pPr algn="ctr"/>
                      <a:r>
                        <a:rPr kumimoji="1" lang="ja-JP" altLang="en-US" sz="1050"/>
                        <a:t>タイトル</a:t>
                      </a:r>
                    </a:p>
                  </a:txBody>
                  <a:tcPr/>
                </a:tc>
                <a:tc>
                  <a:txBody>
                    <a:bodyPr/>
                    <a:lstStyle/>
                    <a:p>
                      <a:pPr algn="ctr"/>
                      <a:r>
                        <a:rPr kumimoji="1" lang="ja-JP" altLang="en-US" sz="1050"/>
                        <a:t>著者・監修</a:t>
                      </a:r>
                    </a:p>
                  </a:txBody>
                  <a:tcPr/>
                </a:tc>
                <a:tc>
                  <a:txBody>
                    <a:bodyPr/>
                    <a:lstStyle/>
                    <a:p>
                      <a:pPr algn="ctr"/>
                      <a:r>
                        <a:rPr kumimoji="1" lang="ja-JP" altLang="en-US" sz="1050"/>
                        <a:t>出版社</a:t>
                      </a:r>
                    </a:p>
                  </a:txBody>
                  <a:tcPr/>
                </a:tc>
                <a:extLst>
                  <a:ext uri="{0D108BD9-81ED-4DB2-BD59-A6C34878D82A}">
                    <a16:rowId xmlns:a16="http://schemas.microsoft.com/office/drawing/2014/main" val="1649971505"/>
                  </a:ext>
                </a:extLst>
              </a:tr>
              <a:tr h="212109">
                <a:tc>
                  <a:txBody>
                    <a:bodyPr/>
                    <a:lstStyle/>
                    <a:p>
                      <a:r>
                        <a:rPr kumimoji="1" lang="en-US" altLang="ja-JP" sz="1050"/>
                        <a:t>【</a:t>
                      </a:r>
                      <a:r>
                        <a:rPr kumimoji="1" lang="ja-JP" altLang="en-US" sz="1050"/>
                        <a:t>新版</a:t>
                      </a:r>
                      <a:r>
                        <a:rPr kumimoji="1" lang="en-US" altLang="ja-JP" sz="1050"/>
                        <a:t>】</a:t>
                      </a:r>
                      <a:r>
                        <a:rPr kumimoji="1" lang="ja-JP" altLang="en-US" sz="1050"/>
                        <a:t>リーダーシップからフォロワーシップへ</a:t>
                      </a:r>
                    </a:p>
                  </a:txBody>
                  <a:tcPr/>
                </a:tc>
                <a:tc>
                  <a:txBody>
                    <a:bodyPr/>
                    <a:lstStyle/>
                    <a:p>
                      <a:r>
                        <a:rPr kumimoji="1" lang="ja-JP" altLang="en-US" sz="1050"/>
                        <a:t>中竹竜二</a:t>
                      </a:r>
                    </a:p>
                  </a:txBody>
                  <a:tcPr/>
                </a:tc>
                <a:tc>
                  <a:txBody>
                    <a:bodyPr/>
                    <a:lstStyle/>
                    <a:p>
                      <a:r>
                        <a:rPr kumimoji="1" lang="en-US" altLang="ja-JP" sz="1050"/>
                        <a:t>CCC</a:t>
                      </a:r>
                      <a:r>
                        <a:rPr kumimoji="1" lang="ja-JP" altLang="en-US" sz="1050"/>
                        <a:t>メディアハウス</a:t>
                      </a:r>
                    </a:p>
                  </a:txBody>
                  <a:tcPr/>
                </a:tc>
                <a:extLst>
                  <a:ext uri="{0D108BD9-81ED-4DB2-BD59-A6C34878D82A}">
                    <a16:rowId xmlns:a16="http://schemas.microsoft.com/office/drawing/2014/main" val="3639166867"/>
                  </a:ext>
                </a:extLst>
              </a:tr>
              <a:tr h="212109">
                <a:tc>
                  <a:txBody>
                    <a:bodyPr/>
                    <a:lstStyle/>
                    <a:p>
                      <a:r>
                        <a:rPr kumimoji="1" lang="ja-JP" altLang="en-US" sz="1050"/>
                        <a:t>ティール組織</a:t>
                      </a:r>
                    </a:p>
                  </a:txBody>
                  <a:tcPr/>
                </a:tc>
                <a:tc>
                  <a:txBody>
                    <a:bodyPr/>
                    <a:lstStyle/>
                    <a:p>
                      <a:r>
                        <a:rPr kumimoji="1" lang="ja-JP" altLang="en-US" sz="1050"/>
                        <a:t>フレデリック・ラルー</a:t>
                      </a:r>
                      <a:endParaRPr kumimoji="1" lang="en-US" altLang="ja-JP" sz="1050"/>
                    </a:p>
                  </a:txBody>
                  <a:tcPr/>
                </a:tc>
                <a:tc>
                  <a:txBody>
                    <a:bodyPr/>
                    <a:lstStyle/>
                    <a:p>
                      <a:r>
                        <a:rPr kumimoji="1" lang="ja-JP" altLang="en-US" sz="1050"/>
                        <a:t>英治出版</a:t>
                      </a:r>
                    </a:p>
                  </a:txBody>
                  <a:tcPr/>
                </a:tc>
                <a:extLst>
                  <a:ext uri="{0D108BD9-81ED-4DB2-BD59-A6C34878D82A}">
                    <a16:rowId xmlns:a16="http://schemas.microsoft.com/office/drawing/2014/main" val="2818309263"/>
                  </a:ext>
                </a:extLst>
              </a:tr>
              <a:tr h="212109">
                <a:tc>
                  <a:txBody>
                    <a:bodyPr/>
                    <a:lstStyle/>
                    <a:p>
                      <a:r>
                        <a:rPr kumimoji="1" lang="ja-JP" altLang="en-US" sz="1050"/>
                        <a:t>完訳　第８の習慣　「効果性」から「偉大さ」へ</a:t>
                      </a:r>
                    </a:p>
                  </a:txBody>
                  <a:tcPr/>
                </a:tc>
                <a:tc>
                  <a:txBody>
                    <a:bodyPr/>
                    <a:lstStyle/>
                    <a:p>
                      <a:r>
                        <a:rPr kumimoji="1" lang="ja-JP" altLang="en-US" sz="1050"/>
                        <a:t>スティーブン・</a:t>
                      </a:r>
                      <a:r>
                        <a:rPr kumimoji="1" lang="en-US" altLang="ja-JP" sz="1050"/>
                        <a:t>R</a:t>
                      </a:r>
                      <a:r>
                        <a:rPr kumimoji="1" lang="ja-JP" altLang="en-US" sz="1050"/>
                        <a:t>・コヴィー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キングベアー出版</a:t>
                      </a:r>
                    </a:p>
                  </a:txBody>
                  <a:tcPr/>
                </a:tc>
                <a:extLst>
                  <a:ext uri="{0D108BD9-81ED-4DB2-BD59-A6C34878D82A}">
                    <a16:rowId xmlns:a16="http://schemas.microsoft.com/office/drawing/2014/main" val="367424235"/>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162458966"/>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514517151"/>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1628000075"/>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32579646"/>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54456530"/>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3478122628"/>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1954325647"/>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3207600143"/>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123042747"/>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1323197242"/>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50254395"/>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17192759"/>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842319450"/>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233080299"/>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dirty="0"/>
                    </a:p>
                  </a:txBody>
                  <a:tcPr/>
                </a:tc>
                <a:extLst>
                  <a:ext uri="{0D108BD9-81ED-4DB2-BD59-A6C34878D82A}">
                    <a16:rowId xmlns:a16="http://schemas.microsoft.com/office/drawing/2014/main" val="918931669"/>
                  </a:ext>
                </a:extLst>
              </a:tr>
            </a:tbl>
          </a:graphicData>
        </a:graphic>
      </p:graphicFrame>
    </p:spTree>
    <p:extLst>
      <p:ext uri="{BB962C8B-B14F-4D97-AF65-F5344CB8AC3E}">
        <p14:creationId xmlns:p14="http://schemas.microsoft.com/office/powerpoint/2010/main" val="15860599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10445095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AB1CE-BE4D-4494-BE02-DFBBA97CA15E}"/>
              </a:ext>
            </a:extLst>
          </p:cNvPr>
          <p:cNvSpPr>
            <a:spLocks noGrp="1"/>
          </p:cNvSpPr>
          <p:nvPr>
            <p:ph type="title"/>
          </p:nvPr>
        </p:nvSpPr>
        <p:spPr/>
        <p:txBody>
          <a:bodyPr>
            <a:normAutofit fontScale="90000"/>
          </a:bodyPr>
          <a:lstStyle/>
          <a:p>
            <a:r>
              <a:rPr lang="ja-JP" altLang="en-US"/>
              <a:t>組織マネジメントの構成</a:t>
            </a:r>
            <a:endParaRPr kumimoji="1" lang="ja-JP" altLang="en-US"/>
          </a:p>
        </p:txBody>
      </p:sp>
      <p:sp>
        <p:nvSpPr>
          <p:cNvPr id="3" name="フッター プレースホルダー 2">
            <a:extLst>
              <a:ext uri="{FF2B5EF4-FFF2-40B4-BE49-F238E27FC236}">
                <a16:creationId xmlns:a16="http://schemas.microsoft.com/office/drawing/2014/main" id="{D83FF173-768C-4FC4-A90B-76CE874F60D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8A2436-EA0F-4607-85CE-E8560515D6D0}"/>
              </a:ext>
            </a:extLst>
          </p:cNvPr>
          <p:cNvSpPr>
            <a:spLocks noGrp="1"/>
          </p:cNvSpPr>
          <p:nvPr>
            <p:ph type="sldNum" sz="quarter" idx="11"/>
          </p:nvPr>
        </p:nvSpPr>
        <p:spPr/>
        <p:txBody>
          <a:bodyPr/>
          <a:lstStyle/>
          <a:p>
            <a:fld id="{D9AE47F2-95C2-4286-997D-4843A9A6AD0C}" type="slidenum">
              <a:rPr lang="ja-JP" altLang="en-US" smtClean="0"/>
              <a:pPr/>
              <a:t>87</a:t>
            </a:fld>
            <a:endParaRPr lang="ja-JP" altLang="en-US"/>
          </a:p>
        </p:txBody>
      </p:sp>
      <p:graphicFrame>
        <p:nvGraphicFramePr>
          <p:cNvPr id="6" name="表 6">
            <a:extLst>
              <a:ext uri="{FF2B5EF4-FFF2-40B4-BE49-F238E27FC236}">
                <a16:creationId xmlns:a16="http://schemas.microsoft.com/office/drawing/2014/main" id="{3CE16567-24EC-4F16-B99B-5FE5A6F540F1}"/>
              </a:ext>
            </a:extLst>
          </p:cNvPr>
          <p:cNvGraphicFramePr>
            <a:graphicFrameLocks noGrp="1"/>
          </p:cNvGraphicFramePr>
          <p:nvPr>
            <p:ph sz="quarter" idx="12"/>
            <p:extLst>
              <p:ext uri="{D42A27DB-BD31-4B8C-83A1-F6EECF244321}">
                <p14:modId xmlns:p14="http://schemas.microsoft.com/office/powerpoint/2010/main" val="1760044821"/>
              </p:ext>
            </p:extLst>
          </p:nvPr>
        </p:nvGraphicFramePr>
        <p:xfrm>
          <a:off x="397932" y="1231876"/>
          <a:ext cx="11455399" cy="1787733"/>
        </p:xfrm>
        <a:graphic>
          <a:graphicData uri="http://schemas.openxmlformats.org/drawingml/2006/table">
            <a:tbl>
              <a:tblPr bandRow="1">
                <a:tableStyleId>{5C22544A-7EE6-4342-B048-85BDC9FD1C3A}</a:tableStyleId>
              </a:tblPr>
              <a:tblGrid>
                <a:gridCol w="530674">
                  <a:extLst>
                    <a:ext uri="{9D8B030D-6E8A-4147-A177-3AD203B41FA5}">
                      <a16:colId xmlns:a16="http://schemas.microsoft.com/office/drawing/2014/main" val="1838226603"/>
                    </a:ext>
                  </a:extLst>
                </a:gridCol>
                <a:gridCol w="2314926">
                  <a:extLst>
                    <a:ext uri="{9D8B030D-6E8A-4147-A177-3AD203B41FA5}">
                      <a16:colId xmlns:a16="http://schemas.microsoft.com/office/drawing/2014/main" val="3400034168"/>
                    </a:ext>
                  </a:extLst>
                </a:gridCol>
                <a:gridCol w="8609799">
                  <a:extLst>
                    <a:ext uri="{9D8B030D-6E8A-4147-A177-3AD203B41FA5}">
                      <a16:colId xmlns:a16="http://schemas.microsoft.com/office/drawing/2014/main" val="1719301330"/>
                    </a:ext>
                  </a:extLst>
                </a:gridCol>
              </a:tblGrid>
              <a:tr h="507573">
                <a:tc>
                  <a:txBody>
                    <a:bodyPr/>
                    <a:lstStyle/>
                    <a:p>
                      <a:r>
                        <a:rPr kumimoji="1" lang="en-US" altLang="ja-JP"/>
                        <a:t>1</a:t>
                      </a:r>
                    </a:p>
                  </a:txBody>
                  <a:tcPr/>
                </a:tc>
                <a:tc>
                  <a:txBody>
                    <a:bodyPr/>
                    <a:lstStyle/>
                    <a:p>
                      <a:r>
                        <a:rPr kumimoji="1" lang="ja-JP" altLang="en-US"/>
                        <a:t>健康経営</a:t>
                      </a:r>
                    </a:p>
                  </a:txBody>
                  <a:tcPr/>
                </a:tc>
                <a:tc>
                  <a:txBody>
                    <a:bodyPr/>
                    <a:lstStyle/>
                    <a:p>
                      <a:pPr marL="285750" indent="-285750">
                        <a:buFont typeface="Arial" panose="020B0604020202020204" pitchFamily="34" charset="0"/>
                        <a:buChar char="•"/>
                      </a:pPr>
                      <a:r>
                        <a:rPr kumimoji="1" lang="ja-JP" altLang="en-US"/>
                        <a:t>従業員等への健康投資を行うことで企業価値を高める</a:t>
                      </a:r>
                    </a:p>
                  </a:txBody>
                  <a:tcPr/>
                </a:tc>
                <a:extLst>
                  <a:ext uri="{0D108BD9-81ED-4DB2-BD59-A6C34878D82A}">
                    <a16:rowId xmlns:a16="http://schemas.microsoft.com/office/drawing/2014/main" val="3322466423"/>
                  </a:ext>
                </a:extLst>
              </a:tr>
              <a:tr h="507573">
                <a:tc>
                  <a:txBody>
                    <a:bodyPr/>
                    <a:lstStyle/>
                    <a:p>
                      <a:r>
                        <a:rPr kumimoji="1" lang="en-US" altLang="ja-JP"/>
                        <a:t>2</a:t>
                      </a:r>
                      <a:endParaRPr kumimoji="1" lang="ja-JP" altLang="en-US"/>
                    </a:p>
                  </a:txBody>
                  <a:tcPr/>
                </a:tc>
                <a:tc>
                  <a:txBody>
                    <a:bodyPr/>
                    <a:lstStyle/>
                    <a:p>
                      <a:r>
                        <a:rPr kumimoji="1" lang="en-US" altLang="ja-JP" err="1"/>
                        <a:t>re:Work</a:t>
                      </a:r>
                      <a:endParaRPr kumimoji="1" lang="en-US" altLang="ja-JP"/>
                    </a:p>
                    <a:p>
                      <a:r>
                        <a:rPr kumimoji="1" lang="ja-JP" altLang="en-US"/>
                        <a:t>（チーム）</a:t>
                      </a:r>
                      <a:endParaRPr kumimoji="1" lang="en-US" altLang="ja-JP"/>
                    </a:p>
                  </a:txBody>
                  <a:tcPr/>
                </a:tc>
                <a:tc>
                  <a:txBody>
                    <a:bodyPr/>
                    <a:lstStyle/>
                    <a:p>
                      <a:pPr marL="285750" indent="-285750">
                        <a:buFont typeface="Arial" panose="020B0604020202020204" pitchFamily="34" charset="0"/>
                        <a:buChar char="•"/>
                      </a:pPr>
                      <a:r>
                        <a:rPr kumimoji="1" lang="en-US" altLang="ja-JP"/>
                        <a:t>Google </a:t>
                      </a:r>
                      <a:r>
                        <a:rPr kumimoji="1" lang="en-US" altLang="ja-JP" err="1"/>
                        <a:t>re:Work</a:t>
                      </a:r>
                      <a:r>
                        <a:rPr kumimoji="1" lang="ja-JP" altLang="en-US"/>
                        <a:t>のチームに関する考え方を取り入れ、効果的なチーム作りに活かす</a:t>
                      </a:r>
                    </a:p>
                  </a:txBody>
                  <a:tcPr/>
                </a:tc>
                <a:extLst>
                  <a:ext uri="{0D108BD9-81ED-4DB2-BD59-A6C34878D82A}">
                    <a16:rowId xmlns:a16="http://schemas.microsoft.com/office/drawing/2014/main" val="3301000974"/>
                  </a:ext>
                </a:extLst>
              </a:tr>
              <a:tr h="507573">
                <a:tc>
                  <a:txBody>
                    <a:bodyPr/>
                    <a:lstStyle/>
                    <a:p>
                      <a:r>
                        <a:rPr kumimoji="1" lang="en-US" altLang="ja-JP"/>
                        <a:t>3</a:t>
                      </a:r>
                      <a:endParaRPr kumimoji="1" lang="ja-JP" altLang="en-US"/>
                    </a:p>
                  </a:txBody>
                  <a:tcPr/>
                </a:tc>
                <a:tc>
                  <a:txBody>
                    <a:bodyPr/>
                    <a:lstStyle/>
                    <a:p>
                      <a:r>
                        <a:rPr kumimoji="1" lang="ja-JP" altLang="en-US"/>
                        <a:t>リーダーシップとフォロワーシップ</a:t>
                      </a:r>
                    </a:p>
                  </a:txBody>
                  <a:tcPr/>
                </a:tc>
                <a:tc>
                  <a:txBody>
                    <a:bodyPr/>
                    <a:lstStyle/>
                    <a:p>
                      <a:pPr marL="285750" indent="-285750">
                        <a:buFont typeface="Arial" panose="020B0604020202020204" pitchFamily="34" charset="0"/>
                        <a:buChar char="•"/>
                      </a:pPr>
                      <a:r>
                        <a:rPr kumimoji="1" lang="ja-JP" altLang="en-US" dirty="0"/>
                        <a:t>フォロワーシップの考え方を取り入れ、優秀なリーダーに依存しない組織づくりを目指す</a:t>
                      </a:r>
                    </a:p>
                  </a:txBody>
                  <a:tcPr/>
                </a:tc>
                <a:extLst>
                  <a:ext uri="{0D108BD9-81ED-4DB2-BD59-A6C34878D82A}">
                    <a16:rowId xmlns:a16="http://schemas.microsoft.com/office/drawing/2014/main" val="1894936895"/>
                  </a:ext>
                </a:extLst>
              </a:tr>
            </a:tbl>
          </a:graphicData>
        </a:graphic>
      </p:graphicFrame>
    </p:spTree>
    <p:extLst>
      <p:ext uri="{BB962C8B-B14F-4D97-AF65-F5344CB8AC3E}">
        <p14:creationId xmlns:p14="http://schemas.microsoft.com/office/powerpoint/2010/main" val="1139164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1FCA-656B-4C3A-B5E8-A2EE151B5D99}"/>
              </a:ext>
            </a:extLst>
          </p:cNvPr>
          <p:cNvSpPr>
            <a:spLocks noGrp="1"/>
          </p:cNvSpPr>
          <p:nvPr>
            <p:ph type="title"/>
          </p:nvPr>
        </p:nvSpPr>
        <p:spPr/>
        <p:txBody>
          <a:bodyPr/>
          <a:lstStyle/>
          <a:p>
            <a:r>
              <a:rPr kumimoji="1" lang="ja-JP" altLang="en-US"/>
              <a:t>健康経営</a:t>
            </a:r>
          </a:p>
        </p:txBody>
      </p:sp>
    </p:spTree>
    <p:extLst>
      <p:ext uri="{BB962C8B-B14F-4D97-AF65-F5344CB8AC3E}">
        <p14:creationId xmlns:p14="http://schemas.microsoft.com/office/powerpoint/2010/main" val="1537226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CBE15-0F07-4661-9C53-6315FE361940}"/>
              </a:ext>
            </a:extLst>
          </p:cNvPr>
          <p:cNvSpPr>
            <a:spLocks noGrp="1"/>
          </p:cNvSpPr>
          <p:nvPr>
            <p:ph type="title"/>
          </p:nvPr>
        </p:nvSpPr>
        <p:spPr/>
        <p:txBody>
          <a:bodyPr>
            <a:normAutofit fontScale="90000"/>
          </a:bodyPr>
          <a:lstStyle/>
          <a:p>
            <a:r>
              <a:rPr kumimoji="1" lang="ja-JP" altLang="en-US"/>
              <a:t>健康経営</a:t>
            </a:r>
          </a:p>
        </p:txBody>
      </p:sp>
      <p:sp>
        <p:nvSpPr>
          <p:cNvPr id="3" name="フッター プレースホルダー 2">
            <a:extLst>
              <a:ext uri="{FF2B5EF4-FFF2-40B4-BE49-F238E27FC236}">
                <a16:creationId xmlns:a16="http://schemas.microsoft.com/office/drawing/2014/main" id="{47EF40F8-33D9-4F80-8D17-7E1B4FF55650}"/>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146A68-0822-4D53-9296-513EA6177135}"/>
              </a:ext>
            </a:extLst>
          </p:cNvPr>
          <p:cNvSpPr>
            <a:spLocks noGrp="1"/>
          </p:cNvSpPr>
          <p:nvPr>
            <p:ph type="sldNum" sz="quarter" idx="11"/>
          </p:nvPr>
        </p:nvSpPr>
        <p:spPr/>
        <p:txBody>
          <a:bodyPr/>
          <a:lstStyle/>
          <a:p>
            <a:fld id="{D9AE47F2-95C2-4286-997D-4843A9A6AD0C}" type="slidenum">
              <a:rPr lang="ja-JP" altLang="en-US" smtClean="0"/>
              <a:pPr/>
              <a:t>89</a:t>
            </a:fld>
            <a:endParaRPr lang="ja-JP" altLang="en-US"/>
          </a:p>
        </p:txBody>
      </p:sp>
      <p:sp>
        <p:nvSpPr>
          <p:cNvPr id="5" name="コンテンツ プレースホルダー 4">
            <a:extLst>
              <a:ext uri="{FF2B5EF4-FFF2-40B4-BE49-F238E27FC236}">
                <a16:creationId xmlns:a16="http://schemas.microsoft.com/office/drawing/2014/main" id="{41D07216-5F9D-4C93-9F0F-6B8C8B6EE3FC}"/>
              </a:ext>
            </a:extLst>
          </p:cNvPr>
          <p:cNvSpPr>
            <a:spLocks noGrp="1"/>
          </p:cNvSpPr>
          <p:nvPr>
            <p:ph sz="quarter" idx="12"/>
          </p:nvPr>
        </p:nvSpPr>
        <p:spPr>
          <a:xfrm>
            <a:off x="397932" y="1264356"/>
            <a:ext cx="11455399" cy="5017153"/>
          </a:xfrm>
        </p:spPr>
        <p:txBody>
          <a:bodyPr>
            <a:normAutofit fontScale="92500" lnSpcReduction="10000"/>
          </a:bodyPr>
          <a:lstStyle/>
          <a:p>
            <a:r>
              <a:rPr lang="ja-JP" altLang="en-US"/>
              <a:t>健康経営とは</a:t>
            </a:r>
            <a:endParaRPr lang="en-US" altLang="ja-JP"/>
          </a:p>
          <a:p>
            <a:pPr lvl="1"/>
            <a:r>
              <a:rPr lang="ja-JP" altLang="en-US"/>
              <a:t>従業員の健康管理を経営課題として捉え、従業員の健康の維持・増進を図ることで会社の生産性向上を目指す経営手法</a:t>
            </a:r>
            <a:endParaRPr lang="en-US" altLang="ja-JP"/>
          </a:p>
          <a:p>
            <a:pPr lvl="1"/>
            <a:r>
              <a:rPr lang="ja-JP" altLang="en-US"/>
              <a:t>経済産業省が推進</a:t>
            </a:r>
            <a:endParaRPr lang="en-US" altLang="ja-JP"/>
          </a:p>
          <a:p>
            <a:r>
              <a:rPr kumimoji="1" lang="ja-JP" altLang="en-US"/>
              <a:t>背景</a:t>
            </a:r>
            <a:endParaRPr kumimoji="1" lang="en-US" altLang="ja-JP"/>
          </a:p>
          <a:p>
            <a:pPr lvl="1"/>
            <a:r>
              <a:rPr lang="ja-JP" altLang="en-US"/>
              <a:t>労働人口の減少</a:t>
            </a:r>
            <a:endParaRPr lang="en-US" altLang="ja-JP"/>
          </a:p>
          <a:p>
            <a:pPr lvl="2"/>
            <a:r>
              <a:rPr lang="ja-JP" altLang="en-US"/>
              <a:t>少子高齢化による労働人口の減少が加速している</a:t>
            </a:r>
            <a:endParaRPr kumimoji="1" lang="en-US" altLang="ja-JP"/>
          </a:p>
          <a:p>
            <a:pPr lvl="1"/>
            <a:r>
              <a:rPr lang="ja-JP" altLang="en-US"/>
              <a:t>長時間労働の常態化</a:t>
            </a:r>
            <a:endParaRPr lang="en-US" altLang="ja-JP"/>
          </a:p>
          <a:p>
            <a:pPr lvl="2"/>
            <a:r>
              <a:rPr lang="ja-JP" altLang="en-US"/>
              <a:t>時間外労働の増加やストレスフルな環境での労働は心身的負担が大きく、自殺や労働災害などのリスクが懸念されている</a:t>
            </a:r>
            <a:endParaRPr lang="en-US" altLang="ja-JP"/>
          </a:p>
          <a:p>
            <a:pPr lvl="1"/>
            <a:r>
              <a:rPr lang="ja-JP" altLang="en-US"/>
              <a:t>従業員の高齢化</a:t>
            </a:r>
          </a:p>
        </p:txBody>
      </p:sp>
    </p:spTree>
    <p:extLst>
      <p:ext uri="{BB962C8B-B14F-4D97-AF65-F5344CB8AC3E}">
        <p14:creationId xmlns:p14="http://schemas.microsoft.com/office/powerpoint/2010/main" val="13589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a:extLst>
              <a:ext uri="{FF2B5EF4-FFF2-40B4-BE49-F238E27FC236}">
                <a16:creationId xmlns:a16="http://schemas.microsoft.com/office/drawing/2014/main" id="{C286E416-865B-4BC2-B8EE-09BB1629E899}"/>
              </a:ext>
            </a:extLst>
          </p:cNvPr>
          <p:cNvSpPr/>
          <p:nvPr/>
        </p:nvSpPr>
        <p:spPr>
          <a:xfrm>
            <a:off x="48195" y="688187"/>
            <a:ext cx="11940398" cy="6137718"/>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6" name="正方形/長方形 15">
            <a:extLst>
              <a:ext uri="{FF2B5EF4-FFF2-40B4-BE49-F238E27FC236}">
                <a16:creationId xmlns:a16="http://schemas.microsoft.com/office/drawing/2014/main" id="{4F2CD928-DC48-40D3-946B-6F947349E1ED}"/>
              </a:ext>
            </a:extLst>
          </p:cNvPr>
          <p:cNvSpPr/>
          <p:nvPr/>
        </p:nvSpPr>
        <p:spPr>
          <a:xfrm>
            <a:off x="1943850" y="2446406"/>
            <a:ext cx="5718950" cy="4297420"/>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3679966" y="2508096"/>
            <a:ext cx="1961047" cy="261610"/>
          </a:xfrm>
          <a:prstGeom prst="rect">
            <a:avLst/>
          </a:prstGeom>
        </p:spPr>
        <p:txBody>
          <a:bodyPr wrap="square">
            <a:spAutoFit/>
          </a:bodyPr>
          <a:lstStyle/>
          <a:p>
            <a:pPr algn="ctr"/>
            <a:r>
              <a:rPr lang="ja-JP" altLang="en-US" sz="1100" b="1"/>
              <a:t>サービス構築業務</a:t>
            </a: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1290580" y="1580240"/>
            <a:ext cx="3047598" cy="762043"/>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「経営情報の大衆化」を通して</a:t>
            </a:r>
            <a:endParaRPr lang="en-US" altLang="ja-JP" sz="1050" b="1">
              <a:solidFill>
                <a:schemeClr val="tx1"/>
              </a:solidFill>
            </a:endParaRPr>
          </a:p>
          <a:p>
            <a:pPr algn="ctr"/>
            <a:r>
              <a:rPr lang="ja-JP" altLang="en-US" sz="1050" b="1">
                <a:solidFill>
                  <a:schemeClr val="tx1"/>
                </a:solidFill>
              </a:rPr>
              <a:t>企業社会の発展に貢献する</a:t>
            </a:r>
          </a:p>
        </p:txBody>
      </p:sp>
      <p:sp>
        <p:nvSpPr>
          <p:cNvPr id="138" name="四角形: 角を丸くする 137">
            <a:extLst>
              <a:ext uri="{FF2B5EF4-FFF2-40B4-BE49-F238E27FC236}">
                <a16:creationId xmlns:a16="http://schemas.microsoft.com/office/drawing/2014/main" id="{068C6004-F3F4-4EB3-AA44-C9F224F929A7}"/>
              </a:ext>
            </a:extLst>
          </p:cNvPr>
          <p:cNvSpPr/>
          <p:nvPr/>
        </p:nvSpPr>
        <p:spPr>
          <a:xfrm>
            <a:off x="4398264" y="1589533"/>
            <a:ext cx="3047598" cy="762043"/>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b="1">
                <a:solidFill>
                  <a:schemeClr val="tx1"/>
                </a:solidFill>
              </a:rPr>
              <a:t>ビジョン</a:t>
            </a:r>
            <a:endParaRPr kumimoji="1" lang="en-US" altLang="ja-JP" sz="1050" b="1">
              <a:solidFill>
                <a:schemeClr val="tx1"/>
              </a:solidFill>
            </a:endParaRPr>
          </a:p>
          <a:p>
            <a:pPr algn="ctr"/>
            <a:r>
              <a:rPr lang="en-US" altLang="ja-JP" sz="1050" b="1">
                <a:solidFill>
                  <a:schemeClr val="tx1"/>
                </a:solidFill>
              </a:rPr>
              <a:t>BI</a:t>
            </a:r>
            <a:r>
              <a:rPr lang="ja-JP" altLang="en-US" sz="1050" b="1">
                <a:solidFill>
                  <a:schemeClr val="tx1"/>
                </a:solidFill>
              </a:rPr>
              <a:t> </a:t>
            </a:r>
            <a:r>
              <a:rPr lang="en-US" altLang="ja-JP" sz="1050" b="1">
                <a:solidFill>
                  <a:schemeClr val="tx1"/>
                </a:solidFill>
              </a:rPr>
              <a:t>Evangelist </a:t>
            </a:r>
            <a:r>
              <a:rPr lang="ja-JP" altLang="en-US" sz="1050" b="1">
                <a:solidFill>
                  <a:schemeClr val="tx1"/>
                </a:solidFill>
              </a:rPr>
              <a:t>として</a:t>
            </a:r>
            <a:br>
              <a:rPr lang="ja-JP" altLang="en-US" sz="1050" b="1">
                <a:solidFill>
                  <a:schemeClr val="tx1"/>
                </a:solidFill>
              </a:rPr>
            </a:br>
            <a:r>
              <a:rPr lang="ja-JP" altLang="en-US" sz="1050" b="1">
                <a:solidFill>
                  <a:schemeClr val="tx1"/>
                </a:solidFill>
              </a:rPr>
              <a:t>１００年企業の創造</a:t>
            </a:r>
          </a:p>
        </p:txBody>
      </p:sp>
      <p:sp>
        <p:nvSpPr>
          <p:cNvPr id="141" name="四角形: 角を丸くする 140">
            <a:extLst>
              <a:ext uri="{FF2B5EF4-FFF2-40B4-BE49-F238E27FC236}">
                <a16:creationId xmlns:a16="http://schemas.microsoft.com/office/drawing/2014/main" id="{7DADA692-4B5C-447E-A025-AAD9F4ED2E49}"/>
              </a:ext>
            </a:extLst>
          </p:cNvPr>
          <p:cNvSpPr/>
          <p:nvPr/>
        </p:nvSpPr>
        <p:spPr>
          <a:xfrm>
            <a:off x="7501972" y="1587384"/>
            <a:ext cx="3047598" cy="762043"/>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b="1">
                <a:solidFill>
                  <a:schemeClr val="tx1"/>
                </a:solidFill>
              </a:rPr>
              <a:t>バリュー</a:t>
            </a:r>
            <a:endParaRPr kumimoji="1" lang="en-US" altLang="ja-JP" sz="1050" b="1">
              <a:solidFill>
                <a:schemeClr val="tx1"/>
              </a:solidFill>
            </a:endParaRPr>
          </a:p>
          <a:p>
            <a:pPr algn="ctr"/>
            <a:r>
              <a:rPr lang="ja-JP" altLang="en-US" sz="1050" b="1">
                <a:solidFill>
                  <a:schemeClr val="tx1"/>
                </a:solidFill>
              </a:rPr>
              <a:t>あらゆる人をリスペクトする。</a:t>
            </a:r>
            <a:br>
              <a:rPr lang="ja-JP" altLang="en-US" sz="1050" b="1">
                <a:solidFill>
                  <a:schemeClr val="tx1"/>
                </a:solidFill>
              </a:rPr>
            </a:br>
            <a:r>
              <a:rPr lang="ja-JP" altLang="en-US" sz="1050" b="1">
                <a:solidFill>
                  <a:schemeClr val="tx1"/>
                </a:solidFill>
              </a:rPr>
              <a:t>自分の作品に魂を入れる。</a:t>
            </a:r>
          </a:p>
        </p:txBody>
      </p:sp>
      <p:sp>
        <p:nvSpPr>
          <p:cNvPr id="2" name="四角形: 角を丸くする 1">
            <a:extLst>
              <a:ext uri="{FF2B5EF4-FFF2-40B4-BE49-F238E27FC236}">
                <a16:creationId xmlns:a16="http://schemas.microsoft.com/office/drawing/2014/main" id="{E9314184-0DB3-4493-8A5F-916B0FB80898}"/>
              </a:ext>
            </a:extLst>
          </p:cNvPr>
          <p:cNvSpPr/>
          <p:nvPr/>
        </p:nvSpPr>
        <p:spPr>
          <a:xfrm>
            <a:off x="2036532" y="3331204"/>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要件定義</a:t>
            </a:r>
          </a:p>
        </p:txBody>
      </p:sp>
      <p:sp>
        <p:nvSpPr>
          <p:cNvPr id="142" name="四角形: 角を丸くする 141">
            <a:extLst>
              <a:ext uri="{FF2B5EF4-FFF2-40B4-BE49-F238E27FC236}">
                <a16:creationId xmlns:a16="http://schemas.microsoft.com/office/drawing/2014/main" id="{231FFB57-90EE-48DB-923F-C156C166350A}"/>
              </a:ext>
            </a:extLst>
          </p:cNvPr>
          <p:cNvSpPr/>
          <p:nvPr/>
        </p:nvSpPr>
        <p:spPr>
          <a:xfrm>
            <a:off x="2462028" y="3865640"/>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lang="ja-JP" altLang="en-US" sz="1050"/>
              <a:t>外部設計</a:t>
            </a:r>
            <a:endParaRPr kumimoji="1" lang="ja-JP" altLang="en-US" sz="1050"/>
          </a:p>
        </p:txBody>
      </p:sp>
      <p:sp>
        <p:nvSpPr>
          <p:cNvPr id="143" name="四角形: 角を丸くする 142">
            <a:extLst>
              <a:ext uri="{FF2B5EF4-FFF2-40B4-BE49-F238E27FC236}">
                <a16:creationId xmlns:a16="http://schemas.microsoft.com/office/drawing/2014/main" id="{9966364F-FE58-488C-91F0-3BAB4CEBF592}"/>
              </a:ext>
            </a:extLst>
          </p:cNvPr>
          <p:cNvSpPr/>
          <p:nvPr/>
        </p:nvSpPr>
        <p:spPr>
          <a:xfrm>
            <a:off x="3050918" y="4396448"/>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内部設計</a:t>
            </a:r>
          </a:p>
        </p:txBody>
      </p:sp>
      <p:sp>
        <p:nvSpPr>
          <p:cNvPr id="144" name="四角形: 角を丸くする 143">
            <a:extLst>
              <a:ext uri="{FF2B5EF4-FFF2-40B4-BE49-F238E27FC236}">
                <a16:creationId xmlns:a16="http://schemas.microsoft.com/office/drawing/2014/main" id="{ABE352E8-7B2C-4AA4-AE19-09F4E583F209}"/>
              </a:ext>
            </a:extLst>
          </p:cNvPr>
          <p:cNvSpPr/>
          <p:nvPr/>
        </p:nvSpPr>
        <p:spPr>
          <a:xfrm>
            <a:off x="4042321" y="4927256"/>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コーディング</a:t>
            </a:r>
          </a:p>
        </p:txBody>
      </p:sp>
      <p:sp>
        <p:nvSpPr>
          <p:cNvPr id="149" name="四角形: 角を丸くする 148">
            <a:extLst>
              <a:ext uri="{FF2B5EF4-FFF2-40B4-BE49-F238E27FC236}">
                <a16:creationId xmlns:a16="http://schemas.microsoft.com/office/drawing/2014/main" id="{562826BA-CB5D-4D44-B091-7D7AF82EE73F}"/>
              </a:ext>
            </a:extLst>
          </p:cNvPr>
          <p:cNvSpPr/>
          <p:nvPr/>
        </p:nvSpPr>
        <p:spPr>
          <a:xfrm>
            <a:off x="4964569" y="4395238"/>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単体テスト</a:t>
            </a:r>
          </a:p>
        </p:txBody>
      </p:sp>
      <p:sp>
        <p:nvSpPr>
          <p:cNvPr id="150" name="四角形: 角を丸くする 149">
            <a:extLst>
              <a:ext uri="{FF2B5EF4-FFF2-40B4-BE49-F238E27FC236}">
                <a16:creationId xmlns:a16="http://schemas.microsoft.com/office/drawing/2014/main" id="{B473D309-6251-4603-9863-11B0201AF10F}"/>
              </a:ext>
            </a:extLst>
          </p:cNvPr>
          <p:cNvSpPr/>
          <p:nvPr/>
        </p:nvSpPr>
        <p:spPr>
          <a:xfrm>
            <a:off x="5665972" y="3863221"/>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結合テスト</a:t>
            </a:r>
          </a:p>
        </p:txBody>
      </p:sp>
      <p:sp>
        <p:nvSpPr>
          <p:cNvPr id="151" name="四角形: 角を丸くする 150">
            <a:extLst>
              <a:ext uri="{FF2B5EF4-FFF2-40B4-BE49-F238E27FC236}">
                <a16:creationId xmlns:a16="http://schemas.microsoft.com/office/drawing/2014/main" id="{30E6B31F-15CE-41F0-B5C8-3C18F07596F7}"/>
              </a:ext>
            </a:extLst>
          </p:cNvPr>
          <p:cNvSpPr/>
          <p:nvPr/>
        </p:nvSpPr>
        <p:spPr>
          <a:xfrm>
            <a:off x="6277972" y="3331204"/>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運用テスト</a:t>
            </a:r>
          </a:p>
        </p:txBody>
      </p:sp>
      <p:sp>
        <p:nvSpPr>
          <p:cNvPr id="152" name="正方形/長方形 151">
            <a:extLst>
              <a:ext uri="{FF2B5EF4-FFF2-40B4-BE49-F238E27FC236}">
                <a16:creationId xmlns:a16="http://schemas.microsoft.com/office/drawing/2014/main" id="{02F26A4E-3119-4792-B411-4E8A89DD1F15}"/>
              </a:ext>
            </a:extLst>
          </p:cNvPr>
          <p:cNvSpPr/>
          <p:nvPr/>
        </p:nvSpPr>
        <p:spPr>
          <a:xfrm>
            <a:off x="7698372" y="2446406"/>
            <a:ext cx="2589040" cy="4297420"/>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153" name="正方形/長方形 152">
            <a:extLst>
              <a:ext uri="{FF2B5EF4-FFF2-40B4-BE49-F238E27FC236}">
                <a16:creationId xmlns:a16="http://schemas.microsoft.com/office/drawing/2014/main" id="{7790D540-3F01-43EF-92B4-FA3AA69E31C8}"/>
              </a:ext>
            </a:extLst>
          </p:cNvPr>
          <p:cNvSpPr/>
          <p:nvPr/>
        </p:nvSpPr>
        <p:spPr>
          <a:xfrm>
            <a:off x="8159457" y="2504074"/>
            <a:ext cx="1807909" cy="261610"/>
          </a:xfrm>
          <a:prstGeom prst="rect">
            <a:avLst/>
          </a:prstGeom>
        </p:spPr>
        <p:txBody>
          <a:bodyPr wrap="square">
            <a:spAutoFit/>
          </a:bodyPr>
          <a:lstStyle/>
          <a:p>
            <a:pPr algn="ctr"/>
            <a:r>
              <a:rPr lang="ja-JP" altLang="en-US" sz="1100" b="1"/>
              <a:t>サービス運用業務</a:t>
            </a:r>
          </a:p>
        </p:txBody>
      </p:sp>
      <p:sp>
        <p:nvSpPr>
          <p:cNvPr id="154" name="四角形: 角を丸くする 153">
            <a:extLst>
              <a:ext uri="{FF2B5EF4-FFF2-40B4-BE49-F238E27FC236}">
                <a16:creationId xmlns:a16="http://schemas.microsoft.com/office/drawing/2014/main" id="{22C455BC-121C-43E3-978E-BB2B774F1BA8}"/>
              </a:ext>
            </a:extLst>
          </p:cNvPr>
          <p:cNvSpPr/>
          <p:nvPr/>
        </p:nvSpPr>
        <p:spPr>
          <a:xfrm>
            <a:off x="2036531" y="5706349"/>
            <a:ext cx="8250881" cy="252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400">
                <a:solidFill>
                  <a:schemeClr val="tx1"/>
                </a:solidFill>
              </a:rPr>
              <a:t>ナレッジマネジメント</a:t>
            </a:r>
            <a:endParaRPr lang="en-US" altLang="ja-JP" sz="1400">
              <a:solidFill>
                <a:schemeClr val="tx1"/>
              </a:solidFill>
            </a:endParaRPr>
          </a:p>
        </p:txBody>
      </p:sp>
      <p:sp>
        <p:nvSpPr>
          <p:cNvPr id="155" name="四角形: 角を丸くする 154">
            <a:extLst>
              <a:ext uri="{FF2B5EF4-FFF2-40B4-BE49-F238E27FC236}">
                <a16:creationId xmlns:a16="http://schemas.microsoft.com/office/drawing/2014/main" id="{E34AD0F0-AD6F-4E41-8DCD-90D5789B1E1E}"/>
              </a:ext>
            </a:extLst>
          </p:cNvPr>
          <p:cNvSpPr/>
          <p:nvPr/>
        </p:nvSpPr>
        <p:spPr>
          <a:xfrm>
            <a:off x="2036532" y="6022375"/>
            <a:ext cx="8250880" cy="252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400">
                <a:solidFill>
                  <a:schemeClr val="tx1"/>
                </a:solidFill>
              </a:rPr>
              <a:t>標準化</a:t>
            </a:r>
            <a:endParaRPr lang="en-US" altLang="ja-JP" sz="1400">
              <a:solidFill>
                <a:schemeClr val="tx1"/>
              </a:solidFill>
            </a:endParaRPr>
          </a:p>
        </p:txBody>
      </p:sp>
      <p:cxnSp>
        <p:nvCxnSpPr>
          <p:cNvPr id="9" name="直線矢印コネクタ 8">
            <a:extLst>
              <a:ext uri="{FF2B5EF4-FFF2-40B4-BE49-F238E27FC236}">
                <a16:creationId xmlns:a16="http://schemas.microsoft.com/office/drawing/2014/main" id="{CED14D18-BF26-4B01-90B6-B709BA0EC743}"/>
              </a:ext>
            </a:extLst>
          </p:cNvPr>
          <p:cNvCxnSpPr>
            <a:cxnSpLocks/>
            <a:endCxn id="144" idx="0"/>
          </p:cNvCxnSpPr>
          <p:nvPr/>
        </p:nvCxnSpPr>
        <p:spPr>
          <a:xfrm>
            <a:off x="2756532" y="3704819"/>
            <a:ext cx="1897789" cy="122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B7D4EA19-E5C2-431F-BDD9-19A16062C70A}"/>
              </a:ext>
            </a:extLst>
          </p:cNvPr>
          <p:cNvCxnSpPr>
            <a:cxnSpLocks/>
            <a:stCxn id="144" idx="0"/>
            <a:endCxn id="151" idx="2"/>
          </p:cNvCxnSpPr>
          <p:nvPr/>
        </p:nvCxnSpPr>
        <p:spPr>
          <a:xfrm flipV="1">
            <a:off x="4654321" y="3691204"/>
            <a:ext cx="2235651" cy="123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四角形: 角を丸くする 107">
            <a:extLst>
              <a:ext uri="{FF2B5EF4-FFF2-40B4-BE49-F238E27FC236}">
                <a16:creationId xmlns:a16="http://schemas.microsoft.com/office/drawing/2014/main" id="{A2B9374B-4E7B-4AFF-9EC5-9550BC6606FA}"/>
              </a:ext>
            </a:extLst>
          </p:cNvPr>
          <p:cNvSpPr/>
          <p:nvPr/>
        </p:nvSpPr>
        <p:spPr>
          <a:xfrm>
            <a:off x="2036532" y="5390323"/>
            <a:ext cx="5578213" cy="252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400">
                <a:solidFill>
                  <a:schemeClr val="tx1"/>
                </a:solidFill>
              </a:rPr>
              <a:t>プロジェクトマネジメント</a:t>
            </a:r>
            <a:endParaRPr lang="en-US" altLang="ja-JP" sz="1400">
              <a:solidFill>
                <a:schemeClr val="tx1"/>
              </a:solidFill>
            </a:endParaRPr>
          </a:p>
        </p:txBody>
      </p:sp>
      <p:sp>
        <p:nvSpPr>
          <p:cNvPr id="157" name="正方形/長方形 156">
            <a:extLst>
              <a:ext uri="{FF2B5EF4-FFF2-40B4-BE49-F238E27FC236}">
                <a16:creationId xmlns:a16="http://schemas.microsoft.com/office/drawing/2014/main" id="{CB0D189C-8E52-47D1-AE16-A47A66FF11F9}"/>
              </a:ext>
            </a:extLst>
          </p:cNvPr>
          <p:cNvSpPr/>
          <p:nvPr/>
        </p:nvSpPr>
        <p:spPr>
          <a:xfrm>
            <a:off x="10336384" y="2446406"/>
            <a:ext cx="1616637" cy="4297420"/>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158" name="四角形: 角を丸くする 157">
            <a:extLst>
              <a:ext uri="{FF2B5EF4-FFF2-40B4-BE49-F238E27FC236}">
                <a16:creationId xmlns:a16="http://schemas.microsoft.com/office/drawing/2014/main" id="{BD29663E-CA7F-4E90-BFF6-A015000D19AD}"/>
              </a:ext>
            </a:extLst>
          </p:cNvPr>
          <p:cNvSpPr/>
          <p:nvPr/>
        </p:nvSpPr>
        <p:spPr>
          <a:xfrm>
            <a:off x="8451412" y="3331377"/>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問合せ対応</a:t>
            </a:r>
          </a:p>
        </p:txBody>
      </p:sp>
      <p:sp>
        <p:nvSpPr>
          <p:cNvPr id="159" name="正方形/長方形 158">
            <a:extLst>
              <a:ext uri="{FF2B5EF4-FFF2-40B4-BE49-F238E27FC236}">
                <a16:creationId xmlns:a16="http://schemas.microsoft.com/office/drawing/2014/main" id="{C78F6BCD-C01F-4D8E-AD33-782ABD7DD634}"/>
              </a:ext>
            </a:extLst>
          </p:cNvPr>
          <p:cNvSpPr/>
          <p:nvPr/>
        </p:nvSpPr>
        <p:spPr>
          <a:xfrm>
            <a:off x="10180684" y="2506038"/>
            <a:ext cx="1807909" cy="261610"/>
          </a:xfrm>
          <a:prstGeom prst="rect">
            <a:avLst/>
          </a:prstGeom>
        </p:spPr>
        <p:txBody>
          <a:bodyPr wrap="square">
            <a:spAutoFit/>
          </a:bodyPr>
          <a:lstStyle/>
          <a:p>
            <a:pPr algn="ctr"/>
            <a:r>
              <a:rPr lang="ja-JP" altLang="en-US" sz="1100" b="1"/>
              <a:t>業務支援</a:t>
            </a:r>
          </a:p>
        </p:txBody>
      </p:sp>
      <p:sp>
        <p:nvSpPr>
          <p:cNvPr id="160" name="四角形: 角を丸くする 159">
            <a:extLst>
              <a:ext uri="{FF2B5EF4-FFF2-40B4-BE49-F238E27FC236}">
                <a16:creationId xmlns:a16="http://schemas.microsoft.com/office/drawing/2014/main" id="{44A5700D-D40F-420E-8D10-A94236E179A3}"/>
              </a:ext>
            </a:extLst>
          </p:cNvPr>
          <p:cNvSpPr/>
          <p:nvPr/>
        </p:nvSpPr>
        <p:spPr>
          <a:xfrm>
            <a:off x="8451412" y="3863307"/>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障害対応</a:t>
            </a:r>
          </a:p>
        </p:txBody>
      </p:sp>
      <p:sp>
        <p:nvSpPr>
          <p:cNvPr id="161" name="四角形: 角を丸くする 160">
            <a:extLst>
              <a:ext uri="{FF2B5EF4-FFF2-40B4-BE49-F238E27FC236}">
                <a16:creationId xmlns:a16="http://schemas.microsoft.com/office/drawing/2014/main" id="{3230DB32-F5FA-429B-9D65-AEAF1917994E}"/>
              </a:ext>
            </a:extLst>
          </p:cNvPr>
          <p:cNvSpPr/>
          <p:nvPr/>
        </p:nvSpPr>
        <p:spPr>
          <a:xfrm>
            <a:off x="8451412" y="4395238"/>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800"/>
              <a:t>コンサルティング</a:t>
            </a:r>
          </a:p>
        </p:txBody>
      </p:sp>
      <p:sp>
        <p:nvSpPr>
          <p:cNvPr id="162" name="四角形: 角を丸くする 161">
            <a:extLst>
              <a:ext uri="{FF2B5EF4-FFF2-40B4-BE49-F238E27FC236}">
                <a16:creationId xmlns:a16="http://schemas.microsoft.com/office/drawing/2014/main" id="{B9D7A123-3AEB-4F7D-91D4-502D7E4672B1}"/>
              </a:ext>
            </a:extLst>
          </p:cNvPr>
          <p:cNvSpPr/>
          <p:nvPr/>
        </p:nvSpPr>
        <p:spPr>
          <a:xfrm>
            <a:off x="2036532" y="2788793"/>
            <a:ext cx="5465440" cy="360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1100">
                <a:solidFill>
                  <a:schemeClr val="tx1"/>
                </a:solidFill>
              </a:rPr>
              <a:t>部門目標：クラウドサービスでのシェア向上</a:t>
            </a:r>
            <a:endParaRPr lang="en-US" altLang="ja-JP" sz="1100">
              <a:solidFill>
                <a:schemeClr val="tx1"/>
              </a:solidFill>
            </a:endParaRPr>
          </a:p>
          <a:p>
            <a:pPr algn="ctr"/>
            <a:r>
              <a:rPr lang="en-US" altLang="ja-JP" sz="1100">
                <a:solidFill>
                  <a:schemeClr val="tx1"/>
                </a:solidFill>
              </a:rPr>
              <a:t>KGI</a:t>
            </a:r>
            <a:r>
              <a:rPr lang="ja-JP" altLang="en-US" sz="1100">
                <a:solidFill>
                  <a:schemeClr val="tx1"/>
                </a:solidFill>
              </a:rPr>
              <a:t>：前年比売上</a:t>
            </a:r>
            <a:r>
              <a:rPr lang="en-US" altLang="ja-JP" sz="1100">
                <a:solidFill>
                  <a:schemeClr val="tx1"/>
                </a:solidFill>
              </a:rPr>
              <a:t>2</a:t>
            </a:r>
            <a:r>
              <a:rPr lang="ja-JP" altLang="en-US" sz="1100">
                <a:solidFill>
                  <a:schemeClr val="tx1"/>
                </a:solidFill>
              </a:rPr>
              <a:t>倍達成</a:t>
            </a:r>
          </a:p>
        </p:txBody>
      </p:sp>
      <p:sp>
        <p:nvSpPr>
          <p:cNvPr id="163" name="四角形: 角を丸くする 162">
            <a:extLst>
              <a:ext uri="{FF2B5EF4-FFF2-40B4-BE49-F238E27FC236}">
                <a16:creationId xmlns:a16="http://schemas.microsoft.com/office/drawing/2014/main" id="{646FC81A-2746-47EF-9538-9678D516E53D}"/>
              </a:ext>
            </a:extLst>
          </p:cNvPr>
          <p:cNvSpPr/>
          <p:nvPr/>
        </p:nvSpPr>
        <p:spPr>
          <a:xfrm>
            <a:off x="7761441" y="2800434"/>
            <a:ext cx="2330677" cy="346278"/>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1100">
                <a:solidFill>
                  <a:schemeClr val="tx1"/>
                </a:solidFill>
              </a:rPr>
              <a:t>部門目標：顧客満足度維持</a:t>
            </a:r>
            <a:endParaRPr lang="en-US" altLang="ja-JP" sz="1100">
              <a:solidFill>
                <a:schemeClr val="tx1"/>
              </a:solidFill>
            </a:endParaRPr>
          </a:p>
          <a:p>
            <a:pPr algn="ctr"/>
            <a:r>
              <a:rPr lang="en-US" altLang="ja-JP" sz="1100">
                <a:solidFill>
                  <a:schemeClr val="tx1"/>
                </a:solidFill>
              </a:rPr>
              <a:t>KGI</a:t>
            </a:r>
            <a:r>
              <a:rPr lang="ja-JP" altLang="en-US" sz="1100">
                <a:solidFill>
                  <a:schemeClr val="tx1"/>
                </a:solidFill>
              </a:rPr>
              <a:t>：クレーム率</a:t>
            </a:r>
            <a:r>
              <a:rPr lang="en-US" altLang="ja-JP" sz="1100">
                <a:solidFill>
                  <a:schemeClr val="tx1"/>
                </a:solidFill>
              </a:rPr>
              <a:t>n%</a:t>
            </a:r>
            <a:r>
              <a:rPr lang="ja-JP" altLang="en-US" sz="1100">
                <a:solidFill>
                  <a:schemeClr val="tx1"/>
                </a:solidFill>
              </a:rPr>
              <a:t>以下</a:t>
            </a:r>
          </a:p>
        </p:txBody>
      </p:sp>
      <p:sp>
        <p:nvSpPr>
          <p:cNvPr id="166" name="四角形: 角を丸くする 165">
            <a:extLst>
              <a:ext uri="{FF2B5EF4-FFF2-40B4-BE49-F238E27FC236}">
                <a16:creationId xmlns:a16="http://schemas.microsoft.com/office/drawing/2014/main" id="{5CFADBC9-3BA7-415D-B4EA-1026CCA3AFF8}"/>
              </a:ext>
            </a:extLst>
          </p:cNvPr>
          <p:cNvSpPr/>
          <p:nvPr/>
        </p:nvSpPr>
        <p:spPr>
          <a:xfrm>
            <a:off x="10523826" y="3331625"/>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人材採用</a:t>
            </a:r>
          </a:p>
        </p:txBody>
      </p:sp>
      <p:sp>
        <p:nvSpPr>
          <p:cNvPr id="167" name="四角形: 角を丸くする 166">
            <a:extLst>
              <a:ext uri="{FF2B5EF4-FFF2-40B4-BE49-F238E27FC236}">
                <a16:creationId xmlns:a16="http://schemas.microsoft.com/office/drawing/2014/main" id="{1F26F279-9C45-4E05-89C0-66114CD2D8E7}"/>
              </a:ext>
            </a:extLst>
          </p:cNvPr>
          <p:cNvSpPr/>
          <p:nvPr/>
        </p:nvSpPr>
        <p:spPr>
          <a:xfrm>
            <a:off x="10523826" y="3863555"/>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経理</a:t>
            </a:r>
          </a:p>
        </p:txBody>
      </p:sp>
      <p:sp>
        <p:nvSpPr>
          <p:cNvPr id="169" name="四角形: 角を丸くする 168">
            <a:extLst>
              <a:ext uri="{FF2B5EF4-FFF2-40B4-BE49-F238E27FC236}">
                <a16:creationId xmlns:a16="http://schemas.microsoft.com/office/drawing/2014/main" id="{2C8AF039-B81E-4374-8342-886D3FC57C85}"/>
              </a:ext>
            </a:extLst>
          </p:cNvPr>
          <p:cNvSpPr/>
          <p:nvPr/>
        </p:nvSpPr>
        <p:spPr>
          <a:xfrm>
            <a:off x="503445" y="3331204"/>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提案</a:t>
            </a:r>
          </a:p>
        </p:txBody>
      </p:sp>
      <p:sp>
        <p:nvSpPr>
          <p:cNvPr id="170" name="正方形/長方形 169">
            <a:extLst>
              <a:ext uri="{FF2B5EF4-FFF2-40B4-BE49-F238E27FC236}">
                <a16:creationId xmlns:a16="http://schemas.microsoft.com/office/drawing/2014/main" id="{4B066162-5FB8-4242-81AC-3A4A93C8D5EB}"/>
              </a:ext>
            </a:extLst>
          </p:cNvPr>
          <p:cNvSpPr/>
          <p:nvPr/>
        </p:nvSpPr>
        <p:spPr>
          <a:xfrm>
            <a:off x="253869" y="2446406"/>
            <a:ext cx="1661150" cy="4297420"/>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171" name="正方形/長方形 170">
            <a:extLst>
              <a:ext uri="{FF2B5EF4-FFF2-40B4-BE49-F238E27FC236}">
                <a16:creationId xmlns:a16="http://schemas.microsoft.com/office/drawing/2014/main" id="{6B7766D9-B4FC-4170-BBC8-5F114D9A417F}"/>
              </a:ext>
            </a:extLst>
          </p:cNvPr>
          <p:cNvSpPr/>
          <p:nvPr/>
        </p:nvSpPr>
        <p:spPr>
          <a:xfrm>
            <a:off x="103920" y="2508096"/>
            <a:ext cx="1961047" cy="261610"/>
          </a:xfrm>
          <a:prstGeom prst="rect">
            <a:avLst/>
          </a:prstGeom>
        </p:spPr>
        <p:txBody>
          <a:bodyPr wrap="square">
            <a:spAutoFit/>
          </a:bodyPr>
          <a:lstStyle/>
          <a:p>
            <a:pPr algn="ctr"/>
            <a:r>
              <a:rPr lang="ja-JP" altLang="en-US" sz="1100" b="1"/>
              <a:t>営業・マーケティング</a:t>
            </a:r>
          </a:p>
        </p:txBody>
      </p:sp>
      <p:sp>
        <p:nvSpPr>
          <p:cNvPr id="172" name="四角形: 角を丸くする 171">
            <a:extLst>
              <a:ext uri="{FF2B5EF4-FFF2-40B4-BE49-F238E27FC236}">
                <a16:creationId xmlns:a16="http://schemas.microsoft.com/office/drawing/2014/main" id="{AC5CB662-AA4A-412B-BF11-4DA62B77AEDC}"/>
              </a:ext>
            </a:extLst>
          </p:cNvPr>
          <p:cNvSpPr/>
          <p:nvPr/>
        </p:nvSpPr>
        <p:spPr>
          <a:xfrm>
            <a:off x="482107" y="3331204"/>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提案</a:t>
            </a: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253869" y="6338400"/>
            <a:ext cx="11699152" cy="252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400">
                <a:solidFill>
                  <a:schemeClr val="tx1"/>
                </a:solidFill>
              </a:rPr>
              <a:t>一般教養（情報リテラシー、ハラスメント等）</a:t>
            </a:r>
            <a:endParaRPr lang="en-US" altLang="ja-JP" sz="1400">
              <a:solidFill>
                <a:schemeClr val="tx1"/>
              </a:solidFill>
            </a:endParaRPr>
          </a:p>
        </p:txBody>
      </p:sp>
      <p:sp>
        <p:nvSpPr>
          <p:cNvPr id="38" name="テキスト ボックス 37">
            <a:extLst>
              <a:ext uri="{FF2B5EF4-FFF2-40B4-BE49-F238E27FC236}">
                <a16:creationId xmlns:a16="http://schemas.microsoft.com/office/drawing/2014/main" id="{8E449E89-143D-4811-9512-2E41681E33EC}"/>
              </a:ext>
            </a:extLst>
          </p:cNvPr>
          <p:cNvSpPr txBox="1"/>
          <p:nvPr/>
        </p:nvSpPr>
        <p:spPr>
          <a:xfrm>
            <a:off x="1996496" y="288076"/>
            <a:ext cx="8199008" cy="400110"/>
          </a:xfrm>
          <a:prstGeom prst="rect">
            <a:avLst/>
          </a:prstGeom>
          <a:noFill/>
        </p:spPr>
        <p:txBody>
          <a:bodyPr wrap="square" rtlCol="0">
            <a:spAutoFit/>
          </a:bodyPr>
          <a:lstStyle/>
          <a:p>
            <a:pPr algn="dist"/>
            <a:r>
              <a:rPr kumimoji="1" lang="en-US" altLang="ja-JP" sz="2000" b="1"/>
              <a:t>【</a:t>
            </a:r>
            <a:r>
              <a:rPr kumimoji="1" lang="ja-JP" altLang="en-US" sz="2000" b="1"/>
              <a:t>参考</a:t>
            </a:r>
            <a:r>
              <a:rPr kumimoji="1" lang="en-US" altLang="ja-JP" sz="2000" b="1"/>
              <a:t>】</a:t>
            </a:r>
            <a:r>
              <a:rPr kumimoji="1" lang="ja-JP" altLang="en-US" sz="2000" b="1"/>
              <a:t>ビジネスプロセスを使った収益モデルの整理</a:t>
            </a:r>
          </a:p>
        </p:txBody>
      </p:sp>
      <p:sp>
        <p:nvSpPr>
          <p:cNvPr id="40" name="正方形/長方形 39">
            <a:extLst>
              <a:ext uri="{FF2B5EF4-FFF2-40B4-BE49-F238E27FC236}">
                <a16:creationId xmlns:a16="http://schemas.microsoft.com/office/drawing/2014/main" id="{5C09D71F-66CD-4C58-B4D4-DF2C98BC780B}"/>
              </a:ext>
            </a:extLst>
          </p:cNvPr>
          <p:cNvSpPr/>
          <p:nvPr/>
        </p:nvSpPr>
        <p:spPr>
          <a:xfrm>
            <a:off x="5359158" y="974723"/>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41" name="テキスト ボックス 40">
            <a:extLst>
              <a:ext uri="{FF2B5EF4-FFF2-40B4-BE49-F238E27FC236}">
                <a16:creationId xmlns:a16="http://schemas.microsoft.com/office/drawing/2014/main" id="{5F09FE8E-BD5E-4E3D-AD30-CE8619BD9EAA}"/>
              </a:ext>
            </a:extLst>
          </p:cNvPr>
          <p:cNvSpPr txBox="1"/>
          <p:nvPr/>
        </p:nvSpPr>
        <p:spPr>
          <a:xfrm>
            <a:off x="103920" y="887041"/>
            <a:ext cx="3523142" cy="307777"/>
          </a:xfrm>
          <a:prstGeom prst="rect">
            <a:avLst/>
          </a:prstGeom>
          <a:noFill/>
        </p:spPr>
        <p:txBody>
          <a:bodyPr wrap="square" rtlCol="0">
            <a:spAutoFit/>
          </a:bodyPr>
          <a:lstStyle/>
          <a:p>
            <a:r>
              <a:rPr lang="ja-JP" altLang="en-US" sz="1400">
                <a:solidFill>
                  <a:srgbClr val="FF0000"/>
                </a:solidFill>
              </a:rPr>
              <a:t>事業内容：ソフトウェア開発</a:t>
            </a:r>
            <a:endParaRPr lang="en-US" altLang="ja-JP" sz="1400">
              <a:solidFill>
                <a:srgbClr val="FF0000"/>
              </a:solidFill>
            </a:endParaRPr>
          </a:p>
        </p:txBody>
      </p:sp>
    </p:spTree>
    <p:extLst>
      <p:ext uri="{BB962C8B-B14F-4D97-AF65-F5344CB8AC3E}">
        <p14:creationId xmlns:p14="http://schemas.microsoft.com/office/powerpoint/2010/main" val="183562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EC851-B469-49CA-AAD3-8AD167DC16ED}"/>
              </a:ext>
            </a:extLst>
          </p:cNvPr>
          <p:cNvSpPr>
            <a:spLocks noGrp="1"/>
          </p:cNvSpPr>
          <p:nvPr>
            <p:ph type="title"/>
          </p:nvPr>
        </p:nvSpPr>
        <p:spPr>
          <a:xfrm>
            <a:off x="397932" y="360538"/>
            <a:ext cx="11455399" cy="666045"/>
          </a:xfrm>
        </p:spPr>
        <p:txBody>
          <a:bodyPr>
            <a:normAutofit fontScale="90000"/>
          </a:bodyPr>
          <a:lstStyle/>
          <a:p>
            <a:r>
              <a:rPr kumimoji="1" lang="ja-JP" altLang="en-US"/>
              <a:t>健康経営を導入するメリット</a:t>
            </a:r>
          </a:p>
        </p:txBody>
      </p:sp>
      <p:sp>
        <p:nvSpPr>
          <p:cNvPr id="3" name="フッター プレースホルダー 2">
            <a:extLst>
              <a:ext uri="{FF2B5EF4-FFF2-40B4-BE49-F238E27FC236}">
                <a16:creationId xmlns:a16="http://schemas.microsoft.com/office/drawing/2014/main" id="{E9D39760-63D6-4AD5-A5EB-4E743EB8D290}"/>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A570CF-2024-47C8-9D22-0594AF00FEEF}"/>
              </a:ext>
            </a:extLst>
          </p:cNvPr>
          <p:cNvSpPr>
            <a:spLocks noGrp="1"/>
          </p:cNvSpPr>
          <p:nvPr>
            <p:ph type="sldNum" sz="quarter" idx="11"/>
          </p:nvPr>
        </p:nvSpPr>
        <p:spPr>
          <a:xfrm>
            <a:off x="10758311" y="6281510"/>
            <a:ext cx="1095020" cy="576490"/>
          </a:xfrm>
        </p:spPr>
        <p:txBody>
          <a:bodyPr/>
          <a:lstStyle/>
          <a:p>
            <a:fld id="{D9AE47F2-95C2-4286-997D-4843A9A6AD0C}" type="slidenum">
              <a:rPr lang="ja-JP" altLang="en-US" smtClean="0"/>
              <a:pPr/>
              <a:t>90</a:t>
            </a:fld>
            <a:endParaRPr lang="ja-JP" altLang="en-US"/>
          </a:p>
        </p:txBody>
      </p:sp>
      <p:sp>
        <p:nvSpPr>
          <p:cNvPr id="5" name="コンテンツ プレースホルダー 4">
            <a:extLst>
              <a:ext uri="{FF2B5EF4-FFF2-40B4-BE49-F238E27FC236}">
                <a16:creationId xmlns:a16="http://schemas.microsoft.com/office/drawing/2014/main" id="{EE54B284-258A-4992-97FF-C6537F8BA8DA}"/>
              </a:ext>
            </a:extLst>
          </p:cNvPr>
          <p:cNvSpPr>
            <a:spLocks noGrp="1"/>
          </p:cNvSpPr>
          <p:nvPr>
            <p:ph sz="quarter" idx="12"/>
          </p:nvPr>
        </p:nvSpPr>
        <p:spPr>
          <a:xfrm>
            <a:off x="397932" y="1264357"/>
            <a:ext cx="11455399" cy="5017154"/>
          </a:xfrm>
        </p:spPr>
        <p:txBody>
          <a:bodyPr>
            <a:normAutofit fontScale="85000" lnSpcReduction="20000"/>
          </a:bodyPr>
          <a:lstStyle/>
          <a:p>
            <a:r>
              <a:rPr lang="ja-JP" altLang="en-US"/>
              <a:t>攻め</a:t>
            </a:r>
            <a:endParaRPr lang="en-US" altLang="ja-JP"/>
          </a:p>
          <a:p>
            <a:pPr lvl="1"/>
            <a:r>
              <a:rPr lang="ja-JP" altLang="en-US"/>
              <a:t>労働生産性の向上</a:t>
            </a:r>
            <a:endParaRPr lang="en-US" altLang="ja-JP"/>
          </a:p>
          <a:p>
            <a:pPr lvl="2"/>
            <a:r>
              <a:rPr lang="ja-JP" altLang="en-US"/>
              <a:t>労働環境の改善により従業員の心身のストレスが軽減することで労働意欲の向上につながる</a:t>
            </a:r>
          </a:p>
          <a:p>
            <a:pPr lvl="1"/>
            <a:r>
              <a:rPr lang="ja-JP" altLang="en-US"/>
              <a:t>企業価値やイメージの向上</a:t>
            </a:r>
            <a:endParaRPr lang="en-US" altLang="ja-JP"/>
          </a:p>
          <a:p>
            <a:pPr lvl="2"/>
            <a:r>
              <a:rPr lang="ja-JP" altLang="en-US"/>
              <a:t>取り組みが評価されることでホワイト企業として認知され、優秀な人材が集まりやすくなる</a:t>
            </a:r>
            <a:endParaRPr lang="en-US" altLang="ja-JP"/>
          </a:p>
          <a:p>
            <a:pPr lvl="2"/>
            <a:r>
              <a:rPr lang="ja-JP" altLang="en-US"/>
              <a:t>経産省と東証が選定する「健康経営銘柄」に選ばれることで、投資家に向けてアピールできる</a:t>
            </a:r>
            <a:endParaRPr lang="en-US" altLang="ja-JP"/>
          </a:p>
          <a:p>
            <a:pPr lvl="1"/>
            <a:r>
              <a:rPr lang="en-US" altLang="ja-JP"/>
              <a:t>SDGs</a:t>
            </a:r>
            <a:r>
              <a:rPr lang="ja-JP" altLang="en-US"/>
              <a:t>達成に繋がる</a:t>
            </a:r>
            <a:endParaRPr lang="en-US" altLang="ja-JP"/>
          </a:p>
          <a:p>
            <a:pPr lvl="2"/>
            <a:r>
              <a:rPr lang="ja-JP" altLang="en-US"/>
              <a:t>「働きがいも経済成長も」「すべての人に健康と福祉を」の目標達成に繋がる</a:t>
            </a:r>
          </a:p>
          <a:p>
            <a:r>
              <a:rPr lang="ja-JP" altLang="en-US"/>
              <a:t>守り</a:t>
            </a:r>
            <a:endParaRPr lang="en-US" altLang="ja-JP"/>
          </a:p>
          <a:p>
            <a:pPr lvl="1"/>
            <a:r>
              <a:rPr lang="ja-JP" altLang="en-US"/>
              <a:t>従業員の定着・離職率の改善</a:t>
            </a:r>
            <a:endParaRPr lang="en-US" altLang="ja-JP"/>
          </a:p>
          <a:p>
            <a:pPr lvl="2"/>
            <a:r>
              <a:rPr lang="ja-JP" altLang="en-US"/>
              <a:t>従業員満足度向上により、末永く働いてもらう（人手不足解消）</a:t>
            </a:r>
          </a:p>
          <a:p>
            <a:pPr lvl="1"/>
            <a:r>
              <a:rPr lang="ja-JP" altLang="en-US"/>
              <a:t>医療費の負担が減る</a:t>
            </a:r>
            <a:endParaRPr lang="en-US" altLang="ja-JP"/>
          </a:p>
          <a:p>
            <a:pPr lvl="2"/>
            <a:r>
              <a:rPr lang="ja-JP" altLang="en-US"/>
              <a:t>健康な従業員が増えることで、企業が負担する医療費が軽減される</a:t>
            </a:r>
          </a:p>
        </p:txBody>
      </p:sp>
      <p:pic>
        <p:nvPicPr>
          <p:cNvPr id="1028" name="Picture 4">
            <a:extLst>
              <a:ext uri="{FF2B5EF4-FFF2-40B4-BE49-F238E27FC236}">
                <a16:creationId xmlns:a16="http://schemas.microsoft.com/office/drawing/2014/main" id="{1D78E9B8-4FAF-4B10-BFA9-A8291AFA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6020" y="3210959"/>
            <a:ext cx="109537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2469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DCD9A-5E64-4F3D-A51B-9CED12B741D1}"/>
              </a:ext>
            </a:extLst>
          </p:cNvPr>
          <p:cNvSpPr>
            <a:spLocks noGrp="1"/>
          </p:cNvSpPr>
          <p:nvPr>
            <p:ph type="title"/>
          </p:nvPr>
        </p:nvSpPr>
        <p:spPr/>
        <p:txBody>
          <a:bodyPr>
            <a:normAutofit fontScale="90000"/>
          </a:bodyPr>
          <a:lstStyle/>
          <a:p>
            <a:r>
              <a:rPr kumimoji="1" lang="ja-JP" altLang="en-US"/>
              <a:t>健康経営の導入準備</a:t>
            </a:r>
          </a:p>
        </p:txBody>
      </p:sp>
      <p:sp>
        <p:nvSpPr>
          <p:cNvPr id="3" name="フッター プレースホルダー 2">
            <a:extLst>
              <a:ext uri="{FF2B5EF4-FFF2-40B4-BE49-F238E27FC236}">
                <a16:creationId xmlns:a16="http://schemas.microsoft.com/office/drawing/2014/main" id="{FB697B11-97BD-422D-A206-ED49A635CAD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15E25BD-6749-40CE-A07A-B809905F5862}"/>
              </a:ext>
            </a:extLst>
          </p:cNvPr>
          <p:cNvSpPr>
            <a:spLocks noGrp="1"/>
          </p:cNvSpPr>
          <p:nvPr>
            <p:ph type="sldNum" sz="quarter" idx="11"/>
          </p:nvPr>
        </p:nvSpPr>
        <p:spPr/>
        <p:txBody>
          <a:bodyPr/>
          <a:lstStyle/>
          <a:p>
            <a:fld id="{D9AE47F2-95C2-4286-997D-4843A9A6AD0C}" type="slidenum">
              <a:rPr lang="ja-JP" altLang="en-US" smtClean="0"/>
              <a:pPr/>
              <a:t>91</a:t>
            </a:fld>
            <a:endParaRPr lang="ja-JP" altLang="en-US"/>
          </a:p>
        </p:txBody>
      </p:sp>
      <p:sp>
        <p:nvSpPr>
          <p:cNvPr id="5" name="コンテンツ プレースホルダー 4">
            <a:extLst>
              <a:ext uri="{FF2B5EF4-FFF2-40B4-BE49-F238E27FC236}">
                <a16:creationId xmlns:a16="http://schemas.microsoft.com/office/drawing/2014/main" id="{24571560-3EF7-43D6-BAFD-6DC549897426}"/>
              </a:ext>
            </a:extLst>
          </p:cNvPr>
          <p:cNvSpPr>
            <a:spLocks noGrp="1"/>
          </p:cNvSpPr>
          <p:nvPr>
            <p:ph sz="quarter" idx="12"/>
          </p:nvPr>
        </p:nvSpPr>
        <p:spPr/>
        <p:txBody>
          <a:bodyPr>
            <a:normAutofit fontScale="47500" lnSpcReduction="20000"/>
          </a:bodyPr>
          <a:lstStyle/>
          <a:p>
            <a:r>
              <a:rPr lang="ja-JP" altLang="en-US"/>
              <a:t>推進室の設置</a:t>
            </a:r>
            <a:endParaRPr lang="en-US" altLang="ja-JP"/>
          </a:p>
          <a:p>
            <a:pPr lvl="1"/>
            <a:r>
              <a:rPr lang="ja-JP" altLang="en-US"/>
              <a:t>推進チーム、担当者を決める</a:t>
            </a:r>
            <a:endParaRPr lang="en-US" altLang="ja-JP"/>
          </a:p>
          <a:p>
            <a:pPr lvl="1"/>
            <a:r>
              <a:rPr lang="ja-JP" altLang="en-US"/>
              <a:t>目標設定</a:t>
            </a:r>
            <a:endParaRPr lang="en-US" altLang="ja-JP"/>
          </a:p>
          <a:p>
            <a:pPr lvl="2"/>
            <a:r>
              <a:rPr lang="en-US" altLang="ja-JP"/>
              <a:t>Specific</a:t>
            </a:r>
            <a:r>
              <a:rPr lang="ja-JP" altLang="en-US"/>
              <a:t>（具体的に）</a:t>
            </a:r>
            <a:r>
              <a:rPr lang="en-US" altLang="ja-JP"/>
              <a:t>:</a:t>
            </a:r>
            <a:r>
              <a:rPr lang="ja-JP" altLang="en-US"/>
              <a:t>明確で具体的な表現や言葉で表す</a:t>
            </a:r>
          </a:p>
          <a:p>
            <a:pPr lvl="2"/>
            <a:r>
              <a:rPr lang="en-US" altLang="ja-JP"/>
              <a:t>Measurable</a:t>
            </a:r>
            <a:r>
              <a:rPr lang="ja-JP" altLang="en-US"/>
              <a:t>（測定可能な）</a:t>
            </a:r>
            <a:r>
              <a:rPr lang="en-US" altLang="ja-JP"/>
              <a:t>:</a:t>
            </a:r>
            <a:r>
              <a:rPr lang="ja-JP" altLang="en-US"/>
              <a:t>目標を数値化する（平均残業時間</a:t>
            </a:r>
            <a:r>
              <a:rPr lang="en-US" altLang="ja-JP"/>
              <a:t>10h</a:t>
            </a:r>
            <a:r>
              <a:rPr lang="ja-JP" altLang="en-US"/>
              <a:t>以下、肥満率</a:t>
            </a:r>
            <a:r>
              <a:rPr lang="en-US" altLang="ja-JP"/>
              <a:t>20</a:t>
            </a:r>
            <a:r>
              <a:rPr lang="ja-JP" altLang="en-US"/>
              <a:t>％以下）</a:t>
            </a:r>
          </a:p>
          <a:p>
            <a:pPr lvl="2"/>
            <a:r>
              <a:rPr lang="en-US" altLang="ja-JP"/>
              <a:t>Achievable</a:t>
            </a:r>
            <a:r>
              <a:rPr lang="ja-JP" altLang="en-US"/>
              <a:t>（達成可能な）</a:t>
            </a:r>
            <a:r>
              <a:rPr lang="en-US" altLang="ja-JP"/>
              <a:t>:</a:t>
            </a:r>
            <a:r>
              <a:rPr lang="ja-JP" altLang="en-US"/>
              <a:t>達成可能な現実的な内容であること</a:t>
            </a:r>
          </a:p>
          <a:p>
            <a:pPr lvl="2"/>
            <a:r>
              <a:rPr lang="en-US" altLang="ja-JP"/>
              <a:t>Related</a:t>
            </a:r>
            <a:r>
              <a:rPr lang="ja-JP" altLang="en-US"/>
              <a:t>（経営目標に関連した）</a:t>
            </a:r>
            <a:r>
              <a:rPr lang="en-US" altLang="ja-JP"/>
              <a:t>:</a:t>
            </a:r>
            <a:r>
              <a:rPr lang="ja-JP" altLang="en-US"/>
              <a:t>会社の目標に関連する内容になっていること</a:t>
            </a:r>
          </a:p>
          <a:p>
            <a:pPr lvl="2"/>
            <a:r>
              <a:rPr lang="en-US" altLang="ja-JP"/>
              <a:t>Time-bound</a:t>
            </a:r>
            <a:r>
              <a:rPr lang="ja-JP" altLang="en-US"/>
              <a:t>（時間制約がある）</a:t>
            </a:r>
            <a:r>
              <a:rPr lang="en-US" altLang="ja-JP"/>
              <a:t>:</a:t>
            </a:r>
            <a:r>
              <a:rPr lang="ja-JP" altLang="en-US"/>
              <a:t>いつまでに目標を達成するか、その期限を設定する</a:t>
            </a:r>
            <a:endParaRPr lang="en-US" altLang="ja-JP"/>
          </a:p>
          <a:p>
            <a:pPr lvl="1"/>
            <a:r>
              <a:rPr lang="ja-JP" altLang="en-US"/>
              <a:t>現状把握</a:t>
            </a:r>
            <a:endParaRPr lang="en-US" altLang="ja-JP"/>
          </a:p>
          <a:p>
            <a:pPr lvl="2"/>
            <a:r>
              <a:rPr lang="ja-JP" altLang="en-US"/>
              <a:t>従業員の健康状態や社内の労働環境など現状を把握した上で、特に改善するための課題を見出す</a:t>
            </a:r>
            <a:endParaRPr lang="en-US" altLang="ja-JP"/>
          </a:p>
          <a:p>
            <a:pPr lvl="2"/>
            <a:r>
              <a:rPr lang="ja-JP" altLang="en-US"/>
              <a:t>労働時間調査、アンケート実施、健康診断結果などを参考に</a:t>
            </a:r>
            <a:endParaRPr lang="en-US" altLang="ja-JP"/>
          </a:p>
          <a:p>
            <a:pPr lvl="1"/>
            <a:r>
              <a:rPr lang="ja-JP" altLang="en-US"/>
              <a:t>知識・スキル</a:t>
            </a:r>
            <a:endParaRPr lang="en-US" altLang="ja-JP"/>
          </a:p>
          <a:p>
            <a:pPr lvl="2"/>
            <a:r>
              <a:rPr lang="ja-JP" altLang="en-US"/>
              <a:t>「健康経営アドバイザー」東京商工会議所</a:t>
            </a:r>
            <a:endParaRPr lang="en-US" altLang="ja-JP"/>
          </a:p>
          <a:p>
            <a:r>
              <a:rPr lang="ja-JP" altLang="en-US"/>
              <a:t>経営トップ層からの宣言</a:t>
            </a:r>
            <a:endParaRPr lang="en-US" altLang="ja-JP"/>
          </a:p>
          <a:p>
            <a:pPr lvl="1"/>
            <a:r>
              <a:rPr lang="ja-JP" altLang="en-US"/>
              <a:t>全社的に取り組むものであるため、経営層を巻き込み、彼らから全社通達を促す</a:t>
            </a:r>
            <a:endParaRPr lang="en-US" altLang="ja-JP"/>
          </a:p>
          <a:p>
            <a:r>
              <a:rPr lang="ja-JP" altLang="en-US"/>
              <a:t>評価のしかた</a:t>
            </a:r>
            <a:endParaRPr lang="en-US" altLang="ja-JP"/>
          </a:p>
          <a:p>
            <a:pPr lvl="1"/>
            <a:r>
              <a:rPr lang="ja-JP" altLang="en-US"/>
              <a:t>取組みの成果をどのように評価するかを決める</a:t>
            </a:r>
            <a:endParaRPr lang="en-US" altLang="ja-JP"/>
          </a:p>
        </p:txBody>
      </p:sp>
    </p:spTree>
    <p:extLst>
      <p:ext uri="{BB962C8B-B14F-4D97-AF65-F5344CB8AC3E}">
        <p14:creationId xmlns:p14="http://schemas.microsoft.com/office/powerpoint/2010/main" val="24194020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E2016-F899-4A2A-AC0E-031183096282}"/>
              </a:ext>
            </a:extLst>
          </p:cNvPr>
          <p:cNvSpPr>
            <a:spLocks noGrp="1"/>
          </p:cNvSpPr>
          <p:nvPr>
            <p:ph type="title"/>
          </p:nvPr>
        </p:nvSpPr>
        <p:spPr/>
        <p:txBody>
          <a:bodyPr/>
          <a:lstStyle/>
          <a:p>
            <a:r>
              <a:rPr lang="en-US" altLang="ja-JP" err="1"/>
              <a:t>r</a:t>
            </a:r>
            <a:r>
              <a:rPr kumimoji="1" lang="en-US" altLang="ja-JP" err="1"/>
              <a:t>e:Work</a:t>
            </a:r>
            <a:br>
              <a:rPr kumimoji="1" lang="en-US" altLang="ja-JP"/>
            </a:br>
            <a:r>
              <a:rPr kumimoji="1" lang="ja-JP" altLang="en-US"/>
              <a:t>（チーム）</a:t>
            </a:r>
          </a:p>
        </p:txBody>
      </p:sp>
    </p:spTree>
    <p:extLst>
      <p:ext uri="{BB962C8B-B14F-4D97-AF65-F5344CB8AC3E}">
        <p14:creationId xmlns:p14="http://schemas.microsoft.com/office/powerpoint/2010/main" val="2798726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CC48C2-7F17-4C84-939E-9536474DD0CC}"/>
              </a:ext>
            </a:extLst>
          </p:cNvPr>
          <p:cNvSpPr>
            <a:spLocks noGrp="1"/>
          </p:cNvSpPr>
          <p:nvPr>
            <p:ph type="title"/>
          </p:nvPr>
        </p:nvSpPr>
        <p:spPr/>
        <p:txBody>
          <a:bodyPr>
            <a:normAutofit fontScale="90000"/>
          </a:bodyPr>
          <a:lstStyle/>
          <a:p>
            <a:r>
              <a:rPr lang="en-US" altLang="ja-JP" err="1"/>
              <a:t>re:Work</a:t>
            </a:r>
            <a:r>
              <a:rPr lang="ja-JP" altLang="en-US"/>
              <a:t>とは</a:t>
            </a:r>
            <a:endParaRPr kumimoji="1" lang="ja-JP" altLang="en-US"/>
          </a:p>
        </p:txBody>
      </p:sp>
      <p:sp>
        <p:nvSpPr>
          <p:cNvPr id="3" name="フッター プレースホルダー 2">
            <a:extLst>
              <a:ext uri="{FF2B5EF4-FFF2-40B4-BE49-F238E27FC236}">
                <a16:creationId xmlns:a16="http://schemas.microsoft.com/office/drawing/2014/main" id="{669741AF-1B5F-4F9A-AA96-BF9FB43B173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D9D976-1970-4C0D-ADE9-10C1DC1E8331}"/>
              </a:ext>
            </a:extLst>
          </p:cNvPr>
          <p:cNvSpPr>
            <a:spLocks noGrp="1"/>
          </p:cNvSpPr>
          <p:nvPr>
            <p:ph type="sldNum" sz="quarter" idx="11"/>
          </p:nvPr>
        </p:nvSpPr>
        <p:spPr/>
        <p:txBody>
          <a:bodyPr/>
          <a:lstStyle/>
          <a:p>
            <a:fld id="{D9AE47F2-95C2-4286-997D-4843A9A6AD0C}" type="slidenum">
              <a:rPr lang="ja-JP" altLang="en-US" smtClean="0"/>
              <a:pPr/>
              <a:t>93</a:t>
            </a:fld>
            <a:endParaRPr lang="ja-JP" altLang="en-US"/>
          </a:p>
        </p:txBody>
      </p:sp>
      <p:sp>
        <p:nvSpPr>
          <p:cNvPr id="5" name="コンテンツ プレースホルダー 4">
            <a:extLst>
              <a:ext uri="{FF2B5EF4-FFF2-40B4-BE49-F238E27FC236}">
                <a16:creationId xmlns:a16="http://schemas.microsoft.com/office/drawing/2014/main" id="{8650B6CB-B073-41B0-BE47-91E62AA4EC30}"/>
              </a:ext>
            </a:extLst>
          </p:cNvPr>
          <p:cNvSpPr>
            <a:spLocks noGrp="1"/>
          </p:cNvSpPr>
          <p:nvPr>
            <p:ph sz="quarter" idx="12"/>
          </p:nvPr>
        </p:nvSpPr>
        <p:spPr>
          <a:xfrm>
            <a:off x="397933" y="1264357"/>
            <a:ext cx="11280262" cy="4657472"/>
          </a:xfrm>
        </p:spPr>
        <p:txBody>
          <a:bodyPr>
            <a:normAutofit/>
          </a:bodyPr>
          <a:lstStyle/>
          <a:p>
            <a:r>
              <a:rPr lang="en-US" altLang="ja-JP"/>
              <a:t>Google</a:t>
            </a:r>
            <a:r>
              <a:rPr lang="ja-JP" altLang="en-US"/>
              <a:t>が実施してきた人事に関する情報をまとめたサイト</a:t>
            </a:r>
            <a:endParaRPr lang="en-US" altLang="ja-JP"/>
          </a:p>
          <a:p>
            <a:pPr lvl="1"/>
            <a:r>
              <a:rPr lang="ja-JP" altLang="en-US"/>
              <a:t>コンセプトは</a:t>
            </a:r>
            <a:r>
              <a:rPr lang="ja-JP" altLang="en-US" b="1"/>
              <a:t>“「働く」をもっとよいものに”</a:t>
            </a:r>
            <a:endParaRPr lang="en-US" altLang="ja-JP"/>
          </a:p>
          <a:p>
            <a:pPr lvl="1"/>
            <a:r>
              <a:rPr lang="ja-JP" altLang="en-US"/>
              <a:t>組織の働き方アイデア、研究、事例を集め掲載している</a:t>
            </a:r>
            <a:endParaRPr lang="en-US" altLang="ja-JP"/>
          </a:p>
          <a:p>
            <a:r>
              <a:rPr lang="ja-JP" altLang="en-US"/>
              <a:t>８つのテーマで構成される</a:t>
            </a:r>
            <a:endParaRPr lang="en-US" altLang="ja-JP"/>
          </a:p>
          <a:p>
            <a:pPr lvl="1"/>
            <a:r>
              <a:rPr lang="ja-JP" altLang="en-US"/>
              <a:t>ここでは“チーム”について取り上げる</a:t>
            </a:r>
            <a:endParaRPr lang="en-US" altLang="ja-JP"/>
          </a:p>
        </p:txBody>
      </p:sp>
      <p:pic>
        <p:nvPicPr>
          <p:cNvPr id="6" name="図 5">
            <a:extLst>
              <a:ext uri="{FF2B5EF4-FFF2-40B4-BE49-F238E27FC236}">
                <a16:creationId xmlns:a16="http://schemas.microsoft.com/office/drawing/2014/main" id="{9A2BFA7D-DFCA-4725-B3D3-D920ED16D42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18811" y="3115206"/>
            <a:ext cx="5196888" cy="1521913"/>
          </a:xfrm>
          <a:prstGeom prst="rect">
            <a:avLst/>
          </a:prstGeom>
        </p:spPr>
      </p:pic>
      <p:pic>
        <p:nvPicPr>
          <p:cNvPr id="7" name="図 6">
            <a:extLst>
              <a:ext uri="{FF2B5EF4-FFF2-40B4-BE49-F238E27FC236}">
                <a16:creationId xmlns:a16="http://schemas.microsoft.com/office/drawing/2014/main" id="{E0655652-1E6D-4668-9962-315DE743A89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818811" y="4557754"/>
            <a:ext cx="5196888" cy="1521913"/>
          </a:xfrm>
          <a:prstGeom prst="rect">
            <a:avLst/>
          </a:prstGeom>
        </p:spPr>
      </p:pic>
      <p:sp>
        <p:nvSpPr>
          <p:cNvPr id="8" name="テキスト ボックス 7">
            <a:extLst>
              <a:ext uri="{FF2B5EF4-FFF2-40B4-BE49-F238E27FC236}">
                <a16:creationId xmlns:a16="http://schemas.microsoft.com/office/drawing/2014/main" id="{9CA12FF1-38BC-4B69-94C3-58AC9CBA5B4A}"/>
              </a:ext>
            </a:extLst>
          </p:cNvPr>
          <p:cNvSpPr txBox="1"/>
          <p:nvPr/>
        </p:nvSpPr>
        <p:spPr>
          <a:xfrm>
            <a:off x="6694106" y="6022530"/>
            <a:ext cx="4064206" cy="261610"/>
          </a:xfrm>
          <a:prstGeom prst="rect">
            <a:avLst/>
          </a:prstGeom>
          <a:noFill/>
        </p:spPr>
        <p:txBody>
          <a:bodyPr wrap="square" rtlCol="0">
            <a:spAutoFit/>
          </a:bodyPr>
          <a:lstStyle/>
          <a:p>
            <a:r>
              <a:rPr lang="ja-JP" altLang="en-US" sz="1100"/>
              <a:t>出典：</a:t>
            </a:r>
            <a:r>
              <a:rPr lang="en-US" altLang="ja-JP" sz="1100"/>
              <a:t>https://rework.withgoogle.com/jp/</a:t>
            </a:r>
            <a:endParaRPr kumimoji="1" lang="ja-JP" altLang="en-US" sz="1100"/>
          </a:p>
        </p:txBody>
      </p:sp>
    </p:spTree>
    <p:extLst>
      <p:ext uri="{BB962C8B-B14F-4D97-AF65-F5344CB8AC3E}">
        <p14:creationId xmlns:p14="http://schemas.microsoft.com/office/powerpoint/2010/main" val="1005284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F59DA-5729-4F2D-BFDE-D30A369F771E}"/>
              </a:ext>
            </a:extLst>
          </p:cNvPr>
          <p:cNvSpPr>
            <a:spLocks noGrp="1"/>
          </p:cNvSpPr>
          <p:nvPr>
            <p:ph type="title"/>
          </p:nvPr>
        </p:nvSpPr>
        <p:spPr/>
        <p:txBody>
          <a:bodyPr>
            <a:normAutofit fontScale="90000"/>
          </a:bodyPr>
          <a:lstStyle/>
          <a:p>
            <a:r>
              <a:rPr kumimoji="1" lang="ja-JP" altLang="en-US"/>
              <a:t>「効果的なチーム」とは何かを知る</a:t>
            </a:r>
          </a:p>
        </p:txBody>
      </p:sp>
      <p:sp>
        <p:nvSpPr>
          <p:cNvPr id="3" name="フッター プレースホルダー 2">
            <a:extLst>
              <a:ext uri="{FF2B5EF4-FFF2-40B4-BE49-F238E27FC236}">
                <a16:creationId xmlns:a16="http://schemas.microsoft.com/office/drawing/2014/main" id="{B96D8170-7450-4D17-BD80-DFD08D0AE98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FCB264-0ED7-4688-B43D-37CC71F4C07F}"/>
              </a:ext>
            </a:extLst>
          </p:cNvPr>
          <p:cNvSpPr>
            <a:spLocks noGrp="1"/>
          </p:cNvSpPr>
          <p:nvPr>
            <p:ph type="sldNum" sz="quarter" idx="11"/>
          </p:nvPr>
        </p:nvSpPr>
        <p:spPr/>
        <p:txBody>
          <a:bodyPr/>
          <a:lstStyle/>
          <a:p>
            <a:fld id="{D9AE47F2-95C2-4286-997D-4843A9A6AD0C}" type="slidenum">
              <a:rPr lang="ja-JP" altLang="en-US" smtClean="0"/>
              <a:pPr/>
              <a:t>94</a:t>
            </a:fld>
            <a:endParaRPr lang="ja-JP" altLang="en-US"/>
          </a:p>
        </p:txBody>
      </p:sp>
      <p:sp>
        <p:nvSpPr>
          <p:cNvPr id="5" name="コンテンツ プレースホルダー 4">
            <a:extLst>
              <a:ext uri="{FF2B5EF4-FFF2-40B4-BE49-F238E27FC236}">
                <a16:creationId xmlns:a16="http://schemas.microsoft.com/office/drawing/2014/main" id="{BD5E5FF1-9A89-468F-8B58-B189D9215AFC}"/>
              </a:ext>
            </a:extLst>
          </p:cNvPr>
          <p:cNvSpPr>
            <a:spLocks noGrp="1"/>
          </p:cNvSpPr>
          <p:nvPr>
            <p:ph sz="quarter" idx="12"/>
          </p:nvPr>
        </p:nvSpPr>
        <p:spPr/>
        <p:txBody>
          <a:bodyPr>
            <a:normAutofit/>
          </a:bodyPr>
          <a:lstStyle/>
          <a:p>
            <a:r>
              <a:rPr lang="ja-JP" altLang="en-US"/>
              <a:t>「チームの効果性」を測る指標は立場によって異なる</a:t>
            </a:r>
            <a:endParaRPr lang="en-US" altLang="ja-JP"/>
          </a:p>
          <a:p>
            <a:pPr lvl="1"/>
            <a:r>
              <a:rPr lang="ja-JP" altLang="en-US"/>
              <a:t>マネージャー</a:t>
            </a:r>
            <a:r>
              <a:rPr lang="en-US" altLang="ja-JP"/>
              <a:t>…</a:t>
            </a:r>
            <a:r>
              <a:rPr lang="ja-JP" altLang="en-US"/>
              <a:t>売上高やサービスの立ち上げなどの「結果」</a:t>
            </a:r>
            <a:endParaRPr lang="en-US" altLang="ja-JP"/>
          </a:p>
          <a:p>
            <a:pPr lvl="1"/>
            <a:r>
              <a:rPr lang="ja-JP" altLang="en-US"/>
              <a:t>リーダー</a:t>
            </a:r>
            <a:r>
              <a:rPr lang="en-US" altLang="ja-JP"/>
              <a:t>…</a:t>
            </a:r>
            <a:r>
              <a:rPr lang="ja-JP" altLang="en-US"/>
              <a:t>当事者意識やビジョン、目標など</a:t>
            </a:r>
            <a:endParaRPr lang="en-US" altLang="ja-JP"/>
          </a:p>
          <a:p>
            <a:pPr lvl="1"/>
            <a:r>
              <a:rPr lang="ja-JP" altLang="en-US"/>
              <a:t>メンバー</a:t>
            </a:r>
            <a:r>
              <a:rPr lang="en-US" altLang="ja-JP"/>
              <a:t>…</a:t>
            </a:r>
            <a:r>
              <a:rPr lang="ja-JP" altLang="en-US"/>
              <a:t>チーム内の文化と風土</a:t>
            </a:r>
            <a:endParaRPr lang="en-US" altLang="ja-JP"/>
          </a:p>
          <a:p>
            <a:r>
              <a:rPr lang="ja-JP" altLang="en-US"/>
              <a:t>“効果的なチームに固有の力学“が判明</a:t>
            </a:r>
          </a:p>
          <a:p>
            <a:pPr lvl="1"/>
            <a:r>
              <a:rPr lang="ja-JP" altLang="en-US"/>
              <a:t>何がチームの効果性に影響を与えているのか？を徹底分析</a:t>
            </a:r>
            <a:endParaRPr lang="en-US" altLang="ja-JP"/>
          </a:p>
          <a:p>
            <a:pPr lvl="1"/>
            <a:r>
              <a:rPr lang="ja-JP" altLang="en-US"/>
              <a:t>重要なのは「誰がチームのメンバーであるか」よりも「チームがどのように協力しているか」であることが判明</a:t>
            </a:r>
            <a:endParaRPr kumimoji="1" lang="en-US" altLang="ja-JP"/>
          </a:p>
        </p:txBody>
      </p:sp>
    </p:spTree>
    <p:extLst>
      <p:ext uri="{BB962C8B-B14F-4D97-AF65-F5344CB8AC3E}">
        <p14:creationId xmlns:p14="http://schemas.microsoft.com/office/powerpoint/2010/main" val="1595765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8C10C-FC24-4744-AD33-7F42B24DB47B}"/>
              </a:ext>
            </a:extLst>
          </p:cNvPr>
          <p:cNvSpPr>
            <a:spLocks noGrp="1"/>
          </p:cNvSpPr>
          <p:nvPr>
            <p:ph type="title"/>
          </p:nvPr>
        </p:nvSpPr>
        <p:spPr/>
        <p:txBody>
          <a:bodyPr>
            <a:normAutofit fontScale="90000"/>
          </a:bodyPr>
          <a:lstStyle/>
          <a:p>
            <a:r>
              <a:rPr lang="ja-JP" altLang="en-US"/>
              <a:t>効果の高いチームに見られる５つの要因</a:t>
            </a:r>
            <a:endParaRPr kumimoji="1" lang="ja-JP" altLang="en-US"/>
          </a:p>
        </p:txBody>
      </p:sp>
      <p:sp>
        <p:nvSpPr>
          <p:cNvPr id="3" name="フッター プレースホルダー 2">
            <a:extLst>
              <a:ext uri="{FF2B5EF4-FFF2-40B4-BE49-F238E27FC236}">
                <a16:creationId xmlns:a16="http://schemas.microsoft.com/office/drawing/2014/main" id="{0EB8DFDE-17AC-422A-BC6B-316DBA1A4B30}"/>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B6F2D86-D7C7-4A6D-A7D5-9060427634D6}"/>
              </a:ext>
            </a:extLst>
          </p:cNvPr>
          <p:cNvSpPr>
            <a:spLocks noGrp="1"/>
          </p:cNvSpPr>
          <p:nvPr>
            <p:ph type="sldNum" sz="quarter" idx="11"/>
          </p:nvPr>
        </p:nvSpPr>
        <p:spPr/>
        <p:txBody>
          <a:bodyPr/>
          <a:lstStyle/>
          <a:p>
            <a:fld id="{D9AE47F2-95C2-4286-997D-4843A9A6AD0C}" type="slidenum">
              <a:rPr lang="ja-JP" altLang="en-US" smtClean="0"/>
              <a:pPr/>
              <a:t>95</a:t>
            </a:fld>
            <a:endParaRPr lang="ja-JP" altLang="en-US"/>
          </a:p>
        </p:txBody>
      </p:sp>
      <p:graphicFrame>
        <p:nvGraphicFramePr>
          <p:cNvPr id="6" name="コンテンツ プレースホルダー 7">
            <a:extLst>
              <a:ext uri="{FF2B5EF4-FFF2-40B4-BE49-F238E27FC236}">
                <a16:creationId xmlns:a16="http://schemas.microsoft.com/office/drawing/2014/main" id="{FAF5ABE1-9992-4C79-BAB1-9461667A5AC8}"/>
              </a:ext>
            </a:extLst>
          </p:cNvPr>
          <p:cNvGraphicFramePr>
            <a:graphicFrameLocks noGrp="1"/>
          </p:cNvGraphicFramePr>
          <p:nvPr>
            <p:ph sz="quarter" idx="12"/>
            <p:extLst>
              <p:ext uri="{D42A27DB-BD31-4B8C-83A1-F6EECF244321}">
                <p14:modId xmlns:p14="http://schemas.microsoft.com/office/powerpoint/2010/main" val="286168655"/>
              </p:ext>
            </p:extLst>
          </p:nvPr>
        </p:nvGraphicFramePr>
        <p:xfrm>
          <a:off x="397931" y="1759790"/>
          <a:ext cx="11385751" cy="4113945"/>
        </p:xfrm>
        <a:graphic>
          <a:graphicData uri="http://schemas.openxmlformats.org/drawingml/2006/table">
            <a:tbl>
              <a:tblPr firstRow="1" bandRow="1">
                <a:tableStyleId>{5C22544A-7EE6-4342-B048-85BDC9FD1C3A}</a:tableStyleId>
              </a:tblPr>
              <a:tblGrid>
                <a:gridCol w="417875">
                  <a:extLst>
                    <a:ext uri="{9D8B030D-6E8A-4147-A177-3AD203B41FA5}">
                      <a16:colId xmlns:a16="http://schemas.microsoft.com/office/drawing/2014/main" val="47887497"/>
                    </a:ext>
                  </a:extLst>
                </a:gridCol>
                <a:gridCol w="1912154">
                  <a:extLst>
                    <a:ext uri="{9D8B030D-6E8A-4147-A177-3AD203B41FA5}">
                      <a16:colId xmlns:a16="http://schemas.microsoft.com/office/drawing/2014/main" val="1914663984"/>
                    </a:ext>
                  </a:extLst>
                </a:gridCol>
                <a:gridCol w="9055722">
                  <a:extLst>
                    <a:ext uri="{9D8B030D-6E8A-4147-A177-3AD203B41FA5}">
                      <a16:colId xmlns:a16="http://schemas.microsoft.com/office/drawing/2014/main" val="3952499117"/>
                    </a:ext>
                  </a:extLst>
                </a:gridCol>
              </a:tblGrid>
              <a:tr h="356193">
                <a:tc>
                  <a:txBody>
                    <a:bodyPr/>
                    <a:lstStyle/>
                    <a:p>
                      <a:endParaRPr kumimoji="1" lang="ja-JP" altLang="en-US" sz="1600"/>
                    </a:p>
                  </a:txBody>
                  <a:tcPr/>
                </a:tc>
                <a:tc>
                  <a:txBody>
                    <a:bodyPr/>
                    <a:lstStyle/>
                    <a:p>
                      <a:pPr algn="ctr"/>
                      <a:r>
                        <a:rPr kumimoji="1" lang="ja-JP" altLang="en-US" sz="1600"/>
                        <a:t>要因</a:t>
                      </a:r>
                    </a:p>
                  </a:txBody>
                  <a:tcPr/>
                </a:tc>
                <a:tc>
                  <a:txBody>
                    <a:bodyPr/>
                    <a:lstStyle/>
                    <a:p>
                      <a:pPr algn="ctr"/>
                      <a:r>
                        <a:rPr kumimoji="1" lang="ja-JP" altLang="en-US" sz="1600"/>
                        <a:t>意味</a:t>
                      </a:r>
                    </a:p>
                  </a:txBody>
                  <a:tcPr/>
                </a:tc>
                <a:extLst>
                  <a:ext uri="{0D108BD9-81ED-4DB2-BD59-A6C34878D82A}">
                    <a16:rowId xmlns:a16="http://schemas.microsoft.com/office/drawing/2014/main" val="3859637971"/>
                  </a:ext>
                </a:extLst>
              </a:tr>
              <a:tr h="960384">
                <a:tc>
                  <a:txBody>
                    <a:bodyPr/>
                    <a:lstStyle/>
                    <a:p>
                      <a:pPr algn="ctr"/>
                      <a:r>
                        <a:rPr kumimoji="1" lang="en-US" altLang="ja-JP" sz="1600"/>
                        <a:t>1</a:t>
                      </a:r>
                      <a:endParaRPr kumimoji="1" lang="ja-JP" altLang="en-US" sz="1600"/>
                    </a:p>
                  </a:txBody>
                  <a:tcPr anchor="ctr"/>
                </a:tc>
                <a:tc>
                  <a:txBody>
                    <a:bodyPr/>
                    <a:lstStyle/>
                    <a:p>
                      <a:r>
                        <a:rPr kumimoji="1" lang="ja-JP" altLang="en-US" sz="2000" b="1">
                          <a:solidFill>
                            <a:schemeClr val="tx1"/>
                          </a:solidFill>
                        </a:rPr>
                        <a:t>心理的安全性</a:t>
                      </a:r>
                    </a:p>
                  </a:txBody>
                  <a:tcPr anchor="ctr"/>
                </a:tc>
                <a:tc>
                  <a:txBody>
                    <a:bodyPr/>
                    <a:lstStyle/>
                    <a:p>
                      <a:r>
                        <a:rPr kumimoji="1" lang="ja-JP" altLang="en-US" sz="1800"/>
                        <a:t>「チームの中でミスをしても、それを理由に非難されることはない」と思えるか</a:t>
                      </a:r>
                    </a:p>
                  </a:txBody>
                  <a:tcPr/>
                </a:tc>
                <a:extLst>
                  <a:ext uri="{0D108BD9-81ED-4DB2-BD59-A6C34878D82A}">
                    <a16:rowId xmlns:a16="http://schemas.microsoft.com/office/drawing/2014/main" val="899286912"/>
                  </a:ext>
                </a:extLst>
              </a:tr>
              <a:tr h="783470">
                <a:tc>
                  <a:txBody>
                    <a:bodyPr/>
                    <a:lstStyle/>
                    <a:p>
                      <a:pPr algn="ctr"/>
                      <a:r>
                        <a:rPr kumimoji="1" lang="en-US" altLang="ja-JP" sz="1600"/>
                        <a:t>2</a:t>
                      </a:r>
                      <a:endParaRPr kumimoji="1" lang="ja-JP" altLang="en-US" sz="1600"/>
                    </a:p>
                  </a:txBody>
                  <a:tcPr anchor="ctr"/>
                </a:tc>
                <a:tc>
                  <a:txBody>
                    <a:bodyPr/>
                    <a:lstStyle/>
                    <a:p>
                      <a:r>
                        <a:rPr kumimoji="1" lang="ja-JP" altLang="en-US" sz="2000" b="1"/>
                        <a:t>相互信頼</a:t>
                      </a:r>
                    </a:p>
                  </a:txBody>
                  <a:tcPr anchor="ctr"/>
                </a:tc>
                <a:tc>
                  <a:txBody>
                    <a:bodyPr/>
                    <a:lstStyle/>
                    <a:p>
                      <a:r>
                        <a:rPr kumimoji="1" lang="ja-JP" altLang="en-US" sz="1800"/>
                        <a:t>「チームメンバーは、一度引き受けた仕事は最後までやりきってくれる」と思えるか</a:t>
                      </a:r>
                    </a:p>
                  </a:txBody>
                  <a:tcPr/>
                </a:tc>
                <a:extLst>
                  <a:ext uri="{0D108BD9-81ED-4DB2-BD59-A6C34878D82A}">
                    <a16:rowId xmlns:a16="http://schemas.microsoft.com/office/drawing/2014/main" val="528899958"/>
                  </a:ext>
                </a:extLst>
              </a:tr>
              <a:tr h="625434">
                <a:tc>
                  <a:txBody>
                    <a:bodyPr/>
                    <a:lstStyle/>
                    <a:p>
                      <a:pPr algn="ctr"/>
                      <a:r>
                        <a:rPr kumimoji="1" lang="en-US" altLang="ja-JP" sz="1600"/>
                        <a:t>3</a:t>
                      </a:r>
                      <a:endParaRPr kumimoji="1" lang="ja-JP" altLang="en-US" sz="1600"/>
                    </a:p>
                  </a:txBody>
                  <a:tcPr anchor="ctr"/>
                </a:tc>
                <a:tc>
                  <a:txBody>
                    <a:bodyPr/>
                    <a:lstStyle/>
                    <a:p>
                      <a:r>
                        <a:rPr kumimoji="1" lang="ja-JP" altLang="en-US" sz="2000" b="1"/>
                        <a:t>構造と明確さ</a:t>
                      </a:r>
                    </a:p>
                  </a:txBody>
                  <a:tcPr anchor="ctr"/>
                </a:tc>
                <a:tc>
                  <a:txBody>
                    <a:bodyPr/>
                    <a:lstStyle/>
                    <a:p>
                      <a:r>
                        <a:rPr kumimoji="1" lang="ja-JP" altLang="en-US" sz="1800"/>
                        <a:t>「チームの役割、計画、目標が明確になっている」と思えるか</a:t>
                      </a:r>
                    </a:p>
                  </a:txBody>
                  <a:tcPr/>
                </a:tc>
                <a:extLst>
                  <a:ext uri="{0D108BD9-81ED-4DB2-BD59-A6C34878D82A}">
                    <a16:rowId xmlns:a16="http://schemas.microsoft.com/office/drawing/2014/main" val="1835909718"/>
                  </a:ext>
                </a:extLst>
              </a:tr>
              <a:tr h="763030">
                <a:tc>
                  <a:txBody>
                    <a:bodyPr/>
                    <a:lstStyle/>
                    <a:p>
                      <a:pPr algn="ctr"/>
                      <a:r>
                        <a:rPr kumimoji="1" lang="en-US" altLang="ja-JP" sz="1600"/>
                        <a:t>4</a:t>
                      </a:r>
                      <a:endParaRPr kumimoji="1" lang="ja-JP" altLang="en-US" sz="1600"/>
                    </a:p>
                  </a:txBody>
                  <a:tcPr anchor="ctr"/>
                </a:tc>
                <a:tc>
                  <a:txBody>
                    <a:bodyPr/>
                    <a:lstStyle/>
                    <a:p>
                      <a:r>
                        <a:rPr kumimoji="1" lang="ja-JP" altLang="en-US" sz="2000" b="1"/>
                        <a:t>仕事の意味</a:t>
                      </a:r>
                    </a:p>
                  </a:txBody>
                  <a:tcPr anchor="ctr"/>
                </a:tc>
                <a:tc>
                  <a:txBody>
                    <a:bodyPr/>
                    <a:lstStyle/>
                    <a:p>
                      <a:r>
                        <a:rPr kumimoji="1" lang="ja-JP" altLang="en-US" sz="1800"/>
                        <a:t>「チームのためにしている仕事は、自分自身にとっても意義がある」と思えるか</a:t>
                      </a:r>
                    </a:p>
                  </a:txBody>
                  <a:tcPr/>
                </a:tc>
                <a:extLst>
                  <a:ext uri="{0D108BD9-81ED-4DB2-BD59-A6C34878D82A}">
                    <a16:rowId xmlns:a16="http://schemas.microsoft.com/office/drawing/2014/main" val="1875944884"/>
                  </a:ext>
                </a:extLst>
              </a:tr>
              <a:tr h="625434">
                <a:tc>
                  <a:txBody>
                    <a:bodyPr/>
                    <a:lstStyle/>
                    <a:p>
                      <a:pPr algn="ctr"/>
                      <a:r>
                        <a:rPr kumimoji="1" lang="en-US" altLang="ja-JP" sz="1600"/>
                        <a:t>5</a:t>
                      </a:r>
                      <a:endParaRPr kumimoji="1" lang="ja-JP" altLang="en-US" sz="1600"/>
                    </a:p>
                  </a:txBody>
                  <a:tcPr anchor="ctr"/>
                </a:tc>
                <a:tc>
                  <a:txBody>
                    <a:bodyPr/>
                    <a:lstStyle/>
                    <a:p>
                      <a:r>
                        <a:rPr kumimoji="1" lang="ja-JP" altLang="en-US" sz="2000" b="1"/>
                        <a:t>インパクト</a:t>
                      </a:r>
                    </a:p>
                  </a:txBody>
                  <a:tcPr anchor="ctr"/>
                </a:tc>
                <a:tc>
                  <a:txBody>
                    <a:bodyPr/>
                    <a:lstStyle/>
                    <a:p>
                      <a:r>
                        <a:rPr kumimoji="1" lang="ja-JP" altLang="en-US" sz="1800" dirty="0"/>
                        <a:t>「自分の仕事について、意義があり、良い変化を生むもの」と思えるか</a:t>
                      </a:r>
                    </a:p>
                  </a:txBody>
                  <a:tcPr/>
                </a:tc>
                <a:extLst>
                  <a:ext uri="{0D108BD9-81ED-4DB2-BD59-A6C34878D82A}">
                    <a16:rowId xmlns:a16="http://schemas.microsoft.com/office/drawing/2014/main" val="1098739690"/>
                  </a:ext>
                </a:extLst>
              </a:tr>
            </a:tbl>
          </a:graphicData>
        </a:graphic>
      </p:graphicFrame>
      <p:sp>
        <p:nvSpPr>
          <p:cNvPr id="7" name="テキスト ボックス 6">
            <a:extLst>
              <a:ext uri="{FF2B5EF4-FFF2-40B4-BE49-F238E27FC236}">
                <a16:creationId xmlns:a16="http://schemas.microsoft.com/office/drawing/2014/main" id="{3AF237DF-774C-4C66-AA49-51F487CF808B}"/>
              </a:ext>
            </a:extLst>
          </p:cNvPr>
          <p:cNvSpPr txBox="1"/>
          <p:nvPr/>
        </p:nvSpPr>
        <p:spPr>
          <a:xfrm>
            <a:off x="397931" y="1143000"/>
            <a:ext cx="11463587" cy="369332"/>
          </a:xfrm>
          <a:prstGeom prst="rect">
            <a:avLst/>
          </a:prstGeom>
          <a:noFill/>
        </p:spPr>
        <p:txBody>
          <a:bodyPr wrap="square" rtlCol="0">
            <a:spAutoFit/>
          </a:bodyPr>
          <a:lstStyle/>
          <a:p>
            <a:r>
              <a:rPr kumimoji="1" lang="en-US" altLang="ja-JP"/>
              <a:t>Google</a:t>
            </a:r>
            <a:r>
              <a:rPr kumimoji="1" lang="ja-JP" altLang="en-US"/>
              <a:t>が長年に渡る調査で導きだした、成功するチームに見られる５つの要因</a:t>
            </a:r>
          </a:p>
        </p:txBody>
      </p:sp>
    </p:spTree>
    <p:extLst>
      <p:ext uri="{BB962C8B-B14F-4D97-AF65-F5344CB8AC3E}">
        <p14:creationId xmlns:p14="http://schemas.microsoft.com/office/powerpoint/2010/main" val="28864611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95AC6-1E04-4ABB-87D2-C1232CC99F47}"/>
              </a:ext>
            </a:extLst>
          </p:cNvPr>
          <p:cNvSpPr>
            <a:spLocks noGrp="1"/>
          </p:cNvSpPr>
          <p:nvPr>
            <p:ph type="title"/>
          </p:nvPr>
        </p:nvSpPr>
        <p:spPr/>
        <p:txBody>
          <a:bodyPr>
            <a:normAutofit fontScale="90000"/>
          </a:bodyPr>
          <a:lstStyle/>
          <a:p>
            <a:r>
              <a:rPr lang="ja-JP" altLang="en-US"/>
              <a:t>心理的安全性が高いチームが成功する</a:t>
            </a:r>
            <a:endParaRPr kumimoji="1" lang="ja-JP" altLang="en-US"/>
          </a:p>
        </p:txBody>
      </p:sp>
      <p:sp>
        <p:nvSpPr>
          <p:cNvPr id="3" name="フッター プレースホルダー 2">
            <a:extLst>
              <a:ext uri="{FF2B5EF4-FFF2-40B4-BE49-F238E27FC236}">
                <a16:creationId xmlns:a16="http://schemas.microsoft.com/office/drawing/2014/main" id="{C9F64767-D523-49E4-93D5-BF2D0CE7DBC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CC91A96-EA91-4AB9-BAC4-A1B358AE6C83}"/>
              </a:ext>
            </a:extLst>
          </p:cNvPr>
          <p:cNvSpPr>
            <a:spLocks noGrp="1"/>
          </p:cNvSpPr>
          <p:nvPr>
            <p:ph type="sldNum" sz="quarter" idx="11"/>
          </p:nvPr>
        </p:nvSpPr>
        <p:spPr/>
        <p:txBody>
          <a:bodyPr/>
          <a:lstStyle/>
          <a:p>
            <a:fld id="{D9AE47F2-95C2-4286-997D-4843A9A6AD0C}" type="slidenum">
              <a:rPr lang="ja-JP" altLang="en-US" smtClean="0"/>
              <a:pPr/>
              <a:t>96</a:t>
            </a:fld>
            <a:endParaRPr lang="ja-JP" altLang="en-US"/>
          </a:p>
        </p:txBody>
      </p:sp>
      <p:sp>
        <p:nvSpPr>
          <p:cNvPr id="6" name="コンテンツ プレースホルダー 2">
            <a:extLst>
              <a:ext uri="{FF2B5EF4-FFF2-40B4-BE49-F238E27FC236}">
                <a16:creationId xmlns:a16="http://schemas.microsoft.com/office/drawing/2014/main" id="{A6DBB389-A82F-40F1-A988-7575A5D519A9}"/>
              </a:ext>
            </a:extLst>
          </p:cNvPr>
          <p:cNvSpPr>
            <a:spLocks noGrp="1"/>
          </p:cNvSpPr>
          <p:nvPr>
            <p:ph sz="quarter" idx="12"/>
          </p:nvPr>
        </p:nvSpPr>
        <p:spPr>
          <a:xfrm>
            <a:off x="397932" y="1264357"/>
            <a:ext cx="11455399" cy="4888794"/>
          </a:xfrm>
        </p:spPr>
        <p:txBody>
          <a:bodyPr>
            <a:normAutofit/>
          </a:bodyPr>
          <a:lstStyle/>
          <a:p>
            <a:r>
              <a:rPr lang="ja-JP" altLang="en-US"/>
              <a:t> </a:t>
            </a:r>
            <a:r>
              <a:rPr lang="en-US" altLang="ja-JP"/>
              <a:t>5 </a:t>
            </a:r>
            <a:r>
              <a:rPr lang="ja-JP" altLang="en-US"/>
              <a:t>つの要因のうち、圧倒的に重要なのが</a:t>
            </a:r>
            <a:r>
              <a:rPr lang="ja-JP" altLang="en-US" b="1"/>
              <a:t>心理的安全性</a:t>
            </a:r>
            <a:endParaRPr lang="en-US" altLang="ja-JP" b="1"/>
          </a:p>
          <a:p>
            <a:pPr lvl="1"/>
            <a:r>
              <a:rPr lang="ja-JP" altLang="en-US"/>
              <a:t>職場になんでも言える雰囲気があること</a:t>
            </a:r>
            <a:endParaRPr lang="en-US" altLang="ja-JP"/>
          </a:p>
          <a:p>
            <a:pPr lvl="1"/>
            <a:r>
              <a:rPr lang="ja-JP" altLang="en-US"/>
              <a:t>心理的安全性の高いチームの傾向</a:t>
            </a:r>
            <a:endParaRPr lang="en-US" altLang="ja-JP"/>
          </a:p>
          <a:p>
            <a:pPr lvl="2"/>
            <a:r>
              <a:rPr lang="ja-JP" altLang="en-US"/>
              <a:t>離職率が低い</a:t>
            </a:r>
            <a:endParaRPr lang="en-US" altLang="ja-JP"/>
          </a:p>
          <a:p>
            <a:pPr lvl="2"/>
            <a:r>
              <a:rPr lang="ja-JP" altLang="en-US"/>
              <a:t>他のチームメンバーが発案した多様なアイデアをうまく利用することができる</a:t>
            </a:r>
            <a:endParaRPr lang="en-US" altLang="ja-JP"/>
          </a:p>
          <a:p>
            <a:pPr lvl="2"/>
            <a:r>
              <a:rPr lang="ja-JP" altLang="en-US"/>
              <a:t>収益性が高い</a:t>
            </a:r>
            <a:endParaRPr lang="en-US" altLang="ja-JP"/>
          </a:p>
          <a:p>
            <a:pPr lvl="2"/>
            <a:r>
              <a:rPr lang="ja-JP" altLang="en-US"/>
              <a:t>「効果的に働く」とマネージャーから評価される機会が </a:t>
            </a:r>
            <a:r>
              <a:rPr lang="en-US" altLang="ja-JP"/>
              <a:t>2 </a:t>
            </a:r>
            <a:r>
              <a:rPr lang="ja-JP" altLang="en-US"/>
              <a:t>倍多い</a:t>
            </a:r>
            <a:endParaRPr lang="en-US" altLang="ja-JP"/>
          </a:p>
        </p:txBody>
      </p:sp>
    </p:spTree>
    <p:extLst>
      <p:ext uri="{BB962C8B-B14F-4D97-AF65-F5344CB8AC3E}">
        <p14:creationId xmlns:p14="http://schemas.microsoft.com/office/powerpoint/2010/main" val="1817427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81082-BEC9-4934-B06D-72A48874567A}"/>
              </a:ext>
            </a:extLst>
          </p:cNvPr>
          <p:cNvSpPr>
            <a:spLocks noGrp="1"/>
          </p:cNvSpPr>
          <p:nvPr>
            <p:ph type="title"/>
          </p:nvPr>
        </p:nvSpPr>
        <p:spPr/>
        <p:txBody>
          <a:bodyPr>
            <a:normAutofit fontScale="90000"/>
          </a:bodyPr>
          <a:lstStyle/>
          <a:p>
            <a:r>
              <a:rPr lang="en-US" altLang="ja-JP"/>
              <a:t>【</a:t>
            </a:r>
            <a:r>
              <a:rPr lang="ja-JP" altLang="en-US"/>
              <a:t>演習</a:t>
            </a:r>
            <a:r>
              <a:rPr lang="en-US" altLang="ja-JP"/>
              <a:t>】</a:t>
            </a:r>
            <a:r>
              <a:rPr lang="ja-JP" altLang="en-US"/>
              <a:t>心理的安全性について考える</a:t>
            </a:r>
            <a:endParaRPr kumimoji="1" lang="ja-JP" altLang="en-US"/>
          </a:p>
        </p:txBody>
      </p:sp>
      <p:sp>
        <p:nvSpPr>
          <p:cNvPr id="3" name="フッター プレースホルダー 2">
            <a:extLst>
              <a:ext uri="{FF2B5EF4-FFF2-40B4-BE49-F238E27FC236}">
                <a16:creationId xmlns:a16="http://schemas.microsoft.com/office/drawing/2014/main" id="{5F7C587B-8AFC-403E-B4C8-564FA7E1CD3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FF5A0E-99D8-406F-A0E5-0DD03438F26E}"/>
              </a:ext>
            </a:extLst>
          </p:cNvPr>
          <p:cNvSpPr>
            <a:spLocks noGrp="1"/>
          </p:cNvSpPr>
          <p:nvPr>
            <p:ph type="sldNum" sz="quarter" idx="11"/>
          </p:nvPr>
        </p:nvSpPr>
        <p:spPr/>
        <p:txBody>
          <a:bodyPr/>
          <a:lstStyle/>
          <a:p>
            <a:fld id="{D9AE47F2-95C2-4286-997D-4843A9A6AD0C}" type="slidenum">
              <a:rPr lang="ja-JP" altLang="en-US" smtClean="0"/>
              <a:pPr/>
              <a:t>97</a:t>
            </a:fld>
            <a:endParaRPr lang="ja-JP" altLang="en-US"/>
          </a:p>
        </p:txBody>
      </p:sp>
      <p:sp>
        <p:nvSpPr>
          <p:cNvPr id="6" name="テキスト ボックス 5">
            <a:extLst>
              <a:ext uri="{FF2B5EF4-FFF2-40B4-BE49-F238E27FC236}">
                <a16:creationId xmlns:a16="http://schemas.microsoft.com/office/drawing/2014/main" id="{965A9B74-8D92-49CF-A0A3-DF4EADD55ED9}"/>
              </a:ext>
            </a:extLst>
          </p:cNvPr>
          <p:cNvSpPr txBox="1"/>
          <p:nvPr/>
        </p:nvSpPr>
        <p:spPr>
          <a:xfrm>
            <a:off x="406121" y="1363616"/>
            <a:ext cx="11455398"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solidFill>
                  <a:schemeClr val="tx1"/>
                </a:solidFill>
              </a:rPr>
              <a:t>技術的な専門知識に精通する</a:t>
            </a:r>
            <a:r>
              <a:rPr lang="en-US" altLang="ja-JP">
                <a:solidFill>
                  <a:schemeClr val="tx1"/>
                </a:solidFill>
              </a:rPr>
              <a:t>A</a:t>
            </a:r>
            <a:r>
              <a:rPr lang="ja-JP" altLang="en-US">
                <a:solidFill>
                  <a:schemeClr val="tx1"/>
                </a:solidFill>
              </a:rPr>
              <a:t>さんは、長年にわたりマネージャー職を担当しています。この </a:t>
            </a:r>
            <a:r>
              <a:rPr lang="en-US" altLang="ja-JP">
                <a:solidFill>
                  <a:schemeClr val="tx1"/>
                </a:solidFill>
              </a:rPr>
              <a:t>2 </a:t>
            </a:r>
            <a:r>
              <a:rPr lang="ja-JP" altLang="en-US">
                <a:solidFill>
                  <a:schemeClr val="tx1"/>
                </a:solidFill>
              </a:rPr>
              <a:t>年間は、大規模プロジェクトの運営を担当する </a:t>
            </a:r>
            <a:r>
              <a:rPr lang="en-US" altLang="ja-JP">
                <a:solidFill>
                  <a:schemeClr val="tx1"/>
                </a:solidFill>
              </a:rPr>
              <a:t>XYZ </a:t>
            </a:r>
            <a:r>
              <a:rPr lang="ja-JP" altLang="en-US">
                <a:solidFill>
                  <a:schemeClr val="tx1"/>
                </a:solidFill>
              </a:rPr>
              <a:t>というチームのマネージャーを務めてきました。</a:t>
            </a:r>
            <a:r>
              <a:rPr lang="en-US" altLang="ja-JP">
                <a:solidFill>
                  <a:schemeClr val="tx1"/>
                </a:solidFill>
              </a:rPr>
              <a:t>A</a:t>
            </a:r>
            <a:r>
              <a:rPr lang="ja-JP" altLang="en-US">
                <a:solidFill>
                  <a:schemeClr val="tx1"/>
                </a:solidFill>
              </a:rPr>
              <a:t>さんは、もともと要求水準の高い人物でしたが、ここ数か月は、ミスやありきたりなアイデア、自身の考え方にそぐわない出来事を受け入れない不寛容な側面が目立つようになっていました。</a:t>
            </a:r>
          </a:p>
          <a:p>
            <a:endParaRPr lang="ja-JP" altLang="en-US">
              <a:solidFill>
                <a:schemeClr val="tx1"/>
              </a:solidFill>
            </a:endParaRPr>
          </a:p>
          <a:p>
            <a:r>
              <a:rPr lang="ja-JP" altLang="en-US">
                <a:solidFill>
                  <a:schemeClr val="tx1"/>
                </a:solidFill>
              </a:rPr>
              <a:t>先日</a:t>
            </a:r>
            <a:r>
              <a:rPr lang="en-US" altLang="ja-JP">
                <a:solidFill>
                  <a:schemeClr val="tx1"/>
                </a:solidFill>
              </a:rPr>
              <a:t>A</a:t>
            </a:r>
            <a:r>
              <a:rPr lang="ja-JP" altLang="en-US">
                <a:solidFill>
                  <a:schemeClr val="tx1"/>
                </a:solidFill>
              </a:rPr>
              <a:t>さんは、経験豊富なチームメンバーが提案したアイデアを皆の前で厳しく非難し、さらに本人のいないところで辛らつな批判を繰り広げました。</a:t>
            </a:r>
            <a:r>
              <a:rPr lang="en-US" altLang="ja-JP">
                <a:solidFill>
                  <a:schemeClr val="tx1"/>
                </a:solidFill>
              </a:rPr>
              <a:t>A</a:t>
            </a:r>
            <a:r>
              <a:rPr lang="ja-JP" altLang="en-US" err="1">
                <a:solidFill>
                  <a:schemeClr val="tx1"/>
                </a:solidFill>
              </a:rPr>
              <a:t>さん以</a:t>
            </a:r>
            <a:r>
              <a:rPr lang="ja-JP" altLang="en-US">
                <a:solidFill>
                  <a:schemeClr val="tx1"/>
                </a:solidFill>
              </a:rPr>
              <a:t>外のメンバーは皆、このアイデアには説得力があり、裏付け調査も十分で、試してみる価値はあると考えていたにもかかわらずです。この出来事の後、メンバーからアイデアが提案されることはありませんでした。</a:t>
            </a:r>
          </a:p>
          <a:p>
            <a:endParaRPr lang="ja-JP" altLang="en-US">
              <a:solidFill>
                <a:schemeClr val="tx1"/>
              </a:solidFill>
            </a:endParaRPr>
          </a:p>
          <a:p>
            <a:r>
              <a:rPr lang="en-US" altLang="ja-JP">
                <a:solidFill>
                  <a:schemeClr val="tx1"/>
                </a:solidFill>
              </a:rPr>
              <a:t>A</a:t>
            </a:r>
            <a:r>
              <a:rPr lang="ja-JP" altLang="en-US" err="1">
                <a:solidFill>
                  <a:schemeClr val="tx1"/>
                </a:solidFill>
              </a:rPr>
              <a:t>さんの</a:t>
            </a:r>
            <a:r>
              <a:rPr lang="ja-JP" altLang="en-US">
                <a:solidFill>
                  <a:schemeClr val="tx1"/>
                </a:solidFill>
              </a:rPr>
              <a:t>アイデアが採用された新しい企画書は、創造性と新規性に欠けるという理由で、最終的に経営陣から却下されました。</a:t>
            </a:r>
            <a:endParaRPr kumimoji="1" lang="ja-JP" altLang="en-US">
              <a:solidFill>
                <a:schemeClr val="tx1"/>
              </a:solidFill>
            </a:endParaRPr>
          </a:p>
        </p:txBody>
      </p:sp>
      <p:sp>
        <p:nvSpPr>
          <p:cNvPr id="7" name="正方形/長方形 6">
            <a:extLst>
              <a:ext uri="{FF2B5EF4-FFF2-40B4-BE49-F238E27FC236}">
                <a16:creationId xmlns:a16="http://schemas.microsoft.com/office/drawing/2014/main" id="{43A65A59-9E79-4D39-A54B-101C504628F3}"/>
              </a:ext>
            </a:extLst>
          </p:cNvPr>
          <p:cNvSpPr/>
          <p:nvPr/>
        </p:nvSpPr>
        <p:spPr>
          <a:xfrm>
            <a:off x="406121" y="5025662"/>
            <a:ext cx="1145539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a:solidFill>
                  <a:schemeClr val="tx1"/>
                </a:solidFill>
              </a:rPr>
              <a:t>心理的安全性が表れているのはどの振る舞いですか？</a:t>
            </a:r>
          </a:p>
          <a:p>
            <a:pPr marL="285750" indent="-285750">
              <a:buFont typeface="Arial" panose="020B0604020202020204" pitchFamily="34" charset="0"/>
              <a:buChar char="•"/>
            </a:pPr>
            <a:r>
              <a:rPr lang="ja-JP" altLang="en-US">
                <a:solidFill>
                  <a:schemeClr val="tx1"/>
                </a:solidFill>
              </a:rPr>
              <a:t>心理的安全性の欠落を示唆しているのはどの振る舞いですか？</a:t>
            </a:r>
          </a:p>
          <a:p>
            <a:pPr marL="285750" indent="-285750">
              <a:buFont typeface="Arial" panose="020B0604020202020204" pitchFamily="34" charset="0"/>
              <a:buChar char="•"/>
            </a:pPr>
            <a:r>
              <a:rPr lang="ja-JP" altLang="en-US">
                <a:solidFill>
                  <a:schemeClr val="tx1"/>
                </a:solidFill>
              </a:rPr>
              <a:t>心理的安全性が非常に重要なのはなぜだと思いますか？チームにおいて、心理的安全性の有無はどのような違いをもたらしますか？ご自身のチームを振り返ってみるとどうですか？</a:t>
            </a:r>
          </a:p>
        </p:txBody>
      </p:sp>
    </p:spTree>
    <p:extLst>
      <p:ext uri="{BB962C8B-B14F-4D97-AF65-F5344CB8AC3E}">
        <p14:creationId xmlns:p14="http://schemas.microsoft.com/office/powerpoint/2010/main" val="29874778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8C10C-FC24-4744-AD33-7F42B24DB47B}"/>
              </a:ext>
            </a:extLst>
          </p:cNvPr>
          <p:cNvSpPr>
            <a:spLocks noGrp="1"/>
          </p:cNvSpPr>
          <p:nvPr>
            <p:ph type="title"/>
          </p:nvPr>
        </p:nvSpPr>
        <p:spPr/>
        <p:txBody>
          <a:bodyPr>
            <a:normAutofit fontScale="90000"/>
          </a:bodyPr>
          <a:lstStyle/>
          <a:p>
            <a:r>
              <a:rPr lang="en-US" altLang="ja-JP"/>
              <a:t>【</a:t>
            </a:r>
            <a:r>
              <a:rPr lang="ja-JP" altLang="en-US"/>
              <a:t>実践</a:t>
            </a:r>
            <a:r>
              <a:rPr lang="en-US" altLang="ja-JP"/>
              <a:t>】</a:t>
            </a:r>
            <a:r>
              <a:rPr lang="ja-JP" altLang="en-US"/>
              <a:t>効果的なチームを作るための取り組み</a:t>
            </a:r>
            <a:endParaRPr kumimoji="1" lang="ja-JP" altLang="en-US"/>
          </a:p>
        </p:txBody>
      </p:sp>
      <p:sp>
        <p:nvSpPr>
          <p:cNvPr id="3" name="フッター プレースホルダー 2">
            <a:extLst>
              <a:ext uri="{FF2B5EF4-FFF2-40B4-BE49-F238E27FC236}">
                <a16:creationId xmlns:a16="http://schemas.microsoft.com/office/drawing/2014/main" id="{0EB8DFDE-17AC-422A-BC6B-316DBA1A4B30}"/>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B6F2D86-D7C7-4A6D-A7D5-9060427634D6}"/>
              </a:ext>
            </a:extLst>
          </p:cNvPr>
          <p:cNvSpPr>
            <a:spLocks noGrp="1"/>
          </p:cNvSpPr>
          <p:nvPr>
            <p:ph type="sldNum" sz="quarter" idx="11"/>
          </p:nvPr>
        </p:nvSpPr>
        <p:spPr/>
        <p:txBody>
          <a:bodyPr/>
          <a:lstStyle/>
          <a:p>
            <a:fld id="{D9AE47F2-95C2-4286-997D-4843A9A6AD0C}" type="slidenum">
              <a:rPr lang="ja-JP" altLang="en-US" smtClean="0"/>
              <a:pPr/>
              <a:t>98</a:t>
            </a:fld>
            <a:endParaRPr lang="ja-JP" altLang="en-US"/>
          </a:p>
        </p:txBody>
      </p:sp>
      <p:graphicFrame>
        <p:nvGraphicFramePr>
          <p:cNvPr id="6" name="コンテンツ プレースホルダー 7">
            <a:extLst>
              <a:ext uri="{FF2B5EF4-FFF2-40B4-BE49-F238E27FC236}">
                <a16:creationId xmlns:a16="http://schemas.microsoft.com/office/drawing/2014/main" id="{FAF5ABE1-9992-4C79-BAB1-9461667A5AC8}"/>
              </a:ext>
            </a:extLst>
          </p:cNvPr>
          <p:cNvGraphicFramePr>
            <a:graphicFrameLocks noGrp="1"/>
          </p:cNvGraphicFramePr>
          <p:nvPr>
            <p:ph sz="quarter" idx="12"/>
            <p:extLst>
              <p:ext uri="{D42A27DB-BD31-4B8C-83A1-F6EECF244321}">
                <p14:modId xmlns:p14="http://schemas.microsoft.com/office/powerpoint/2010/main" val="902090809"/>
              </p:ext>
            </p:extLst>
          </p:nvPr>
        </p:nvGraphicFramePr>
        <p:xfrm>
          <a:off x="403124" y="1628749"/>
          <a:ext cx="11385751" cy="4074428"/>
        </p:xfrm>
        <a:graphic>
          <a:graphicData uri="http://schemas.openxmlformats.org/drawingml/2006/table">
            <a:tbl>
              <a:tblPr firstRow="1" bandRow="1">
                <a:tableStyleId>{5C22544A-7EE6-4342-B048-85BDC9FD1C3A}</a:tableStyleId>
              </a:tblPr>
              <a:tblGrid>
                <a:gridCol w="417875">
                  <a:extLst>
                    <a:ext uri="{9D8B030D-6E8A-4147-A177-3AD203B41FA5}">
                      <a16:colId xmlns:a16="http://schemas.microsoft.com/office/drawing/2014/main" val="47887497"/>
                    </a:ext>
                  </a:extLst>
                </a:gridCol>
                <a:gridCol w="1912154">
                  <a:extLst>
                    <a:ext uri="{9D8B030D-6E8A-4147-A177-3AD203B41FA5}">
                      <a16:colId xmlns:a16="http://schemas.microsoft.com/office/drawing/2014/main" val="1914663984"/>
                    </a:ext>
                  </a:extLst>
                </a:gridCol>
                <a:gridCol w="9055722">
                  <a:extLst>
                    <a:ext uri="{9D8B030D-6E8A-4147-A177-3AD203B41FA5}">
                      <a16:colId xmlns:a16="http://schemas.microsoft.com/office/drawing/2014/main" val="3952499117"/>
                    </a:ext>
                  </a:extLst>
                </a:gridCol>
              </a:tblGrid>
              <a:tr h="296822">
                <a:tc>
                  <a:txBody>
                    <a:bodyPr/>
                    <a:lstStyle/>
                    <a:p>
                      <a:endParaRPr kumimoji="1" lang="ja-JP" altLang="en-US" sz="1600"/>
                    </a:p>
                  </a:txBody>
                  <a:tcPr/>
                </a:tc>
                <a:tc>
                  <a:txBody>
                    <a:bodyPr/>
                    <a:lstStyle/>
                    <a:p>
                      <a:pPr algn="ctr"/>
                      <a:r>
                        <a:rPr kumimoji="1" lang="ja-JP" altLang="en-US" sz="1600"/>
                        <a:t>要因</a:t>
                      </a:r>
                    </a:p>
                  </a:txBody>
                  <a:tcPr/>
                </a:tc>
                <a:tc>
                  <a:txBody>
                    <a:bodyPr/>
                    <a:lstStyle/>
                    <a:p>
                      <a:pPr algn="ctr"/>
                      <a:r>
                        <a:rPr kumimoji="1" lang="ja-JP" altLang="en-US" sz="1600"/>
                        <a:t>主な取り組み</a:t>
                      </a:r>
                    </a:p>
                  </a:txBody>
                  <a:tcPr/>
                </a:tc>
                <a:extLst>
                  <a:ext uri="{0D108BD9-81ED-4DB2-BD59-A6C34878D82A}">
                    <a16:rowId xmlns:a16="http://schemas.microsoft.com/office/drawing/2014/main" val="3859637971"/>
                  </a:ext>
                </a:extLst>
              </a:tr>
              <a:tr h="800306">
                <a:tc>
                  <a:txBody>
                    <a:bodyPr/>
                    <a:lstStyle/>
                    <a:p>
                      <a:pPr algn="ctr"/>
                      <a:r>
                        <a:rPr kumimoji="1" lang="en-US" altLang="ja-JP" sz="1600"/>
                        <a:t>1</a:t>
                      </a:r>
                      <a:endParaRPr kumimoji="1" lang="ja-JP" altLang="en-US" sz="1600"/>
                    </a:p>
                  </a:txBody>
                  <a:tcPr anchor="ctr"/>
                </a:tc>
                <a:tc>
                  <a:txBody>
                    <a:bodyPr/>
                    <a:lstStyle/>
                    <a:p>
                      <a:r>
                        <a:rPr kumimoji="1" lang="ja-JP" altLang="en-US" sz="2000" b="1">
                          <a:solidFill>
                            <a:schemeClr val="tx1"/>
                          </a:solidFill>
                        </a:rPr>
                        <a:t>心理的安全性</a:t>
                      </a:r>
                    </a:p>
                  </a:txBody>
                  <a:tcPr anchor="ctr"/>
                </a:tc>
                <a:tc>
                  <a:txBody>
                    <a:bodyPr/>
                    <a:lstStyle/>
                    <a:p>
                      <a:pPr marL="0" indent="0">
                        <a:buFont typeface="Arial" panose="020B0604020202020204" pitchFamily="34" charset="0"/>
                        <a:buNone/>
                      </a:pPr>
                      <a:r>
                        <a:rPr kumimoji="1" lang="ja-JP" altLang="en-US" sz="1800"/>
                        <a:t>チームからの意見やアイデアを求める</a:t>
                      </a:r>
                    </a:p>
                  </a:txBody>
                  <a:tcPr/>
                </a:tc>
                <a:extLst>
                  <a:ext uri="{0D108BD9-81ED-4DB2-BD59-A6C34878D82A}">
                    <a16:rowId xmlns:a16="http://schemas.microsoft.com/office/drawing/2014/main" val="899286912"/>
                  </a:ext>
                </a:extLst>
              </a:tr>
              <a:tr h="652881">
                <a:tc>
                  <a:txBody>
                    <a:bodyPr/>
                    <a:lstStyle/>
                    <a:p>
                      <a:pPr algn="ctr"/>
                      <a:r>
                        <a:rPr kumimoji="1" lang="en-US" altLang="ja-JP" sz="1600"/>
                        <a:t>2</a:t>
                      </a:r>
                      <a:endParaRPr kumimoji="1" lang="ja-JP" altLang="en-US" sz="1600"/>
                    </a:p>
                  </a:txBody>
                  <a:tcPr anchor="ctr"/>
                </a:tc>
                <a:tc>
                  <a:txBody>
                    <a:bodyPr/>
                    <a:lstStyle/>
                    <a:p>
                      <a:r>
                        <a:rPr kumimoji="1" lang="ja-JP" altLang="en-US" sz="2000" b="1"/>
                        <a:t>相互信頼</a:t>
                      </a:r>
                    </a:p>
                  </a:txBody>
                  <a:tcPr anchor="ctr"/>
                </a:tc>
                <a:tc>
                  <a:txBody>
                    <a:bodyPr/>
                    <a:lstStyle/>
                    <a:p>
                      <a:pPr marL="0" indent="0">
                        <a:buFont typeface="Arial" panose="020B0604020202020204" pitchFamily="34" charset="0"/>
                        <a:buNone/>
                      </a:pPr>
                      <a:r>
                        <a:rPr kumimoji="1" lang="ja-JP" altLang="en-US" sz="1800"/>
                        <a:t>各チームメンバーの役割と責任を明確にする</a:t>
                      </a:r>
                    </a:p>
                  </a:txBody>
                  <a:tcPr/>
                </a:tc>
                <a:extLst>
                  <a:ext uri="{0D108BD9-81ED-4DB2-BD59-A6C34878D82A}">
                    <a16:rowId xmlns:a16="http://schemas.microsoft.com/office/drawing/2014/main" val="528899958"/>
                  </a:ext>
                </a:extLst>
              </a:tr>
              <a:tr h="533391">
                <a:tc>
                  <a:txBody>
                    <a:bodyPr/>
                    <a:lstStyle/>
                    <a:p>
                      <a:pPr algn="ctr"/>
                      <a:r>
                        <a:rPr kumimoji="1" lang="en-US" altLang="ja-JP" sz="1600"/>
                        <a:t>3</a:t>
                      </a:r>
                      <a:endParaRPr kumimoji="1" lang="ja-JP" altLang="en-US" sz="1600"/>
                    </a:p>
                  </a:txBody>
                  <a:tcPr anchor="ctr"/>
                </a:tc>
                <a:tc>
                  <a:txBody>
                    <a:bodyPr/>
                    <a:lstStyle/>
                    <a:p>
                      <a:r>
                        <a:rPr kumimoji="1" lang="ja-JP" altLang="en-US" sz="2000" b="1"/>
                        <a:t>構造と明確さ</a:t>
                      </a:r>
                    </a:p>
                  </a:txBody>
                  <a:tcPr anchor="ctr"/>
                </a:tc>
                <a:tc>
                  <a:txBody>
                    <a:bodyPr/>
                    <a:lstStyle/>
                    <a:p>
                      <a:pPr marL="0" indent="0">
                        <a:buFont typeface="Arial" panose="020B0604020202020204" pitchFamily="34" charset="0"/>
                        <a:buNone/>
                      </a:pPr>
                      <a:r>
                        <a:rPr kumimoji="1" lang="ja-JP" altLang="en-US" sz="1800"/>
                        <a:t>チームの目標を定期的に周知し、目標達成のための計画をメンバーに理解させる</a:t>
                      </a:r>
                    </a:p>
                  </a:txBody>
                  <a:tcPr/>
                </a:tc>
                <a:extLst>
                  <a:ext uri="{0D108BD9-81ED-4DB2-BD59-A6C34878D82A}">
                    <a16:rowId xmlns:a16="http://schemas.microsoft.com/office/drawing/2014/main" val="1835909718"/>
                  </a:ext>
                </a:extLst>
              </a:tr>
              <a:tr h="761987">
                <a:tc>
                  <a:txBody>
                    <a:bodyPr/>
                    <a:lstStyle/>
                    <a:p>
                      <a:pPr algn="ctr"/>
                      <a:r>
                        <a:rPr kumimoji="1" lang="en-US" altLang="ja-JP" sz="1600"/>
                        <a:t>4</a:t>
                      </a:r>
                      <a:endParaRPr kumimoji="1" lang="ja-JP" altLang="en-US" sz="1600"/>
                    </a:p>
                  </a:txBody>
                  <a:tcPr anchor="ctr"/>
                </a:tc>
                <a:tc>
                  <a:txBody>
                    <a:bodyPr/>
                    <a:lstStyle/>
                    <a:p>
                      <a:r>
                        <a:rPr kumimoji="1" lang="ja-JP" altLang="en-US" sz="2000" b="1"/>
                        <a:t>仕事の意味</a:t>
                      </a:r>
                    </a:p>
                  </a:txBody>
                  <a:tcPr anchor="ctr"/>
                </a:tc>
                <a:tc>
                  <a:txBody>
                    <a:bodyPr/>
                    <a:lstStyle/>
                    <a:p>
                      <a:pPr marL="0" indent="0">
                        <a:buFont typeface="Arial" panose="020B0604020202020204" pitchFamily="34" charset="0"/>
                        <a:buNone/>
                      </a:pPr>
                      <a:r>
                        <a:rPr kumimoji="1" lang="ja-JP" altLang="en-US" sz="1800"/>
                        <a:t>チームメンバーが効果的に行なっている取り組みに対して好意的なフィードバックを提供し、メンバーが課題に直面している場合には手を差し伸べる</a:t>
                      </a:r>
                    </a:p>
                  </a:txBody>
                  <a:tcPr/>
                </a:tc>
                <a:extLst>
                  <a:ext uri="{0D108BD9-81ED-4DB2-BD59-A6C34878D82A}">
                    <a16:rowId xmlns:a16="http://schemas.microsoft.com/office/drawing/2014/main" val="1875944884"/>
                  </a:ext>
                </a:extLst>
              </a:tr>
              <a:tr h="990583">
                <a:tc>
                  <a:txBody>
                    <a:bodyPr/>
                    <a:lstStyle/>
                    <a:p>
                      <a:pPr algn="ctr"/>
                      <a:r>
                        <a:rPr kumimoji="1" lang="en-US" altLang="ja-JP" sz="1600"/>
                        <a:t>5</a:t>
                      </a:r>
                      <a:endParaRPr kumimoji="1" lang="ja-JP" altLang="en-US" sz="1600"/>
                    </a:p>
                  </a:txBody>
                  <a:tcPr anchor="ctr"/>
                </a:tc>
                <a:tc>
                  <a:txBody>
                    <a:bodyPr/>
                    <a:lstStyle/>
                    <a:p>
                      <a:r>
                        <a:rPr kumimoji="1" lang="ja-JP" altLang="en-US" sz="2000" b="1"/>
                        <a:t>インパクト</a:t>
                      </a:r>
                    </a:p>
                  </a:txBody>
                  <a:tcPr anchor="ctr"/>
                </a:tc>
                <a:tc>
                  <a:txBody>
                    <a:bodyPr/>
                    <a:lstStyle/>
                    <a:p>
                      <a:pPr marL="0" indent="0">
                        <a:buFont typeface="Arial" panose="020B0604020202020204" pitchFamily="34" charset="0"/>
                        <a:buNone/>
                      </a:pPr>
                      <a:r>
                        <a:rPr kumimoji="1" lang="ja-JP" altLang="en-US" sz="1800" dirty="0"/>
                        <a:t>各チームメンバーの仕事が、チームや組織の目標達成に貢献するような明確なビジョンを共同で策定する</a:t>
                      </a:r>
                    </a:p>
                  </a:txBody>
                  <a:tcPr/>
                </a:tc>
                <a:extLst>
                  <a:ext uri="{0D108BD9-81ED-4DB2-BD59-A6C34878D82A}">
                    <a16:rowId xmlns:a16="http://schemas.microsoft.com/office/drawing/2014/main" val="1098739690"/>
                  </a:ext>
                </a:extLst>
              </a:tr>
            </a:tbl>
          </a:graphicData>
        </a:graphic>
      </p:graphicFrame>
      <p:sp>
        <p:nvSpPr>
          <p:cNvPr id="7" name="テキスト ボックス 6">
            <a:extLst>
              <a:ext uri="{FF2B5EF4-FFF2-40B4-BE49-F238E27FC236}">
                <a16:creationId xmlns:a16="http://schemas.microsoft.com/office/drawing/2014/main" id="{3AF237DF-774C-4C66-AA49-51F487CF808B}"/>
              </a:ext>
            </a:extLst>
          </p:cNvPr>
          <p:cNvSpPr txBox="1"/>
          <p:nvPr/>
        </p:nvSpPr>
        <p:spPr>
          <a:xfrm>
            <a:off x="397931" y="1143000"/>
            <a:ext cx="11463587" cy="369332"/>
          </a:xfrm>
          <a:prstGeom prst="rect">
            <a:avLst/>
          </a:prstGeom>
          <a:noFill/>
        </p:spPr>
        <p:txBody>
          <a:bodyPr wrap="square" rtlCol="0">
            <a:spAutoFit/>
          </a:bodyPr>
          <a:lstStyle/>
          <a:p>
            <a:r>
              <a:rPr kumimoji="1" lang="ja-JP" altLang="en-US"/>
              <a:t>効果的なチーム</a:t>
            </a:r>
            <a:r>
              <a:rPr lang="ja-JP" altLang="en-US"/>
              <a:t>を作るには、マネージャーやリーダーが以下の取り組みを行う</a:t>
            </a:r>
            <a:endParaRPr kumimoji="1" lang="ja-JP" altLang="en-US"/>
          </a:p>
        </p:txBody>
      </p:sp>
    </p:spTree>
    <p:extLst>
      <p:ext uri="{BB962C8B-B14F-4D97-AF65-F5344CB8AC3E}">
        <p14:creationId xmlns:p14="http://schemas.microsoft.com/office/powerpoint/2010/main" val="24489049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F64FA8-0601-4A27-A389-C5E79F4AB7B5}"/>
              </a:ext>
            </a:extLst>
          </p:cNvPr>
          <p:cNvSpPr>
            <a:spLocks noGrp="1"/>
          </p:cNvSpPr>
          <p:nvPr>
            <p:ph type="title"/>
          </p:nvPr>
        </p:nvSpPr>
        <p:spPr/>
        <p:txBody>
          <a:bodyPr>
            <a:normAutofit fontScale="90000"/>
          </a:bodyPr>
          <a:lstStyle/>
          <a:p>
            <a:r>
              <a:rPr kumimoji="1" lang="ja-JP" altLang="en-US"/>
              <a:t>リーダーシップ</a:t>
            </a:r>
            <a:br>
              <a:rPr kumimoji="1" lang="en-US" altLang="ja-JP"/>
            </a:br>
            <a:r>
              <a:rPr kumimoji="1" lang="ja-JP" altLang="en-US"/>
              <a:t>と</a:t>
            </a:r>
            <a:br>
              <a:rPr kumimoji="1" lang="en-US" altLang="ja-JP"/>
            </a:br>
            <a:r>
              <a:rPr kumimoji="1" lang="ja-JP" altLang="en-US"/>
              <a:t>フォロワーシップ</a:t>
            </a:r>
          </a:p>
        </p:txBody>
      </p:sp>
    </p:spTree>
    <p:extLst>
      <p:ext uri="{BB962C8B-B14F-4D97-AF65-F5344CB8AC3E}">
        <p14:creationId xmlns:p14="http://schemas.microsoft.com/office/powerpoint/2010/main" val="1743191265"/>
      </p:ext>
    </p:extLst>
  </p:cSld>
  <p:clrMapOvr>
    <a:masterClrMapping/>
  </p:clrMapOvr>
</p:sld>
</file>

<file path=ppt/theme/theme1.xml><?xml version="1.0" encoding="utf-8"?>
<a:theme xmlns:a="http://schemas.openxmlformats.org/drawingml/2006/main" name="Office テーマ">
  <a:themeElements>
    <a:clrScheme name="Zeal定義">
      <a:dk1>
        <a:srgbClr val="323232"/>
      </a:dk1>
      <a:lt1>
        <a:sysClr val="window" lastClr="FFFFFF"/>
      </a:lt1>
      <a:dk2>
        <a:srgbClr val="505050"/>
      </a:dk2>
      <a:lt2>
        <a:srgbClr val="E7E6E6"/>
      </a:lt2>
      <a:accent1>
        <a:srgbClr val="FF5555"/>
      </a:accent1>
      <a:accent2>
        <a:srgbClr val="2E83B8"/>
      </a:accent2>
      <a:accent3>
        <a:srgbClr val="A5A5A5"/>
      </a:accent3>
      <a:accent4>
        <a:srgbClr val="FFC000"/>
      </a:accent4>
      <a:accent5>
        <a:srgbClr val="5B9BD5"/>
      </a:accent5>
      <a:accent6>
        <a:srgbClr val="70AD47"/>
      </a:accent6>
      <a:hlink>
        <a:srgbClr val="30A3B3"/>
      </a:hlink>
      <a:folHlink>
        <a:srgbClr val="30A3B3"/>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pPr>
      <a:bodyPr lIns="180000" tIns="180000" rIns="180000" bIns="180000" rtlCol="0" anchor="ctr"/>
      <a:lstStyle>
        <a:defPPr algn="ctr">
          <a:defRPr kumimoji="1" dirty="0" smtClean="0"/>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9AD9EEAD023C94EB46DCEADC95F58E1" ma:contentTypeVersion="10" ma:contentTypeDescription="新しいドキュメントを作成します。" ma:contentTypeScope="" ma:versionID="a5ed54425aac28ee5428cfa78f0a3981">
  <xsd:schema xmlns:xsd="http://www.w3.org/2001/XMLSchema" xmlns:xs="http://www.w3.org/2001/XMLSchema" xmlns:p="http://schemas.microsoft.com/office/2006/metadata/properties" xmlns:ns2="204f8562-4832-4a63-8e4b-4322a37d56be" targetNamespace="http://schemas.microsoft.com/office/2006/metadata/properties" ma:root="true" ma:fieldsID="efea2e1fac02d5d5f65d0a1cab60e397" ns2:_="">
    <xsd:import namespace="204f8562-4832-4a63-8e4b-4322a37d56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f8562-4832-4a63-8e4b-4322a37d56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A2D651-F29A-4D92-859B-4F1ECAA01EE8}"/>
</file>

<file path=customXml/itemProps2.xml><?xml version="1.0" encoding="utf-8"?>
<ds:datastoreItem xmlns:ds="http://schemas.openxmlformats.org/officeDocument/2006/customXml" ds:itemID="{451081DD-F60E-4B97-A457-B83484F57D06}"/>
</file>

<file path=customXml/itemProps3.xml><?xml version="1.0" encoding="utf-8"?>
<ds:datastoreItem xmlns:ds="http://schemas.openxmlformats.org/officeDocument/2006/customXml" ds:itemID="{AE86FBCF-094F-48BE-A0B4-92179277666F}"/>
</file>

<file path=docProps/app.xml><?xml version="1.0" encoding="utf-8"?>
<Properties xmlns="http://schemas.openxmlformats.org/officeDocument/2006/extended-properties" xmlns:vt="http://schemas.openxmlformats.org/officeDocument/2006/docPropsVTypes">
  <TotalTime>0</TotalTime>
  <Words>16226</Words>
  <Application>Microsoft Office PowerPoint</Application>
  <PresentationFormat>ワイド画面</PresentationFormat>
  <Paragraphs>2375</Paragraphs>
  <Slides>126</Slides>
  <Notes>82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126</vt:i4>
      </vt:variant>
    </vt:vector>
  </HeadingPairs>
  <TitlesOfParts>
    <vt:vector size="131" baseType="lpstr">
      <vt:lpstr>游ゴシック</vt:lpstr>
      <vt:lpstr>游ゴシック Light</vt:lpstr>
      <vt:lpstr>Arial</vt:lpstr>
      <vt:lpstr>Wingdings</vt:lpstr>
      <vt:lpstr>Office テーマ</vt:lpstr>
      <vt:lpstr>道徳経営実践講座</vt:lpstr>
      <vt:lpstr>『論語と算盤』について</vt:lpstr>
      <vt:lpstr>道徳経営とは</vt:lpstr>
      <vt:lpstr>背景</vt:lpstr>
      <vt:lpstr>本講座について</vt:lpstr>
      <vt:lpstr>本講座の構成</vt:lpstr>
      <vt:lpstr>PowerPoint プレゼンテーション</vt:lpstr>
      <vt:lpstr>PowerPoint プレゼンテーション</vt:lpstr>
      <vt:lpstr>PowerPoint プレゼンテーション</vt:lpstr>
      <vt:lpstr>個人マネジメント  人格を形成し、知情意を兼ね備えた “完き人” （まったきひと）を目指す</vt:lpstr>
      <vt:lpstr>参考文献（個人マネジメント）</vt:lpstr>
      <vt:lpstr>PowerPoint プレゼンテーション</vt:lpstr>
      <vt:lpstr>個人マネジメントの構成</vt:lpstr>
      <vt:lpstr>個人マネジメントの目的</vt:lpstr>
      <vt:lpstr>【参考】なぜ知・情・意のバランスが大事か</vt:lpstr>
      <vt:lpstr>基本の型 （７つの習慣）</vt:lpstr>
      <vt:lpstr>PowerPoint プレゼンテーション</vt:lpstr>
      <vt:lpstr>『７つの習慣』について</vt:lpstr>
      <vt:lpstr>200年分の文献調査で分かったこと</vt:lpstr>
      <vt:lpstr>『７つの習慣』の流れ</vt:lpstr>
      <vt:lpstr>本の構成</vt:lpstr>
      <vt:lpstr>７つの習慣 第一部：パラダイムと原則</vt:lpstr>
      <vt:lpstr>パラダイムとは</vt:lpstr>
      <vt:lpstr>あなたは、何に見えますか？</vt:lpstr>
      <vt:lpstr>パラダイムを自覚したうえで“原則”を持つ</vt:lpstr>
      <vt:lpstr>７つの習慣 第二部：私的成功</vt:lpstr>
      <vt:lpstr>【第1の習慣】主体的である</vt:lpstr>
      <vt:lpstr>１－１．刺激に対する反応を“選択する“</vt:lpstr>
      <vt:lpstr>１－２．「影響の輪」を意識する</vt:lpstr>
      <vt:lpstr>【実践】自分や周りの主体性に気づく</vt:lpstr>
      <vt:lpstr>【第2の習慣】終わりを思い描くことから始める</vt:lpstr>
      <vt:lpstr>２－１．人生の終わりを思い描く</vt:lpstr>
      <vt:lpstr>２－２．ミッション・ステートメント</vt:lpstr>
      <vt:lpstr>ミッション・ステートメントの例</vt:lpstr>
      <vt:lpstr>【実践】ミッション・ステートメントを作る</vt:lpstr>
      <vt:lpstr>【第3の習慣】最優先事項を優先する</vt:lpstr>
      <vt:lpstr>３－１．「緊急ではないが重要なこと」の時間を増やす</vt:lpstr>
      <vt:lpstr>３－２．人を信頼し、任せる</vt:lpstr>
      <vt:lpstr>【実践】１週間単位で計画を立てる</vt:lpstr>
      <vt:lpstr>７つの習慣 第三部：公的成功</vt:lpstr>
      <vt:lpstr>【公的成功】相互依存</vt:lpstr>
      <vt:lpstr>【公的成功】信頼残高</vt:lpstr>
      <vt:lpstr>【第4の習慣】Win-Winを考える</vt:lpstr>
      <vt:lpstr>４－１．双方にメリットをもたらす道を探る</vt:lpstr>
      <vt:lpstr>４－２．豊かさマインドを持つ</vt:lpstr>
      <vt:lpstr>【実践】Win-Winの考え方を身につける</vt:lpstr>
      <vt:lpstr>【第5の習慣】まず理解し、そして理解される</vt:lpstr>
      <vt:lpstr>５－１．まず「聞く」</vt:lpstr>
      <vt:lpstr>５－２．感情移入して聞き、傾聴スキルを使う</vt:lpstr>
      <vt:lpstr>【実践】相手を理解することに徹する</vt:lpstr>
      <vt:lpstr>【第6の習慣】シナジーを創り出す</vt:lpstr>
      <vt:lpstr>６－１．相手との違いを認め、尊重する</vt:lpstr>
      <vt:lpstr>６－２．深いコミュニケーションからシナジーは生まれる</vt:lpstr>
      <vt:lpstr>【実践】シナジーを創り出す</vt:lpstr>
      <vt:lpstr>７つの習慣 第四部：再新再生</vt:lpstr>
      <vt:lpstr>【第7の習慣】刃を研ぐ</vt:lpstr>
      <vt:lpstr>７－１．自分に投資し続ける</vt:lpstr>
      <vt:lpstr>７－２．４つの側面で鍛える</vt:lpstr>
      <vt:lpstr>【参考】組織も４つの側面から考えることができる</vt:lpstr>
      <vt:lpstr>【実践】４つの側面を実践する</vt:lpstr>
      <vt:lpstr>７つの習慣を企業経営に組み込むには</vt:lpstr>
      <vt:lpstr>７つの方</vt:lpstr>
      <vt:lpstr>PowerPoint プレゼンテーション</vt:lpstr>
      <vt:lpstr>【伝え方】伝え方のルール</vt:lpstr>
      <vt:lpstr>【伝え方】プレゼン</vt:lpstr>
      <vt:lpstr>【整え方】マインドフルネス</vt:lpstr>
      <vt:lpstr>【整え方】睡眠</vt:lpstr>
      <vt:lpstr>【整え方】食事</vt:lpstr>
      <vt:lpstr>【整え方】筋トレ</vt:lpstr>
      <vt:lpstr>【学び方】アウトプット</vt:lpstr>
      <vt:lpstr>【学び方】時間術</vt:lpstr>
      <vt:lpstr>【考え方】エッセンシャル思考</vt:lpstr>
      <vt:lpstr>【考え方】ファクトフルネス</vt:lpstr>
      <vt:lpstr>【考え方】ロジカルシンキング</vt:lpstr>
      <vt:lpstr>ロジカルシンキングの主な手法</vt:lpstr>
      <vt:lpstr>【稼ぎ方】富を築く知恵</vt:lpstr>
      <vt:lpstr>【稼ぎ方】資産運用</vt:lpstr>
      <vt:lpstr>資産の「置き場所」について</vt:lpstr>
      <vt:lpstr>【進め方】仕事の進め方</vt:lpstr>
      <vt:lpstr>【実践】ゴールと制約条件を確認する</vt:lpstr>
      <vt:lpstr>【進め方】集中力</vt:lpstr>
      <vt:lpstr>【生き方】ワークライフバランス</vt:lpstr>
      <vt:lpstr>【生き方】取捨選択</vt:lpstr>
      <vt:lpstr>組織マネジメント  個人の力を結集し、成果が出せる組織になる</vt:lpstr>
      <vt:lpstr>参考文献（組織マネジメント）</vt:lpstr>
      <vt:lpstr>PowerPoint プレゼンテーション</vt:lpstr>
      <vt:lpstr>組織マネジメントの構成</vt:lpstr>
      <vt:lpstr>健康経営</vt:lpstr>
      <vt:lpstr>健康経営</vt:lpstr>
      <vt:lpstr>健康経営を導入するメリット</vt:lpstr>
      <vt:lpstr>健康経営の導入準備</vt:lpstr>
      <vt:lpstr>re:Work （チーム）</vt:lpstr>
      <vt:lpstr>re:Workとは</vt:lpstr>
      <vt:lpstr>「効果的なチーム」とは何かを知る</vt:lpstr>
      <vt:lpstr>効果の高いチームに見られる５つの要因</vt:lpstr>
      <vt:lpstr>心理的安全性が高いチームが成功する</vt:lpstr>
      <vt:lpstr>【演習】心理的安全性について考える</vt:lpstr>
      <vt:lpstr>【実践】効果的なチームを作るための取り組み</vt:lpstr>
      <vt:lpstr>リーダーシップ と フォロワーシップ</vt:lpstr>
      <vt:lpstr>フォロワーシップ</vt:lpstr>
      <vt:lpstr>リーダーシップとフォロワーシップの関係</vt:lpstr>
      <vt:lpstr>主体的なフォロワーの行動（11の具体例）</vt:lpstr>
      <vt:lpstr>フォロワーの心構え（例）</vt:lpstr>
      <vt:lpstr>社会マネジメント  組織の力を高め、社会貢献できる企業になる</vt:lpstr>
      <vt:lpstr>参考文献（社会マネジメント）</vt:lpstr>
      <vt:lpstr>PowerPoint プレゼンテーション</vt:lpstr>
      <vt:lpstr>社会マネジメントの構成</vt:lpstr>
      <vt:lpstr>人を大切にする経営</vt:lpstr>
      <vt:lpstr>人を大切にする経営</vt:lpstr>
      <vt:lpstr>100の経営指標（一部）</vt:lpstr>
      <vt:lpstr>re:Work （イノベーション）</vt:lpstr>
      <vt:lpstr>イノベーション（新たな価値の創造）</vt:lpstr>
      <vt:lpstr>イノベーションのための環境づくり</vt:lpstr>
      <vt:lpstr>SDGs Sustainable Development Goals（持続可能な開発目標）</vt:lpstr>
      <vt:lpstr>SDGs</vt:lpstr>
      <vt:lpstr>SDGsに取り組む意義</vt:lpstr>
      <vt:lpstr>取り組まないことによるデメリット</vt:lpstr>
      <vt:lpstr>１７のゴールと一般企業の関連性</vt:lpstr>
      <vt:lpstr>１６９のターゲットの例</vt:lpstr>
      <vt:lpstr>SDGs先進企業の例【サラヤ株式会社】</vt:lpstr>
      <vt:lpstr>【演習】SDGsから事業戦略を考える</vt:lpstr>
      <vt:lpstr>CSR （Corporate Social Responsibility）</vt:lpstr>
      <vt:lpstr>CSR</vt:lpstr>
      <vt:lpstr>SDGsとCSRの使い分け事例</vt:lpstr>
      <vt:lpstr>PowerPoint プレゼンテーション</vt:lpstr>
      <vt:lpstr>終わり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2020-06-16T00:37:05Z</dcterms:created>
  <dcterms:modified xsi:type="dcterms:W3CDTF">2020-06-16T00:37:11Z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0x01010009AD9EEAD023C94EB46DCEADC95F58E1</vt:lpwstr>
  </property>
</Properties>
</file>