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9" d="100"/>
          <a:sy n="119" d="100"/>
        </p:scale>
        <p:origin x="2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notifyjs/notifyjs"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otifyjs/notifyjs/blob/0b8891e/dist/notify.js#L531-L571" TargetMode="External"/><Relationship Id="rId2" Type="http://schemas.openxmlformats.org/officeDocument/2006/relationships/hyperlink" Target="https://notifyjs.jpillora.com/" TargetMode="External"/><Relationship Id="rId1" Type="http://schemas.openxmlformats.org/officeDocument/2006/relationships/slideLayout" Target="../slideLayouts/slideLayout2.xml"/><Relationship Id="rId4" Type="http://schemas.openxmlformats.org/officeDocument/2006/relationships/hyperlink" Target="https://github.com/notifyjs/notifyjs/tree/master/dist/styles/metr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AF53D-C294-4339-82FA-5F2C157BA930}"/>
              </a:ext>
            </a:extLst>
          </p:cNvPr>
          <p:cNvSpPr>
            <a:spLocks noGrp="1"/>
          </p:cNvSpPr>
          <p:nvPr>
            <p:ph type="ctrTitle"/>
          </p:nvPr>
        </p:nvSpPr>
        <p:spPr/>
        <p:txBody>
          <a:bodyPr/>
          <a:lstStyle/>
          <a:p>
            <a:pPr fontAlgn="base"/>
            <a:r>
              <a:rPr lang="pt-BR" dirty="0"/>
              <a:t>Notify.js</a:t>
            </a:r>
            <a:br>
              <a:rPr lang="pt-BR" dirty="0"/>
            </a:br>
            <a:br>
              <a:rPr lang="pt-BR" dirty="0"/>
            </a:br>
            <a:endParaRPr lang="pt-BR" dirty="0"/>
          </a:p>
        </p:txBody>
      </p:sp>
      <p:sp>
        <p:nvSpPr>
          <p:cNvPr id="3" name="Subtítulo 2">
            <a:extLst>
              <a:ext uri="{FF2B5EF4-FFF2-40B4-BE49-F238E27FC236}">
                <a16:creationId xmlns:a16="http://schemas.microsoft.com/office/drawing/2014/main" id="{66EBBEE9-86A8-46C5-A2D5-3B234A916815}"/>
              </a:ext>
            </a:extLst>
          </p:cNvPr>
          <p:cNvSpPr>
            <a:spLocks noGrp="1"/>
          </p:cNvSpPr>
          <p:nvPr>
            <p:ph type="subTitle" idx="1"/>
          </p:nvPr>
        </p:nvSpPr>
        <p:spPr/>
        <p:txBody>
          <a:bodyPr/>
          <a:lstStyle/>
          <a:p>
            <a:endParaRPr lang="pt-BR" dirty="0"/>
          </a:p>
        </p:txBody>
      </p:sp>
    </p:spTree>
    <p:extLst>
      <p:ext uri="{BB962C8B-B14F-4D97-AF65-F5344CB8AC3E}">
        <p14:creationId xmlns:p14="http://schemas.microsoft.com/office/powerpoint/2010/main" val="580294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994CD-2174-468E-BEF3-40AF636E2143}"/>
              </a:ext>
            </a:extLst>
          </p:cNvPr>
          <p:cNvSpPr>
            <a:spLocks noGrp="1"/>
          </p:cNvSpPr>
          <p:nvPr>
            <p:ph type="title"/>
          </p:nvPr>
        </p:nvSpPr>
        <p:spPr/>
        <p:txBody>
          <a:bodyPr/>
          <a:lstStyle/>
          <a:p>
            <a:r>
              <a:rPr lang="pt-BR" dirty="0"/>
              <a:t>Guia de estilo personalizado</a:t>
            </a:r>
          </a:p>
        </p:txBody>
      </p:sp>
      <p:sp>
        <p:nvSpPr>
          <p:cNvPr id="3" name="Espaço Reservado para Conteúdo 2">
            <a:extLst>
              <a:ext uri="{FF2B5EF4-FFF2-40B4-BE49-F238E27FC236}">
                <a16:creationId xmlns:a16="http://schemas.microsoft.com/office/drawing/2014/main" id="{984EB485-A6A0-476A-9E4D-BE99AA07F2EF}"/>
              </a:ext>
            </a:extLst>
          </p:cNvPr>
          <p:cNvSpPr>
            <a:spLocks noGrp="1"/>
          </p:cNvSpPr>
          <p:nvPr>
            <p:ph idx="1"/>
          </p:nvPr>
        </p:nvSpPr>
        <p:spPr/>
        <p:txBody>
          <a:bodyPr/>
          <a:lstStyle/>
          <a:p>
            <a:endParaRPr lang="pt-BR" dirty="0"/>
          </a:p>
        </p:txBody>
      </p:sp>
      <p:sp>
        <p:nvSpPr>
          <p:cNvPr id="4" name="Espaço Reservado para Texto 3">
            <a:extLst>
              <a:ext uri="{FF2B5EF4-FFF2-40B4-BE49-F238E27FC236}">
                <a16:creationId xmlns:a16="http://schemas.microsoft.com/office/drawing/2014/main" id="{89CB2599-256A-4638-A95F-7206F28F22F6}"/>
              </a:ext>
            </a:extLst>
          </p:cNvPr>
          <p:cNvSpPr>
            <a:spLocks noGrp="1"/>
          </p:cNvSpPr>
          <p:nvPr>
            <p:ph type="body" sz="half" idx="2"/>
          </p:nvPr>
        </p:nvSpPr>
        <p:spPr/>
        <p:txBody>
          <a:bodyPr/>
          <a:lstStyle/>
          <a:p>
            <a:r>
              <a:rPr lang="pt-BR" dirty="0"/>
              <a:t>Você pode adicionar seus próprios estilos ao Notify.js com o método $ .</a:t>
            </a:r>
            <a:r>
              <a:rPr lang="pt-BR" dirty="0" err="1"/>
              <a:t>notify.addStyle</a:t>
            </a:r>
            <a:r>
              <a:rPr lang="pt-BR" dirty="0"/>
              <a:t>. Veja API.</a:t>
            </a:r>
          </a:p>
          <a:p>
            <a:endParaRPr lang="pt-BR" dirty="0"/>
          </a:p>
          <a:p>
            <a:r>
              <a:rPr lang="pt-BR" dirty="0"/>
              <a:t>Os objetos de definição de estilo estão no formato:</a:t>
            </a:r>
          </a:p>
        </p:txBody>
      </p:sp>
      <p:sp>
        <p:nvSpPr>
          <p:cNvPr id="5" name="Rectangle 1">
            <a:extLst>
              <a:ext uri="{FF2B5EF4-FFF2-40B4-BE49-F238E27FC236}">
                <a16:creationId xmlns:a16="http://schemas.microsoft.com/office/drawing/2014/main" id="{06FE6D08-8444-48F6-BA3D-A5DD7442372D}"/>
              </a:ext>
            </a:extLst>
          </p:cNvPr>
          <p:cNvSpPr>
            <a:spLocks noChangeArrowheads="1"/>
          </p:cNvSpPr>
          <p:nvPr/>
        </p:nvSpPr>
        <p:spPr bwMode="auto">
          <a:xfrm>
            <a:off x="5156200" y="1429543"/>
            <a:ext cx="5759450" cy="241345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880000"/>
                </a:solidFill>
                <a:effectLst/>
                <a:latin typeface="Droid Sans Mono"/>
              </a:rPr>
              <a:t>//</a:t>
            </a:r>
            <a:r>
              <a:rPr kumimoji="0" lang="pt-BR" altLang="pt-BR" sz="1000" b="0" i="0" u="none" strike="noStrike" cap="none" normalizeH="0" baseline="0" dirty="0" err="1">
                <a:ln>
                  <a:noFill/>
                </a:ln>
                <a:solidFill>
                  <a:srgbClr val="880000"/>
                </a:solidFill>
                <a:effectLst/>
                <a:latin typeface="Droid Sans Mono"/>
              </a:rPr>
              <a:t>required</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html</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representing</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each</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notification</a:t>
            </a:r>
            <a:r>
              <a:rPr kumimoji="0" lang="pt-BR" altLang="pt-BR" sz="1000" b="0" i="0" u="none" strike="noStrike" cap="none" normalizeH="0" baseline="0" dirty="0">
                <a:ln>
                  <a:noFill/>
                </a:ln>
                <a:solidFill>
                  <a:srgbClr val="88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html</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880000"/>
                </a:solidFill>
                <a:effectLst/>
                <a:latin typeface="Droid Sans Mono"/>
              </a:rPr>
              <a:t>//</a:t>
            </a:r>
            <a:r>
              <a:rPr kumimoji="0" lang="pt-BR" altLang="pt-BR" sz="1000" b="0" i="0" u="none" strike="noStrike" cap="none" normalizeH="0" baseline="0" dirty="0" err="1">
                <a:ln>
                  <a:noFill/>
                </a:ln>
                <a:solidFill>
                  <a:srgbClr val="880000"/>
                </a:solidFill>
                <a:effectLst/>
                <a:latin typeface="Droid Sans Mono"/>
              </a:rPr>
              <a:t>optional</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object</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to</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be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converted</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to</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css</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classes</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className</a:t>
            </a:r>
            <a:r>
              <a:rPr kumimoji="0" lang="pt-BR" altLang="pt-BR" sz="1000" b="0" i="0" u="none" strike="noStrike" cap="none" normalizeH="0" baseline="0" dirty="0">
                <a:ln>
                  <a:noFill/>
                </a:ln>
                <a:solidFill>
                  <a:srgbClr val="008800"/>
                </a:solidFill>
                <a:effectLst/>
                <a:latin typeface="Droid Sans Mono"/>
              </a:rPr>
              <a:t>&gt;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propertyName</a:t>
            </a:r>
            <a:r>
              <a:rPr kumimoji="0" lang="pt-BR" altLang="pt-BR" sz="1000" b="0" i="0" u="none" strike="noStrike" cap="none" normalizeH="0" baseline="0" dirty="0">
                <a:ln>
                  <a:noFill/>
                </a:ln>
                <a:solidFill>
                  <a:srgbClr val="008800"/>
                </a:solidFill>
                <a:effectLst/>
                <a:latin typeface="Droid Sans Mono"/>
              </a:rPr>
              <a:t>&gt;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value</a:t>
            </a:r>
            <a:r>
              <a:rPr kumimoji="0" lang="pt-BR" altLang="pt-BR" sz="1000" b="0" i="0" u="none" strike="noStrike" cap="none" normalizeH="0" baseline="0" dirty="0">
                <a:ln>
                  <a:noFill/>
                </a:ln>
                <a:solidFill>
                  <a:srgbClr val="008800"/>
                </a:solidFill>
                <a:effectLst/>
                <a:latin typeface="Droid Sans Mon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className</a:t>
            </a:r>
            <a:r>
              <a:rPr kumimoji="0" lang="pt-BR" altLang="pt-BR" sz="1000" b="0" i="0" u="none" strike="noStrike" cap="none" normalizeH="0" baseline="0" dirty="0">
                <a:ln>
                  <a:noFill/>
                </a:ln>
                <a:solidFill>
                  <a:srgbClr val="008800"/>
                </a:solidFill>
                <a:effectLst/>
                <a:latin typeface="Droid Sans Mono"/>
              </a:rPr>
              <a:t>&gt;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880000"/>
                </a:solidFill>
                <a:effectLst/>
                <a:latin typeface="Droid Sans Mono"/>
              </a:rPr>
              <a:t>//</a:t>
            </a:r>
            <a:r>
              <a:rPr kumimoji="0" lang="pt-BR" altLang="pt-BR" sz="1000" b="0" i="0" u="none" strike="noStrike" cap="none" normalizeH="0" baseline="0" dirty="0" err="1">
                <a:ln>
                  <a:noFill/>
                </a:ln>
                <a:solidFill>
                  <a:srgbClr val="880000"/>
                </a:solidFill>
                <a:effectLst/>
                <a:latin typeface="Droid Sans Mono"/>
              </a:rPr>
              <a:t>optional</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css</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to</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be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inserted</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onto</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the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page</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css</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100" b="0" i="0" u="none" strike="noStrike" cap="none" normalizeH="0" baseline="0" dirty="0">
                <a:ln>
                  <a:noFill/>
                </a:ln>
                <a:solidFill>
                  <a:schemeClr val="tx1"/>
                </a:solidFill>
                <a:effectLst/>
              </a:rPr>
              <a:t> </a:t>
            </a:r>
            <a:endParaRPr kumimoji="0" lang="pt-BR" altLang="pt-B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0617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21DAEC-BE2D-4CC8-90DA-DD7A85696763}"/>
              </a:ext>
            </a:extLst>
          </p:cNvPr>
          <p:cNvSpPr>
            <a:spLocks noGrp="1"/>
          </p:cNvSpPr>
          <p:nvPr>
            <p:ph type="title"/>
          </p:nvPr>
        </p:nvSpPr>
        <p:spPr/>
        <p:txBody>
          <a:bodyPr/>
          <a:lstStyle/>
          <a:p>
            <a:r>
              <a:rPr lang="pt-BR" dirty="0"/>
              <a:t>Guia de estilo personalizado</a:t>
            </a:r>
          </a:p>
        </p:txBody>
      </p:sp>
      <p:sp>
        <p:nvSpPr>
          <p:cNvPr id="3" name="Espaço Reservado para Conteúdo 2">
            <a:extLst>
              <a:ext uri="{FF2B5EF4-FFF2-40B4-BE49-F238E27FC236}">
                <a16:creationId xmlns:a16="http://schemas.microsoft.com/office/drawing/2014/main" id="{9AE6BB2E-7C78-4581-8885-F0322956CFEE}"/>
              </a:ext>
            </a:extLst>
          </p:cNvPr>
          <p:cNvSpPr>
            <a:spLocks noGrp="1"/>
          </p:cNvSpPr>
          <p:nvPr>
            <p:ph idx="1"/>
          </p:nvPr>
        </p:nvSpPr>
        <p:spPr/>
        <p:txBody>
          <a:bodyPr/>
          <a:lstStyle/>
          <a:p>
            <a:endParaRPr lang="pt-BR"/>
          </a:p>
        </p:txBody>
      </p:sp>
      <p:sp>
        <p:nvSpPr>
          <p:cNvPr id="4" name="Espaço Reservado para Texto 3">
            <a:extLst>
              <a:ext uri="{FF2B5EF4-FFF2-40B4-BE49-F238E27FC236}">
                <a16:creationId xmlns:a16="http://schemas.microsoft.com/office/drawing/2014/main" id="{00A64BA5-E78C-4C47-9F5C-E196FA52BA3B}"/>
              </a:ext>
            </a:extLst>
          </p:cNvPr>
          <p:cNvSpPr>
            <a:spLocks noGrp="1"/>
          </p:cNvSpPr>
          <p:nvPr>
            <p:ph type="body" sz="half" idx="2"/>
          </p:nvPr>
        </p:nvSpPr>
        <p:spPr/>
        <p:txBody>
          <a:bodyPr>
            <a:normAutofit fontScale="62500" lnSpcReduction="20000"/>
          </a:bodyPr>
          <a:lstStyle/>
          <a:p>
            <a:r>
              <a:rPr lang="pt-BR" dirty="0" err="1"/>
              <a:t>html</a:t>
            </a:r>
            <a:r>
              <a:rPr lang="pt-BR" dirty="0"/>
              <a:t> - Se você possui apenas um elemento HTML que precisa modificar por notificação, deve atribuir a esse elemento um atributo de data-</a:t>
            </a:r>
            <a:r>
              <a:rPr lang="pt-BR" dirty="0" err="1"/>
              <a:t>notify</a:t>
            </a:r>
            <a:r>
              <a:rPr lang="pt-BR" dirty="0"/>
              <a:t>-</a:t>
            </a:r>
            <a:r>
              <a:rPr lang="pt-BR" dirty="0" err="1"/>
              <a:t>text</a:t>
            </a:r>
            <a:r>
              <a:rPr lang="pt-BR" dirty="0"/>
              <a:t> ou data-</a:t>
            </a:r>
            <a:r>
              <a:rPr lang="pt-BR" dirty="0" err="1"/>
              <a:t>notify</a:t>
            </a:r>
            <a:r>
              <a:rPr lang="pt-BR" dirty="0"/>
              <a:t>-</a:t>
            </a:r>
            <a:r>
              <a:rPr lang="pt-BR" dirty="0" err="1"/>
              <a:t>html</a:t>
            </a:r>
            <a:r>
              <a:rPr lang="pt-BR" dirty="0"/>
              <a:t>. Use data-</a:t>
            </a:r>
            <a:r>
              <a:rPr lang="pt-BR" dirty="0" err="1"/>
              <a:t>notify</a:t>
            </a:r>
            <a:r>
              <a:rPr lang="pt-BR" dirty="0"/>
              <a:t>-</a:t>
            </a:r>
            <a:r>
              <a:rPr lang="pt-BR" dirty="0" err="1"/>
              <a:t>html</a:t>
            </a:r>
            <a:r>
              <a:rPr lang="pt-BR" dirty="0"/>
              <a:t> se desejar exibir HTML arbitrário dentro da notificação; caso contrário, use data-</a:t>
            </a:r>
            <a:r>
              <a:rPr lang="pt-BR" dirty="0" err="1"/>
              <a:t>notify</a:t>
            </a:r>
            <a:r>
              <a:rPr lang="pt-BR" dirty="0"/>
              <a:t>-</a:t>
            </a:r>
            <a:r>
              <a:rPr lang="pt-BR" dirty="0" err="1"/>
              <a:t>text</a:t>
            </a:r>
            <a:r>
              <a:rPr lang="pt-BR" dirty="0"/>
              <a:t>, pois é mais seguro.</a:t>
            </a:r>
          </a:p>
          <a:p>
            <a:r>
              <a:rPr lang="pt-BR" dirty="0"/>
              <a:t>Caso contrário, se você desejar modificar vários elementos HTML por notificação, precisará atribuir a cada elemento um dos dois atributos acima, além de um valor. Para um exemplo disso, consulte o Exemplo avançado abaixo.</a:t>
            </a:r>
          </a:p>
          <a:p>
            <a:r>
              <a:rPr lang="pt-BR" dirty="0"/>
              <a:t>classes - Este objeto será usado para construir </a:t>
            </a:r>
            <a:r>
              <a:rPr lang="pt-BR" dirty="0" err="1"/>
              <a:t>css</a:t>
            </a:r>
            <a:r>
              <a:rPr lang="pt-BR" dirty="0"/>
              <a:t>. Ele deve estar no formato descrito acima e há um exemplo abaixo.</a:t>
            </a:r>
          </a:p>
          <a:p>
            <a:r>
              <a:rPr lang="pt-BR" dirty="0" err="1"/>
              <a:t>css</a:t>
            </a:r>
            <a:r>
              <a:rPr lang="pt-BR" dirty="0"/>
              <a:t> - Essa </a:t>
            </a:r>
            <a:r>
              <a:rPr lang="pt-BR" dirty="0" err="1"/>
              <a:t>string</a:t>
            </a:r>
            <a:r>
              <a:rPr lang="pt-BR" dirty="0"/>
              <a:t> é simplesmente </a:t>
            </a:r>
            <a:r>
              <a:rPr lang="pt-BR" dirty="0" err="1"/>
              <a:t>css</a:t>
            </a:r>
            <a:r>
              <a:rPr lang="pt-BR" dirty="0"/>
              <a:t> bruto. Use essa propriedade se desejar manter sua definição de estilo dentro de seus arquivos </a:t>
            </a:r>
            <a:r>
              <a:rPr lang="pt-BR" dirty="0" err="1"/>
              <a:t>js</a:t>
            </a:r>
            <a:r>
              <a:rPr lang="pt-BR" dirty="0"/>
              <a:t>.</a:t>
            </a:r>
          </a:p>
          <a:p>
            <a:r>
              <a:rPr lang="pt-BR" dirty="0"/>
              <a:t>Convenção de nomenclatura de classe</a:t>
            </a:r>
          </a:p>
          <a:p>
            <a:r>
              <a:rPr lang="pt-BR" dirty="0"/>
              <a:t>Quando cada notificação é construída, seu contêiner (o elemento mais externo definido no seu estilo </a:t>
            </a:r>
            <a:r>
              <a:rPr lang="pt-BR" dirty="0" err="1"/>
              <a:t>html</a:t>
            </a:r>
            <a:r>
              <a:rPr lang="pt-BR" dirty="0"/>
              <a:t>) aplicará automaticamente a classe:</a:t>
            </a:r>
          </a:p>
        </p:txBody>
      </p:sp>
    </p:spTree>
    <p:extLst>
      <p:ext uri="{BB962C8B-B14F-4D97-AF65-F5344CB8AC3E}">
        <p14:creationId xmlns:p14="http://schemas.microsoft.com/office/powerpoint/2010/main" val="148914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7B574-5380-48C0-8872-BF5A5732FABF}"/>
              </a:ext>
            </a:extLst>
          </p:cNvPr>
          <p:cNvSpPr>
            <a:spLocks noGrp="1"/>
          </p:cNvSpPr>
          <p:nvPr>
            <p:ph type="title"/>
          </p:nvPr>
        </p:nvSpPr>
        <p:spPr/>
        <p:txBody>
          <a:bodyPr/>
          <a:lstStyle/>
          <a:p>
            <a:r>
              <a:rPr lang="pt-BR" dirty="0"/>
              <a:t>Guia de estilo personalizado</a:t>
            </a:r>
          </a:p>
        </p:txBody>
      </p:sp>
      <p:sp>
        <p:nvSpPr>
          <p:cNvPr id="3" name="Espaço Reservado para Conteúdo 2">
            <a:extLst>
              <a:ext uri="{FF2B5EF4-FFF2-40B4-BE49-F238E27FC236}">
                <a16:creationId xmlns:a16="http://schemas.microsoft.com/office/drawing/2014/main" id="{3531C417-27F3-4945-9ABC-F890F46C37D4}"/>
              </a:ext>
            </a:extLst>
          </p:cNvPr>
          <p:cNvSpPr>
            <a:spLocks noGrp="1"/>
          </p:cNvSpPr>
          <p:nvPr>
            <p:ph idx="1"/>
          </p:nvPr>
        </p:nvSpPr>
        <p:spPr>
          <a:xfrm>
            <a:off x="5156200" y="592665"/>
            <a:ext cx="5891209" cy="6032723"/>
          </a:xfrm>
        </p:spPr>
        <p:txBody>
          <a:bodyPr>
            <a:normAutofit lnSpcReduction="10000"/>
          </a:bodyPr>
          <a:lstStyle/>
          <a:p>
            <a:r>
              <a:rPr lang="pt-BR" dirty="0"/>
              <a:t>Exemplo Simples</a:t>
            </a:r>
          </a:p>
          <a:p>
            <a:r>
              <a:rPr lang="pt-BR" sz="1800" dirty="0"/>
              <a:t>Se você definir o estilo:</a:t>
            </a:r>
          </a:p>
          <a:p>
            <a:pPr marL="0" indent="0">
              <a:buNone/>
            </a:pPr>
            <a:endParaRPr lang="pt-BR" sz="1100" dirty="0"/>
          </a:p>
          <a:p>
            <a:endParaRPr lang="pt-BR" sz="1100" dirty="0"/>
          </a:p>
          <a:p>
            <a:endParaRPr lang="pt-BR" sz="1100" dirty="0"/>
          </a:p>
          <a:p>
            <a:endParaRPr lang="pt-BR" sz="1100" dirty="0"/>
          </a:p>
          <a:p>
            <a:endParaRPr lang="pt-BR" sz="1100" dirty="0"/>
          </a:p>
          <a:p>
            <a:endParaRPr lang="pt-BR" sz="1100" dirty="0"/>
          </a:p>
          <a:p>
            <a:endParaRPr lang="pt-BR" sz="1100" dirty="0"/>
          </a:p>
          <a:p>
            <a:r>
              <a:rPr lang="pt-BR" sz="1100" dirty="0"/>
              <a:t>Ao executar esse código, o objeto de classes neste exemplo será convertido no seguinte </a:t>
            </a:r>
            <a:r>
              <a:rPr lang="pt-BR" sz="1100" dirty="0" err="1"/>
              <a:t>css</a:t>
            </a:r>
            <a:r>
              <a:rPr lang="pt-BR" sz="1100" dirty="0"/>
              <a:t>:</a:t>
            </a:r>
          </a:p>
          <a:p>
            <a:endParaRPr lang="pt-BR" sz="1100" dirty="0"/>
          </a:p>
          <a:p>
            <a:endParaRPr lang="pt-BR" sz="1800" dirty="0"/>
          </a:p>
          <a:p>
            <a:endParaRPr lang="pt-BR" sz="1800" dirty="0"/>
          </a:p>
          <a:p>
            <a:endParaRPr lang="pt-BR" sz="1800" dirty="0"/>
          </a:p>
          <a:p>
            <a:r>
              <a:rPr lang="pt-BR" sz="1100" dirty="0"/>
              <a:t>Você pode confirmar isso agora inspecionando o DOM (procure o elemento de estilo marcado na cabeça)</a:t>
            </a:r>
          </a:p>
          <a:p>
            <a:r>
              <a:rPr lang="pt-BR" sz="1100" dirty="0"/>
              <a:t>Agora você pode usar seu novo estilo com:</a:t>
            </a:r>
          </a:p>
          <a:p>
            <a:pPr marL="0" indent="0">
              <a:buNone/>
            </a:pPr>
            <a:endParaRPr lang="pt-BR" sz="1800" dirty="0"/>
          </a:p>
        </p:txBody>
      </p:sp>
      <p:sp>
        <p:nvSpPr>
          <p:cNvPr id="4" name="Espaço Reservado para Texto 3">
            <a:extLst>
              <a:ext uri="{FF2B5EF4-FFF2-40B4-BE49-F238E27FC236}">
                <a16:creationId xmlns:a16="http://schemas.microsoft.com/office/drawing/2014/main" id="{54EDDD10-262A-469F-82FF-DCB191D0F0DC}"/>
              </a:ext>
            </a:extLst>
          </p:cNvPr>
          <p:cNvSpPr>
            <a:spLocks noGrp="1"/>
          </p:cNvSpPr>
          <p:nvPr>
            <p:ph type="body" sz="half" idx="2"/>
          </p:nvPr>
        </p:nvSpPr>
        <p:spPr/>
        <p:txBody>
          <a:bodyPr>
            <a:normAutofit fontScale="85000" lnSpcReduction="20000"/>
          </a:bodyPr>
          <a:lstStyle/>
          <a:p>
            <a:r>
              <a:rPr lang="pt-BR" dirty="0" err="1"/>
              <a:t>notifyjs</a:t>
            </a:r>
            <a:r>
              <a:rPr lang="pt-BR" dirty="0"/>
              <a:t>- &lt;nome do estilo&gt; -base</a:t>
            </a:r>
          </a:p>
          <a:p>
            <a:endParaRPr lang="pt-BR" dirty="0"/>
          </a:p>
          <a:p>
            <a:r>
              <a:rPr lang="pt-BR" dirty="0"/>
              <a:t>Quando você usa a opção de nome da classe (</a:t>
            </a:r>
            <a:r>
              <a:rPr lang="pt-BR" dirty="0" err="1"/>
              <a:t>className</a:t>
            </a:r>
            <a:r>
              <a:rPr lang="pt-BR" dirty="0"/>
              <a:t>), a classe:</a:t>
            </a:r>
          </a:p>
          <a:p>
            <a:endParaRPr lang="pt-BR" dirty="0"/>
          </a:p>
          <a:p>
            <a:r>
              <a:rPr lang="pt-BR" dirty="0" err="1"/>
              <a:t>notifyjs</a:t>
            </a:r>
            <a:r>
              <a:rPr lang="pt-BR" dirty="0"/>
              <a:t>- &lt;nome do estilo&gt; - &lt;nome da classe&gt;</a:t>
            </a:r>
          </a:p>
          <a:p>
            <a:endParaRPr lang="pt-BR" dirty="0"/>
          </a:p>
          <a:p>
            <a:r>
              <a:rPr lang="pt-BR" dirty="0"/>
              <a:t>Serão aplicados. Portanto, se você definir seus estilos em um arquivo CSS externo ou na propriedade </a:t>
            </a:r>
            <a:r>
              <a:rPr lang="pt-BR" dirty="0" err="1"/>
              <a:t>css</a:t>
            </a:r>
            <a:r>
              <a:rPr lang="pt-BR" dirty="0"/>
              <a:t> do estilo, deverá definir suas regras CSS usando esta convenção de nomenclatura.</a:t>
            </a:r>
          </a:p>
        </p:txBody>
      </p:sp>
      <p:sp>
        <p:nvSpPr>
          <p:cNvPr id="5" name="Rectangle 1">
            <a:extLst>
              <a:ext uri="{FF2B5EF4-FFF2-40B4-BE49-F238E27FC236}">
                <a16:creationId xmlns:a16="http://schemas.microsoft.com/office/drawing/2014/main" id="{892726DF-073A-4AEC-8990-8A395330F9DB}"/>
              </a:ext>
            </a:extLst>
          </p:cNvPr>
          <p:cNvSpPr>
            <a:spLocks noChangeArrowheads="1"/>
          </p:cNvSpPr>
          <p:nvPr/>
        </p:nvSpPr>
        <p:spPr bwMode="auto">
          <a:xfrm>
            <a:off x="5393108" y="1576878"/>
            <a:ext cx="3835287" cy="21056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a:t>
            </a:r>
            <a:r>
              <a:rPr kumimoji="0" lang="pt-BR" altLang="pt-BR" sz="1000" b="0" i="0" u="none" strike="noStrike" cap="none" normalizeH="0" baseline="0" dirty="0" err="1">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addStyle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happyblue</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html</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div</a:t>
            </a:r>
            <a:r>
              <a:rPr kumimoji="0" lang="pt-BR" altLang="pt-BR" sz="1000" b="0" i="0" u="none" strike="noStrike" cap="none" normalizeH="0" baseline="0" dirty="0">
                <a:ln>
                  <a:noFill/>
                </a:ln>
                <a:solidFill>
                  <a:srgbClr val="008800"/>
                </a:solidFill>
                <a:effectLst/>
                <a:latin typeface="Droid Sans Mono"/>
              </a:rPr>
              <a:t>&gt;☺&lt;</a:t>
            </a:r>
            <a:r>
              <a:rPr kumimoji="0" lang="pt-BR" altLang="pt-BR" sz="1000" b="0" i="0" u="none" strike="noStrike" cap="none" normalizeH="0" baseline="0" dirty="0" err="1">
                <a:ln>
                  <a:noFill/>
                </a:ln>
                <a:solidFill>
                  <a:srgbClr val="008800"/>
                </a:solidFill>
                <a:effectLst/>
                <a:latin typeface="Droid Sans Mono"/>
              </a:rPr>
              <a:t>span</a:t>
            </a:r>
            <a:r>
              <a:rPr kumimoji="0" lang="pt-BR" altLang="pt-BR" sz="1000" b="0" i="0" u="none" strike="noStrike" cap="none" normalizeH="0" baseline="0" dirty="0">
                <a:ln>
                  <a:noFill/>
                </a:ln>
                <a:solidFill>
                  <a:srgbClr val="008800"/>
                </a:solidFill>
                <a:effectLst/>
                <a:latin typeface="Droid Sans Mono"/>
              </a:rPr>
              <a:t> data-</a:t>
            </a:r>
            <a:r>
              <a:rPr kumimoji="0" lang="pt-BR" altLang="pt-BR" sz="1000" b="0" i="0" u="none" strike="noStrike" cap="none" normalizeH="0" baseline="0" dirty="0" err="1">
                <a:ln>
                  <a:noFill/>
                </a:ln>
                <a:solidFill>
                  <a:srgbClr val="008800"/>
                </a:solidFill>
                <a:effectLst/>
                <a:latin typeface="Droid Sans Mono"/>
              </a:rPr>
              <a:t>notify</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text</a:t>
            </a:r>
            <a:r>
              <a:rPr kumimoji="0" lang="pt-BR" altLang="pt-BR" sz="1000" b="0" i="0" u="none" strike="noStrike" cap="none" normalizeH="0" baseline="0" dirty="0">
                <a:ln>
                  <a:noFill/>
                </a:ln>
                <a:solidFill>
                  <a:srgbClr val="008800"/>
                </a:solidFill>
                <a:effectLst/>
                <a:latin typeface="Droid Sans Mono"/>
              </a:rPr>
              <a:t>/&gt;☺&lt;/</a:t>
            </a:r>
            <a:r>
              <a:rPr kumimoji="0" lang="pt-BR" altLang="pt-BR" sz="1000" b="0" i="0" u="none" strike="noStrike" cap="none" normalizeH="0" baseline="0" dirty="0" err="1">
                <a:ln>
                  <a:noFill/>
                </a:ln>
                <a:solidFill>
                  <a:srgbClr val="008800"/>
                </a:solidFill>
                <a:effectLst/>
                <a:latin typeface="Droid Sans Mono"/>
              </a:rPr>
              <a:t>div</a:t>
            </a:r>
            <a:r>
              <a:rPr kumimoji="0" lang="pt-BR" altLang="pt-BR" sz="1000" b="0" i="0" u="none" strike="noStrike" cap="none" normalizeH="0" baseline="0" dirty="0">
                <a:ln>
                  <a:noFill/>
                </a:ln>
                <a:solidFill>
                  <a:srgbClr val="008800"/>
                </a:solidFill>
                <a:effectLst/>
                <a:latin typeface="Droid Sans Mono"/>
              </a:rPr>
              <a:t>&gt;"</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classes</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0088"/>
                </a:solidFill>
                <a:effectLst/>
                <a:latin typeface="Droid Sans Mono"/>
              </a:rPr>
              <a:t>base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white-space</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nowrap</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"background-color"</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lightblue</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padding</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"5px"</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superblue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"color"</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white</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"background-color"</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"blue"</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100" b="0" i="0" u="none" strike="noStrike" cap="none" normalizeH="0" baseline="0" dirty="0">
                <a:ln>
                  <a:noFill/>
                </a:ln>
                <a:solidFill>
                  <a:schemeClr val="tx1"/>
                </a:solidFill>
                <a:effectLst/>
              </a:rPr>
              <a:t>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82E2890C-03AF-4B31-83A7-1EBFD6044439}"/>
              </a:ext>
            </a:extLst>
          </p:cNvPr>
          <p:cNvSpPr>
            <a:spLocks noChangeArrowheads="1"/>
          </p:cNvSpPr>
          <p:nvPr/>
        </p:nvSpPr>
        <p:spPr bwMode="auto">
          <a:xfrm>
            <a:off x="5393108" y="4020343"/>
            <a:ext cx="1997242" cy="133623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notifyjs</a:t>
            </a: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happyblue</a:t>
            </a:r>
            <a:r>
              <a:rPr kumimoji="0" lang="pt-BR" altLang="pt-BR" sz="1000" b="0" i="0" u="none" strike="noStrike" cap="none" normalizeH="0" baseline="0" dirty="0">
                <a:ln>
                  <a:noFill/>
                </a:ln>
                <a:solidFill>
                  <a:srgbClr val="000000"/>
                </a:solidFill>
                <a:effectLst/>
                <a:latin typeface="Droid Sans Mono"/>
              </a:rPr>
              <a:t>-base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white-space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nowrap</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0088"/>
                </a:solidFill>
                <a:effectLst/>
                <a:latin typeface="Droid Sans Mono"/>
              </a:rPr>
              <a:t>background-color</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lightblue</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padding</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5px</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notifyjs-happyblue-superblue</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0088"/>
                </a:solidFill>
                <a:effectLst/>
                <a:latin typeface="Droid Sans Mono"/>
              </a:rPr>
              <a:t>color</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white</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0088"/>
                </a:solidFill>
                <a:effectLst/>
                <a:latin typeface="Droid Sans Mono"/>
              </a:rPr>
              <a:t>background-color</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blue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r>
              <a:rPr kumimoji="0" lang="pt-BR" altLang="pt-BR" sz="1100" b="0" i="0" u="none" strike="noStrike" cap="none" normalizeH="0" baseline="0" dirty="0">
                <a:ln>
                  <a:noFill/>
                </a:ln>
                <a:solidFill>
                  <a:schemeClr val="tx1"/>
                </a:solidFill>
                <a:effectLst/>
              </a:rPr>
              <a:t>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3741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73089-343C-4DC0-BDED-F62E6A9253C8}"/>
              </a:ext>
            </a:extLst>
          </p:cNvPr>
          <p:cNvSpPr>
            <a:spLocks noGrp="1"/>
          </p:cNvSpPr>
          <p:nvPr>
            <p:ph type="title"/>
          </p:nvPr>
        </p:nvSpPr>
        <p:spPr/>
        <p:txBody>
          <a:bodyPr/>
          <a:lstStyle/>
          <a:p>
            <a:r>
              <a:rPr lang="pt-BR" dirty="0"/>
              <a:t>Guia de estilo personalizado</a:t>
            </a:r>
          </a:p>
        </p:txBody>
      </p:sp>
      <p:pic>
        <p:nvPicPr>
          <p:cNvPr id="6" name="Espaço Reservado para Conteúdo 5">
            <a:extLst>
              <a:ext uri="{FF2B5EF4-FFF2-40B4-BE49-F238E27FC236}">
                <a16:creationId xmlns:a16="http://schemas.microsoft.com/office/drawing/2014/main" id="{1E180580-EDE7-4E99-A561-D9FB41AF7579}"/>
              </a:ext>
            </a:extLst>
          </p:cNvPr>
          <p:cNvPicPr>
            <a:picLocks noGrp="1" noChangeAspect="1"/>
          </p:cNvPicPr>
          <p:nvPr>
            <p:ph idx="1"/>
          </p:nvPr>
        </p:nvPicPr>
        <p:blipFill>
          <a:blip r:embed="rId2"/>
          <a:stretch>
            <a:fillRect/>
          </a:stretch>
        </p:blipFill>
        <p:spPr>
          <a:xfrm>
            <a:off x="5238630" y="1429543"/>
            <a:ext cx="857370" cy="2943636"/>
          </a:xfrm>
          <a:prstGeom prst="rect">
            <a:avLst/>
          </a:prstGeom>
        </p:spPr>
      </p:pic>
      <p:sp>
        <p:nvSpPr>
          <p:cNvPr id="4" name="Espaço Reservado para Texto 3">
            <a:extLst>
              <a:ext uri="{FF2B5EF4-FFF2-40B4-BE49-F238E27FC236}">
                <a16:creationId xmlns:a16="http://schemas.microsoft.com/office/drawing/2014/main" id="{40873FA8-B524-4038-B6C9-61B652348180}"/>
              </a:ext>
            </a:extLst>
          </p:cNvPr>
          <p:cNvSpPr>
            <a:spLocks noGrp="1"/>
          </p:cNvSpPr>
          <p:nvPr>
            <p:ph type="body" sz="half" idx="2"/>
          </p:nvPr>
        </p:nvSpPr>
        <p:spPr/>
        <p:txBody>
          <a:bodyPr/>
          <a:lstStyle/>
          <a:p>
            <a:r>
              <a:rPr lang="pt-BR" dirty="0"/>
              <a:t>Você pode confirmar isso agora inspecionando o DOM (procure o elemento de estilo marcado na cabeça)</a:t>
            </a:r>
          </a:p>
          <a:p>
            <a:r>
              <a:rPr lang="pt-BR" dirty="0"/>
              <a:t>Agora você pode usar seu novo estilo com:</a:t>
            </a:r>
          </a:p>
          <a:p>
            <a:endParaRPr lang="pt-BR" dirty="0"/>
          </a:p>
          <a:p>
            <a:r>
              <a:rPr lang="pt-BR" dirty="0"/>
              <a:t>e você pode usar a classe </a:t>
            </a:r>
            <a:r>
              <a:rPr lang="pt-BR" dirty="0" err="1"/>
              <a:t>superblue</a:t>
            </a:r>
            <a:r>
              <a:rPr lang="pt-BR" dirty="0"/>
              <a:t> com:</a:t>
            </a:r>
          </a:p>
        </p:txBody>
      </p:sp>
      <p:sp>
        <p:nvSpPr>
          <p:cNvPr id="5" name="Rectangle 1">
            <a:extLst>
              <a:ext uri="{FF2B5EF4-FFF2-40B4-BE49-F238E27FC236}">
                <a16:creationId xmlns:a16="http://schemas.microsoft.com/office/drawing/2014/main" id="{05678AC2-84BB-4F51-8E27-5FA8A11E9CFF}"/>
              </a:ext>
            </a:extLst>
          </p:cNvPr>
          <p:cNvSpPr>
            <a:spLocks noChangeArrowheads="1"/>
          </p:cNvSpPr>
          <p:nvPr/>
        </p:nvSpPr>
        <p:spPr bwMode="auto">
          <a:xfrm>
            <a:off x="5253790" y="1066800"/>
            <a:ext cx="2189747" cy="25901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000000"/>
                </a:solidFill>
                <a:effectLst/>
                <a:latin typeface="Droid Sans Mono"/>
              </a:rPr>
              <a:t>$</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notify</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8800"/>
                </a:solidFill>
                <a:effectLst/>
                <a:latin typeface="Droid Sans Mono"/>
              </a:rPr>
              <a:t>'hello !!'</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 </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 style</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 </a:t>
            </a:r>
            <a:r>
              <a:rPr kumimoji="0" lang="pt-BR" altLang="pt-BR" sz="1000" b="0" i="0" u="none" strike="noStrike" cap="none" normalizeH="0" baseline="0">
                <a:ln>
                  <a:noFill/>
                </a:ln>
                <a:solidFill>
                  <a:srgbClr val="008800"/>
                </a:solidFill>
                <a:effectLst/>
                <a:latin typeface="Droid Sans Mono"/>
              </a:rPr>
              <a:t>'happyblue'</a:t>
            </a:r>
            <a:r>
              <a:rPr kumimoji="0" lang="pt-BR" altLang="pt-BR" sz="1000" b="0" i="0" u="none" strike="noStrike" cap="none" normalizeH="0" baseline="0">
                <a:ln>
                  <a:noFill/>
                </a:ln>
                <a:solidFill>
                  <a:srgbClr val="000000"/>
                </a:solidFill>
                <a:effectLst/>
                <a:latin typeface="Droid Sans Mono"/>
              </a:rPr>
              <a:t> </a:t>
            </a:r>
            <a:r>
              <a:rPr kumimoji="0" lang="pt-BR" altLang="pt-BR" sz="1000" b="0" i="0" u="none" strike="noStrike" cap="none" normalizeH="0" baseline="0">
                <a:ln>
                  <a:noFill/>
                </a:ln>
                <a:solidFill>
                  <a:srgbClr val="666600"/>
                </a:solidFill>
                <a:effectLst/>
                <a:latin typeface="Droid Sans Mono"/>
              </a:rPr>
              <a:t>});</a:t>
            </a:r>
            <a:r>
              <a:rPr kumimoji="0" lang="pt-BR" altLang="pt-BR" sz="1100" b="0" i="0" u="none" strike="noStrike" cap="none" normalizeH="0" baseline="0">
                <a:ln>
                  <a:noFill/>
                </a:ln>
                <a:solidFill>
                  <a:schemeClr val="tx1"/>
                </a:solidFill>
                <a:effectLst/>
              </a:rPr>
              <a:t> </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1BA86E6-1B6C-416C-96D6-54E650DB5A39}"/>
              </a:ext>
            </a:extLst>
          </p:cNvPr>
          <p:cNvSpPr>
            <a:spLocks noChangeArrowheads="1"/>
          </p:cNvSpPr>
          <p:nvPr/>
        </p:nvSpPr>
        <p:spPr bwMode="auto">
          <a:xfrm>
            <a:off x="7660105" y="1429543"/>
            <a:ext cx="3737811" cy="259017"/>
          </a:xfrm>
          <a:prstGeom prst="rect">
            <a:avLst/>
          </a:prstGeom>
          <a:solidFill>
            <a:srgbClr val="D3F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000000"/>
                </a:solidFill>
                <a:effectLst/>
                <a:latin typeface="Droid Sans Mono"/>
              </a:rPr>
              <a:t>$</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notify</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8800"/>
                </a:solidFill>
                <a:effectLst/>
                <a:latin typeface="Droid Sans Mono"/>
              </a:rPr>
              <a:t>'HELLO !!!!'</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 </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 style</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 </a:t>
            </a:r>
            <a:r>
              <a:rPr kumimoji="0" lang="pt-BR" altLang="pt-BR" sz="1000" b="0" i="0" u="none" strike="noStrike" cap="none" normalizeH="0" baseline="0">
                <a:ln>
                  <a:noFill/>
                </a:ln>
                <a:solidFill>
                  <a:srgbClr val="008800"/>
                </a:solidFill>
                <a:effectLst/>
                <a:latin typeface="Droid Sans Mono"/>
              </a:rPr>
              <a:t>'happyblue'</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 className</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 </a:t>
            </a:r>
            <a:r>
              <a:rPr kumimoji="0" lang="pt-BR" altLang="pt-BR" sz="1000" b="0" i="0" u="none" strike="noStrike" cap="none" normalizeH="0" baseline="0">
                <a:ln>
                  <a:noFill/>
                </a:ln>
                <a:solidFill>
                  <a:srgbClr val="008800"/>
                </a:solidFill>
                <a:effectLst/>
                <a:latin typeface="Droid Sans Mono"/>
              </a:rPr>
              <a:t>'superblue'</a:t>
            </a:r>
            <a:r>
              <a:rPr kumimoji="0" lang="pt-BR" altLang="pt-BR" sz="1000" b="0" i="0" u="none" strike="noStrike" cap="none" normalizeH="0" baseline="0">
                <a:ln>
                  <a:noFill/>
                </a:ln>
                <a:solidFill>
                  <a:srgbClr val="000000"/>
                </a:solidFill>
                <a:effectLst/>
                <a:latin typeface="Droid Sans Mono"/>
              </a:rPr>
              <a:t> </a:t>
            </a:r>
            <a:r>
              <a:rPr kumimoji="0" lang="pt-BR" altLang="pt-BR" sz="1000" b="0" i="0" u="none" strike="noStrike" cap="none" normalizeH="0" baseline="0">
                <a:ln>
                  <a:noFill/>
                </a:ln>
                <a:solidFill>
                  <a:srgbClr val="666600"/>
                </a:solidFill>
                <a:effectLst/>
                <a:latin typeface="Droid Sans Mono"/>
              </a:rPr>
              <a:t>});</a:t>
            </a:r>
            <a:r>
              <a:rPr kumimoji="0" lang="pt-BR" altLang="pt-BR" sz="1100" b="0" i="0" u="none" strike="noStrike" cap="none" normalizeH="0" baseline="0">
                <a:ln>
                  <a:noFill/>
                </a:ln>
                <a:solidFill>
                  <a:schemeClr val="tx1"/>
                </a:solidFill>
                <a:effectLst/>
              </a:rPr>
              <a:t> </a:t>
            </a:r>
            <a:endParaRPr kumimoji="0" lang="pt-BR" altLang="pt-BR" sz="1800" b="0" i="0" u="none" strike="noStrike" cap="none" normalizeH="0" baseline="0">
              <a:ln>
                <a:noFill/>
              </a:ln>
              <a:solidFill>
                <a:schemeClr val="tx1"/>
              </a:solidFill>
              <a:effectLst/>
              <a:latin typeface="Arial" panose="020B0604020202020204" pitchFamily="34" charset="0"/>
            </a:endParaRPr>
          </a:p>
        </p:txBody>
      </p:sp>
      <p:pic>
        <p:nvPicPr>
          <p:cNvPr id="8" name="Imagem 7">
            <a:extLst>
              <a:ext uri="{FF2B5EF4-FFF2-40B4-BE49-F238E27FC236}">
                <a16:creationId xmlns:a16="http://schemas.microsoft.com/office/drawing/2014/main" id="{725A50BB-FCFB-497D-94C4-0FBF9BCC4D8C}"/>
              </a:ext>
            </a:extLst>
          </p:cNvPr>
          <p:cNvPicPr>
            <a:picLocks noChangeAspect="1"/>
          </p:cNvPicPr>
          <p:nvPr/>
        </p:nvPicPr>
        <p:blipFill>
          <a:blip r:embed="rId3"/>
          <a:stretch>
            <a:fillRect/>
          </a:stretch>
        </p:blipFill>
        <p:spPr>
          <a:xfrm>
            <a:off x="10359691" y="1761874"/>
            <a:ext cx="1038225" cy="4200525"/>
          </a:xfrm>
          <a:prstGeom prst="rect">
            <a:avLst/>
          </a:prstGeom>
        </p:spPr>
      </p:pic>
    </p:spTree>
    <p:extLst>
      <p:ext uri="{BB962C8B-B14F-4D97-AF65-F5344CB8AC3E}">
        <p14:creationId xmlns:p14="http://schemas.microsoft.com/office/powerpoint/2010/main" val="3297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9339DD-0C0B-4F54-8A72-876E8EAC46D6}"/>
              </a:ext>
            </a:extLst>
          </p:cNvPr>
          <p:cNvSpPr>
            <a:spLocks noGrp="1"/>
          </p:cNvSpPr>
          <p:nvPr>
            <p:ph type="title"/>
          </p:nvPr>
        </p:nvSpPr>
        <p:spPr/>
        <p:txBody>
          <a:bodyPr/>
          <a:lstStyle/>
          <a:p>
            <a:r>
              <a:rPr lang="pt-BR" dirty="0"/>
              <a:t>Exemplo Avançado</a:t>
            </a:r>
            <a:br>
              <a:rPr lang="pt-BR" dirty="0"/>
            </a:br>
            <a:endParaRPr lang="pt-BR" dirty="0"/>
          </a:p>
        </p:txBody>
      </p:sp>
      <p:sp>
        <p:nvSpPr>
          <p:cNvPr id="4" name="Espaço Reservado para Texto 3">
            <a:extLst>
              <a:ext uri="{FF2B5EF4-FFF2-40B4-BE49-F238E27FC236}">
                <a16:creationId xmlns:a16="http://schemas.microsoft.com/office/drawing/2014/main" id="{91A502CC-EEFD-4872-98B5-D31423B4C65A}"/>
              </a:ext>
            </a:extLst>
          </p:cNvPr>
          <p:cNvSpPr>
            <a:spLocks noGrp="1"/>
          </p:cNvSpPr>
          <p:nvPr>
            <p:ph type="body" sz="half" idx="2"/>
          </p:nvPr>
        </p:nvSpPr>
        <p:spPr/>
        <p:txBody>
          <a:bodyPr/>
          <a:lstStyle/>
          <a:p>
            <a:r>
              <a:rPr lang="pt-BR" dirty="0"/>
              <a:t>Digamos que você queira usar botões nas suas notificações, então você pode fazer algo como:</a:t>
            </a:r>
          </a:p>
        </p:txBody>
      </p:sp>
      <p:sp>
        <p:nvSpPr>
          <p:cNvPr id="5" name="Rectangle 1">
            <a:extLst>
              <a:ext uri="{FF2B5EF4-FFF2-40B4-BE49-F238E27FC236}">
                <a16:creationId xmlns:a16="http://schemas.microsoft.com/office/drawing/2014/main" id="{9E5B3B3F-7E60-4DAF-81A8-EF2B1C2073D9}"/>
              </a:ext>
            </a:extLst>
          </p:cNvPr>
          <p:cNvSpPr>
            <a:spLocks noGrp="1" noChangeArrowheads="1"/>
          </p:cNvSpPr>
          <p:nvPr>
            <p:ph idx="1"/>
          </p:nvPr>
        </p:nvSpPr>
        <p:spPr bwMode="auto">
          <a:xfrm>
            <a:off x="5156200" y="1600488"/>
            <a:ext cx="3872855" cy="318289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880000"/>
                </a:solidFill>
                <a:effectLst/>
                <a:latin typeface="Droid Sans Mono"/>
              </a:rPr>
              <a:t>//</a:t>
            </a:r>
            <a:r>
              <a:rPr kumimoji="0" lang="pt-BR" altLang="pt-BR" sz="1000" b="0" i="0" u="none" strike="noStrike" cap="none" normalizeH="0" baseline="0" dirty="0" err="1">
                <a:ln>
                  <a:noFill/>
                </a:ln>
                <a:solidFill>
                  <a:srgbClr val="880000"/>
                </a:solidFill>
                <a:effectLst/>
                <a:latin typeface="Droid Sans Mono"/>
              </a:rPr>
              <a:t>add</a:t>
            </a:r>
            <a:r>
              <a:rPr kumimoji="0" lang="pt-BR" altLang="pt-BR" sz="1000" b="0" i="0" u="none" strike="noStrike" cap="none" normalizeH="0" baseline="0" dirty="0">
                <a:ln>
                  <a:noFill/>
                </a:ln>
                <a:solidFill>
                  <a:srgbClr val="880000"/>
                </a:solidFill>
                <a:effectLst/>
                <a:latin typeface="Droid Sans Mono"/>
              </a:rPr>
              <a:t> a new </a:t>
            </a:r>
            <a:r>
              <a:rPr kumimoji="0" lang="pt-BR" altLang="pt-BR" sz="1000" b="0" i="0" u="none" strike="noStrike" cap="none" normalizeH="0" baseline="0" dirty="0" err="1">
                <a:ln>
                  <a:noFill/>
                </a:ln>
                <a:solidFill>
                  <a:srgbClr val="880000"/>
                </a:solidFill>
                <a:effectLst/>
                <a:latin typeface="Droid Sans Mono"/>
              </a:rPr>
              <a:t>style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foo</a:t>
            </a:r>
            <a:r>
              <a:rPr kumimoji="0" lang="pt-BR" altLang="pt-BR" sz="1000" b="0" i="0" u="none" strike="noStrike" cap="none" normalizeH="0" baseline="0" dirty="0">
                <a:ln>
                  <a:noFill/>
                </a:ln>
                <a:solidFill>
                  <a:srgbClr val="8800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a:t>
            </a:r>
            <a:r>
              <a:rPr kumimoji="0" lang="pt-BR" altLang="pt-BR" sz="1000" b="0" i="0" u="none" strike="noStrike" cap="none" normalizeH="0" baseline="0" dirty="0" err="1">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addStyle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foo</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html</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div</a:t>
            </a:r>
            <a:r>
              <a:rPr kumimoji="0" lang="pt-BR" altLang="pt-BR" sz="1000" b="0" i="0" u="none" strike="noStrike" cap="none" normalizeH="0" baseline="0" dirty="0">
                <a:ln>
                  <a:noFill/>
                </a:ln>
                <a:solidFill>
                  <a:srgbClr val="008800"/>
                </a:solidFill>
                <a:effectLst/>
                <a:latin typeface="Droid Sans Mono"/>
              </a:rPr>
              <a:t>&gt;"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div</a:t>
            </a:r>
            <a:r>
              <a:rPr kumimoji="0" lang="pt-BR" altLang="pt-BR" sz="1000" b="0" i="0" u="none" strike="noStrike" cap="none" normalizeH="0" baseline="0" dirty="0">
                <a:ln>
                  <a:noFill/>
                </a:ln>
                <a:solidFill>
                  <a:srgbClr val="008800"/>
                </a:solidFill>
                <a:effectLst/>
                <a:latin typeface="Droid Sans Mono"/>
              </a:rPr>
              <a:t> </a:t>
            </a:r>
            <a:r>
              <a:rPr kumimoji="0" lang="pt-BR" altLang="pt-BR" sz="1000" b="0" i="0" u="none" strike="noStrike" cap="none" normalizeH="0" baseline="0" dirty="0" err="1">
                <a:ln>
                  <a:noFill/>
                </a:ln>
                <a:solidFill>
                  <a:srgbClr val="008800"/>
                </a:solidFill>
                <a:effectLst/>
                <a:latin typeface="Droid Sans Mono"/>
              </a:rPr>
              <a:t>class</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clearfix</a:t>
            </a:r>
            <a:r>
              <a:rPr kumimoji="0" lang="pt-BR" altLang="pt-BR" sz="1000" b="0" i="0" u="none" strike="noStrike" cap="none" normalizeH="0" baseline="0" dirty="0">
                <a:ln>
                  <a:noFill/>
                </a:ln>
                <a:solidFill>
                  <a:srgbClr val="008800"/>
                </a:solidFill>
                <a:effectLst/>
                <a:latin typeface="Droid Sans Mono"/>
              </a:rPr>
              <a:t>'&gt;"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div</a:t>
            </a:r>
            <a:r>
              <a:rPr kumimoji="0" lang="pt-BR" altLang="pt-BR" sz="1000" b="0" i="0" u="none" strike="noStrike" cap="none" normalizeH="0" baseline="0" dirty="0">
                <a:ln>
                  <a:noFill/>
                </a:ln>
                <a:solidFill>
                  <a:srgbClr val="008800"/>
                </a:solidFill>
                <a:effectLst/>
                <a:latin typeface="Droid Sans Mono"/>
              </a:rPr>
              <a:t> </a:t>
            </a:r>
            <a:r>
              <a:rPr kumimoji="0" lang="pt-BR" altLang="pt-BR" sz="1000" b="0" i="0" u="none" strike="noStrike" cap="none" normalizeH="0" baseline="0" dirty="0" err="1">
                <a:ln>
                  <a:noFill/>
                </a:ln>
                <a:solidFill>
                  <a:srgbClr val="008800"/>
                </a:solidFill>
                <a:effectLst/>
                <a:latin typeface="Droid Sans Mono"/>
              </a:rPr>
              <a:t>class</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title</a:t>
            </a:r>
            <a:r>
              <a:rPr kumimoji="0" lang="pt-BR" altLang="pt-BR" sz="1000" b="0" i="0" u="none" strike="noStrike" cap="none" normalizeH="0" baseline="0" dirty="0">
                <a:ln>
                  <a:noFill/>
                </a:ln>
                <a:solidFill>
                  <a:srgbClr val="008800"/>
                </a:solidFill>
                <a:effectLst/>
                <a:latin typeface="Droid Sans Mono"/>
              </a:rPr>
              <a:t>' data-</a:t>
            </a:r>
            <a:r>
              <a:rPr kumimoji="0" lang="pt-BR" altLang="pt-BR" sz="1000" b="0" i="0" u="none" strike="noStrike" cap="none" normalizeH="0" baseline="0" dirty="0" err="1">
                <a:ln>
                  <a:noFill/>
                </a:ln>
                <a:solidFill>
                  <a:srgbClr val="008800"/>
                </a:solidFill>
                <a:effectLst/>
                <a:latin typeface="Droid Sans Mono"/>
              </a:rPr>
              <a:t>notify</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html</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title</a:t>
            </a:r>
            <a:r>
              <a:rPr kumimoji="0" lang="pt-BR" altLang="pt-BR" sz="1000" b="0" i="0" u="none" strike="noStrike" cap="none" normalizeH="0" baseline="0" dirty="0">
                <a:ln>
                  <a:noFill/>
                </a:ln>
                <a:solidFill>
                  <a:srgbClr val="008800"/>
                </a:solidFill>
                <a:effectLst/>
                <a:latin typeface="Droid Sans Mono"/>
              </a:rPr>
              <a:t>'/&gt;"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div</a:t>
            </a:r>
            <a:r>
              <a:rPr kumimoji="0" lang="pt-BR" altLang="pt-BR" sz="1000" b="0" i="0" u="none" strike="noStrike" cap="none" normalizeH="0" baseline="0" dirty="0">
                <a:ln>
                  <a:noFill/>
                </a:ln>
                <a:solidFill>
                  <a:srgbClr val="008800"/>
                </a:solidFill>
                <a:effectLst/>
                <a:latin typeface="Droid Sans Mono"/>
              </a:rPr>
              <a:t> </a:t>
            </a:r>
            <a:r>
              <a:rPr kumimoji="0" lang="pt-BR" altLang="pt-BR" sz="1000" b="0" i="0" u="none" strike="noStrike" cap="none" normalizeH="0" baseline="0" dirty="0" err="1">
                <a:ln>
                  <a:noFill/>
                </a:ln>
                <a:solidFill>
                  <a:srgbClr val="008800"/>
                </a:solidFill>
                <a:effectLst/>
                <a:latin typeface="Droid Sans Mono"/>
              </a:rPr>
              <a:t>class</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buttons</a:t>
            </a:r>
            <a:r>
              <a:rPr kumimoji="0" lang="pt-BR" altLang="pt-BR" sz="1000" b="0" i="0" u="none" strike="noStrike" cap="none" normalizeH="0" baseline="0" dirty="0">
                <a:ln>
                  <a:noFill/>
                </a:ln>
                <a:solidFill>
                  <a:srgbClr val="008800"/>
                </a:solidFill>
                <a:effectLst/>
                <a:latin typeface="Droid Sans Mono"/>
              </a:rPr>
              <a:t>'&gt;"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button</a:t>
            </a:r>
            <a:r>
              <a:rPr kumimoji="0" lang="pt-BR" altLang="pt-BR" sz="1000" b="0" i="0" u="none" strike="noStrike" cap="none" normalizeH="0" baseline="0" dirty="0">
                <a:ln>
                  <a:noFill/>
                </a:ln>
                <a:solidFill>
                  <a:srgbClr val="008800"/>
                </a:solidFill>
                <a:effectLst/>
                <a:latin typeface="Droid Sans Mono"/>
              </a:rPr>
              <a:t> </a:t>
            </a:r>
            <a:r>
              <a:rPr kumimoji="0" lang="pt-BR" altLang="pt-BR" sz="1000" b="0" i="0" u="none" strike="noStrike" cap="none" normalizeH="0" baseline="0" dirty="0" err="1">
                <a:ln>
                  <a:noFill/>
                </a:ln>
                <a:solidFill>
                  <a:srgbClr val="008800"/>
                </a:solidFill>
                <a:effectLst/>
                <a:latin typeface="Droid Sans Mono"/>
              </a:rPr>
              <a:t>class</a:t>
            </a:r>
            <a:r>
              <a:rPr kumimoji="0" lang="pt-BR" altLang="pt-BR" sz="1000" b="0" i="0" u="none" strike="noStrike" cap="none" normalizeH="0" baseline="0" dirty="0">
                <a:ln>
                  <a:noFill/>
                </a:ln>
                <a:solidFill>
                  <a:srgbClr val="008800"/>
                </a:solidFill>
                <a:effectLst/>
                <a:latin typeface="Droid Sans Mono"/>
              </a:rPr>
              <a:t>='no'&gt;</a:t>
            </a:r>
            <a:r>
              <a:rPr kumimoji="0" lang="pt-BR" altLang="pt-BR" sz="1000" b="0" i="0" u="none" strike="noStrike" cap="none" normalizeH="0" baseline="0" dirty="0" err="1">
                <a:ln>
                  <a:noFill/>
                </a:ln>
                <a:solidFill>
                  <a:srgbClr val="008800"/>
                </a:solidFill>
                <a:effectLst/>
                <a:latin typeface="Droid Sans Mono"/>
              </a:rPr>
              <a:t>Cancel</a:t>
            </a: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button</a:t>
            </a:r>
            <a:r>
              <a:rPr kumimoji="0" lang="pt-BR" altLang="pt-BR" sz="1000" b="0" i="0" u="none" strike="noStrike" cap="none" normalizeH="0" baseline="0" dirty="0">
                <a:ln>
                  <a:noFill/>
                </a:ln>
                <a:solidFill>
                  <a:srgbClr val="008800"/>
                </a:solidFill>
                <a:effectLst/>
                <a:latin typeface="Droid Sans Mono"/>
              </a:rPr>
              <a:t>&gt;“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button</a:t>
            </a:r>
            <a:r>
              <a:rPr kumimoji="0" lang="pt-BR" altLang="pt-BR" sz="1000" b="0" i="0" u="none" strike="noStrike" cap="none" normalizeH="0" baseline="0" dirty="0">
                <a:ln>
                  <a:noFill/>
                </a:ln>
                <a:solidFill>
                  <a:srgbClr val="008800"/>
                </a:solidFill>
                <a:effectLst/>
                <a:latin typeface="Droid Sans Mono"/>
              </a:rPr>
              <a:t> </a:t>
            </a:r>
            <a:r>
              <a:rPr kumimoji="0" lang="pt-BR" altLang="pt-BR" sz="1000" b="0" i="0" u="none" strike="noStrike" cap="none" normalizeH="0" baseline="0" dirty="0" err="1">
                <a:ln>
                  <a:noFill/>
                </a:ln>
                <a:solidFill>
                  <a:srgbClr val="008800"/>
                </a:solidFill>
                <a:effectLst/>
                <a:latin typeface="Droid Sans Mono"/>
              </a:rPr>
              <a:t>class</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yes</a:t>
            </a:r>
            <a:r>
              <a:rPr kumimoji="0" lang="pt-BR" altLang="pt-BR" sz="1000" b="0" i="0" u="none" strike="noStrike" cap="none" normalizeH="0" baseline="0" dirty="0">
                <a:ln>
                  <a:noFill/>
                </a:ln>
                <a:solidFill>
                  <a:srgbClr val="008800"/>
                </a:solidFill>
                <a:effectLst/>
                <a:latin typeface="Droid Sans Mono"/>
              </a:rPr>
              <a:t>' data-</a:t>
            </a:r>
            <a:r>
              <a:rPr kumimoji="0" lang="pt-BR" altLang="pt-BR" sz="1000" b="0" i="0" u="none" strike="noStrike" cap="none" normalizeH="0" baseline="0" dirty="0" err="1">
                <a:ln>
                  <a:noFill/>
                </a:ln>
                <a:solidFill>
                  <a:srgbClr val="008800"/>
                </a:solidFill>
                <a:effectLst/>
                <a:latin typeface="Droid Sans Mono"/>
              </a:rPr>
              <a:t>notify</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text</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button</a:t>
            </a:r>
            <a:r>
              <a:rPr kumimoji="0" lang="pt-BR" altLang="pt-BR" sz="1000" b="0" i="0" u="none" strike="noStrike" cap="none" normalizeH="0" baseline="0" dirty="0">
                <a:ln>
                  <a:noFill/>
                </a:ln>
                <a:solidFill>
                  <a:srgbClr val="008800"/>
                </a:solidFill>
                <a:effectLst/>
                <a:latin typeface="Droid Sans Mono"/>
              </a:rPr>
              <a:t>'&gt;&lt;/</a:t>
            </a:r>
            <a:r>
              <a:rPr kumimoji="0" lang="pt-BR" altLang="pt-BR" sz="1000" b="0" i="0" u="none" strike="noStrike" cap="none" normalizeH="0" baseline="0" dirty="0" err="1">
                <a:ln>
                  <a:noFill/>
                </a:ln>
                <a:solidFill>
                  <a:srgbClr val="008800"/>
                </a:solidFill>
                <a:effectLst/>
                <a:latin typeface="Droid Sans Mono"/>
              </a:rPr>
              <a:t>button</a:t>
            </a:r>
            <a:r>
              <a:rPr kumimoji="0" lang="pt-BR" altLang="pt-BR" sz="1000" b="0" i="0" u="none" strike="noStrike" cap="none" normalizeH="0" baseline="0" dirty="0">
                <a:ln>
                  <a:noFill/>
                </a:ln>
                <a:solidFill>
                  <a:srgbClr val="008800"/>
                </a:solidFill>
                <a:effectLst/>
                <a:latin typeface="Droid Sans Mono"/>
              </a:rPr>
              <a:t>&gt;"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div</a:t>
            </a:r>
            <a:r>
              <a:rPr kumimoji="0" lang="pt-BR" altLang="pt-BR" sz="1000" b="0" i="0" u="none" strike="noStrike" cap="none" normalizeH="0" baseline="0" dirty="0">
                <a:ln>
                  <a:noFill/>
                </a:ln>
                <a:solidFill>
                  <a:srgbClr val="008800"/>
                </a:solidFill>
                <a:effectLst/>
                <a:latin typeface="Droid Sans Mono"/>
              </a:rPr>
              <a:t>&gt;"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div</a:t>
            </a:r>
            <a:r>
              <a:rPr kumimoji="0" lang="pt-BR" altLang="pt-BR" sz="1000" b="0" i="0" u="none" strike="noStrike" cap="none" normalizeH="0" baseline="0" dirty="0">
                <a:ln>
                  <a:noFill/>
                </a:ln>
                <a:solidFill>
                  <a:srgbClr val="008800"/>
                </a:solidFill>
                <a:effectLst/>
                <a:latin typeface="Droid Sans Mono"/>
              </a:rPr>
              <a:t>&gt;"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"&lt;/</a:t>
            </a:r>
            <a:r>
              <a:rPr kumimoji="0" lang="pt-BR" altLang="pt-BR" sz="1000" b="0" i="0" u="none" strike="noStrike" cap="none" normalizeH="0" baseline="0" dirty="0" err="1">
                <a:ln>
                  <a:noFill/>
                </a:ln>
                <a:solidFill>
                  <a:srgbClr val="008800"/>
                </a:solidFill>
                <a:effectLst/>
                <a:latin typeface="Droid Sans Mono"/>
              </a:rPr>
              <a:t>div</a:t>
            </a:r>
            <a:r>
              <a:rPr kumimoji="0" lang="pt-BR" altLang="pt-BR" sz="1000" b="0" i="0" u="none" strike="noStrike" cap="none" normalizeH="0" baseline="0" dirty="0">
                <a:ln>
                  <a:noFill/>
                </a:ln>
                <a:solidFill>
                  <a:srgbClr val="008800"/>
                </a:solidFill>
                <a:effectLst/>
                <a:latin typeface="Droid Sans Mono"/>
              </a:rPr>
              <a:t>&gt;"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880000"/>
                </a:solidFill>
                <a:effectLst/>
                <a:latin typeface="Droid Sans Mono"/>
              </a:rPr>
              <a:t>//</a:t>
            </a:r>
            <a:r>
              <a:rPr kumimoji="0" lang="pt-BR" altLang="pt-BR" sz="1000" b="0" i="0" u="none" strike="noStrike" cap="none" normalizeH="0" baseline="0" dirty="0" err="1">
                <a:ln>
                  <a:noFill/>
                </a:ln>
                <a:solidFill>
                  <a:srgbClr val="880000"/>
                </a:solidFill>
                <a:effectLst/>
                <a:latin typeface="Droid Sans Mono"/>
              </a:rPr>
              <a:t>listen</a:t>
            </a:r>
            <a:r>
              <a:rPr kumimoji="0" lang="pt-BR" altLang="pt-BR" sz="1000" b="0" i="0" u="none" strike="noStrike" cap="none" normalizeH="0" baseline="0" dirty="0">
                <a:ln>
                  <a:noFill/>
                </a:ln>
                <a:solidFill>
                  <a:srgbClr val="880000"/>
                </a:solidFill>
                <a:effectLst/>
                <a:latin typeface="Droid Sans Mono"/>
              </a:rPr>
              <a:t> for click </a:t>
            </a:r>
            <a:r>
              <a:rPr kumimoji="0" lang="pt-BR" altLang="pt-BR" sz="1000" b="0" i="0" u="none" strike="noStrike" cap="none" normalizeH="0" baseline="0" dirty="0" err="1">
                <a:ln>
                  <a:noFill/>
                </a:ln>
                <a:solidFill>
                  <a:srgbClr val="880000"/>
                </a:solidFill>
                <a:effectLst/>
                <a:latin typeface="Droid Sans Mono"/>
              </a:rPr>
              <a:t>events</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from</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this</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style</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document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on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8800"/>
                </a:solidFill>
                <a:effectLst/>
                <a:latin typeface="Droid Sans Mono"/>
              </a:rPr>
              <a:t>'click'</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notifyjs</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foo</a:t>
            </a:r>
            <a:r>
              <a:rPr kumimoji="0" lang="pt-BR" altLang="pt-BR" sz="1000" b="0" i="0" u="none" strike="noStrike" cap="none" normalizeH="0" baseline="0" dirty="0">
                <a:ln>
                  <a:noFill/>
                </a:ln>
                <a:solidFill>
                  <a:srgbClr val="008800"/>
                </a:solidFill>
                <a:effectLst/>
                <a:latin typeface="Droid Sans Mono"/>
              </a:rPr>
              <a:t>-base .no'</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function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880000"/>
                </a:solidFill>
                <a:effectLst/>
                <a:latin typeface="Droid Sans Mono"/>
              </a:rPr>
              <a:t>//</a:t>
            </a:r>
            <a:r>
              <a:rPr kumimoji="0" lang="pt-BR" altLang="pt-BR" sz="1000" b="0" i="0" u="none" strike="noStrike" cap="none" normalizeH="0" baseline="0" dirty="0" err="1">
                <a:ln>
                  <a:noFill/>
                </a:ln>
                <a:solidFill>
                  <a:srgbClr val="880000"/>
                </a:solidFill>
                <a:effectLst/>
                <a:latin typeface="Droid Sans Mono"/>
              </a:rPr>
              <a:t>programmatically</a:t>
            </a:r>
            <a:r>
              <a:rPr kumimoji="0" lang="pt-BR" altLang="pt-BR" sz="1000" b="0" i="0" u="none" strike="noStrike" cap="none" normalizeH="0" baseline="0" dirty="0">
                <a:ln>
                  <a:noFill/>
                </a:ln>
                <a:solidFill>
                  <a:srgbClr val="880000"/>
                </a:solidFill>
                <a:effectLst/>
                <a:latin typeface="Droid Sans Mono"/>
              </a:rPr>
              <a:t> trigger </a:t>
            </a:r>
            <a:r>
              <a:rPr kumimoji="0" lang="pt-BR" altLang="pt-BR" sz="1000" b="0" i="0" u="none" strike="noStrike" cap="none" normalizeH="0" baseline="0" dirty="0" err="1">
                <a:ln>
                  <a:noFill/>
                </a:ln>
                <a:solidFill>
                  <a:srgbClr val="880000"/>
                </a:solidFill>
                <a:effectLst/>
                <a:latin typeface="Droid Sans Mono"/>
              </a:rPr>
              <a:t>propogating</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hide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event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88"/>
                </a:solidFill>
                <a:effectLst/>
                <a:latin typeface="Droid Sans Mono"/>
              </a:rPr>
              <a:t>this</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trigger</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notify-hide</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document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on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8800"/>
                </a:solidFill>
                <a:effectLst/>
                <a:latin typeface="Droid Sans Mono"/>
              </a:rPr>
              <a:t>'click'</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notifyjs</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foo</a:t>
            </a:r>
            <a:r>
              <a:rPr kumimoji="0" lang="pt-BR" altLang="pt-BR" sz="1000" b="0" i="0" u="none" strike="noStrike" cap="none" normalizeH="0" baseline="0" dirty="0">
                <a:ln>
                  <a:noFill/>
                </a:ln>
                <a:solidFill>
                  <a:srgbClr val="008800"/>
                </a:solidFill>
                <a:effectLst/>
                <a:latin typeface="Droid Sans Mono"/>
              </a:rPr>
              <a:t>-base .</a:t>
            </a:r>
            <a:r>
              <a:rPr kumimoji="0" lang="pt-BR" altLang="pt-BR" sz="1000" b="0" i="0" u="none" strike="noStrike" cap="none" normalizeH="0" baseline="0" dirty="0" err="1">
                <a:ln>
                  <a:noFill/>
                </a:ln>
                <a:solidFill>
                  <a:srgbClr val="008800"/>
                </a:solidFill>
                <a:effectLst/>
                <a:latin typeface="Droid Sans Mono"/>
              </a:rPr>
              <a:t>yes</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function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880000"/>
                </a:solidFill>
                <a:effectLst/>
                <a:latin typeface="Droid Sans Mono"/>
              </a:rPr>
              <a:t>//show </a:t>
            </a:r>
            <a:r>
              <a:rPr kumimoji="0" lang="pt-BR" altLang="pt-BR" sz="1000" b="0" i="0" u="none" strike="noStrike" cap="none" normalizeH="0" baseline="0" dirty="0" err="1">
                <a:ln>
                  <a:noFill/>
                </a:ln>
                <a:solidFill>
                  <a:srgbClr val="880000"/>
                </a:solidFill>
                <a:effectLst/>
                <a:latin typeface="Droid Sans Mono"/>
              </a:rPr>
              <a:t>button</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text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alert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88"/>
                </a:solidFill>
                <a:effectLst/>
                <a:latin typeface="Droid Sans Mono"/>
              </a:rPr>
              <a:t>this</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text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 </a:t>
            </a:r>
            <a:r>
              <a:rPr kumimoji="0" lang="pt-BR" altLang="pt-BR" sz="1000" b="0" i="0" u="none" strike="noStrike" cap="none" normalizeH="0" baseline="0" dirty="0" err="1">
                <a:ln>
                  <a:noFill/>
                </a:ln>
                <a:solidFill>
                  <a:srgbClr val="008800"/>
                </a:solidFill>
                <a:effectLst/>
                <a:latin typeface="Droid Sans Mono"/>
              </a:rPr>
              <a:t>clicked</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880000"/>
                </a:solidFill>
                <a:effectLst/>
                <a:latin typeface="Droid Sans Mono"/>
              </a:rPr>
              <a:t>//</a:t>
            </a:r>
            <a:r>
              <a:rPr kumimoji="0" lang="pt-BR" altLang="pt-BR" sz="1000" b="0" i="0" u="none" strike="noStrike" cap="none" normalizeH="0" baseline="0" dirty="0" err="1">
                <a:ln>
                  <a:noFill/>
                </a:ln>
                <a:solidFill>
                  <a:srgbClr val="880000"/>
                </a:solidFill>
                <a:effectLst/>
                <a:latin typeface="Droid Sans Mono"/>
              </a:rPr>
              <a:t>hide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notification</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88"/>
                </a:solidFill>
                <a:effectLst/>
                <a:latin typeface="Droid Sans Mono"/>
              </a:rPr>
              <a:t>this</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trigger</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notify-hide</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100" b="0" i="0" u="none" strike="noStrike" cap="none" normalizeH="0" baseline="0" dirty="0">
                <a:ln>
                  <a:noFill/>
                </a:ln>
                <a:solidFill>
                  <a:schemeClr val="tx1"/>
                </a:solidFill>
                <a:effectLst/>
              </a:rPr>
              <a:t>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8446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FDACB-A0C0-4A65-ABF4-4C4DAD89F4F1}"/>
              </a:ext>
            </a:extLst>
          </p:cNvPr>
          <p:cNvSpPr>
            <a:spLocks noGrp="1"/>
          </p:cNvSpPr>
          <p:nvPr>
            <p:ph type="title"/>
          </p:nvPr>
        </p:nvSpPr>
        <p:spPr/>
        <p:txBody>
          <a:bodyPr/>
          <a:lstStyle/>
          <a:p>
            <a:r>
              <a:rPr lang="pt-BR" dirty="0"/>
              <a:t>Exemplo Avançado</a:t>
            </a:r>
          </a:p>
        </p:txBody>
      </p:sp>
      <p:sp>
        <p:nvSpPr>
          <p:cNvPr id="4" name="Espaço Reservado para Texto 3">
            <a:extLst>
              <a:ext uri="{FF2B5EF4-FFF2-40B4-BE49-F238E27FC236}">
                <a16:creationId xmlns:a16="http://schemas.microsoft.com/office/drawing/2014/main" id="{237F48D1-2F58-42A0-ADA8-AA54675F25ED}"/>
              </a:ext>
            </a:extLst>
          </p:cNvPr>
          <p:cNvSpPr>
            <a:spLocks noGrp="1"/>
          </p:cNvSpPr>
          <p:nvPr>
            <p:ph type="body" sz="half" idx="2"/>
          </p:nvPr>
        </p:nvSpPr>
        <p:spPr/>
        <p:txBody>
          <a:bodyPr/>
          <a:lstStyle/>
          <a:p>
            <a:r>
              <a:rPr lang="pt-BR" dirty="0"/>
              <a:t>Observe que não há propriedade de classes definida acima. Como o CSS neste exemplo não é trivial, usaremos um arquivo CSS externo:</a:t>
            </a:r>
          </a:p>
          <a:p>
            <a:endParaRPr lang="pt-BR" dirty="0"/>
          </a:p>
          <a:p>
            <a:r>
              <a:rPr lang="pt-BR" dirty="0"/>
              <a:t>Nota: você também pode converter esse código CSS em uma </a:t>
            </a:r>
            <a:r>
              <a:rPr lang="pt-BR" dirty="0" err="1"/>
              <a:t>string</a:t>
            </a:r>
            <a:r>
              <a:rPr lang="pt-BR" dirty="0"/>
              <a:t> </a:t>
            </a:r>
            <a:r>
              <a:rPr lang="pt-BR" dirty="0" err="1"/>
              <a:t>JavaScript</a:t>
            </a:r>
            <a:r>
              <a:rPr lang="pt-BR" dirty="0"/>
              <a:t> e usá-lo com a propriedade </a:t>
            </a:r>
            <a:r>
              <a:rPr lang="pt-BR" dirty="0" err="1"/>
              <a:t>css</a:t>
            </a:r>
            <a:r>
              <a:rPr lang="pt-BR" dirty="0"/>
              <a:t>. Não é muito legível, embora seja melhor para distribuição.</a:t>
            </a:r>
          </a:p>
        </p:txBody>
      </p:sp>
      <p:sp>
        <p:nvSpPr>
          <p:cNvPr id="5" name="Rectangle 1">
            <a:extLst>
              <a:ext uri="{FF2B5EF4-FFF2-40B4-BE49-F238E27FC236}">
                <a16:creationId xmlns:a16="http://schemas.microsoft.com/office/drawing/2014/main" id="{1BAF84C6-E2F4-4E94-A08B-F866049A57C2}"/>
              </a:ext>
            </a:extLst>
          </p:cNvPr>
          <p:cNvSpPr>
            <a:spLocks noGrp="1" noChangeArrowheads="1"/>
          </p:cNvSpPr>
          <p:nvPr>
            <p:ph idx="1"/>
          </p:nvPr>
        </p:nvSpPr>
        <p:spPr bwMode="auto">
          <a:xfrm>
            <a:off x="5477042" y="1452832"/>
            <a:ext cx="1873911" cy="395233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notifyjs</a:t>
            </a: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foo</a:t>
            </a:r>
            <a:r>
              <a:rPr kumimoji="0" lang="pt-BR" altLang="pt-BR" sz="1000" b="0" i="0" u="none" strike="noStrike" cap="none" normalizeH="0" baseline="0" dirty="0">
                <a:ln>
                  <a:noFill/>
                </a:ln>
                <a:solidFill>
                  <a:srgbClr val="000000"/>
                </a:solidFill>
                <a:effectLst/>
                <a:latin typeface="Droid Sans Mono"/>
              </a:rPr>
              <a:t>-base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opacity</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0.85</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width</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200px</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0088"/>
                </a:solidFill>
                <a:effectLst/>
                <a:latin typeface="Droid Sans Mono"/>
              </a:rPr>
              <a:t>background</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#F5F5F5</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padding</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5px</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border-radius</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10px</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notifyjs</a:t>
            </a: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foo</a:t>
            </a:r>
            <a:r>
              <a:rPr kumimoji="0" lang="pt-BR" altLang="pt-BR" sz="1000" b="0" i="0" u="none" strike="noStrike" cap="none" normalizeH="0" baseline="0" dirty="0">
                <a:ln>
                  <a:noFill/>
                </a:ln>
                <a:solidFill>
                  <a:srgbClr val="000000"/>
                </a:solidFill>
                <a:effectLst/>
                <a:latin typeface="Droid Sans Mono"/>
              </a:rPr>
              <a:t>-base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title</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width</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100px</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float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left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margin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10px</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0</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0</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10px</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text-align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right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notifyjs</a:t>
            </a: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foo</a:t>
            </a:r>
            <a:r>
              <a:rPr kumimoji="0" lang="pt-BR" altLang="pt-BR" sz="1000" b="0" i="0" u="none" strike="noStrike" cap="none" normalizeH="0" baseline="0" dirty="0">
                <a:ln>
                  <a:noFill/>
                </a:ln>
                <a:solidFill>
                  <a:srgbClr val="000000"/>
                </a:solidFill>
                <a:effectLst/>
                <a:latin typeface="Droid Sans Mono"/>
              </a:rPr>
              <a:t>-base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buttons</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width</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70px</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88"/>
                </a:solidFill>
                <a:effectLst/>
                <a:latin typeface="Droid Sans Mono"/>
              </a:rPr>
              <a:t>float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right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88"/>
                </a:solidFill>
                <a:effectLst/>
                <a:latin typeface="Droid Sans Mono"/>
              </a:rPr>
              <a:t>font-size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9px</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88"/>
                </a:solidFill>
                <a:effectLst/>
                <a:latin typeface="Droid Sans Mono"/>
              </a:rPr>
              <a:t>padding</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5px</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88"/>
                </a:solidFill>
                <a:effectLst/>
                <a:latin typeface="Droid Sans Mono"/>
              </a:rPr>
              <a:t>margin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2px</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notifyjs</a:t>
            </a: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foo</a:t>
            </a:r>
            <a:r>
              <a:rPr kumimoji="0" lang="pt-BR" altLang="pt-BR" sz="1000" b="0" i="0" u="none" strike="noStrike" cap="none" normalizeH="0" baseline="0" dirty="0">
                <a:ln>
                  <a:noFill/>
                </a:ln>
                <a:solidFill>
                  <a:srgbClr val="000000"/>
                </a:solidFill>
                <a:effectLst/>
                <a:latin typeface="Droid Sans Mono"/>
              </a:rPr>
              <a:t>-base </a:t>
            </a:r>
            <a:r>
              <a:rPr kumimoji="0" lang="pt-BR" altLang="pt-BR" sz="1000" b="0" i="0" u="none" strike="noStrike" cap="none" normalizeH="0" baseline="0" dirty="0" err="1">
                <a:ln>
                  <a:noFill/>
                </a:ln>
                <a:solidFill>
                  <a:srgbClr val="000000"/>
                </a:solidFill>
                <a:effectLst/>
                <a:latin typeface="Droid Sans Mono"/>
              </a:rPr>
              <a:t>button</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88"/>
                </a:solidFill>
                <a:effectLst/>
                <a:latin typeface="Droid Sans Mono"/>
              </a:rPr>
              <a:t>font-size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9px</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88"/>
                </a:solidFill>
                <a:effectLst/>
                <a:latin typeface="Droid Sans Mono"/>
              </a:rPr>
              <a:t>padding</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5px</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margin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2px</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88"/>
                </a:solidFill>
                <a:effectLst/>
                <a:latin typeface="Droid Sans Mono"/>
              </a:rPr>
              <a:t>width</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60px</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r>
              <a:rPr kumimoji="0" lang="pt-BR" altLang="pt-BR" sz="1100" b="0" i="0" u="none" strike="noStrike" cap="none" normalizeH="0" baseline="0" dirty="0">
                <a:ln>
                  <a:noFill/>
                </a:ln>
                <a:solidFill>
                  <a:schemeClr val="tx1"/>
                </a:solidFill>
                <a:effectLst/>
              </a:rPr>
              <a:t>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5989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0ED50E-8E74-4077-BDEE-71161DA83D9B}"/>
              </a:ext>
            </a:extLst>
          </p:cNvPr>
          <p:cNvSpPr>
            <a:spLocks noGrp="1"/>
          </p:cNvSpPr>
          <p:nvPr>
            <p:ph type="title"/>
          </p:nvPr>
        </p:nvSpPr>
        <p:spPr/>
        <p:txBody>
          <a:bodyPr/>
          <a:lstStyle/>
          <a:p>
            <a:r>
              <a:rPr lang="pt-BR" dirty="0"/>
              <a:t>Exemplo Avançado</a:t>
            </a:r>
          </a:p>
        </p:txBody>
      </p:sp>
      <p:pic>
        <p:nvPicPr>
          <p:cNvPr id="6" name="Espaço Reservado para Conteúdo 5">
            <a:extLst>
              <a:ext uri="{FF2B5EF4-FFF2-40B4-BE49-F238E27FC236}">
                <a16:creationId xmlns:a16="http://schemas.microsoft.com/office/drawing/2014/main" id="{9CE2FBAB-4635-43C0-B564-BEC20127873D}"/>
              </a:ext>
            </a:extLst>
          </p:cNvPr>
          <p:cNvPicPr>
            <a:picLocks noGrp="1" noChangeAspect="1"/>
          </p:cNvPicPr>
          <p:nvPr>
            <p:ph idx="1"/>
          </p:nvPr>
        </p:nvPicPr>
        <p:blipFill>
          <a:blip r:embed="rId2"/>
          <a:stretch>
            <a:fillRect/>
          </a:stretch>
        </p:blipFill>
        <p:spPr>
          <a:xfrm>
            <a:off x="7703615" y="1066800"/>
            <a:ext cx="2095792" cy="1533739"/>
          </a:xfrm>
          <a:prstGeom prst="rect">
            <a:avLst/>
          </a:prstGeom>
        </p:spPr>
      </p:pic>
      <p:sp>
        <p:nvSpPr>
          <p:cNvPr id="4" name="Espaço Reservado para Texto 3">
            <a:extLst>
              <a:ext uri="{FF2B5EF4-FFF2-40B4-BE49-F238E27FC236}">
                <a16:creationId xmlns:a16="http://schemas.microsoft.com/office/drawing/2014/main" id="{14EFE3AC-542A-4741-8B2F-E7EDAADB9B54}"/>
              </a:ext>
            </a:extLst>
          </p:cNvPr>
          <p:cNvSpPr>
            <a:spLocks noGrp="1"/>
          </p:cNvSpPr>
          <p:nvPr>
            <p:ph type="body" sz="half" idx="2"/>
          </p:nvPr>
        </p:nvSpPr>
        <p:spPr/>
        <p:txBody>
          <a:bodyPr/>
          <a:lstStyle/>
          <a:p>
            <a:r>
              <a:rPr lang="pt-BR" dirty="0"/>
              <a:t>Agora você pode usar este estilo com:</a:t>
            </a:r>
          </a:p>
        </p:txBody>
      </p:sp>
      <p:sp>
        <p:nvSpPr>
          <p:cNvPr id="5" name="Rectangle 1">
            <a:extLst>
              <a:ext uri="{FF2B5EF4-FFF2-40B4-BE49-F238E27FC236}">
                <a16:creationId xmlns:a16="http://schemas.microsoft.com/office/drawing/2014/main" id="{290D4DB7-33AB-4BCD-91D2-0B7A395702B7}"/>
              </a:ext>
            </a:extLst>
          </p:cNvPr>
          <p:cNvSpPr>
            <a:spLocks noChangeArrowheads="1"/>
          </p:cNvSpPr>
          <p:nvPr/>
        </p:nvSpPr>
        <p:spPr bwMode="auto">
          <a:xfrm>
            <a:off x="5330530" y="1066800"/>
            <a:ext cx="2104985" cy="1336235"/>
          </a:xfrm>
          <a:prstGeom prst="rect">
            <a:avLst/>
          </a:prstGeom>
          <a:solidFill>
            <a:srgbClr val="D3F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title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Would</a:t>
            </a:r>
            <a:r>
              <a:rPr kumimoji="0" lang="pt-BR" altLang="pt-BR" sz="1000" b="0" i="0" u="none" strike="noStrike" cap="none" normalizeH="0" baseline="0" dirty="0">
                <a:ln>
                  <a:noFill/>
                </a:ln>
                <a:solidFill>
                  <a:srgbClr val="008800"/>
                </a:solidFill>
                <a:effectLst/>
                <a:latin typeface="Droid Sans Mono"/>
              </a:rPr>
              <a:t> </a:t>
            </a:r>
            <a:r>
              <a:rPr kumimoji="0" lang="pt-BR" altLang="pt-BR" sz="1000" b="0" i="0" u="none" strike="noStrike" cap="none" normalizeH="0" baseline="0" dirty="0" err="1">
                <a:ln>
                  <a:noFill/>
                </a:ln>
                <a:solidFill>
                  <a:srgbClr val="008800"/>
                </a:solidFill>
                <a:effectLst/>
                <a:latin typeface="Droid Sans Mono"/>
              </a:rPr>
              <a:t>you</a:t>
            </a:r>
            <a:r>
              <a:rPr kumimoji="0" lang="pt-BR" altLang="pt-BR" sz="1000" b="0" i="0" u="none" strike="noStrike" cap="none" normalizeH="0" baseline="0" dirty="0">
                <a:ln>
                  <a:noFill/>
                </a:ln>
                <a:solidFill>
                  <a:srgbClr val="008800"/>
                </a:solidFill>
                <a:effectLst/>
                <a:latin typeface="Droid Sans Mono"/>
              </a:rPr>
              <a:t> like some </a:t>
            </a:r>
            <a:r>
              <a:rPr kumimoji="0" lang="pt-BR" altLang="pt-BR" sz="1000" b="0" i="0" u="none" strike="noStrike" cap="none" normalizeH="0" baseline="0" dirty="0" err="1">
                <a:ln>
                  <a:noFill/>
                </a:ln>
                <a:solidFill>
                  <a:srgbClr val="008800"/>
                </a:solidFill>
                <a:effectLst/>
                <a:latin typeface="Droid Sans Mono"/>
              </a:rPr>
              <a:t>Foo</a:t>
            </a:r>
            <a:r>
              <a:rPr kumimoji="0" lang="pt-BR" altLang="pt-BR" sz="1000" b="0" i="0" u="none" strike="noStrike" cap="none" normalizeH="0" baseline="0" dirty="0">
                <a:ln>
                  <a:noFill/>
                </a:ln>
                <a:solidFill>
                  <a:srgbClr val="0088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button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Confirm</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style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foo</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autoHide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0088"/>
                </a:solidFill>
                <a:effectLst/>
                <a:latin typeface="Droid Sans Mono"/>
              </a:rPr>
              <a:t>false</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clickToHide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0088"/>
                </a:solidFill>
                <a:effectLst/>
                <a:latin typeface="Droid Sans Mono"/>
              </a:rPr>
              <a:t>false</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r>
              <a:rPr kumimoji="0" lang="pt-BR" altLang="pt-BR" sz="1100" b="0" i="0" u="none" strike="noStrike" cap="none" normalizeH="0" baseline="0" dirty="0">
                <a:ln>
                  <a:noFill/>
                </a:ln>
                <a:solidFill>
                  <a:schemeClr val="tx1"/>
                </a:solidFill>
                <a:effectLst/>
              </a:rPr>
              <a:t>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967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9F167-CDE8-4895-85D7-CEAA0935C34A}"/>
              </a:ext>
            </a:extLst>
          </p:cNvPr>
          <p:cNvSpPr>
            <a:spLocks noGrp="1"/>
          </p:cNvSpPr>
          <p:nvPr>
            <p:ph type="title"/>
          </p:nvPr>
        </p:nvSpPr>
        <p:spPr/>
        <p:txBody>
          <a:bodyPr/>
          <a:lstStyle/>
          <a:p>
            <a:r>
              <a:rPr lang="pt-BR" dirty="0"/>
              <a:t>Exemplo Extra</a:t>
            </a:r>
          </a:p>
        </p:txBody>
      </p:sp>
      <p:sp>
        <p:nvSpPr>
          <p:cNvPr id="4" name="Espaço Reservado para Texto 3">
            <a:extLst>
              <a:ext uri="{FF2B5EF4-FFF2-40B4-BE49-F238E27FC236}">
                <a16:creationId xmlns:a16="http://schemas.microsoft.com/office/drawing/2014/main" id="{E2C5C849-F942-4246-A124-36A518DA6ADE}"/>
              </a:ext>
            </a:extLst>
          </p:cNvPr>
          <p:cNvSpPr>
            <a:spLocks noGrp="1"/>
          </p:cNvSpPr>
          <p:nvPr>
            <p:ph type="body" sz="half" idx="2"/>
          </p:nvPr>
        </p:nvSpPr>
        <p:spPr/>
        <p:txBody>
          <a:bodyPr/>
          <a:lstStyle/>
          <a:p>
            <a:r>
              <a:rPr lang="pt-BR" dirty="0"/>
              <a:t>Se o uso dos métodos acima ainda não fornecer o que você precisa, pode passar os objetos </a:t>
            </a:r>
            <a:r>
              <a:rPr lang="pt-BR" dirty="0" err="1"/>
              <a:t>jQuery</a:t>
            </a:r>
            <a:r>
              <a:rPr lang="pt-BR" dirty="0"/>
              <a:t> diretamente para a notificação (desde que o elemento tenha o atributo data-</a:t>
            </a:r>
            <a:r>
              <a:rPr lang="pt-BR" dirty="0" err="1"/>
              <a:t>notify</a:t>
            </a:r>
            <a:r>
              <a:rPr lang="pt-BR" dirty="0"/>
              <a:t>-</a:t>
            </a:r>
            <a:r>
              <a:rPr lang="pt-BR" dirty="0" err="1"/>
              <a:t>html</a:t>
            </a:r>
            <a:r>
              <a:rPr lang="pt-BR" dirty="0"/>
              <a:t>):</a:t>
            </a:r>
          </a:p>
        </p:txBody>
      </p:sp>
      <p:sp>
        <p:nvSpPr>
          <p:cNvPr id="5" name="Rectangle 1">
            <a:extLst>
              <a:ext uri="{FF2B5EF4-FFF2-40B4-BE49-F238E27FC236}">
                <a16:creationId xmlns:a16="http://schemas.microsoft.com/office/drawing/2014/main" id="{F6955ABB-0BF7-4426-A9AF-FCB1F86E50EE}"/>
              </a:ext>
            </a:extLst>
          </p:cNvPr>
          <p:cNvSpPr>
            <a:spLocks noGrp="1" noChangeArrowheads="1"/>
          </p:cNvSpPr>
          <p:nvPr>
            <p:ph idx="1"/>
          </p:nvPr>
        </p:nvSpPr>
        <p:spPr bwMode="auto">
          <a:xfrm>
            <a:off x="5164222" y="1279065"/>
            <a:ext cx="3347070" cy="1644012"/>
          </a:xfrm>
          <a:prstGeom prst="rect">
            <a:avLst/>
          </a:prstGeom>
          <a:solidFill>
            <a:srgbClr val="D3F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88"/>
                </a:solidFill>
                <a:effectLst/>
                <a:latin typeface="Droid Sans Mono"/>
              </a:rPr>
              <a:t>var</a:t>
            </a:r>
            <a:r>
              <a:rPr kumimoji="0" lang="pt-BR" altLang="pt-BR" sz="1000" b="0" i="0" u="none" strike="noStrike" cap="none" normalizeH="0" baseline="0" dirty="0">
                <a:ln>
                  <a:noFill/>
                </a:ln>
                <a:solidFill>
                  <a:srgbClr val="000000"/>
                </a:solidFill>
                <a:effectLst/>
                <a:latin typeface="Droid Sans Mono"/>
              </a:rPr>
              <a:t> h5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8800"/>
                </a:solidFill>
                <a:effectLst/>
                <a:latin typeface="Droid Sans Mono"/>
              </a:rPr>
              <a:t>"&lt;h5/&gt;"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append</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You</a:t>
            </a:r>
            <a:r>
              <a:rPr kumimoji="0" lang="pt-BR" altLang="pt-BR" sz="1000" b="0" i="0" u="none" strike="noStrike" cap="none" normalizeH="0" baseline="0" dirty="0">
                <a:ln>
                  <a:noFill/>
                </a:ln>
                <a:solidFill>
                  <a:srgbClr val="008800"/>
                </a:solidFill>
                <a:effectLst/>
                <a:latin typeface="Droid Sans Mono"/>
              </a:rPr>
              <a:t> MUST </a:t>
            </a:r>
            <a:r>
              <a:rPr kumimoji="0" lang="pt-BR" altLang="pt-BR" sz="1000" b="0" i="0" u="none" strike="noStrike" cap="none" normalizeH="0" baseline="0" dirty="0" err="1">
                <a:ln>
                  <a:noFill/>
                </a:ln>
                <a:solidFill>
                  <a:srgbClr val="008800"/>
                </a:solidFill>
                <a:effectLst/>
                <a:latin typeface="Droid Sans Mono"/>
              </a:rPr>
              <a:t>have</a:t>
            </a:r>
            <a:r>
              <a:rPr kumimoji="0" lang="pt-BR" altLang="pt-BR" sz="1000" b="0" i="0" u="none" strike="noStrike" cap="none" normalizeH="0" baseline="0" dirty="0">
                <a:ln>
                  <a:noFill/>
                </a:ln>
                <a:solidFill>
                  <a:srgbClr val="008800"/>
                </a:solidFill>
                <a:effectLst/>
                <a:latin typeface="Droid Sans Mono"/>
              </a:rPr>
              <a:t> some </a:t>
            </a:r>
            <a:r>
              <a:rPr kumimoji="0" lang="pt-BR" altLang="pt-BR" sz="1000" b="0" i="0" u="none" strike="noStrike" cap="none" normalizeH="0" baseline="0" dirty="0" err="1">
                <a:ln>
                  <a:noFill/>
                </a:ln>
                <a:solidFill>
                  <a:srgbClr val="008800"/>
                </a:solidFill>
                <a:effectLst/>
                <a:latin typeface="Droid Sans Mono"/>
              </a:rPr>
              <a:t>Foo</a:t>
            </a:r>
            <a:r>
              <a:rPr kumimoji="0" lang="pt-BR" altLang="pt-BR" sz="1000" b="0" i="0" u="none" strike="noStrike" cap="none" normalizeH="0" baseline="0" dirty="0">
                <a:ln>
                  <a:noFill/>
                </a:ln>
                <a:solidFill>
                  <a:srgbClr val="0088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000" dirty="0">
              <a:solidFill>
                <a:srgbClr val="000000"/>
              </a:solidFill>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title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h5</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button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'YES !’</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style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foo</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autoHide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0088"/>
                </a:solidFill>
                <a:effectLst/>
                <a:latin typeface="Droid Sans Mono"/>
              </a:rPr>
              <a:t>false</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clickToHide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0088"/>
                </a:solidFill>
                <a:effectLst/>
                <a:latin typeface="Droid Sans Mono"/>
              </a:rPr>
              <a:t>false</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r>
              <a:rPr kumimoji="0" lang="pt-BR" altLang="pt-BR" sz="1100" b="0" i="0" u="none" strike="noStrike" cap="none" normalizeH="0" baseline="0" dirty="0">
                <a:ln>
                  <a:noFill/>
                </a:ln>
                <a:solidFill>
                  <a:schemeClr val="tx1"/>
                </a:solidFill>
                <a:effectLst/>
              </a:rPr>
              <a:t>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6" name="Imagem 5">
            <a:extLst>
              <a:ext uri="{FF2B5EF4-FFF2-40B4-BE49-F238E27FC236}">
                <a16:creationId xmlns:a16="http://schemas.microsoft.com/office/drawing/2014/main" id="{BE9D9583-14E8-4C62-9037-3EFAAE6ECA40}"/>
              </a:ext>
            </a:extLst>
          </p:cNvPr>
          <p:cNvPicPr>
            <a:picLocks noChangeAspect="1"/>
          </p:cNvPicPr>
          <p:nvPr/>
        </p:nvPicPr>
        <p:blipFill>
          <a:blip r:embed="rId2"/>
          <a:stretch>
            <a:fillRect/>
          </a:stretch>
        </p:blipFill>
        <p:spPr>
          <a:xfrm>
            <a:off x="8750572" y="1279065"/>
            <a:ext cx="2086266" cy="1800476"/>
          </a:xfrm>
          <a:prstGeom prst="rect">
            <a:avLst/>
          </a:prstGeom>
        </p:spPr>
      </p:pic>
    </p:spTree>
    <p:extLst>
      <p:ext uri="{BB962C8B-B14F-4D97-AF65-F5344CB8AC3E}">
        <p14:creationId xmlns:p14="http://schemas.microsoft.com/office/powerpoint/2010/main" val="1811188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0ED3-7386-4BB7-86F8-10BC1EABDDCD}"/>
              </a:ext>
            </a:extLst>
          </p:cNvPr>
          <p:cNvSpPr>
            <a:spLocks noGrp="1"/>
          </p:cNvSpPr>
          <p:nvPr>
            <p:ph type="title"/>
          </p:nvPr>
        </p:nvSpPr>
        <p:spPr/>
        <p:txBody>
          <a:bodyPr/>
          <a:lstStyle/>
          <a:p>
            <a:r>
              <a:rPr lang="pt-BR" dirty="0"/>
              <a:t>Contribuindo com mais estilos</a:t>
            </a:r>
          </a:p>
        </p:txBody>
      </p:sp>
      <p:sp>
        <p:nvSpPr>
          <p:cNvPr id="3" name="Espaço Reservado para Conteúdo 2">
            <a:extLst>
              <a:ext uri="{FF2B5EF4-FFF2-40B4-BE49-F238E27FC236}">
                <a16:creationId xmlns:a16="http://schemas.microsoft.com/office/drawing/2014/main" id="{9990A5B9-E940-430D-A04C-0D249F947739}"/>
              </a:ext>
            </a:extLst>
          </p:cNvPr>
          <p:cNvSpPr>
            <a:spLocks noGrp="1"/>
          </p:cNvSpPr>
          <p:nvPr>
            <p:ph idx="1"/>
          </p:nvPr>
        </p:nvSpPr>
        <p:spPr/>
        <p:txBody>
          <a:bodyPr>
            <a:normAutofit/>
          </a:bodyPr>
          <a:lstStyle/>
          <a:p>
            <a:r>
              <a:rPr lang="pt-BR" sz="1400" dirty="0"/>
              <a:t>Para iniciar as pessoas com algumas </a:t>
            </a:r>
            <a:r>
              <a:rPr lang="pt-BR" sz="1400" dirty="0" err="1"/>
              <a:t>idéias</a:t>
            </a:r>
            <a:r>
              <a:rPr lang="pt-BR" sz="1400" dirty="0"/>
              <a:t> de estilos, confira este post em vários estilos de </a:t>
            </a:r>
            <a:r>
              <a:rPr lang="pt-BR" sz="1400" dirty="0" err="1"/>
              <a:t>Growl</a:t>
            </a:r>
            <a:r>
              <a:rPr lang="pt-BR" sz="1400" dirty="0"/>
              <a:t>.</a:t>
            </a:r>
          </a:p>
          <a:p>
            <a:r>
              <a:rPr lang="pt-BR" sz="1400" dirty="0"/>
              <a:t>Nota: Se você deseja contribuir com a biblioteca corrigindo erros ou adicionando recursos, consulte a pasta </a:t>
            </a:r>
            <a:r>
              <a:rPr lang="pt-BR" sz="1400" dirty="0" err="1"/>
              <a:t>src</a:t>
            </a:r>
            <a:r>
              <a:rPr lang="pt-BR" sz="1400" dirty="0"/>
              <a:t>. Além disso, a fonte está no </a:t>
            </a:r>
            <a:r>
              <a:rPr lang="pt-BR" sz="1400" dirty="0" err="1"/>
              <a:t>CoffeeScript</a:t>
            </a:r>
            <a:r>
              <a:rPr lang="pt-BR" sz="1400" dirty="0"/>
              <a:t>, no entanto, novos estilos podem ser </a:t>
            </a:r>
            <a:r>
              <a:rPr lang="pt-BR" sz="1400" dirty="0" err="1"/>
              <a:t>JavaScript</a:t>
            </a:r>
            <a:r>
              <a:rPr lang="pt-BR" sz="1400" dirty="0"/>
              <a:t> ou </a:t>
            </a:r>
            <a:r>
              <a:rPr lang="pt-BR" sz="1400" dirty="0" err="1"/>
              <a:t>CoffeeScript</a:t>
            </a:r>
            <a:r>
              <a:rPr lang="pt-BR" sz="1400" dirty="0"/>
              <a:t>. Estou usando o </a:t>
            </a:r>
            <a:r>
              <a:rPr lang="pt-BR" sz="1400" dirty="0" err="1"/>
              <a:t>Grunt</a:t>
            </a:r>
            <a:r>
              <a:rPr lang="pt-BR" sz="1400" dirty="0"/>
              <a:t> para compilar, </a:t>
            </a:r>
            <a:r>
              <a:rPr lang="pt-BR" sz="1400" dirty="0" err="1"/>
              <a:t>minificar</a:t>
            </a:r>
            <a:r>
              <a:rPr lang="pt-BR" sz="1400" dirty="0"/>
              <a:t> e concatenar as compilações. Você pode fazer isso com:</a:t>
            </a:r>
          </a:p>
          <a:p>
            <a:r>
              <a:rPr lang="pt-BR" altLang="pt-BR" sz="1000" dirty="0" err="1">
                <a:latin typeface="inherit"/>
              </a:rPr>
              <a:t>Fork</a:t>
            </a:r>
            <a:r>
              <a:rPr lang="pt-BR" altLang="pt-BR" sz="1000" dirty="0">
                <a:latin typeface="inherit"/>
              </a:rPr>
              <a:t> </a:t>
            </a:r>
            <a:r>
              <a:rPr lang="pt-BR" altLang="pt-BR" sz="1000" dirty="0">
                <a:latin typeface="inherit"/>
                <a:hlinkClick r:id="rId2">
                  <a:extLst>
                    <a:ext uri="{A12FA001-AC4F-418D-AE19-62706E023703}">
                      <ahyp:hlinkClr xmlns:ahyp="http://schemas.microsoft.com/office/drawing/2018/hyperlinkcolor" val="tx"/>
                    </a:ext>
                  </a:extLst>
                </a:hlinkClick>
              </a:rPr>
              <a:t>https://github.com/notifyjs/notifyjs</a:t>
            </a:r>
            <a:endParaRPr lang="pt-BR" altLang="pt-BR" sz="1000" dirty="0">
              <a:latin typeface="inherit"/>
            </a:endParaRPr>
          </a:p>
          <a:p>
            <a:r>
              <a:rPr lang="pt-BR" altLang="pt-BR" sz="1000" dirty="0" err="1">
                <a:latin typeface="Arial Unicode MS" panose="020B0604020202020204" pitchFamily="34" charset="-128"/>
              </a:rPr>
              <a:t>cd</a:t>
            </a:r>
            <a:r>
              <a:rPr lang="pt-BR" altLang="pt-BR" sz="1000" dirty="0">
                <a:latin typeface="Arial Unicode MS" panose="020B0604020202020204" pitchFamily="34" charset="-128"/>
              </a:rPr>
              <a:t> </a:t>
            </a:r>
            <a:r>
              <a:rPr lang="pt-BR" altLang="pt-BR" sz="1000" dirty="0" err="1">
                <a:latin typeface="Arial Unicode MS" panose="020B0604020202020204" pitchFamily="34" charset="-128"/>
              </a:rPr>
              <a:t>notifyjs</a:t>
            </a:r>
            <a:endParaRPr lang="pt-BR" altLang="pt-BR" sz="1000" dirty="0">
              <a:latin typeface="inherit"/>
            </a:endParaRPr>
          </a:p>
          <a:p>
            <a:r>
              <a:rPr lang="pt-BR" altLang="pt-BR" sz="1000" dirty="0" err="1">
                <a:latin typeface="Arial Unicode MS" panose="020B0604020202020204" pitchFamily="34" charset="-128"/>
              </a:rPr>
              <a:t>npm</a:t>
            </a:r>
            <a:r>
              <a:rPr lang="pt-BR" altLang="pt-BR" sz="1000" dirty="0">
                <a:latin typeface="Arial Unicode MS" panose="020B0604020202020204" pitchFamily="34" charset="-128"/>
              </a:rPr>
              <a:t> </a:t>
            </a:r>
            <a:r>
              <a:rPr lang="pt-BR" altLang="pt-BR" sz="1000" dirty="0" err="1">
                <a:latin typeface="Arial Unicode MS" panose="020B0604020202020204" pitchFamily="34" charset="-128"/>
              </a:rPr>
              <a:t>install</a:t>
            </a:r>
            <a:r>
              <a:rPr lang="pt-BR" altLang="pt-BR" sz="1000" dirty="0">
                <a:latin typeface="Arial Unicode MS" panose="020B0604020202020204" pitchFamily="34" charset="-128"/>
              </a:rPr>
              <a:t> -g </a:t>
            </a:r>
            <a:r>
              <a:rPr lang="pt-BR" altLang="pt-BR" sz="1000" dirty="0" err="1">
                <a:latin typeface="Arial Unicode MS" panose="020B0604020202020204" pitchFamily="34" charset="-128"/>
              </a:rPr>
              <a:t>grunt-cli</a:t>
            </a:r>
            <a:endParaRPr lang="pt-BR" altLang="pt-BR" sz="1000" dirty="0">
              <a:latin typeface="inherit"/>
            </a:endParaRPr>
          </a:p>
          <a:p>
            <a:r>
              <a:rPr lang="pt-BR" altLang="pt-BR" sz="1000" dirty="0" err="1">
                <a:latin typeface="Arial Unicode MS" panose="020B0604020202020204" pitchFamily="34" charset="-128"/>
              </a:rPr>
              <a:t>npm</a:t>
            </a:r>
            <a:r>
              <a:rPr lang="pt-BR" altLang="pt-BR" sz="1000" dirty="0">
                <a:latin typeface="Arial Unicode MS" panose="020B0604020202020204" pitchFamily="34" charset="-128"/>
              </a:rPr>
              <a:t> </a:t>
            </a:r>
            <a:r>
              <a:rPr lang="pt-BR" altLang="pt-BR" sz="1000" dirty="0" err="1">
                <a:latin typeface="Arial Unicode MS" panose="020B0604020202020204" pitchFamily="34" charset="-128"/>
              </a:rPr>
              <a:t>install</a:t>
            </a:r>
            <a:endParaRPr lang="pt-BR" altLang="pt-BR" sz="1000" dirty="0">
              <a:latin typeface="inherit"/>
            </a:endParaRPr>
          </a:p>
          <a:p>
            <a:r>
              <a:rPr lang="pt-BR" altLang="pt-BR" sz="1000" dirty="0" err="1">
                <a:latin typeface="Arial Unicode MS" panose="020B0604020202020204" pitchFamily="34" charset="-128"/>
              </a:rPr>
              <a:t>Grunt</a:t>
            </a:r>
            <a:endParaRPr lang="pt-BR" altLang="pt-BR" sz="1000" dirty="0">
              <a:latin typeface="Arial Unicode MS" panose="020B0604020202020204" pitchFamily="34" charset="-128"/>
            </a:endParaRPr>
          </a:p>
          <a:p>
            <a:r>
              <a:rPr lang="pt-BR" altLang="pt-BR" sz="1000" dirty="0" err="1">
                <a:latin typeface="inherit"/>
              </a:rPr>
              <a:t>Pull-request</a:t>
            </a:r>
            <a:endParaRPr lang="pt-BR" altLang="pt-BR" sz="1000" dirty="0">
              <a:latin typeface="inherit"/>
            </a:endParaRPr>
          </a:p>
        </p:txBody>
      </p:sp>
      <p:sp>
        <p:nvSpPr>
          <p:cNvPr id="4" name="Espaço Reservado para Texto 3">
            <a:extLst>
              <a:ext uri="{FF2B5EF4-FFF2-40B4-BE49-F238E27FC236}">
                <a16:creationId xmlns:a16="http://schemas.microsoft.com/office/drawing/2014/main" id="{F1CE9380-D42D-4A24-B29C-2C8BB989ED00}"/>
              </a:ext>
            </a:extLst>
          </p:cNvPr>
          <p:cNvSpPr>
            <a:spLocks noGrp="1"/>
          </p:cNvSpPr>
          <p:nvPr>
            <p:ph type="body" sz="half" idx="2"/>
          </p:nvPr>
        </p:nvSpPr>
        <p:spPr/>
        <p:txBody>
          <a:bodyPr>
            <a:normAutofit/>
          </a:bodyPr>
          <a:lstStyle/>
          <a:p>
            <a:r>
              <a:rPr lang="pt-BR" dirty="0"/>
              <a:t>Contribuir com mais estilos é fácil!</a:t>
            </a:r>
          </a:p>
          <a:p>
            <a:r>
              <a:rPr lang="pt-BR" sz="1400" dirty="0"/>
              <a:t>Clique neste link</a:t>
            </a:r>
          </a:p>
          <a:p>
            <a:r>
              <a:rPr lang="pt-BR" sz="1400" dirty="0"/>
              <a:t>Entre no GitHub (se você ainda não tiver)</a:t>
            </a:r>
          </a:p>
          <a:p>
            <a:r>
              <a:rPr lang="pt-BR" sz="1400" dirty="0"/>
              <a:t>Clique em '</a:t>
            </a:r>
            <a:r>
              <a:rPr lang="pt-BR" sz="1400" dirty="0" err="1"/>
              <a:t>Fork</a:t>
            </a:r>
            <a:r>
              <a:rPr lang="pt-BR" sz="1400" dirty="0"/>
              <a:t>'</a:t>
            </a:r>
          </a:p>
          <a:p>
            <a:r>
              <a:rPr lang="pt-BR" sz="1400" dirty="0"/>
              <a:t>Digite seu novo estilo</a:t>
            </a:r>
          </a:p>
          <a:p>
            <a:r>
              <a:rPr lang="pt-BR" sz="1400" dirty="0"/>
              <a:t>Clique em 'Confirmar novo arquivo'</a:t>
            </a:r>
          </a:p>
          <a:p>
            <a:r>
              <a:rPr lang="pt-BR" sz="1400" dirty="0"/>
              <a:t>Clique em 'Enviar solicitação de recebimento'!</a:t>
            </a:r>
          </a:p>
        </p:txBody>
      </p:sp>
      <p:sp>
        <p:nvSpPr>
          <p:cNvPr id="6" name="Rectangle 2">
            <a:extLst>
              <a:ext uri="{FF2B5EF4-FFF2-40B4-BE49-F238E27FC236}">
                <a16:creationId xmlns:a16="http://schemas.microsoft.com/office/drawing/2014/main" id="{2F04B1E3-5816-463C-94DF-844432B1D3B6}"/>
              </a:ext>
            </a:extLst>
          </p:cNvPr>
          <p:cNvSpPr>
            <a:spLocks noChangeArrowheads="1"/>
          </p:cNvSpPr>
          <p:nvPr/>
        </p:nvSpPr>
        <p:spPr bwMode="auto">
          <a:xfrm>
            <a:off x="5510463" y="4714237"/>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629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39383-2144-4B36-BA6B-168EEDC7A561}"/>
              </a:ext>
            </a:extLst>
          </p:cNvPr>
          <p:cNvSpPr>
            <a:spLocks noGrp="1"/>
          </p:cNvSpPr>
          <p:nvPr>
            <p:ph type="title"/>
          </p:nvPr>
        </p:nvSpPr>
        <p:spPr/>
        <p:txBody>
          <a:bodyPr/>
          <a:lstStyle/>
          <a:p>
            <a:r>
              <a:rPr lang="pt-BR" dirty="0"/>
              <a:t>Todos os direitos</a:t>
            </a:r>
          </a:p>
        </p:txBody>
      </p:sp>
      <p:sp>
        <p:nvSpPr>
          <p:cNvPr id="3" name="Espaço Reservado para Conteúdo 2">
            <a:extLst>
              <a:ext uri="{FF2B5EF4-FFF2-40B4-BE49-F238E27FC236}">
                <a16:creationId xmlns:a16="http://schemas.microsoft.com/office/drawing/2014/main" id="{C15C22CB-A0A8-4012-9E2B-C389F728BC0C}"/>
              </a:ext>
            </a:extLst>
          </p:cNvPr>
          <p:cNvSpPr>
            <a:spLocks noGrp="1"/>
          </p:cNvSpPr>
          <p:nvPr>
            <p:ph idx="1"/>
          </p:nvPr>
        </p:nvSpPr>
        <p:spPr/>
        <p:txBody>
          <a:bodyPr/>
          <a:lstStyle/>
          <a:p>
            <a:r>
              <a:rPr lang="pt-BR" dirty="0"/>
              <a:t>Fontes: </a:t>
            </a:r>
            <a:r>
              <a:rPr lang="pt-BR" dirty="0">
                <a:hlinkClick r:id="rId2"/>
              </a:rPr>
              <a:t>https://notifyjs.jpillora.com/</a:t>
            </a:r>
            <a:endParaRPr lang="pt-BR" dirty="0"/>
          </a:p>
          <a:p>
            <a:r>
              <a:rPr lang="pt-BR" dirty="0"/>
              <a:t>Tradução: Thiago dos Santos</a:t>
            </a:r>
          </a:p>
          <a:p>
            <a:pPr marL="0" indent="0">
              <a:buNone/>
            </a:pPr>
            <a:endParaRPr lang="pt-BR" dirty="0"/>
          </a:p>
          <a:p>
            <a:r>
              <a:rPr lang="pt-BR" dirty="0"/>
              <a:t>Lista de estilos</a:t>
            </a:r>
          </a:p>
          <a:p>
            <a:pPr lvl="1"/>
            <a:r>
              <a:rPr lang="pt-BR" dirty="0" err="1">
                <a:hlinkClick r:id="rId3"/>
              </a:rPr>
              <a:t>Bootstrap</a:t>
            </a:r>
            <a:endParaRPr lang="pt-BR" dirty="0"/>
          </a:p>
          <a:p>
            <a:pPr lvl="1"/>
            <a:r>
              <a:rPr lang="pt-BR" dirty="0">
                <a:hlinkClick r:id="rId4"/>
              </a:rPr>
              <a:t>metro</a:t>
            </a:r>
            <a:r>
              <a:rPr lang="pt-BR" dirty="0"/>
              <a:t> </a:t>
            </a:r>
          </a:p>
        </p:txBody>
      </p:sp>
    </p:spTree>
    <p:extLst>
      <p:ext uri="{BB962C8B-B14F-4D97-AF65-F5344CB8AC3E}">
        <p14:creationId xmlns:p14="http://schemas.microsoft.com/office/powerpoint/2010/main" val="156369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AF53D-C294-4339-82FA-5F2C157BA930}"/>
              </a:ext>
            </a:extLst>
          </p:cNvPr>
          <p:cNvSpPr>
            <a:spLocks noGrp="1"/>
          </p:cNvSpPr>
          <p:nvPr>
            <p:ph type="title"/>
          </p:nvPr>
        </p:nvSpPr>
        <p:spPr/>
        <p:txBody>
          <a:bodyPr/>
          <a:lstStyle/>
          <a:p>
            <a:pPr fontAlgn="base"/>
            <a:br>
              <a:rPr lang="pt-BR" dirty="0"/>
            </a:br>
            <a:endParaRPr lang="pt-BR" dirty="0"/>
          </a:p>
        </p:txBody>
      </p:sp>
      <p:sp>
        <p:nvSpPr>
          <p:cNvPr id="5" name="Espaço Reservado para Texto 4">
            <a:extLst>
              <a:ext uri="{FF2B5EF4-FFF2-40B4-BE49-F238E27FC236}">
                <a16:creationId xmlns:a16="http://schemas.microsoft.com/office/drawing/2014/main" id="{A4AAE289-3988-40F4-A2D3-35E70F547AB0}"/>
              </a:ext>
            </a:extLst>
          </p:cNvPr>
          <p:cNvSpPr>
            <a:spLocks noGrp="1"/>
          </p:cNvSpPr>
          <p:nvPr>
            <p:ph type="body" sz="half" idx="2"/>
          </p:nvPr>
        </p:nvSpPr>
        <p:spPr/>
        <p:txBody>
          <a:bodyPr/>
          <a:lstStyle/>
          <a:p>
            <a:r>
              <a:rPr lang="pt-BR" dirty="0"/>
              <a:t>Notify.js é um plugin </a:t>
            </a:r>
            <a:r>
              <a:rPr lang="pt-BR" dirty="0" err="1"/>
              <a:t>jQuery</a:t>
            </a:r>
            <a:r>
              <a:rPr lang="pt-BR" dirty="0"/>
              <a:t> para fornecer notificações simples, mas totalmente personalizáveis. Os trechos de código </a:t>
            </a:r>
            <a:r>
              <a:rPr lang="pt-BR" dirty="0" err="1"/>
              <a:t>javascript</a:t>
            </a:r>
            <a:r>
              <a:rPr lang="pt-BR" dirty="0"/>
              <a:t> nesta documentação com a borda verde podem ser executados clicando neles.</a:t>
            </a:r>
          </a:p>
        </p:txBody>
      </p:sp>
      <p:sp>
        <p:nvSpPr>
          <p:cNvPr id="9" name="Espaço Reservado para Conteúdo 8">
            <a:extLst>
              <a:ext uri="{FF2B5EF4-FFF2-40B4-BE49-F238E27FC236}">
                <a16:creationId xmlns:a16="http://schemas.microsoft.com/office/drawing/2014/main" id="{4EB0588D-0AD0-4E42-824F-EA6D979AF5B9}"/>
              </a:ext>
            </a:extLst>
          </p:cNvPr>
          <p:cNvSpPr>
            <a:spLocks noGrp="1"/>
          </p:cNvSpPr>
          <p:nvPr>
            <p:ph idx="1"/>
          </p:nvPr>
        </p:nvSpPr>
        <p:spPr>
          <a:xfrm>
            <a:off x="5067968" y="609601"/>
            <a:ext cx="5891209" cy="2791326"/>
          </a:xfrm>
        </p:spPr>
        <p:txBody>
          <a:bodyPr/>
          <a:lstStyle/>
          <a:p>
            <a:pPr marL="0" indent="0">
              <a:buNone/>
            </a:pPr>
            <a:r>
              <a:rPr lang="pt-BR" dirty="0"/>
              <a:t>Exemplo</a:t>
            </a:r>
          </a:p>
          <a:p>
            <a:pPr marL="0" indent="0">
              <a:buNone/>
            </a:pPr>
            <a:endParaRPr lang="pt-BR" dirty="0"/>
          </a:p>
          <a:p>
            <a:pPr marL="0" indent="0">
              <a:buNone/>
            </a:pPr>
            <a:endParaRPr lang="pt-BR" dirty="0"/>
          </a:p>
          <a:p>
            <a:pPr marL="0" indent="0">
              <a:buNone/>
            </a:pPr>
            <a:endParaRPr lang="pt-BR" dirty="0"/>
          </a:p>
          <a:p>
            <a:endParaRPr lang="pt-BR" dirty="0"/>
          </a:p>
        </p:txBody>
      </p:sp>
      <p:sp>
        <p:nvSpPr>
          <p:cNvPr id="10" name="Rectangle 4">
            <a:extLst>
              <a:ext uri="{FF2B5EF4-FFF2-40B4-BE49-F238E27FC236}">
                <a16:creationId xmlns:a16="http://schemas.microsoft.com/office/drawing/2014/main" id="{C22781A2-4E27-4E6E-B0F3-1829C40BE4A7}"/>
              </a:ext>
            </a:extLst>
          </p:cNvPr>
          <p:cNvSpPr>
            <a:spLocks noChangeArrowheads="1"/>
          </p:cNvSpPr>
          <p:nvPr/>
        </p:nvSpPr>
        <p:spPr bwMode="auto">
          <a:xfrm>
            <a:off x="5165558" y="1300034"/>
            <a:ext cx="1507958" cy="259017"/>
          </a:xfrm>
          <a:prstGeom prst="rect">
            <a:avLst/>
          </a:prstGeom>
          <a:solidFill>
            <a:srgbClr val="D3F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Hello</a:t>
            </a:r>
            <a:r>
              <a:rPr kumimoji="0" lang="pt-BR" altLang="pt-BR" sz="1000" b="0" i="0" u="none" strike="noStrike" cap="none" normalizeH="0" baseline="0" dirty="0">
                <a:ln>
                  <a:noFill/>
                </a:ln>
                <a:solidFill>
                  <a:srgbClr val="008800"/>
                </a:solidFill>
                <a:effectLst/>
                <a:latin typeface="Droid Sans Mono"/>
              </a:rPr>
              <a:t> World"</a:t>
            </a:r>
            <a:r>
              <a:rPr kumimoji="0" lang="pt-BR" altLang="pt-BR" sz="1000" b="0" i="0" u="none" strike="noStrike" cap="none" normalizeH="0" baseline="0" dirty="0">
                <a:ln>
                  <a:noFill/>
                </a:ln>
                <a:solidFill>
                  <a:srgbClr val="666600"/>
                </a:solidFill>
                <a:effectLst/>
                <a:latin typeface="Droid Sans Mono"/>
              </a:rPr>
              <a:t>);</a:t>
            </a:r>
            <a:r>
              <a:rPr kumimoji="0" lang="pt-BR" altLang="pt-BR" sz="1100" b="0" i="0" u="none" strike="noStrike" cap="none" normalizeH="0" baseline="0" dirty="0">
                <a:ln>
                  <a:noFill/>
                </a:ln>
                <a:solidFill>
                  <a:schemeClr val="tx1"/>
                </a:solidFill>
                <a:effectLst/>
              </a:rPr>
              <a:t>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11" name="Imagem 10">
            <a:extLst>
              <a:ext uri="{FF2B5EF4-FFF2-40B4-BE49-F238E27FC236}">
                <a16:creationId xmlns:a16="http://schemas.microsoft.com/office/drawing/2014/main" id="{4FE6E68C-752F-4AF2-9D6B-1FF63811A365}"/>
              </a:ext>
            </a:extLst>
          </p:cNvPr>
          <p:cNvPicPr>
            <a:picLocks noChangeAspect="1"/>
          </p:cNvPicPr>
          <p:nvPr/>
        </p:nvPicPr>
        <p:blipFill>
          <a:blip r:embed="rId2"/>
          <a:stretch>
            <a:fillRect/>
          </a:stretch>
        </p:blipFill>
        <p:spPr>
          <a:xfrm>
            <a:off x="7092278" y="1300034"/>
            <a:ext cx="1247949" cy="323895"/>
          </a:xfrm>
          <a:prstGeom prst="rect">
            <a:avLst/>
          </a:prstGeom>
        </p:spPr>
      </p:pic>
      <p:sp>
        <p:nvSpPr>
          <p:cNvPr id="15" name="Retângulo 14">
            <a:extLst>
              <a:ext uri="{FF2B5EF4-FFF2-40B4-BE49-F238E27FC236}">
                <a16:creationId xmlns:a16="http://schemas.microsoft.com/office/drawing/2014/main" id="{BE8523C8-760F-4526-A2EB-9F6BB0BBC0D4}"/>
              </a:ext>
            </a:extLst>
          </p:cNvPr>
          <p:cNvSpPr/>
          <p:nvPr/>
        </p:nvSpPr>
        <p:spPr>
          <a:xfrm>
            <a:off x="1146705" y="1559051"/>
            <a:ext cx="925253" cy="369332"/>
          </a:xfrm>
          <a:prstGeom prst="rect">
            <a:avLst/>
          </a:prstGeom>
        </p:spPr>
        <p:txBody>
          <a:bodyPr wrap="none">
            <a:spAutoFit/>
          </a:bodyPr>
          <a:lstStyle/>
          <a:p>
            <a:r>
              <a:rPr lang="pt-BR" dirty="0"/>
              <a:t>Sumário</a:t>
            </a:r>
          </a:p>
        </p:txBody>
      </p:sp>
    </p:spTree>
    <p:extLst>
      <p:ext uri="{BB962C8B-B14F-4D97-AF65-F5344CB8AC3E}">
        <p14:creationId xmlns:p14="http://schemas.microsoft.com/office/powerpoint/2010/main" val="238348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AF53D-C294-4339-82FA-5F2C157BA930}"/>
              </a:ext>
            </a:extLst>
          </p:cNvPr>
          <p:cNvSpPr>
            <a:spLocks noGrp="1"/>
          </p:cNvSpPr>
          <p:nvPr>
            <p:ph type="title"/>
          </p:nvPr>
        </p:nvSpPr>
        <p:spPr/>
        <p:txBody>
          <a:bodyPr/>
          <a:lstStyle/>
          <a:p>
            <a:pPr fontAlgn="base"/>
            <a:br>
              <a:rPr lang="pt-BR" dirty="0"/>
            </a:br>
            <a:endParaRPr lang="pt-BR" dirty="0"/>
          </a:p>
        </p:txBody>
      </p:sp>
      <p:sp>
        <p:nvSpPr>
          <p:cNvPr id="4" name="Espaço Reservado para Conteúdo 3">
            <a:extLst>
              <a:ext uri="{FF2B5EF4-FFF2-40B4-BE49-F238E27FC236}">
                <a16:creationId xmlns:a16="http://schemas.microsoft.com/office/drawing/2014/main" id="{468A2B79-227A-43BA-ABB7-6FEE8F70CCC2}"/>
              </a:ext>
            </a:extLst>
          </p:cNvPr>
          <p:cNvSpPr>
            <a:spLocks noGrp="1"/>
          </p:cNvSpPr>
          <p:nvPr>
            <p:ph idx="1"/>
          </p:nvPr>
        </p:nvSpPr>
        <p:spPr>
          <a:xfrm>
            <a:off x="5156200" y="600687"/>
            <a:ext cx="5891209" cy="5198534"/>
          </a:xfrm>
        </p:spPr>
        <p:txBody>
          <a:bodyPr/>
          <a:lstStyle/>
          <a:p>
            <a:r>
              <a:rPr lang="pt-BR" dirty="0"/>
              <a:t>Exemplo</a:t>
            </a:r>
          </a:p>
          <a:p>
            <a:endParaRPr lang="pt-BR" dirty="0"/>
          </a:p>
          <a:p>
            <a:endParaRPr lang="pt-BR" dirty="0"/>
          </a:p>
          <a:p>
            <a:endParaRPr lang="pt-BR" dirty="0"/>
          </a:p>
          <a:p>
            <a:endParaRPr lang="pt-BR" dirty="0"/>
          </a:p>
          <a:p>
            <a:endParaRPr lang="pt-BR" dirty="0"/>
          </a:p>
          <a:p>
            <a:endParaRPr lang="pt-BR" dirty="0"/>
          </a:p>
          <a:p>
            <a:endParaRPr lang="pt-BR" dirty="0"/>
          </a:p>
          <a:p>
            <a:pPr marL="0" indent="0">
              <a:buNone/>
            </a:pPr>
            <a:endParaRPr lang="pt-BR" dirty="0"/>
          </a:p>
        </p:txBody>
      </p:sp>
      <p:sp>
        <p:nvSpPr>
          <p:cNvPr id="5" name="Espaço Reservado para Texto 4">
            <a:extLst>
              <a:ext uri="{FF2B5EF4-FFF2-40B4-BE49-F238E27FC236}">
                <a16:creationId xmlns:a16="http://schemas.microsoft.com/office/drawing/2014/main" id="{A4AAE289-3988-40F4-A2D3-35E70F547AB0}"/>
              </a:ext>
            </a:extLst>
          </p:cNvPr>
          <p:cNvSpPr>
            <a:spLocks noGrp="1"/>
          </p:cNvSpPr>
          <p:nvPr>
            <p:ph type="body" sz="half" idx="2"/>
          </p:nvPr>
        </p:nvSpPr>
        <p:spPr/>
        <p:txBody>
          <a:bodyPr/>
          <a:lstStyle/>
          <a:p>
            <a:r>
              <a:rPr lang="pt-BR" dirty="0"/>
              <a:t>Notificações de elemento</a:t>
            </a:r>
          </a:p>
          <a:p>
            <a:r>
              <a:rPr lang="pt-BR" dirty="0"/>
              <a:t>Você pode colocar notificações em qualquer elemento:</a:t>
            </a:r>
          </a:p>
        </p:txBody>
      </p:sp>
      <p:sp>
        <p:nvSpPr>
          <p:cNvPr id="7" name="Título 1">
            <a:extLst>
              <a:ext uri="{FF2B5EF4-FFF2-40B4-BE49-F238E27FC236}">
                <a16:creationId xmlns:a16="http://schemas.microsoft.com/office/drawing/2014/main" id="{1E22C620-7FCD-49C2-953C-B481940C570D}"/>
              </a:ext>
            </a:extLst>
          </p:cNvPr>
          <p:cNvSpPr txBox="1">
            <a:spLocks/>
          </p:cNvSpPr>
          <p:nvPr/>
        </p:nvSpPr>
        <p:spPr>
          <a:xfrm>
            <a:off x="1144591" y="592666"/>
            <a:ext cx="3856037" cy="16398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pt-BR"/>
              <a:t>Uso básico</a:t>
            </a:r>
            <a:endParaRPr lang="pt-BR" dirty="0"/>
          </a:p>
        </p:txBody>
      </p:sp>
      <p:sp>
        <p:nvSpPr>
          <p:cNvPr id="9" name="Rectangle 2">
            <a:extLst>
              <a:ext uri="{FF2B5EF4-FFF2-40B4-BE49-F238E27FC236}">
                <a16:creationId xmlns:a16="http://schemas.microsoft.com/office/drawing/2014/main" id="{9F79604F-FF05-40C2-A7EC-715293AAFDD1}"/>
              </a:ext>
            </a:extLst>
          </p:cNvPr>
          <p:cNvSpPr>
            <a:spLocks noChangeArrowheads="1"/>
          </p:cNvSpPr>
          <p:nvPr/>
        </p:nvSpPr>
        <p:spPr bwMode="auto">
          <a:xfrm>
            <a:off x="5317958" y="1360470"/>
            <a:ext cx="2157663" cy="259017"/>
          </a:xfrm>
          <a:prstGeom prst="rect">
            <a:avLst/>
          </a:prstGeom>
          <a:solidFill>
            <a:srgbClr val="D3F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000000"/>
                </a:solidFill>
                <a:effectLst/>
                <a:latin typeface="Droid Sans Mono"/>
              </a:rPr>
              <a:t>$</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8800"/>
                </a:solidFill>
                <a:effectLst/>
                <a:latin typeface="Droid Sans Mono"/>
              </a:rPr>
              <a:t>".elem-demo"</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notify</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8800"/>
                </a:solidFill>
                <a:effectLst/>
                <a:latin typeface="Droid Sans Mono"/>
              </a:rPr>
              <a:t>"Hello Box"</a:t>
            </a:r>
            <a:r>
              <a:rPr kumimoji="0" lang="pt-BR" altLang="pt-BR" sz="1000" b="0" i="0" u="none" strike="noStrike" cap="none" normalizeH="0" baseline="0">
                <a:ln>
                  <a:noFill/>
                </a:ln>
                <a:solidFill>
                  <a:srgbClr val="666600"/>
                </a:solidFill>
                <a:effectLst/>
                <a:latin typeface="Droid Sans Mono"/>
              </a:rPr>
              <a:t>);</a:t>
            </a:r>
            <a:r>
              <a:rPr kumimoji="0" lang="pt-BR" altLang="pt-BR" sz="1100" b="0" i="0" u="none" strike="noStrike" cap="none" normalizeH="0" baseline="0">
                <a:ln>
                  <a:noFill/>
                </a:ln>
                <a:solidFill>
                  <a:schemeClr val="tx1"/>
                </a:solidFill>
                <a:effectLst/>
              </a:rPr>
              <a:t> </a:t>
            </a:r>
            <a:endParaRPr kumimoji="0" lang="pt-BR" altLang="pt-BR" sz="1800" b="0" i="0" u="none" strike="noStrike" cap="none" normalizeH="0" baseline="0">
              <a:ln>
                <a:noFill/>
              </a:ln>
              <a:solidFill>
                <a:schemeClr val="tx1"/>
              </a:solidFill>
              <a:effectLst/>
              <a:latin typeface="Arial" panose="020B0604020202020204" pitchFamily="34" charset="0"/>
            </a:endParaRPr>
          </a:p>
        </p:txBody>
      </p:sp>
      <p:pic>
        <p:nvPicPr>
          <p:cNvPr id="10" name="Imagem 9">
            <a:extLst>
              <a:ext uri="{FF2B5EF4-FFF2-40B4-BE49-F238E27FC236}">
                <a16:creationId xmlns:a16="http://schemas.microsoft.com/office/drawing/2014/main" id="{163A76A1-E5D9-4BBE-AF6C-92D12DCF5565}"/>
              </a:ext>
            </a:extLst>
          </p:cNvPr>
          <p:cNvPicPr>
            <a:picLocks noChangeAspect="1"/>
          </p:cNvPicPr>
          <p:nvPr/>
        </p:nvPicPr>
        <p:blipFill rotWithShape="1">
          <a:blip r:embed="rId2"/>
          <a:srcRect l="527" b="3527"/>
          <a:stretch/>
        </p:blipFill>
        <p:spPr>
          <a:xfrm>
            <a:off x="5317958" y="1810952"/>
            <a:ext cx="1677269" cy="707659"/>
          </a:xfrm>
          <a:prstGeom prst="rect">
            <a:avLst/>
          </a:prstGeom>
        </p:spPr>
      </p:pic>
    </p:spTree>
    <p:extLst>
      <p:ext uri="{BB962C8B-B14F-4D97-AF65-F5344CB8AC3E}">
        <p14:creationId xmlns:p14="http://schemas.microsoft.com/office/powerpoint/2010/main" val="137335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AF53D-C294-4339-82FA-5F2C157BA930}"/>
              </a:ext>
            </a:extLst>
          </p:cNvPr>
          <p:cNvSpPr>
            <a:spLocks noGrp="1"/>
          </p:cNvSpPr>
          <p:nvPr>
            <p:ph type="title"/>
          </p:nvPr>
        </p:nvSpPr>
        <p:spPr/>
        <p:txBody>
          <a:bodyPr/>
          <a:lstStyle/>
          <a:p>
            <a:pPr fontAlgn="base"/>
            <a:br>
              <a:rPr lang="pt-BR" dirty="0"/>
            </a:br>
            <a:endParaRPr lang="pt-BR" dirty="0"/>
          </a:p>
        </p:txBody>
      </p:sp>
      <p:sp>
        <p:nvSpPr>
          <p:cNvPr id="4" name="Espaço Reservado para Conteúdo 3">
            <a:extLst>
              <a:ext uri="{FF2B5EF4-FFF2-40B4-BE49-F238E27FC236}">
                <a16:creationId xmlns:a16="http://schemas.microsoft.com/office/drawing/2014/main" id="{468A2B79-227A-43BA-ABB7-6FEE8F70CCC2}"/>
              </a:ext>
            </a:extLst>
          </p:cNvPr>
          <p:cNvSpPr>
            <a:spLocks noGrp="1"/>
          </p:cNvSpPr>
          <p:nvPr>
            <p:ph idx="1"/>
          </p:nvPr>
        </p:nvSpPr>
        <p:spPr/>
        <p:txBody>
          <a:bodyPr/>
          <a:lstStyle/>
          <a:p>
            <a:r>
              <a:rPr lang="pt-BR" dirty="0"/>
              <a:t>Exemplos</a:t>
            </a:r>
          </a:p>
          <a:p>
            <a:pPr marL="0" indent="0">
              <a:buNone/>
            </a:pPr>
            <a:endParaRPr lang="pt-BR" dirty="0"/>
          </a:p>
          <a:p>
            <a:endParaRPr lang="pt-BR" dirty="0"/>
          </a:p>
          <a:p>
            <a:endParaRPr lang="pt-BR" dirty="0"/>
          </a:p>
          <a:p>
            <a:endParaRPr lang="pt-BR" dirty="0"/>
          </a:p>
          <a:p>
            <a:endParaRPr lang="pt-BR" dirty="0"/>
          </a:p>
          <a:p>
            <a:endParaRPr lang="pt-BR" dirty="0"/>
          </a:p>
          <a:p>
            <a:endParaRPr lang="pt-BR" dirty="0"/>
          </a:p>
          <a:p>
            <a:pPr marL="0" indent="0">
              <a:buNone/>
            </a:pPr>
            <a:endParaRPr lang="pt-BR" dirty="0"/>
          </a:p>
        </p:txBody>
      </p:sp>
      <p:sp>
        <p:nvSpPr>
          <p:cNvPr id="5" name="Espaço Reservado para Texto 4">
            <a:extLst>
              <a:ext uri="{FF2B5EF4-FFF2-40B4-BE49-F238E27FC236}">
                <a16:creationId xmlns:a16="http://schemas.microsoft.com/office/drawing/2014/main" id="{A4AAE289-3988-40F4-A2D3-35E70F547AB0}"/>
              </a:ext>
            </a:extLst>
          </p:cNvPr>
          <p:cNvSpPr>
            <a:spLocks noGrp="1"/>
          </p:cNvSpPr>
          <p:nvPr>
            <p:ph type="body" sz="half" idx="2"/>
          </p:nvPr>
        </p:nvSpPr>
        <p:spPr/>
        <p:txBody>
          <a:bodyPr/>
          <a:lstStyle/>
          <a:p>
            <a:pPr fontAlgn="base"/>
            <a:r>
              <a:rPr lang="pt-BR" dirty="0"/>
              <a:t>Notificações globais</a:t>
            </a:r>
          </a:p>
          <a:p>
            <a:pPr fontAlgn="base"/>
            <a:r>
              <a:rPr lang="pt-BR" dirty="0"/>
              <a:t>Se você não especificar um elemento, a notificação aparecerá no canto superior esquerdo (a menos que você especifique uma posição diferente - consulte Posicionamento)</a:t>
            </a:r>
          </a:p>
        </p:txBody>
      </p:sp>
      <p:sp>
        <p:nvSpPr>
          <p:cNvPr id="6" name="Título 1">
            <a:extLst>
              <a:ext uri="{FF2B5EF4-FFF2-40B4-BE49-F238E27FC236}">
                <a16:creationId xmlns:a16="http://schemas.microsoft.com/office/drawing/2014/main" id="{6321AD07-5095-40FB-9579-38B98CC6E221}"/>
              </a:ext>
            </a:extLst>
          </p:cNvPr>
          <p:cNvSpPr txBox="1">
            <a:spLocks/>
          </p:cNvSpPr>
          <p:nvPr/>
        </p:nvSpPr>
        <p:spPr>
          <a:xfrm>
            <a:off x="1144591" y="609601"/>
            <a:ext cx="3856037" cy="16398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pt-BR"/>
              <a:t>Uso básico</a:t>
            </a:r>
            <a:endParaRPr lang="pt-BR" dirty="0"/>
          </a:p>
        </p:txBody>
      </p:sp>
      <p:sp>
        <p:nvSpPr>
          <p:cNvPr id="8" name="Rectangle 2">
            <a:extLst>
              <a:ext uri="{FF2B5EF4-FFF2-40B4-BE49-F238E27FC236}">
                <a16:creationId xmlns:a16="http://schemas.microsoft.com/office/drawing/2014/main" id="{BE8F1199-331A-47A8-B0E5-32100E3358B9}"/>
              </a:ext>
            </a:extLst>
          </p:cNvPr>
          <p:cNvSpPr>
            <a:spLocks noChangeArrowheads="1"/>
          </p:cNvSpPr>
          <p:nvPr/>
        </p:nvSpPr>
        <p:spPr bwMode="auto">
          <a:xfrm>
            <a:off x="5334000" y="1300034"/>
            <a:ext cx="1524000" cy="259017"/>
          </a:xfrm>
          <a:prstGeom prst="rect">
            <a:avLst/>
          </a:prstGeom>
          <a:solidFill>
            <a:srgbClr val="D3F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I'm</a:t>
            </a:r>
            <a:r>
              <a:rPr kumimoji="0" lang="pt-BR" altLang="pt-BR" sz="1000" b="0" i="0" u="none" strike="noStrike" cap="none" normalizeH="0" baseline="0" dirty="0">
                <a:ln>
                  <a:noFill/>
                </a:ln>
                <a:solidFill>
                  <a:srgbClr val="008800"/>
                </a:solidFill>
                <a:effectLst/>
                <a:latin typeface="Droid Sans Mono"/>
              </a:rPr>
              <a:t> over </a:t>
            </a:r>
            <a:r>
              <a:rPr kumimoji="0" lang="pt-BR" altLang="pt-BR" sz="1000" b="0" i="0" u="none" strike="noStrike" cap="none" normalizeH="0" baseline="0" dirty="0" err="1">
                <a:ln>
                  <a:noFill/>
                </a:ln>
                <a:solidFill>
                  <a:srgbClr val="008800"/>
                </a:solidFill>
                <a:effectLst/>
                <a:latin typeface="Droid Sans Mono"/>
              </a:rPr>
              <a:t>here</a:t>
            </a:r>
            <a:r>
              <a:rPr kumimoji="0" lang="pt-BR" altLang="pt-BR" sz="1000" b="0" i="0" u="none" strike="noStrike" cap="none" normalizeH="0" baseline="0" dirty="0">
                <a:ln>
                  <a:noFill/>
                </a:ln>
                <a:solidFill>
                  <a:srgbClr val="0088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100" b="0" i="0" u="none" strike="noStrike" cap="none" normalizeH="0" baseline="0" dirty="0">
                <a:ln>
                  <a:noFill/>
                </a:ln>
                <a:solidFill>
                  <a:schemeClr val="tx1"/>
                </a:solidFill>
                <a:effectLst/>
              </a:rPr>
              <a:t>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9" name="Imagem 8">
            <a:extLst>
              <a:ext uri="{FF2B5EF4-FFF2-40B4-BE49-F238E27FC236}">
                <a16:creationId xmlns:a16="http://schemas.microsoft.com/office/drawing/2014/main" id="{60922DC6-EFEA-4AC2-8A5D-A627742500C5}"/>
              </a:ext>
            </a:extLst>
          </p:cNvPr>
          <p:cNvPicPr>
            <a:picLocks noChangeAspect="1"/>
          </p:cNvPicPr>
          <p:nvPr/>
        </p:nvPicPr>
        <p:blipFill>
          <a:blip r:embed="rId2"/>
          <a:stretch>
            <a:fillRect/>
          </a:stretch>
        </p:blipFill>
        <p:spPr>
          <a:xfrm>
            <a:off x="5371893" y="1731754"/>
            <a:ext cx="1486107" cy="1943371"/>
          </a:xfrm>
          <a:prstGeom prst="rect">
            <a:avLst/>
          </a:prstGeom>
        </p:spPr>
      </p:pic>
    </p:spTree>
    <p:extLst>
      <p:ext uri="{BB962C8B-B14F-4D97-AF65-F5344CB8AC3E}">
        <p14:creationId xmlns:p14="http://schemas.microsoft.com/office/powerpoint/2010/main" val="266044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4AB0A-4E43-471B-A777-964BCC783C79}"/>
              </a:ext>
            </a:extLst>
          </p:cNvPr>
          <p:cNvSpPr>
            <a:spLocks noGrp="1"/>
          </p:cNvSpPr>
          <p:nvPr>
            <p:ph type="title"/>
          </p:nvPr>
        </p:nvSpPr>
        <p:spPr/>
        <p:txBody>
          <a:bodyPr/>
          <a:lstStyle/>
          <a:p>
            <a:r>
              <a:rPr lang="pt-BR" dirty="0"/>
              <a:t>Uso básico</a:t>
            </a:r>
          </a:p>
        </p:txBody>
      </p:sp>
      <p:sp>
        <p:nvSpPr>
          <p:cNvPr id="3" name="Espaço Reservado para Conteúdo 2">
            <a:extLst>
              <a:ext uri="{FF2B5EF4-FFF2-40B4-BE49-F238E27FC236}">
                <a16:creationId xmlns:a16="http://schemas.microsoft.com/office/drawing/2014/main" id="{435001F1-519D-4D30-BF51-B1062DD0B148}"/>
              </a:ext>
            </a:extLst>
          </p:cNvPr>
          <p:cNvSpPr>
            <a:spLocks noGrp="1"/>
          </p:cNvSpPr>
          <p:nvPr>
            <p:ph idx="1"/>
          </p:nvPr>
        </p:nvSpPr>
        <p:spPr/>
        <p:txBody>
          <a:bodyPr/>
          <a:lstStyle/>
          <a:p>
            <a:r>
              <a:rPr lang="pt-BR" dirty="0"/>
              <a:t>Exemplos</a:t>
            </a:r>
          </a:p>
          <a:p>
            <a:endParaRPr lang="pt-BR" dirty="0"/>
          </a:p>
          <a:p>
            <a:endParaRPr lang="pt-BR" dirty="0"/>
          </a:p>
          <a:p>
            <a:endParaRPr lang="pt-BR" dirty="0"/>
          </a:p>
          <a:p>
            <a:endParaRPr lang="pt-BR" dirty="0"/>
          </a:p>
          <a:p>
            <a:endParaRPr lang="pt-BR" dirty="0"/>
          </a:p>
          <a:p>
            <a:endParaRPr lang="pt-BR" dirty="0"/>
          </a:p>
          <a:p>
            <a:endParaRPr lang="pt-BR" dirty="0"/>
          </a:p>
        </p:txBody>
      </p:sp>
      <p:sp>
        <p:nvSpPr>
          <p:cNvPr id="4" name="Espaço Reservado para Texto 3">
            <a:extLst>
              <a:ext uri="{FF2B5EF4-FFF2-40B4-BE49-F238E27FC236}">
                <a16:creationId xmlns:a16="http://schemas.microsoft.com/office/drawing/2014/main" id="{A8A46035-5D8C-4199-A2B4-8197D93D99B2}"/>
              </a:ext>
            </a:extLst>
          </p:cNvPr>
          <p:cNvSpPr>
            <a:spLocks noGrp="1"/>
          </p:cNvSpPr>
          <p:nvPr>
            <p:ph type="body" sz="half" idx="2"/>
          </p:nvPr>
        </p:nvSpPr>
        <p:spPr/>
        <p:txBody>
          <a:bodyPr/>
          <a:lstStyle/>
          <a:p>
            <a:r>
              <a:rPr lang="pt-BR" dirty="0"/>
              <a:t>Estilos de notificação</a:t>
            </a:r>
          </a:p>
          <a:p>
            <a:r>
              <a:rPr lang="pt-BR" dirty="0"/>
              <a:t>Cada estilo pode definir um conjunto de classes a serem usadas para substituir a notificação. A versão </a:t>
            </a:r>
            <a:r>
              <a:rPr lang="pt-BR" dirty="0" err="1"/>
              <a:t>pré</a:t>
            </a:r>
            <a:r>
              <a:rPr lang="pt-BR" dirty="0"/>
              <a:t>-empacotada inclui um estilo de notificação de inicialização (veja mais abaixo em Estilo). Essas classes incluem:</a:t>
            </a:r>
          </a:p>
        </p:txBody>
      </p:sp>
      <p:sp>
        <p:nvSpPr>
          <p:cNvPr id="6" name="Rectangle 2">
            <a:extLst>
              <a:ext uri="{FF2B5EF4-FFF2-40B4-BE49-F238E27FC236}">
                <a16:creationId xmlns:a16="http://schemas.microsoft.com/office/drawing/2014/main" id="{94CFA6F0-EB30-4115-8C10-C4CE21A45D6C}"/>
              </a:ext>
            </a:extLst>
          </p:cNvPr>
          <p:cNvSpPr>
            <a:spLocks noChangeArrowheads="1"/>
          </p:cNvSpPr>
          <p:nvPr/>
        </p:nvSpPr>
        <p:spPr bwMode="auto">
          <a:xfrm>
            <a:off x="5229726" y="1785889"/>
            <a:ext cx="5205663"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444444"/>
                </a:solidFill>
                <a:effectLst/>
                <a:latin typeface="Merriweather Sans"/>
              </a:rPr>
              <a:t>Success</a:t>
            </a:r>
            <a:endParaRPr kumimoji="0" lang="pt-BR" altLang="pt-BR" sz="1000" b="0" i="0" u="none" strike="noStrike" cap="none" normalizeH="0" baseline="0" dirty="0">
              <a:ln>
                <a:noFill/>
              </a:ln>
              <a:solidFill>
                <a:srgbClr val="444444"/>
              </a:solidFill>
              <a:effectLst/>
              <a:latin typeface="Merriweather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8800"/>
                </a:solidFill>
                <a:effectLst/>
                <a:latin typeface="Droid Sans Mono"/>
              </a:rPr>
              <a:t>"Access </a:t>
            </a:r>
            <a:r>
              <a:rPr kumimoji="0" lang="pt-BR" altLang="pt-BR" sz="1000" b="0" i="0" u="none" strike="noStrike" cap="none" normalizeH="0" baseline="0" dirty="0" err="1">
                <a:ln>
                  <a:noFill/>
                </a:ln>
                <a:solidFill>
                  <a:srgbClr val="008800"/>
                </a:solidFill>
                <a:effectLst/>
                <a:latin typeface="Droid Sans Mono"/>
              </a:rPr>
              <a:t>granted</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success</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444444"/>
                </a:solidFill>
                <a:effectLst/>
                <a:latin typeface="Merriweather Sans"/>
              </a:rPr>
              <a:t>Info</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8800"/>
                </a:solidFill>
                <a:effectLst/>
                <a:latin typeface="Droid Sans Mono"/>
              </a:rPr>
              <a:t>"Do </a:t>
            </a:r>
            <a:r>
              <a:rPr kumimoji="0" lang="pt-BR" altLang="pt-BR" sz="1000" b="0" i="0" u="none" strike="noStrike" cap="none" normalizeH="0" baseline="0" dirty="0" err="1">
                <a:ln>
                  <a:noFill/>
                </a:ln>
                <a:solidFill>
                  <a:srgbClr val="008800"/>
                </a:solidFill>
                <a:effectLst/>
                <a:latin typeface="Droid Sans Mono"/>
              </a:rPr>
              <a:t>not</a:t>
            </a:r>
            <a:r>
              <a:rPr kumimoji="0" lang="pt-BR" altLang="pt-BR" sz="1000" b="0" i="0" u="none" strike="noStrike" cap="none" normalizeH="0" baseline="0" dirty="0">
                <a:ln>
                  <a:noFill/>
                </a:ln>
                <a:solidFill>
                  <a:srgbClr val="008800"/>
                </a:solidFill>
                <a:effectLst/>
                <a:latin typeface="Droid Sans Mono"/>
              </a:rPr>
              <a:t> </a:t>
            </a:r>
            <a:r>
              <a:rPr kumimoji="0" lang="pt-BR" altLang="pt-BR" sz="1000" b="0" i="0" u="none" strike="noStrike" cap="none" normalizeH="0" baseline="0" dirty="0" err="1">
                <a:ln>
                  <a:noFill/>
                </a:ln>
                <a:solidFill>
                  <a:srgbClr val="008800"/>
                </a:solidFill>
                <a:effectLst/>
                <a:latin typeface="Droid Sans Mono"/>
              </a:rPr>
              <a:t>press</a:t>
            </a:r>
            <a:r>
              <a:rPr kumimoji="0" lang="pt-BR" altLang="pt-BR" sz="1000" b="0" i="0" u="none" strike="noStrike" cap="none" normalizeH="0" baseline="0" dirty="0">
                <a:ln>
                  <a:noFill/>
                </a:ln>
                <a:solidFill>
                  <a:srgbClr val="008800"/>
                </a:solidFill>
                <a:effectLst/>
                <a:latin typeface="Droid Sans Mono"/>
              </a:rPr>
              <a:t> </a:t>
            </a:r>
            <a:r>
              <a:rPr kumimoji="0" lang="pt-BR" altLang="pt-BR" sz="1000" b="0" i="0" u="none" strike="noStrike" cap="none" normalizeH="0" baseline="0" dirty="0" err="1">
                <a:ln>
                  <a:noFill/>
                </a:ln>
                <a:solidFill>
                  <a:srgbClr val="008800"/>
                </a:solidFill>
                <a:effectLst/>
                <a:latin typeface="Droid Sans Mono"/>
              </a:rPr>
              <a:t>this</a:t>
            </a:r>
            <a:r>
              <a:rPr kumimoji="0" lang="pt-BR" altLang="pt-BR" sz="1000" b="0" i="0" u="none" strike="noStrike" cap="none" normalizeH="0" baseline="0" dirty="0">
                <a:ln>
                  <a:noFill/>
                </a:ln>
                <a:solidFill>
                  <a:srgbClr val="008800"/>
                </a:solidFill>
                <a:effectLst/>
                <a:latin typeface="Droid Sans Mono"/>
              </a:rPr>
              <a:t> </a:t>
            </a:r>
            <a:r>
              <a:rPr kumimoji="0" lang="pt-BR" altLang="pt-BR" sz="1000" b="0" i="0" u="none" strike="noStrike" cap="none" normalizeH="0" baseline="0" dirty="0" err="1">
                <a:ln>
                  <a:noFill/>
                </a:ln>
                <a:solidFill>
                  <a:srgbClr val="008800"/>
                </a:solidFill>
                <a:effectLst/>
                <a:latin typeface="Droid Sans Mono"/>
              </a:rPr>
              <a:t>button</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info</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444444"/>
                </a:solidFill>
                <a:effectLst/>
                <a:latin typeface="Merriweather Sans"/>
              </a:rPr>
              <a:t>Warning</a:t>
            </a:r>
            <a:endParaRPr kumimoji="0" lang="pt-BR" altLang="pt-BR" sz="1000" b="0" i="0" u="none" strike="noStrike" cap="none" normalizeH="0" baseline="0" dirty="0">
              <a:ln>
                <a:noFill/>
              </a:ln>
              <a:solidFill>
                <a:srgbClr val="444444"/>
              </a:solidFill>
              <a:effectLst/>
              <a:latin typeface="Merriweather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Warning</a:t>
            </a:r>
            <a:r>
              <a:rPr kumimoji="0" lang="pt-BR" altLang="pt-BR" sz="1000" b="0" i="0" u="none" strike="noStrike" cap="none" normalizeH="0" baseline="0" dirty="0">
                <a:ln>
                  <a:noFill/>
                </a:ln>
                <a:solidFill>
                  <a:srgbClr val="008800"/>
                </a:solidFill>
                <a:effectLst/>
                <a:latin typeface="Droid Sans Mono"/>
              </a:rPr>
              <a:t>: Self-</a:t>
            </a:r>
            <a:r>
              <a:rPr kumimoji="0" lang="pt-BR" altLang="pt-BR" sz="1000" b="0" i="0" u="none" strike="noStrike" cap="none" normalizeH="0" baseline="0" dirty="0" err="1">
                <a:ln>
                  <a:noFill/>
                </a:ln>
                <a:solidFill>
                  <a:srgbClr val="008800"/>
                </a:solidFill>
                <a:effectLst/>
                <a:latin typeface="Droid Sans Mono"/>
              </a:rPr>
              <a:t>destruct</a:t>
            </a:r>
            <a:r>
              <a:rPr kumimoji="0" lang="pt-BR" altLang="pt-BR" sz="1000" b="0" i="0" u="none" strike="noStrike" cap="none" normalizeH="0" baseline="0" dirty="0">
                <a:ln>
                  <a:noFill/>
                </a:ln>
                <a:solidFill>
                  <a:srgbClr val="008800"/>
                </a:solidFill>
                <a:effectLst/>
                <a:latin typeface="Droid Sans Mono"/>
              </a:rPr>
              <a:t> in 3.. 2.."</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warn</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444444"/>
                </a:solidFill>
                <a:effectLst/>
                <a:latin typeface="Merriweather Sans"/>
              </a:rPr>
              <a:t>Error</a:t>
            </a:r>
            <a:endParaRPr kumimoji="0" lang="pt-BR" altLang="pt-BR" sz="1000" b="0" i="0" u="none" strike="noStrike" cap="none" normalizeH="0" baseline="0" dirty="0">
              <a:ln>
                <a:noFill/>
              </a:ln>
              <a:solidFill>
                <a:srgbClr val="444444"/>
              </a:solidFill>
              <a:effectLst/>
              <a:latin typeface="Merriweather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err="1">
                <a:ln>
                  <a:noFill/>
                </a:ln>
                <a:solidFill>
                  <a:srgbClr val="000000"/>
                </a:solidFill>
                <a:effectLst/>
                <a:latin typeface="Droid Sans Mono"/>
              </a:rPr>
              <a:t>notify</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8800"/>
                </a:solidFill>
                <a:effectLst/>
                <a:latin typeface="Droid Sans Mono"/>
              </a:rPr>
              <a:t>"BOOM!"</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error</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endParaRPr kumimoji="0" lang="pt-BR" altLang="pt-BR" sz="1000" b="0" i="0" u="none" strike="noStrike" cap="none" normalizeH="0" baseline="0" dirty="0">
              <a:ln>
                <a:noFill/>
              </a:ln>
              <a:solidFill>
                <a:srgbClr val="444444"/>
              </a:solidFill>
              <a:effectLst/>
              <a:latin typeface="Merriweather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1" u="none" strike="noStrike" cap="none" normalizeH="0" baseline="0" dirty="0">
                <a:ln>
                  <a:noFill/>
                </a:ln>
                <a:solidFill>
                  <a:srgbClr val="444444"/>
                </a:solidFill>
                <a:effectLst/>
                <a:latin typeface="inherit"/>
              </a:rPr>
              <a:t>Note: </a:t>
            </a:r>
            <a:r>
              <a:rPr kumimoji="0" lang="pt-BR" altLang="pt-BR" sz="1000" b="0" i="1" u="none" strike="noStrike" cap="none" normalizeH="0" baseline="0" dirty="0" err="1">
                <a:ln>
                  <a:noFill/>
                </a:ln>
                <a:solidFill>
                  <a:srgbClr val="444444"/>
                </a:solidFill>
                <a:effectLst/>
                <a:latin typeface="inherit"/>
              </a:rPr>
              <a:t>This</a:t>
            </a:r>
            <a:r>
              <a:rPr kumimoji="0" lang="pt-BR" altLang="pt-BR" sz="1000" b="0" i="1" u="none" strike="noStrike" cap="none" normalizeH="0" baseline="0" dirty="0">
                <a:ln>
                  <a:noFill/>
                </a:ln>
                <a:solidFill>
                  <a:srgbClr val="444444"/>
                </a:solidFill>
                <a:effectLst/>
                <a:latin typeface="inherit"/>
              </a:rPr>
              <a:t> </a:t>
            </a:r>
            <a:r>
              <a:rPr kumimoji="0" lang="pt-BR" altLang="pt-BR" sz="1000" b="0" i="1" u="none" strike="noStrike" cap="none" normalizeH="0" baseline="0" dirty="0" err="1">
                <a:ln>
                  <a:noFill/>
                </a:ln>
                <a:solidFill>
                  <a:srgbClr val="444444"/>
                </a:solidFill>
                <a:effectLst/>
                <a:latin typeface="inherit"/>
              </a:rPr>
              <a:t>page</a:t>
            </a:r>
            <a:r>
              <a:rPr kumimoji="0" lang="pt-BR" altLang="pt-BR" sz="1000" b="0" i="1" u="none" strike="noStrike" cap="none" normalizeH="0" baseline="0" dirty="0">
                <a:ln>
                  <a:noFill/>
                </a:ln>
                <a:solidFill>
                  <a:srgbClr val="444444"/>
                </a:solidFill>
                <a:effectLst/>
                <a:latin typeface="inherit"/>
              </a:rPr>
              <a:t> </a:t>
            </a:r>
            <a:r>
              <a:rPr kumimoji="0" lang="pt-BR" altLang="pt-BR" sz="1000" b="0" i="1" u="none" strike="noStrike" cap="none" normalizeH="0" baseline="0" dirty="0" err="1">
                <a:ln>
                  <a:noFill/>
                </a:ln>
                <a:solidFill>
                  <a:srgbClr val="444444"/>
                </a:solidFill>
                <a:effectLst/>
                <a:latin typeface="inherit"/>
              </a:rPr>
              <a:t>has</a:t>
            </a:r>
            <a:r>
              <a:rPr kumimoji="0" lang="pt-BR" altLang="pt-BR" sz="1000" b="0" i="1" u="none" strike="noStrike" cap="none" normalizeH="0" baseline="0" dirty="0">
                <a:ln>
                  <a:noFill/>
                </a:ln>
                <a:solidFill>
                  <a:srgbClr val="444444"/>
                </a:solidFill>
                <a:effectLst/>
                <a:latin typeface="inherit"/>
              </a:rPr>
              <a:t> set </a:t>
            </a:r>
            <a:r>
              <a:rPr kumimoji="0" lang="pt-BR" altLang="pt-BR" sz="1000" b="0" i="1" u="none" strike="noStrike" cap="none" normalizeH="0" baseline="0" dirty="0" err="1">
                <a:ln>
                  <a:noFill/>
                </a:ln>
                <a:solidFill>
                  <a:srgbClr val="444444"/>
                </a:solidFill>
                <a:effectLst/>
                <a:latin typeface="inherit"/>
              </a:rPr>
              <a:t>the</a:t>
            </a:r>
            <a:r>
              <a:rPr kumimoji="0" lang="pt-BR" altLang="pt-BR" sz="1000" b="0" i="1" u="none" strike="noStrike" cap="none" normalizeH="0" baseline="0" dirty="0">
                <a:ln>
                  <a:noFill/>
                </a:ln>
                <a:solidFill>
                  <a:srgbClr val="444444"/>
                </a:solidFill>
                <a:effectLst/>
                <a:latin typeface="inherit"/>
              </a:rPr>
              <a:t> default </a:t>
            </a:r>
            <a:r>
              <a:rPr kumimoji="0" lang="pt-BR" altLang="pt-BR" sz="1000" b="0" i="1" u="none" strike="noStrike" cap="none" normalizeH="0" baseline="0" dirty="0" err="1">
                <a:ln>
                  <a:noFill/>
                </a:ln>
                <a:solidFill>
                  <a:srgbClr val="444444"/>
                </a:solidFill>
                <a:effectLst/>
                <a:latin typeface="inherit"/>
              </a:rPr>
              <a:t>class</a:t>
            </a:r>
            <a:r>
              <a:rPr kumimoji="0" lang="pt-BR" altLang="pt-BR" sz="1000" b="0" i="1" u="none" strike="noStrike" cap="none" normalizeH="0" baseline="0" dirty="0">
                <a:ln>
                  <a:noFill/>
                </a:ln>
                <a:solidFill>
                  <a:srgbClr val="444444"/>
                </a:solidFill>
                <a:effectLst/>
                <a:latin typeface="inherit"/>
              </a:rPr>
              <a:t> </a:t>
            </a:r>
            <a:r>
              <a:rPr kumimoji="0" lang="pt-BR" altLang="pt-BR" sz="1000" b="0" i="1" u="none" strike="noStrike" cap="none" normalizeH="0" baseline="0" dirty="0" err="1">
                <a:ln>
                  <a:noFill/>
                </a:ln>
                <a:solidFill>
                  <a:srgbClr val="444444"/>
                </a:solidFill>
                <a:effectLst/>
                <a:latin typeface="inherit"/>
              </a:rPr>
              <a:t>to</a:t>
            </a:r>
            <a:r>
              <a:rPr kumimoji="0" lang="pt-BR" altLang="pt-BR" sz="1000" b="0" i="1" u="none" strike="noStrike" cap="none" normalizeH="0" baseline="0" dirty="0" err="1">
                <a:ln>
                  <a:noFill/>
                </a:ln>
                <a:solidFill>
                  <a:srgbClr val="008800"/>
                </a:solidFill>
                <a:effectLst/>
                <a:latin typeface="Arial Unicode MS" panose="020B0604020202020204" pitchFamily="34" charset="-128"/>
              </a:rPr>
              <a:t>"success</a:t>
            </a:r>
            <a:r>
              <a:rPr kumimoji="0" lang="pt-BR" altLang="pt-BR" sz="1000" b="0" i="1" u="none" strike="noStrike" cap="none" normalizeH="0" baseline="0" dirty="0">
                <a:ln>
                  <a:noFill/>
                </a:ln>
                <a:solidFill>
                  <a:srgbClr val="008800"/>
                </a:solidFill>
                <a:effectLst/>
                <a:latin typeface="Arial Unicode MS" panose="020B0604020202020204" pitchFamily="34" charset="-128"/>
              </a:rPr>
              <a:t>"</a:t>
            </a:r>
            <a:r>
              <a:rPr kumimoji="0" lang="pt-BR" altLang="pt-BR" sz="1000" b="0" i="1" u="none" strike="noStrike" cap="none" normalizeH="0" baseline="0" dirty="0">
                <a:ln>
                  <a:noFill/>
                </a:ln>
                <a:solidFill>
                  <a:srgbClr val="444444"/>
                </a:solidFill>
                <a:effectLst/>
                <a:latin typeface="inherit"/>
              </a:rPr>
              <a:t> </a:t>
            </a:r>
            <a:r>
              <a:rPr kumimoji="0" lang="pt-BR" altLang="pt-BR" sz="1000" b="0" i="1" u="none" strike="noStrike" cap="none" normalizeH="0" baseline="0" dirty="0" err="1">
                <a:ln>
                  <a:noFill/>
                </a:ln>
                <a:solidFill>
                  <a:srgbClr val="444444"/>
                </a:solidFill>
                <a:effectLst/>
                <a:latin typeface="inherit"/>
              </a:rPr>
              <a:t>with</a:t>
            </a:r>
            <a:r>
              <a:rPr kumimoji="0" lang="pt-BR" altLang="pt-BR" sz="1000" b="0" i="1" u="none" strike="noStrike" cap="none" normalizeH="0" baseline="0" dirty="0">
                <a:ln>
                  <a:noFill/>
                </a:ln>
                <a:solidFill>
                  <a:srgbClr val="008800"/>
                </a:solidFill>
                <a:effectLst/>
                <a:latin typeface="Arial Unicode MS" panose="020B0604020202020204" pitchFamily="34" charset="-128"/>
              </a:rPr>
              <a:t>$.</a:t>
            </a:r>
            <a:r>
              <a:rPr kumimoji="0" lang="pt-BR" altLang="pt-BR" sz="1000" b="0" i="1" u="none" strike="noStrike" cap="none" normalizeH="0" baseline="0" dirty="0" err="1">
                <a:ln>
                  <a:noFill/>
                </a:ln>
                <a:solidFill>
                  <a:srgbClr val="008800"/>
                </a:solidFill>
                <a:effectLst/>
                <a:latin typeface="Arial Unicode MS" panose="020B0604020202020204" pitchFamily="34" charset="-128"/>
              </a:rPr>
              <a:t>notify.defaults</a:t>
            </a:r>
            <a:r>
              <a:rPr kumimoji="0" lang="pt-BR" altLang="pt-BR" sz="1000" b="0" i="1" u="none" strike="noStrike" cap="none" normalizeH="0" baseline="0" dirty="0">
                <a:ln>
                  <a:noFill/>
                </a:ln>
                <a:solidFill>
                  <a:srgbClr val="008800"/>
                </a:solidFill>
                <a:effectLst/>
                <a:latin typeface="Arial Unicode MS" panose="020B0604020202020204" pitchFamily="34" charset="-128"/>
              </a:rPr>
              <a:t>({ </a:t>
            </a:r>
            <a:r>
              <a:rPr kumimoji="0" lang="pt-BR" altLang="pt-BR" sz="1000" b="0" i="1" u="none" strike="noStrike" cap="none" normalizeH="0" baseline="0" dirty="0" err="1">
                <a:ln>
                  <a:noFill/>
                </a:ln>
                <a:solidFill>
                  <a:srgbClr val="008800"/>
                </a:solidFill>
                <a:effectLst/>
                <a:latin typeface="Arial Unicode MS" panose="020B0604020202020204" pitchFamily="34" charset="-128"/>
              </a:rPr>
              <a:t>className</a:t>
            </a:r>
            <a:r>
              <a:rPr kumimoji="0" lang="pt-BR" altLang="pt-BR" sz="1000" b="0" i="1" u="none" strike="noStrike" cap="none" normalizeH="0" baseline="0" dirty="0">
                <a:ln>
                  <a:noFill/>
                </a:ln>
                <a:solidFill>
                  <a:srgbClr val="008800"/>
                </a:solidFill>
                <a:effectLst/>
                <a:latin typeface="Arial Unicode MS" panose="020B0604020202020204" pitchFamily="34" charset="-128"/>
              </a:rPr>
              <a:t>: "</a:t>
            </a:r>
            <a:r>
              <a:rPr kumimoji="0" lang="pt-BR" altLang="pt-BR" sz="1000" b="0" i="1" u="none" strike="noStrike" cap="none" normalizeH="0" baseline="0" dirty="0" err="1">
                <a:ln>
                  <a:noFill/>
                </a:ln>
                <a:solidFill>
                  <a:srgbClr val="008800"/>
                </a:solidFill>
                <a:effectLst/>
                <a:latin typeface="Arial Unicode MS" panose="020B0604020202020204" pitchFamily="34" charset="-128"/>
              </a:rPr>
              <a:t>success</a:t>
            </a:r>
            <a:r>
              <a:rPr kumimoji="0" lang="pt-BR" altLang="pt-BR" sz="1000" b="0" i="1" u="none" strike="noStrike" cap="none" normalizeH="0" baseline="0" dirty="0">
                <a:ln>
                  <a:noFill/>
                </a:ln>
                <a:solidFill>
                  <a:srgbClr val="008800"/>
                </a:solidFill>
                <a:effectLst/>
                <a:latin typeface="Arial Unicode MS" panose="020B0604020202020204" pitchFamily="34" charset="-128"/>
              </a:rPr>
              <a:t>" });</a:t>
            </a:r>
            <a:r>
              <a:rPr kumimoji="0" lang="pt-BR" altLang="pt-BR" sz="1000" b="0" i="1" u="none" strike="noStrike" cap="none" normalizeH="0" baseline="0" dirty="0">
                <a:ln>
                  <a:noFill/>
                </a:ln>
                <a:solidFill>
                  <a:srgbClr val="444444"/>
                </a:solidFill>
                <a:effectLst/>
                <a:latin typeface="inherit"/>
              </a:rPr>
              <a:t>.</a:t>
            </a:r>
            <a:endParaRPr kumimoji="0" lang="pt-BR" altLang="pt-BR"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000" b="0" i="0" u="none" strike="noStrike" cap="none" normalizeH="0" baseline="0" dirty="0">
                <a:ln>
                  <a:noFill/>
                </a:ln>
                <a:solidFill>
                  <a:srgbClr val="444444"/>
                </a:solidFill>
                <a:effectLst/>
                <a:latin typeface="Merriweather Sans"/>
              </a:rPr>
            </a:b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919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D1874-5B76-4889-A59F-8A48B8288906}"/>
              </a:ext>
            </a:extLst>
          </p:cNvPr>
          <p:cNvSpPr>
            <a:spLocks noGrp="1"/>
          </p:cNvSpPr>
          <p:nvPr>
            <p:ph type="title"/>
          </p:nvPr>
        </p:nvSpPr>
        <p:spPr/>
        <p:txBody>
          <a:bodyPr/>
          <a:lstStyle/>
          <a:p>
            <a:r>
              <a:rPr lang="pt-BR" dirty="0"/>
              <a:t>Posicionamento</a:t>
            </a:r>
          </a:p>
        </p:txBody>
      </p:sp>
      <p:sp>
        <p:nvSpPr>
          <p:cNvPr id="3" name="Espaço Reservado para Conteúdo 2">
            <a:extLst>
              <a:ext uri="{FF2B5EF4-FFF2-40B4-BE49-F238E27FC236}">
                <a16:creationId xmlns:a16="http://schemas.microsoft.com/office/drawing/2014/main" id="{999EC4F5-5EC5-40E9-9DF7-ACD314E2CDB8}"/>
              </a:ext>
            </a:extLst>
          </p:cNvPr>
          <p:cNvSpPr>
            <a:spLocks noGrp="1"/>
          </p:cNvSpPr>
          <p:nvPr>
            <p:ph idx="1"/>
          </p:nvPr>
        </p:nvSpPr>
        <p:spPr/>
        <p:txBody>
          <a:bodyPr/>
          <a:lstStyle/>
          <a:p>
            <a:r>
              <a:rPr lang="pt-BR" dirty="0"/>
              <a:t>Exemplos</a:t>
            </a:r>
          </a:p>
          <a:p>
            <a:endParaRPr lang="pt-BR" dirty="0"/>
          </a:p>
          <a:p>
            <a:endParaRPr lang="pt-BR" dirty="0"/>
          </a:p>
          <a:p>
            <a:r>
              <a:rPr lang="pt-BR" sz="1100" dirty="0"/>
              <a:t>Use esta ferramenta de posicionamento para ver todas as combinações possíveis de posições.</a:t>
            </a:r>
          </a:p>
          <a:p>
            <a:endParaRPr lang="pt-BR" dirty="0"/>
          </a:p>
          <a:p>
            <a:endParaRPr lang="pt-BR" dirty="0"/>
          </a:p>
          <a:p>
            <a:endParaRPr lang="pt-BR" dirty="0"/>
          </a:p>
          <a:p>
            <a:endParaRPr lang="pt-BR" dirty="0"/>
          </a:p>
          <a:p>
            <a:pPr marL="0" indent="0">
              <a:buNone/>
            </a:pPr>
            <a:endParaRPr lang="pt-BR" dirty="0"/>
          </a:p>
        </p:txBody>
      </p:sp>
      <p:sp>
        <p:nvSpPr>
          <p:cNvPr id="4" name="Espaço Reservado para Texto 3">
            <a:extLst>
              <a:ext uri="{FF2B5EF4-FFF2-40B4-BE49-F238E27FC236}">
                <a16:creationId xmlns:a16="http://schemas.microsoft.com/office/drawing/2014/main" id="{74A40A50-177F-4D44-B74B-9AD1377FE652}"/>
              </a:ext>
            </a:extLst>
          </p:cNvPr>
          <p:cNvSpPr>
            <a:spLocks noGrp="1"/>
          </p:cNvSpPr>
          <p:nvPr>
            <p:ph type="body" sz="half" idx="2"/>
          </p:nvPr>
        </p:nvSpPr>
        <p:spPr/>
        <p:txBody>
          <a:bodyPr>
            <a:normAutofit fontScale="92500" lnSpcReduction="10000"/>
          </a:bodyPr>
          <a:lstStyle/>
          <a:p>
            <a:r>
              <a:rPr lang="pt-BR" dirty="0"/>
              <a:t>A opção </a:t>
            </a:r>
            <a:r>
              <a:rPr lang="pt-BR" dirty="0" err="1"/>
              <a:t>string</a:t>
            </a:r>
            <a:r>
              <a:rPr lang="pt-BR" dirty="0"/>
              <a:t> de posição é usada para descrever o alinhamento vertical e horizontal. As notificações de elemento e as notificações globais podem ser reposicionadas verticalmente em: "superior", "central" ou "inferior" e reposicionadas horizontalmente em: "esquerda", "central" ou "direita". Se não fornecermos uma opção de posição, os alinhamentos padrão serão definidos nas configurações padrão: </a:t>
            </a:r>
            <a:r>
              <a:rPr lang="pt-BR" dirty="0" err="1"/>
              <a:t>globalPosition</a:t>
            </a:r>
            <a:r>
              <a:rPr lang="pt-BR" dirty="0"/>
              <a:t> e </a:t>
            </a:r>
            <a:r>
              <a:rPr lang="pt-BR" dirty="0" err="1"/>
              <a:t>elementPosition</a:t>
            </a:r>
            <a:r>
              <a:rPr lang="pt-BR" dirty="0"/>
              <a:t>. Quando apenas um alinhamento é fornecido, o alinhamento vertical é o meio e o alinhamento horizontal é o centro.</a:t>
            </a:r>
          </a:p>
        </p:txBody>
      </p:sp>
      <p:sp>
        <p:nvSpPr>
          <p:cNvPr id="6" name="Rectangle 2">
            <a:extLst>
              <a:ext uri="{FF2B5EF4-FFF2-40B4-BE49-F238E27FC236}">
                <a16:creationId xmlns:a16="http://schemas.microsoft.com/office/drawing/2014/main" id="{9D1C8DD7-6F43-47E9-AF01-EB5D2D342790}"/>
              </a:ext>
            </a:extLst>
          </p:cNvPr>
          <p:cNvSpPr>
            <a:spLocks noChangeArrowheads="1"/>
          </p:cNvSpPr>
          <p:nvPr/>
        </p:nvSpPr>
        <p:spPr bwMode="auto">
          <a:xfrm>
            <a:off x="5229726" y="1300034"/>
            <a:ext cx="4026568" cy="25901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000000"/>
                </a:solidFill>
                <a:effectLst/>
                <a:latin typeface="Droid Sans Mono"/>
              </a:rPr>
              <a:t>$</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8800"/>
                </a:solidFill>
                <a:effectLst/>
                <a:latin typeface="Droid Sans Mono"/>
              </a:rPr>
              <a:t>".pos-demo"</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notify</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 </a:t>
            </a:r>
            <a:r>
              <a:rPr kumimoji="0" lang="pt-BR" altLang="pt-BR" sz="1000" b="0" i="0" u="none" strike="noStrike" cap="none" normalizeH="0" baseline="0">
                <a:ln>
                  <a:noFill/>
                </a:ln>
                <a:solidFill>
                  <a:srgbClr val="008800"/>
                </a:solidFill>
                <a:effectLst/>
                <a:latin typeface="Droid Sans Mono"/>
              </a:rPr>
              <a:t>"I'm to the right of this box"</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 </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 position</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8800"/>
                </a:solidFill>
                <a:effectLst/>
                <a:latin typeface="Droid Sans Mono"/>
              </a:rPr>
              <a:t>"right"</a:t>
            </a:r>
            <a:r>
              <a:rPr kumimoji="0" lang="pt-BR" altLang="pt-BR" sz="1000" b="0" i="0" u="none" strike="noStrike" cap="none" normalizeH="0" baseline="0">
                <a:ln>
                  <a:noFill/>
                </a:ln>
                <a:solidFill>
                  <a:srgbClr val="000000"/>
                </a:solidFill>
                <a:effectLst/>
                <a:latin typeface="Droid Sans Mono"/>
              </a:rPr>
              <a:t> </a:t>
            </a:r>
            <a:r>
              <a:rPr kumimoji="0" lang="pt-BR" altLang="pt-BR" sz="1000" b="0" i="0" u="none" strike="noStrike" cap="none" normalizeH="0" baseline="0">
                <a:ln>
                  <a:noFill/>
                </a:ln>
                <a:solidFill>
                  <a:srgbClr val="666600"/>
                </a:solidFill>
                <a:effectLst/>
                <a:latin typeface="Droid Sans Mono"/>
              </a:rPr>
              <a:t>}</a:t>
            </a:r>
            <a:r>
              <a:rPr kumimoji="0" lang="pt-BR" altLang="pt-BR" sz="1000" b="0" i="0" u="none" strike="noStrike" cap="none" normalizeH="0" baseline="0">
                <a:ln>
                  <a:noFill/>
                </a:ln>
                <a:solidFill>
                  <a:srgbClr val="000000"/>
                </a:solidFill>
                <a:effectLst/>
                <a:latin typeface="Droid Sans Mono"/>
              </a:rPr>
              <a:t> </a:t>
            </a:r>
            <a:r>
              <a:rPr kumimoji="0" lang="pt-BR" altLang="pt-BR" sz="1000" b="0" i="0" u="none" strike="noStrike" cap="none" normalizeH="0" baseline="0">
                <a:ln>
                  <a:noFill/>
                </a:ln>
                <a:solidFill>
                  <a:srgbClr val="666600"/>
                </a:solidFill>
                <a:effectLst/>
                <a:latin typeface="Droid Sans Mono"/>
              </a:rPr>
              <a:t>);</a:t>
            </a:r>
            <a:r>
              <a:rPr kumimoji="0" lang="pt-BR" altLang="pt-BR" sz="1100" b="0" i="0" u="none" strike="noStrike" cap="none" normalizeH="0" baseline="0">
                <a:ln>
                  <a:noFill/>
                </a:ln>
                <a:solidFill>
                  <a:schemeClr val="tx1"/>
                </a:solidFill>
                <a:effectLst/>
              </a:rPr>
              <a:t> </a:t>
            </a:r>
            <a:endParaRPr kumimoji="0" lang="pt-BR" altLang="pt-BR" sz="1800" b="0" i="0" u="none" strike="noStrike" cap="none" normalizeH="0" baseline="0">
              <a:ln>
                <a:noFill/>
              </a:ln>
              <a:solidFill>
                <a:schemeClr val="tx1"/>
              </a:solidFill>
              <a:effectLst/>
              <a:latin typeface="Arial" panose="020B0604020202020204" pitchFamily="34" charset="0"/>
            </a:endParaRPr>
          </a:p>
        </p:txBody>
      </p:sp>
      <p:pic>
        <p:nvPicPr>
          <p:cNvPr id="7" name="Imagem 6">
            <a:extLst>
              <a:ext uri="{FF2B5EF4-FFF2-40B4-BE49-F238E27FC236}">
                <a16:creationId xmlns:a16="http://schemas.microsoft.com/office/drawing/2014/main" id="{055584B0-0B57-416F-8403-34F350B5EF26}"/>
              </a:ext>
            </a:extLst>
          </p:cNvPr>
          <p:cNvPicPr>
            <a:picLocks noChangeAspect="1"/>
          </p:cNvPicPr>
          <p:nvPr/>
        </p:nvPicPr>
        <p:blipFill>
          <a:blip r:embed="rId2"/>
          <a:stretch>
            <a:fillRect/>
          </a:stretch>
        </p:blipFill>
        <p:spPr>
          <a:xfrm>
            <a:off x="5229726" y="1857787"/>
            <a:ext cx="5601482" cy="428685"/>
          </a:xfrm>
          <a:prstGeom prst="rect">
            <a:avLst/>
          </a:prstGeom>
        </p:spPr>
      </p:pic>
      <p:pic>
        <p:nvPicPr>
          <p:cNvPr id="8" name="Imagem 7">
            <a:extLst>
              <a:ext uri="{FF2B5EF4-FFF2-40B4-BE49-F238E27FC236}">
                <a16:creationId xmlns:a16="http://schemas.microsoft.com/office/drawing/2014/main" id="{A54EA406-C91D-422B-9D99-D20775EBA74F}"/>
              </a:ext>
            </a:extLst>
          </p:cNvPr>
          <p:cNvPicPr>
            <a:picLocks noChangeAspect="1"/>
          </p:cNvPicPr>
          <p:nvPr/>
        </p:nvPicPr>
        <p:blipFill>
          <a:blip r:embed="rId3"/>
          <a:stretch>
            <a:fillRect/>
          </a:stretch>
        </p:blipFill>
        <p:spPr>
          <a:xfrm>
            <a:off x="5344111" y="4435661"/>
            <a:ext cx="5963482" cy="2257740"/>
          </a:xfrm>
          <a:prstGeom prst="rect">
            <a:avLst/>
          </a:prstGeom>
        </p:spPr>
      </p:pic>
      <p:pic>
        <p:nvPicPr>
          <p:cNvPr id="9" name="Imagem 8">
            <a:extLst>
              <a:ext uri="{FF2B5EF4-FFF2-40B4-BE49-F238E27FC236}">
                <a16:creationId xmlns:a16="http://schemas.microsoft.com/office/drawing/2014/main" id="{5CD956CA-9D27-41F7-B2FB-0073794A58E3}"/>
              </a:ext>
            </a:extLst>
          </p:cNvPr>
          <p:cNvPicPr>
            <a:picLocks noChangeAspect="1"/>
          </p:cNvPicPr>
          <p:nvPr/>
        </p:nvPicPr>
        <p:blipFill>
          <a:blip r:embed="rId4"/>
          <a:stretch>
            <a:fillRect/>
          </a:stretch>
        </p:blipFill>
        <p:spPr>
          <a:xfrm>
            <a:off x="5423481" y="2741855"/>
            <a:ext cx="1819529" cy="1619476"/>
          </a:xfrm>
          <a:prstGeom prst="rect">
            <a:avLst/>
          </a:prstGeom>
        </p:spPr>
      </p:pic>
    </p:spTree>
    <p:extLst>
      <p:ext uri="{BB962C8B-B14F-4D97-AF65-F5344CB8AC3E}">
        <p14:creationId xmlns:p14="http://schemas.microsoft.com/office/powerpoint/2010/main" val="191589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275039-79B2-4900-8E69-FD1B6FC53F1D}"/>
              </a:ext>
            </a:extLst>
          </p:cNvPr>
          <p:cNvSpPr>
            <a:spLocks noGrp="1"/>
          </p:cNvSpPr>
          <p:nvPr>
            <p:ph type="title"/>
          </p:nvPr>
        </p:nvSpPr>
        <p:spPr/>
        <p:txBody>
          <a:bodyPr/>
          <a:lstStyle/>
          <a:p>
            <a:r>
              <a:rPr lang="pt-BR" u="sng" dirty="0"/>
              <a:t>API</a:t>
            </a:r>
            <a:endParaRPr lang="pt-BR" dirty="0"/>
          </a:p>
        </p:txBody>
      </p:sp>
      <p:sp>
        <p:nvSpPr>
          <p:cNvPr id="3" name="Espaço Reservado para Conteúdo 2">
            <a:extLst>
              <a:ext uri="{FF2B5EF4-FFF2-40B4-BE49-F238E27FC236}">
                <a16:creationId xmlns:a16="http://schemas.microsoft.com/office/drawing/2014/main" id="{A5405F6E-9B94-4C60-9AF0-145D5ECF01B0}"/>
              </a:ext>
            </a:extLst>
          </p:cNvPr>
          <p:cNvSpPr>
            <a:spLocks noGrp="1"/>
          </p:cNvSpPr>
          <p:nvPr>
            <p:ph idx="1"/>
          </p:nvPr>
        </p:nvSpPr>
        <p:spPr/>
        <p:txBody>
          <a:bodyPr/>
          <a:lstStyle/>
          <a:p>
            <a:endParaRPr lang="pt-BR"/>
          </a:p>
        </p:txBody>
      </p:sp>
      <p:sp>
        <p:nvSpPr>
          <p:cNvPr id="4" name="Espaço Reservado para Texto 3">
            <a:extLst>
              <a:ext uri="{FF2B5EF4-FFF2-40B4-BE49-F238E27FC236}">
                <a16:creationId xmlns:a16="http://schemas.microsoft.com/office/drawing/2014/main" id="{4EBCD206-18CD-439B-81C6-DD2973A13010}"/>
              </a:ext>
            </a:extLst>
          </p:cNvPr>
          <p:cNvSpPr>
            <a:spLocks noGrp="1"/>
          </p:cNvSpPr>
          <p:nvPr>
            <p:ph type="body" sz="half" idx="2"/>
          </p:nvPr>
        </p:nvSpPr>
        <p:spPr/>
        <p:txBody>
          <a:bodyPr/>
          <a:lstStyle/>
          <a:p>
            <a:r>
              <a:rPr lang="pt-BR" dirty="0"/>
              <a:t>O QUE É UMA API</a:t>
            </a:r>
          </a:p>
          <a:p>
            <a:r>
              <a:rPr lang="pt-BR" dirty="0"/>
              <a:t>Uma </a:t>
            </a:r>
            <a:r>
              <a:rPr lang="pt-BR" b="1" dirty="0"/>
              <a:t>API</a:t>
            </a:r>
            <a:r>
              <a:rPr lang="pt-BR" dirty="0"/>
              <a:t> (</a:t>
            </a:r>
            <a:r>
              <a:rPr lang="pt-BR" dirty="0" err="1"/>
              <a:t>Application</a:t>
            </a:r>
            <a:r>
              <a:rPr lang="pt-BR" dirty="0"/>
              <a:t> </a:t>
            </a:r>
            <a:r>
              <a:rPr lang="pt-BR" dirty="0" err="1"/>
              <a:t>Programming</a:t>
            </a:r>
            <a:r>
              <a:rPr lang="pt-BR" dirty="0"/>
              <a:t> Interface) é um conjunto de comandos, funções, protocolos e objetos que os programadores podem usar para criar softwares ou interagir com sistemas externos. Ela fornece aos desenvolvedores comandos para executar operações comuns para que eles não tenham que escrever um código do zero.</a:t>
            </a:r>
          </a:p>
        </p:txBody>
      </p:sp>
      <p:sp>
        <p:nvSpPr>
          <p:cNvPr id="7" name="Rectangle 3">
            <a:extLst>
              <a:ext uri="{FF2B5EF4-FFF2-40B4-BE49-F238E27FC236}">
                <a16:creationId xmlns:a16="http://schemas.microsoft.com/office/drawing/2014/main" id="{7654350D-200C-4C5B-B89F-A7B085F5E08F}"/>
              </a:ext>
            </a:extLst>
          </p:cNvPr>
          <p:cNvSpPr>
            <a:spLocks noChangeArrowheads="1"/>
          </p:cNvSpPr>
          <p:nvPr/>
        </p:nvSpPr>
        <p:spPr bwMode="auto">
          <a:xfrm>
            <a:off x="5277853" y="835967"/>
            <a:ext cx="2703095" cy="461665"/>
          </a:xfrm>
          <a:prstGeom prst="rect">
            <a:avLst/>
          </a:prstGeom>
          <a:solidFill>
            <a:schemeClr val="tx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181818"/>
                </a:solidFill>
                <a:effectLst/>
                <a:latin typeface="Arial Unicode MS" panose="020B0604020202020204" pitchFamily="34" charset="-128"/>
              </a:rPr>
              <a:t>$.</a:t>
            </a:r>
            <a:r>
              <a:rPr kumimoji="0" lang="pt-BR" altLang="pt-BR" sz="1000" b="0" i="0" u="none" strike="noStrike" cap="none" normalizeH="0" baseline="0" dirty="0" err="1">
                <a:ln>
                  <a:noFill/>
                </a:ln>
                <a:solidFill>
                  <a:srgbClr val="181818"/>
                </a:solidFill>
                <a:effectLst/>
                <a:latin typeface="Arial Unicode MS" panose="020B0604020202020204" pitchFamily="34" charset="-128"/>
              </a:rPr>
              <a:t>notify</a:t>
            </a:r>
            <a:r>
              <a:rPr kumimoji="0" lang="pt-BR" altLang="pt-BR" sz="1000" b="0" i="0" u="none" strike="noStrike" cap="none" normalizeH="0" baseline="0" dirty="0">
                <a:ln>
                  <a:noFill/>
                </a:ln>
                <a:solidFill>
                  <a:srgbClr val="181818"/>
                </a:solidFill>
                <a:effectLst/>
                <a:latin typeface="Arial Unicode MS" panose="020B0604020202020204" pitchFamily="34" charset="-128"/>
              </a:rPr>
              <a:t>( </a:t>
            </a:r>
            <a:r>
              <a:rPr kumimoji="0" lang="pt-BR" altLang="pt-BR" sz="1000" b="0" i="0" u="none" strike="noStrike" cap="none" normalizeH="0" baseline="0" dirty="0" err="1">
                <a:ln>
                  <a:noFill/>
                </a:ln>
                <a:solidFill>
                  <a:srgbClr val="008800"/>
                </a:solidFill>
                <a:effectLst/>
                <a:latin typeface="Arial Unicode MS" panose="020B0604020202020204" pitchFamily="34" charset="-128"/>
              </a:rPr>
              <a:t>string|object</a:t>
            </a:r>
            <a:r>
              <a:rPr kumimoji="0" lang="pt-BR" altLang="pt-BR" sz="1000" b="0" i="0" u="none" strike="noStrike" cap="none" normalizeH="0" baseline="0" dirty="0">
                <a:ln>
                  <a:noFill/>
                </a:ln>
                <a:solidFill>
                  <a:srgbClr val="181818"/>
                </a:solidFill>
                <a:effectLst/>
                <a:latin typeface="Arial Unicode MS" panose="020B0604020202020204" pitchFamily="34" charset="-128"/>
              </a:rPr>
              <a:t>, [ </a:t>
            </a:r>
            <a:r>
              <a:rPr kumimoji="0" lang="pt-BR" altLang="pt-BR" sz="1000" b="0" i="0" u="none" strike="noStrike" cap="none" normalizeH="0" baseline="0" dirty="0" err="1">
                <a:ln>
                  <a:noFill/>
                </a:ln>
                <a:solidFill>
                  <a:srgbClr val="008800"/>
                </a:solidFill>
                <a:effectLst/>
                <a:latin typeface="Arial Unicode MS" panose="020B0604020202020204" pitchFamily="34" charset="-128"/>
              </a:rPr>
              <a:t>options</a:t>
            </a:r>
            <a:r>
              <a:rPr kumimoji="0" lang="pt-BR" altLang="pt-BR" sz="1000" b="0" i="0" u="none" strike="noStrike" cap="none" normalizeH="0" baseline="0" dirty="0">
                <a:ln>
                  <a:noFill/>
                </a:ln>
                <a:solidFill>
                  <a:srgbClr val="181818"/>
                </a:solidFill>
                <a:effectLst/>
                <a:latin typeface="Arial Unicode MS" panose="020B0604020202020204" pitchFamily="34" charset="-128"/>
              </a:rPr>
              <a:t> ])</a:t>
            </a:r>
            <a:endParaRPr kumimoji="0" lang="pt-BR" altLang="pt-BR" sz="1200" b="0" i="0" u="none" strike="noStrike" cap="none" normalizeH="0" baseline="0" dirty="0">
              <a:ln>
                <a:noFill/>
              </a:ln>
              <a:solidFill>
                <a:srgbClr val="181818"/>
              </a:solidFill>
              <a:effectLst/>
              <a:latin typeface="Merriweather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8800"/>
                </a:solidFill>
                <a:effectLst/>
                <a:latin typeface="Arial Unicode MS" panose="020B0604020202020204" pitchFamily="34" charset="-128"/>
              </a:rPr>
              <a:t>string|object</a:t>
            </a:r>
            <a:r>
              <a:rPr kumimoji="0" lang="pt-BR" altLang="pt-BR" sz="1000" b="0" i="0" u="none" strike="noStrike" cap="none" normalizeH="0" baseline="0" dirty="0">
                <a:ln>
                  <a:noFill/>
                </a:ln>
                <a:solidFill>
                  <a:srgbClr val="444444"/>
                </a:solidFill>
                <a:effectLst/>
                <a:latin typeface="Merriweather Sans"/>
              </a:rPr>
              <a:t> - global </a:t>
            </a:r>
            <a:r>
              <a:rPr kumimoji="0" lang="pt-BR" altLang="pt-BR" sz="1000" b="0" i="0" u="none" strike="noStrike" cap="none" normalizeH="0" baseline="0" dirty="0" err="1">
                <a:ln>
                  <a:noFill/>
                </a:ln>
                <a:solidFill>
                  <a:srgbClr val="444444"/>
                </a:solidFill>
                <a:effectLst/>
                <a:latin typeface="Merriweather Sans"/>
              </a:rPr>
              <a:t>notification</a:t>
            </a:r>
            <a:r>
              <a:rPr kumimoji="0" lang="pt-BR" altLang="pt-BR" sz="1000" b="0" i="0" u="none" strike="noStrike" cap="none" normalizeH="0" baseline="0" dirty="0">
                <a:ln>
                  <a:noFill/>
                </a:ln>
                <a:solidFill>
                  <a:srgbClr val="444444"/>
                </a:solidFill>
                <a:effectLst/>
                <a:latin typeface="Merriweather Sans"/>
              </a:rPr>
              <a:t> data</a:t>
            </a:r>
            <a:br>
              <a:rPr kumimoji="0" lang="pt-BR" altLang="pt-BR" sz="1000" b="0" i="0" u="none" strike="noStrike" cap="none" normalizeH="0" baseline="0" dirty="0">
                <a:ln>
                  <a:noFill/>
                </a:ln>
                <a:solidFill>
                  <a:srgbClr val="444444"/>
                </a:solidFill>
                <a:effectLst/>
                <a:latin typeface="Merriweather Sans"/>
              </a:rPr>
            </a:br>
            <a:r>
              <a:rPr kumimoji="0" lang="pt-BR" altLang="pt-BR" sz="1000" b="0" i="0" u="none" strike="noStrike" cap="none" normalizeH="0" baseline="0" dirty="0" err="1">
                <a:ln>
                  <a:noFill/>
                </a:ln>
                <a:solidFill>
                  <a:srgbClr val="008800"/>
                </a:solidFill>
                <a:effectLst/>
                <a:latin typeface="Arial Unicode MS" panose="020B0604020202020204" pitchFamily="34" charset="-128"/>
              </a:rPr>
              <a:t>options</a:t>
            </a:r>
            <a:r>
              <a:rPr kumimoji="0" lang="pt-BR" altLang="pt-BR" sz="1000" b="0" i="0" u="none" strike="noStrike" cap="none" normalizeH="0" baseline="0" dirty="0">
                <a:ln>
                  <a:noFill/>
                </a:ln>
                <a:solidFill>
                  <a:srgbClr val="444444"/>
                </a:solidFill>
                <a:effectLst/>
                <a:latin typeface="Merriweather Sans"/>
              </a:rPr>
              <a:t> - </a:t>
            </a:r>
            <a:r>
              <a:rPr kumimoji="0" lang="pt-BR" altLang="pt-BR" sz="1000" b="0" i="0" u="none" strike="noStrike" cap="none" normalizeH="0" baseline="0" dirty="0" err="1">
                <a:ln>
                  <a:noFill/>
                </a:ln>
                <a:solidFill>
                  <a:srgbClr val="444444"/>
                </a:solidFill>
                <a:effectLst/>
                <a:latin typeface="Merriweather Sans"/>
              </a:rPr>
              <a:t>an</a:t>
            </a:r>
            <a:r>
              <a:rPr kumimoji="0" lang="pt-BR" altLang="pt-BR" sz="1000" b="0" i="0" u="none" strike="noStrike" cap="none" normalizeH="0" baseline="0" dirty="0">
                <a:ln>
                  <a:noFill/>
                </a:ln>
                <a:solidFill>
                  <a:srgbClr val="444444"/>
                </a:solidFill>
                <a:effectLst/>
                <a:latin typeface="Merriweather Sans"/>
              </a:rPr>
              <a:t> </a:t>
            </a:r>
            <a:r>
              <a:rPr kumimoji="0" lang="pt-BR" altLang="pt-BR" sz="1000" b="0" i="0" u="none" strike="noStrike" cap="none" normalizeH="0" baseline="0" dirty="0" err="1">
                <a:ln>
                  <a:noFill/>
                </a:ln>
                <a:solidFill>
                  <a:srgbClr val="444444"/>
                </a:solidFill>
                <a:effectLst/>
                <a:latin typeface="Merriweather Sans"/>
              </a:rPr>
              <a:t>options</a:t>
            </a:r>
            <a:r>
              <a:rPr kumimoji="0" lang="pt-BR" altLang="pt-BR" sz="1000" b="0" i="0" u="none" strike="noStrike" cap="none" normalizeH="0" baseline="0" dirty="0">
                <a:ln>
                  <a:noFill/>
                </a:ln>
                <a:solidFill>
                  <a:srgbClr val="444444"/>
                </a:solidFill>
                <a:effectLst/>
                <a:latin typeface="Merriweather Sans"/>
              </a:rPr>
              <a:t> </a:t>
            </a:r>
            <a:r>
              <a:rPr kumimoji="0" lang="pt-BR" altLang="pt-BR" sz="1000" b="0" i="0" u="none" strike="noStrike" cap="none" normalizeH="0" baseline="0" dirty="0" err="1">
                <a:ln>
                  <a:noFill/>
                </a:ln>
                <a:solidFill>
                  <a:srgbClr val="444444"/>
                </a:solidFill>
                <a:effectLst/>
                <a:latin typeface="Merriweather Sans"/>
              </a:rPr>
              <a:t>object</a:t>
            </a:r>
            <a:r>
              <a:rPr kumimoji="0" lang="pt-BR" altLang="pt-BR" sz="1000" b="0" i="0" u="none" strike="noStrike" cap="none" normalizeH="0" baseline="0" dirty="0">
                <a:ln>
                  <a:noFill/>
                </a:ln>
                <a:solidFill>
                  <a:srgbClr val="444444"/>
                </a:solidFill>
                <a:effectLst/>
                <a:latin typeface="Merriweather Sans"/>
              </a:rPr>
              <a:t> </a:t>
            </a:r>
            <a:r>
              <a:rPr kumimoji="0" lang="pt-BR" altLang="pt-BR" sz="1000" b="0" i="0" u="none" strike="noStrike" cap="none" normalizeH="0" baseline="0" dirty="0" err="1">
                <a:ln>
                  <a:noFill/>
                </a:ln>
                <a:solidFill>
                  <a:srgbClr val="444444"/>
                </a:solidFill>
                <a:effectLst/>
                <a:latin typeface="Merriweather Sans"/>
              </a:rPr>
              <a:t>or</a:t>
            </a:r>
            <a:r>
              <a:rPr kumimoji="0" lang="pt-BR" altLang="pt-BR" sz="1000" b="0" i="0" u="none" strike="noStrike" cap="none" normalizeH="0" baseline="0" dirty="0">
                <a:ln>
                  <a:noFill/>
                </a:ln>
                <a:solidFill>
                  <a:srgbClr val="444444"/>
                </a:solidFill>
                <a:effectLst/>
                <a:latin typeface="Merriweather Sans"/>
              </a:rPr>
              <a:t> </a:t>
            </a:r>
            <a:r>
              <a:rPr kumimoji="0" lang="pt-BR" altLang="pt-BR" sz="1000" b="0" i="0" u="none" strike="noStrike" cap="none" normalizeH="0" baseline="0" dirty="0" err="1">
                <a:ln>
                  <a:noFill/>
                </a:ln>
                <a:solidFill>
                  <a:srgbClr val="444444"/>
                </a:solidFill>
                <a:effectLst/>
                <a:latin typeface="Merriweather Sans"/>
              </a:rPr>
              <a:t>class</a:t>
            </a:r>
            <a:r>
              <a:rPr kumimoji="0" lang="pt-BR" altLang="pt-BR" sz="1000" b="0" i="0" u="none" strike="noStrike" cap="none" normalizeH="0" baseline="0" dirty="0">
                <a:ln>
                  <a:noFill/>
                </a:ln>
                <a:solidFill>
                  <a:srgbClr val="444444"/>
                </a:solidFill>
                <a:effectLst/>
                <a:latin typeface="Merriweather Sans"/>
              </a:rPr>
              <a:t> </a:t>
            </a:r>
            <a:r>
              <a:rPr kumimoji="0" lang="pt-BR" altLang="pt-BR" sz="1000" b="0" i="0" u="none" strike="noStrike" cap="none" normalizeH="0" baseline="0" dirty="0" err="1">
                <a:ln>
                  <a:noFill/>
                </a:ln>
                <a:solidFill>
                  <a:srgbClr val="444444"/>
                </a:solidFill>
                <a:effectLst/>
                <a:latin typeface="Merriweather Sans"/>
              </a:rPr>
              <a:t>name</a:t>
            </a:r>
            <a:r>
              <a:rPr kumimoji="0" lang="pt-BR" altLang="pt-BR" sz="1000" b="0" i="0" u="none" strike="noStrike" cap="none" normalizeH="0" baseline="0" dirty="0">
                <a:ln>
                  <a:noFill/>
                </a:ln>
                <a:solidFill>
                  <a:srgbClr val="444444"/>
                </a:solidFill>
                <a:effectLst/>
                <a:latin typeface="Merriweather Sans"/>
              </a:rPr>
              <a:t> </a:t>
            </a:r>
            <a:r>
              <a:rPr kumimoji="0" lang="pt-BR" altLang="pt-BR" sz="1000" b="0" i="0" u="none" strike="noStrike" cap="none" normalizeH="0" baseline="0" dirty="0" err="1">
                <a:ln>
                  <a:noFill/>
                </a:ln>
                <a:solidFill>
                  <a:srgbClr val="444444"/>
                </a:solidFill>
                <a:effectLst/>
                <a:latin typeface="Merriweather Sans"/>
              </a:rPr>
              <a:t>string</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7EF10D6A-D150-463F-9683-AA2A49E34F79}"/>
              </a:ext>
            </a:extLst>
          </p:cNvPr>
          <p:cNvSpPr>
            <a:spLocks noChangeArrowheads="1"/>
          </p:cNvSpPr>
          <p:nvPr/>
        </p:nvSpPr>
        <p:spPr bwMode="auto">
          <a:xfrm>
            <a:off x="5277853" y="1429543"/>
            <a:ext cx="2735179" cy="615553"/>
          </a:xfrm>
          <a:prstGeom prst="rect">
            <a:avLst/>
          </a:prstGeom>
          <a:solidFill>
            <a:schemeClr val="tx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181818"/>
                </a:solidFill>
                <a:effectLst/>
                <a:latin typeface="Arial Unicode MS" panose="020B0604020202020204" pitchFamily="34" charset="-128"/>
              </a:rPr>
              <a:t>$.notify( </a:t>
            </a:r>
            <a:r>
              <a:rPr kumimoji="0" lang="pt-BR" altLang="pt-BR" sz="1000" b="0" i="0" u="none" strike="noStrike" cap="none" normalizeH="0" baseline="0">
                <a:ln>
                  <a:noFill/>
                </a:ln>
                <a:solidFill>
                  <a:srgbClr val="008800"/>
                </a:solidFill>
                <a:effectLst/>
                <a:latin typeface="Arial Unicode MS" panose="020B0604020202020204" pitchFamily="34" charset="-128"/>
              </a:rPr>
              <a:t>element</a:t>
            </a:r>
            <a:r>
              <a:rPr kumimoji="0" lang="pt-BR" altLang="pt-BR" sz="1000" b="0" i="0" u="none" strike="noStrike" cap="none" normalizeH="0" baseline="0">
                <a:ln>
                  <a:noFill/>
                </a:ln>
                <a:solidFill>
                  <a:srgbClr val="181818"/>
                </a:solidFill>
                <a:effectLst/>
                <a:latin typeface="Arial Unicode MS" panose="020B0604020202020204" pitchFamily="34" charset="-128"/>
              </a:rPr>
              <a:t>, </a:t>
            </a:r>
            <a:r>
              <a:rPr kumimoji="0" lang="pt-BR" altLang="pt-BR" sz="1000" b="0" i="0" u="none" strike="noStrike" cap="none" normalizeH="0" baseline="0">
                <a:ln>
                  <a:noFill/>
                </a:ln>
                <a:solidFill>
                  <a:srgbClr val="008800"/>
                </a:solidFill>
                <a:effectLst/>
                <a:latin typeface="Arial Unicode MS" panose="020B0604020202020204" pitchFamily="34" charset="-128"/>
              </a:rPr>
              <a:t>string|object</a:t>
            </a:r>
            <a:r>
              <a:rPr kumimoji="0" lang="pt-BR" altLang="pt-BR" sz="1000" b="0" i="0" u="none" strike="noStrike" cap="none" normalizeH="0" baseline="0">
                <a:ln>
                  <a:noFill/>
                </a:ln>
                <a:solidFill>
                  <a:srgbClr val="181818"/>
                </a:solidFill>
                <a:effectLst/>
                <a:latin typeface="Arial Unicode MS" panose="020B0604020202020204" pitchFamily="34" charset="-128"/>
              </a:rPr>
              <a:t>, [ </a:t>
            </a:r>
            <a:r>
              <a:rPr kumimoji="0" lang="pt-BR" altLang="pt-BR" sz="1000" b="0" i="0" u="none" strike="noStrike" cap="none" normalizeH="0" baseline="0">
                <a:ln>
                  <a:noFill/>
                </a:ln>
                <a:solidFill>
                  <a:srgbClr val="008800"/>
                </a:solidFill>
                <a:effectLst/>
                <a:latin typeface="Arial Unicode MS" panose="020B0604020202020204" pitchFamily="34" charset="-128"/>
              </a:rPr>
              <a:t>options</a:t>
            </a:r>
            <a:r>
              <a:rPr kumimoji="0" lang="pt-BR" altLang="pt-BR" sz="1000" b="0" i="0" u="none" strike="noStrike" cap="none" normalizeH="0" baseline="0">
                <a:ln>
                  <a:noFill/>
                </a:ln>
                <a:solidFill>
                  <a:srgbClr val="181818"/>
                </a:solidFill>
                <a:effectLst/>
                <a:latin typeface="Arial Unicode MS" panose="020B0604020202020204" pitchFamily="34" charset="-128"/>
              </a:rPr>
              <a:t> ])</a:t>
            </a:r>
            <a:endParaRPr kumimoji="0" lang="pt-BR" altLang="pt-BR" sz="1200" b="0" i="0" u="none" strike="noStrike" cap="none" normalizeH="0" baseline="0">
              <a:ln>
                <a:noFill/>
              </a:ln>
              <a:solidFill>
                <a:srgbClr val="181818"/>
              </a:solidFill>
              <a:effectLst/>
              <a:latin typeface="Merriweather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008800"/>
                </a:solidFill>
                <a:effectLst/>
                <a:latin typeface="Arial Unicode MS" panose="020B0604020202020204" pitchFamily="34" charset="-128"/>
              </a:rPr>
              <a:t>element</a:t>
            </a:r>
            <a:r>
              <a:rPr kumimoji="0" lang="pt-BR" altLang="pt-BR" sz="1000" b="0" i="0" u="none" strike="noStrike" cap="none" normalizeH="0" baseline="0">
                <a:ln>
                  <a:noFill/>
                </a:ln>
                <a:solidFill>
                  <a:srgbClr val="444444"/>
                </a:solidFill>
                <a:effectLst/>
                <a:latin typeface="Merriweather Sans"/>
              </a:rPr>
              <a:t> - a jquery element</a:t>
            </a:r>
            <a:br>
              <a:rPr kumimoji="0" lang="pt-BR" altLang="pt-BR" sz="1000" b="0" i="0" u="none" strike="noStrike" cap="none" normalizeH="0" baseline="0">
                <a:ln>
                  <a:noFill/>
                </a:ln>
                <a:solidFill>
                  <a:srgbClr val="444444"/>
                </a:solidFill>
                <a:effectLst/>
                <a:latin typeface="Merriweather Sans"/>
              </a:rPr>
            </a:br>
            <a:r>
              <a:rPr kumimoji="0" lang="pt-BR" altLang="pt-BR" sz="1000" b="0" i="0" u="none" strike="noStrike" cap="none" normalizeH="0" baseline="0">
                <a:ln>
                  <a:noFill/>
                </a:ln>
                <a:solidFill>
                  <a:srgbClr val="008800"/>
                </a:solidFill>
                <a:effectLst/>
                <a:latin typeface="Arial Unicode MS" panose="020B0604020202020204" pitchFamily="34" charset="-128"/>
              </a:rPr>
              <a:t>string|object</a:t>
            </a:r>
            <a:r>
              <a:rPr kumimoji="0" lang="pt-BR" altLang="pt-BR" sz="1000" b="0" i="0" u="none" strike="noStrike" cap="none" normalizeH="0" baseline="0">
                <a:ln>
                  <a:noFill/>
                </a:ln>
                <a:solidFill>
                  <a:srgbClr val="444444"/>
                </a:solidFill>
                <a:effectLst/>
                <a:latin typeface="Merriweather Sans"/>
              </a:rPr>
              <a:t> - element notification data</a:t>
            </a:r>
            <a:br>
              <a:rPr kumimoji="0" lang="pt-BR" altLang="pt-BR" sz="1000" b="0" i="0" u="none" strike="noStrike" cap="none" normalizeH="0" baseline="0">
                <a:ln>
                  <a:noFill/>
                </a:ln>
                <a:solidFill>
                  <a:srgbClr val="444444"/>
                </a:solidFill>
                <a:effectLst/>
                <a:latin typeface="Merriweather Sans"/>
              </a:rPr>
            </a:br>
            <a:r>
              <a:rPr kumimoji="0" lang="pt-BR" altLang="pt-BR" sz="1000" b="0" i="0" u="none" strike="noStrike" cap="none" normalizeH="0" baseline="0">
                <a:ln>
                  <a:noFill/>
                </a:ln>
                <a:solidFill>
                  <a:srgbClr val="008800"/>
                </a:solidFill>
                <a:effectLst/>
                <a:latin typeface="Arial Unicode MS" panose="020B0604020202020204" pitchFamily="34" charset="-128"/>
              </a:rPr>
              <a:t>options</a:t>
            </a:r>
            <a:r>
              <a:rPr kumimoji="0" lang="pt-BR" altLang="pt-BR" sz="1000" b="0" i="0" u="none" strike="noStrike" cap="none" normalizeH="0" baseline="0">
                <a:ln>
                  <a:noFill/>
                </a:ln>
                <a:solidFill>
                  <a:srgbClr val="444444"/>
                </a:solidFill>
                <a:effectLst/>
                <a:latin typeface="Merriweather Sans"/>
              </a:rPr>
              <a:t> - an options object or class name string</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1D15D349-D0C1-4069-B9AC-264F3CA635F4}"/>
              </a:ext>
            </a:extLst>
          </p:cNvPr>
          <p:cNvSpPr>
            <a:spLocks noChangeArrowheads="1"/>
          </p:cNvSpPr>
          <p:nvPr/>
        </p:nvSpPr>
        <p:spPr bwMode="auto">
          <a:xfrm>
            <a:off x="5277853" y="2134509"/>
            <a:ext cx="2598821" cy="615553"/>
          </a:xfrm>
          <a:prstGeom prst="rect">
            <a:avLst/>
          </a:prstGeom>
          <a:solidFill>
            <a:schemeClr val="tx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181818"/>
                </a:solidFill>
                <a:effectLst/>
                <a:latin typeface="Arial Unicode MS" panose="020B0604020202020204" pitchFamily="34" charset="-128"/>
              </a:rPr>
              <a:t>$( </a:t>
            </a:r>
            <a:r>
              <a:rPr kumimoji="0" lang="pt-BR" altLang="pt-BR" sz="1000" b="0" i="0" u="none" strike="noStrike" cap="none" normalizeH="0" baseline="0" dirty="0" err="1">
                <a:ln>
                  <a:noFill/>
                </a:ln>
                <a:solidFill>
                  <a:srgbClr val="008800"/>
                </a:solidFill>
                <a:effectLst/>
                <a:latin typeface="Arial Unicode MS" panose="020B0604020202020204" pitchFamily="34" charset="-128"/>
              </a:rPr>
              <a:t>selector</a:t>
            </a:r>
            <a:r>
              <a:rPr kumimoji="0" lang="pt-BR" altLang="pt-BR" sz="1000" b="0" i="0" u="none" strike="noStrike" cap="none" normalizeH="0" baseline="0" dirty="0">
                <a:ln>
                  <a:noFill/>
                </a:ln>
                <a:solidFill>
                  <a:srgbClr val="181818"/>
                </a:solidFill>
                <a:effectLst/>
                <a:latin typeface="Arial Unicode MS" panose="020B0604020202020204" pitchFamily="34" charset="-128"/>
              </a:rPr>
              <a:t> ).</a:t>
            </a:r>
            <a:r>
              <a:rPr kumimoji="0" lang="pt-BR" altLang="pt-BR" sz="1000" b="0" i="0" u="none" strike="noStrike" cap="none" normalizeH="0" baseline="0" dirty="0" err="1">
                <a:ln>
                  <a:noFill/>
                </a:ln>
                <a:solidFill>
                  <a:srgbClr val="181818"/>
                </a:solidFill>
                <a:effectLst/>
                <a:latin typeface="Arial Unicode MS" panose="020B0604020202020204" pitchFamily="34" charset="-128"/>
              </a:rPr>
              <a:t>notify</a:t>
            </a:r>
            <a:r>
              <a:rPr kumimoji="0" lang="pt-BR" altLang="pt-BR" sz="1000" b="0" i="0" u="none" strike="noStrike" cap="none" normalizeH="0" baseline="0" dirty="0">
                <a:ln>
                  <a:noFill/>
                </a:ln>
                <a:solidFill>
                  <a:srgbClr val="181818"/>
                </a:solidFill>
                <a:effectLst/>
                <a:latin typeface="Arial Unicode MS" panose="020B0604020202020204" pitchFamily="34" charset="-128"/>
              </a:rPr>
              <a:t>( </a:t>
            </a:r>
            <a:r>
              <a:rPr kumimoji="0" lang="pt-BR" altLang="pt-BR" sz="1000" b="0" i="0" u="none" strike="noStrike" cap="none" normalizeH="0" baseline="0" dirty="0" err="1">
                <a:ln>
                  <a:noFill/>
                </a:ln>
                <a:solidFill>
                  <a:srgbClr val="008800"/>
                </a:solidFill>
                <a:effectLst/>
                <a:latin typeface="Arial Unicode MS" panose="020B0604020202020204" pitchFamily="34" charset="-128"/>
              </a:rPr>
              <a:t>string|object</a:t>
            </a:r>
            <a:r>
              <a:rPr kumimoji="0" lang="pt-BR" altLang="pt-BR" sz="1000" b="0" i="0" u="none" strike="noStrike" cap="none" normalizeH="0" baseline="0" dirty="0">
                <a:ln>
                  <a:noFill/>
                </a:ln>
                <a:solidFill>
                  <a:srgbClr val="181818"/>
                </a:solidFill>
                <a:effectLst/>
                <a:latin typeface="Arial Unicode MS" panose="020B0604020202020204" pitchFamily="34" charset="-128"/>
              </a:rPr>
              <a:t>, [ </a:t>
            </a:r>
            <a:r>
              <a:rPr kumimoji="0" lang="pt-BR" altLang="pt-BR" sz="1000" b="0" i="0" u="none" strike="noStrike" cap="none" normalizeH="0" baseline="0" dirty="0" err="1">
                <a:ln>
                  <a:noFill/>
                </a:ln>
                <a:solidFill>
                  <a:srgbClr val="008800"/>
                </a:solidFill>
                <a:effectLst/>
                <a:latin typeface="Arial Unicode MS" panose="020B0604020202020204" pitchFamily="34" charset="-128"/>
              </a:rPr>
              <a:t>options</a:t>
            </a:r>
            <a:r>
              <a:rPr kumimoji="0" lang="pt-BR" altLang="pt-BR" sz="1000" b="0" i="0" u="none" strike="noStrike" cap="none" normalizeH="0" baseline="0" dirty="0">
                <a:ln>
                  <a:noFill/>
                </a:ln>
                <a:solidFill>
                  <a:srgbClr val="181818"/>
                </a:solidFill>
                <a:effectLst/>
                <a:latin typeface="Arial Unicode MS" panose="020B0604020202020204" pitchFamily="34" charset="-128"/>
              </a:rPr>
              <a:t> ])</a:t>
            </a:r>
            <a:endParaRPr kumimoji="0" lang="pt-BR" altLang="pt-BR" sz="1200" b="0" i="0" u="none" strike="noStrike" cap="none" normalizeH="0" baseline="0" dirty="0">
              <a:ln>
                <a:noFill/>
              </a:ln>
              <a:solidFill>
                <a:srgbClr val="181818"/>
              </a:solidFill>
              <a:effectLst/>
              <a:latin typeface="Merriweather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8800"/>
                </a:solidFill>
                <a:effectLst/>
                <a:latin typeface="Arial Unicode MS" panose="020B0604020202020204" pitchFamily="34" charset="-128"/>
              </a:rPr>
              <a:t>selector</a:t>
            </a:r>
            <a:r>
              <a:rPr kumimoji="0" lang="pt-BR" altLang="pt-BR" sz="1000" b="0" i="0" u="none" strike="noStrike" cap="none" normalizeH="0" baseline="0" dirty="0">
                <a:ln>
                  <a:noFill/>
                </a:ln>
                <a:solidFill>
                  <a:srgbClr val="444444"/>
                </a:solidFill>
                <a:effectLst/>
                <a:latin typeface="Merriweather Sans"/>
              </a:rPr>
              <a:t> - </a:t>
            </a:r>
            <a:r>
              <a:rPr kumimoji="0" lang="pt-BR" altLang="pt-BR" sz="1000" b="0" i="0" u="none" strike="noStrike" cap="none" normalizeH="0" baseline="0" dirty="0" err="1">
                <a:ln>
                  <a:noFill/>
                </a:ln>
                <a:solidFill>
                  <a:srgbClr val="444444"/>
                </a:solidFill>
                <a:effectLst/>
                <a:latin typeface="Merriweather Sans"/>
              </a:rPr>
              <a:t>jquery</a:t>
            </a:r>
            <a:r>
              <a:rPr kumimoji="0" lang="pt-BR" altLang="pt-BR" sz="1000" b="0" i="0" u="none" strike="noStrike" cap="none" normalizeH="0" baseline="0" dirty="0">
                <a:ln>
                  <a:noFill/>
                </a:ln>
                <a:solidFill>
                  <a:srgbClr val="444444"/>
                </a:solidFill>
                <a:effectLst/>
                <a:latin typeface="Merriweather Sans"/>
              </a:rPr>
              <a:t> </a:t>
            </a:r>
            <a:r>
              <a:rPr kumimoji="0" lang="pt-BR" altLang="pt-BR" sz="1000" b="0" i="0" u="none" strike="noStrike" cap="none" normalizeH="0" baseline="0" dirty="0" err="1">
                <a:ln>
                  <a:noFill/>
                </a:ln>
                <a:solidFill>
                  <a:srgbClr val="444444"/>
                </a:solidFill>
                <a:effectLst/>
                <a:latin typeface="Merriweather Sans"/>
              </a:rPr>
              <a:t>selector</a:t>
            </a:r>
            <a:br>
              <a:rPr kumimoji="0" lang="pt-BR" altLang="pt-BR" sz="1000" b="0" i="0" u="none" strike="noStrike" cap="none" normalizeH="0" baseline="0" dirty="0">
                <a:ln>
                  <a:noFill/>
                </a:ln>
                <a:solidFill>
                  <a:srgbClr val="444444"/>
                </a:solidFill>
                <a:effectLst/>
                <a:latin typeface="Merriweather Sans"/>
              </a:rPr>
            </a:br>
            <a:r>
              <a:rPr kumimoji="0" lang="pt-BR" altLang="pt-BR" sz="1000" b="0" i="0" u="none" strike="noStrike" cap="none" normalizeH="0" baseline="0" dirty="0" err="1">
                <a:ln>
                  <a:noFill/>
                </a:ln>
                <a:solidFill>
                  <a:srgbClr val="008800"/>
                </a:solidFill>
                <a:effectLst/>
                <a:latin typeface="Arial Unicode MS" panose="020B0604020202020204" pitchFamily="34" charset="-128"/>
              </a:rPr>
              <a:t>string|object</a:t>
            </a:r>
            <a:r>
              <a:rPr kumimoji="0" lang="pt-BR" altLang="pt-BR" sz="1000" b="0" i="0" u="none" strike="noStrike" cap="none" normalizeH="0" baseline="0" dirty="0">
                <a:ln>
                  <a:noFill/>
                </a:ln>
                <a:solidFill>
                  <a:srgbClr val="444444"/>
                </a:solidFill>
                <a:effectLst/>
                <a:latin typeface="Merriweather Sans"/>
              </a:rPr>
              <a:t> - </a:t>
            </a:r>
            <a:r>
              <a:rPr kumimoji="0" lang="pt-BR" altLang="pt-BR" sz="1000" b="0" i="0" u="none" strike="noStrike" cap="none" normalizeH="0" baseline="0" dirty="0" err="1">
                <a:ln>
                  <a:noFill/>
                </a:ln>
                <a:solidFill>
                  <a:srgbClr val="444444"/>
                </a:solidFill>
                <a:effectLst/>
                <a:latin typeface="Merriweather Sans"/>
              </a:rPr>
              <a:t>element</a:t>
            </a:r>
            <a:r>
              <a:rPr kumimoji="0" lang="pt-BR" altLang="pt-BR" sz="1000" b="0" i="0" u="none" strike="noStrike" cap="none" normalizeH="0" baseline="0" dirty="0">
                <a:ln>
                  <a:noFill/>
                </a:ln>
                <a:solidFill>
                  <a:srgbClr val="444444"/>
                </a:solidFill>
                <a:effectLst/>
                <a:latin typeface="Merriweather Sans"/>
              </a:rPr>
              <a:t> </a:t>
            </a:r>
            <a:r>
              <a:rPr kumimoji="0" lang="pt-BR" altLang="pt-BR" sz="1000" b="0" i="0" u="none" strike="noStrike" cap="none" normalizeH="0" baseline="0" dirty="0" err="1">
                <a:ln>
                  <a:noFill/>
                </a:ln>
                <a:solidFill>
                  <a:srgbClr val="444444"/>
                </a:solidFill>
                <a:effectLst/>
                <a:latin typeface="Merriweather Sans"/>
              </a:rPr>
              <a:t>notification</a:t>
            </a:r>
            <a:r>
              <a:rPr kumimoji="0" lang="pt-BR" altLang="pt-BR" sz="1000" b="0" i="0" u="none" strike="noStrike" cap="none" normalizeH="0" baseline="0" dirty="0">
                <a:ln>
                  <a:noFill/>
                </a:ln>
                <a:solidFill>
                  <a:srgbClr val="444444"/>
                </a:solidFill>
                <a:effectLst/>
                <a:latin typeface="Merriweather Sans"/>
              </a:rPr>
              <a:t> data</a:t>
            </a:r>
            <a:br>
              <a:rPr kumimoji="0" lang="pt-BR" altLang="pt-BR" sz="1000" b="0" i="0" u="none" strike="noStrike" cap="none" normalizeH="0" baseline="0" dirty="0">
                <a:ln>
                  <a:noFill/>
                </a:ln>
                <a:solidFill>
                  <a:srgbClr val="444444"/>
                </a:solidFill>
                <a:effectLst/>
                <a:latin typeface="Merriweather Sans"/>
              </a:rPr>
            </a:br>
            <a:r>
              <a:rPr kumimoji="0" lang="pt-BR" altLang="pt-BR" sz="1000" b="0" i="0" u="none" strike="noStrike" cap="none" normalizeH="0" baseline="0" dirty="0" err="1">
                <a:ln>
                  <a:noFill/>
                </a:ln>
                <a:solidFill>
                  <a:srgbClr val="008800"/>
                </a:solidFill>
                <a:effectLst/>
                <a:latin typeface="Arial Unicode MS" panose="020B0604020202020204" pitchFamily="34" charset="-128"/>
              </a:rPr>
              <a:t>options</a:t>
            </a:r>
            <a:r>
              <a:rPr kumimoji="0" lang="pt-BR" altLang="pt-BR" sz="1000" b="0" i="0" u="none" strike="noStrike" cap="none" normalizeH="0" baseline="0" dirty="0">
                <a:ln>
                  <a:noFill/>
                </a:ln>
                <a:solidFill>
                  <a:srgbClr val="444444"/>
                </a:solidFill>
                <a:effectLst/>
                <a:latin typeface="Merriweather Sans"/>
              </a:rPr>
              <a:t> - </a:t>
            </a:r>
            <a:r>
              <a:rPr kumimoji="0" lang="pt-BR" altLang="pt-BR" sz="1000" b="0" i="0" u="none" strike="noStrike" cap="none" normalizeH="0" baseline="0" dirty="0" err="1">
                <a:ln>
                  <a:noFill/>
                </a:ln>
                <a:solidFill>
                  <a:srgbClr val="444444"/>
                </a:solidFill>
                <a:effectLst/>
                <a:latin typeface="Merriweather Sans"/>
              </a:rPr>
              <a:t>an</a:t>
            </a:r>
            <a:r>
              <a:rPr kumimoji="0" lang="pt-BR" altLang="pt-BR" sz="1000" b="0" i="0" u="none" strike="noStrike" cap="none" normalizeH="0" baseline="0" dirty="0">
                <a:ln>
                  <a:noFill/>
                </a:ln>
                <a:solidFill>
                  <a:srgbClr val="444444"/>
                </a:solidFill>
                <a:effectLst/>
                <a:latin typeface="Merriweather Sans"/>
              </a:rPr>
              <a:t> </a:t>
            </a:r>
            <a:r>
              <a:rPr kumimoji="0" lang="pt-BR" altLang="pt-BR" sz="1000" b="0" i="0" u="none" strike="noStrike" cap="none" normalizeH="0" baseline="0" dirty="0" err="1">
                <a:ln>
                  <a:noFill/>
                </a:ln>
                <a:solidFill>
                  <a:srgbClr val="444444"/>
                </a:solidFill>
                <a:effectLst/>
                <a:latin typeface="Merriweather Sans"/>
              </a:rPr>
              <a:t>options</a:t>
            </a:r>
            <a:r>
              <a:rPr kumimoji="0" lang="pt-BR" altLang="pt-BR" sz="1000" b="0" i="0" u="none" strike="noStrike" cap="none" normalizeH="0" baseline="0" dirty="0">
                <a:ln>
                  <a:noFill/>
                </a:ln>
                <a:solidFill>
                  <a:srgbClr val="444444"/>
                </a:solidFill>
                <a:effectLst/>
                <a:latin typeface="Merriweather Sans"/>
              </a:rPr>
              <a:t> </a:t>
            </a:r>
            <a:r>
              <a:rPr kumimoji="0" lang="pt-BR" altLang="pt-BR" sz="1000" b="0" i="0" u="none" strike="noStrike" cap="none" normalizeH="0" baseline="0" dirty="0" err="1">
                <a:ln>
                  <a:noFill/>
                </a:ln>
                <a:solidFill>
                  <a:srgbClr val="444444"/>
                </a:solidFill>
                <a:effectLst/>
                <a:latin typeface="Merriweather Sans"/>
              </a:rPr>
              <a:t>object</a:t>
            </a:r>
            <a:r>
              <a:rPr kumimoji="0" lang="pt-BR" altLang="pt-BR" sz="1000" b="0" i="0" u="none" strike="noStrike" cap="none" normalizeH="0" baseline="0" dirty="0">
                <a:ln>
                  <a:noFill/>
                </a:ln>
                <a:solidFill>
                  <a:srgbClr val="444444"/>
                </a:solidFill>
                <a:effectLst/>
                <a:latin typeface="Merriweather Sans"/>
              </a:rPr>
              <a:t> </a:t>
            </a:r>
            <a:r>
              <a:rPr kumimoji="0" lang="pt-BR" altLang="pt-BR" sz="1000" b="0" i="0" u="none" strike="noStrike" cap="none" normalizeH="0" baseline="0" dirty="0" err="1">
                <a:ln>
                  <a:noFill/>
                </a:ln>
                <a:solidFill>
                  <a:srgbClr val="444444"/>
                </a:solidFill>
                <a:effectLst/>
                <a:latin typeface="Merriweather Sans"/>
              </a:rPr>
              <a:t>or</a:t>
            </a:r>
            <a:r>
              <a:rPr kumimoji="0" lang="pt-BR" altLang="pt-BR" sz="1000" b="0" i="0" u="none" strike="noStrike" cap="none" normalizeH="0" baseline="0" dirty="0">
                <a:ln>
                  <a:noFill/>
                </a:ln>
                <a:solidFill>
                  <a:srgbClr val="444444"/>
                </a:solidFill>
                <a:effectLst/>
                <a:latin typeface="Merriweather Sans"/>
              </a:rPr>
              <a:t> </a:t>
            </a:r>
            <a:r>
              <a:rPr kumimoji="0" lang="pt-BR" altLang="pt-BR" sz="1000" b="0" i="0" u="none" strike="noStrike" cap="none" normalizeH="0" baseline="0" dirty="0" err="1">
                <a:ln>
                  <a:noFill/>
                </a:ln>
                <a:solidFill>
                  <a:srgbClr val="444444"/>
                </a:solidFill>
                <a:effectLst/>
                <a:latin typeface="Merriweather Sans"/>
              </a:rPr>
              <a:t>class</a:t>
            </a:r>
            <a:r>
              <a:rPr kumimoji="0" lang="pt-BR" altLang="pt-BR" sz="1000" b="0" i="0" u="none" strike="noStrike" cap="none" normalizeH="0" baseline="0" dirty="0">
                <a:ln>
                  <a:noFill/>
                </a:ln>
                <a:solidFill>
                  <a:srgbClr val="444444"/>
                </a:solidFill>
                <a:effectLst/>
                <a:latin typeface="Merriweather Sans"/>
              </a:rPr>
              <a:t> </a:t>
            </a:r>
            <a:r>
              <a:rPr kumimoji="0" lang="pt-BR" altLang="pt-BR" sz="1000" b="0" i="0" u="none" strike="noStrike" cap="none" normalizeH="0" baseline="0" dirty="0" err="1">
                <a:ln>
                  <a:noFill/>
                </a:ln>
                <a:solidFill>
                  <a:srgbClr val="444444"/>
                </a:solidFill>
                <a:effectLst/>
                <a:latin typeface="Merriweather Sans"/>
              </a:rPr>
              <a:t>name</a:t>
            </a:r>
            <a:r>
              <a:rPr kumimoji="0" lang="pt-BR" altLang="pt-BR" sz="1000" b="0" i="0" u="none" strike="noStrike" cap="none" normalizeH="0" baseline="0" dirty="0">
                <a:ln>
                  <a:noFill/>
                </a:ln>
                <a:solidFill>
                  <a:srgbClr val="444444"/>
                </a:solidFill>
                <a:effectLst/>
                <a:latin typeface="Merriweather Sans"/>
              </a:rPr>
              <a:t> </a:t>
            </a:r>
            <a:r>
              <a:rPr kumimoji="0" lang="pt-BR" altLang="pt-BR" sz="1000" b="0" i="0" u="none" strike="noStrike" cap="none" normalizeH="0" baseline="0" dirty="0" err="1">
                <a:ln>
                  <a:noFill/>
                </a:ln>
                <a:solidFill>
                  <a:srgbClr val="444444"/>
                </a:solidFill>
                <a:effectLst/>
                <a:latin typeface="Merriweather Sans"/>
              </a:rPr>
              <a:t>string</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5FCC0C6C-A680-4986-A92A-F16427414753}"/>
              </a:ext>
            </a:extLst>
          </p:cNvPr>
          <p:cNvSpPr>
            <a:spLocks noChangeArrowheads="1"/>
          </p:cNvSpPr>
          <p:nvPr/>
        </p:nvSpPr>
        <p:spPr bwMode="auto">
          <a:xfrm>
            <a:off x="5277853" y="2881973"/>
            <a:ext cx="3208421"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181818"/>
                </a:solidFill>
                <a:effectLst/>
                <a:latin typeface="Arial Unicode MS" panose="020B0604020202020204" pitchFamily="34" charset="-128"/>
              </a:rPr>
              <a:t>$.notify.addStyle( </a:t>
            </a:r>
            <a:r>
              <a:rPr kumimoji="0" lang="pt-BR" altLang="pt-BR" sz="1000" b="0" i="0" u="none" strike="noStrike" cap="none" normalizeH="0" baseline="0">
                <a:ln>
                  <a:noFill/>
                </a:ln>
                <a:solidFill>
                  <a:srgbClr val="008800"/>
                </a:solidFill>
                <a:effectLst/>
                <a:latin typeface="Arial Unicode MS" panose="020B0604020202020204" pitchFamily="34" charset="-128"/>
              </a:rPr>
              <a:t>styleName</a:t>
            </a:r>
            <a:r>
              <a:rPr kumimoji="0" lang="pt-BR" altLang="pt-BR" sz="1000" b="0" i="0" u="none" strike="noStrike" cap="none" normalizeH="0" baseline="0">
                <a:ln>
                  <a:noFill/>
                </a:ln>
                <a:solidFill>
                  <a:srgbClr val="181818"/>
                </a:solidFill>
                <a:effectLst/>
                <a:latin typeface="Arial Unicode MS" panose="020B0604020202020204" pitchFamily="34" charset="-128"/>
              </a:rPr>
              <a:t>, </a:t>
            </a:r>
            <a:r>
              <a:rPr kumimoji="0" lang="pt-BR" altLang="pt-BR" sz="1000" b="0" i="0" u="none" strike="noStrike" cap="none" normalizeH="0" baseline="0">
                <a:ln>
                  <a:noFill/>
                </a:ln>
                <a:solidFill>
                  <a:srgbClr val="008800"/>
                </a:solidFill>
                <a:effectLst/>
                <a:latin typeface="Arial Unicode MS" panose="020B0604020202020204" pitchFamily="34" charset="-128"/>
              </a:rPr>
              <a:t>styleDefinition</a:t>
            </a:r>
            <a:r>
              <a:rPr kumimoji="0" lang="pt-BR" altLang="pt-BR" sz="1000" b="0" i="0" u="none" strike="noStrike" cap="none" normalizeH="0" baseline="0">
                <a:ln>
                  <a:noFill/>
                </a:ln>
                <a:solidFill>
                  <a:srgbClr val="181818"/>
                </a:solidFill>
                <a:effectLst/>
                <a:latin typeface="Arial Unicode MS" panose="020B0604020202020204" pitchFamily="34" charset="-128"/>
              </a:rPr>
              <a:t> )</a:t>
            </a:r>
            <a:endParaRPr kumimoji="0" lang="pt-BR" altLang="pt-BR" sz="1200" b="0" i="0" u="none" strike="noStrike" cap="none" normalizeH="0" baseline="0">
              <a:ln>
                <a:noFill/>
              </a:ln>
              <a:solidFill>
                <a:srgbClr val="181818"/>
              </a:solidFill>
              <a:effectLst/>
              <a:latin typeface="Merriweather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008800"/>
                </a:solidFill>
                <a:effectLst/>
                <a:latin typeface="Arial Unicode MS" panose="020B0604020202020204" pitchFamily="34" charset="-128"/>
              </a:rPr>
              <a:t>styleName</a:t>
            </a:r>
            <a:r>
              <a:rPr kumimoji="0" lang="pt-BR" altLang="pt-BR" sz="1000" b="0" i="0" u="none" strike="noStrike" cap="none" normalizeH="0" baseline="0">
                <a:ln>
                  <a:noFill/>
                </a:ln>
                <a:solidFill>
                  <a:srgbClr val="444444"/>
                </a:solidFill>
                <a:effectLst/>
                <a:latin typeface="Merriweather Sans"/>
              </a:rPr>
              <a:t> - string (the </a:t>
            </a:r>
            <a:r>
              <a:rPr kumimoji="0" lang="pt-BR" altLang="pt-BR" sz="1000" b="1" i="0" u="none" strike="noStrike" cap="none" normalizeH="0" baseline="0">
                <a:ln>
                  <a:noFill/>
                </a:ln>
                <a:solidFill>
                  <a:srgbClr val="444444"/>
                </a:solidFill>
                <a:effectLst/>
                <a:latin typeface="inherit"/>
              </a:rPr>
              <a:t>style</a:t>
            </a:r>
            <a:r>
              <a:rPr kumimoji="0" lang="pt-BR" altLang="pt-BR" sz="1000" b="0" i="0" u="none" strike="noStrike" cap="none" normalizeH="0" baseline="0">
                <a:ln>
                  <a:noFill/>
                </a:ln>
                <a:solidFill>
                  <a:srgbClr val="444444"/>
                </a:solidFill>
                <a:effectLst/>
                <a:latin typeface="Merriweather Sans"/>
              </a:rPr>
              <a:t> option references this name)</a:t>
            </a:r>
            <a:br>
              <a:rPr kumimoji="0" lang="pt-BR" altLang="pt-BR" sz="1000" b="0" i="0" u="none" strike="noStrike" cap="none" normalizeH="0" baseline="0">
                <a:ln>
                  <a:noFill/>
                </a:ln>
                <a:solidFill>
                  <a:srgbClr val="444444"/>
                </a:solidFill>
                <a:effectLst/>
                <a:latin typeface="Merriweather Sans"/>
              </a:rPr>
            </a:br>
            <a:r>
              <a:rPr kumimoji="0" lang="pt-BR" altLang="pt-BR" sz="1000" b="0" i="0" u="none" strike="noStrike" cap="none" normalizeH="0" baseline="0">
                <a:ln>
                  <a:noFill/>
                </a:ln>
                <a:solidFill>
                  <a:srgbClr val="008800"/>
                </a:solidFill>
                <a:effectLst/>
                <a:latin typeface="Arial Unicode MS" panose="020B0604020202020204" pitchFamily="34" charset="-128"/>
              </a:rPr>
              <a:t>styleDefinition</a:t>
            </a:r>
            <a:r>
              <a:rPr kumimoji="0" lang="pt-BR" altLang="pt-BR" sz="1000" b="0" i="0" u="none" strike="noStrike" cap="none" normalizeH="0" baseline="0">
                <a:ln>
                  <a:noFill/>
                </a:ln>
                <a:solidFill>
                  <a:srgbClr val="444444"/>
                </a:solidFill>
                <a:effectLst/>
                <a:latin typeface="Merriweather Sans"/>
              </a:rPr>
              <a:t> - style definition object (see </a:t>
            </a:r>
            <a:r>
              <a:rPr kumimoji="0" lang="pt-BR" altLang="pt-BR" sz="1000" b="1" i="0" u="none" strike="noStrike" cap="none" normalizeH="0" baseline="0">
                <a:ln>
                  <a:noFill/>
                </a:ln>
                <a:solidFill>
                  <a:srgbClr val="444444"/>
                </a:solidFill>
                <a:effectLst/>
                <a:latin typeface="inherit"/>
              </a:rPr>
              <a:t>Styling</a:t>
            </a:r>
            <a:r>
              <a:rPr kumimoji="0" lang="pt-BR" altLang="pt-BR" sz="1000" b="0" i="0" u="none" strike="noStrike" cap="none" normalizeH="0" baseline="0">
                <a:ln>
                  <a:noFill/>
                </a:ln>
                <a:solidFill>
                  <a:srgbClr val="444444"/>
                </a:solidFill>
                <a:effectLst/>
                <a:latin typeface="Merriweather Sans"/>
              </a:rPr>
              <a:t> below)</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F979B287-D2A9-40F1-AC87-02501397D993}"/>
              </a:ext>
            </a:extLst>
          </p:cNvPr>
          <p:cNvSpPr>
            <a:spLocks noChangeArrowheads="1"/>
          </p:cNvSpPr>
          <p:nvPr/>
        </p:nvSpPr>
        <p:spPr bwMode="auto">
          <a:xfrm>
            <a:off x="5277853" y="3518828"/>
            <a:ext cx="3336758" cy="307777"/>
          </a:xfrm>
          <a:prstGeom prst="rect">
            <a:avLst/>
          </a:prstGeom>
          <a:solidFill>
            <a:schemeClr val="tx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181818"/>
                </a:solidFill>
                <a:effectLst/>
                <a:latin typeface="Arial Unicode MS" panose="020B0604020202020204" pitchFamily="34" charset="-128"/>
              </a:rPr>
              <a:t>$.notify.defaults( </a:t>
            </a:r>
            <a:r>
              <a:rPr kumimoji="0" lang="pt-BR" altLang="pt-BR" sz="1000" b="0" i="0" u="none" strike="noStrike" cap="none" normalizeH="0" baseline="0">
                <a:ln>
                  <a:noFill/>
                </a:ln>
                <a:solidFill>
                  <a:srgbClr val="008800"/>
                </a:solidFill>
                <a:effectLst/>
                <a:latin typeface="Arial Unicode MS" panose="020B0604020202020204" pitchFamily="34" charset="-128"/>
              </a:rPr>
              <a:t>options</a:t>
            </a:r>
            <a:r>
              <a:rPr kumimoji="0" lang="pt-BR" altLang="pt-BR" sz="1000" b="0" i="0" u="none" strike="noStrike" cap="none" normalizeH="0" baseline="0">
                <a:ln>
                  <a:noFill/>
                </a:ln>
                <a:solidFill>
                  <a:srgbClr val="181818"/>
                </a:solidFill>
                <a:effectLst/>
                <a:latin typeface="Arial Unicode MS" panose="020B0604020202020204" pitchFamily="34" charset="-128"/>
              </a:rPr>
              <a:t> )</a:t>
            </a:r>
            <a:endParaRPr kumimoji="0" lang="pt-BR" altLang="pt-BR" sz="1200" b="0" i="0" u="none" strike="noStrike" cap="none" normalizeH="0" baseline="0">
              <a:ln>
                <a:noFill/>
              </a:ln>
              <a:solidFill>
                <a:srgbClr val="181818"/>
              </a:solidFill>
              <a:effectLst/>
              <a:latin typeface="Merriweather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008800"/>
                </a:solidFill>
                <a:effectLst/>
                <a:latin typeface="Arial Unicode MS" panose="020B0604020202020204" pitchFamily="34" charset="-128"/>
              </a:rPr>
              <a:t>options</a:t>
            </a:r>
            <a:r>
              <a:rPr kumimoji="0" lang="pt-BR" altLang="pt-BR" sz="1000" b="0" i="0" u="none" strike="noStrike" cap="none" normalizeH="0" baseline="0">
                <a:ln>
                  <a:noFill/>
                </a:ln>
                <a:solidFill>
                  <a:srgbClr val="444444"/>
                </a:solidFill>
                <a:effectLst/>
                <a:latin typeface="Merriweather Sans"/>
              </a:rPr>
              <a:t> - an options object (updates the defaults listed below)</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460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F5F82-CA71-4E7E-B0C8-37824C69C6AE}"/>
              </a:ext>
            </a:extLst>
          </p:cNvPr>
          <p:cNvSpPr>
            <a:spLocks noGrp="1"/>
          </p:cNvSpPr>
          <p:nvPr>
            <p:ph type="title"/>
          </p:nvPr>
        </p:nvSpPr>
        <p:spPr/>
        <p:txBody>
          <a:bodyPr/>
          <a:lstStyle/>
          <a:p>
            <a:r>
              <a:rPr lang="pt-BR" dirty="0"/>
              <a:t>Opções</a:t>
            </a:r>
          </a:p>
        </p:txBody>
      </p:sp>
      <p:sp>
        <p:nvSpPr>
          <p:cNvPr id="3" name="Espaço Reservado para Conteúdo 2">
            <a:extLst>
              <a:ext uri="{FF2B5EF4-FFF2-40B4-BE49-F238E27FC236}">
                <a16:creationId xmlns:a16="http://schemas.microsoft.com/office/drawing/2014/main" id="{5C6F8860-9CAB-408F-9600-5EDCCB07B2B0}"/>
              </a:ext>
            </a:extLst>
          </p:cNvPr>
          <p:cNvSpPr>
            <a:spLocks noGrp="1"/>
          </p:cNvSpPr>
          <p:nvPr>
            <p:ph idx="1"/>
          </p:nvPr>
        </p:nvSpPr>
        <p:spPr/>
        <p:txBody>
          <a:bodyPr/>
          <a:lstStyle/>
          <a:p>
            <a:endParaRPr lang="pt-BR"/>
          </a:p>
        </p:txBody>
      </p:sp>
      <p:sp>
        <p:nvSpPr>
          <p:cNvPr id="4" name="Espaço Reservado para Texto 3">
            <a:extLst>
              <a:ext uri="{FF2B5EF4-FFF2-40B4-BE49-F238E27FC236}">
                <a16:creationId xmlns:a16="http://schemas.microsoft.com/office/drawing/2014/main" id="{39AAAFF9-E51E-42B5-9CF7-F8D3B2C86C6F}"/>
              </a:ext>
            </a:extLst>
          </p:cNvPr>
          <p:cNvSpPr>
            <a:spLocks noGrp="1"/>
          </p:cNvSpPr>
          <p:nvPr>
            <p:ph type="body" sz="half" idx="2"/>
          </p:nvPr>
        </p:nvSpPr>
        <p:spPr/>
        <p:txBody>
          <a:bodyPr/>
          <a:lstStyle/>
          <a:p>
            <a:r>
              <a:rPr lang="pt-BR" dirty="0"/>
              <a:t>O objeto de opções listado acima está no formulário abaixo. Este objeto abaixo é o real usado para verificar a validade das opções e definir os padrões.</a:t>
            </a:r>
          </a:p>
        </p:txBody>
      </p:sp>
      <p:sp>
        <p:nvSpPr>
          <p:cNvPr id="5" name="Rectangle 1">
            <a:extLst>
              <a:ext uri="{FF2B5EF4-FFF2-40B4-BE49-F238E27FC236}">
                <a16:creationId xmlns:a16="http://schemas.microsoft.com/office/drawing/2014/main" id="{36C13A15-7D3B-42DE-8328-149E1EFE7B15}"/>
              </a:ext>
            </a:extLst>
          </p:cNvPr>
          <p:cNvSpPr>
            <a:spLocks noChangeArrowheads="1"/>
          </p:cNvSpPr>
          <p:nvPr/>
        </p:nvSpPr>
        <p:spPr bwMode="auto">
          <a:xfrm>
            <a:off x="5276961" y="907988"/>
            <a:ext cx="5649686" cy="456788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whether</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to</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hide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the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notification</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on</a:t>
            </a:r>
            <a:r>
              <a:rPr kumimoji="0" lang="pt-BR" altLang="pt-BR" sz="1000" b="0" i="0" u="none" strike="noStrike" cap="none" normalizeH="0" baseline="0" dirty="0">
                <a:ln>
                  <a:noFill/>
                </a:ln>
                <a:solidFill>
                  <a:srgbClr val="880000"/>
                </a:solidFill>
                <a:effectLst/>
                <a:latin typeface="Droid Sans Mono"/>
              </a:rPr>
              <a:t> click</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clickToHide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true</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whether</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to</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auto-hide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the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notification</a:t>
            </a:r>
            <a:endParaRPr kumimoji="0" lang="pt-BR" altLang="pt-BR" sz="1000" b="0" i="0" u="none" strike="noStrike" cap="none" normalizeH="0" baseline="0" dirty="0">
              <a:ln>
                <a:noFill/>
              </a:ln>
              <a:solidFill>
                <a:srgbClr val="880000"/>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autoHide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true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if</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autoHide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hide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after</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milliseconds</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autoHideDelay</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5000</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880000"/>
                </a:solidFill>
                <a:effectLst/>
                <a:latin typeface="Droid Sans Mono"/>
              </a:rPr>
              <a:t>// show </a:t>
            </a:r>
            <a:r>
              <a:rPr kumimoji="0" lang="pt-BR" altLang="pt-BR" sz="1000" b="0" i="0" u="none" strike="noStrike" cap="none" normalizeH="0" baseline="0" dirty="0" err="1">
                <a:ln>
                  <a:noFill/>
                </a:ln>
                <a:solidFill>
                  <a:srgbClr val="880000"/>
                </a:solidFill>
                <a:effectLst/>
                <a:latin typeface="Droid Sans Mono"/>
              </a:rPr>
              <a:t>the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arrow</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pointing</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at</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the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element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arrowShow</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88"/>
                </a:solidFill>
                <a:effectLst/>
                <a:latin typeface="Droid Sans Mono"/>
              </a:rPr>
              <a:t>true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arrow</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size</a:t>
            </a:r>
            <a:r>
              <a:rPr kumimoji="0" lang="pt-BR" altLang="pt-BR" sz="1000" b="0" i="0" u="none" strike="noStrike" cap="none" normalizeH="0" baseline="0" dirty="0">
                <a:ln>
                  <a:noFill/>
                </a:ln>
                <a:solidFill>
                  <a:srgbClr val="880000"/>
                </a:solidFill>
                <a:effectLst/>
                <a:latin typeface="Droid Sans Mono"/>
              </a:rPr>
              <a:t> in pixels</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arrowSize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5</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880000"/>
                </a:solidFill>
                <a:effectLst/>
                <a:latin typeface="Droid Sans Mono"/>
              </a:rPr>
              <a:t>// position defines </a:t>
            </a:r>
            <a:r>
              <a:rPr kumimoji="0" lang="pt-BR" altLang="pt-BR" sz="1000" b="0" i="0" u="none" strike="noStrike" cap="none" normalizeH="0" baseline="0" dirty="0" err="1">
                <a:ln>
                  <a:noFill/>
                </a:ln>
                <a:solidFill>
                  <a:srgbClr val="880000"/>
                </a:solidFill>
                <a:effectLst/>
                <a:latin typeface="Droid Sans Mono"/>
              </a:rPr>
              <a:t>the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notification</a:t>
            </a:r>
            <a:r>
              <a:rPr kumimoji="0" lang="pt-BR" altLang="pt-BR" sz="1000" b="0" i="0" u="none" strike="noStrike" cap="none" normalizeH="0" baseline="0" dirty="0">
                <a:ln>
                  <a:noFill/>
                </a:ln>
                <a:solidFill>
                  <a:srgbClr val="880000"/>
                </a:solidFill>
                <a:effectLst/>
                <a:latin typeface="Droid Sans Mono"/>
              </a:rPr>
              <a:t> position </a:t>
            </a:r>
            <a:r>
              <a:rPr kumimoji="0" lang="pt-BR" altLang="pt-BR" sz="1000" b="0" i="0" u="none" strike="noStrike" cap="none" normalizeH="0" baseline="0" dirty="0" err="1">
                <a:ln>
                  <a:noFill/>
                </a:ln>
                <a:solidFill>
                  <a:srgbClr val="880000"/>
                </a:solidFill>
                <a:effectLst/>
                <a:latin typeface="Droid Sans Mono"/>
              </a:rPr>
              <a:t>though</a:t>
            </a:r>
            <a:r>
              <a:rPr kumimoji="0" lang="pt-BR" altLang="pt-BR" sz="1000" b="0" i="0" u="none" strike="noStrike" cap="none" normalizeH="0" baseline="0" dirty="0">
                <a:ln>
                  <a:noFill/>
                </a:ln>
                <a:solidFill>
                  <a:srgbClr val="880000"/>
                </a:solidFill>
                <a:effectLst/>
                <a:latin typeface="Droid Sans Mono"/>
              </a:rPr>
              <a:t> uses </a:t>
            </a:r>
            <a:r>
              <a:rPr kumimoji="0" lang="pt-BR" altLang="pt-BR" sz="1000" b="0" i="0" u="none" strike="noStrike" cap="none" normalizeH="0" baseline="0" dirty="0" err="1">
                <a:ln>
                  <a:noFill/>
                </a:ln>
                <a:solidFill>
                  <a:srgbClr val="880000"/>
                </a:solidFill>
                <a:effectLst/>
                <a:latin typeface="Droid Sans Mono"/>
              </a:rPr>
              <a:t>the</a:t>
            </a:r>
            <a:r>
              <a:rPr kumimoji="0" lang="pt-BR" altLang="pt-BR" sz="1000" b="0" i="0" u="none" strike="noStrike" cap="none" normalizeH="0" baseline="0" dirty="0">
                <a:ln>
                  <a:noFill/>
                </a:ln>
                <a:solidFill>
                  <a:srgbClr val="880000"/>
                </a:solidFill>
                <a:effectLst/>
                <a:latin typeface="Droid Sans Mono"/>
              </a:rPr>
              <a:t> defaults </a:t>
            </a:r>
            <a:r>
              <a:rPr kumimoji="0" lang="pt-BR" altLang="pt-BR" sz="1000" b="0" i="0" u="none" strike="noStrike" cap="none" normalizeH="0" baseline="0" dirty="0" err="1">
                <a:ln>
                  <a:noFill/>
                </a:ln>
                <a:solidFill>
                  <a:srgbClr val="880000"/>
                </a:solidFill>
                <a:effectLst/>
                <a:latin typeface="Droid Sans Mono"/>
              </a:rPr>
              <a:t>below</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position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880000"/>
                </a:solidFill>
                <a:effectLst/>
                <a:latin typeface="Droid Sans Mono"/>
              </a:rPr>
              <a:t>// default </a:t>
            </a:r>
            <a:r>
              <a:rPr kumimoji="0" lang="pt-BR" altLang="pt-BR" sz="1000" b="0" i="0" u="none" strike="noStrike" cap="none" normalizeH="0" baseline="0" dirty="0" err="1">
                <a:ln>
                  <a:noFill/>
                </a:ln>
                <a:solidFill>
                  <a:srgbClr val="880000"/>
                </a:solidFill>
                <a:effectLst/>
                <a:latin typeface="Droid Sans Mono"/>
              </a:rPr>
              <a:t>positions</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elementPosition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bottom</a:t>
            </a:r>
            <a:r>
              <a:rPr kumimoji="0" lang="pt-BR" altLang="pt-BR" sz="1000" b="0" i="0" u="none" strike="noStrike" cap="none" normalizeH="0" baseline="0" dirty="0">
                <a:ln>
                  <a:noFill/>
                </a:ln>
                <a:solidFill>
                  <a:srgbClr val="008800"/>
                </a:solidFill>
                <a:effectLst/>
                <a:latin typeface="Droid Sans Mono"/>
              </a:rPr>
              <a:t> </a:t>
            </a:r>
            <a:r>
              <a:rPr kumimoji="0" lang="pt-BR" altLang="pt-BR" sz="1000" b="0" i="0" u="none" strike="noStrike" cap="none" normalizeH="0" baseline="0" dirty="0" err="1">
                <a:ln>
                  <a:noFill/>
                </a:ln>
                <a:solidFill>
                  <a:srgbClr val="008800"/>
                </a:solidFill>
                <a:effectLst/>
                <a:latin typeface="Droid Sans Mono"/>
              </a:rPr>
              <a:t>left</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globalPosition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'top </a:t>
            </a:r>
            <a:r>
              <a:rPr kumimoji="0" lang="pt-BR" altLang="pt-BR" sz="1000" b="0" i="0" u="none" strike="noStrike" cap="none" normalizeH="0" baseline="0" dirty="0" err="1">
                <a:ln>
                  <a:noFill/>
                </a:ln>
                <a:solidFill>
                  <a:srgbClr val="008800"/>
                </a:solidFill>
                <a:effectLst/>
                <a:latin typeface="Droid Sans Mono"/>
              </a:rPr>
              <a:t>right</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880000"/>
                </a:solidFill>
                <a:effectLst/>
                <a:latin typeface="Droid Sans Mono"/>
              </a:rPr>
              <a:t>// default </a:t>
            </a:r>
            <a:r>
              <a:rPr kumimoji="0" lang="pt-BR" altLang="pt-BR" sz="1000" b="0" i="0" u="none" strike="noStrike" cap="none" normalizeH="0" baseline="0" dirty="0" err="1">
                <a:ln>
                  <a:noFill/>
                </a:ln>
                <a:solidFill>
                  <a:srgbClr val="880000"/>
                </a:solidFill>
                <a:effectLst/>
                <a:latin typeface="Droid Sans Mono"/>
              </a:rPr>
              <a:t>style</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style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bootstrap</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880000"/>
                </a:solidFill>
                <a:effectLst/>
                <a:latin typeface="Droid Sans Mono"/>
              </a:rPr>
              <a:t>// default </a:t>
            </a:r>
            <a:r>
              <a:rPr kumimoji="0" lang="pt-BR" altLang="pt-BR" sz="1000" b="0" i="0" u="none" strike="noStrike" cap="none" normalizeH="0" baseline="0" dirty="0" err="1">
                <a:ln>
                  <a:noFill/>
                </a:ln>
                <a:solidFill>
                  <a:srgbClr val="880000"/>
                </a:solidFill>
                <a:effectLst/>
                <a:latin typeface="Droid Sans Mono"/>
              </a:rPr>
              <a:t>class</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string</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or</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string</a:t>
            </a:r>
            <a:r>
              <a:rPr kumimoji="0" lang="pt-BR" altLang="pt-BR" sz="1000" b="0" i="0" u="none" strike="noStrike" cap="none" normalizeH="0" baseline="0" dirty="0">
                <a:ln>
                  <a:noFill/>
                </a:ln>
                <a:solidFill>
                  <a:srgbClr val="8800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className</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error</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880000"/>
                </a:solidFill>
                <a:effectLst/>
                <a:latin typeface="Droid Sans Mono"/>
              </a:rPr>
              <a:t>// show </a:t>
            </a:r>
            <a:r>
              <a:rPr kumimoji="0" lang="pt-BR" altLang="pt-BR" sz="1000" b="0" i="0" u="none" strike="noStrike" cap="none" normalizeH="0" baseline="0" dirty="0" err="1">
                <a:ln>
                  <a:noFill/>
                </a:ln>
                <a:solidFill>
                  <a:srgbClr val="880000"/>
                </a:solidFill>
                <a:effectLst/>
                <a:latin typeface="Droid Sans Mono"/>
              </a:rPr>
              <a:t>animation</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showAnimation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slideDown</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880000"/>
                </a:solidFill>
                <a:effectLst/>
                <a:latin typeface="Droid Sans Mono"/>
              </a:rPr>
              <a:t>// show </a:t>
            </a:r>
            <a:r>
              <a:rPr kumimoji="0" lang="pt-BR" altLang="pt-BR" sz="1000" b="0" i="0" u="none" strike="noStrike" cap="none" normalizeH="0" baseline="0" dirty="0" err="1">
                <a:ln>
                  <a:noFill/>
                </a:ln>
                <a:solidFill>
                  <a:srgbClr val="880000"/>
                </a:solidFill>
                <a:effectLst/>
                <a:latin typeface="Droid Sans Mono"/>
              </a:rPr>
              <a:t>animation</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duration</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showDuration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400</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hide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animation</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err="1">
                <a:ln>
                  <a:noFill/>
                </a:ln>
                <a:solidFill>
                  <a:srgbClr val="000000"/>
                </a:solidFill>
                <a:effectLst/>
                <a:latin typeface="Droid Sans Mono"/>
              </a:rPr>
              <a:t>hideAnimation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err="1">
                <a:ln>
                  <a:noFill/>
                </a:ln>
                <a:solidFill>
                  <a:srgbClr val="008800"/>
                </a:solidFill>
                <a:effectLst/>
                <a:latin typeface="Droid Sans Mono"/>
              </a:rPr>
              <a:t>slideUp</a:t>
            </a:r>
            <a:r>
              <a:rPr kumimoji="0" lang="pt-BR" altLang="pt-BR" sz="1000" b="0" i="0" u="none" strike="noStrike" cap="none" normalizeH="0" baseline="0" dirty="0">
                <a:ln>
                  <a:noFill/>
                </a:ln>
                <a:solidFill>
                  <a:srgbClr val="008800"/>
                </a:solidFill>
                <a:effectLst/>
                <a:latin typeface="Droid Sans Mono"/>
              </a:rPr>
              <a:t>’</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hide</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animation</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duration</a:t>
            </a:r>
            <a:endParaRPr kumimoji="0" lang="pt-BR" altLang="pt-BR" sz="1000" b="0" i="0" u="none" strike="noStrike" cap="none" normalizeH="0" baseline="0" dirty="0">
              <a:ln>
                <a:noFill/>
              </a:ln>
              <a:solidFill>
                <a:srgbClr val="880000"/>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err="1">
                <a:ln>
                  <a:noFill/>
                </a:ln>
                <a:solidFill>
                  <a:srgbClr val="000000"/>
                </a:solidFill>
                <a:effectLst/>
                <a:latin typeface="Droid Sans Mono"/>
              </a:rPr>
              <a:t>hideDuration</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200</a:t>
            </a:r>
            <a:r>
              <a:rPr kumimoji="0" lang="pt-BR" altLang="pt-BR" sz="1000" b="0" i="0" u="none" strike="noStrike" cap="none" normalizeH="0" baseline="0" dirty="0">
                <a:ln>
                  <a:noFill/>
                </a:ln>
                <a:solidFill>
                  <a:srgbClr val="6666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padding</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between</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element</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and</a:t>
            </a:r>
            <a:r>
              <a:rPr kumimoji="0" lang="pt-BR" altLang="pt-BR" sz="1000" b="0" i="0" u="none" strike="noStrike" cap="none" normalizeH="0" baseline="0" dirty="0">
                <a:ln>
                  <a:noFill/>
                </a:ln>
                <a:solidFill>
                  <a:srgbClr val="880000"/>
                </a:solidFill>
                <a:effectLst/>
                <a:latin typeface="Droid Sans Mono"/>
              </a:rPr>
              <a:t> </a:t>
            </a:r>
            <a:r>
              <a:rPr kumimoji="0" lang="pt-BR" altLang="pt-BR" sz="1000" b="0" i="0" u="none" strike="noStrike" cap="none" normalizeH="0" baseline="0" dirty="0" err="1">
                <a:ln>
                  <a:noFill/>
                </a:ln>
                <a:solidFill>
                  <a:srgbClr val="880000"/>
                </a:solidFill>
                <a:effectLst/>
                <a:latin typeface="Droid Sans Mono"/>
              </a:rPr>
              <a:t>notification</a:t>
            </a:r>
            <a:r>
              <a:rPr kumimoji="0" lang="pt-BR" altLang="pt-BR" sz="10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gap</a:t>
            </a:r>
            <a:r>
              <a:rPr kumimoji="0" lang="pt-BR" altLang="pt-BR" sz="1000" b="0" i="0" u="none" strike="noStrike" cap="none" normalizeH="0" baseline="0" dirty="0">
                <a:ln>
                  <a:noFill/>
                </a:ln>
                <a:solidFill>
                  <a:srgbClr val="666600"/>
                </a:solidFill>
                <a:effectLst/>
                <a:latin typeface="Droid Sans Mono"/>
              </a:rPr>
              <a:t>:</a:t>
            </a: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006666"/>
                </a:solidFill>
                <a:effectLst/>
                <a:latin typeface="Droid Sans Mono"/>
              </a:rPr>
              <a:t>2</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dirty="0">
                <a:ln>
                  <a:noFill/>
                </a:ln>
                <a:solidFill>
                  <a:srgbClr val="000000"/>
                </a:solidFill>
                <a:effectLst/>
                <a:latin typeface="Droid Sans Mono"/>
              </a:rPr>
              <a:t> </a:t>
            </a:r>
            <a:r>
              <a:rPr kumimoji="0" lang="pt-BR" altLang="pt-BR" sz="1000" b="0" i="0" u="none" strike="noStrike" cap="none" normalizeH="0" baseline="0" dirty="0">
                <a:ln>
                  <a:noFill/>
                </a:ln>
                <a:solidFill>
                  <a:srgbClr val="666600"/>
                </a:solidFill>
                <a:effectLst/>
                <a:latin typeface="Droid Sans Mono"/>
              </a:rPr>
              <a:t>}</a:t>
            </a:r>
            <a:r>
              <a:rPr kumimoji="0" lang="pt-BR" altLang="pt-BR" sz="1100" b="0" i="0" u="none" strike="noStrike" cap="none" normalizeH="0" baseline="0" dirty="0">
                <a:ln>
                  <a:noFill/>
                </a:ln>
                <a:solidFill>
                  <a:schemeClr val="tx1"/>
                </a:solidFill>
                <a:effectLst/>
              </a:rPr>
              <a:t> z</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4986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241</TotalTime>
  <Words>1728</Words>
  <Application>Microsoft Office PowerPoint</Application>
  <PresentationFormat>Widescreen</PresentationFormat>
  <Paragraphs>279</Paragraphs>
  <Slides>18</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Arial Unicode MS</vt:lpstr>
      <vt:lpstr>Arial</vt:lpstr>
      <vt:lpstr>Droid Sans Mono</vt:lpstr>
      <vt:lpstr>inherit</vt:lpstr>
      <vt:lpstr>Merriweather Sans</vt:lpstr>
      <vt:lpstr>Tw Cen MT</vt:lpstr>
      <vt:lpstr>Circuito</vt:lpstr>
      <vt:lpstr>Notify.js  </vt:lpstr>
      <vt:lpstr>Todos os direitos</vt:lpstr>
      <vt:lpstr> </vt:lpstr>
      <vt:lpstr> </vt:lpstr>
      <vt:lpstr> </vt:lpstr>
      <vt:lpstr>Uso básico</vt:lpstr>
      <vt:lpstr>Posicionamento</vt:lpstr>
      <vt:lpstr>API</vt:lpstr>
      <vt:lpstr>Opções</vt:lpstr>
      <vt:lpstr>Guia de estilo personalizado</vt:lpstr>
      <vt:lpstr>Guia de estilo personalizado</vt:lpstr>
      <vt:lpstr>Guia de estilo personalizado</vt:lpstr>
      <vt:lpstr>Guia de estilo personalizado</vt:lpstr>
      <vt:lpstr>Exemplo Avançado </vt:lpstr>
      <vt:lpstr>Exemplo Avançado</vt:lpstr>
      <vt:lpstr>Exemplo Avançado</vt:lpstr>
      <vt:lpstr>Exemplo Extra</vt:lpstr>
      <vt:lpstr>Contribuindo com mais estilos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Notify.js</dc:title>
  <dc:creator>Thiago dos Santos</dc:creator>
  <cp:lastModifiedBy>Thiago dos Santos</cp:lastModifiedBy>
  <cp:revision>14</cp:revision>
  <dcterms:created xsi:type="dcterms:W3CDTF">2020-05-07T15:15:22Z</dcterms:created>
  <dcterms:modified xsi:type="dcterms:W3CDTF">2020-05-07T19:16:54Z</dcterms:modified>
</cp:coreProperties>
</file>