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</p:sldIdLst>
  <p:sldSz cx="9144000" cy="6858000"/>
  <p:notesSz cx="6858000" cy="9144000"/>
  <p:defaultTextStyle>
    <a:lvl1pPr>
      <a:defRPr sz="1600">
        <a:latin typeface="Times New Roman"/>
        <a:ea typeface="Times New Roman"/>
        <a:cs typeface="Times New Roman"/>
        <a:sym typeface="Times New Roman"/>
      </a:defRPr>
    </a:lvl1pPr>
    <a:lvl2pPr indent="457200">
      <a:defRPr sz="1600">
        <a:latin typeface="Times New Roman"/>
        <a:ea typeface="Times New Roman"/>
        <a:cs typeface="Times New Roman"/>
        <a:sym typeface="Times New Roman"/>
      </a:defRPr>
    </a:lvl2pPr>
    <a:lvl3pPr indent="914400">
      <a:defRPr sz="1600">
        <a:latin typeface="Times New Roman"/>
        <a:ea typeface="Times New Roman"/>
        <a:cs typeface="Times New Roman"/>
        <a:sym typeface="Times New Roman"/>
      </a:defRPr>
    </a:lvl3pPr>
    <a:lvl4pPr indent="1371600">
      <a:defRPr sz="1600">
        <a:latin typeface="Times New Roman"/>
        <a:ea typeface="Times New Roman"/>
        <a:cs typeface="Times New Roman"/>
        <a:sym typeface="Times New Roman"/>
      </a:defRPr>
    </a:lvl4pPr>
    <a:lvl5pPr indent="1828800">
      <a:defRPr sz="1600">
        <a:latin typeface="Times New Roman"/>
        <a:ea typeface="Times New Roman"/>
        <a:cs typeface="Times New Roman"/>
        <a:sym typeface="Times New Roman"/>
      </a:defRPr>
    </a:lvl5pPr>
    <a:lvl6pPr>
      <a:defRPr sz="1600">
        <a:latin typeface="Times New Roman"/>
        <a:ea typeface="Times New Roman"/>
        <a:cs typeface="Times New Roman"/>
        <a:sym typeface="Times New Roman"/>
      </a:defRPr>
    </a:lvl6pPr>
    <a:lvl7pPr>
      <a:defRPr sz="1600">
        <a:latin typeface="Times New Roman"/>
        <a:ea typeface="Times New Roman"/>
        <a:cs typeface="Times New Roman"/>
        <a:sym typeface="Times New Roman"/>
      </a:defRPr>
    </a:lvl7pPr>
    <a:lvl8pPr>
      <a:defRPr sz="1600">
        <a:latin typeface="Times New Roman"/>
        <a:ea typeface="Times New Roman"/>
        <a:cs typeface="Times New Roman"/>
        <a:sym typeface="Times New Roman"/>
      </a:defRPr>
    </a:lvl8pPr>
    <a:lvl9pPr>
      <a:defRPr sz="1600"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D2"/>
          </a:solidFill>
        </a:fill>
      </a:tcStyle>
    </a:wholeTbl>
    <a:band2H>
      <a:tcTxStyle b="def" i="def"/>
      <a:tcStyle>
        <a:tcBdr/>
        <a:fill>
          <a:solidFill>
            <a:srgbClr val="FFFFEA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66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66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66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DD5"/>
          </a:solidFill>
        </a:fill>
      </a:tcStyle>
    </a:wholeTbl>
    <a:band2H>
      <a:tcTxStyle b="def" i="def"/>
      <a:tcStyle>
        <a:tcBdr/>
        <a:fill>
          <a:solidFill>
            <a:srgbClr val="E6E7EB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3A74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3A74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3A74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66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6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" name="Shape 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1200"/>
              <a:t>Figure 7.1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More than 1/3rd of the words are tagged with 0, i.e. not in an NP chunk.  However, since our tagger did not find any chunks, its precision, recall, and F-measure are all zero.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(Example on board.)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4" name="Shape 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1200"/>
              <a:t>Figure 7.2: Segmentation and Labeling at both the Token and Chunk Levels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0" name="Shape 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NP-chunks do not to contain other NP-chunks, so they are different from Noun Phrases.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6" name="Shape 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we define a simple grammar with a simple regex rule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7" name="Shape 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the result is a tree which we can draw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1" name="Shape 1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DT=determiner/possessive, adjectives, nouns</a:t>
            </a:r>
            <a:endParaRPr sz="2400"/>
          </a:p>
          <a:p>
            <a:pPr lvl="0">
              <a:defRPr sz="1800"/>
            </a:pPr>
            <a:r>
              <a:rPr sz="2400"/>
              <a:t>PP$ = possessive pronoun, e.g. my, his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1200"/>
              <a:t>Table 7.3: Three chinking rules applied to the same chunk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1200"/>
              <a:t>Figure 7.1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0" name="Shape 1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1200"/>
              <a:t>Figure 7.3: Tag Representation of Chunk Structures, Figure 7.4: Tree Representation of Chunk Structures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sldNum" sz="quarter" idx="2"/>
          </p:nvPr>
        </p:nvSpPr>
        <p:spPr>
          <a:xfrm>
            <a:off x="6553200" y="6248400"/>
            <a:ext cx="1905000" cy="29464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sldNum" sz="quarter" idx="2"/>
          </p:nvPr>
        </p:nvSpPr>
        <p:spPr>
          <a:xfrm>
            <a:off x="6553200" y="6248400"/>
            <a:ext cx="1905000" cy="2692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 defTabSz="457200">
              <a:defRPr sz="1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  <p:transition spd="med" advClick="1"/>
  <p:txStyles>
    <p:titleStyle>
      <a:lvl1pPr algn="r">
        <a:defRPr b="1" sz="4400">
          <a:latin typeface="Arial Black"/>
          <a:ea typeface="Arial Black"/>
          <a:cs typeface="Arial Black"/>
          <a:sym typeface="Arial Black"/>
        </a:defRPr>
      </a:lvl1pPr>
      <a:lvl2pPr algn="r">
        <a:defRPr b="1" sz="4400">
          <a:latin typeface="Arial Black"/>
          <a:ea typeface="Arial Black"/>
          <a:cs typeface="Arial Black"/>
          <a:sym typeface="Arial Black"/>
        </a:defRPr>
      </a:lvl2pPr>
      <a:lvl3pPr algn="r">
        <a:defRPr b="1" sz="4400">
          <a:latin typeface="Arial Black"/>
          <a:ea typeface="Arial Black"/>
          <a:cs typeface="Arial Black"/>
          <a:sym typeface="Arial Black"/>
        </a:defRPr>
      </a:lvl3pPr>
      <a:lvl4pPr algn="r">
        <a:defRPr b="1" sz="4400">
          <a:latin typeface="Arial Black"/>
          <a:ea typeface="Arial Black"/>
          <a:cs typeface="Arial Black"/>
          <a:sym typeface="Arial Black"/>
        </a:defRPr>
      </a:lvl4pPr>
      <a:lvl5pPr algn="r">
        <a:defRPr b="1" sz="4400">
          <a:latin typeface="Arial Black"/>
          <a:ea typeface="Arial Black"/>
          <a:cs typeface="Arial Black"/>
          <a:sym typeface="Arial Black"/>
        </a:defRPr>
      </a:lvl5pPr>
      <a:lvl6pPr indent="457200" algn="r">
        <a:defRPr b="1" sz="4400">
          <a:latin typeface="Arial Black"/>
          <a:ea typeface="Arial Black"/>
          <a:cs typeface="Arial Black"/>
          <a:sym typeface="Arial Black"/>
        </a:defRPr>
      </a:lvl6pPr>
      <a:lvl7pPr indent="914400" algn="r">
        <a:defRPr b="1" sz="4400">
          <a:latin typeface="Arial Black"/>
          <a:ea typeface="Arial Black"/>
          <a:cs typeface="Arial Black"/>
          <a:sym typeface="Arial Black"/>
        </a:defRPr>
      </a:lvl7pPr>
      <a:lvl8pPr indent="1371600" algn="r">
        <a:defRPr b="1" sz="4400">
          <a:latin typeface="Arial Black"/>
          <a:ea typeface="Arial Black"/>
          <a:cs typeface="Arial Black"/>
          <a:sym typeface="Arial Black"/>
        </a:defRPr>
      </a:lvl8pPr>
      <a:lvl9pPr indent="1828800" algn="r">
        <a:defRPr b="1" sz="4400">
          <a:latin typeface="Arial Black"/>
          <a:ea typeface="Arial Black"/>
          <a:cs typeface="Arial Black"/>
          <a:sym typeface="Arial Black"/>
        </a:defRPr>
      </a:lvl9pPr>
    </p:titleStyle>
    <p:bodyStyle>
      <a:lvl1pPr marL="342900" indent="-342900">
        <a:spcBef>
          <a:spcPts val="700"/>
        </a:spcBef>
        <a:buClr>
          <a:srgbClr val="004080"/>
        </a:buClr>
        <a:buSzPct val="90000"/>
        <a:buFont typeface="Wingdings"/>
        <a:buChar char="✦"/>
        <a:defRPr sz="3200">
          <a:latin typeface="Times New Roman"/>
          <a:ea typeface="Times New Roman"/>
          <a:cs typeface="Times New Roman"/>
          <a:sym typeface="Times New Roman"/>
        </a:defRPr>
      </a:lvl1pPr>
      <a:lvl2pPr marL="783771" indent="-326571">
        <a:spcBef>
          <a:spcPts val="700"/>
        </a:spcBef>
        <a:buClr>
          <a:srgbClr val="004080"/>
        </a:buClr>
        <a:buSzPct val="90000"/>
        <a:buFont typeface="Wingdings"/>
        <a:buChar char="✦"/>
        <a:defRPr sz="3200">
          <a:latin typeface="Times New Roman"/>
          <a:ea typeface="Times New Roman"/>
          <a:cs typeface="Times New Roman"/>
          <a:sym typeface="Times New Roman"/>
        </a:defRPr>
      </a:lvl2pPr>
      <a:lvl3pPr marL="1219200" indent="-304800">
        <a:spcBef>
          <a:spcPts val="700"/>
        </a:spcBef>
        <a:buClr>
          <a:srgbClr val="004080"/>
        </a:buClr>
        <a:buSzPct val="90000"/>
        <a:buFont typeface="Wingdings"/>
        <a:buChar char="✦"/>
        <a:defRPr sz="3200">
          <a:latin typeface="Times New Roman"/>
          <a:ea typeface="Times New Roman"/>
          <a:cs typeface="Times New Roman"/>
          <a:sym typeface="Times New Roman"/>
        </a:defRPr>
      </a:lvl3pPr>
      <a:lvl4pPr marL="1737360" indent="-365760">
        <a:spcBef>
          <a:spcPts val="700"/>
        </a:spcBef>
        <a:buClr>
          <a:srgbClr val="004080"/>
        </a:buClr>
        <a:buSzPct val="90000"/>
        <a:buFont typeface="Wingdings"/>
        <a:buChar char="✦"/>
        <a:defRPr sz="3200">
          <a:latin typeface="Times New Roman"/>
          <a:ea typeface="Times New Roman"/>
          <a:cs typeface="Times New Roman"/>
          <a:sym typeface="Times New Roman"/>
        </a:defRPr>
      </a:lvl4pPr>
      <a:lvl5pPr marL="2235200" indent="-406400">
        <a:spcBef>
          <a:spcPts val="700"/>
        </a:spcBef>
        <a:buClr>
          <a:srgbClr val="004080"/>
        </a:buClr>
        <a:buSzPct val="90000"/>
        <a:buFont typeface="Wingdings"/>
        <a:buChar char="✦"/>
        <a:defRPr sz="3200">
          <a:latin typeface="Times New Roman"/>
          <a:ea typeface="Times New Roman"/>
          <a:cs typeface="Times New Roman"/>
          <a:sym typeface="Times New Roman"/>
        </a:defRPr>
      </a:lvl5pPr>
      <a:lvl6pPr marL="2692400" indent="-406400">
        <a:spcBef>
          <a:spcPts val="700"/>
        </a:spcBef>
        <a:buClr>
          <a:srgbClr val="004080"/>
        </a:buClr>
        <a:buSzPct val="90000"/>
        <a:buFont typeface="Wingdings"/>
        <a:buChar char="•"/>
        <a:defRPr sz="3200">
          <a:latin typeface="Times New Roman"/>
          <a:ea typeface="Times New Roman"/>
          <a:cs typeface="Times New Roman"/>
          <a:sym typeface="Times New Roman"/>
        </a:defRPr>
      </a:lvl6pPr>
      <a:lvl7pPr marL="3149600" indent="-406400">
        <a:spcBef>
          <a:spcPts val="700"/>
        </a:spcBef>
        <a:buClr>
          <a:srgbClr val="004080"/>
        </a:buClr>
        <a:buSzPct val="90000"/>
        <a:buFont typeface="Wingdings"/>
        <a:buChar char="•"/>
        <a:defRPr sz="3200">
          <a:latin typeface="Times New Roman"/>
          <a:ea typeface="Times New Roman"/>
          <a:cs typeface="Times New Roman"/>
          <a:sym typeface="Times New Roman"/>
        </a:defRPr>
      </a:lvl7pPr>
      <a:lvl8pPr marL="3606800" indent="-406400">
        <a:spcBef>
          <a:spcPts val="700"/>
        </a:spcBef>
        <a:buClr>
          <a:srgbClr val="004080"/>
        </a:buClr>
        <a:buSzPct val="90000"/>
        <a:buFont typeface="Wingdings"/>
        <a:buChar char="•"/>
        <a:defRPr sz="3200">
          <a:latin typeface="Times New Roman"/>
          <a:ea typeface="Times New Roman"/>
          <a:cs typeface="Times New Roman"/>
          <a:sym typeface="Times New Roman"/>
        </a:defRPr>
      </a:lvl8pPr>
      <a:lvl9pPr marL="4064000" indent="-406400">
        <a:spcBef>
          <a:spcPts val="700"/>
        </a:spcBef>
        <a:buClr>
          <a:srgbClr val="004080"/>
        </a:buClr>
        <a:buSzPct val="90000"/>
        <a:buFont typeface="Wingdings"/>
        <a:buChar char="•"/>
        <a:defRPr sz="3200"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Trebuchet MS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Trebuchet MS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Trebuchet MS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Trebuchet MS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Trebuchet MS"/>
        </a:defRPr>
      </a:lvl5pPr>
      <a:lvl6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Trebuchet MS"/>
        </a:defRPr>
      </a:lvl6pPr>
      <a:lvl7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Trebuchet MS"/>
        </a:defRPr>
      </a:lvl7pPr>
      <a:lvl8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Trebuchet MS"/>
        </a:defRPr>
      </a:lvl8pPr>
      <a:lvl9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ulane.edu/~howard/NLP/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 idx="4294967295"/>
          </p:nvPr>
        </p:nvSpPr>
        <p:spPr>
          <a:xfrm>
            <a:off x="685800" y="1219200"/>
            <a:ext cx="7772400" cy="220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/>
            </a:pPr>
            <a:r>
              <a:rPr b="1" sz="4400"/>
              <a:t>Extracting information from text</a:t>
            </a:r>
          </a:p>
        </p:txBody>
      </p:sp>
      <p:sp>
        <p:nvSpPr>
          <p:cNvPr id="11" name="Shape 11"/>
          <p:cNvSpPr/>
          <p:nvPr>
            <p:ph type="body" idx="4294967295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0" indent="0" algn="r">
              <a:buSzTx/>
              <a:buNone/>
            </a:lvl1pPr>
          </a:lstStyle>
          <a:p>
            <a:pPr lvl="0">
              <a:defRPr sz="1800"/>
            </a:pPr>
            <a:r>
              <a:rPr sz="3200"/>
              <a:t>NLPP §7</a:t>
            </a:r>
          </a:p>
        </p:txBody>
      </p:sp>
      <p:sp>
        <p:nvSpPr>
          <p:cNvPr id="12" name="Shape 12"/>
          <p:cNvSpPr/>
          <p:nvPr/>
        </p:nvSpPr>
        <p:spPr>
          <a:xfrm>
            <a:off x="2286000" y="6324600"/>
            <a:ext cx="4961890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800" u="sng">
                <a:solidFill>
                  <a:srgbClr val="008040"/>
                </a:solidFill>
                <a:uFill>
                  <a:solidFill>
                    <a:srgbClr val="008040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 lvl="0"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8040"/>
                </a:solidFill>
                <a:uFill>
                  <a:solidFill>
                    <a:srgbClr val="008040"/>
                  </a:solidFill>
                </a:uFill>
                <a:hlinkClick r:id="rId2" invalidUrl="" action="" tgtFrame="" tooltip="" history="1" highlightClick="0" endSnd="0"/>
              </a:rPr>
              <a:t>Adapted from: http://www.tulane.edu/~howard/NLP/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6553200" y="6248400"/>
            <a:ext cx="19050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 defTabSz="457200">
              <a:defRPr sz="1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sz="1200"/>
              <a:t>4</a:t>
            </a:r>
          </a:p>
        </p:txBody>
      </p:sp>
      <p:sp>
        <p:nvSpPr>
          <p:cNvPr id="51" name="Shape 51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/>
            </a:pPr>
            <a:r>
              <a:rPr b="1" sz="4400"/>
              <a:t>Info extraction steps 1-3</a:t>
            </a:r>
          </a:p>
        </p:txBody>
      </p:sp>
      <p:sp>
        <p:nvSpPr>
          <p:cNvPr id="52" name="Shape 52"/>
          <p:cNvSpPr/>
          <p:nvPr>
            <p:ph type="body" idx="4294967295"/>
          </p:nvPr>
        </p:nvSpPr>
        <p:spPr>
          <a:xfrm>
            <a:off x="685800" y="1981200"/>
            <a:ext cx="8092480" cy="4741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57200">
              <a:spcBef>
                <a:spcPts val="1200"/>
              </a:spcBef>
              <a:buClrTx/>
              <a:buSzTx/>
              <a:buFontTx/>
              <a:buNone/>
              <a:defRPr sz="1800"/>
            </a:pP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To perform the first three tasks, we can define a function that simply connects together NLTK’s default sentence segmenter (1), word tokenizer (2), and part-of-speech tagger (3):</a:t>
            </a:r>
            <a:endParaRPr sz="2400">
              <a:latin typeface="Times Roman"/>
              <a:ea typeface="Times Roman"/>
              <a:cs typeface="Times Roman"/>
              <a:sym typeface="Times Roman"/>
            </a:endParaRPr>
          </a:p>
          <a:p>
            <a:pPr lvl="0" marL="0" indent="0" defTabSz="457200">
              <a:spcBef>
                <a:spcPts val="1200"/>
              </a:spcBef>
              <a:buClrTx/>
              <a:buSzTx/>
              <a:buFontTx/>
              <a:buNone/>
              <a:defRPr sz="1800"/>
            </a:pPr>
            <a:endParaRPr sz="2200">
              <a:latin typeface="Times Roman"/>
              <a:ea typeface="Times Roman"/>
              <a:cs typeface="Times Roman"/>
              <a:sym typeface="Times Roman"/>
            </a:endParaRPr>
          </a:p>
          <a:p>
            <a:pPr lvl="0" marL="0" indent="0" defTabSz="457200">
              <a:spcBef>
                <a:spcPts val="1200"/>
              </a:spcBef>
              <a:buClrTx/>
              <a:buSzTx/>
              <a:buFontTx/>
              <a:buNone/>
              <a:defRPr sz="1800"/>
            </a:pPr>
            <a:r>
              <a:rPr sz="1400">
                <a:latin typeface="Courier"/>
                <a:ea typeface="Courier"/>
                <a:cs typeface="Courier"/>
                <a:sym typeface="Courier"/>
              </a:rPr>
              <a:t>&gt;&gt;&gt; def </a:t>
            </a:r>
            <a:r>
              <a:rPr b="1" sz="14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ie_preprocess</a:t>
            </a:r>
            <a:r>
              <a:rPr sz="1400">
                <a:latin typeface="Courier"/>
                <a:ea typeface="Courier"/>
                <a:cs typeface="Courier"/>
                <a:sym typeface="Courier"/>
              </a:rPr>
              <a:t>(document):</a:t>
            </a:r>
            <a:endParaRPr sz="1500">
              <a:latin typeface="Courier"/>
              <a:ea typeface="Courier"/>
              <a:cs typeface="Courier"/>
              <a:sym typeface="Courier"/>
            </a:endParaRPr>
          </a:p>
          <a:p>
            <a:pPr lvl="0" marL="457200" indent="-457200" defTabSz="457200">
              <a:spcBef>
                <a:spcPts val="1200"/>
              </a:spcBef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1800"/>
            </a:pPr>
            <a:r>
              <a:rPr sz="1400">
                <a:latin typeface="Courier"/>
                <a:ea typeface="Courier"/>
                <a:cs typeface="Courier"/>
                <a:sym typeface="Courier"/>
              </a:rPr>
              <a:t>		...  sentences = </a:t>
            </a:r>
            <a:r>
              <a:rPr b="1" sz="14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nltk.sent_tokenize</a:t>
            </a:r>
            <a:r>
              <a:rPr sz="1400">
                <a:latin typeface="Courier"/>
                <a:ea typeface="Courier"/>
                <a:cs typeface="Courier"/>
                <a:sym typeface="Courier"/>
              </a:rPr>
              <a:t>(document) #1</a:t>
            </a:r>
            <a:endParaRPr sz="1500">
              <a:latin typeface="Courier"/>
              <a:ea typeface="Courier"/>
              <a:cs typeface="Courier"/>
              <a:sym typeface="Courier"/>
            </a:endParaRPr>
          </a:p>
          <a:p>
            <a:pPr lvl="0" marL="457200" indent="-457200" defTabSz="457200">
              <a:spcBef>
                <a:spcPts val="1200"/>
              </a:spcBef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1800"/>
            </a:pPr>
            <a:r>
              <a:rPr sz="1400">
                <a:latin typeface="Courier"/>
                <a:ea typeface="Courier"/>
                <a:cs typeface="Courier"/>
                <a:sym typeface="Courier"/>
              </a:rPr>
              <a:t>		...  sentences = [</a:t>
            </a:r>
            <a:r>
              <a:rPr b="1" sz="14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nltk.word_tokenize</a:t>
            </a:r>
            <a:r>
              <a:rPr sz="1400">
                <a:latin typeface="Courier"/>
                <a:ea typeface="Courier"/>
                <a:cs typeface="Courier"/>
                <a:sym typeface="Courier"/>
              </a:rPr>
              <a:t>(sent) for sent in sentences] #2</a:t>
            </a:r>
            <a:endParaRPr sz="1500">
              <a:latin typeface="Courier"/>
              <a:ea typeface="Courier"/>
              <a:cs typeface="Courier"/>
              <a:sym typeface="Courier"/>
            </a:endParaRPr>
          </a:p>
          <a:p>
            <a:pPr lvl="0" marL="457200" indent="-457200" defTabSz="457200">
              <a:spcBef>
                <a:spcPts val="1200"/>
              </a:spcBef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1800"/>
            </a:pPr>
            <a:r>
              <a:rPr sz="1400">
                <a:latin typeface="Courier"/>
                <a:ea typeface="Courier"/>
                <a:cs typeface="Courier"/>
                <a:sym typeface="Courier"/>
              </a:rPr>
              <a:t>		...  sentences = [</a:t>
            </a:r>
            <a:r>
              <a:rPr b="1" sz="14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nltk.pos_tag</a:t>
            </a:r>
            <a:r>
              <a:rPr sz="1400">
                <a:latin typeface="Courier"/>
                <a:ea typeface="Courier"/>
                <a:cs typeface="Courier"/>
                <a:sym typeface="Courier"/>
              </a:rPr>
              <a:t>(sent) for sent in sentences] #3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5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  <p:sp>
        <p:nvSpPr>
          <p:cNvPr id="55" name="Shape 55"/>
          <p:cNvSpPr/>
          <p:nvPr>
            <p:ph type="title" idx="4294967295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 b="0" sz="1800"/>
            </a:pPr>
            <a:r>
              <a:rPr b="1" sz="4400"/>
              <a:t>Info extraction steps 4-5</a:t>
            </a:r>
          </a:p>
        </p:txBody>
      </p:sp>
      <p:sp>
        <p:nvSpPr>
          <p:cNvPr id="56" name="Shape 56"/>
          <p:cNvSpPr/>
          <p:nvPr>
            <p:ph type="body" idx="4294967295"/>
          </p:nvPr>
        </p:nvSpPr>
        <p:spPr>
          <a:xfrm>
            <a:off x="254000" y="1435100"/>
            <a:ext cx="8548142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 marL="321468" indent="-321468">
              <a:defRPr sz="1800"/>
            </a:pPr>
            <a:r>
              <a:rPr b="1" sz="3000"/>
              <a:t>named entity recognition —</a:t>
            </a:r>
            <a:r>
              <a:rPr sz="3000"/>
              <a:t> segment and label the entities that might participate in interesting relations with one another.  Typically these will be:</a:t>
            </a:r>
            <a:endParaRPr sz="3000"/>
          </a:p>
          <a:p>
            <a:pPr lvl="1" marL="735806" indent="-278606">
              <a:buChar char="‣"/>
              <a:defRPr sz="1800"/>
            </a:pPr>
            <a:r>
              <a:rPr i="1" sz="2600"/>
              <a:t>definite</a:t>
            </a:r>
            <a:r>
              <a:rPr sz="2600"/>
              <a:t> </a:t>
            </a:r>
            <a:r>
              <a:rPr i="1" sz="2600"/>
              <a:t>noun phrases</a:t>
            </a:r>
            <a:r>
              <a:rPr sz="2600"/>
              <a:t> such as “the knights who say ‘ni’ ”</a:t>
            </a:r>
            <a:endParaRPr sz="2600"/>
          </a:p>
          <a:p>
            <a:pPr lvl="1" marL="735806" indent="-278606">
              <a:buChar char="‣"/>
              <a:defRPr sz="1800"/>
            </a:pPr>
            <a:r>
              <a:rPr i="1" sz="2600"/>
              <a:t>proper names</a:t>
            </a:r>
            <a:r>
              <a:rPr sz="2600"/>
              <a:t> such as Monty Python</a:t>
            </a:r>
            <a:endParaRPr sz="2600"/>
          </a:p>
          <a:p>
            <a:pPr lvl="1" marL="735806" indent="-278606">
              <a:buChar char="‣"/>
              <a:defRPr sz="1800"/>
            </a:pPr>
            <a:r>
              <a:rPr i="1" sz="2600"/>
              <a:t>indefinite nouns</a:t>
            </a:r>
            <a:r>
              <a:rPr sz="2600"/>
              <a:t> such as every student or cats</a:t>
            </a:r>
            <a:endParaRPr sz="2600"/>
          </a:p>
          <a:p>
            <a:pPr lvl="0" marL="321468" indent="-321468">
              <a:defRPr sz="1800"/>
            </a:pPr>
            <a:r>
              <a:rPr b="1" sz="3000"/>
              <a:t>relation extraction —</a:t>
            </a:r>
            <a:r>
              <a:rPr sz="3000"/>
              <a:t> search for specific patterns between pairs of entities that occur near one another in the text, and use those patterns to build tuples recording the relationships between the entities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5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6553200" y="6248400"/>
            <a:ext cx="19050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sz="1200"/>
              <a:t>7</a:t>
            </a:r>
          </a:p>
        </p:txBody>
      </p:sp>
      <p:sp>
        <p:nvSpPr>
          <p:cNvPr id="59" name="Shape 59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/>
            </a:pPr>
            <a:r>
              <a:rPr b="1" sz="4400"/>
              <a:t>7.2 Chunking</a:t>
            </a:r>
          </a:p>
        </p:txBody>
      </p:sp>
      <p:pic>
        <p:nvPicPr>
          <p:cNvPr id="60" name="chunk-segmentation.png" descr="chunk-segmentation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800" y="3241675"/>
            <a:ext cx="7772400" cy="1593850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>
            <p:ph type="body" idx="4294967295"/>
          </p:nvPr>
        </p:nvSpPr>
        <p:spPr>
          <a:xfrm>
            <a:off x="457200" y="2056903"/>
            <a:ext cx="8229600" cy="4788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/>
            </a:pPr>
            <a:r>
              <a:rPr b="1" sz="3200"/>
              <a:t>chunking —</a:t>
            </a:r>
            <a:r>
              <a:rPr sz="3200"/>
              <a:t> segment and label multi-token sequence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</p:txBody>
      </p:sp>
      <p:sp>
        <p:nvSpPr>
          <p:cNvPr id="62" name="Shape 62"/>
          <p:cNvSpPr/>
          <p:nvPr/>
        </p:nvSpPr>
        <p:spPr>
          <a:xfrm>
            <a:off x="5267940" y="2866895"/>
            <a:ext cx="1077284" cy="409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“chunk”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6553200" y="6248400"/>
            <a:ext cx="19050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sz="1200"/>
              <a:t>8</a:t>
            </a:r>
          </a:p>
        </p:txBody>
      </p:sp>
      <p:sp>
        <p:nvSpPr>
          <p:cNvPr id="67" name="Shape 67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/>
            </a:pPr>
            <a:r>
              <a:rPr b="1" sz="4400"/>
              <a:t>Noun phrase chunking</a:t>
            </a:r>
          </a:p>
        </p:txBody>
      </p:sp>
      <p:sp>
        <p:nvSpPr>
          <p:cNvPr id="68" name="Shape 68"/>
          <p:cNvSpPr/>
          <p:nvPr>
            <p:ph type="body" idx="4294967295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800"/>
              <a:t>Noun phrase chunking or NP-chunking — search for chunks according to individual noun phrases.</a:t>
            </a:r>
            <a:endParaRPr sz="2800"/>
          </a:p>
          <a:p>
            <a:pPr lvl="0" marL="300037" indent="-300037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800"/>
              <a:t>e.g. Wall Street Journal text with NP-chunks marked using brackets:</a:t>
            </a:r>
            <a:endParaRPr sz="2800"/>
          </a:p>
          <a:p>
            <a:pPr lvl="1" marL="702128" indent="-244928">
              <a:lnSpc>
                <a:spcPct val="90000"/>
              </a:lnSpc>
              <a:spcBef>
                <a:spcPts val="500"/>
              </a:spcBef>
              <a:buClr>
                <a:srgbClr val="008040"/>
              </a:buClr>
              <a:defRPr sz="1800"/>
            </a:pPr>
            <a:r>
              <a:rPr sz="2400"/>
              <a:t>[ The/DT market/NN ] for/IN [ system-management/NN software/NN ] for/IN [ Digital/NNP ] [ 's/POS hardware/NN ] is/VBZ fragmented/JJ enough/RB that/IN [ a/DT giant/NN ] such/JJ as/IN [ Computer/NNP Associates/NNPS ] should/MD do/VB well/RB there/RB ./.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6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6553200" y="6248400"/>
            <a:ext cx="19050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sz="1200"/>
              <a:t>9</a:t>
            </a:r>
          </a:p>
        </p:txBody>
      </p:sp>
      <p:sp>
        <p:nvSpPr>
          <p:cNvPr id="73" name="Shape 73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/>
            </a:pPr>
            <a:r>
              <a:rPr b="1" sz="4400"/>
              <a:t>Chunk grammar</a:t>
            </a:r>
          </a:p>
        </p:txBody>
      </p:sp>
      <p:sp>
        <p:nvSpPr>
          <p:cNvPr id="74" name="Shape 74"/>
          <p:cNvSpPr/>
          <p:nvPr>
            <p:ph type="body" idx="4294967295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2pPr marL="285750" indent="171450">
              <a:spcBef>
                <a:spcPts val="500"/>
              </a:spcBef>
              <a:buSzTx/>
              <a:buNone/>
              <a:defRPr sz="2500">
                <a:latin typeface="Courier"/>
                <a:ea typeface="Courier"/>
                <a:cs typeface="Courier"/>
                <a:sym typeface="Courier"/>
              </a:defRPr>
            </a:lvl2pPr>
          </a:lstStyle>
          <a:p>
            <a:pPr lvl="0">
              <a:defRPr sz="1800"/>
            </a:pPr>
            <a:r>
              <a:rPr sz="3200"/>
              <a:t>An NP chunk should be formed whenever the chunker finds an optional determiner (DT) followed by any number of adjectives (JJ) and then a noun (NN):</a:t>
            </a:r>
            <a:endParaRPr sz="3200"/>
          </a:p>
          <a:p>
            <a:pPr lvl="1">
              <a:defRPr sz="1800"/>
            </a:pPr>
            <a:r>
              <a:rPr sz="2500"/>
              <a:t>&gt;&gt;&gt; grammar = "NP: {&lt;DT&gt;?&lt;JJ&gt;*&lt;NN&gt;}"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  <p:sp>
        <p:nvSpPr>
          <p:cNvPr id="79" name="Shape 79"/>
          <p:cNvSpPr/>
          <p:nvPr>
            <p:ph type="title" idx="4294967295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>
                <a:solidFill>
                  <a:srgbClr val="003366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003366"/>
                </a:solidFill>
              </a:rPr>
              <a:t>Tag Patterns</a:t>
            </a:r>
          </a:p>
        </p:txBody>
      </p:sp>
      <p:sp>
        <p:nvSpPr>
          <p:cNvPr id="80" name="Shape 80"/>
          <p:cNvSpPr/>
          <p:nvPr>
            <p:ph type="body" idx="4294967295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 marL="257175" indent="-257175">
              <a:defRPr sz="1800"/>
            </a:pPr>
            <a:r>
              <a:rPr sz="2400"/>
              <a:t>A RegexpChunkRule uses a modified version of regular expression patterns, called </a:t>
            </a:r>
            <a:r>
              <a:rPr b="1" sz="2400"/>
              <a:t>“tag patterns”</a:t>
            </a:r>
            <a:r>
              <a:rPr sz="2400"/>
              <a:t>. Tag patterns are used to match sequences of tags. Examples of tag patterns are:</a:t>
            </a:r>
            <a:endParaRPr sz="2400"/>
          </a:p>
          <a:p>
            <a:pPr lvl="0" marL="0" indent="0">
              <a:buClrTx/>
              <a:buSzTx/>
              <a:buFontTx/>
              <a:buNone/>
              <a:defRPr sz="1800"/>
            </a:pPr>
            <a:r>
              <a:rPr b="1" sz="2400">
                <a:solidFill>
                  <a:srgbClr val="004080"/>
                </a:solidFill>
                <a:latin typeface="Courier"/>
                <a:ea typeface="Courier"/>
                <a:cs typeface="Courier"/>
                <a:sym typeface="Courier"/>
              </a:rPr>
              <a:t>r'(&lt;DT&gt;|&lt;JJ&gt;|&lt;NN&gt;)+'</a:t>
            </a:r>
            <a:endParaRPr b="1" sz="2400">
              <a:solidFill>
                <a:srgbClr val="00408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buClrTx/>
              <a:buSzTx/>
              <a:buFontTx/>
              <a:buNone/>
              <a:defRPr sz="1800"/>
            </a:pPr>
            <a:r>
              <a:rPr b="1" sz="2400">
                <a:solidFill>
                  <a:srgbClr val="004080"/>
                </a:solidFill>
                <a:latin typeface="Courier"/>
                <a:ea typeface="Courier"/>
                <a:cs typeface="Courier"/>
                <a:sym typeface="Courier"/>
              </a:rPr>
              <a:t>r'&lt;NN&gt;+'</a:t>
            </a:r>
            <a:endParaRPr b="1" sz="2400">
              <a:solidFill>
                <a:srgbClr val="00408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buClrTx/>
              <a:buSzTx/>
              <a:buFontTx/>
              <a:buNone/>
              <a:defRPr sz="1800"/>
            </a:pPr>
            <a:r>
              <a:rPr b="1" sz="2400">
                <a:solidFill>
                  <a:srgbClr val="004080"/>
                </a:solidFill>
                <a:latin typeface="Courier"/>
                <a:ea typeface="Courier"/>
                <a:cs typeface="Courier"/>
                <a:sym typeface="Courier"/>
              </a:rPr>
              <a:t>r'&lt;NN.*&gt;'</a:t>
            </a:r>
            <a:endParaRPr b="1" sz="2400">
              <a:solidFill>
                <a:srgbClr val="00408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marL="257175" indent="-257175">
              <a:defRPr sz="1800"/>
            </a:pPr>
            <a:r>
              <a:rPr sz="2400"/>
              <a:t>The differences between regular expression patterns and tag patterns are:</a:t>
            </a:r>
            <a:endParaRPr sz="2400"/>
          </a:p>
          <a:p>
            <a:pPr lvl="1" marL="703659" indent="-246459">
              <a:defRPr sz="1800"/>
            </a:pPr>
            <a:r>
              <a:rPr sz="2300"/>
              <a:t>In tag patterns, '&lt;' and '&gt;' act as parentheses; so '&lt;NN&gt;+' matches one or more repetitions of '&lt;NN&gt;', not '&lt;NN' followed by one or more repetitions of '&gt;'.</a:t>
            </a:r>
            <a:endParaRPr sz="2300"/>
          </a:p>
          <a:p>
            <a:pPr lvl="1" marL="703659" indent="-246459">
              <a:defRPr sz="1800"/>
            </a:pPr>
            <a:r>
              <a:rPr sz="2300"/>
              <a:t>Whitespace in tag patterns is ignored. So '&lt;DT&gt; | &lt;NN&gt;' is equivalant to '&lt;DT&gt;|&lt;NN&gt;'</a:t>
            </a:r>
            <a:endParaRPr sz="2300"/>
          </a:p>
          <a:p>
            <a:pPr lvl="0" marL="257175" indent="-257175">
              <a:defRPr sz="1800"/>
            </a:pPr>
            <a:r>
              <a:rPr sz="2400"/>
              <a:t>In tag patterns, '.' is equivalant to '[^{}&lt;&gt;]'; so '&lt;NN.*&gt;' matches any single tag starting with 'NN'.</a:t>
            </a:r>
          </a:p>
        </p:txBody>
      </p:sp>
      <p:sp>
        <p:nvSpPr>
          <p:cNvPr id="81" name="Shape 81"/>
          <p:cNvSpPr/>
          <p:nvPr/>
        </p:nvSpPr>
        <p:spPr>
          <a:xfrm>
            <a:off x="5729307" y="6600696"/>
            <a:ext cx="3349586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35353"/>
                </a:solidFill>
              </a:rPr>
              <a:t>http://www.nltk.org/api/nltk.chunk.html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8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6553200" y="6248400"/>
            <a:ext cx="19050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sz="1200"/>
              <a:t>10</a:t>
            </a:r>
          </a:p>
        </p:txBody>
      </p:sp>
      <p:sp>
        <p:nvSpPr>
          <p:cNvPr id="84" name="Shape 84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/>
            </a:pPr>
            <a:r>
              <a:rPr b="1" sz="4400"/>
              <a:t>Example 7-1</a:t>
            </a:r>
          </a:p>
        </p:txBody>
      </p:sp>
      <p:sp>
        <p:nvSpPr>
          <p:cNvPr id="85" name="Shape 85"/>
          <p:cNvSpPr/>
          <p:nvPr>
            <p:ph type="body" idx="4294967295"/>
          </p:nvPr>
        </p:nvSpPr>
        <p:spPr>
          <a:xfrm>
            <a:off x="342025" y="1981200"/>
            <a:ext cx="8588787" cy="4769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140588" indent="-140588" defTabSz="374904">
              <a:spcBef>
                <a:spcPts val="100"/>
              </a:spcBef>
              <a:buSzTx/>
              <a:buNone/>
              <a:defRPr sz="1800"/>
            </a:pPr>
            <a:r>
              <a:rPr b="1" sz="2214">
                <a:latin typeface="Courier"/>
                <a:ea typeface="Courier"/>
                <a:cs typeface="Courier"/>
                <a:sym typeface="Courier"/>
              </a:rPr>
              <a:t>&gt;&gt;&gt; sentence = [("the", "DT"), ("little", "JJ"),</a:t>
            </a:r>
            <a:endParaRPr b="1" sz="2214">
              <a:latin typeface="Courier"/>
              <a:ea typeface="Courier"/>
              <a:cs typeface="Courier"/>
              <a:sym typeface="Courier"/>
            </a:endParaRPr>
          </a:p>
          <a:p>
            <a:pPr lvl="0" marL="140588" indent="-140588" defTabSz="374904">
              <a:spcBef>
                <a:spcPts val="100"/>
              </a:spcBef>
              <a:buSzTx/>
              <a:buNone/>
              <a:defRPr sz="1800"/>
            </a:pPr>
            <a:r>
              <a:rPr b="1" sz="2214">
                <a:latin typeface="Courier"/>
                <a:ea typeface="Courier"/>
                <a:cs typeface="Courier"/>
                <a:sym typeface="Courier"/>
              </a:rPr>
              <a:t>... ("yellow", "JJ"),("dog", "NN"), </a:t>
            </a:r>
            <a:endParaRPr b="1" sz="2214">
              <a:latin typeface="Courier"/>
              <a:ea typeface="Courier"/>
              <a:cs typeface="Courier"/>
              <a:sym typeface="Courier"/>
            </a:endParaRPr>
          </a:p>
          <a:p>
            <a:pPr lvl="0" marL="140588" indent="-140588" defTabSz="374904">
              <a:spcBef>
                <a:spcPts val="100"/>
              </a:spcBef>
              <a:buSzTx/>
              <a:buNone/>
              <a:defRPr sz="1800"/>
            </a:pPr>
            <a:r>
              <a:rPr b="1" sz="2214">
                <a:latin typeface="Courier"/>
                <a:ea typeface="Courier"/>
                <a:cs typeface="Courier"/>
                <a:sym typeface="Courier"/>
              </a:rPr>
              <a:t>... (“barked”, "VBD"), ("at", "IN"),  </a:t>
            </a:r>
            <a:endParaRPr b="1" sz="2214">
              <a:latin typeface="Courier"/>
              <a:ea typeface="Courier"/>
              <a:cs typeface="Courier"/>
              <a:sym typeface="Courier"/>
            </a:endParaRPr>
          </a:p>
          <a:p>
            <a:pPr lvl="0" marL="140588" indent="-140588" defTabSz="374904">
              <a:spcBef>
                <a:spcPts val="100"/>
              </a:spcBef>
              <a:buSzTx/>
              <a:buNone/>
              <a:defRPr sz="1800"/>
            </a:pPr>
            <a:r>
              <a:rPr b="1" sz="2214">
                <a:latin typeface="Courier"/>
                <a:ea typeface="Courier"/>
                <a:cs typeface="Courier"/>
                <a:sym typeface="Courier"/>
              </a:rPr>
              <a:t>... (“the”, "DT"), ("cat", "NN")]</a:t>
            </a:r>
            <a:endParaRPr b="1" sz="2214">
              <a:latin typeface="Courier"/>
              <a:ea typeface="Courier"/>
              <a:cs typeface="Courier"/>
              <a:sym typeface="Courier"/>
            </a:endParaRPr>
          </a:p>
          <a:p>
            <a:pPr lvl="0" marL="140588" indent="-140588" defTabSz="374904">
              <a:spcBef>
                <a:spcPts val="100"/>
              </a:spcBef>
              <a:buSzTx/>
              <a:buNone/>
              <a:defRPr sz="1800"/>
            </a:pPr>
            <a:r>
              <a:rPr b="1" sz="2214">
                <a:latin typeface="Courier"/>
                <a:ea typeface="Courier"/>
                <a:cs typeface="Courier"/>
                <a:sym typeface="Courier"/>
              </a:rPr>
              <a:t>&gt;&gt;&gt; grammar = "NP: {&lt;DT&gt;?&lt;JJ&gt;*&lt;NN&gt;}"</a:t>
            </a:r>
            <a:endParaRPr b="1" sz="2214">
              <a:latin typeface="Courier"/>
              <a:ea typeface="Courier"/>
              <a:cs typeface="Courier"/>
              <a:sym typeface="Courier"/>
            </a:endParaRPr>
          </a:p>
          <a:p>
            <a:pPr lvl="0" marL="140588" indent="-140588" defTabSz="374904">
              <a:spcBef>
                <a:spcPts val="100"/>
              </a:spcBef>
              <a:buSzTx/>
              <a:buNone/>
              <a:defRPr sz="1800"/>
            </a:pPr>
            <a:r>
              <a:rPr b="1" sz="2214">
                <a:latin typeface="Courier"/>
                <a:ea typeface="Courier"/>
                <a:cs typeface="Courier"/>
                <a:sym typeface="Courier"/>
              </a:rPr>
              <a:t>&gt;&gt;&gt; cp = </a:t>
            </a:r>
            <a:r>
              <a:rPr b="1" sz="2214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nltk.RegexpParser</a:t>
            </a:r>
            <a:r>
              <a:rPr b="1" sz="2214">
                <a:latin typeface="Courier"/>
                <a:ea typeface="Courier"/>
                <a:cs typeface="Courier"/>
                <a:sym typeface="Courier"/>
              </a:rPr>
              <a:t>(grammar)</a:t>
            </a:r>
            <a:endParaRPr b="1" sz="2214">
              <a:latin typeface="Courier"/>
              <a:ea typeface="Courier"/>
              <a:cs typeface="Courier"/>
              <a:sym typeface="Courier"/>
            </a:endParaRPr>
          </a:p>
          <a:p>
            <a:pPr lvl="0" marL="140588" indent="-140588" defTabSz="374904">
              <a:spcBef>
                <a:spcPts val="100"/>
              </a:spcBef>
              <a:buSzTx/>
              <a:buNone/>
              <a:defRPr sz="1800"/>
            </a:pPr>
            <a:r>
              <a:rPr b="1" sz="2214">
                <a:latin typeface="Courier"/>
                <a:ea typeface="Courier"/>
                <a:cs typeface="Courier"/>
                <a:sym typeface="Courier"/>
              </a:rPr>
              <a:t>&gt;&gt;&gt; result = </a:t>
            </a:r>
            <a:r>
              <a:rPr b="1" sz="2214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cp.parse</a:t>
            </a:r>
            <a:r>
              <a:rPr b="1" sz="2214">
                <a:latin typeface="Courier"/>
                <a:ea typeface="Courier"/>
                <a:cs typeface="Courier"/>
                <a:sym typeface="Courier"/>
              </a:rPr>
              <a:t>(sentence)</a:t>
            </a:r>
            <a:endParaRPr b="1" sz="2214">
              <a:latin typeface="Courier"/>
              <a:ea typeface="Courier"/>
              <a:cs typeface="Courier"/>
              <a:sym typeface="Courier"/>
            </a:endParaRPr>
          </a:p>
          <a:p>
            <a:pPr lvl="0" marL="140588" indent="-140588" defTabSz="374904">
              <a:spcBef>
                <a:spcPts val="100"/>
              </a:spcBef>
              <a:buSzTx/>
              <a:buNone/>
              <a:defRPr sz="1800"/>
            </a:pPr>
            <a:r>
              <a:rPr b="1" sz="2214">
                <a:latin typeface="Courier"/>
                <a:ea typeface="Courier"/>
                <a:cs typeface="Courier"/>
                <a:sym typeface="Courier"/>
              </a:rPr>
              <a:t>&gt;&gt;&gt; print result</a:t>
            </a:r>
            <a:endParaRPr b="1" sz="2214">
              <a:latin typeface="Courier"/>
              <a:ea typeface="Courier"/>
              <a:cs typeface="Courier"/>
              <a:sym typeface="Courier"/>
            </a:endParaRPr>
          </a:p>
          <a:p>
            <a:pPr lvl="0" marL="140588" indent="-140588" defTabSz="374904">
              <a:spcBef>
                <a:spcPts val="100"/>
              </a:spcBef>
              <a:buSzTx/>
              <a:buNone/>
              <a:defRPr sz="1800"/>
            </a:pPr>
            <a:r>
              <a:rPr b="1" sz="2214">
                <a:latin typeface="Courier"/>
                <a:ea typeface="Courier"/>
                <a:cs typeface="Courier"/>
                <a:sym typeface="Courier"/>
              </a:rPr>
              <a:t>  (S</a:t>
            </a:r>
            <a:endParaRPr b="1" sz="2214">
              <a:latin typeface="Courier"/>
              <a:ea typeface="Courier"/>
              <a:cs typeface="Courier"/>
              <a:sym typeface="Courier"/>
            </a:endParaRPr>
          </a:p>
          <a:p>
            <a:pPr lvl="0" marL="140588" indent="-140588" defTabSz="374904">
              <a:spcBef>
                <a:spcPts val="100"/>
              </a:spcBef>
              <a:buSzTx/>
              <a:buNone/>
              <a:defRPr sz="1800"/>
            </a:pPr>
            <a:r>
              <a:rPr b="1" sz="2214">
                <a:latin typeface="Courier"/>
                <a:ea typeface="Courier"/>
                <a:cs typeface="Courier"/>
                <a:sym typeface="Courier"/>
              </a:rPr>
              <a:t>  (NP the/DT little/JJ yellow/JJ dog/NN)</a:t>
            </a:r>
            <a:endParaRPr b="1" sz="2214">
              <a:latin typeface="Courier"/>
              <a:ea typeface="Courier"/>
              <a:cs typeface="Courier"/>
              <a:sym typeface="Courier"/>
            </a:endParaRPr>
          </a:p>
          <a:p>
            <a:pPr lvl="0" marL="140588" indent="-140588" defTabSz="374904">
              <a:spcBef>
                <a:spcPts val="100"/>
              </a:spcBef>
              <a:buSzTx/>
              <a:buNone/>
              <a:defRPr sz="1800"/>
            </a:pPr>
            <a:r>
              <a:rPr b="1" sz="2214">
                <a:latin typeface="Courier"/>
                <a:ea typeface="Courier"/>
                <a:cs typeface="Courier"/>
                <a:sym typeface="Courier"/>
              </a:rPr>
              <a:t>  barked/VBD</a:t>
            </a:r>
            <a:endParaRPr b="1" sz="2214">
              <a:latin typeface="Courier"/>
              <a:ea typeface="Courier"/>
              <a:cs typeface="Courier"/>
              <a:sym typeface="Courier"/>
            </a:endParaRPr>
          </a:p>
          <a:p>
            <a:pPr lvl="0" marL="140588" indent="-140588" defTabSz="374904">
              <a:spcBef>
                <a:spcPts val="100"/>
              </a:spcBef>
              <a:buSzTx/>
              <a:buNone/>
              <a:defRPr sz="1800"/>
            </a:pPr>
            <a:r>
              <a:rPr b="1" sz="2214">
                <a:latin typeface="Courier"/>
                <a:ea typeface="Courier"/>
                <a:cs typeface="Courier"/>
                <a:sym typeface="Courier"/>
              </a:rPr>
              <a:t>  at/IN</a:t>
            </a:r>
            <a:endParaRPr b="1" sz="2214">
              <a:latin typeface="Courier"/>
              <a:ea typeface="Courier"/>
              <a:cs typeface="Courier"/>
              <a:sym typeface="Courier"/>
            </a:endParaRPr>
          </a:p>
          <a:p>
            <a:pPr lvl="0" marL="140588" indent="-140588" defTabSz="374904">
              <a:spcBef>
                <a:spcPts val="100"/>
              </a:spcBef>
              <a:buSzTx/>
              <a:buNone/>
              <a:defRPr sz="1800"/>
            </a:pPr>
            <a:r>
              <a:rPr b="1" sz="2214">
                <a:latin typeface="Courier"/>
                <a:ea typeface="Courier"/>
                <a:cs typeface="Courier"/>
                <a:sym typeface="Courier"/>
              </a:rPr>
              <a:t>  (NP the/DT cat/NN)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6553200" y="6248400"/>
            <a:ext cx="19050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sz="1200"/>
              <a:t>11</a:t>
            </a:r>
          </a:p>
        </p:txBody>
      </p:sp>
      <p:sp>
        <p:nvSpPr>
          <p:cNvPr id="90" name="Shape 90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/>
            </a:pPr>
            <a:r>
              <a:rPr b="1" sz="4400"/>
              <a:t>result.draw()</a:t>
            </a:r>
          </a:p>
        </p:txBody>
      </p:sp>
      <p:pic>
        <p:nvPicPr>
          <p:cNvPr id="91" name="ch07-tree-1.png" descr="ch07-tree-1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" y="2759075"/>
            <a:ext cx="7772400" cy="25574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6553200" y="6248400"/>
            <a:ext cx="19050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sz="1200"/>
              <a:t>12</a:t>
            </a:r>
          </a:p>
        </p:txBody>
      </p:sp>
      <p:sp>
        <p:nvSpPr>
          <p:cNvPr id="94" name="Shape 94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/>
            </a:pPr>
            <a:r>
              <a:rPr b="1" sz="4400"/>
              <a:t>RegexpParser</a:t>
            </a:r>
          </a:p>
        </p:txBody>
      </p:sp>
      <p:sp>
        <p:nvSpPr>
          <p:cNvPr id="95" name="Shape 95"/>
          <p:cNvSpPr/>
          <p:nvPr>
            <p:ph type="body" idx="4294967295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1000"/>
              </a:spcBef>
              <a:defRPr sz="1800"/>
            </a:pPr>
            <a:r>
              <a:rPr sz="3200">
                <a:latin typeface="Courier"/>
                <a:ea typeface="Courier"/>
                <a:cs typeface="Courier"/>
                <a:sym typeface="Courier"/>
              </a:rPr>
              <a:t>RegexpParser</a:t>
            </a:r>
            <a:r>
              <a:rPr sz="3200"/>
              <a:t> chunker begins with a flat structure in which no tokens are chunked. </a:t>
            </a:r>
            <a:endParaRPr sz="3200"/>
          </a:p>
          <a:p>
            <a:pPr lvl="0">
              <a:spcBef>
                <a:spcPts val="1000"/>
              </a:spcBef>
              <a:defRPr sz="1800"/>
            </a:pPr>
            <a:r>
              <a:rPr sz="3200"/>
              <a:t>The chunking rules are applied in turn, successively updating the chunk structure. </a:t>
            </a:r>
            <a:endParaRPr sz="3200"/>
          </a:p>
          <a:p>
            <a:pPr lvl="0">
              <a:spcBef>
                <a:spcPts val="1000"/>
              </a:spcBef>
              <a:defRPr sz="1800"/>
            </a:pPr>
            <a:r>
              <a:rPr sz="3200"/>
              <a:t>Once all of the rules have been invoked, the resulting chunk structure is returned.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9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  <p:sp>
        <p:nvSpPr>
          <p:cNvPr id="98" name="Shape 98"/>
          <p:cNvSpPr/>
          <p:nvPr>
            <p:ph type="title" idx="4294967295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 b="0" sz="1800"/>
            </a:pPr>
            <a:r>
              <a:rPr b="1" sz="4400"/>
              <a:t>Example 7-2</a:t>
            </a:r>
          </a:p>
        </p:txBody>
      </p:sp>
      <p:sp>
        <p:nvSpPr>
          <p:cNvPr id="99" name="Shape 99"/>
          <p:cNvSpPr/>
          <p:nvPr>
            <p:ph type="body" idx="4294967295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 marL="0" indent="0">
              <a:buSzTx/>
              <a:buNone/>
              <a:defRPr sz="1800"/>
            </a:pPr>
            <a:r>
              <a:rPr b="1" sz="1900">
                <a:latin typeface="Courier"/>
                <a:ea typeface="Courier"/>
                <a:cs typeface="Courier"/>
                <a:sym typeface="Courier"/>
              </a:rPr>
              <a:t>grammar = r"""</a:t>
            </a:r>
            <a:br>
              <a:rPr b="1" sz="1900">
                <a:latin typeface="Courier"/>
                <a:ea typeface="Courier"/>
                <a:cs typeface="Courier"/>
                <a:sym typeface="Courier"/>
              </a:rPr>
            </a:br>
            <a:r>
              <a:rPr b="1" sz="1900">
                <a:latin typeface="Courier"/>
                <a:ea typeface="Courier"/>
                <a:cs typeface="Courier"/>
                <a:sym typeface="Courier"/>
              </a:rPr>
              <a:t>NP: {&lt;DT|PP\$&gt;?&lt;JJ&gt;*&lt;NN&gt;}</a:t>
            </a:r>
            <a:endParaRPr b="1" sz="1900"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buSzTx/>
              <a:buNone/>
              <a:defRPr sz="1800"/>
            </a:pPr>
            <a:r>
              <a:rPr b="1" sz="1900">
                <a:latin typeface="Courier"/>
                <a:ea typeface="Courier"/>
                <a:cs typeface="Courier"/>
                <a:sym typeface="Courier"/>
              </a:rPr>
              <a:t>    {&lt;NNP&gt;+} # chunk sequences of proper nouns"""</a:t>
            </a:r>
            <a:endParaRPr b="1" sz="1900"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buSzTx/>
              <a:buNone/>
              <a:defRPr sz="1800"/>
            </a:pPr>
            <a:r>
              <a:rPr b="1" sz="19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cp = nltk.RegexpParser(grammar)</a:t>
            </a:r>
            <a:br>
              <a:rPr b="1" sz="1900">
                <a:latin typeface="Courier"/>
                <a:ea typeface="Courier"/>
                <a:cs typeface="Courier"/>
                <a:sym typeface="Courier"/>
              </a:rPr>
            </a:br>
            <a:r>
              <a:rPr b="1" sz="1900">
                <a:latin typeface="Courier"/>
                <a:ea typeface="Courier"/>
                <a:cs typeface="Courier"/>
                <a:sym typeface="Courier"/>
              </a:rPr>
              <a:t>sentence = [("Rapunzel", "NNP"), ("let", "VBD"), ("down", "RP"),</a:t>
            </a:r>
            <a:endParaRPr b="1" sz="1900"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buSzTx/>
              <a:buNone/>
              <a:defRPr sz="1800"/>
            </a:pPr>
            <a:r>
              <a:rPr b="1" sz="1900">
                <a:latin typeface="Courier"/>
                <a:ea typeface="Courier"/>
                <a:cs typeface="Courier"/>
                <a:sym typeface="Courier"/>
              </a:rPr>
              <a:t>("her", "PP$"), ("long", "JJ"), ("golden", "JJ"), ("hair", "NN")]</a:t>
            </a:r>
            <a:endParaRPr b="1" sz="1900"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buSzTx/>
              <a:buNone/>
              <a:defRPr sz="1800"/>
            </a:pPr>
            <a:r>
              <a:rPr b="1" sz="19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&gt;&gt;&gt; print cp.parse(sentence)</a:t>
            </a:r>
            <a:endParaRPr b="1" sz="1900">
              <a:solidFill>
                <a:srgbClr val="0433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buSzTx/>
              <a:buNone/>
              <a:defRPr sz="1800"/>
            </a:pPr>
            <a:r>
              <a:rPr b="1" sz="1900">
                <a:latin typeface="Courier"/>
                <a:ea typeface="Courier"/>
                <a:cs typeface="Courier"/>
                <a:sym typeface="Courier"/>
              </a:rPr>
              <a:t>(S</a:t>
            </a:r>
            <a:br>
              <a:rPr b="1" sz="1900">
                <a:latin typeface="Courier"/>
                <a:ea typeface="Courier"/>
                <a:cs typeface="Courier"/>
                <a:sym typeface="Courier"/>
              </a:rPr>
            </a:br>
            <a:r>
              <a:rPr b="1" sz="1900">
                <a:latin typeface="Courier"/>
                <a:ea typeface="Courier"/>
                <a:cs typeface="Courier"/>
                <a:sym typeface="Courier"/>
              </a:rPr>
              <a:t>(NP Rapunzel/NNP)</a:t>
            </a:r>
            <a:br>
              <a:rPr b="1" sz="1900">
                <a:latin typeface="Courier"/>
                <a:ea typeface="Courier"/>
                <a:cs typeface="Courier"/>
                <a:sym typeface="Courier"/>
              </a:rPr>
            </a:br>
            <a:r>
              <a:rPr b="1" sz="1900">
                <a:latin typeface="Courier"/>
                <a:ea typeface="Courier"/>
                <a:cs typeface="Courier"/>
                <a:sym typeface="Courier"/>
              </a:rPr>
              <a:t>let/VBD</a:t>
            </a:r>
            <a:br>
              <a:rPr b="1" sz="1900">
                <a:latin typeface="Courier"/>
                <a:ea typeface="Courier"/>
                <a:cs typeface="Courier"/>
                <a:sym typeface="Courier"/>
              </a:rPr>
            </a:br>
            <a:r>
              <a:rPr b="1" sz="1900">
                <a:latin typeface="Courier"/>
                <a:ea typeface="Courier"/>
                <a:cs typeface="Courier"/>
                <a:sym typeface="Courier"/>
              </a:rPr>
              <a:t>down/RP</a:t>
            </a:r>
            <a:br>
              <a:rPr b="1" sz="1900">
                <a:latin typeface="Courier"/>
                <a:ea typeface="Courier"/>
                <a:cs typeface="Courier"/>
                <a:sym typeface="Courier"/>
              </a:rPr>
            </a:br>
            <a:r>
              <a:rPr b="1" sz="1900">
                <a:latin typeface="Courier"/>
                <a:ea typeface="Courier"/>
                <a:cs typeface="Courier"/>
                <a:sym typeface="Courier"/>
              </a:rPr>
              <a:t>(NP her/PP$ long/JJ golden/JJ hair/NN))</a:t>
            </a:r>
            <a:endParaRPr b="1" sz="19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6553200" y="6248400"/>
            <a:ext cx="19050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sz="1200"/>
              <a:t>2</a:t>
            </a:r>
          </a:p>
        </p:txBody>
      </p:sp>
      <p:sp>
        <p:nvSpPr>
          <p:cNvPr id="15" name="Shape 15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/>
            </a:pPr>
            <a:r>
              <a:rPr b="1" sz="4400"/>
              <a:t>Intro</a:t>
            </a:r>
          </a:p>
        </p:txBody>
      </p:sp>
      <p:sp>
        <p:nvSpPr>
          <p:cNvPr id="16" name="Shape 16"/>
          <p:cNvSpPr/>
          <p:nvPr>
            <p:ph type="body" idx="4294967295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defRPr sz="1800"/>
            </a:pPr>
            <a:r>
              <a:rPr sz="2800"/>
              <a:t>For any given question, it's likely that someone has written the answer down somewhere. </a:t>
            </a:r>
            <a:endParaRPr sz="2800"/>
          </a:p>
          <a:p>
            <a:pPr lvl="0" marL="300037" indent="-300037">
              <a:spcBef>
                <a:spcPts val="600"/>
              </a:spcBef>
              <a:defRPr sz="1800"/>
            </a:pPr>
            <a:r>
              <a:rPr sz="2800"/>
              <a:t>The amount of natural language text that is available in electronic form is truly staggering, and is increasing every day. </a:t>
            </a:r>
            <a:endParaRPr sz="2800"/>
          </a:p>
          <a:p>
            <a:pPr lvl="0" marL="300037" indent="-300037">
              <a:spcBef>
                <a:spcPts val="600"/>
              </a:spcBef>
              <a:defRPr sz="1800"/>
            </a:pPr>
            <a:r>
              <a:rPr sz="2800"/>
              <a:t>However, the complexity of natural language can make it very difficult to access the information in that text. 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6553200" y="6248400"/>
            <a:ext cx="19050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sz="1200"/>
              <a:t>13</a:t>
            </a:r>
          </a:p>
        </p:txBody>
      </p:sp>
      <p:sp>
        <p:nvSpPr>
          <p:cNvPr id="104" name="Shape 104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/>
            </a:pPr>
            <a:r>
              <a:rPr b="1" sz="4400"/>
              <a:t>Chinking</a:t>
            </a:r>
          </a:p>
        </p:txBody>
      </p:sp>
      <p:sp>
        <p:nvSpPr>
          <p:cNvPr id="105" name="Shape 105"/>
          <p:cNvSpPr/>
          <p:nvPr>
            <p:ph type="body" idx="4294967295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Sometimes it is easier to define what we want to exclude from a chunk. </a:t>
            </a:r>
            <a:endParaRPr sz="3200"/>
          </a:p>
          <a:p>
            <a:pPr lvl="0">
              <a:defRPr sz="1800"/>
            </a:pPr>
            <a:r>
              <a:rPr sz="3200"/>
              <a:t>We can define a </a:t>
            </a:r>
            <a:r>
              <a:rPr sz="3200">
                <a:solidFill>
                  <a:srgbClr val="A5002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chink</a:t>
            </a:r>
            <a:r>
              <a:rPr sz="3200"/>
              <a:t> to be a sequence of tokens that is not included in a chunk. In the following example, barked/VBD at/IN is a chink:</a:t>
            </a:r>
            <a:endParaRPr sz="3200"/>
          </a:p>
          <a:p>
            <a:pPr lvl="1" marL="742950" indent="-285750">
              <a:spcBef>
                <a:spcPts val="600"/>
              </a:spcBef>
              <a:buClr>
                <a:srgbClr val="008040"/>
              </a:buClr>
              <a:defRPr sz="1800"/>
            </a:pPr>
            <a:r>
              <a:rPr sz="2800"/>
              <a:t>[ the/DT little/JJ yellow/JJ dog/NN ] barked/VBD at/IN [ the/DT cat/NN ]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0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553200" y="6248400"/>
            <a:ext cx="19050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sz="1200"/>
              <a:t>14</a:t>
            </a:r>
          </a:p>
        </p:txBody>
      </p:sp>
      <p:sp>
        <p:nvSpPr>
          <p:cNvPr id="108" name="Shape 108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/>
            </a:pPr>
            <a:r>
              <a:rPr b="1" sz="4400"/>
              <a:t>More chinking</a:t>
            </a:r>
          </a:p>
        </p:txBody>
      </p:sp>
      <p:sp>
        <p:nvSpPr>
          <p:cNvPr id="109" name="Shape 109"/>
          <p:cNvSpPr/>
          <p:nvPr>
            <p:ph type="body" idx="4294967295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0000"/>
              </a:lnSpc>
              <a:defRPr sz="1800"/>
            </a:pPr>
            <a:r>
              <a:rPr sz="3200"/>
              <a:t>Possibilities: </a:t>
            </a:r>
            <a:endParaRPr sz="3200"/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buClr>
                <a:srgbClr val="008040"/>
              </a:buClr>
              <a:defRPr sz="1800"/>
            </a:pPr>
            <a:r>
              <a:rPr sz="2800"/>
              <a:t>If the matching sequence of tokens spans an entire chunk, then the whole chunk is removed; </a:t>
            </a:r>
            <a:endParaRPr sz="2800"/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buClr>
                <a:srgbClr val="008040"/>
              </a:buClr>
              <a:defRPr sz="1800"/>
            </a:pPr>
            <a:r>
              <a:rPr sz="2800"/>
              <a:t>if the sequence of tokens appears in the middle of the chunk, these tokens are removed, leaving two chunks where there was only one before. </a:t>
            </a:r>
            <a:endParaRPr sz="2800"/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buClr>
                <a:srgbClr val="008040"/>
              </a:buClr>
              <a:defRPr sz="1800"/>
            </a:pPr>
            <a:r>
              <a:rPr sz="2800"/>
              <a:t>If the sequence is at the periphery of the chunk, these tokens are removed, and a smaller chunk remains. 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6553200" y="6248400"/>
            <a:ext cx="19050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sz="1200"/>
              <a:t>15</a:t>
            </a:r>
          </a:p>
        </p:txBody>
      </p:sp>
      <p:sp>
        <p:nvSpPr>
          <p:cNvPr id="112" name="Shape 112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/>
            </a:pPr>
            <a:r>
              <a:rPr b="1" sz="4400"/>
              <a:t>Options in a table</a:t>
            </a:r>
          </a:p>
        </p:txBody>
      </p:sp>
      <p:graphicFrame>
        <p:nvGraphicFramePr>
          <p:cNvPr id="113" name="Table 113"/>
          <p:cNvGraphicFramePr/>
          <p:nvPr/>
        </p:nvGraphicFramePr>
        <p:xfrm>
          <a:off x="685800" y="1981200"/>
          <a:ext cx="7772400" cy="359727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47800"/>
                <a:gridCol w="2057400"/>
                <a:gridCol w="2324100"/>
                <a:gridCol w="1943100"/>
              </a:tblGrid>
              <a:tr h="685800"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sz="2000">
                          <a:sym typeface="Times New Roman"/>
                        </a:rPr>
                        <a:t>` `</a:t>
                      </a:r>
                    </a:p>
                  </a:txBody>
                  <a:tcPr marL="45732" marR="45732" marT="45732" marB="45732" anchor="ctr" anchorCtr="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b="1" sz="2000">
                          <a:sym typeface="Times New Roman"/>
                        </a:rPr>
                        <a:t>Entire chunk</a:t>
                      </a:r>
                    </a:p>
                  </a:txBody>
                  <a:tcPr marL="45715" marR="45715" marT="45715" marB="45715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b="1" sz="2000">
                          <a:sym typeface="Times New Roman"/>
                        </a:rPr>
                        <a:t>Middle of a chunk</a:t>
                      </a:r>
                    </a:p>
                  </a:txBody>
                  <a:tcPr marL="45715" marR="45715" marT="45715" marB="45715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b="1" sz="2000">
                          <a:sym typeface="Times New Roman"/>
                        </a:rPr>
                        <a:t>End of a chunk</a:t>
                      </a:r>
                    </a:p>
                  </a:txBody>
                  <a:tcPr marL="45732" marR="45732" marT="45732" marB="45732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b="1" sz="2000">
                          <a:sym typeface="Times New Roman"/>
                        </a:rPr>
                        <a:t>Input</a:t>
                      </a:r>
                    </a:p>
                  </a:txBody>
                  <a:tcPr marL="45732" marR="45732" marT="45732" marB="45732" anchor="ctr" anchorCtr="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sz="2000">
                          <a:sym typeface="Times New Roman"/>
                        </a:rPr>
                        <a:t>[a/DT little/JJ dog/NN]</a:t>
                      </a:r>
                    </a:p>
                  </a:txBody>
                  <a:tcPr marL="45715" marR="45715" marT="45715" marB="45715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sz="2000">
                          <a:sym typeface="Times New Roman"/>
                        </a:rPr>
                        <a:t>[a/DT little/JJ dog/NN]</a:t>
                      </a:r>
                    </a:p>
                  </a:txBody>
                  <a:tcPr marL="45715" marR="45715" marT="45715" marB="45715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sz="2000">
                          <a:sym typeface="Times New Roman"/>
                        </a:rPr>
                        <a:t>[a/DT little/JJ dog/NN]</a:t>
                      </a:r>
                    </a:p>
                  </a:txBody>
                  <a:tcPr marL="45732" marR="45732" marT="45732" marB="45732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700087"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b="1" sz="2000">
                          <a:sym typeface="Times New Roman"/>
                        </a:rPr>
                        <a:t>Operation</a:t>
                      </a:r>
                    </a:p>
                  </a:txBody>
                  <a:tcPr marL="45732" marR="45732" marT="45732" marB="45732" anchor="ctr" anchorCtr="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sz="2000">
                          <a:sym typeface="Times New Roman"/>
                        </a:rPr>
                        <a:t>Chink "DT JJ NN"</a:t>
                      </a:r>
                    </a:p>
                  </a:txBody>
                  <a:tcPr marL="45715" marR="45715" marT="45715" marB="45715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sz="2000">
                          <a:sym typeface="Times New Roman"/>
                        </a:rPr>
                        <a:t>Chink "JJ"</a:t>
                      </a:r>
                    </a:p>
                  </a:txBody>
                  <a:tcPr marL="45715" marR="45715" marT="45715" marB="45715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sz="2000">
                          <a:sym typeface="Times New Roman"/>
                        </a:rPr>
                        <a:t>Chink "NN"</a:t>
                      </a:r>
                    </a:p>
                  </a:txBody>
                  <a:tcPr marL="45732" marR="45732" marT="45732" marB="45732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687387"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b="1" sz="2000">
                          <a:sym typeface="Times New Roman"/>
                        </a:rPr>
                        <a:t>Pattern</a:t>
                      </a:r>
                    </a:p>
                  </a:txBody>
                  <a:tcPr marL="45732" marR="45732" marT="45732" marB="45732" anchor="ctr" anchorCtr="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sz="2000">
                          <a:sym typeface="Times New Roman"/>
                        </a:rPr>
                        <a:t>}DT JJ NN{</a:t>
                      </a:r>
                    </a:p>
                  </a:txBody>
                  <a:tcPr marL="45715" marR="45715" marT="45715" marB="45715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sz="2000">
                          <a:sym typeface="Times New Roman"/>
                        </a:rPr>
                        <a:t>}JJ{</a:t>
                      </a:r>
                    </a:p>
                  </a:txBody>
                  <a:tcPr marL="45715" marR="45715" marT="45715" marB="45715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sz="2000">
                          <a:sym typeface="Times New Roman"/>
                        </a:rPr>
                        <a:t>}NN{</a:t>
                      </a:r>
                    </a:p>
                  </a:txBody>
                  <a:tcPr marL="45732" marR="45732" marT="45732" marB="45732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b="1" sz="2000">
                          <a:sym typeface="Times New Roman"/>
                        </a:rPr>
                        <a:t>Output</a:t>
                      </a:r>
                    </a:p>
                  </a:txBody>
                  <a:tcPr marL="45732" marR="45732" marT="45732" marB="45732" anchor="ctr" anchorCtr="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sz="2000">
                          <a:sym typeface="Times New Roman"/>
                        </a:rPr>
                        <a:t>a/DT little/JJ dog/NN</a:t>
                      </a:r>
                    </a:p>
                  </a:txBody>
                  <a:tcPr marL="45715" marR="45715" marT="45715" marB="45715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sz="2000">
                          <a:sym typeface="Times New Roman"/>
                        </a:rPr>
                        <a:t>[a/DT] little/JJ [dog/NN]</a:t>
                      </a:r>
                    </a:p>
                  </a:txBody>
                  <a:tcPr marL="45715" marR="45715" marT="45715" marB="45715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sz="2000">
                          <a:sym typeface="Times New Roman"/>
                        </a:rPr>
                        <a:t>[a/DT little/JJ] dog/NN</a:t>
                      </a:r>
                    </a:p>
                  </a:txBody>
                  <a:tcPr marL="45732" marR="45732" marT="45732" marB="45732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  <p:sp>
        <p:nvSpPr>
          <p:cNvPr id="118" name="Shape 118"/>
          <p:cNvSpPr/>
          <p:nvPr>
            <p:ph type="title" idx="4294967295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4000"/>
            </a:lvl1pPr>
          </a:lstStyle>
          <a:p>
            <a:pPr lvl="0">
              <a:defRPr b="0" sz="1800"/>
            </a:pPr>
            <a:r>
              <a:rPr b="1" sz="4000"/>
              <a:t>Example 7-3: Chinking</a:t>
            </a:r>
            <a:endParaRPr b="1" sz="4000"/>
          </a:p>
        </p:txBody>
      </p:sp>
      <p:sp>
        <p:nvSpPr>
          <p:cNvPr id="119" name="Shape 119"/>
          <p:cNvSpPr/>
          <p:nvPr>
            <p:ph type="body" idx="4294967295"/>
          </p:nvPr>
        </p:nvSpPr>
        <p:spPr>
          <a:xfrm>
            <a:off x="32888" y="1600200"/>
            <a:ext cx="8876625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 marL="0" indent="0">
              <a:buSzTx/>
              <a:buNone/>
              <a:defRPr sz="1800"/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grammar = r""" 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buSzTx/>
              <a:buNone/>
              <a:defRPr sz="1800"/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  NP: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buSzTx/>
              <a:buNone/>
              <a:defRPr sz="1800"/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    {&lt;.*&gt;+}     # Chunk everything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buSzTx/>
              <a:buNone/>
              <a:defRPr sz="1800"/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    }&lt;VBD|IN&gt;+{ # Chink sequences of VBD and IN """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buSzTx/>
              <a:buNone/>
              <a:defRPr sz="1800"/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sentence = [("the", "DT"), ("little", "JJ"), ("yellow", "JJ"),</a:t>
            </a:r>
            <a:br>
              <a:rPr b="1">
                <a:latin typeface="Courier"/>
                <a:ea typeface="Courier"/>
                <a:cs typeface="Courier"/>
                <a:sym typeface="Courier"/>
              </a:rPr>
            </a:br>
            <a:r>
              <a:rPr b="1">
                <a:latin typeface="Courier"/>
                <a:ea typeface="Courier"/>
                <a:cs typeface="Courier"/>
                <a:sym typeface="Courier"/>
              </a:rPr>
              <a:t>("dog", "NN"), ("barked", "VBD"), ("at", "IN"), ("the", "DT"), ("cat", "NN")]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buSzTx/>
              <a:buNone/>
              <a:defRPr sz="1800"/>
            </a:pPr>
            <a:r>
              <a:rPr b="1">
                <a:solidFill>
                  <a:srgbClr val="004080"/>
                </a:solidFill>
                <a:latin typeface="Courier"/>
                <a:ea typeface="Courier"/>
                <a:cs typeface="Courier"/>
                <a:sym typeface="Courier"/>
              </a:rPr>
              <a:t>cp = nltk.RegexpParser(grammar)</a:t>
            </a:r>
            <a:endParaRPr b="1">
              <a:solidFill>
                <a:srgbClr val="00408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buSzTx/>
              <a:buNone/>
              <a:defRPr sz="1800"/>
            </a:pPr>
            <a:r>
              <a:rPr b="1">
                <a:solidFill>
                  <a:srgbClr val="004080"/>
                </a:solidFill>
                <a:latin typeface="Courier"/>
                <a:ea typeface="Courier"/>
                <a:cs typeface="Courier"/>
                <a:sym typeface="Courier"/>
              </a:rPr>
              <a:t>&gt;&gt;&gt; print cp.parse(sentence)</a:t>
            </a:r>
            <a:endParaRPr b="1">
              <a:solidFill>
                <a:srgbClr val="00408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buSzTx/>
              <a:buNone/>
              <a:defRPr sz="1800"/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(S</a:t>
            </a:r>
            <a:br>
              <a:rPr b="1">
                <a:latin typeface="Courier"/>
                <a:ea typeface="Courier"/>
                <a:cs typeface="Courier"/>
                <a:sym typeface="Courier"/>
              </a:rPr>
            </a:br>
            <a:r>
              <a:rPr b="1">
                <a:latin typeface="Courier"/>
                <a:ea typeface="Courier"/>
                <a:cs typeface="Courier"/>
                <a:sym typeface="Courier"/>
              </a:rPr>
              <a:t>(NP the/DT little/JJ yellow/JJ dog/NN) barked/VBD</a:t>
            </a:r>
            <a:br>
              <a:rPr b="1">
                <a:latin typeface="Courier"/>
                <a:ea typeface="Courier"/>
                <a:cs typeface="Courier"/>
                <a:sym typeface="Courier"/>
              </a:rPr>
            </a:br>
            <a:r>
              <a:rPr b="1">
                <a:latin typeface="Courier"/>
                <a:ea typeface="Courier"/>
                <a:cs typeface="Courier"/>
                <a:sym typeface="Courier"/>
              </a:rPr>
              <a:t>at/IN</a:t>
            </a:r>
            <a:br>
              <a:rPr b="1">
                <a:latin typeface="Courier"/>
                <a:ea typeface="Courier"/>
                <a:cs typeface="Courier"/>
                <a:sym typeface="Courier"/>
              </a:rPr>
            </a:br>
            <a:r>
              <a:rPr b="1">
                <a:latin typeface="Courier"/>
                <a:ea typeface="Courier"/>
                <a:cs typeface="Courier"/>
                <a:sym typeface="Courier"/>
              </a:rPr>
              <a:t>(NP the/DT cat/NN))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  <p:sp>
        <p:nvSpPr>
          <p:cNvPr id="122" name="Shape 122"/>
          <p:cNvSpPr/>
          <p:nvPr>
            <p:ph type="title" idx="4294967295"/>
          </p:nvPr>
        </p:nvSpPr>
        <p:spPr>
          <a:xfrm>
            <a:off x="457200" y="-187326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 b="0" sz="1800"/>
            </a:pPr>
            <a:r>
              <a:rPr b="1" sz="4400"/>
              <a:t>Representing chunks</a:t>
            </a:r>
          </a:p>
        </p:txBody>
      </p:sp>
      <p:sp>
        <p:nvSpPr>
          <p:cNvPr id="123" name="Shape 123"/>
          <p:cNvSpPr/>
          <p:nvPr>
            <p:ph type="body" idx="4294967295"/>
          </p:nvPr>
        </p:nvSpPr>
        <p:spPr>
          <a:xfrm>
            <a:off x="457200" y="1066800"/>
            <a:ext cx="8113307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 marL="310753" indent="-310753">
              <a:defRPr sz="1800"/>
            </a:pPr>
            <a:r>
              <a:rPr sz="2900"/>
              <a:t>Chunk structures can be represented using either </a:t>
            </a:r>
            <a:r>
              <a:rPr b="1" sz="2900"/>
              <a:t>tags</a:t>
            </a:r>
            <a:r>
              <a:rPr sz="2900"/>
              <a:t> or </a:t>
            </a:r>
            <a:r>
              <a:rPr b="1" sz="2900"/>
              <a:t>trees</a:t>
            </a:r>
            <a:r>
              <a:rPr sz="2900"/>
              <a:t>.</a:t>
            </a:r>
            <a:endParaRPr sz="2900"/>
          </a:p>
          <a:p>
            <a:pPr lvl="0" marL="310753" indent="-310753">
              <a:defRPr sz="1800"/>
            </a:pPr>
            <a:r>
              <a:rPr sz="2900"/>
              <a:t>The most widespread file representation uses </a:t>
            </a:r>
            <a:r>
              <a:rPr b="1" sz="2900"/>
              <a:t>IOB tags</a:t>
            </a:r>
            <a:r>
              <a:rPr sz="2900"/>
              <a:t>.</a:t>
            </a:r>
            <a:endParaRPr sz="2900"/>
          </a:p>
          <a:p>
            <a:pPr lvl="0" marL="310753" indent="-310753">
              <a:defRPr sz="1800"/>
            </a:pPr>
            <a:r>
              <a:rPr sz="2900"/>
              <a:t>In this scheme, each token is tagged with one of three special chunk tags, </a:t>
            </a:r>
            <a:r>
              <a:rPr b="1" sz="2900"/>
              <a:t>I</a:t>
            </a:r>
            <a:r>
              <a:rPr sz="2900"/>
              <a:t> (inside), </a:t>
            </a:r>
            <a:r>
              <a:rPr b="1" sz="2900"/>
              <a:t>O</a:t>
            </a:r>
            <a:r>
              <a:rPr sz="2900"/>
              <a:t> (outside), or </a:t>
            </a:r>
            <a:r>
              <a:rPr b="1" sz="2900"/>
              <a:t>B</a:t>
            </a:r>
            <a:r>
              <a:rPr sz="2900"/>
              <a:t> (begin).</a:t>
            </a:r>
            <a:endParaRPr sz="2900"/>
          </a:p>
          <a:p>
            <a:pPr lvl="1" marL="767953" indent="-310753">
              <a:defRPr sz="1800"/>
            </a:pPr>
            <a:r>
              <a:rPr sz="2400"/>
              <a:t>A token is tagged as B if it marks the beginning of a chunk. </a:t>
            </a:r>
            <a:endParaRPr sz="2400"/>
          </a:p>
          <a:p>
            <a:pPr lvl="1" marL="767953" indent="-310753">
              <a:defRPr sz="1800"/>
            </a:pPr>
            <a:r>
              <a:rPr sz="2400"/>
              <a:t>Subsequent tokens within the chunk are tagged I. </a:t>
            </a:r>
            <a:endParaRPr sz="2400"/>
          </a:p>
          <a:p>
            <a:pPr lvl="1" marL="767953" indent="-310753">
              <a:defRPr sz="1800"/>
            </a:pPr>
            <a:r>
              <a:rPr sz="2400"/>
              <a:t>All other tokens are tagged O. </a:t>
            </a:r>
            <a:endParaRPr sz="2400"/>
          </a:p>
          <a:p>
            <a:pPr lvl="1" marL="767953" indent="-310753">
              <a:defRPr sz="1800"/>
            </a:pPr>
            <a:r>
              <a:rPr sz="2400"/>
              <a:t>The B and I tags are suffixed with the chunk type, e.g., B-NP, I- NP.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3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6553200" y="6248400"/>
            <a:ext cx="19050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sz="1200"/>
              <a:t>16</a:t>
            </a:r>
          </a:p>
        </p:txBody>
      </p:sp>
      <p:sp>
        <p:nvSpPr>
          <p:cNvPr id="126" name="Shape 126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3600"/>
            </a:lvl1pPr>
          </a:lstStyle>
          <a:p>
            <a:pPr lvl="0">
              <a:defRPr b="0" sz="1800"/>
            </a:pPr>
            <a:r>
              <a:rPr b="1" sz="3600"/>
              <a:t>Workflow for info extraction</a:t>
            </a:r>
          </a:p>
        </p:txBody>
      </p:sp>
      <p:pic>
        <p:nvPicPr>
          <p:cNvPr id="127" name="ie-architecture.png" descr="ie-architecture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8100" y="1981200"/>
            <a:ext cx="6527800" cy="4114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553200" y="6248400"/>
            <a:ext cx="19050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sz="1200"/>
              <a:t>18</a:t>
            </a:r>
          </a:p>
        </p:txBody>
      </p:sp>
      <p:sp>
        <p:nvSpPr>
          <p:cNvPr id="132" name="Shape 132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/>
            </a:pPr>
            <a:r>
              <a:rPr b="1" sz="4400"/>
              <a:t>Hierarchical structure</a:t>
            </a:r>
          </a:p>
        </p:txBody>
      </p:sp>
      <p:sp>
        <p:nvSpPr>
          <p:cNvPr id="133" name="Shape 133"/>
          <p:cNvSpPr/>
          <p:nvPr>
            <p:ph type="body" idx="4294967295"/>
          </p:nvPr>
        </p:nvSpPr>
        <p:spPr>
          <a:xfrm>
            <a:off x="685800" y="1701800"/>
            <a:ext cx="7772400" cy="4700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800"/>
              <a:t>Chunks can be represented as trees</a:t>
            </a:r>
            <a:endParaRPr sz="2800"/>
          </a:p>
          <a:p>
            <a:pPr lvl="0" marL="300037" indent="-300037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800"/>
              <a:t>Hierarchy from tags</a:t>
            </a:r>
            <a:endParaRPr sz="2800"/>
          </a:p>
          <a:p>
            <a:pPr lvl="1" marL="702128" indent="-244928">
              <a:lnSpc>
                <a:spcPct val="90000"/>
              </a:lnSpc>
              <a:spcBef>
                <a:spcPts val="400"/>
              </a:spcBef>
              <a:buClr>
                <a:srgbClr val="008040"/>
              </a:buClr>
              <a:defRPr sz="1800"/>
            </a:pPr>
            <a:r>
              <a:rPr sz="2400"/>
              <a:t>IOB tags</a:t>
            </a:r>
            <a:endParaRPr sz="2400"/>
          </a:p>
          <a:p>
            <a:pPr lvl="2" marL="1123950" indent="-209550">
              <a:lnSpc>
                <a:spcPct val="90000"/>
              </a:lnSpc>
              <a:spcBef>
                <a:spcPts val="400"/>
              </a:spcBef>
              <a:buClr>
                <a:srgbClr val="800000"/>
              </a:buClr>
              <a:defRPr sz="1800"/>
            </a:pPr>
            <a:r>
              <a:rPr sz="2200"/>
              <a:t>Inside, Outside, Begin</a:t>
            </a:r>
            <a:endParaRPr sz="2200"/>
          </a:p>
          <a:p>
            <a:pPr lvl="1" marL="702128" indent="-244928">
              <a:lnSpc>
                <a:spcPct val="90000"/>
              </a:lnSpc>
              <a:spcBef>
                <a:spcPts val="400"/>
              </a:spcBef>
              <a:buClr>
                <a:srgbClr val="008040"/>
              </a:buClr>
              <a:defRPr sz="1800"/>
            </a:pPr>
            <a:r>
              <a:rPr sz="2400"/>
              <a:t>IOB tags for example:</a:t>
            </a:r>
            <a:endParaRPr sz="2400"/>
          </a:p>
          <a:p>
            <a:pPr lvl="2" marL="228600" indent="685800">
              <a:lnSpc>
                <a:spcPct val="90000"/>
              </a:lnSpc>
              <a:spcBef>
                <a:spcPts val="400"/>
              </a:spcBef>
              <a:buSzTx/>
              <a:buNone/>
              <a:defRPr sz="1800"/>
            </a:pPr>
            <a:r>
              <a:rPr sz="2200">
                <a:latin typeface="Courier"/>
                <a:ea typeface="Courier"/>
                <a:cs typeface="Courier"/>
                <a:sym typeface="Courier"/>
              </a:rPr>
              <a:t>We PRP B-NP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  <a:p>
            <a:pPr lvl="2" marL="228600" indent="685800">
              <a:lnSpc>
                <a:spcPct val="90000"/>
              </a:lnSpc>
              <a:spcBef>
                <a:spcPts val="400"/>
              </a:spcBef>
              <a:buSzTx/>
              <a:buNone/>
              <a:defRPr sz="1800"/>
            </a:pPr>
            <a:r>
              <a:rPr sz="2200">
                <a:latin typeface="Courier"/>
                <a:ea typeface="Courier"/>
                <a:cs typeface="Courier"/>
                <a:sym typeface="Courier"/>
              </a:rPr>
              <a:t>saw VBD O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  <a:p>
            <a:pPr lvl="2" marL="228600" indent="685800">
              <a:lnSpc>
                <a:spcPct val="90000"/>
              </a:lnSpc>
              <a:spcBef>
                <a:spcPts val="400"/>
              </a:spcBef>
              <a:buSzTx/>
              <a:buNone/>
              <a:defRPr sz="1800"/>
            </a:pPr>
            <a:r>
              <a:rPr sz="2200">
                <a:latin typeface="Courier"/>
                <a:ea typeface="Courier"/>
                <a:cs typeface="Courier"/>
                <a:sym typeface="Courier"/>
              </a:rPr>
              <a:t>the DT B-NP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  <a:p>
            <a:pPr lvl="2" marL="228600" indent="685800">
              <a:lnSpc>
                <a:spcPct val="90000"/>
              </a:lnSpc>
              <a:spcBef>
                <a:spcPts val="400"/>
              </a:spcBef>
              <a:buSzTx/>
              <a:buNone/>
              <a:defRPr sz="1800"/>
            </a:pPr>
            <a:r>
              <a:rPr sz="2200">
                <a:latin typeface="Courier"/>
                <a:ea typeface="Courier"/>
                <a:cs typeface="Courier"/>
                <a:sym typeface="Courier"/>
              </a:rPr>
              <a:t>little JJ I-NP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  <a:p>
            <a:pPr lvl="2" marL="228600" indent="685800">
              <a:lnSpc>
                <a:spcPct val="90000"/>
              </a:lnSpc>
              <a:spcBef>
                <a:spcPts val="400"/>
              </a:spcBef>
              <a:buSzTx/>
              <a:buNone/>
              <a:defRPr sz="1800"/>
            </a:pPr>
            <a:r>
              <a:rPr sz="2200">
                <a:latin typeface="Courier"/>
                <a:ea typeface="Courier"/>
                <a:cs typeface="Courier"/>
                <a:sym typeface="Courier"/>
              </a:rPr>
              <a:t>yellow JJ I-NP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  <a:p>
            <a:pPr lvl="2" marL="228600" indent="685800">
              <a:lnSpc>
                <a:spcPct val="90000"/>
              </a:lnSpc>
              <a:spcBef>
                <a:spcPts val="400"/>
              </a:spcBef>
              <a:buSzTx/>
              <a:buNone/>
              <a:defRPr sz="1800"/>
            </a:pPr>
            <a:r>
              <a:rPr sz="2200">
                <a:latin typeface="Courier"/>
                <a:ea typeface="Courier"/>
                <a:cs typeface="Courier"/>
                <a:sym typeface="Courier"/>
              </a:rPr>
              <a:t>dog NN I-NP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3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6553200" y="6248400"/>
            <a:ext cx="19050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sz="1200"/>
              <a:t>19</a:t>
            </a:r>
          </a:p>
        </p:txBody>
      </p:sp>
      <p:sp>
        <p:nvSpPr>
          <p:cNvPr id="136" name="Shape 136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/>
            </a:pPr>
            <a:r>
              <a:rPr b="1" sz="4400"/>
              <a:t>Results</a:t>
            </a:r>
          </a:p>
        </p:txBody>
      </p:sp>
      <p:pic>
        <p:nvPicPr>
          <p:cNvPr id="137" name="chunk-tagrep.png" descr="chunk-tagrep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800" y="2284412"/>
            <a:ext cx="7772400" cy="13731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chunk-treerep.png" descr="chunk-treerep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19275" y="4114800"/>
            <a:ext cx="5505450" cy="1981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 idx="4294967295"/>
          </p:nvPr>
        </p:nvSpPr>
        <p:spPr>
          <a:xfrm>
            <a:off x="685800" y="1219200"/>
            <a:ext cx="7772400" cy="220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/>
            </a:pPr>
            <a:r>
              <a:rPr b="1" sz="4400"/>
              <a:t>Developing &amp; evaluating chunkers</a:t>
            </a:r>
          </a:p>
        </p:txBody>
      </p:sp>
      <p:sp>
        <p:nvSpPr>
          <p:cNvPr id="143" name="Shape 143"/>
          <p:cNvSpPr/>
          <p:nvPr>
            <p:ph type="body" idx="4294967295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0" indent="0" algn="r">
              <a:buSzTx/>
              <a:buNone/>
            </a:lvl1pPr>
          </a:lstStyle>
          <a:p>
            <a:pPr lvl="0">
              <a:defRPr sz="1800"/>
            </a:pPr>
            <a:r>
              <a:rPr sz="3200"/>
              <a:t>NLPP 7.3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6553200" y="6248400"/>
            <a:ext cx="19050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sz="1200"/>
              <a:t>21</a:t>
            </a:r>
          </a:p>
        </p:txBody>
      </p:sp>
      <p:sp>
        <p:nvSpPr>
          <p:cNvPr id="146" name="Shape 146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/>
            </a:pPr>
            <a:r>
              <a:rPr b="1" sz="4400"/>
              <a:t>Overview</a:t>
            </a:r>
          </a:p>
        </p:txBody>
      </p:sp>
      <p:sp>
        <p:nvSpPr>
          <p:cNvPr id="147" name="Shape 147"/>
          <p:cNvSpPr/>
          <p:nvPr>
            <p:ph type="body" idx="4294967295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Need a corpus that is already chunked to evaluate a new chunker. </a:t>
            </a:r>
            <a:endParaRPr sz="3200"/>
          </a:p>
          <a:p>
            <a:pPr lvl="1" marL="742950" indent="-285750">
              <a:spcBef>
                <a:spcPts val="600"/>
              </a:spcBef>
              <a:buClr>
                <a:srgbClr val="008040"/>
              </a:buClr>
              <a:defRPr sz="1800"/>
            </a:pPr>
            <a:r>
              <a:rPr sz="2800"/>
              <a:t>CoNLL-2000 Chunking Corpus from Wall Street Journal</a:t>
            </a:r>
            <a:endParaRPr sz="2800"/>
          </a:p>
          <a:p>
            <a:pPr lvl="0">
              <a:defRPr sz="1800"/>
            </a:pPr>
            <a:r>
              <a:rPr sz="3200"/>
              <a:t>Evaluation</a:t>
            </a:r>
            <a:endParaRPr sz="3200"/>
          </a:p>
          <a:p>
            <a:pPr lvl="0">
              <a:defRPr sz="1800"/>
            </a:pPr>
            <a:r>
              <a:rPr sz="3200"/>
              <a:t>Training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6553200" y="6248400"/>
            <a:ext cx="19050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sz="1200"/>
              <a:t>3</a:t>
            </a:r>
          </a:p>
        </p:txBody>
      </p:sp>
      <p:sp>
        <p:nvSpPr>
          <p:cNvPr id="19" name="Shape 19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/>
            </a:pPr>
            <a:r>
              <a:rPr b="1" sz="4400"/>
              <a:t>Intro, cont.</a:t>
            </a:r>
          </a:p>
        </p:txBody>
      </p:sp>
      <p:sp>
        <p:nvSpPr>
          <p:cNvPr id="20" name="Shape 20"/>
          <p:cNvSpPr/>
          <p:nvPr>
            <p:ph type="body" idx="4294967295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defRPr sz="1800"/>
            </a:pPr>
            <a:r>
              <a:rPr sz="2800"/>
              <a:t>The state of the art in NLP is still a long way from being able to build general-purpose representations of meaning from unrestricted text. </a:t>
            </a:r>
            <a:endParaRPr sz="2800"/>
          </a:p>
          <a:p>
            <a:pPr lvl="0" marL="300037" indent="-300037">
              <a:spcBef>
                <a:spcPts val="600"/>
              </a:spcBef>
              <a:defRPr sz="1800"/>
            </a:pPr>
            <a:r>
              <a:rPr sz="2800"/>
              <a:t>If we instead focus our efforts on a limited set of questions or "entity relations," such as </a:t>
            </a:r>
            <a:endParaRPr sz="2800"/>
          </a:p>
          <a:p>
            <a:pPr lvl="1" marL="702128" indent="-244928">
              <a:spcBef>
                <a:spcPts val="500"/>
              </a:spcBef>
              <a:buClr>
                <a:srgbClr val="008040"/>
              </a:buClr>
              <a:defRPr sz="1800"/>
            </a:pPr>
            <a:r>
              <a:rPr sz="2400"/>
              <a:t>"where are different facilities located," or </a:t>
            </a:r>
            <a:endParaRPr sz="2400"/>
          </a:p>
          <a:p>
            <a:pPr lvl="1" marL="702128" indent="-244928">
              <a:spcBef>
                <a:spcPts val="500"/>
              </a:spcBef>
              <a:buClr>
                <a:srgbClr val="008040"/>
              </a:buClr>
              <a:defRPr sz="1800"/>
            </a:pPr>
            <a:r>
              <a:rPr sz="2400"/>
              <a:t>"who is employed by what company," </a:t>
            </a:r>
            <a:endParaRPr sz="2400"/>
          </a:p>
          <a:p>
            <a:pPr lvl="0" marL="300037" indent="-300037">
              <a:spcBef>
                <a:spcPts val="600"/>
              </a:spcBef>
              <a:defRPr sz="1800"/>
            </a:pPr>
            <a:r>
              <a:rPr sz="2800"/>
              <a:t>we can make significant progress. 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0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  <p:sp>
        <p:nvSpPr>
          <p:cNvPr id="150" name="Shape 150"/>
          <p:cNvSpPr/>
          <p:nvPr>
            <p:ph type="title" idx="4294967295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 b="0" sz="1800"/>
            </a:pPr>
            <a:r>
              <a:rPr b="1" sz="4400"/>
              <a:t>CoNLL-2000 Chunking Corpus</a:t>
            </a:r>
          </a:p>
        </p:txBody>
      </p:sp>
      <p:sp>
        <p:nvSpPr>
          <p:cNvPr id="151" name="Shape 151"/>
          <p:cNvSpPr/>
          <p:nvPr>
            <p:ph type="body" idx="4294967295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/>
            </a:pPr>
            <a:r>
              <a:rPr sz="3200"/>
              <a:t>CoNLL = Conference on Natural Language Learning. </a:t>
            </a:r>
            <a:endParaRPr sz="3200"/>
          </a:p>
          <a:p>
            <a:pPr lvl="0">
              <a:defRPr sz="1800"/>
            </a:pPr>
            <a:r>
              <a:rPr sz="3200"/>
              <a:t>CoNLL-2000 held in Lisbon, Portugal</a:t>
            </a:r>
            <a:endParaRPr sz="3200"/>
          </a:p>
          <a:p>
            <a:pPr lvl="0">
              <a:defRPr sz="1800"/>
            </a:pPr>
            <a:r>
              <a:rPr sz="3200"/>
              <a:t>The CoNLL-2000 Chunking Corpus contains 270k words of Wall Street Journal text, divi- ded into “train” and “test” portions, annotated with part-of-speech tags and chunk tags in the IOB format.</a:t>
            </a:r>
            <a:endParaRPr sz="3200"/>
          </a:p>
          <a:p>
            <a:pPr lvl="0">
              <a:defRPr sz="1800"/>
            </a:pPr>
            <a:r>
              <a:rPr sz="3200"/>
              <a:t>We can access the data using </a:t>
            </a:r>
            <a:r>
              <a:rPr b="1" sz="3200">
                <a:solidFill>
                  <a:srgbClr val="004080"/>
                </a:solidFill>
                <a:latin typeface="Courier"/>
                <a:ea typeface="Courier"/>
                <a:cs typeface="Courier"/>
                <a:sym typeface="Courier"/>
              </a:rPr>
              <a:t>nltk.corpus.conll2000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1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  <p:sp>
        <p:nvSpPr>
          <p:cNvPr id="154" name="Shape 154"/>
          <p:cNvSpPr/>
          <p:nvPr>
            <p:ph type="title" idx="4294967295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 b="0" sz="1800"/>
            </a:pPr>
            <a:r>
              <a:rPr b="1" sz="4400"/>
              <a:t>CoNLL-2000</a:t>
            </a:r>
          </a:p>
        </p:txBody>
      </p:sp>
      <p:sp>
        <p:nvSpPr>
          <p:cNvPr id="155" name="Shape 155"/>
          <p:cNvSpPr/>
          <p:nvPr>
            <p:ph type="body" idx="4294967295"/>
          </p:nvPr>
        </p:nvSpPr>
        <p:spPr>
          <a:xfrm>
            <a:off x="457200" y="1346200"/>
            <a:ext cx="8229600" cy="5484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/>
            </a:pPr>
            <a:r>
              <a:rPr sz="3200"/>
              <a:t>Here is an example that reads the 100th sentence of the “train” portion of the corpus:</a:t>
            </a:r>
            <a:endParaRPr sz="3200"/>
          </a:p>
          <a:p>
            <a:pPr lvl="0" marL="0" indent="0" defTabSz="457200">
              <a:spcBef>
                <a:spcPts val="1200"/>
              </a:spcBef>
              <a:buClrTx/>
              <a:buSzTx/>
              <a:buFontTx/>
              <a:buNone/>
              <a:defRPr sz="1800"/>
            </a:pPr>
            <a:r>
              <a:rPr b="1" sz="2100">
                <a:latin typeface="Courier"/>
                <a:ea typeface="Courier"/>
                <a:cs typeface="Courier"/>
                <a:sym typeface="Courier"/>
              </a:rPr>
              <a:t>&gt;&gt;&gt; from nltk.corpus import conll2000</a:t>
            </a:r>
            <a:br>
              <a:rPr b="1" sz="2100">
                <a:latin typeface="Courier"/>
                <a:ea typeface="Courier"/>
                <a:cs typeface="Courier"/>
                <a:sym typeface="Courier"/>
              </a:rPr>
            </a:br>
            <a:r>
              <a:rPr b="1" sz="2100">
                <a:latin typeface="Courier"/>
                <a:ea typeface="Courier"/>
                <a:cs typeface="Courier"/>
                <a:sym typeface="Courier"/>
              </a:rPr>
              <a:t>&gt;&gt;&gt; print conll2000.chunked_sents('train.txt')[99]</a:t>
            </a:r>
            <a:endParaRPr b="1" sz="2200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457200"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100">
                <a:latin typeface="Courier"/>
                <a:ea typeface="Courier"/>
                <a:cs typeface="Courier"/>
                <a:sym typeface="Courier"/>
              </a:rPr>
              <a:t>(S</a:t>
            </a:r>
            <a:br>
              <a:rPr sz="2100">
                <a:latin typeface="Courier"/>
                <a:ea typeface="Courier"/>
                <a:cs typeface="Courier"/>
                <a:sym typeface="Courier"/>
              </a:rPr>
            </a:br>
            <a:r>
              <a:rPr sz="2100">
                <a:latin typeface="Courier"/>
                <a:ea typeface="Courier"/>
                <a:cs typeface="Courier"/>
                <a:sym typeface="Courier"/>
              </a:rPr>
              <a:t>(PP Over/IN)</a:t>
            </a:r>
            <a:br>
              <a:rPr sz="2100">
                <a:latin typeface="Courier"/>
                <a:ea typeface="Courier"/>
                <a:cs typeface="Courier"/>
                <a:sym typeface="Courier"/>
              </a:rPr>
            </a:br>
            <a:r>
              <a:rPr sz="2100">
                <a:latin typeface="Courier"/>
                <a:ea typeface="Courier"/>
                <a:cs typeface="Courier"/>
                <a:sym typeface="Courier"/>
              </a:rPr>
              <a:t>(NP a/DT cup/NN)</a:t>
            </a:r>
            <a:br>
              <a:rPr sz="2100">
                <a:latin typeface="Courier"/>
                <a:ea typeface="Courier"/>
                <a:cs typeface="Courier"/>
                <a:sym typeface="Courier"/>
              </a:rPr>
            </a:br>
            <a:r>
              <a:rPr sz="2100">
                <a:latin typeface="Courier"/>
                <a:ea typeface="Courier"/>
                <a:cs typeface="Courier"/>
                <a:sym typeface="Courier"/>
              </a:rPr>
              <a:t>(PP of/IN)</a:t>
            </a:r>
            <a:br>
              <a:rPr sz="2100">
                <a:latin typeface="Courier"/>
                <a:ea typeface="Courier"/>
                <a:cs typeface="Courier"/>
                <a:sym typeface="Courier"/>
              </a:rPr>
            </a:br>
            <a:r>
              <a:rPr sz="2100">
                <a:latin typeface="Courier"/>
                <a:ea typeface="Courier"/>
                <a:cs typeface="Courier"/>
                <a:sym typeface="Courier"/>
              </a:rPr>
              <a:t>(NP coffee/NN)</a:t>
            </a:r>
            <a:br>
              <a:rPr sz="2100">
                <a:latin typeface="Courier"/>
                <a:ea typeface="Courier"/>
                <a:cs typeface="Courier"/>
                <a:sym typeface="Courier"/>
              </a:rPr>
            </a:br>
            <a:r>
              <a:rPr sz="2100">
                <a:latin typeface="Courier"/>
                <a:ea typeface="Courier"/>
                <a:cs typeface="Courier"/>
                <a:sym typeface="Courier"/>
              </a:rPr>
              <a:t>,/,</a:t>
            </a:r>
            <a:br>
              <a:rPr sz="2100">
                <a:latin typeface="Courier"/>
                <a:ea typeface="Courier"/>
                <a:cs typeface="Courier"/>
                <a:sym typeface="Courier"/>
              </a:rPr>
            </a:br>
            <a:r>
              <a:rPr sz="2100">
                <a:latin typeface="Courier"/>
                <a:ea typeface="Courier"/>
                <a:cs typeface="Courier"/>
                <a:sym typeface="Courier"/>
              </a:rPr>
              <a:t>(NP Mr./NNP Stone/NNP)</a:t>
            </a:r>
            <a:endParaRPr sz="2100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457200"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100">
                <a:latin typeface="Courier"/>
                <a:ea typeface="Courier"/>
                <a:cs typeface="Courier"/>
                <a:sym typeface="Courier"/>
              </a:rPr>
              <a:t>(VP told/VBD)</a:t>
            </a:r>
            <a:br>
              <a:rPr sz="2100">
                <a:latin typeface="Courier"/>
                <a:ea typeface="Courier"/>
                <a:cs typeface="Courier"/>
                <a:sym typeface="Courier"/>
              </a:rPr>
            </a:br>
            <a:r>
              <a:rPr sz="2100">
                <a:latin typeface="Courier"/>
                <a:ea typeface="Courier"/>
                <a:cs typeface="Courier"/>
                <a:sym typeface="Courier"/>
              </a:rPr>
              <a:t>(NP his/PRP$ story/NN) </a:t>
            </a:r>
            <a:endParaRPr sz="2100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457200">
              <a:spcBef>
                <a:spcPts val="1200"/>
              </a:spcBef>
              <a:buClrTx/>
              <a:buSzTx/>
              <a:buFontTx/>
              <a:buNone/>
              <a:defRPr sz="1800"/>
            </a:pPr>
            <a:r>
              <a:rPr sz="2100">
                <a:latin typeface="Courier"/>
                <a:ea typeface="Courier"/>
                <a:cs typeface="Courier"/>
                <a:sym typeface="Courier"/>
              </a:rPr>
              <a:t>./.)</a:t>
            </a:r>
            <a:endParaRPr sz="12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  <p:sp>
        <p:nvSpPr>
          <p:cNvPr id="158" name="Shape 158"/>
          <p:cNvSpPr/>
          <p:nvPr>
            <p:ph type="title" idx="4294967295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 b="0" sz="1800"/>
            </a:pPr>
            <a:r>
              <a:rPr b="1" sz="4400"/>
              <a:t>chunk.conllstr2tree()</a:t>
            </a:r>
          </a:p>
        </p:txBody>
      </p:sp>
      <p:sp>
        <p:nvSpPr>
          <p:cNvPr id="159" name="Shape 159"/>
          <p:cNvSpPr/>
          <p:nvPr>
            <p:ph type="body" idx="4294967295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/>
            </a:pPr>
            <a:r>
              <a:rPr sz="3200"/>
              <a:t>see example p271-conllstr2tree.py</a:t>
            </a: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  <p:sp>
        <p:nvSpPr>
          <p:cNvPr id="162" name="Shape 162"/>
          <p:cNvSpPr/>
          <p:nvPr>
            <p:ph type="title" idx="4294967295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 b="0" sz="1800"/>
            </a:pPr>
            <a:r>
              <a:rPr b="1" sz="4400"/>
              <a:t>Establish baseline</a:t>
            </a:r>
          </a:p>
        </p:txBody>
      </p:sp>
      <p:sp>
        <p:nvSpPr>
          <p:cNvPr id="163" name="Shape 163"/>
          <p:cNvSpPr/>
          <p:nvPr>
            <p:ph type="body" idx="4294967295"/>
          </p:nvPr>
        </p:nvSpPr>
        <p:spPr>
          <a:xfrm>
            <a:off x="573437" y="1498492"/>
            <a:ext cx="8229601" cy="5153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/>
            </a:pPr>
            <a:r>
              <a:rPr sz="3200"/>
              <a:t>Now that we can access a chunked corpus, we can </a:t>
            </a:r>
            <a:r>
              <a:rPr i="1" sz="3200"/>
              <a:t>evaluate</a:t>
            </a:r>
            <a:r>
              <a:rPr sz="3200"/>
              <a:t> chunkers.</a:t>
            </a:r>
            <a:endParaRPr sz="3200"/>
          </a:p>
          <a:p>
            <a:pPr lvl="0">
              <a:defRPr sz="1800"/>
            </a:pPr>
            <a:r>
              <a:rPr sz="3200"/>
              <a:t>Establish baseline for the trivial chunk parser </a:t>
            </a:r>
            <a:r>
              <a:rPr b="1" sz="3200">
                <a:latin typeface="Courier"/>
                <a:ea typeface="Courier"/>
                <a:cs typeface="Courier"/>
                <a:sym typeface="Courier"/>
              </a:rPr>
              <a:t>cp</a:t>
            </a:r>
            <a:r>
              <a:rPr sz="3200"/>
              <a:t> that creates no chunks</a:t>
            </a:r>
            <a:endParaRPr sz="32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1100"/>
          </a:p>
          <a:p>
            <a:pPr lvl="0" marL="0" indent="0" defTabSz="457200"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&gt;&gt;&gt; from nltk.corpus import conll2000</a:t>
            </a:r>
            <a:br>
              <a:rPr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latin typeface="Courier"/>
                <a:ea typeface="Courier"/>
                <a:cs typeface="Courier"/>
                <a:sym typeface="Courier"/>
              </a:rPr>
              <a:t>&gt;&gt;&gt; cp = nltk.RegexpParser("")</a:t>
            </a:r>
            <a:br>
              <a:rPr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latin typeface="Courier"/>
                <a:ea typeface="Courier"/>
                <a:cs typeface="Courier"/>
                <a:sym typeface="Courier"/>
              </a:rPr>
              <a:t>&gt;&gt;&gt; test_sents = conll2000.chunked_sents('test.txt', chunk_types=['NP'])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457200"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&gt;&gt;&gt; print cp.evaluate(test_sents)</a:t>
            </a:r>
            <a:br>
              <a:rPr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latin typeface="Courier"/>
                <a:ea typeface="Courier"/>
                <a:cs typeface="Courier"/>
                <a:sym typeface="Courier"/>
              </a:rPr>
              <a:t>ChunkParse score:</a:t>
            </a:r>
            <a:endParaRPr sz="1900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457200"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IOB Accuracy: 43.4%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457200"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Precision: 0.0%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457200"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Recall: 0.0%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457200"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F-Measure: 0.0%</a:t>
            </a:r>
            <a:endParaRPr sz="12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  <p:sp>
        <p:nvSpPr>
          <p:cNvPr id="168" name="Shape 168"/>
          <p:cNvSpPr/>
          <p:nvPr>
            <p:ph type="title" idx="4294967295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 b="0" sz="1800"/>
            </a:pPr>
            <a:r>
              <a:rPr b="1" sz="4400"/>
              <a:t>Simple evaluation</a:t>
            </a:r>
          </a:p>
        </p:txBody>
      </p:sp>
      <p:sp>
        <p:nvSpPr>
          <p:cNvPr id="169" name="Shape 169"/>
          <p:cNvSpPr/>
          <p:nvPr>
            <p:ph type="body" idx="4294967295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/>
            </a:pPr>
            <a:r>
              <a:rPr sz="3200"/>
              <a:t>Now let’s try a naive regular expression chunker that looks for tags beginning with letters that are characteristic of noun phrase tags (e.g., CD, DT, and JJ).</a:t>
            </a:r>
            <a:endParaRPr sz="32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b="1" sz="2300">
                <a:latin typeface="Courier"/>
                <a:ea typeface="Courier"/>
                <a:cs typeface="Courier"/>
                <a:sym typeface="Courier"/>
              </a:rPr>
              <a:t>&gt;&gt;&gt; grammar = r"NP: {&lt;[CDJNP].*&gt;+}" </a:t>
            </a:r>
            <a:endParaRPr b="1" sz="2300"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b="1" sz="2300">
                <a:latin typeface="Courier"/>
                <a:ea typeface="Courier"/>
                <a:cs typeface="Courier"/>
                <a:sym typeface="Courier"/>
              </a:rPr>
              <a:t>&gt;&gt;&gt; cp = </a:t>
            </a:r>
            <a:r>
              <a:rPr b="1" sz="2300">
                <a:solidFill>
                  <a:srgbClr val="004080"/>
                </a:solidFill>
                <a:latin typeface="Courier"/>
                <a:ea typeface="Courier"/>
                <a:cs typeface="Courier"/>
                <a:sym typeface="Courier"/>
              </a:rPr>
              <a:t>nltk.RegexpParser</a:t>
            </a:r>
            <a:r>
              <a:rPr b="1" sz="2300">
                <a:latin typeface="Courier"/>
                <a:ea typeface="Courier"/>
                <a:cs typeface="Courier"/>
                <a:sym typeface="Courier"/>
              </a:rPr>
              <a:t>(grammar) </a:t>
            </a:r>
            <a:endParaRPr b="1" sz="2300"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b="1" sz="2300">
                <a:latin typeface="Courier"/>
                <a:ea typeface="Courier"/>
                <a:cs typeface="Courier"/>
                <a:sym typeface="Courier"/>
              </a:rPr>
              <a:t>&gt;&gt;&gt; print </a:t>
            </a:r>
            <a:r>
              <a:rPr b="1" sz="2300">
                <a:solidFill>
                  <a:srgbClr val="004080"/>
                </a:solidFill>
                <a:latin typeface="Courier"/>
                <a:ea typeface="Courier"/>
                <a:cs typeface="Courier"/>
                <a:sym typeface="Courier"/>
              </a:rPr>
              <a:t>cp.evaluate</a:t>
            </a:r>
            <a:r>
              <a:rPr b="1" sz="2300">
                <a:latin typeface="Courier"/>
                <a:ea typeface="Courier"/>
                <a:cs typeface="Courier"/>
                <a:sym typeface="Courier"/>
              </a:rPr>
              <a:t>(test_sents) </a:t>
            </a:r>
            <a:endParaRPr b="1" sz="2300"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urier"/>
                <a:ea typeface="Courier"/>
                <a:cs typeface="Courier"/>
                <a:sym typeface="Courier"/>
              </a:rPr>
              <a:t>ChunkParse score:</a:t>
            </a:r>
            <a:endParaRPr sz="2300"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urier"/>
                <a:ea typeface="Courier"/>
                <a:cs typeface="Courier"/>
                <a:sym typeface="Courier"/>
              </a:rPr>
              <a:t>IOB Accuracy: 87.7%</a:t>
            </a:r>
            <a:endParaRPr sz="2300"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urier"/>
                <a:ea typeface="Courier"/>
                <a:cs typeface="Courier"/>
                <a:sym typeface="Courier"/>
              </a:rPr>
              <a:t>Precision: 70.6%</a:t>
            </a:r>
            <a:endParaRPr sz="2300"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urier"/>
                <a:ea typeface="Courier"/>
                <a:cs typeface="Courier"/>
                <a:sym typeface="Courier"/>
              </a:rPr>
              <a:t>Recall: 67.8%</a:t>
            </a:r>
            <a:endParaRPr sz="2300"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urier"/>
                <a:ea typeface="Courier"/>
                <a:cs typeface="Courier"/>
                <a:sym typeface="Courier"/>
              </a:rPr>
              <a:t>F-Measure: 69.2%</a:t>
            </a:r>
            <a:endParaRPr sz="2300"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23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 idx="4294967295"/>
          </p:nvPr>
        </p:nvSpPr>
        <p:spPr>
          <a:xfrm>
            <a:off x="685800" y="1219200"/>
            <a:ext cx="7772400" cy="220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/>
            </a:pPr>
            <a:r>
              <a:rPr b="1" sz="4400"/>
              <a:t>Recursion in ling structure</a:t>
            </a:r>
          </a:p>
        </p:txBody>
      </p:sp>
      <p:sp>
        <p:nvSpPr>
          <p:cNvPr id="172" name="Shape 172"/>
          <p:cNvSpPr/>
          <p:nvPr>
            <p:ph type="body" idx="4294967295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0" indent="0" algn="r">
              <a:buSzTx/>
              <a:buNone/>
            </a:lvl1pPr>
          </a:lstStyle>
          <a:p>
            <a:pPr lvl="0">
              <a:defRPr sz="1800"/>
            </a:pPr>
            <a:r>
              <a:rPr sz="3200"/>
              <a:t>NLPP 7.4</a:t>
            </a:r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6553200" y="6248400"/>
            <a:ext cx="19050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sz="1200"/>
              <a:t>23</a:t>
            </a:r>
          </a:p>
        </p:txBody>
      </p:sp>
      <p:sp>
        <p:nvSpPr>
          <p:cNvPr id="175" name="Shape 175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/>
            </a:pPr>
            <a:r>
              <a:rPr b="1" sz="4400"/>
              <a:t>Nested structure</a:t>
            </a:r>
          </a:p>
        </p:txBody>
      </p:sp>
      <p:sp>
        <p:nvSpPr>
          <p:cNvPr id="176" name="Shape 176"/>
          <p:cNvSpPr/>
          <p:nvPr>
            <p:ph type="body" idx="4294967295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We have looked at trees, but they are different from normal linguistic trees.</a:t>
            </a:r>
            <a:endParaRPr sz="3200"/>
          </a:p>
          <a:p>
            <a:pPr lvl="1" marL="742950" indent="-285750">
              <a:spcBef>
                <a:spcPts val="600"/>
              </a:spcBef>
              <a:buClr>
                <a:srgbClr val="008040"/>
              </a:buClr>
              <a:defRPr sz="1800"/>
            </a:pPr>
            <a:r>
              <a:rPr sz="2800"/>
              <a:t>NP chunks do not contain NP chunks, ie. they are nor recursive.</a:t>
            </a:r>
            <a:endParaRPr sz="2800"/>
          </a:p>
          <a:p>
            <a:pPr lvl="1" marL="742950" indent="-285750">
              <a:spcBef>
                <a:spcPts val="600"/>
              </a:spcBef>
              <a:buClr>
                <a:srgbClr val="008040"/>
              </a:buClr>
              <a:defRPr sz="1800"/>
            </a:pPr>
            <a:r>
              <a:rPr sz="2800"/>
              <a:t>They do not go arbitrarily deep.</a:t>
            </a:r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6553200" y="6248400"/>
            <a:ext cx="19050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sz="1200"/>
              <a:t>24</a:t>
            </a:r>
          </a:p>
        </p:txBody>
      </p:sp>
      <p:sp>
        <p:nvSpPr>
          <p:cNvPr id="181" name="Shape 181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/>
            </a:pPr>
            <a:r>
              <a:rPr b="1" sz="4400"/>
              <a:t>Trees</a:t>
            </a:r>
          </a:p>
        </p:txBody>
      </p:sp>
      <p:sp>
        <p:nvSpPr>
          <p:cNvPr id="182" name="Shape 182"/>
          <p:cNvSpPr/>
          <p:nvPr>
            <p:ph type="body" idx="4294967295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spcBef>
                <a:spcPts val="400"/>
              </a:spcBef>
              <a:buSzTx/>
              <a:buNone/>
              <a:defRPr sz="1800"/>
            </a:pPr>
            <a:r>
              <a:rPr sz="2000">
                <a:latin typeface="Courier"/>
                <a:ea typeface="Courier"/>
                <a:cs typeface="Courier"/>
                <a:sym typeface="Courier"/>
              </a:rPr>
              <a:t> (S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lvl="0">
              <a:spcBef>
                <a:spcPts val="400"/>
              </a:spcBef>
              <a:buSzTx/>
              <a:buNone/>
              <a:defRPr sz="1800"/>
            </a:pPr>
            <a:r>
              <a:rPr sz="2000">
                <a:latin typeface="Courier"/>
                <a:ea typeface="Courier"/>
                <a:cs typeface="Courier"/>
                <a:sym typeface="Courier"/>
              </a:rPr>
              <a:t>   (NP Alice)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lvl="0">
              <a:spcBef>
                <a:spcPts val="400"/>
              </a:spcBef>
              <a:buSzTx/>
              <a:buNone/>
              <a:defRPr sz="1800"/>
            </a:pPr>
            <a:r>
              <a:rPr sz="2000">
                <a:latin typeface="Courier"/>
                <a:ea typeface="Courier"/>
                <a:cs typeface="Courier"/>
                <a:sym typeface="Courier"/>
              </a:rPr>
              <a:t>   (VP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lvl="0">
              <a:spcBef>
                <a:spcPts val="400"/>
              </a:spcBef>
              <a:buSzTx/>
              <a:buNone/>
              <a:defRPr sz="1800"/>
            </a:pPr>
            <a:r>
              <a:rPr sz="2000">
                <a:latin typeface="Courier"/>
                <a:ea typeface="Courier"/>
                <a:cs typeface="Courier"/>
                <a:sym typeface="Courier"/>
              </a:rPr>
              <a:t>      (V chased)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lvl="0">
              <a:spcBef>
                <a:spcPts val="400"/>
              </a:spcBef>
              <a:buSzTx/>
              <a:buNone/>
              <a:defRPr sz="1800"/>
            </a:pPr>
            <a:r>
              <a:rPr sz="2000">
                <a:latin typeface="Courier"/>
                <a:ea typeface="Courier"/>
                <a:cs typeface="Courier"/>
                <a:sym typeface="Courier"/>
              </a:rPr>
              <a:t>      (NP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lvl="0">
              <a:spcBef>
                <a:spcPts val="400"/>
              </a:spcBef>
              <a:buSzTx/>
              <a:buNone/>
              <a:defRPr sz="1800"/>
            </a:pPr>
            <a:r>
              <a:rPr sz="2000">
                <a:latin typeface="Courier"/>
                <a:ea typeface="Courier"/>
                <a:cs typeface="Courier"/>
                <a:sym typeface="Courier"/>
              </a:rPr>
              <a:t>         (Det the)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lvl="0">
              <a:spcBef>
                <a:spcPts val="400"/>
              </a:spcBef>
              <a:buSzTx/>
              <a:buNone/>
              <a:defRPr sz="1800"/>
            </a:pPr>
            <a:r>
              <a:rPr sz="2000">
                <a:latin typeface="Courier"/>
                <a:ea typeface="Courier"/>
                <a:cs typeface="Courier"/>
                <a:sym typeface="Courier"/>
              </a:rPr>
              <a:t>         (N rabbit))))</a:t>
            </a:r>
          </a:p>
        </p:txBody>
      </p:sp>
      <p:pic>
        <p:nvPicPr>
          <p:cNvPr id="183" name="ch07-tree-3.png" descr="ch07-tree-3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" y="2973387"/>
            <a:ext cx="3810000" cy="21304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6553200" y="6248400"/>
            <a:ext cx="19050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sz="1200"/>
              <a:t>25</a:t>
            </a:r>
          </a:p>
        </p:txBody>
      </p:sp>
      <p:sp>
        <p:nvSpPr>
          <p:cNvPr id="186" name="Shape 186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/>
            </a:pPr>
            <a:r>
              <a:rPr b="1" sz="4400"/>
              <a:t>Trees in NLTK</a:t>
            </a:r>
          </a:p>
        </p:txBody>
      </p:sp>
      <p:sp>
        <p:nvSpPr>
          <p:cNvPr id="187" name="Shape 187"/>
          <p:cNvSpPr/>
          <p:nvPr>
            <p:ph type="body" idx="4294967295"/>
          </p:nvPr>
        </p:nvSpPr>
        <p:spPr>
          <a:xfrm>
            <a:off x="685800" y="1981200"/>
            <a:ext cx="8025137" cy="470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235743" indent="-235743">
              <a:spcBef>
                <a:spcPts val="400"/>
              </a:spcBef>
              <a:defRPr sz="1800"/>
            </a:pPr>
            <a:r>
              <a:rPr sz="2200"/>
              <a:t>A tree is created in NLTK by giving a node label and a list of children:</a:t>
            </a:r>
            <a:endParaRPr sz="2200"/>
          </a:p>
          <a:p>
            <a:pPr lvl="1" marL="285750" indent="171450">
              <a:spcBef>
                <a:spcPts val="300"/>
              </a:spcBef>
              <a:buSzTx/>
              <a:buNone/>
              <a:defRPr sz="1800"/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&gt;&gt;&gt; tree1 = nltk.Tree('NP', ['Alice'])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lvl="1" marL="285750" indent="171450">
              <a:spcBef>
                <a:spcPts val="300"/>
              </a:spcBef>
              <a:buSzTx/>
              <a:buNone/>
              <a:defRPr sz="1800"/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&gt;&gt;&gt; print tree1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lvl="1" marL="285750" indent="171450">
              <a:spcBef>
                <a:spcPts val="300"/>
              </a:spcBef>
              <a:buSzTx/>
              <a:buNone/>
              <a:defRPr sz="1800"/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(NP Alice)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lvl="1" marL="285750" indent="171450">
              <a:spcBef>
                <a:spcPts val="300"/>
              </a:spcBef>
              <a:buSzTx/>
              <a:buNone/>
              <a:defRPr sz="1800"/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&gt;&gt;&gt; tree2 = nltk.Tree('NP', ['the', 'rabbit'])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lvl="1" marL="285750" indent="171450">
              <a:spcBef>
                <a:spcPts val="300"/>
              </a:spcBef>
              <a:buSzTx/>
              <a:buNone/>
              <a:defRPr sz="1800"/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&gt;&gt;&gt; print tree2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lvl="1" marL="285750" indent="171450">
              <a:spcBef>
                <a:spcPts val="300"/>
              </a:spcBef>
              <a:buSzTx/>
              <a:buNone/>
              <a:defRPr sz="1800"/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(NP the rabbit)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lvl="0" marL="235743" indent="-235743">
              <a:spcBef>
                <a:spcPts val="400"/>
              </a:spcBef>
              <a:defRPr sz="1800"/>
            </a:pPr>
            <a:r>
              <a:rPr sz="2200"/>
              <a:t>They can be incorporated into successively larger trees as follows:</a:t>
            </a:r>
            <a:endParaRPr sz="2200"/>
          </a:p>
          <a:p>
            <a:pPr lvl="1" marL="285750" indent="171450">
              <a:spcBef>
                <a:spcPts val="300"/>
              </a:spcBef>
              <a:buSzTx/>
              <a:buNone/>
              <a:defRPr sz="1800"/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&gt;&gt;&gt; tree3 = nltk.Tree('VP', ['chased', tree2])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lvl="1" marL="285750" indent="171450">
              <a:spcBef>
                <a:spcPts val="300"/>
              </a:spcBef>
              <a:buSzTx/>
              <a:buNone/>
              <a:defRPr sz="1800"/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&gt;&gt;&gt; tree4 = nltk.Tree('S', [tree1, tree3])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lvl="1" marL="285750" indent="171450">
              <a:spcBef>
                <a:spcPts val="300"/>
              </a:spcBef>
              <a:buSzTx/>
              <a:buNone/>
              <a:defRPr sz="1800"/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&gt;&gt;&gt; print tree4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lvl="1" marL="285750" indent="171450">
              <a:spcBef>
                <a:spcPts val="300"/>
              </a:spcBef>
              <a:buSzTx/>
              <a:buNone/>
              <a:defRPr sz="1800"/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(S (NP Alice) (VP chased (NP the rabbit)))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7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6553200" y="6248400"/>
            <a:ext cx="19050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sz="1200"/>
              <a:t>26</a:t>
            </a:r>
          </a:p>
        </p:txBody>
      </p:sp>
      <p:sp>
        <p:nvSpPr>
          <p:cNvPr id="190" name="Shape 190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/>
            </a:pPr>
            <a:r>
              <a:rPr b="1" sz="4400"/>
              <a:t>Tree traversal</a:t>
            </a:r>
          </a:p>
        </p:txBody>
      </p:sp>
      <p:sp>
        <p:nvSpPr>
          <p:cNvPr id="191" name="Shape 191"/>
          <p:cNvSpPr/>
          <p:nvPr>
            <p:ph type="body" idx="4294967295"/>
          </p:nvPr>
        </p:nvSpPr>
        <p:spPr>
          <a:xfrm>
            <a:off x="266758" y="1727200"/>
            <a:ext cx="8915039" cy="4923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0000"/>
              </a:lnSpc>
              <a:spcBef>
                <a:spcPts val="300"/>
              </a:spcBef>
              <a:buSzTx/>
              <a:buNone/>
              <a:defRPr sz="1800"/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def </a:t>
            </a:r>
            <a:r>
              <a:rPr b="1">
                <a:solidFill>
                  <a:srgbClr val="004080"/>
                </a:solidFill>
                <a:latin typeface="Courier"/>
                <a:ea typeface="Courier"/>
                <a:cs typeface="Courier"/>
                <a:sym typeface="Courier"/>
              </a:rPr>
              <a:t>traverse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(t):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lvl="0">
              <a:lnSpc>
                <a:spcPct val="90000"/>
              </a:lnSpc>
              <a:spcBef>
                <a:spcPts val="300"/>
              </a:spcBef>
              <a:buSzTx/>
              <a:buNone/>
              <a:defRPr sz="1800"/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    try: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lvl="0">
              <a:lnSpc>
                <a:spcPct val="90000"/>
              </a:lnSpc>
              <a:spcBef>
                <a:spcPts val="300"/>
              </a:spcBef>
              <a:buSzTx/>
              <a:buNone/>
              <a:defRPr sz="1800"/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        t.node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lvl="0">
              <a:lnSpc>
                <a:spcPct val="90000"/>
              </a:lnSpc>
              <a:spcBef>
                <a:spcPts val="300"/>
              </a:spcBef>
              <a:buSzTx/>
              <a:buNone/>
              <a:defRPr sz="1800"/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    except AttributeError: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lvl="0">
              <a:lnSpc>
                <a:spcPct val="90000"/>
              </a:lnSpc>
              <a:spcBef>
                <a:spcPts val="300"/>
              </a:spcBef>
              <a:buSzTx/>
              <a:buNone/>
              <a:defRPr sz="1800"/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        print t,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lvl="0">
              <a:lnSpc>
                <a:spcPct val="90000"/>
              </a:lnSpc>
              <a:spcBef>
                <a:spcPts val="300"/>
              </a:spcBef>
              <a:buSzTx/>
              <a:buNone/>
              <a:defRPr sz="1800"/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    else: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lvl="0">
              <a:lnSpc>
                <a:spcPct val="90000"/>
              </a:lnSpc>
              <a:spcBef>
                <a:spcPts val="300"/>
              </a:spcBef>
              <a:buSzTx/>
              <a:buNone/>
              <a:defRPr sz="1800"/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        # Now we know that t.node is defined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lvl="0">
              <a:lnSpc>
                <a:spcPct val="90000"/>
              </a:lnSpc>
              <a:spcBef>
                <a:spcPts val="300"/>
              </a:spcBef>
              <a:buSzTx/>
              <a:buNone/>
              <a:defRPr sz="1800"/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        print '(', t.node,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lvl="0">
              <a:lnSpc>
                <a:spcPct val="90000"/>
              </a:lnSpc>
              <a:spcBef>
                <a:spcPts val="300"/>
              </a:spcBef>
              <a:buSzTx/>
              <a:buNone/>
              <a:defRPr sz="1800"/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        for child in t: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lvl="0">
              <a:lnSpc>
                <a:spcPct val="90000"/>
              </a:lnSpc>
              <a:spcBef>
                <a:spcPts val="300"/>
              </a:spcBef>
              <a:buSzTx/>
              <a:buNone/>
              <a:defRPr sz="1800"/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            traverse(child)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lvl="0">
              <a:lnSpc>
                <a:spcPct val="90000"/>
              </a:lnSpc>
              <a:spcBef>
                <a:spcPts val="300"/>
              </a:spcBef>
              <a:buSzTx/>
              <a:buNone/>
              <a:defRPr sz="1800"/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        print ')',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lvl="0">
              <a:lnSpc>
                <a:spcPct val="90000"/>
              </a:lnSpc>
              <a:spcBef>
                <a:spcPts val="300"/>
              </a:spcBef>
              <a:buSzTx/>
              <a:buNone/>
              <a:defRPr sz="1800"/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&gt;&gt;&gt; t = nltk.Tree('(S (NP Alice) (VP chased (NP the rabbit)))')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lvl="0">
              <a:lnSpc>
                <a:spcPct val="90000"/>
              </a:lnSpc>
              <a:spcBef>
                <a:spcPts val="300"/>
              </a:spcBef>
              <a:buSzTx/>
              <a:buNone/>
              <a:defRPr sz="1800"/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>
                <a:solidFill>
                  <a:srgbClr val="004080"/>
                </a:solidFill>
                <a:latin typeface="Courier"/>
                <a:ea typeface="Courier"/>
                <a:cs typeface="Courier"/>
                <a:sym typeface="Courier"/>
              </a:rPr>
              <a:t>traverse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(t)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lvl="0">
              <a:lnSpc>
                <a:spcPct val="90000"/>
              </a:lnSpc>
              <a:spcBef>
                <a:spcPts val="300"/>
              </a:spcBef>
              <a:buSzTx/>
              <a:buNone/>
              <a:defRPr sz="1800"/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( S ( NP Alice ) ( VP chased ( NP the rabbit ) ) )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6553200" y="6248400"/>
            <a:ext cx="19050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sz="1200"/>
              <a:t>4</a:t>
            </a:r>
          </a:p>
        </p:txBody>
      </p:sp>
      <p:sp>
        <p:nvSpPr>
          <p:cNvPr id="23" name="Shape 23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/>
            </a:pPr>
            <a:r>
              <a:rPr b="1" sz="4400"/>
              <a:t>Goals of chapter</a:t>
            </a:r>
          </a:p>
        </p:txBody>
      </p:sp>
      <p:sp>
        <p:nvSpPr>
          <p:cNvPr id="24" name="Shape 24"/>
          <p:cNvSpPr/>
          <p:nvPr>
            <p:ph type="body" idx="4294967295"/>
          </p:nvPr>
        </p:nvSpPr>
        <p:spPr>
          <a:xfrm>
            <a:off x="685800" y="1981200"/>
            <a:ext cx="7772400" cy="4741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433387" indent="-433387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600"/>
              <a:t>The goal of this chapter is to answer the following questions:</a:t>
            </a:r>
            <a:endParaRPr sz="2600"/>
          </a:p>
          <a:p>
            <a:pPr lvl="1" marL="816428" indent="-359228">
              <a:lnSpc>
                <a:spcPct val="90000"/>
              </a:lnSpc>
              <a:spcBef>
                <a:spcPts val="400"/>
              </a:spcBef>
              <a:buClr>
                <a:srgbClr val="008040"/>
              </a:buClr>
              <a:buFontTx/>
              <a:buAutoNum type="arabicPeriod" startAt="1"/>
              <a:defRPr sz="1800"/>
            </a:pPr>
            <a:r>
              <a:rPr sz="2200"/>
              <a:t>How can we build a system that extracts structured data, such as tables, from unstructured text?</a:t>
            </a:r>
            <a:endParaRPr sz="2200"/>
          </a:p>
          <a:p>
            <a:pPr lvl="1" marL="816428" indent="-359228">
              <a:lnSpc>
                <a:spcPct val="90000"/>
              </a:lnSpc>
              <a:spcBef>
                <a:spcPts val="400"/>
              </a:spcBef>
              <a:buClr>
                <a:srgbClr val="008040"/>
              </a:buClr>
              <a:buFontTx/>
              <a:buAutoNum type="arabicPeriod" startAt="1"/>
              <a:defRPr sz="1800"/>
            </a:pPr>
            <a:r>
              <a:rPr sz="2200"/>
              <a:t>What are some robust methods for identifying the entities and relationships described in a text?</a:t>
            </a:r>
            <a:endParaRPr sz="2200"/>
          </a:p>
          <a:p>
            <a:pPr lvl="1" marL="816428" indent="-359228">
              <a:lnSpc>
                <a:spcPct val="90000"/>
              </a:lnSpc>
              <a:spcBef>
                <a:spcPts val="400"/>
              </a:spcBef>
              <a:buClr>
                <a:srgbClr val="008040"/>
              </a:buClr>
              <a:buFontTx/>
              <a:buAutoNum type="arabicPeriod" startAt="1"/>
              <a:defRPr sz="1800"/>
            </a:pPr>
            <a:r>
              <a:rPr sz="2200"/>
              <a:t>Which corpora are appropriate for this work, and how do we use them for training and evaluating our models?</a:t>
            </a:r>
            <a:endParaRPr sz="2200"/>
          </a:p>
          <a:p>
            <a:pPr lvl="0" marL="433387" indent="-433387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600"/>
              <a:t>Along the way, we'll apply techniques from the last two chapters to the problems of </a:t>
            </a:r>
            <a:endParaRPr sz="2600"/>
          </a:p>
          <a:p>
            <a:pPr lvl="1" marL="816428" indent="-359228">
              <a:lnSpc>
                <a:spcPct val="90000"/>
              </a:lnSpc>
              <a:spcBef>
                <a:spcPts val="400"/>
              </a:spcBef>
              <a:buClr>
                <a:srgbClr val="008040"/>
              </a:buClr>
              <a:defRPr sz="1800"/>
            </a:pPr>
            <a:r>
              <a:rPr sz="2200"/>
              <a:t>chunking and </a:t>
            </a:r>
            <a:endParaRPr sz="2200"/>
          </a:p>
          <a:p>
            <a:pPr lvl="1" marL="816428" indent="-359228">
              <a:lnSpc>
                <a:spcPct val="90000"/>
              </a:lnSpc>
              <a:spcBef>
                <a:spcPts val="400"/>
              </a:spcBef>
              <a:buClr>
                <a:srgbClr val="008040"/>
              </a:buClr>
              <a:defRPr sz="1800"/>
            </a:pPr>
            <a:r>
              <a:rPr sz="2200"/>
              <a:t>named-entity recognition.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4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 idx="4294967295"/>
          </p:nvPr>
        </p:nvSpPr>
        <p:spPr>
          <a:xfrm>
            <a:off x="685800" y="2551125"/>
            <a:ext cx="7772400" cy="220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/>
            </a:pPr>
            <a:r>
              <a:rPr b="1" sz="4400"/>
              <a:t>7.5 Named entity recognition</a:t>
            </a:r>
          </a:p>
        </p:txBody>
      </p:sp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  <p:sp>
        <p:nvSpPr>
          <p:cNvPr id="196" name="Shape 196"/>
          <p:cNvSpPr/>
          <p:nvPr>
            <p:ph type="title" idx="4294967295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 b="0" sz="1800"/>
            </a:pPr>
            <a:r>
              <a:rPr b="1" sz="4400"/>
              <a:t>Remember…</a:t>
            </a:r>
          </a:p>
        </p:txBody>
      </p:sp>
      <p:sp>
        <p:nvSpPr>
          <p:cNvPr id="197" name="Shape 197"/>
          <p:cNvSpPr/>
          <p:nvPr>
            <p:ph type="body" idx="4294967295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 marL="0" indent="0">
              <a:buSzTx/>
              <a:buNone/>
              <a:defRPr sz="1800"/>
            </a:pPr>
            <a:r>
              <a:rPr b="1" sz="3700"/>
              <a:t>Named entities</a:t>
            </a:r>
            <a:r>
              <a:rPr sz="3700"/>
              <a:t> are definite noun phrases that refer to specific types of individuals, such as organizations, persons, dates, and so on.</a:t>
            </a:r>
          </a:p>
        </p:txBody>
      </p:sp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6553200" y="6248400"/>
            <a:ext cx="19050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sz="1200"/>
              <a:t>28</a:t>
            </a:r>
          </a:p>
        </p:txBody>
      </p:sp>
      <p:sp>
        <p:nvSpPr>
          <p:cNvPr id="200" name="Shape 200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/>
            </a:pPr>
            <a:r>
              <a:rPr b="1" sz="4400"/>
              <a:t>More named entities</a:t>
            </a:r>
          </a:p>
        </p:txBody>
      </p:sp>
      <p:graphicFrame>
        <p:nvGraphicFramePr>
          <p:cNvPr id="201" name="Table 201"/>
          <p:cNvGraphicFramePr/>
          <p:nvPr/>
        </p:nvGraphicFramePr>
        <p:xfrm>
          <a:off x="685800" y="1981200"/>
          <a:ext cx="7772400" cy="477490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971800"/>
                <a:gridCol w="4800600"/>
              </a:tblGrid>
              <a:tr h="411162"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b="1" i="1" sz="2000">
                          <a:sym typeface="Times New Roman"/>
                        </a:rPr>
                        <a:t>NE Type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b="1" i="1" sz="2000">
                          <a:sym typeface="Times New Roman"/>
                        </a:rPr>
                        <a:t>Examples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411162"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sz="2000">
                          <a:sym typeface="Times New Roman"/>
                        </a:rPr>
                        <a:t>ORGANIZATION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sz="2000">
                          <a:sym typeface="Times New Roman"/>
                        </a:rPr>
                        <a:t>Georgia-Pacific Corp., WHO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sz="2000">
                          <a:sym typeface="Times New Roman"/>
                        </a:rPr>
                        <a:t>PERSON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sz="2000">
                          <a:sym typeface="Times New Roman"/>
                        </a:rPr>
                        <a:t>Eddy Bonte, President Obama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411162"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sz="2000">
                          <a:sym typeface="Times New Roman"/>
                        </a:rPr>
                        <a:t>LOCATION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sz="2000">
                          <a:sym typeface="Times New Roman"/>
                        </a:rPr>
                        <a:t>Murray River, Mount Everest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411162"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sz="2000">
                          <a:sym typeface="Times New Roman"/>
                        </a:rPr>
                        <a:t>DATE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sz="2000">
                          <a:sym typeface="Times New Roman"/>
                        </a:rPr>
                        <a:t>June, 2008-06-29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411162"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sz="2000">
                          <a:sym typeface="Times New Roman"/>
                        </a:rPr>
                        <a:t>TIME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sz="2000">
                          <a:sym typeface="Times New Roman"/>
                        </a:rPr>
                        <a:t>two fifty a m, 1:30 p.m.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411162"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sz="2000">
                          <a:sym typeface="Times New Roman"/>
                        </a:rPr>
                        <a:t>MONEY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sz="2000">
                          <a:sym typeface="Times New Roman"/>
                        </a:rPr>
                        <a:t>175 million Canadian Dollars, GBP 10.40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sz="2000">
                          <a:sym typeface="Times New Roman"/>
                        </a:rPr>
                        <a:t>PERCENT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sz="2000">
                          <a:sym typeface="Times New Roman"/>
                        </a:rPr>
                        <a:t>twenty pct, 18.75 %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411162"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sz="2000">
                          <a:sym typeface="Times New Roman"/>
                        </a:rPr>
                        <a:t>FACILITY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sz="2000">
                          <a:sym typeface="Times New Roman"/>
                        </a:rPr>
                        <a:t>Washington Monument, Stonehenge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411162"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sz="2000">
                          <a:sym typeface="Times New Roman"/>
                        </a:rPr>
                        <a:t>GPE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sz="2000">
                          <a:sym typeface="Times New Roman"/>
                        </a:rPr>
                        <a:t>South East Asia, Midlothian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6553200" y="6248400"/>
            <a:ext cx="19050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sz="1200"/>
              <a:t>29</a:t>
            </a:r>
          </a:p>
        </p:txBody>
      </p:sp>
      <p:sp>
        <p:nvSpPr>
          <p:cNvPr id="204" name="Shape 204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/>
            </a:pPr>
            <a:r>
              <a:rPr b="1" sz="4400"/>
              <a:t>Overview</a:t>
            </a:r>
          </a:p>
        </p:txBody>
      </p:sp>
      <p:sp>
        <p:nvSpPr>
          <p:cNvPr id="205" name="Shape 205"/>
          <p:cNvSpPr/>
          <p:nvPr>
            <p:ph type="body" idx="4294967295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b="1" sz="3200"/>
              <a:t>named entity recognition</a:t>
            </a:r>
            <a:r>
              <a:rPr sz="3200"/>
              <a:t> </a:t>
            </a:r>
            <a:r>
              <a:rPr b="1" sz="3200"/>
              <a:t>(NER) </a:t>
            </a:r>
            <a:r>
              <a:rPr sz="3200"/>
              <a:t>— identify all textual mentions of a named entity (NE):</a:t>
            </a:r>
            <a:endParaRPr sz="3200"/>
          </a:p>
          <a:p>
            <a:pPr lvl="1" marL="742950" indent="-285750">
              <a:spcBef>
                <a:spcPts val="600"/>
              </a:spcBef>
              <a:buClr>
                <a:srgbClr val="008040"/>
              </a:buClr>
              <a:defRPr sz="1800"/>
            </a:pPr>
            <a:r>
              <a:rPr sz="2800"/>
              <a:t>Identify boundaries of a NE;</a:t>
            </a:r>
            <a:endParaRPr sz="2800"/>
          </a:p>
          <a:p>
            <a:pPr lvl="1" marL="742950" indent="-285750">
              <a:spcBef>
                <a:spcPts val="600"/>
              </a:spcBef>
              <a:buClr>
                <a:srgbClr val="008040"/>
              </a:buClr>
              <a:defRPr sz="1800"/>
            </a:pPr>
            <a:r>
              <a:rPr sz="2800"/>
              <a:t>Identify its type.</a:t>
            </a:r>
            <a:endParaRPr sz="2800"/>
          </a:p>
          <a:p>
            <a:pPr lvl="0">
              <a:defRPr sz="1800"/>
            </a:pPr>
            <a:r>
              <a:rPr sz="3200"/>
              <a:t>Classifiers are good at this.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05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6553200" y="6248400"/>
            <a:ext cx="19050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sz="1200"/>
              <a:t>30</a:t>
            </a:r>
          </a:p>
        </p:txBody>
      </p:sp>
      <p:sp>
        <p:nvSpPr>
          <p:cNvPr id="208" name="Shape 208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/>
            </a:pPr>
            <a:r>
              <a:rPr b="1" sz="4400"/>
              <a:t>7.6 Relation extraction</a:t>
            </a:r>
          </a:p>
        </p:txBody>
      </p:sp>
      <p:sp>
        <p:nvSpPr>
          <p:cNvPr id="209" name="Shape 209"/>
          <p:cNvSpPr/>
          <p:nvPr>
            <p:ph type="body" idx="4294967295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257175" indent="-257175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400"/>
              <a:t>Once named entities have been identified in a text, we then want to extract the relations that exist between them. </a:t>
            </a:r>
            <a:endParaRPr sz="2400"/>
          </a:p>
          <a:p>
            <a:pPr lvl="0" marL="257175" indent="-257175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400"/>
              <a:t>We will typically look for relations between specified types of a named entity. </a:t>
            </a:r>
            <a:endParaRPr sz="2400"/>
          </a:p>
          <a:p>
            <a:pPr lvl="0" marL="257175" indent="-257175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400"/>
              <a:t>One way of approaching this task is to initially look for all triples of the form (X, 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α</a:t>
            </a:r>
            <a:r>
              <a:rPr sz="2400"/>
              <a:t>, Y), where X and Y are named entities of the required types, and 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α</a:t>
            </a:r>
            <a:r>
              <a:rPr sz="2400"/>
              <a:t> is the string of words that intervenes between X and Y. </a:t>
            </a:r>
            <a:endParaRPr sz="2400"/>
          </a:p>
          <a:p>
            <a:pPr lvl="0" marL="257175" indent="-257175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400"/>
              <a:t>We can then use regular expressions to pull out just those instances of </a:t>
            </a:r>
            <a:r>
              <a:rPr sz="2400">
                <a:latin typeface="Times Roman"/>
                <a:ea typeface="Times Roman"/>
                <a:cs typeface="Times Roman"/>
                <a:sym typeface="Times Roman"/>
              </a:rPr>
              <a:t>α</a:t>
            </a:r>
            <a:r>
              <a:rPr sz="2400"/>
              <a:t> that express the relation that we are looking for.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9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  <p:sp>
        <p:nvSpPr>
          <p:cNvPr id="212" name="Shape 212"/>
          <p:cNvSpPr/>
          <p:nvPr>
            <p:ph type="title" idx="4294967295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 b="0" sz="1800"/>
            </a:pPr>
            <a:r>
              <a:rPr b="1" sz="4400"/>
              <a:t>Relational Extraction Example</a:t>
            </a:r>
          </a:p>
        </p:txBody>
      </p:sp>
      <p:sp>
        <p:nvSpPr>
          <p:cNvPr id="213" name="Shape 213"/>
          <p:cNvSpPr/>
          <p:nvPr>
            <p:ph type="body" idx="4294967295"/>
          </p:nvPr>
        </p:nvSpPr>
        <p:spPr>
          <a:xfrm>
            <a:off x="457200" y="1639055"/>
            <a:ext cx="8229600" cy="5218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/>
            </a:pPr>
            <a:r>
              <a:rPr sz="3200"/>
              <a:t>The following example searches for strings that contain the word </a:t>
            </a:r>
            <a:r>
              <a:rPr i="1" sz="3200"/>
              <a:t>in</a:t>
            </a:r>
            <a:r>
              <a:rPr sz="3200"/>
              <a:t>. </a:t>
            </a:r>
            <a:endParaRPr sz="3200"/>
          </a:p>
          <a:p>
            <a:pPr lvl="0">
              <a:defRPr sz="1800"/>
            </a:pPr>
            <a:r>
              <a:rPr sz="3200"/>
              <a:t>The special regexp </a:t>
            </a:r>
            <a:r>
              <a:rPr b="1" sz="3200">
                <a:solidFill>
                  <a:srgbClr val="004080"/>
                </a:solidFill>
                <a:latin typeface="Courier"/>
                <a:ea typeface="Courier"/>
                <a:cs typeface="Courier"/>
                <a:sym typeface="Courier"/>
              </a:rPr>
              <a:t>(?!\b.+ing\b)</a:t>
            </a:r>
            <a:r>
              <a:rPr sz="3200"/>
              <a:t> is a negative lookahead assertion that allows us to disregard strings such as success in supervising the transition of, where in is followed by a gerund.</a:t>
            </a:r>
            <a:endParaRPr sz="3200"/>
          </a:p>
        </p:txBody>
      </p:sp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  <p:sp>
        <p:nvSpPr>
          <p:cNvPr id="216" name="Shape 216"/>
          <p:cNvSpPr/>
          <p:nvPr>
            <p:ph type="title" idx="4294967295"/>
          </p:nvPr>
        </p:nvSpPr>
        <p:spPr>
          <a:xfrm>
            <a:off x="457200" y="36656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 b="0" sz="1800"/>
            </a:pPr>
            <a:r>
              <a:rPr b="1" sz="4400"/>
              <a:t>Relational Extraction Example</a:t>
            </a:r>
          </a:p>
        </p:txBody>
      </p:sp>
      <p:pic>
        <p:nvPicPr>
          <p:cNvPr id="21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5400" y="1907710"/>
            <a:ext cx="9801333" cy="3506335"/>
          </a:xfrm>
          <a:prstGeom prst="rect">
            <a:avLst/>
          </a:prstGeom>
          <a:ln w="25400">
            <a:solidFill>
              <a:srgbClr val="DDDDDD"/>
            </a:solidFill>
            <a:miter lim="400000"/>
          </a:ln>
        </p:spPr>
      </p:pic>
    </p:spTree>
  </p:cSld>
  <p:clrMapOvr>
    <a:masterClrMapping/>
  </p:clrMapOvr>
  <p:transition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6553200" y="6248400"/>
            <a:ext cx="19050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sz="1200"/>
              <a:t>31</a:t>
            </a:r>
          </a:p>
        </p:txBody>
      </p:sp>
      <p:sp>
        <p:nvSpPr>
          <p:cNvPr id="220" name="Shape 220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/>
            </a:pPr>
            <a:r>
              <a:rPr b="1" sz="4400"/>
              <a:t>Postscript</a:t>
            </a:r>
          </a:p>
        </p:txBody>
      </p:sp>
      <p:sp>
        <p:nvSpPr>
          <p:cNvPr id="221" name="Shape 221"/>
          <p:cNvSpPr/>
          <p:nvPr>
            <p:ph type="body" idx="4294967295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Much of what we have described goes under the heading of </a:t>
            </a:r>
            <a:r>
              <a:rPr b="1" sz="3200"/>
              <a:t>text mining</a:t>
            </a:r>
            <a:r>
              <a:rPr sz="3200"/>
              <a:t>. </a:t>
            </a:r>
          </a:p>
        </p:txBody>
      </p:sp>
    </p:spTree>
  </p:cSld>
  <p:clrMapOvr>
    <a:masterClrMapping/>
  </p:clrMapOvr>
  <p:transition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 idx="4294967295"/>
          </p:nvPr>
        </p:nvSpPr>
        <p:spPr>
          <a:xfrm>
            <a:off x="685800" y="1219200"/>
            <a:ext cx="7772400" cy="220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/>
            </a:pPr>
            <a:r>
              <a:rPr b="1" sz="4400"/>
              <a:t>Next time</a:t>
            </a:r>
          </a:p>
        </p:txBody>
      </p:sp>
      <p:sp>
        <p:nvSpPr>
          <p:cNvPr id="224" name="Shape 224"/>
          <p:cNvSpPr/>
          <p:nvPr>
            <p:ph type="body" idx="4294967295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 algn="r">
              <a:buSzTx/>
              <a:buNone/>
              <a:defRPr sz="1800"/>
            </a:pPr>
            <a:r>
              <a:rPr sz="3200"/>
              <a:t>NLPP §8</a:t>
            </a:r>
            <a:endParaRPr sz="3200"/>
          </a:p>
          <a:p>
            <a:pPr lvl="0" marL="0" indent="0" algn="r">
              <a:buSzTx/>
              <a:buNone/>
              <a:defRPr sz="1800"/>
            </a:pPr>
            <a:r>
              <a:rPr sz="3200"/>
              <a:t>Analyzing Sentence Structure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  <p:sp>
        <p:nvSpPr>
          <p:cNvPr id="27" name="Shape 27"/>
          <p:cNvSpPr/>
          <p:nvPr>
            <p:ph type="title" idx="4294967295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 b="0" sz="1800"/>
            </a:pPr>
            <a:r>
              <a:rPr b="1" sz="4400"/>
              <a:t>Text Snippet</a:t>
            </a:r>
          </a:p>
        </p:txBody>
      </p:sp>
      <p:sp>
        <p:nvSpPr>
          <p:cNvPr id="28" name="Shape 28"/>
          <p:cNvSpPr/>
          <p:nvPr>
            <p:ph type="body" idx="4294967295"/>
          </p:nvPr>
        </p:nvSpPr>
        <p:spPr>
          <a:xfrm>
            <a:off x="457200" y="14224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marL="0" indent="0">
              <a:buSzTx/>
              <a:buNone/>
              <a:defRPr sz="3000"/>
            </a:lvl1pPr>
          </a:lstStyle>
          <a:p>
            <a:pPr lvl="0">
              <a:defRPr sz="1800"/>
            </a:pPr>
            <a:r>
              <a:rPr sz="3000"/>
              <a:t>The fourth Wells account moving to another agency is the packaged paper-products division of Georgia-Pacific Corp., which arrived at Wells only last fall. Like Hertz and the History Channel, it is also leaving for an Omnicom-owned agency, the BBDO South unit of BBDO Worldwide. BBDO South in Atlanta, which handles corporate advertising for Georgia-Pacific, will assume additional duties for brands like Angel Soft toilet tissue and Sparkle paper towels, said Ken Haldin, a spokesman for Georgia-Pacific in Atlanta.</a:t>
            </a:r>
            <a:endParaRPr sz="3000"/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  <p:sp>
        <p:nvSpPr>
          <p:cNvPr id="31" name="Shape 31"/>
          <p:cNvSpPr/>
          <p:nvPr>
            <p:ph type="title" idx="4294967295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b="0" sz="1800"/>
            </a:pPr>
            <a:r>
              <a:rPr b="1" sz="4400"/>
              <a:t>Text Snippet</a:t>
            </a:r>
          </a:p>
        </p:txBody>
      </p:sp>
      <p:sp>
        <p:nvSpPr>
          <p:cNvPr id="32" name="Shape 32"/>
          <p:cNvSpPr/>
          <p:nvPr>
            <p:ph type="body" idx="4294967295"/>
          </p:nvPr>
        </p:nvSpPr>
        <p:spPr>
          <a:xfrm>
            <a:off x="457200" y="14224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 marL="0" indent="0">
              <a:buSzTx/>
              <a:buNone/>
              <a:defRPr sz="1800"/>
            </a:pPr>
            <a:r>
              <a:rPr sz="3000"/>
              <a:t>The fourth Wells account moving to another agency is the packaged paper-products division of Georgia-Pacific Corp., which arrived at Wells only last fall. Like Hertz and the History Channel, it is also leaving for an Omnicom-owned agency, the BBDO South unit of BBDO Worldwide. </a:t>
            </a:r>
            <a:r>
              <a:rPr b="1" sz="3000"/>
              <a:t>BBDO South</a:t>
            </a:r>
            <a:r>
              <a:rPr sz="3000"/>
              <a:t> </a:t>
            </a:r>
            <a:r>
              <a:rPr i="1" sz="3000"/>
              <a:t>in</a:t>
            </a:r>
            <a:r>
              <a:rPr sz="3000"/>
              <a:t> </a:t>
            </a:r>
            <a:r>
              <a:rPr b="1" sz="3000"/>
              <a:t>Atlanta</a:t>
            </a:r>
            <a:r>
              <a:rPr sz="3000"/>
              <a:t>, which handles corporate advertising for Georgia-Pacific, will assume additional duties for brands like Angel Soft toilet tissue and Sparkle paper towels, said Ken Haldin, a spokesman for </a:t>
            </a:r>
            <a:r>
              <a:rPr b="1" sz="3000"/>
              <a:t>Georgia-Pacific</a:t>
            </a:r>
            <a:r>
              <a:rPr sz="3000"/>
              <a:t> </a:t>
            </a:r>
            <a:r>
              <a:rPr i="1" sz="3000"/>
              <a:t>in</a:t>
            </a:r>
            <a:r>
              <a:rPr sz="3000"/>
              <a:t> </a:t>
            </a:r>
            <a:r>
              <a:rPr b="1" sz="3000"/>
              <a:t>Atlanta</a:t>
            </a:r>
            <a:r>
              <a:rPr sz="3000"/>
              <a:t>.</a:t>
            </a:r>
            <a:endParaRPr sz="3000"/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6553200" y="6248400"/>
            <a:ext cx="19050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sz="1200"/>
              <a:t>5</a:t>
            </a:r>
          </a:p>
        </p:txBody>
      </p:sp>
      <p:sp>
        <p:nvSpPr>
          <p:cNvPr id="35" name="Shape 35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/>
            </a:pPr>
            <a:r>
              <a:rPr b="1" sz="4400"/>
              <a:t>Structured data</a:t>
            </a:r>
          </a:p>
        </p:txBody>
      </p:sp>
      <p:graphicFrame>
        <p:nvGraphicFramePr>
          <p:cNvPr id="36" name="Table 36"/>
          <p:cNvGraphicFramePr/>
          <p:nvPr/>
        </p:nvGraphicFramePr>
        <p:xfrm>
          <a:off x="685800" y="1981200"/>
          <a:ext cx="7772400" cy="286494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886200"/>
                <a:gridCol w="3886200"/>
              </a:tblGrid>
              <a:tr h="396875"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b="1" i="1" sz="2000">
                          <a:sym typeface="Times New Roman"/>
                        </a:rPr>
                        <a:t>OrgName</a:t>
                      </a:r>
                    </a:p>
                  </a:txBody>
                  <a:tcPr marL="45732" marR="45732" marT="45732" marB="45732" anchor="ctr" anchorCtr="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b="1" i="1" sz="2000">
                          <a:sym typeface="Times New Roman"/>
                        </a:rPr>
                        <a:t>LocationName</a:t>
                      </a:r>
                    </a:p>
                  </a:txBody>
                  <a:tcPr marL="45732" marR="45732" marT="45732" marB="45732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sz="2000">
                          <a:sym typeface="Times New Roman"/>
                        </a:rPr>
                        <a:t>Omnicom</a:t>
                      </a:r>
                    </a:p>
                  </a:txBody>
                  <a:tcPr marL="45732" marR="45732" marT="45732" marB="45732" anchor="ctr" anchorCtr="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sz="2000">
                          <a:sym typeface="Times New Roman"/>
                        </a:rPr>
                        <a:t>New York</a:t>
                      </a:r>
                    </a:p>
                  </a:txBody>
                  <a:tcPr marL="45732" marR="45732" marT="45732" marB="45732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sz="2000">
                          <a:sym typeface="Times New Roman"/>
                        </a:rPr>
                        <a:t>DDB Needham</a:t>
                      </a:r>
                    </a:p>
                  </a:txBody>
                  <a:tcPr marL="45732" marR="45732" marT="45732" marB="45732" anchor="ctr" anchorCtr="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sz="2000">
                          <a:sym typeface="Times New Roman"/>
                        </a:rPr>
                        <a:t>New York</a:t>
                      </a:r>
                    </a:p>
                  </a:txBody>
                  <a:tcPr marL="45732" marR="45732" marT="45732" marB="45732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sz="2000">
                          <a:sym typeface="Times New Roman"/>
                        </a:rPr>
                        <a:t>Kaplan Thaler Group</a:t>
                      </a:r>
                    </a:p>
                  </a:txBody>
                  <a:tcPr marL="45732" marR="45732" marT="45732" marB="45732" anchor="ctr" anchorCtr="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sz="2000">
                          <a:sym typeface="Times New Roman"/>
                        </a:rPr>
                        <a:t>New York</a:t>
                      </a:r>
                    </a:p>
                  </a:txBody>
                  <a:tcPr marL="45732" marR="45732" marT="45732" marB="45732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sz="2000">
                          <a:sym typeface="Times New Roman"/>
                        </a:rPr>
                        <a:t>BBDO South</a:t>
                      </a:r>
                    </a:p>
                  </a:txBody>
                  <a:tcPr marL="45732" marR="45732" marT="45732" marB="45732" anchor="ctr" anchorCtr="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sz="2000">
                          <a:sym typeface="Times New Roman"/>
                        </a:rPr>
                        <a:t>Atlanta</a:t>
                      </a:r>
                    </a:p>
                  </a:txBody>
                  <a:tcPr marL="45732" marR="45732" marT="45732" marB="45732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sz="2000">
                          <a:sym typeface="Times New Roman"/>
                        </a:rPr>
                        <a:t>Georgia-Pacific</a:t>
                      </a:r>
                    </a:p>
                  </a:txBody>
                  <a:tcPr marL="45732" marR="45732" marT="45732" marB="45732" anchor="ctr" anchorCtr="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400"/>
                        </a:spcBef>
                        <a:defRPr b="0" i="0" sz="1800"/>
                      </a:pPr>
                      <a:r>
                        <a:rPr sz="2000">
                          <a:sym typeface="Times New Roman"/>
                        </a:rPr>
                        <a:t>Atlanta</a:t>
                      </a:r>
                    </a:p>
                  </a:txBody>
                  <a:tcPr marL="45732" marR="45732" marT="45732" marB="45732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" name="Shape 37"/>
          <p:cNvSpPr/>
          <p:nvPr/>
        </p:nvSpPr>
        <p:spPr>
          <a:xfrm>
            <a:off x="96289" y="4484687"/>
            <a:ext cx="9144001" cy="184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defTabSz="457200">
              <a:defRPr sz="1800"/>
            </a:pPr>
            <a:r>
              <a:rPr sz="1900"/>
              <a:t>Store info in Python as list of tuples (entity, relation, entity), </a:t>
            </a:r>
            <a:endParaRPr sz="1900"/>
          </a:p>
          <a:p>
            <a:pPr lvl="0" defTabSz="457200">
              <a:defRPr sz="1800"/>
            </a:pPr>
            <a:r>
              <a:rPr sz="1500">
                <a:latin typeface="Courier"/>
                <a:ea typeface="Courier"/>
                <a:cs typeface="Courier"/>
                <a:sym typeface="Courier"/>
              </a:rPr>
              <a:t>relations = [(‘Omnicom’,’IN’,’New York’), ... ]</a:t>
            </a:r>
            <a:endParaRPr sz="1500">
              <a:latin typeface="Courier"/>
              <a:ea typeface="Courier"/>
              <a:cs typeface="Courier"/>
              <a:sym typeface="Courier"/>
            </a:endParaRPr>
          </a:p>
          <a:p>
            <a:pPr lvl="0" defTabSz="457200">
              <a:defRPr sz="1800"/>
            </a:pPr>
            <a:r>
              <a:rPr sz="1900"/>
              <a:t>then the question "Which organizations operate in Atlanta?" </a:t>
            </a:r>
            <a:endParaRPr sz="1900"/>
          </a:p>
          <a:p>
            <a:pPr lvl="0" defTabSz="457200">
              <a:defRPr sz="1800"/>
            </a:pPr>
            <a:r>
              <a:rPr sz="1900"/>
              <a:t>could be translated as follows: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 defTabSz="457200">
              <a:defRPr sz="1800"/>
            </a:pPr>
            <a:r>
              <a:rPr strike="sngStrike" sz="1500">
                <a:latin typeface="Courier"/>
                <a:ea typeface="Courier"/>
                <a:cs typeface="Courier"/>
                <a:sym typeface="Courier"/>
              </a:rPr>
              <a:t>&gt;&gt;&gt; print [org for (e1, rel, e2) if rel=='IN' and e2==‘Atlanta']</a:t>
            </a:r>
            <a:endParaRPr strike="sngStrike" sz="1500">
              <a:latin typeface="Courier"/>
              <a:ea typeface="Courier"/>
              <a:cs typeface="Courier"/>
              <a:sym typeface="Courier"/>
            </a:endParaRPr>
          </a:p>
          <a:p>
            <a:pPr lvl="0" defTabSz="457200">
              <a:defRPr sz="1800"/>
            </a:pPr>
            <a:r>
              <a:rPr sz="1500">
                <a:latin typeface="Courier"/>
                <a:ea typeface="Courier"/>
                <a:cs typeface="Courier"/>
                <a:sym typeface="Courier"/>
              </a:rPr>
              <a:t>&gt;&gt;&gt; print [ e1 for (e1,rel,e2) in relations if rel=='IN' and e2=='Atlanta' ]</a:t>
            </a:r>
            <a:endParaRPr sz="1500">
              <a:latin typeface="Courier"/>
              <a:ea typeface="Courier"/>
              <a:cs typeface="Courier"/>
              <a:sym typeface="Courier"/>
            </a:endParaRPr>
          </a:p>
          <a:p>
            <a:pPr lvl="0" defTabSz="457200">
              <a:defRPr sz="1800"/>
            </a:pPr>
            <a:r>
              <a:rPr sz="1500">
                <a:latin typeface="Courier"/>
                <a:ea typeface="Courier"/>
                <a:cs typeface="Courier"/>
                <a:sym typeface="Courier"/>
              </a:rPr>
              <a:t>['BBDO South', 'Georgia-Pacific']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  <p:sp>
        <p:nvSpPr>
          <p:cNvPr id="40" name="Shape 40"/>
          <p:cNvSpPr/>
          <p:nvPr>
            <p:ph type="title" idx="4294967295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pPr lvl="0"/>
          </a:p>
        </p:txBody>
      </p:sp>
      <p:sp>
        <p:nvSpPr>
          <p:cNvPr id="41" name="Shape 41"/>
          <p:cNvSpPr/>
          <p:nvPr>
            <p:ph type="body" idx="4294967295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/>
            </a:pPr>
            <a:r>
              <a:rPr sz="3200"/>
              <a:t>For example, given a document that indicates that the company Georgia-Pacific is located in Atlanta, it might generate the tuple:</a:t>
            </a:r>
            <a:endParaRPr sz="3200"/>
          </a:p>
          <a:p>
            <a:pPr lvl="0" marL="0" indent="0">
              <a:buSzTx/>
              <a:buNone/>
              <a:defRPr sz="1800"/>
            </a:pPr>
            <a:r>
              <a:rPr sz="3100">
                <a:solidFill>
                  <a:srgbClr val="004080"/>
                </a:solidFill>
              </a:rPr>
              <a:t>([ORG: 'Georgia-Pacific'] 'in' [LOC: 'Atlanta'])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6553200" y="6248400"/>
            <a:ext cx="19050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sz="1200"/>
              <a:t>6</a:t>
            </a:r>
          </a:p>
        </p:txBody>
      </p:sp>
      <p:sp>
        <p:nvSpPr>
          <p:cNvPr id="44" name="Shape 44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3600"/>
            </a:lvl1pPr>
          </a:lstStyle>
          <a:p>
            <a:pPr lvl="0">
              <a:defRPr b="0" sz="1800"/>
            </a:pPr>
            <a:r>
              <a:rPr b="1" sz="3600"/>
              <a:t>Workflow for info extraction</a:t>
            </a:r>
          </a:p>
        </p:txBody>
      </p:sp>
      <p:pic>
        <p:nvPicPr>
          <p:cNvPr id="45" name="ie-architecture.png" descr="ie-architecture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8100" y="1625600"/>
            <a:ext cx="6527800" cy="4114800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/>
        </p:nvSpPr>
        <p:spPr>
          <a:xfrm>
            <a:off x="31559" y="5791200"/>
            <a:ext cx="9092336" cy="1056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defTabSz="457200">
              <a:spcBef>
                <a:spcPts val="1200"/>
              </a:spcBef>
              <a:defRPr sz="1800"/>
            </a:pPr>
            <a:r>
              <a:rPr sz="1300">
                <a:latin typeface="Times Roman"/>
                <a:ea typeface="Times Roman"/>
                <a:cs typeface="Times Roman"/>
                <a:sym typeface="Times Roman"/>
              </a:rPr>
              <a:t>Figure 7-1. Simple pipeline architecture for an information extraction system. This system takes the raw text of a document as its input, and generates a list of (</a:t>
            </a:r>
            <a:r>
              <a:rPr i="1" sz="1300">
                <a:latin typeface="Times Roman"/>
                <a:ea typeface="Times Roman"/>
                <a:cs typeface="Times Roman"/>
                <a:sym typeface="Times Roman"/>
              </a:rPr>
              <a:t>entity</a:t>
            </a:r>
            <a:r>
              <a:rPr sz="1300"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i="1" sz="1300">
                <a:latin typeface="Times Roman"/>
                <a:ea typeface="Times Roman"/>
                <a:cs typeface="Times Roman"/>
                <a:sym typeface="Times Roman"/>
              </a:rPr>
              <a:t>relation</a:t>
            </a:r>
            <a:r>
              <a:rPr sz="1300"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i="1" sz="1300">
                <a:latin typeface="Times Roman"/>
                <a:ea typeface="Times Roman"/>
                <a:cs typeface="Times Roman"/>
                <a:sym typeface="Times Roman"/>
              </a:rPr>
              <a:t>entity</a:t>
            </a:r>
            <a:r>
              <a:rPr sz="1300">
                <a:latin typeface="Times Roman"/>
                <a:ea typeface="Times Roman"/>
                <a:cs typeface="Times Roman"/>
                <a:sym typeface="Times Roman"/>
              </a:rPr>
              <a:t>) tuples as its output. For example, given a document that indicates that the company Georgia-Pacific is located in Atlanta, it might generate the tuple ([ORG: 'Georgia-Pacific'] 'in' [LOC: 'Atlanta']).</a:t>
            </a:r>
            <a:endParaRPr sz="130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FF66"/>
      </a:accent1>
      <a:accent2>
        <a:srgbClr val="004080"/>
      </a:accent2>
      <a:accent3>
        <a:srgbClr val="8F8F8F"/>
      </a:accent3>
      <a:accent4>
        <a:srgbClr val="707070"/>
      </a:accent4>
      <a:accent5>
        <a:srgbClr val="FFFFB8"/>
      </a:accent5>
      <a:accent6>
        <a:srgbClr val="003A74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FFFF66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66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FF66"/>
      </a:accent1>
      <a:accent2>
        <a:srgbClr val="004080"/>
      </a:accent2>
      <a:accent3>
        <a:srgbClr val="8F8F8F"/>
      </a:accent3>
      <a:accent4>
        <a:srgbClr val="707070"/>
      </a:accent4>
      <a:accent5>
        <a:srgbClr val="FFFFB8"/>
      </a:accent5>
      <a:accent6>
        <a:srgbClr val="003A74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FFFF66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66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