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6" r:id="rId8"/>
    <p:sldId id="261" r:id="rId9"/>
    <p:sldId id="262" r:id="rId10"/>
    <p:sldId id="263" r:id="rId11"/>
    <p:sldId id="267" r:id="rId12"/>
    <p:sldId id="264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54" d="100"/>
          <a:sy n="54" d="100"/>
        </p:scale>
        <p:origin x="15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3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4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01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271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60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40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46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99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9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108" y="542570"/>
            <a:ext cx="7055380" cy="140053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05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1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0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0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1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3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4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77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10, Linear Discrimination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10.4 Pairwise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Remember: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If a line can’t separate this class from all others, the method doesn’t work!</a:t>
            </a:r>
          </a:p>
          <a:p>
            <a:r>
              <a:rPr lang="en-US" dirty="0" smtClean="0"/>
              <a:t>If not, pairwise separation: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Separate them in pairs, classify by checking all pairings one at a time.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7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separation</a:t>
            </a:r>
            <a:br>
              <a:rPr lang="en-US" dirty="0" smtClean="0"/>
            </a:br>
            <a:r>
              <a:rPr lang="en-US" sz="2800" dirty="0" smtClean="0"/>
              <a:t>(C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cannot be separated by one line)</a:t>
            </a:r>
            <a:endParaRPr lang="en-US" dirty="0"/>
          </a:p>
        </p:txBody>
      </p:sp>
      <p:pic>
        <p:nvPicPr>
          <p:cNvPr id="4" name="Picture 20" descr="Ld2claps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1317" y="2184213"/>
            <a:ext cx="5543550" cy="4411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7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g(</a:t>
            </a:r>
            <a:r>
              <a:rPr lang="en-US" b="1" dirty="0" smtClean="0"/>
              <a:t>x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10.5 From probabilities (if you can)</a:t>
            </a:r>
          </a:p>
          <a:p>
            <a:r>
              <a:rPr lang="en-US" sz="2400" dirty="0" smtClean="0"/>
              <a:t>10.6 Iterative optimization (trial and error)</a:t>
            </a:r>
          </a:p>
          <a:p>
            <a:r>
              <a:rPr lang="en-US" sz="2400" dirty="0" smtClean="0"/>
              <a:t>Including:</a:t>
            </a:r>
          </a:p>
          <a:p>
            <a:pPr lvl="1"/>
            <a:r>
              <a:rPr lang="en-US" sz="2000" dirty="0" smtClean="0"/>
              <a:t>10.7 Ratio of probabilities</a:t>
            </a:r>
          </a:p>
          <a:p>
            <a:pPr lvl="1"/>
            <a:r>
              <a:rPr lang="en-US" sz="2000" dirty="0" smtClean="0"/>
              <a:t>10.8 Regression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19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10.5 g(x) from probabilities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8721" y="1515042"/>
                <a:ext cx="6711654" cy="2823876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Two classes P(C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|x)=y, P(C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|x) = 1-y</a:t>
                </a:r>
              </a:p>
              <a:p>
                <a:r>
                  <a:rPr lang="en-US" dirty="0" smtClean="0"/>
                  <a:t>Choose C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if y &gt; 0.5</a:t>
                </a:r>
              </a:p>
              <a:p>
                <a:r>
                  <a:rPr lang="en-US" dirty="0" smtClean="0"/>
                  <a:t>Transform to get a decision at &gt;0 ?</a:t>
                </a:r>
              </a:p>
              <a:p>
                <a:r>
                  <a:rPr lang="en-US" dirty="0" smtClean="0"/>
                  <a:t>Best: “</a:t>
                </a:r>
                <a:r>
                  <a:rPr lang="en-US" dirty="0" err="1" smtClean="0"/>
                  <a:t>logit</a:t>
                </a:r>
                <a:r>
                  <a:rPr lang="en-US" dirty="0" smtClean="0"/>
                  <a:t>”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Maps 0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dirty="0" smtClean="0"/>
                  <a:t>1 to </a:t>
                </a:r>
                <a:r>
                  <a:rPr lang="en-US" sz="2800" dirty="0" smtClean="0"/>
                  <a:t>-</a:t>
                </a:r>
                <a:r>
                  <a:rPr lang="en-US" sz="3200" dirty="0" smtClean="0"/>
                  <a:t>∞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dirty="0" smtClean="0"/>
                  <a:t> </a:t>
                </a:r>
                <a:r>
                  <a:rPr lang="en-US" sz="3200" dirty="0"/>
                  <a:t>∞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721" y="1515042"/>
                <a:ext cx="6711654" cy="2823876"/>
              </a:xfrm>
              <a:blipFill rotWithShape="0">
                <a:blip r:embed="rId2"/>
                <a:stretch>
                  <a:fillRect l="-454" t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94" y="3503721"/>
            <a:ext cx="4392705" cy="33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4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7383" y="295845"/>
                <a:ext cx="6711654" cy="4195481"/>
              </a:xfrm>
            </p:spPr>
            <p:txBody>
              <a:bodyPr/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sz="2800" dirty="0" smtClean="0"/>
                  <a:t>Solve for y?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sz="2400" dirty="0" smtClean="0"/>
                  <a:t>The famous “Sigmoid” function: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383" y="295845"/>
                <a:ext cx="6711654" cy="4195481"/>
              </a:xfrm>
              <a:blipFill rotWithShape="0">
                <a:blip r:embed="rId2"/>
                <a:stretch>
                  <a:fillRect l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798" y="3096095"/>
            <a:ext cx="4838095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3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10.6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348112" cy="4195481"/>
          </a:xfrm>
        </p:spPr>
        <p:txBody>
          <a:bodyPr/>
          <a:lstStyle/>
          <a:p>
            <a:r>
              <a:rPr lang="en-US" dirty="0" smtClean="0"/>
              <a:t>If you can write an equation for E(</a:t>
            </a:r>
            <a:r>
              <a:rPr lang="en-US" b="1" dirty="0" smtClean="0"/>
              <a:t>w</a:t>
            </a:r>
            <a:r>
              <a:rPr lang="en-US" dirty="0" smtClean="0"/>
              <a:t>) (not easy!)</a:t>
            </a:r>
          </a:p>
          <a:p>
            <a:r>
              <a:rPr lang="en-US" dirty="0" smtClean="0"/>
              <a:t>Guess an initial value for each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r>
              <a:rPr lang="en-US" dirty="0" smtClean="0"/>
              <a:t>Calculate the gradient, determines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r>
              <a:rPr lang="en-US" dirty="0" smtClean="0"/>
              <a:t>Standard calculus, will find at least a local minimum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2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10.7 Logistic Discrimination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to get an error function.</a:t>
            </a:r>
          </a:p>
          <a:p>
            <a:r>
              <a:rPr lang="en-US" dirty="0" smtClean="0"/>
              <a:t>Very advanced!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10.8 Discrimination by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to get an error function.</a:t>
            </a:r>
          </a:p>
          <a:p>
            <a:r>
              <a:rPr lang="en-US" dirty="0" smtClean="0"/>
              <a:t>Good for highly overlapping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Discriminant-based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8316300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Search for the class boundaries </a:t>
            </a:r>
            <a:r>
              <a:rPr lang="en-US" sz="2400" dirty="0" smtClean="0"/>
              <a:t>mathematically</a:t>
            </a:r>
            <a:r>
              <a:rPr lang="en-US" sz="2400" dirty="0" smtClean="0"/>
              <a:t>.</a:t>
            </a:r>
          </a:p>
          <a:p>
            <a:r>
              <a:rPr lang="en-US" sz="2200" dirty="0" smtClean="0"/>
              <a:t>Requires </a:t>
            </a:r>
            <a:r>
              <a:rPr lang="en-US" sz="2200" dirty="0" smtClean="0"/>
              <a:t>a “discrimination </a:t>
            </a:r>
            <a:r>
              <a:rPr lang="en-US" sz="2200" dirty="0" smtClean="0"/>
              <a:t>function.”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0060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8096167" cy="4212408"/>
          </a:xfrm>
        </p:spPr>
        <p:txBody>
          <a:bodyPr/>
          <a:lstStyle/>
          <a:p>
            <a:r>
              <a:rPr lang="en-US" dirty="0" smtClean="0"/>
              <a:t>One line can separate this class from </a:t>
            </a:r>
            <a:r>
              <a:rPr lang="en-US" u="sng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all other classes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 		(Family cars? No!)</a:t>
            </a:r>
          </a:p>
          <a:p>
            <a:r>
              <a:rPr lang="en-US" dirty="0" smtClean="0"/>
              <a:t>If so, a </a:t>
            </a:r>
            <a:r>
              <a:rPr lang="en-US" u="sng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linear</a:t>
            </a:r>
            <a:r>
              <a:rPr lang="en-US" dirty="0" smtClean="0"/>
              <a:t> discrimination function will work.</a:t>
            </a:r>
          </a:p>
        </p:txBody>
      </p:sp>
    </p:spTree>
    <p:extLst>
      <p:ext uri="{BB962C8B-B14F-4D97-AF65-F5344CB8AC3E}">
        <p14:creationId xmlns:p14="http://schemas.microsoft.com/office/powerpoint/2010/main" val="160959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a “scoring function” that gets bigger as you go towards this class.</a:t>
            </a:r>
          </a:p>
          <a:p>
            <a:r>
              <a:rPr lang="en-US" dirty="0" smtClean="0"/>
              <a:t>Notation: g(</a:t>
            </a:r>
            <a:r>
              <a:rPr lang="en-US" b="1" dirty="0" smtClean="0"/>
              <a:t>x</a:t>
            </a:r>
            <a:r>
              <a:rPr lang="en-US" dirty="0" smtClean="0"/>
              <a:t>) where </a:t>
            </a:r>
            <a:r>
              <a:rPr lang="en-US" b="1" dirty="0" smtClean="0"/>
              <a:t>x</a:t>
            </a:r>
            <a:r>
              <a:rPr lang="en-US" dirty="0" smtClean="0"/>
              <a:t> is {price, </a:t>
            </a:r>
            <a:r>
              <a:rPr lang="en-US" dirty="0" err="1" smtClean="0"/>
              <a:t>hp</a:t>
            </a:r>
            <a:r>
              <a:rPr lang="en-US" dirty="0" smtClean="0"/>
              <a:t>}</a:t>
            </a:r>
          </a:p>
          <a:p>
            <a:r>
              <a:rPr lang="en-US" dirty="0"/>
              <a:t>Use probability density if you can! </a:t>
            </a:r>
            <a:r>
              <a:rPr lang="en-US" dirty="0" smtClean="0"/>
              <a:t>If </a:t>
            </a:r>
            <a:r>
              <a:rPr lang="en-US" dirty="0"/>
              <a:t>not…</a:t>
            </a:r>
          </a:p>
          <a:p>
            <a:r>
              <a:rPr lang="en-US" dirty="0" smtClean="0"/>
              <a:t>How about a simple liner function instead?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0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sports cars: score g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 = price + 40*</a:t>
            </a:r>
            <a:r>
              <a:rPr lang="en-US" dirty="0" err="1" smtClean="0"/>
              <a:t>hp</a:t>
            </a:r>
            <a:endParaRPr lang="en-US" dirty="0" smtClean="0"/>
          </a:p>
          <a:p>
            <a:pPr lvl="1"/>
            <a:r>
              <a:rPr lang="en-US" dirty="0" smtClean="0"/>
              <a:t>Electric cars: score g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 = 1.1*price - 40*</a:t>
            </a:r>
            <a:r>
              <a:rPr lang="en-US" dirty="0" err="1" smtClean="0"/>
              <a:t>hp</a:t>
            </a:r>
            <a:r>
              <a:rPr lang="en-US" dirty="0" smtClean="0"/>
              <a:t> + 18000</a:t>
            </a:r>
          </a:p>
          <a:p>
            <a:r>
              <a:rPr lang="en-US" dirty="0" smtClean="0"/>
              <a:t>How do you find that function?</a:t>
            </a:r>
          </a:p>
          <a:p>
            <a:pPr lvl="1"/>
            <a:r>
              <a:rPr lang="en-US" dirty="0" smtClean="0"/>
              <a:t>Very hard! (See 10.5-8)</a:t>
            </a:r>
          </a:p>
          <a:p>
            <a:pPr lvl="1"/>
            <a:r>
              <a:rPr lang="en-US" dirty="0" smtClean="0"/>
              <a:t>Intuition: electric cars are unusually high priced and low horsepower.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3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42" y="-67657"/>
            <a:ext cx="7055380" cy="1400530"/>
          </a:xfrm>
        </p:spPr>
        <p:txBody>
          <a:bodyPr/>
          <a:lstStyle/>
          <a:p>
            <a:r>
              <a:rPr lang="en-US" dirty="0" smtClean="0"/>
              <a:t>The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905" y="678548"/>
            <a:ext cx="6711654" cy="4195481"/>
          </a:xfrm>
        </p:spPr>
        <p:txBody>
          <a:bodyPr/>
          <a:lstStyle/>
          <a:p>
            <a:r>
              <a:rPr lang="en-US" dirty="0" smtClean="0"/>
              <a:t>Assign to class with biggest score g(</a:t>
            </a:r>
            <a:r>
              <a:rPr lang="en-US" b="1" dirty="0" smtClean="0"/>
              <a:t>x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Decision boundary where g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 = g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Solve to find the equation of the boundary: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2005400"/>
            <a:ext cx="7078133" cy="4852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302933" y="3234267"/>
            <a:ext cx="6028267" cy="125306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864980">
            <a:off x="3268536" y="3304174"/>
            <a:ext cx="436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h</a:t>
            </a:r>
            <a:r>
              <a:rPr lang="en-US" sz="2800" dirty="0" err="1" smtClean="0">
                <a:solidFill>
                  <a:srgbClr val="0070C0"/>
                </a:solidFill>
              </a:rPr>
              <a:t>p</a:t>
            </a:r>
            <a:r>
              <a:rPr lang="en-US" sz="2800" dirty="0" smtClean="0">
                <a:solidFill>
                  <a:srgbClr val="0070C0"/>
                </a:solidFill>
              </a:rPr>
              <a:t> = 0.00125 price + 225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36110" y="4790528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g</a:t>
            </a:r>
            <a:r>
              <a:rPr lang="en-US" sz="4000" dirty="0" smtClean="0">
                <a:solidFill>
                  <a:srgbClr val="FF0000"/>
                </a:solidFill>
              </a:rPr>
              <a:t>1 &lt; g2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0928067">
            <a:off x="5138659" y="3635381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g</a:t>
            </a:r>
            <a:r>
              <a:rPr lang="en-US" sz="4000" dirty="0" smtClean="0">
                <a:solidFill>
                  <a:srgbClr val="0070C0"/>
                </a:solidFill>
              </a:rPr>
              <a:t>1 = g2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1598" y="2255359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g</a:t>
            </a:r>
            <a:r>
              <a:rPr lang="en-US" sz="4000" dirty="0" smtClean="0">
                <a:solidFill>
                  <a:srgbClr val="00B050"/>
                </a:solidFill>
              </a:rPr>
              <a:t>1 &gt; g2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66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approach (2 classes)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Define one g(x) = g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(x) – 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(x)</a:t>
            </a:r>
          </a:p>
          <a:p>
            <a:r>
              <a:rPr lang="en-US" sz="2400" dirty="0" smtClean="0"/>
              <a:t>Assign to class</a:t>
            </a:r>
          </a:p>
          <a:p>
            <a:pPr lvl="1"/>
            <a:r>
              <a:rPr lang="en-US" sz="2000" dirty="0" smtClean="0"/>
              <a:t>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if g(x) &gt; 0</a:t>
            </a:r>
          </a:p>
          <a:p>
            <a:pPr lvl="1"/>
            <a:r>
              <a:rPr lang="en-US" sz="2000" dirty="0" smtClean="0"/>
              <a:t>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if g(x) ≤ 0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251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10.2 If linear doesn’t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Skip this section…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09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801"/>
            <a:ext cx="7055380" cy="1400530"/>
          </a:xfrm>
        </p:spPr>
        <p:txBody>
          <a:bodyPr/>
          <a:lstStyle/>
          <a:p>
            <a:r>
              <a:rPr lang="en-US" dirty="0" smtClean="0"/>
              <a:t>10.3 Graphical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26" y="743066"/>
            <a:ext cx="6711654" cy="4195481"/>
          </a:xfrm>
        </p:spPr>
        <p:txBody>
          <a:bodyPr/>
          <a:lstStyle/>
          <a:p>
            <a:r>
              <a:rPr lang="en-US" dirty="0" smtClean="0"/>
              <a:t>Write g(</a:t>
            </a:r>
            <a:r>
              <a:rPr lang="en-US" b="1" dirty="0" smtClean="0"/>
              <a:t>x</a:t>
            </a:r>
            <a:r>
              <a:rPr lang="en-US" dirty="0" smtClean="0"/>
              <a:t>) in matrix form: g(</a:t>
            </a:r>
            <a:r>
              <a:rPr lang="en-US" b="1" dirty="0" smtClean="0"/>
              <a:t>x</a:t>
            </a:r>
            <a:r>
              <a:rPr lang="en-US" dirty="0" smtClean="0"/>
              <a:t>) = 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/>
              <a:t>x</a:t>
            </a:r>
            <a:r>
              <a:rPr lang="en-US" dirty="0" smtClean="0"/>
              <a:t> + w</a:t>
            </a:r>
            <a:r>
              <a:rPr lang="en-US" baseline="-25000" dirty="0" smtClean="0"/>
              <a:t>0</a:t>
            </a:r>
          </a:p>
          <a:p>
            <a:r>
              <a:rPr lang="en-US" b="1" dirty="0"/>
              <a:t>w</a:t>
            </a:r>
            <a:r>
              <a:rPr lang="en-US" dirty="0" smtClean="0"/>
              <a:t> represents a vector perpendicular to the boundary</a:t>
            </a:r>
          </a:p>
          <a:p>
            <a:r>
              <a:rPr lang="en-US" dirty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is the distance from the origin</a:t>
            </a:r>
            <a:endParaRPr lang="en-US" dirty="0"/>
          </a:p>
        </p:txBody>
      </p:sp>
      <p:pic>
        <p:nvPicPr>
          <p:cNvPr id="4" name="Picture 9" descr="Ld2cla2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8666" y="2381325"/>
            <a:ext cx="4995333" cy="4476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895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632</TotalTime>
  <Words>434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Century Gothic</vt:lpstr>
      <vt:lpstr>Times New Roman</vt:lpstr>
      <vt:lpstr>Wingdings 3</vt:lpstr>
      <vt:lpstr>Ion</vt:lpstr>
      <vt:lpstr>Machine Learning</vt:lpstr>
      <vt:lpstr>Discriminant-based classification</vt:lpstr>
      <vt:lpstr>Special Case</vt:lpstr>
      <vt:lpstr>Discriminant functions</vt:lpstr>
      <vt:lpstr>Discriminant functions</vt:lpstr>
      <vt:lpstr>The decision</vt:lpstr>
      <vt:lpstr>Simplified approach (2 classes)</vt:lpstr>
      <vt:lpstr>10.2 If linear doesn’t work?</vt:lpstr>
      <vt:lpstr>10.3 Graphical interpretation</vt:lpstr>
      <vt:lpstr>10.4 Pairwise separation</vt:lpstr>
      <vt:lpstr>Pairwise separation (C1 cannot be separated by one line)</vt:lpstr>
      <vt:lpstr>How to find g(x)?</vt:lpstr>
      <vt:lpstr>10.5 g(x) from probabilities</vt:lpstr>
      <vt:lpstr>PowerPoint Presentation</vt:lpstr>
      <vt:lpstr>10.6 Gradient descent</vt:lpstr>
      <vt:lpstr>10.7 Logistic Discrimination</vt:lpstr>
      <vt:lpstr>10.8 Discrimination by regression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Bill Lovegrove</dc:creator>
  <cp:lastModifiedBy>Bill Lovegrove</cp:lastModifiedBy>
  <cp:revision>56</cp:revision>
  <dcterms:created xsi:type="dcterms:W3CDTF">2013-05-14T19:46:09Z</dcterms:created>
  <dcterms:modified xsi:type="dcterms:W3CDTF">2013-07-15T02:56:05Z</dcterms:modified>
</cp:coreProperties>
</file>