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D2D9-60E0-4ACC-9E99-BA39E547A477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453CD-2135-4480-AD6E-A2659457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8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3CD-2135-4480-AD6E-A26594572F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5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0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3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5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0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5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3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5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22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9CE8-0A63-44C6-8F77-D52E8E4044FA}" type="datetimeFigureOut">
              <a:rPr lang="zh-TW" altLang="en-US" smtClean="0"/>
              <a:t>2013/12/11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E82A-7B6D-4E58-BC1A-C95453BECC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6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4.xml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2" y="31101"/>
            <a:ext cx="9122027" cy="13096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140968"/>
            <a:ext cx="5422706" cy="2664296"/>
          </a:xfrm>
        </p:spPr>
        <p:txBody>
          <a:bodyPr>
            <a:normAutofit fontScale="85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--Team Members--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Chang </a:t>
            </a:r>
            <a:r>
              <a:rPr lang="en-US" altLang="zh-TW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Guemsong</a:t>
            </a:r>
            <a:endParaRPr lang="en-US" altLang="zh-TW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Kim </a:t>
            </a:r>
            <a:r>
              <a:rPr lang="en-US" altLang="zh-TW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Ryongbong</a:t>
            </a:r>
            <a:endParaRPr lang="en-US" altLang="zh-TW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Moon </a:t>
            </a:r>
            <a:r>
              <a:rPr lang="en-US" altLang="zh-TW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Yoosung</a:t>
            </a:r>
            <a:endParaRPr lang="en-US" altLang="zh-TW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Lee </a:t>
            </a:r>
            <a:r>
              <a:rPr lang="en-US" altLang="zh-TW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Chulhoon</a:t>
            </a:r>
            <a:endParaRPr lang="en-US" altLang="zh-TW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altLang="zh-TW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Chae</a:t>
            </a:r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zh-TW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Yungshik</a:t>
            </a:r>
            <a:endParaRPr lang="en-US" altLang="zh-TW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-13898" y="2770"/>
            <a:ext cx="9144000" cy="1412776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Dithering Project-2013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Flowchart: Punched Tape 4"/>
          <p:cNvSpPr/>
          <p:nvPr/>
        </p:nvSpPr>
        <p:spPr>
          <a:xfrm>
            <a:off x="-72651" y="5978542"/>
            <a:ext cx="9216652" cy="934628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1000 h 10000"/>
              <a:gd name="connsiteX1" fmla="*/ 2515 w 10000"/>
              <a:gd name="connsiteY1" fmla="*/ 3516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9339 h 18339"/>
              <a:gd name="connsiteX1" fmla="*/ 2515 w 10000"/>
              <a:gd name="connsiteY1" fmla="*/ 11855 h 18339"/>
              <a:gd name="connsiteX2" fmla="*/ 5000 w 10000"/>
              <a:gd name="connsiteY2" fmla="*/ 9339 h 18339"/>
              <a:gd name="connsiteX3" fmla="*/ 7485 w 10000"/>
              <a:gd name="connsiteY3" fmla="*/ 0 h 18339"/>
              <a:gd name="connsiteX4" fmla="*/ 10000 w 10000"/>
              <a:gd name="connsiteY4" fmla="*/ 9339 h 18339"/>
              <a:gd name="connsiteX5" fmla="*/ 10000 w 10000"/>
              <a:gd name="connsiteY5" fmla="*/ 17339 h 18339"/>
              <a:gd name="connsiteX6" fmla="*/ 7500 w 10000"/>
              <a:gd name="connsiteY6" fmla="*/ 16339 h 18339"/>
              <a:gd name="connsiteX7" fmla="*/ 5000 w 10000"/>
              <a:gd name="connsiteY7" fmla="*/ 17339 h 18339"/>
              <a:gd name="connsiteX8" fmla="*/ 2500 w 10000"/>
              <a:gd name="connsiteY8" fmla="*/ 18339 h 18339"/>
              <a:gd name="connsiteX9" fmla="*/ 0 w 10000"/>
              <a:gd name="connsiteY9" fmla="*/ 17339 h 18339"/>
              <a:gd name="connsiteX10" fmla="*/ 0 w 10000"/>
              <a:gd name="connsiteY10" fmla="*/ 9339 h 18339"/>
              <a:gd name="connsiteX0" fmla="*/ 0 w 10000"/>
              <a:gd name="connsiteY0" fmla="*/ 9339 h 18489"/>
              <a:gd name="connsiteX1" fmla="*/ 2515 w 10000"/>
              <a:gd name="connsiteY1" fmla="*/ 11855 h 18489"/>
              <a:gd name="connsiteX2" fmla="*/ 5000 w 10000"/>
              <a:gd name="connsiteY2" fmla="*/ 9339 h 18489"/>
              <a:gd name="connsiteX3" fmla="*/ 7485 w 10000"/>
              <a:gd name="connsiteY3" fmla="*/ 0 h 18489"/>
              <a:gd name="connsiteX4" fmla="*/ 10000 w 10000"/>
              <a:gd name="connsiteY4" fmla="*/ 9339 h 18489"/>
              <a:gd name="connsiteX5" fmla="*/ 10000 w 10000"/>
              <a:gd name="connsiteY5" fmla="*/ 17339 h 18489"/>
              <a:gd name="connsiteX6" fmla="*/ 7471 w 10000"/>
              <a:gd name="connsiteY6" fmla="*/ 8000 h 18489"/>
              <a:gd name="connsiteX7" fmla="*/ 5000 w 10000"/>
              <a:gd name="connsiteY7" fmla="*/ 17339 h 18489"/>
              <a:gd name="connsiteX8" fmla="*/ 2500 w 10000"/>
              <a:gd name="connsiteY8" fmla="*/ 18339 h 18489"/>
              <a:gd name="connsiteX9" fmla="*/ 0 w 10000"/>
              <a:gd name="connsiteY9" fmla="*/ 17339 h 18489"/>
              <a:gd name="connsiteX10" fmla="*/ 0 w 10000"/>
              <a:gd name="connsiteY10" fmla="*/ 9339 h 18489"/>
              <a:gd name="connsiteX0" fmla="*/ 0 w 10000"/>
              <a:gd name="connsiteY0" fmla="*/ 9339 h 21751"/>
              <a:gd name="connsiteX1" fmla="*/ 2515 w 10000"/>
              <a:gd name="connsiteY1" fmla="*/ 11855 h 21751"/>
              <a:gd name="connsiteX2" fmla="*/ 5000 w 10000"/>
              <a:gd name="connsiteY2" fmla="*/ 9339 h 21751"/>
              <a:gd name="connsiteX3" fmla="*/ 7485 w 10000"/>
              <a:gd name="connsiteY3" fmla="*/ 0 h 21751"/>
              <a:gd name="connsiteX4" fmla="*/ 10000 w 10000"/>
              <a:gd name="connsiteY4" fmla="*/ 9339 h 21751"/>
              <a:gd name="connsiteX5" fmla="*/ 10000 w 10000"/>
              <a:gd name="connsiteY5" fmla="*/ 17339 h 21751"/>
              <a:gd name="connsiteX6" fmla="*/ 7471 w 10000"/>
              <a:gd name="connsiteY6" fmla="*/ 8000 h 21751"/>
              <a:gd name="connsiteX7" fmla="*/ 5000 w 10000"/>
              <a:gd name="connsiteY7" fmla="*/ 17339 h 21751"/>
              <a:gd name="connsiteX8" fmla="*/ 2500 w 10000"/>
              <a:gd name="connsiteY8" fmla="*/ 21751 h 21751"/>
              <a:gd name="connsiteX9" fmla="*/ 0 w 10000"/>
              <a:gd name="connsiteY9" fmla="*/ 17339 h 21751"/>
              <a:gd name="connsiteX10" fmla="*/ 0 w 10000"/>
              <a:gd name="connsiteY10" fmla="*/ 9339 h 21751"/>
              <a:gd name="connsiteX0" fmla="*/ 0 w 10000"/>
              <a:gd name="connsiteY0" fmla="*/ 9339 h 21751"/>
              <a:gd name="connsiteX1" fmla="*/ 2500 w 10000"/>
              <a:gd name="connsiteY1" fmla="*/ 13371 h 21751"/>
              <a:gd name="connsiteX2" fmla="*/ 5000 w 10000"/>
              <a:gd name="connsiteY2" fmla="*/ 9339 h 21751"/>
              <a:gd name="connsiteX3" fmla="*/ 7485 w 10000"/>
              <a:gd name="connsiteY3" fmla="*/ 0 h 21751"/>
              <a:gd name="connsiteX4" fmla="*/ 10000 w 10000"/>
              <a:gd name="connsiteY4" fmla="*/ 9339 h 21751"/>
              <a:gd name="connsiteX5" fmla="*/ 10000 w 10000"/>
              <a:gd name="connsiteY5" fmla="*/ 17339 h 21751"/>
              <a:gd name="connsiteX6" fmla="*/ 7471 w 10000"/>
              <a:gd name="connsiteY6" fmla="*/ 8000 h 21751"/>
              <a:gd name="connsiteX7" fmla="*/ 5000 w 10000"/>
              <a:gd name="connsiteY7" fmla="*/ 17339 h 21751"/>
              <a:gd name="connsiteX8" fmla="*/ 2500 w 10000"/>
              <a:gd name="connsiteY8" fmla="*/ 21751 h 21751"/>
              <a:gd name="connsiteX9" fmla="*/ 0 w 10000"/>
              <a:gd name="connsiteY9" fmla="*/ 17339 h 21751"/>
              <a:gd name="connsiteX10" fmla="*/ 0 w 10000"/>
              <a:gd name="connsiteY10" fmla="*/ 9339 h 21751"/>
              <a:gd name="connsiteX0" fmla="*/ 23 w 10023"/>
              <a:gd name="connsiteY0" fmla="*/ 9339 h 24215"/>
              <a:gd name="connsiteX1" fmla="*/ 2523 w 10023"/>
              <a:gd name="connsiteY1" fmla="*/ 13371 h 24215"/>
              <a:gd name="connsiteX2" fmla="*/ 5023 w 10023"/>
              <a:gd name="connsiteY2" fmla="*/ 9339 h 24215"/>
              <a:gd name="connsiteX3" fmla="*/ 7508 w 10023"/>
              <a:gd name="connsiteY3" fmla="*/ 0 h 24215"/>
              <a:gd name="connsiteX4" fmla="*/ 10023 w 10023"/>
              <a:gd name="connsiteY4" fmla="*/ 9339 h 24215"/>
              <a:gd name="connsiteX5" fmla="*/ 10023 w 10023"/>
              <a:gd name="connsiteY5" fmla="*/ 17339 h 24215"/>
              <a:gd name="connsiteX6" fmla="*/ 7494 w 10023"/>
              <a:gd name="connsiteY6" fmla="*/ 8000 h 24215"/>
              <a:gd name="connsiteX7" fmla="*/ 5023 w 10023"/>
              <a:gd name="connsiteY7" fmla="*/ 17339 h 24215"/>
              <a:gd name="connsiteX8" fmla="*/ 2523 w 10023"/>
              <a:gd name="connsiteY8" fmla="*/ 21751 h 24215"/>
              <a:gd name="connsiteX9" fmla="*/ 288 w 10023"/>
              <a:gd name="connsiteY9" fmla="*/ 24099 h 24215"/>
              <a:gd name="connsiteX10" fmla="*/ 23 w 10023"/>
              <a:gd name="connsiteY10" fmla="*/ 17339 h 24215"/>
              <a:gd name="connsiteX11" fmla="*/ 23 w 10023"/>
              <a:gd name="connsiteY11" fmla="*/ 9339 h 24215"/>
              <a:gd name="connsiteX0" fmla="*/ 23 w 10023"/>
              <a:gd name="connsiteY0" fmla="*/ 9339 h 24215"/>
              <a:gd name="connsiteX1" fmla="*/ 2523 w 10023"/>
              <a:gd name="connsiteY1" fmla="*/ 13371 h 24215"/>
              <a:gd name="connsiteX2" fmla="*/ 5023 w 10023"/>
              <a:gd name="connsiteY2" fmla="*/ 9339 h 24215"/>
              <a:gd name="connsiteX3" fmla="*/ 7508 w 10023"/>
              <a:gd name="connsiteY3" fmla="*/ 0 h 24215"/>
              <a:gd name="connsiteX4" fmla="*/ 10023 w 10023"/>
              <a:gd name="connsiteY4" fmla="*/ 9339 h 24215"/>
              <a:gd name="connsiteX5" fmla="*/ 10023 w 10023"/>
              <a:gd name="connsiteY5" fmla="*/ 17339 h 24215"/>
              <a:gd name="connsiteX6" fmla="*/ 7494 w 10023"/>
              <a:gd name="connsiteY6" fmla="*/ 8000 h 24215"/>
              <a:gd name="connsiteX7" fmla="*/ 5067 w 10023"/>
              <a:gd name="connsiteY7" fmla="*/ 23404 h 24215"/>
              <a:gd name="connsiteX8" fmla="*/ 2523 w 10023"/>
              <a:gd name="connsiteY8" fmla="*/ 21751 h 24215"/>
              <a:gd name="connsiteX9" fmla="*/ 288 w 10023"/>
              <a:gd name="connsiteY9" fmla="*/ 24099 h 24215"/>
              <a:gd name="connsiteX10" fmla="*/ 23 w 10023"/>
              <a:gd name="connsiteY10" fmla="*/ 17339 h 24215"/>
              <a:gd name="connsiteX11" fmla="*/ 23 w 10023"/>
              <a:gd name="connsiteY11" fmla="*/ 9339 h 24215"/>
              <a:gd name="connsiteX0" fmla="*/ 23 w 10023"/>
              <a:gd name="connsiteY0" fmla="*/ 9339 h 24476"/>
              <a:gd name="connsiteX1" fmla="*/ 2523 w 10023"/>
              <a:gd name="connsiteY1" fmla="*/ 13371 h 24476"/>
              <a:gd name="connsiteX2" fmla="*/ 5023 w 10023"/>
              <a:gd name="connsiteY2" fmla="*/ 9339 h 24476"/>
              <a:gd name="connsiteX3" fmla="*/ 7508 w 10023"/>
              <a:gd name="connsiteY3" fmla="*/ 0 h 24476"/>
              <a:gd name="connsiteX4" fmla="*/ 10023 w 10023"/>
              <a:gd name="connsiteY4" fmla="*/ 9339 h 24476"/>
              <a:gd name="connsiteX5" fmla="*/ 10023 w 10023"/>
              <a:gd name="connsiteY5" fmla="*/ 17339 h 24476"/>
              <a:gd name="connsiteX6" fmla="*/ 7494 w 10023"/>
              <a:gd name="connsiteY6" fmla="*/ 8000 h 24476"/>
              <a:gd name="connsiteX7" fmla="*/ 5067 w 10023"/>
              <a:gd name="connsiteY7" fmla="*/ 23404 h 24476"/>
              <a:gd name="connsiteX8" fmla="*/ 2567 w 10023"/>
              <a:gd name="connsiteY8" fmla="*/ 23267 h 24476"/>
              <a:gd name="connsiteX9" fmla="*/ 288 w 10023"/>
              <a:gd name="connsiteY9" fmla="*/ 24099 h 24476"/>
              <a:gd name="connsiteX10" fmla="*/ 23 w 10023"/>
              <a:gd name="connsiteY10" fmla="*/ 17339 h 24476"/>
              <a:gd name="connsiteX11" fmla="*/ 23 w 10023"/>
              <a:gd name="connsiteY11" fmla="*/ 9339 h 24476"/>
              <a:gd name="connsiteX0" fmla="*/ 23 w 10023"/>
              <a:gd name="connsiteY0" fmla="*/ 9339 h 24305"/>
              <a:gd name="connsiteX1" fmla="*/ 2523 w 10023"/>
              <a:gd name="connsiteY1" fmla="*/ 13371 h 24305"/>
              <a:gd name="connsiteX2" fmla="*/ 5023 w 10023"/>
              <a:gd name="connsiteY2" fmla="*/ 9339 h 24305"/>
              <a:gd name="connsiteX3" fmla="*/ 7508 w 10023"/>
              <a:gd name="connsiteY3" fmla="*/ 0 h 24305"/>
              <a:gd name="connsiteX4" fmla="*/ 10023 w 10023"/>
              <a:gd name="connsiteY4" fmla="*/ 9339 h 24305"/>
              <a:gd name="connsiteX5" fmla="*/ 10023 w 10023"/>
              <a:gd name="connsiteY5" fmla="*/ 17339 h 24305"/>
              <a:gd name="connsiteX6" fmla="*/ 7494 w 10023"/>
              <a:gd name="connsiteY6" fmla="*/ 22783 h 24305"/>
              <a:gd name="connsiteX7" fmla="*/ 5067 w 10023"/>
              <a:gd name="connsiteY7" fmla="*/ 23404 h 24305"/>
              <a:gd name="connsiteX8" fmla="*/ 2567 w 10023"/>
              <a:gd name="connsiteY8" fmla="*/ 23267 h 24305"/>
              <a:gd name="connsiteX9" fmla="*/ 288 w 10023"/>
              <a:gd name="connsiteY9" fmla="*/ 24099 h 24305"/>
              <a:gd name="connsiteX10" fmla="*/ 23 w 10023"/>
              <a:gd name="connsiteY10" fmla="*/ 17339 h 24305"/>
              <a:gd name="connsiteX11" fmla="*/ 23 w 10023"/>
              <a:gd name="connsiteY11" fmla="*/ 9339 h 24305"/>
              <a:gd name="connsiteX0" fmla="*/ 23 w 10038"/>
              <a:gd name="connsiteY0" fmla="*/ 9339 h 24305"/>
              <a:gd name="connsiteX1" fmla="*/ 2523 w 10038"/>
              <a:gd name="connsiteY1" fmla="*/ 13371 h 24305"/>
              <a:gd name="connsiteX2" fmla="*/ 5023 w 10038"/>
              <a:gd name="connsiteY2" fmla="*/ 9339 h 24305"/>
              <a:gd name="connsiteX3" fmla="*/ 7508 w 10038"/>
              <a:gd name="connsiteY3" fmla="*/ 0 h 24305"/>
              <a:gd name="connsiteX4" fmla="*/ 10023 w 10038"/>
              <a:gd name="connsiteY4" fmla="*/ 9339 h 24305"/>
              <a:gd name="connsiteX5" fmla="*/ 10038 w 10038"/>
              <a:gd name="connsiteY5" fmla="*/ 23404 h 24305"/>
              <a:gd name="connsiteX6" fmla="*/ 7494 w 10038"/>
              <a:gd name="connsiteY6" fmla="*/ 22783 h 24305"/>
              <a:gd name="connsiteX7" fmla="*/ 5067 w 10038"/>
              <a:gd name="connsiteY7" fmla="*/ 23404 h 24305"/>
              <a:gd name="connsiteX8" fmla="*/ 2567 w 10038"/>
              <a:gd name="connsiteY8" fmla="*/ 23267 h 24305"/>
              <a:gd name="connsiteX9" fmla="*/ 288 w 10038"/>
              <a:gd name="connsiteY9" fmla="*/ 24099 h 24305"/>
              <a:gd name="connsiteX10" fmla="*/ 23 w 10038"/>
              <a:gd name="connsiteY10" fmla="*/ 17339 h 24305"/>
              <a:gd name="connsiteX11" fmla="*/ 23 w 10038"/>
              <a:gd name="connsiteY11" fmla="*/ 9339 h 24305"/>
              <a:gd name="connsiteX0" fmla="*/ 68 w 10038"/>
              <a:gd name="connsiteY0" fmla="*/ 2137 h 24305"/>
              <a:gd name="connsiteX1" fmla="*/ 2523 w 10038"/>
              <a:gd name="connsiteY1" fmla="*/ 13371 h 24305"/>
              <a:gd name="connsiteX2" fmla="*/ 5023 w 10038"/>
              <a:gd name="connsiteY2" fmla="*/ 9339 h 24305"/>
              <a:gd name="connsiteX3" fmla="*/ 7508 w 10038"/>
              <a:gd name="connsiteY3" fmla="*/ 0 h 24305"/>
              <a:gd name="connsiteX4" fmla="*/ 10023 w 10038"/>
              <a:gd name="connsiteY4" fmla="*/ 9339 h 24305"/>
              <a:gd name="connsiteX5" fmla="*/ 10038 w 10038"/>
              <a:gd name="connsiteY5" fmla="*/ 23404 h 24305"/>
              <a:gd name="connsiteX6" fmla="*/ 7494 w 10038"/>
              <a:gd name="connsiteY6" fmla="*/ 22783 h 24305"/>
              <a:gd name="connsiteX7" fmla="*/ 5067 w 10038"/>
              <a:gd name="connsiteY7" fmla="*/ 23404 h 24305"/>
              <a:gd name="connsiteX8" fmla="*/ 2567 w 10038"/>
              <a:gd name="connsiteY8" fmla="*/ 23267 h 24305"/>
              <a:gd name="connsiteX9" fmla="*/ 288 w 10038"/>
              <a:gd name="connsiteY9" fmla="*/ 24099 h 24305"/>
              <a:gd name="connsiteX10" fmla="*/ 23 w 10038"/>
              <a:gd name="connsiteY10" fmla="*/ 17339 h 24305"/>
              <a:gd name="connsiteX11" fmla="*/ 68 w 10038"/>
              <a:gd name="connsiteY11" fmla="*/ 2137 h 24305"/>
              <a:gd name="connsiteX0" fmla="*/ 2 w 10046"/>
              <a:gd name="connsiteY0" fmla="*/ 0 h 25959"/>
              <a:gd name="connsiteX1" fmla="*/ 2531 w 10046"/>
              <a:gd name="connsiteY1" fmla="*/ 15025 h 25959"/>
              <a:gd name="connsiteX2" fmla="*/ 5031 w 10046"/>
              <a:gd name="connsiteY2" fmla="*/ 10993 h 25959"/>
              <a:gd name="connsiteX3" fmla="*/ 7516 w 10046"/>
              <a:gd name="connsiteY3" fmla="*/ 1654 h 25959"/>
              <a:gd name="connsiteX4" fmla="*/ 10031 w 10046"/>
              <a:gd name="connsiteY4" fmla="*/ 10993 h 25959"/>
              <a:gd name="connsiteX5" fmla="*/ 10046 w 10046"/>
              <a:gd name="connsiteY5" fmla="*/ 25058 h 25959"/>
              <a:gd name="connsiteX6" fmla="*/ 7502 w 10046"/>
              <a:gd name="connsiteY6" fmla="*/ 24437 h 25959"/>
              <a:gd name="connsiteX7" fmla="*/ 5075 w 10046"/>
              <a:gd name="connsiteY7" fmla="*/ 25058 h 25959"/>
              <a:gd name="connsiteX8" fmla="*/ 2575 w 10046"/>
              <a:gd name="connsiteY8" fmla="*/ 24921 h 25959"/>
              <a:gd name="connsiteX9" fmla="*/ 296 w 10046"/>
              <a:gd name="connsiteY9" fmla="*/ 25753 h 25959"/>
              <a:gd name="connsiteX10" fmla="*/ 31 w 10046"/>
              <a:gd name="connsiteY10" fmla="*/ 18993 h 25959"/>
              <a:gd name="connsiteX11" fmla="*/ 2 w 10046"/>
              <a:gd name="connsiteY11" fmla="*/ 0 h 2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25959">
                <a:moveTo>
                  <a:pt x="2" y="0"/>
                </a:moveTo>
                <a:cubicBezTo>
                  <a:pt x="2" y="552"/>
                  <a:pt x="1693" y="13193"/>
                  <a:pt x="2531" y="15025"/>
                </a:cubicBezTo>
                <a:cubicBezTo>
                  <a:pt x="3369" y="16857"/>
                  <a:pt x="4200" y="13221"/>
                  <a:pt x="5031" y="10993"/>
                </a:cubicBezTo>
                <a:cubicBezTo>
                  <a:pt x="5862" y="8765"/>
                  <a:pt x="6135" y="1654"/>
                  <a:pt x="7516" y="1654"/>
                </a:cubicBezTo>
                <a:cubicBezTo>
                  <a:pt x="8897" y="1654"/>
                  <a:pt x="10031" y="10441"/>
                  <a:pt x="10031" y="10993"/>
                </a:cubicBezTo>
                <a:cubicBezTo>
                  <a:pt x="10036" y="15681"/>
                  <a:pt x="10041" y="20370"/>
                  <a:pt x="10046" y="25058"/>
                </a:cubicBezTo>
                <a:cubicBezTo>
                  <a:pt x="10046" y="24506"/>
                  <a:pt x="8330" y="24437"/>
                  <a:pt x="7502" y="24437"/>
                </a:cubicBezTo>
                <a:cubicBezTo>
                  <a:pt x="6674" y="24437"/>
                  <a:pt x="5896" y="24977"/>
                  <a:pt x="5075" y="25058"/>
                </a:cubicBezTo>
                <a:cubicBezTo>
                  <a:pt x="4254" y="25139"/>
                  <a:pt x="3400" y="24805"/>
                  <a:pt x="2575" y="24921"/>
                </a:cubicBezTo>
                <a:cubicBezTo>
                  <a:pt x="1750" y="25037"/>
                  <a:pt x="713" y="26488"/>
                  <a:pt x="296" y="25753"/>
                </a:cubicBezTo>
                <a:cubicBezTo>
                  <a:pt x="-121" y="25018"/>
                  <a:pt x="39" y="20442"/>
                  <a:pt x="31" y="18993"/>
                </a:cubicBezTo>
                <a:cubicBezTo>
                  <a:pt x="46" y="13926"/>
                  <a:pt x="-13" y="5067"/>
                  <a:pt x="2" y="0"/>
                </a:cubicBezTo>
                <a:close/>
              </a:path>
            </a:pathLst>
          </a:cu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34516"/>
            <a:ext cx="1190625" cy="1438275"/>
          </a:xfrm>
          <a:prstGeom prst="rect">
            <a:avLst/>
          </a:prstGeom>
        </p:spPr>
      </p:pic>
      <p:sp>
        <p:nvSpPr>
          <p:cNvPr id="8" name="Up Ribbon 7"/>
          <p:cNvSpPr/>
          <p:nvPr/>
        </p:nvSpPr>
        <p:spPr>
          <a:xfrm>
            <a:off x="7911183" y="2638037"/>
            <a:ext cx="1080119" cy="234754"/>
          </a:xfrm>
          <a:prstGeom prst="ribbon2">
            <a:avLst/>
          </a:prstGeom>
          <a:ln>
            <a:solidFill>
              <a:srgbClr val="F7211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" y="1459504"/>
            <a:ext cx="2411139" cy="150696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5-Point Star 6"/>
          <p:cNvSpPr/>
          <p:nvPr/>
        </p:nvSpPr>
        <p:spPr>
          <a:xfrm>
            <a:off x="256987" y="260648"/>
            <a:ext cx="864096" cy="720080"/>
          </a:xfrm>
          <a:prstGeom prst="star5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76875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CDitheringDlg</a:t>
            </a:r>
            <a:r>
              <a:rPr lang="en-US" altLang="zh-TW" dirty="0"/>
              <a:t>::</a:t>
            </a:r>
            <a:r>
              <a:rPr lang="en-US" altLang="zh-TW" dirty="0" err="1"/>
              <a:t>OnCbnSelchangeComboAlgo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CTime</a:t>
            </a:r>
            <a:r>
              <a:rPr lang="en-US" altLang="zh-TW" dirty="0"/>
              <a:t> start;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indx</a:t>
            </a:r>
            <a:r>
              <a:rPr lang="en-US" altLang="zh-TW" dirty="0"/>
              <a:t> = </a:t>
            </a:r>
            <a:r>
              <a:rPr lang="en-US" altLang="zh-TW" dirty="0" err="1"/>
              <a:t>m_algo.GetCurSel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getGray</a:t>
            </a:r>
            <a:r>
              <a:rPr lang="en-US" altLang="zh-TW" dirty="0"/>
              <a:t>();</a:t>
            </a:r>
          </a:p>
          <a:p>
            <a:endParaRPr lang="en-US" altLang="zh-TW" dirty="0"/>
          </a:p>
          <a:p>
            <a:r>
              <a:rPr lang="en-US" altLang="zh-TW" dirty="0"/>
              <a:t>	if(</a:t>
            </a:r>
            <a:r>
              <a:rPr lang="en-US" altLang="zh-TW" dirty="0" err="1"/>
              <a:t>indx</a:t>
            </a:r>
            <a:r>
              <a:rPr lang="en-US" altLang="zh-TW" dirty="0"/>
              <a:t> == 0)</a:t>
            </a:r>
          </a:p>
          <a:p>
            <a:r>
              <a:rPr lang="en-US" altLang="zh-TW" dirty="0"/>
              <a:t>	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floyd_steinberg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}else if(</a:t>
            </a:r>
            <a:r>
              <a:rPr lang="en-US" altLang="zh-TW" dirty="0" err="1"/>
              <a:t>indx</a:t>
            </a:r>
            <a:r>
              <a:rPr lang="en-US" altLang="zh-TW" dirty="0"/>
              <a:t> == 1){		</a:t>
            </a:r>
          </a:p>
          <a:p>
            <a:r>
              <a:rPr lang="en-US" altLang="zh-TW" dirty="0"/>
              <a:t>		sierra();</a:t>
            </a:r>
          </a:p>
          <a:p>
            <a:r>
              <a:rPr lang="en-US" altLang="zh-TW" dirty="0"/>
              <a:t>	}else if(</a:t>
            </a:r>
            <a:r>
              <a:rPr lang="en-US" altLang="zh-TW" dirty="0" err="1"/>
              <a:t>indx</a:t>
            </a:r>
            <a:r>
              <a:rPr lang="en-US" altLang="zh-TW" dirty="0"/>
              <a:t> == 2){</a:t>
            </a:r>
          </a:p>
          <a:p>
            <a:r>
              <a:rPr lang="en-US" altLang="zh-TW" dirty="0"/>
              <a:t>		burkes();</a:t>
            </a:r>
          </a:p>
          <a:p>
            <a:r>
              <a:rPr lang="en-US" altLang="zh-TW" dirty="0"/>
              <a:t>	}else if(</a:t>
            </a:r>
            <a:r>
              <a:rPr lang="en-US" altLang="zh-TW" dirty="0" err="1"/>
              <a:t>indx</a:t>
            </a:r>
            <a:r>
              <a:rPr lang="en-US" altLang="zh-TW" dirty="0"/>
              <a:t> == 3){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myOwn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CTime</a:t>
            </a:r>
            <a:r>
              <a:rPr lang="en-US" altLang="zh-TW" dirty="0"/>
              <a:t> finish;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CString</a:t>
            </a:r>
            <a:r>
              <a:rPr lang="en-US" altLang="zh-TW" dirty="0"/>
              <a:t> </a:t>
            </a:r>
            <a:r>
              <a:rPr lang="en-US" altLang="zh-TW" dirty="0" err="1"/>
              <a:t>strTime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strTime.Format</a:t>
            </a:r>
            <a:r>
              <a:rPr lang="en-US" altLang="zh-TW" dirty="0"/>
              <a:t>(_T("Time elapsed: %</a:t>
            </a:r>
            <a:r>
              <a:rPr lang="en-US" altLang="zh-TW" dirty="0" err="1"/>
              <a:t>ld</a:t>
            </a:r>
            <a:r>
              <a:rPr lang="en-US" altLang="zh-TW" dirty="0"/>
              <a:t>"),(long)(</a:t>
            </a:r>
            <a:r>
              <a:rPr lang="en-US" altLang="zh-TW" dirty="0" err="1"/>
              <a:t>finish.GetSecond</a:t>
            </a:r>
            <a:r>
              <a:rPr lang="en-US" altLang="zh-TW" dirty="0"/>
              <a:t>() - </a:t>
            </a:r>
            <a:r>
              <a:rPr lang="en-US" altLang="zh-TW" dirty="0" err="1"/>
              <a:t>start.GetSecond</a:t>
            </a:r>
            <a:r>
              <a:rPr lang="en-US" altLang="zh-TW" dirty="0"/>
              <a:t>()));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m_time.SetWindowText</a:t>
            </a:r>
            <a:r>
              <a:rPr lang="en-US" altLang="zh-TW" dirty="0"/>
              <a:t>(</a:t>
            </a:r>
            <a:r>
              <a:rPr lang="en-US" altLang="zh-TW" dirty="0" err="1"/>
              <a:t>strTime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OnPaint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3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CDitheringDlg</a:t>
            </a:r>
            <a:r>
              <a:rPr lang="en-US" altLang="zh-TW" dirty="0"/>
              <a:t>::</a:t>
            </a:r>
            <a:r>
              <a:rPr lang="en-US" altLang="zh-TW" dirty="0" err="1"/>
              <a:t>getGray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COLORREF </a:t>
            </a:r>
            <a:r>
              <a:rPr lang="en-US" altLang="zh-TW" dirty="0" err="1"/>
              <a:t>pxrgb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nI,nJ,avv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CBitmap</a:t>
            </a:r>
            <a:r>
              <a:rPr lang="en-US" altLang="zh-TW" dirty="0"/>
              <a:t> bitmap;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bitmap.LoadBitmap</a:t>
            </a:r>
            <a:r>
              <a:rPr lang="en-US" altLang="zh-TW" dirty="0"/>
              <a:t>(IDB_BITMAP);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SelectObject</a:t>
            </a:r>
            <a:r>
              <a:rPr lang="en-US" altLang="zh-TW" dirty="0"/>
              <a:t>(&amp;bitmap);</a:t>
            </a:r>
          </a:p>
          <a:p>
            <a:endParaRPr lang="en-US" altLang="zh-TW" dirty="0"/>
          </a:p>
          <a:p>
            <a:r>
              <a:rPr lang="nn-NO" altLang="zh-TW" dirty="0"/>
              <a:t>	for (nI = 0; nI &lt; width; nI++)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nJ</a:t>
            </a:r>
            <a:r>
              <a:rPr lang="en-US" altLang="zh-TW" dirty="0"/>
              <a:t> = 0; </a:t>
            </a:r>
            <a:r>
              <a:rPr lang="en-US" altLang="zh-TW" dirty="0" err="1"/>
              <a:t>nJ</a:t>
            </a:r>
            <a:r>
              <a:rPr lang="en-US" altLang="zh-TW" dirty="0"/>
              <a:t> &lt; height; </a:t>
            </a:r>
            <a:r>
              <a:rPr lang="en-US" altLang="zh-TW" dirty="0" err="1"/>
              <a:t>nJ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		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pxrgb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avv</a:t>
            </a:r>
            <a:r>
              <a:rPr lang="en-US" altLang="zh-TW" dirty="0"/>
              <a:t> = (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pxrgb</a:t>
            </a:r>
            <a:r>
              <a:rPr lang="en-US" altLang="zh-TW" dirty="0"/>
              <a:t>) + </a:t>
            </a:r>
            <a:r>
              <a:rPr lang="en-US" altLang="zh-TW" dirty="0" err="1"/>
              <a:t>GetGValue</a:t>
            </a:r>
            <a:r>
              <a:rPr lang="en-US" altLang="zh-TW" dirty="0"/>
              <a:t>(</a:t>
            </a:r>
            <a:r>
              <a:rPr lang="en-US" altLang="zh-TW" dirty="0" err="1"/>
              <a:t>pxrgb</a:t>
            </a:r>
            <a:r>
              <a:rPr lang="en-US" altLang="zh-TW" dirty="0"/>
              <a:t>) + </a:t>
            </a:r>
            <a:r>
              <a:rPr lang="en-US" altLang="zh-TW" dirty="0" err="1"/>
              <a:t>GetBValue</a:t>
            </a:r>
            <a:r>
              <a:rPr lang="en-US" altLang="zh-TW" dirty="0"/>
              <a:t>(</a:t>
            </a:r>
            <a:r>
              <a:rPr lang="en-US" altLang="zh-TW" dirty="0" err="1"/>
              <a:t>pxrgb</a:t>
            </a:r>
            <a:r>
              <a:rPr lang="en-US" altLang="zh-TW" dirty="0"/>
              <a:t>)) / 3;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nI,nJ,RGB</a:t>
            </a:r>
            <a:r>
              <a:rPr lang="en-US" altLang="zh-TW" dirty="0"/>
              <a:t>(</a:t>
            </a:r>
            <a:r>
              <a:rPr lang="en-US" altLang="zh-TW" dirty="0" err="1"/>
              <a:t>avv,avv,avv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897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763284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CDitheringDlg</a:t>
            </a:r>
            <a:r>
              <a:rPr lang="en-US" altLang="zh-TW" dirty="0"/>
              <a:t>::</a:t>
            </a:r>
            <a:r>
              <a:rPr lang="en-US" altLang="zh-TW" dirty="0" err="1"/>
              <a:t>floyd_steinberg</a:t>
            </a:r>
            <a:r>
              <a:rPr lang="en-US" altLang="zh-TW" dirty="0"/>
              <a:t>(void)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nn-NO" altLang="zh-TW" dirty="0"/>
              <a:t>	for (nI = 1; nI &lt; width - 1; nI++)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nJ</a:t>
            </a:r>
            <a:r>
              <a:rPr lang="en-US" altLang="zh-TW" dirty="0"/>
              <a:t> = 1; </a:t>
            </a:r>
            <a:r>
              <a:rPr lang="en-US" altLang="zh-TW" dirty="0" err="1"/>
              <a:t>nJ</a:t>
            </a:r>
            <a:r>
              <a:rPr lang="en-US" altLang="zh-TW" dirty="0"/>
              <a:t> &lt; height - 1; </a:t>
            </a:r>
            <a:r>
              <a:rPr lang="en-US" altLang="zh-TW" dirty="0" err="1"/>
              <a:t>nJ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		{</a:t>
            </a:r>
          </a:p>
          <a:p>
            <a:r>
              <a:rPr lang="en-US" altLang="zh-TW" dirty="0"/>
              <a:t>			// for the current point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pxrgb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avv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pxrgb</a:t>
            </a:r>
            <a:r>
              <a:rPr lang="en-US" altLang="zh-TW" dirty="0"/>
              <a:t>);		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			if(</a:t>
            </a:r>
            <a:r>
              <a:rPr lang="en-US" altLang="zh-TW" dirty="0" err="1"/>
              <a:t>avv</a:t>
            </a:r>
            <a:r>
              <a:rPr lang="en-US" altLang="zh-TW" dirty="0"/>
              <a:t> &gt; 128){</a:t>
            </a:r>
          </a:p>
          <a:p>
            <a:r>
              <a:rPr lang="en-US" altLang="zh-TW" dirty="0"/>
              <a:t>				err = </a:t>
            </a:r>
            <a:r>
              <a:rPr lang="en-US" altLang="zh-TW" dirty="0" err="1"/>
              <a:t>avv</a:t>
            </a:r>
            <a:r>
              <a:rPr lang="en-US" altLang="zh-TW" dirty="0"/>
              <a:t> - 255;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avv</a:t>
            </a:r>
            <a:r>
              <a:rPr lang="en-US" altLang="zh-TW" dirty="0"/>
              <a:t> = 255;</a:t>
            </a:r>
          </a:p>
          <a:p>
            <a:r>
              <a:rPr lang="en-US" altLang="zh-TW" dirty="0"/>
              <a:t>			}else{</a:t>
            </a:r>
          </a:p>
          <a:p>
            <a:r>
              <a:rPr lang="en-US" altLang="zh-TW" dirty="0"/>
              <a:t>				err = </a:t>
            </a:r>
            <a:r>
              <a:rPr lang="en-US" altLang="zh-TW" dirty="0" err="1"/>
              <a:t>avv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avv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	}</a:t>
            </a:r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nI,nJ,RGB</a:t>
            </a:r>
            <a:r>
              <a:rPr lang="en-US" altLang="zh-TW" dirty="0"/>
              <a:t>(</a:t>
            </a:r>
            <a:r>
              <a:rPr lang="en-US" altLang="zh-TW" dirty="0" err="1"/>
              <a:t>avv,avv,avv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ev</a:t>
            </a:r>
            <a:r>
              <a:rPr lang="en-US" altLang="zh-TW" dirty="0"/>
              <a:t> = err &lt;&lt; 1;</a:t>
            </a:r>
          </a:p>
          <a:p>
            <a:endParaRPr lang="en-US" altLang="zh-TW" dirty="0"/>
          </a:p>
          <a:p>
            <a:r>
              <a:rPr lang="en-US" altLang="zh-TW" dirty="0"/>
              <a:t>			dv = err;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+ 1);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+ 1,RGB(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5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69674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- 1);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- 1,RGB(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en-US" altLang="zh-TW" dirty="0"/>
          </a:p>
          <a:p>
            <a:r>
              <a:rPr lang="en-US" altLang="zh-TW" dirty="0"/>
              <a:t>			dv += </a:t>
            </a:r>
            <a:r>
              <a:rPr lang="en-US" altLang="zh-TW" dirty="0" err="1"/>
              <a:t>ev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en-US" altLang="zh-TW" dirty="0"/>
          </a:p>
          <a:p>
            <a:r>
              <a:rPr lang="en-US" altLang="zh-TW" dirty="0"/>
              <a:t>			dv += </a:t>
            </a:r>
            <a:r>
              <a:rPr lang="en-US" altLang="zh-TW" dirty="0" err="1"/>
              <a:t>ev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 + 1);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 + 1,RGB(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38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functions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void </a:t>
            </a:r>
            <a:r>
              <a:rPr lang="en-US" altLang="zh-TW" dirty="0" err="1"/>
              <a:t>CDitheringDlg</a:t>
            </a:r>
            <a:r>
              <a:rPr lang="en-US" altLang="zh-TW" dirty="0"/>
              <a:t>::burkes(void)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CDitheringDlg</a:t>
            </a:r>
            <a:r>
              <a:rPr lang="en-US" altLang="zh-TW" dirty="0"/>
              <a:t>::sierra(void)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CDitheringDlg</a:t>
            </a:r>
            <a:r>
              <a:rPr lang="en-US" altLang="zh-TW" dirty="0"/>
              <a:t>::</a:t>
            </a:r>
            <a:r>
              <a:rPr lang="en-US" altLang="zh-TW" dirty="0" err="1"/>
              <a:t>myOwn</a:t>
            </a:r>
            <a:r>
              <a:rPr lang="en-US" altLang="zh-TW" dirty="0"/>
              <a:t>(void)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846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40000" lnSpcReduction="20000"/>
          </a:bodyPr>
          <a:lstStyle/>
          <a:p>
            <a:endParaRPr lang="en-US" altLang="zh-TW" dirty="0"/>
          </a:p>
          <a:p>
            <a:r>
              <a:rPr lang="nn-NO" altLang="zh-TW" dirty="0"/>
              <a:t>	for (nI = 1; nI &lt; width - 1; nI++)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nJ</a:t>
            </a:r>
            <a:r>
              <a:rPr lang="en-US" altLang="zh-TW" dirty="0"/>
              <a:t> = 2; </a:t>
            </a:r>
            <a:r>
              <a:rPr lang="en-US" altLang="zh-TW" dirty="0" err="1"/>
              <a:t>nJ</a:t>
            </a:r>
            <a:r>
              <a:rPr lang="en-US" altLang="zh-TW" dirty="0"/>
              <a:t> &lt; height - 2; </a:t>
            </a:r>
            <a:r>
              <a:rPr lang="en-US" altLang="zh-TW" dirty="0" err="1"/>
              <a:t>nJ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		{</a:t>
            </a:r>
          </a:p>
          <a:p>
            <a:r>
              <a:rPr lang="en-US" altLang="zh-TW" dirty="0"/>
              <a:t>			// for the current point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pxrgb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avv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pxrgb</a:t>
            </a:r>
            <a:r>
              <a:rPr lang="en-US" altLang="zh-TW" dirty="0"/>
              <a:t>);		// all channels are same</a:t>
            </a:r>
          </a:p>
          <a:p>
            <a:endParaRPr lang="en-US" altLang="zh-TW" dirty="0"/>
          </a:p>
          <a:p>
            <a:r>
              <a:rPr lang="en-US" altLang="zh-TW" dirty="0"/>
              <a:t>			if(</a:t>
            </a:r>
            <a:r>
              <a:rPr lang="en-US" altLang="zh-TW" dirty="0" err="1"/>
              <a:t>avv</a:t>
            </a:r>
            <a:r>
              <a:rPr lang="en-US" altLang="zh-TW" dirty="0"/>
              <a:t> &gt; 128){</a:t>
            </a:r>
          </a:p>
          <a:p>
            <a:r>
              <a:rPr lang="en-US" altLang="zh-TW" dirty="0"/>
              <a:t>				err = </a:t>
            </a:r>
            <a:r>
              <a:rPr lang="en-US" altLang="zh-TW" dirty="0" err="1"/>
              <a:t>avv</a:t>
            </a:r>
            <a:r>
              <a:rPr lang="en-US" altLang="zh-TW" dirty="0"/>
              <a:t> - 255;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avv</a:t>
            </a:r>
            <a:r>
              <a:rPr lang="en-US" altLang="zh-TW" dirty="0"/>
              <a:t> = 255;</a:t>
            </a:r>
          </a:p>
          <a:p>
            <a:r>
              <a:rPr lang="en-US" altLang="zh-TW" dirty="0"/>
              <a:t>			}else{</a:t>
            </a:r>
          </a:p>
          <a:p>
            <a:r>
              <a:rPr lang="en-US" altLang="zh-TW" dirty="0"/>
              <a:t>				err = </a:t>
            </a:r>
            <a:r>
              <a:rPr lang="en-US" altLang="zh-TW" dirty="0" err="1"/>
              <a:t>avv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avv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	}</a:t>
            </a:r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nI,nJ,RGB</a:t>
            </a:r>
            <a:r>
              <a:rPr lang="en-US" altLang="zh-TW" dirty="0"/>
              <a:t>(</a:t>
            </a:r>
            <a:r>
              <a:rPr lang="en-US" altLang="zh-TW" dirty="0" err="1"/>
              <a:t>avv,avv,avv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ev</a:t>
            </a:r>
            <a:r>
              <a:rPr lang="en-US" altLang="zh-TW" dirty="0"/>
              <a:t> = err;</a:t>
            </a:r>
          </a:p>
          <a:p>
            <a:endParaRPr lang="en-US" altLang="zh-TW" dirty="0"/>
          </a:p>
          <a:p>
            <a:r>
              <a:rPr lang="de-DE" altLang="zh-TW" dirty="0"/>
              <a:t>			dv = err;			// </a:t>
            </a:r>
            <a:r>
              <a:rPr lang="de-DE" altLang="zh-TW" b="1" dirty="0">
                <a:solidFill>
                  <a:srgbClr val="FF0000"/>
                </a:solidFill>
              </a:rPr>
              <a:t>err X 1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 + 2);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 + 2,RGB(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+ 2,nJ);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+ 2,nJ,RGB(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+ 2);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+ 2,RGB(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47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endParaRPr lang="en-US" altLang="zh-TW" dirty="0"/>
          </a:p>
          <a:p>
            <a:r>
              <a:rPr lang="en-US" altLang="zh-TW" dirty="0"/>
              <a:t>			dv += </a:t>
            </a:r>
            <a:r>
              <a:rPr lang="en-US" altLang="zh-TW" dirty="0" err="1"/>
              <a:t>ev</a:t>
            </a:r>
            <a:r>
              <a:rPr lang="en-US" altLang="zh-TW" dirty="0"/>
              <a:t> &lt;&lt; 1;		// </a:t>
            </a:r>
            <a:r>
              <a:rPr lang="en-US" altLang="zh-TW" b="1" dirty="0">
                <a:solidFill>
                  <a:srgbClr val="FF0000"/>
                </a:solidFill>
              </a:rPr>
              <a:t>err X 3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- 1);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- 1,RGB(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 + 1);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nI,nJ</a:t>
            </a:r>
            <a:r>
              <a:rPr lang="en-US" altLang="zh-TW" dirty="0"/>
              <a:t> + 1,RGB(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</a:p>
          <a:p>
            <a:endParaRPr lang="en-US" altLang="zh-TW" dirty="0"/>
          </a:p>
          <a:p>
            <a:r>
              <a:rPr lang="en-US" altLang="zh-TW" dirty="0"/>
              <a:t>			dv = </a:t>
            </a:r>
            <a:r>
              <a:rPr lang="en-US" altLang="zh-TW" dirty="0" err="1"/>
              <a:t>ev</a:t>
            </a:r>
            <a:r>
              <a:rPr lang="en-US" altLang="zh-TW" dirty="0"/>
              <a:t> &lt;&lt; 2;			// </a:t>
            </a:r>
            <a:r>
              <a:rPr lang="en-US" altLang="zh-TW" b="1" dirty="0">
                <a:solidFill>
                  <a:srgbClr val="FF0000"/>
                </a:solidFill>
              </a:rPr>
              <a:t>err X 4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neighbour</a:t>
            </a:r>
            <a:r>
              <a:rPr lang="en-US" altLang="zh-TW" dirty="0"/>
              <a:t> = 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GetPixel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+ 1);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pv</a:t>
            </a:r>
            <a:r>
              <a:rPr lang="en-US" altLang="zh-TW" dirty="0"/>
              <a:t> = </a:t>
            </a:r>
            <a:r>
              <a:rPr lang="en-US" altLang="zh-TW" dirty="0" err="1"/>
              <a:t>GetRValue</a:t>
            </a:r>
            <a:r>
              <a:rPr lang="en-US" altLang="zh-TW" dirty="0"/>
              <a:t>(</a:t>
            </a:r>
            <a:r>
              <a:rPr lang="en-US" altLang="zh-TW" dirty="0" err="1"/>
              <a:t>neighbour</a:t>
            </a:r>
            <a:r>
              <a:rPr lang="en-US" altLang="zh-TW" dirty="0"/>
              <a:t>) + (dv &gt;&gt; 4);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mDC</a:t>
            </a:r>
            <a:r>
              <a:rPr lang="en-US" altLang="zh-TW" dirty="0"/>
              <a:t>-&gt;</a:t>
            </a:r>
            <a:r>
              <a:rPr lang="en-US" altLang="zh-TW" dirty="0" err="1"/>
              <a:t>SetPixel</a:t>
            </a:r>
            <a:r>
              <a:rPr lang="en-US" altLang="zh-TW" dirty="0"/>
              <a:t>(</a:t>
            </a:r>
            <a:r>
              <a:rPr lang="en-US" altLang="zh-TW" dirty="0" err="1"/>
              <a:t>nI</a:t>
            </a:r>
            <a:r>
              <a:rPr lang="en-US" altLang="zh-TW" dirty="0"/>
              <a:t> + 1,nJ + 1,RGB(</a:t>
            </a:r>
            <a:r>
              <a:rPr lang="en-US" altLang="zh-TW" dirty="0" err="1"/>
              <a:t>pv,pv,pv</a:t>
            </a:r>
            <a:r>
              <a:rPr lang="en-US" altLang="zh-TW" dirty="0"/>
              <a:t>));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26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2" y="31101"/>
            <a:ext cx="9122027" cy="13096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140968"/>
            <a:ext cx="5422706" cy="2664296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-13898" y="2770"/>
            <a:ext cx="9144000" cy="1412776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Dithering Project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34516"/>
            <a:ext cx="1190625" cy="1438275"/>
          </a:xfrm>
          <a:prstGeom prst="rect">
            <a:avLst/>
          </a:prstGeom>
        </p:spPr>
      </p:pic>
      <p:sp>
        <p:nvSpPr>
          <p:cNvPr id="8" name="Up Ribbon 7"/>
          <p:cNvSpPr/>
          <p:nvPr/>
        </p:nvSpPr>
        <p:spPr>
          <a:xfrm>
            <a:off x="7911183" y="2638037"/>
            <a:ext cx="1080119" cy="234754"/>
          </a:xfrm>
          <a:prstGeom prst="ribbon2">
            <a:avLst/>
          </a:prstGeom>
          <a:ln>
            <a:solidFill>
              <a:srgbClr val="F7211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81128"/>
            <a:ext cx="2411139" cy="150696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Rectangle 6"/>
          <p:cNvSpPr/>
          <p:nvPr/>
        </p:nvSpPr>
        <p:spPr>
          <a:xfrm>
            <a:off x="4788024" y="5934670"/>
            <a:ext cx="3921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you!!!</a:t>
            </a:r>
            <a:endParaRPr lang="en-US" altLang="zh-TW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0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2" y="31101"/>
            <a:ext cx="9122027" cy="13096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56" y="1612672"/>
            <a:ext cx="8811790" cy="5184576"/>
          </a:xfrm>
        </p:spPr>
        <p:txBody>
          <a:bodyPr/>
          <a:lstStyle/>
          <a:p>
            <a:pPr algn="l"/>
            <a:r>
              <a:rPr lang="en-US" altLang="zh-TW" dirty="0" smtClean="0"/>
              <a:t>   </a:t>
            </a:r>
            <a:r>
              <a:rPr lang="en-US" altLang="zh-TW" b="1" dirty="0" smtClean="0">
                <a:solidFill>
                  <a:schemeClr val="tx1"/>
                </a:solidFill>
              </a:rPr>
              <a:t>What is dithering?</a:t>
            </a:r>
          </a:p>
          <a:p>
            <a:pPr algn="l"/>
            <a:endParaRPr lang="en-US" altLang="zh-TW" b="1" dirty="0">
              <a:solidFill>
                <a:schemeClr val="tx1"/>
              </a:solidFill>
            </a:endParaRPr>
          </a:p>
          <a:p>
            <a:pPr algn="l"/>
            <a:endParaRPr lang="en-US" altLang="zh-TW" b="1" dirty="0">
              <a:solidFill>
                <a:schemeClr val="tx1"/>
              </a:solidFill>
            </a:endParaRPr>
          </a:p>
          <a:p>
            <a:pPr algn="l"/>
            <a:r>
              <a:rPr lang="en-US" altLang="zh-TW" b="1" dirty="0" smtClean="0">
                <a:solidFill>
                  <a:schemeClr val="tx1"/>
                </a:solidFill>
              </a:rPr>
              <a:t>  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How can we display various colors by using fixed  numbers of colors?  -&gt; density of dots</a:t>
            </a:r>
          </a:p>
          <a:p>
            <a:pPr algn="l"/>
            <a:r>
              <a:rPr lang="en-US" altLang="zh-TW" sz="1800" b="1" dirty="0" smtClean="0">
                <a:solidFill>
                  <a:schemeClr val="tx1"/>
                </a:solidFill>
              </a:rPr>
              <a:t>	</a:t>
            </a:r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0" y="2770"/>
            <a:ext cx="9130102" cy="1412776"/>
          </a:xfrm>
          <a:prstGeom prst="flowChartDocumen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Brief Introduction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34516"/>
            <a:ext cx="1190625" cy="1438275"/>
          </a:xfrm>
          <a:prstGeom prst="rect">
            <a:avLst/>
          </a:prstGeom>
        </p:spPr>
      </p:pic>
      <p:sp>
        <p:nvSpPr>
          <p:cNvPr id="8" name="Up Ribbon 7"/>
          <p:cNvSpPr/>
          <p:nvPr/>
        </p:nvSpPr>
        <p:spPr>
          <a:xfrm>
            <a:off x="7911183" y="2638037"/>
            <a:ext cx="1080119" cy="234754"/>
          </a:xfrm>
          <a:prstGeom prst="ribbon2">
            <a:avLst/>
          </a:prstGeom>
          <a:ln>
            <a:solidFill>
              <a:srgbClr val="F7211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40" y="5484353"/>
            <a:ext cx="1747362" cy="13432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5-Point Star 10"/>
          <p:cNvSpPr/>
          <p:nvPr/>
        </p:nvSpPr>
        <p:spPr>
          <a:xfrm>
            <a:off x="262342" y="1738654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603379" y="2153653"/>
            <a:ext cx="6750961" cy="12753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   Dithering </a:t>
            </a:r>
            <a:r>
              <a:rPr lang="en-US" altLang="zh-TW" b="1" dirty="0">
                <a:solidFill>
                  <a:schemeClr val="tx1"/>
                </a:solidFill>
              </a:rPr>
              <a:t>works by approximating unavailable colors with available colors, by mixing and matching available colors in a way that mimics unavailable </a:t>
            </a:r>
            <a:r>
              <a:rPr lang="en-US" altLang="zh-TW" b="1" dirty="0" smtClean="0">
                <a:solidFill>
                  <a:schemeClr val="tx1"/>
                </a:solidFill>
              </a:rPr>
              <a:t>ones.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64" y="3573016"/>
            <a:ext cx="25558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1" y="4373391"/>
            <a:ext cx="764989" cy="764989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12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62756" r="49437" b="11123"/>
          <a:stretch/>
        </p:blipFill>
        <p:spPr>
          <a:xfrm>
            <a:off x="365290" y="5348351"/>
            <a:ext cx="1173709" cy="1187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" r="37881" b="31939"/>
          <a:stretch/>
        </p:blipFill>
        <p:spPr>
          <a:xfrm>
            <a:off x="2492952" y="4373391"/>
            <a:ext cx="973579" cy="97496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12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t="73501" r="63312" b="3291"/>
          <a:stretch/>
        </p:blipFill>
        <p:spPr>
          <a:xfrm>
            <a:off x="2361063" y="5484353"/>
            <a:ext cx="1282889" cy="1203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479652"/>
            <a:ext cx="1034590" cy="912874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125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7" t="54737" r="37117" b="9020"/>
          <a:stretch/>
        </p:blipFill>
        <p:spPr>
          <a:xfrm>
            <a:off x="4565051" y="5458169"/>
            <a:ext cx="1250640" cy="1077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1533">
            <a:off x="499384" y="4084784"/>
            <a:ext cx="1599509" cy="27991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1533">
            <a:off x="2525955" y="4194197"/>
            <a:ext cx="1599509" cy="27991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1533">
            <a:off x="4758204" y="4194197"/>
            <a:ext cx="1599509" cy="27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2" y="31101"/>
            <a:ext cx="9122027" cy="13096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342" y="1415545"/>
            <a:ext cx="8702146" cy="5237593"/>
          </a:xfrm>
        </p:spPr>
        <p:txBody>
          <a:bodyPr/>
          <a:lstStyle/>
          <a:p>
            <a:pPr algn="l"/>
            <a:r>
              <a:rPr lang="en-US" altLang="zh-TW" dirty="0" smtClean="0">
                <a:solidFill>
                  <a:schemeClr val="tx1"/>
                </a:solidFill>
              </a:rPr>
              <a:t>Simple formula:                            </a:t>
            </a: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</a:rPr>
              <a:t>     I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s the color value closer to 0 (black) or 255 (white)?</a:t>
            </a:r>
          </a:p>
          <a:p>
            <a:pPr algn="l"/>
            <a:r>
              <a:rPr lang="en-US" altLang="zh-TW" sz="2400" b="1" dirty="0">
                <a:solidFill>
                  <a:schemeClr val="tx1"/>
                </a:solidFill>
              </a:rPr>
              <a:t>	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ex: gray value 96 is closer to 0 than 255,so turn to black.</a:t>
            </a:r>
          </a:p>
          <a:p>
            <a:pPr algn="l"/>
            <a:r>
              <a:rPr lang="en-US" altLang="zh-TW" sz="2400" b="1" dirty="0">
                <a:solidFill>
                  <a:schemeClr val="tx1"/>
                </a:solidFill>
              </a:rPr>
              <a:t>	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    But have  a problem </a:t>
            </a:r>
            <a:r>
              <a:rPr lang="en-US" altLang="zh-TW" sz="2000" b="1" dirty="0" smtClean="0">
                <a:solidFill>
                  <a:schemeClr val="tx1"/>
                </a:solidFill>
                <a:effectLst/>
              </a:rPr>
              <a:t>if we have a bunch of  96 gray pixels .</a:t>
            </a:r>
          </a:p>
          <a:p>
            <a:pPr algn="l"/>
            <a:r>
              <a:rPr lang="en-US" altLang="zh-TW" sz="2000" b="1" dirty="0">
                <a:solidFill>
                  <a:schemeClr val="tx1"/>
                </a:solidFill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	</a:t>
            </a:r>
            <a:r>
              <a:rPr lang="en-US" altLang="zh-TW" sz="2000" b="1" dirty="0">
                <a:solidFill>
                  <a:schemeClr val="tx1"/>
                </a:solidFill>
              </a:rPr>
              <a:t>T</a:t>
            </a:r>
            <a:r>
              <a:rPr lang="en-US" altLang="zh-TW" sz="2000" b="1" dirty="0" smtClean="0">
                <a:solidFill>
                  <a:schemeClr val="tx1"/>
                </a:solidFill>
                <a:effectLst/>
              </a:rPr>
              <a:t>hey all get turned to black.</a:t>
            </a:r>
          </a:p>
          <a:p>
            <a:pPr algn="l"/>
            <a:r>
              <a:rPr lang="en-US" altLang="zh-TW" sz="2800" dirty="0" smtClean="0">
                <a:solidFill>
                  <a:schemeClr val="tx1"/>
                </a:solidFill>
                <a:effectLst/>
              </a:rPr>
              <a:t>Error diffusion takes a smarter approach to the problem.</a:t>
            </a:r>
          </a:p>
          <a:p>
            <a:pPr algn="l"/>
            <a:r>
              <a:rPr lang="en-US" altLang="zh-TW" sz="1800" b="1" dirty="0" smtClean="0">
                <a:solidFill>
                  <a:schemeClr val="tx1"/>
                </a:solidFill>
              </a:rPr>
              <a:t>   </a:t>
            </a:r>
            <a:r>
              <a:rPr lang="en-US" altLang="zh-TW" sz="1800" dirty="0">
                <a:solidFill>
                  <a:schemeClr val="tx1"/>
                </a:solidFill>
              </a:rPr>
              <a:t>E</a:t>
            </a:r>
            <a:r>
              <a:rPr lang="en-US" altLang="zh-TW" sz="1800" dirty="0" smtClean="0">
                <a:solidFill>
                  <a:schemeClr val="tx1"/>
                </a:solidFill>
                <a:effectLst/>
              </a:rPr>
              <a:t>rror diffusion works by  diffusing or spreading  the error of each calculation to neighboring  pixels.</a:t>
            </a:r>
          </a:p>
          <a:p>
            <a:pPr algn="l"/>
            <a:r>
              <a:rPr lang="en-US" altLang="zh-TW" sz="1800" b="1" dirty="0">
                <a:solidFill>
                  <a:schemeClr val="tx1"/>
                </a:solidFill>
              </a:rPr>
              <a:t>	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                                                             There are several error diffusion</a:t>
            </a:r>
          </a:p>
          <a:p>
            <a:pPr algn="l"/>
            <a:r>
              <a:rPr lang="en-US" altLang="zh-TW" sz="1800" b="1" dirty="0" smtClean="0">
                <a:solidFill>
                  <a:schemeClr val="tx1"/>
                </a:solidFill>
                <a:effectLst/>
              </a:rPr>
              <a:t>                                                                               algorithms such as Floyd-Steinberg Dithering,</a:t>
            </a:r>
          </a:p>
          <a:p>
            <a:pPr algn="l"/>
            <a:r>
              <a:rPr lang="en-US" altLang="zh-TW" sz="2000" b="1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zh-TW" sz="2000" b="1" dirty="0" err="1" smtClean="0">
                <a:solidFill>
                  <a:schemeClr val="tx1"/>
                </a:solidFill>
                <a:effectLst/>
              </a:rPr>
              <a:t>Stucki</a:t>
            </a:r>
            <a:r>
              <a:rPr lang="en-US" altLang="zh-TW" sz="2000" b="1" dirty="0" smtClean="0">
                <a:solidFill>
                  <a:schemeClr val="tx1"/>
                </a:solidFill>
                <a:effectLst/>
              </a:rPr>
              <a:t>,</a:t>
            </a:r>
            <a:r>
              <a:rPr lang="en-US" altLang="zh-TW" sz="2000" b="1" dirty="0" smtClean="0">
                <a:effectLst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effectLst/>
              </a:rPr>
              <a:t>Atkinson,</a:t>
            </a:r>
            <a:r>
              <a:rPr lang="en-US" altLang="zh-TW" sz="2000" b="1" dirty="0" smtClean="0">
                <a:effectLst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effectLst/>
              </a:rPr>
              <a:t>Burkes .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TW" b="1" dirty="0" smtClean="0">
                <a:solidFill>
                  <a:schemeClr val="tx1"/>
                </a:solidFill>
              </a:rPr>
              <a:t>                                           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0" y="2770"/>
            <a:ext cx="9130102" cy="1412776"/>
          </a:xfrm>
          <a:prstGeom prst="flowChartDocumen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Brief Introduction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1" y="1298537"/>
            <a:ext cx="728671" cy="88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40" y="5484353"/>
            <a:ext cx="1747362" cy="134326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5-Point Star 10"/>
          <p:cNvSpPr/>
          <p:nvPr/>
        </p:nvSpPr>
        <p:spPr>
          <a:xfrm>
            <a:off x="118326" y="1572010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5-Point Star 23"/>
          <p:cNvSpPr/>
          <p:nvPr/>
        </p:nvSpPr>
        <p:spPr>
          <a:xfrm>
            <a:off x="46318" y="3854902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6"/>
          <p:cNvSpPr/>
          <p:nvPr/>
        </p:nvSpPr>
        <p:spPr>
          <a:xfrm>
            <a:off x="683568" y="4996955"/>
            <a:ext cx="3456384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                 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  ,if  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 &lt; 255-val</a:t>
            </a:r>
          </a:p>
          <a:p>
            <a:r>
              <a:rPr lang="en-US" altLang="zh-TW" b="1" dirty="0" smtClean="0"/>
              <a:t>Error </a:t>
            </a:r>
            <a:r>
              <a:rPr lang="en-US" altLang="zh-TW" dirty="0" smtClean="0"/>
              <a:t>= </a:t>
            </a:r>
          </a:p>
          <a:p>
            <a:r>
              <a:rPr lang="en-US" altLang="zh-TW" dirty="0" smtClean="0"/>
              <a:t>                 </a:t>
            </a:r>
            <a:r>
              <a:rPr lang="en-US" altLang="zh-TW" dirty="0" err="1" smtClean="0"/>
              <a:t>val</a:t>
            </a:r>
            <a:r>
              <a:rPr lang="en-US" altLang="zh-TW" dirty="0"/>
              <a:t> </a:t>
            </a:r>
            <a:r>
              <a:rPr lang="en-US" altLang="zh-TW" dirty="0" smtClean="0"/>
              <a:t>– 255 , otherwise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Double Brace 8"/>
          <p:cNvSpPr/>
          <p:nvPr/>
        </p:nvSpPr>
        <p:spPr>
          <a:xfrm>
            <a:off x="1547664" y="5301208"/>
            <a:ext cx="2448272" cy="10801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0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We choose 3 algorithms and make one our own.</a:t>
            </a:r>
          </a:p>
          <a:p>
            <a:pPr marL="0" indent="0">
              <a:buNone/>
            </a:pPr>
            <a:r>
              <a:rPr lang="en-US" altLang="zh-TW" sz="2000" dirty="0" smtClean="0"/>
              <a:t>   1. </a:t>
            </a:r>
            <a:r>
              <a:rPr lang="en-US" altLang="zh-TW" sz="2000" b="1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>Floyd-Steinberg Dithering:       2. Burkes Dithering:</a:t>
            </a:r>
          </a:p>
          <a:p>
            <a:pPr marL="0" indent="0">
              <a:buNone/>
            </a:pPr>
            <a:endParaRPr lang="en-US" altLang="zh-TW" sz="2000" b="1" dirty="0" smtClean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/>
              <a:t>                </a:t>
            </a:r>
          </a:p>
          <a:p>
            <a:pPr marL="0" indent="0">
              <a:buNone/>
            </a:pPr>
            <a:r>
              <a:rPr lang="en-US" altLang="zh-TW" sz="2000" dirty="0" smtClean="0"/>
              <a:t>     16</a:t>
            </a:r>
          </a:p>
          <a:p>
            <a:pPr marL="0" indent="0">
              <a:buNone/>
            </a:pPr>
            <a:r>
              <a:rPr lang="en-US" altLang="zh-TW" sz="2000" dirty="0" smtClean="0"/>
              <a:t>                                                                32</a:t>
            </a:r>
          </a:p>
          <a:p>
            <a:pPr marL="0" indent="0">
              <a:buNone/>
            </a:pPr>
            <a:r>
              <a:rPr lang="en-US" altLang="zh-TW" sz="2000" dirty="0" smtClean="0"/>
              <a:t>   </a:t>
            </a:r>
          </a:p>
          <a:p>
            <a:pPr marL="0" indent="0">
              <a:buNone/>
            </a:pPr>
            <a:r>
              <a:rPr lang="en-US" altLang="zh-TW" sz="2000" dirty="0" smtClean="0"/>
              <a:t>3. </a:t>
            </a:r>
            <a:r>
              <a:rPr lang="en-US" altLang="zh-TW" sz="2000" b="1" dirty="0" smtClean="0">
                <a:solidFill>
                  <a:schemeClr val="accent3">
                    <a:lumMod val="50000"/>
                  </a:schemeClr>
                </a:solidFill>
                <a:effectLst/>
              </a:rPr>
              <a:t>Sierra Dithering:                           4.Our own:</a:t>
            </a:r>
            <a:endParaRPr lang="en-US" altLang="zh-TW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16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                                                                                          16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Flowchart: Document 3"/>
          <p:cNvSpPr/>
          <p:nvPr/>
        </p:nvSpPr>
        <p:spPr>
          <a:xfrm>
            <a:off x="0" y="2770"/>
            <a:ext cx="9130102" cy="1412776"/>
          </a:xfrm>
          <a:prstGeom prst="flowChartDocumen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Our Surprising Works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1" y="1298537"/>
            <a:ext cx="728671" cy="88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40" y="5659887"/>
            <a:ext cx="1747362" cy="992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5-Point Star 10"/>
          <p:cNvSpPr/>
          <p:nvPr/>
        </p:nvSpPr>
        <p:spPr>
          <a:xfrm>
            <a:off x="262342" y="2276872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7504" y="1628800"/>
            <a:ext cx="9015842" cy="532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4772" y="1353542"/>
            <a:ext cx="339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TW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Algorithms</a:t>
            </a:r>
            <a:endParaRPr lang="en-US" altLang="zh-TW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64757" y="3068960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64757" y="3717032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76371" y="3076141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01766" y="3701758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1433601" y="3701758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1560" y="2636912"/>
            <a:ext cx="3240360" cy="1800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/>
          <p:cNvSpPr/>
          <p:nvPr/>
        </p:nvSpPr>
        <p:spPr>
          <a:xfrm>
            <a:off x="5724128" y="3221360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4128" y="3869432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335742" y="3228541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61137" y="3854158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92972" y="3854158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35329" y="3228541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35329" y="3857176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63248" y="3869432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4067944" y="2636912"/>
            <a:ext cx="3816424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Rectangle 39"/>
          <p:cNvSpPr/>
          <p:nvPr/>
        </p:nvSpPr>
        <p:spPr>
          <a:xfrm>
            <a:off x="1579322" y="5301208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1579322" y="5949280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2190936" y="5308389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2216331" y="5934006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948166" y="5934006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90523" y="5308389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2790523" y="5937024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418442" y="5949280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4772" y="4769788"/>
            <a:ext cx="3055100" cy="192693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Rectangle 48"/>
          <p:cNvSpPr/>
          <p:nvPr/>
        </p:nvSpPr>
        <p:spPr>
          <a:xfrm>
            <a:off x="5305117" y="4900546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0" name="Rectangle 49"/>
          <p:cNvSpPr/>
          <p:nvPr/>
        </p:nvSpPr>
        <p:spPr>
          <a:xfrm>
            <a:off x="5288771" y="5517232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00385" y="4876341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5925780" y="5501958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4657615" y="5501958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6499972" y="4876341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Rectangle 54"/>
          <p:cNvSpPr/>
          <p:nvPr/>
        </p:nvSpPr>
        <p:spPr>
          <a:xfrm>
            <a:off x="5288770" y="6146096"/>
            <a:ext cx="419011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73749" y="4817319"/>
            <a:ext cx="3528392" cy="192693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Action Button: Forward or Next 66">
            <a:hlinkClick r:id="rId5" action="ppaction://hlinksldjump" highlightClick="1"/>
          </p:cNvPr>
          <p:cNvSpPr/>
          <p:nvPr/>
        </p:nvSpPr>
        <p:spPr>
          <a:xfrm>
            <a:off x="7884368" y="4900546"/>
            <a:ext cx="517063" cy="432048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8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06627" y="228492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We use Visual C++ program  because it is common , has good speed and </a:t>
            </a:r>
            <a:r>
              <a:rPr lang="en-US" altLang="zh-TW" sz="2400" dirty="0"/>
              <a:t>supports </a:t>
            </a:r>
            <a:r>
              <a:rPr lang="en-US" altLang="zh-TW" sz="2400" dirty="0" smtClean="0"/>
              <a:t> various </a:t>
            </a:r>
            <a:r>
              <a:rPr lang="en-US" altLang="zh-TW" sz="2400" dirty="0"/>
              <a:t>graphics.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dirty="0" smtClean="0"/>
              <a:t>                      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0" y="2770"/>
            <a:ext cx="9130102" cy="1412776"/>
          </a:xfrm>
          <a:prstGeom prst="flowChartDocumen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Our Surprising Works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1" y="1298537"/>
            <a:ext cx="728671" cy="88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40" y="5659887"/>
            <a:ext cx="1747362" cy="992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5-Point Star 10"/>
          <p:cNvSpPr/>
          <p:nvPr/>
        </p:nvSpPr>
        <p:spPr>
          <a:xfrm>
            <a:off x="262342" y="2178771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7504" y="1628800"/>
            <a:ext cx="9015842" cy="532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9" t="19351" r="19816" b="11328"/>
          <a:stretch/>
        </p:blipFill>
        <p:spPr bwMode="auto">
          <a:xfrm>
            <a:off x="385761" y="3354474"/>
            <a:ext cx="4278582" cy="289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14293" y="1406615"/>
            <a:ext cx="48476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Program tool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090" y="6196693"/>
            <a:ext cx="81325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Our Program  interface</a:t>
            </a:r>
            <a:endParaRPr lang="en-US" altLang="zh-TW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70552" y="3181488"/>
            <a:ext cx="126279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33344" y="4149080"/>
            <a:ext cx="14068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27984" y="4653136"/>
            <a:ext cx="1800200" cy="147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7984" y="4941168"/>
            <a:ext cx="7367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84168" y="2996952"/>
            <a:ext cx="214385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Choose the algorithms</a:t>
            </a:r>
            <a:endParaRPr lang="zh-TW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74414" y="3797424"/>
            <a:ext cx="214385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Change the gray scale picture.</a:t>
            </a:r>
            <a:endParaRPr lang="zh-TW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82413" y="4617132"/>
            <a:ext cx="214385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the origin RGB</a:t>
            </a:r>
          </a:p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12241" y="5335851"/>
            <a:ext cx="214385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Close the program.</a:t>
            </a:r>
            <a:endParaRPr lang="zh-TW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9552" y="3573016"/>
            <a:ext cx="3384376" cy="2582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33344" y="3509392"/>
            <a:ext cx="1415192" cy="423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35647" y="2996953"/>
            <a:ext cx="1432497" cy="3575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Picture area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1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2" y="31101"/>
            <a:ext cx="9122027" cy="130966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1800" y="3140968"/>
            <a:ext cx="5422706" cy="2664296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n-US" altLang="zh-TW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-13898" y="2770"/>
            <a:ext cx="9144000" cy="1412776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Dithering Project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434516"/>
            <a:ext cx="1190625" cy="1438275"/>
          </a:xfrm>
          <a:prstGeom prst="rect">
            <a:avLst/>
          </a:prstGeom>
        </p:spPr>
      </p:pic>
      <p:sp>
        <p:nvSpPr>
          <p:cNvPr id="8" name="Up Ribbon 7"/>
          <p:cNvSpPr/>
          <p:nvPr/>
        </p:nvSpPr>
        <p:spPr>
          <a:xfrm>
            <a:off x="7911183" y="2638037"/>
            <a:ext cx="1080119" cy="234754"/>
          </a:xfrm>
          <a:prstGeom prst="ribbon2">
            <a:avLst/>
          </a:prstGeom>
          <a:ln>
            <a:solidFill>
              <a:srgbClr val="F7211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7612" r="16826" b="4972"/>
          <a:stretch/>
        </p:blipFill>
        <p:spPr>
          <a:xfrm>
            <a:off x="179512" y="1412122"/>
            <a:ext cx="3240360" cy="2437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8738" r="17563" b="4602"/>
          <a:stretch/>
        </p:blipFill>
        <p:spPr>
          <a:xfrm>
            <a:off x="4233380" y="1434516"/>
            <a:ext cx="3255848" cy="2437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8738" r="17203" b="4867"/>
          <a:stretch/>
        </p:blipFill>
        <p:spPr>
          <a:xfrm>
            <a:off x="395536" y="4106008"/>
            <a:ext cx="3024336" cy="2068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7" r="17368" b="5713"/>
          <a:stretch/>
        </p:blipFill>
        <p:spPr>
          <a:xfrm>
            <a:off x="4133112" y="4077072"/>
            <a:ext cx="3456384" cy="2390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9175" y="3540102"/>
            <a:ext cx="165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Floyd-</a:t>
            </a:r>
            <a:r>
              <a:rPr lang="en-US" altLang="zh-TW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steihberg</a:t>
            </a:r>
            <a:endParaRPr lang="en-US" altLang="zh-TW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3515718"/>
            <a:ext cx="822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Berkes</a:t>
            </a:r>
            <a:endParaRPr lang="en-US" altLang="zh-TW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5736" y="5804916"/>
            <a:ext cx="79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Sierra </a:t>
            </a:r>
            <a:endParaRPr lang="zh-TW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33112" y="6098072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Our Dithering</a:t>
            </a:r>
          </a:p>
        </p:txBody>
      </p:sp>
    </p:spTree>
    <p:extLst>
      <p:ext uri="{BB962C8B-B14F-4D97-AF65-F5344CB8AC3E}">
        <p14:creationId xmlns:p14="http://schemas.microsoft.com/office/powerpoint/2010/main" val="2052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                          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0" y="2770"/>
            <a:ext cx="9130102" cy="1412776"/>
          </a:xfrm>
          <a:prstGeom prst="flowChartDocumen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Our Surprising Works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1" y="1298537"/>
            <a:ext cx="728671" cy="88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9887"/>
            <a:ext cx="1747362" cy="992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5-Point Star 10"/>
          <p:cNvSpPr/>
          <p:nvPr/>
        </p:nvSpPr>
        <p:spPr>
          <a:xfrm>
            <a:off x="262342" y="1738654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7504" y="1628800"/>
            <a:ext cx="9015842" cy="532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462" y="1628800"/>
            <a:ext cx="36549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Result images -1</a:t>
            </a:r>
            <a:endParaRPr lang="en-US" altLang="zh-TW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7612" r="16826" b="4972"/>
          <a:stretch/>
        </p:blipFill>
        <p:spPr>
          <a:xfrm>
            <a:off x="3372621" y="2911889"/>
            <a:ext cx="2322709" cy="1746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8738" r="17563" b="4602"/>
          <a:stretch/>
        </p:blipFill>
        <p:spPr>
          <a:xfrm>
            <a:off x="6352594" y="2876520"/>
            <a:ext cx="2413172" cy="1806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t="8738" r="17383" b="6793"/>
          <a:stretch/>
        </p:blipFill>
        <p:spPr>
          <a:xfrm>
            <a:off x="410914" y="2591393"/>
            <a:ext cx="2365442" cy="17102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342" y="2482907"/>
            <a:ext cx="2725482" cy="29623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3202309" y="2780928"/>
            <a:ext cx="2725482" cy="38711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6080191" y="2780928"/>
            <a:ext cx="2725482" cy="38545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317013" y="4653136"/>
            <a:ext cx="2347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Gray Image</a:t>
            </a:r>
            <a:endParaRPr lang="en-US" altLang="zh-TW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2652" y="2178771"/>
            <a:ext cx="24854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2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Floyd-</a:t>
            </a:r>
            <a:r>
              <a:rPr lang="en-US" altLang="zh-TW" sz="28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steihberg</a:t>
            </a:r>
            <a:endParaRPr lang="en-US" altLang="zh-TW" sz="2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0731" y="2147993"/>
            <a:ext cx="1324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32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Berkes</a:t>
            </a:r>
            <a:endParaRPr lang="en-US" altLang="zh-TW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72621" y="4716503"/>
            <a:ext cx="2322709" cy="5829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 Pro:  Fast &amp; simple </a:t>
            </a:r>
          </a:p>
          <a:p>
            <a:pPr algn="ctr"/>
            <a:r>
              <a:rPr lang="en-US" altLang="zh-TW" dirty="0" smtClean="0"/>
              <a:t>Results not bad image</a:t>
            </a:r>
            <a:endParaRPr lang="zh-TW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372621" y="5445224"/>
            <a:ext cx="2322709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Con: Many noises.</a:t>
            </a:r>
          </a:p>
          <a:p>
            <a:r>
              <a:rPr lang="en-US" altLang="zh-TW" dirty="0" smtClean="0"/>
              <a:t>Big black &amp;white   lumps instead of small  dots.</a:t>
            </a:r>
            <a:endParaRPr lang="zh-TW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81577" y="4772624"/>
            <a:ext cx="2322709" cy="7446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Pro: results good quality image.</a:t>
            </a:r>
          </a:p>
          <a:p>
            <a:r>
              <a:rPr lang="en-US" altLang="zh-TW" dirty="0" smtClean="0"/>
              <a:t>Detailed borderlines.</a:t>
            </a:r>
            <a:endParaRPr lang="zh-TW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81576" y="5615923"/>
            <a:ext cx="2322709" cy="9094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/>
              <a:t>Con: still has noises.</a:t>
            </a:r>
          </a:p>
          <a:p>
            <a:r>
              <a:rPr lang="en-US" altLang="zh-TW" sz="1400" dirty="0" smtClean="0"/>
              <a:t>some Diagonal line shapes.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8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                          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0" y="2770"/>
            <a:ext cx="9130102" cy="1412776"/>
          </a:xfrm>
          <a:prstGeom prst="flowChartDocumen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Our Surprising Works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1" y="1298537"/>
            <a:ext cx="728671" cy="88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5865808"/>
            <a:ext cx="1747362" cy="992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5-Point Star 10"/>
          <p:cNvSpPr/>
          <p:nvPr/>
        </p:nvSpPr>
        <p:spPr>
          <a:xfrm>
            <a:off x="262342" y="1738654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7504" y="1628800"/>
            <a:ext cx="9015842" cy="532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852" y="1528727"/>
            <a:ext cx="3770391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Result images -2 </a:t>
            </a:r>
            <a:endParaRPr lang="zh-TW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" t="8738" r="17022" b="6717"/>
          <a:stretch/>
        </p:blipFill>
        <p:spPr>
          <a:xfrm>
            <a:off x="385603" y="2546104"/>
            <a:ext cx="2454115" cy="1763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8738" r="17203" b="4867"/>
          <a:stretch/>
        </p:blipFill>
        <p:spPr>
          <a:xfrm>
            <a:off x="3423818" y="2807314"/>
            <a:ext cx="2383213" cy="1629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8097" r="17368" b="5713"/>
          <a:stretch/>
        </p:blipFill>
        <p:spPr>
          <a:xfrm>
            <a:off x="6325298" y="2749357"/>
            <a:ext cx="2440468" cy="168775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02309" y="2749357"/>
            <a:ext cx="2725482" cy="39027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6068615" y="2749357"/>
            <a:ext cx="2725482" cy="38884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262342" y="2453191"/>
            <a:ext cx="2725482" cy="32080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94942" y="4437112"/>
            <a:ext cx="23477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Gray Image</a:t>
            </a:r>
            <a:endParaRPr lang="en-US" altLang="zh-TW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9710" y="2128500"/>
            <a:ext cx="28526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Sierra Dithering</a:t>
            </a:r>
            <a:endParaRPr lang="en-US" altLang="zh-TW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6845" y="2128500"/>
            <a:ext cx="2509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Our Dithering</a:t>
            </a:r>
            <a:endParaRPr lang="en-US" altLang="zh-TW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23818" y="4509120"/>
            <a:ext cx="230031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Pro: looks nice &amp; not too many detailed dots </a:t>
            </a:r>
            <a:endParaRPr lang="zh-TW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408791" y="5373216"/>
            <a:ext cx="2300310" cy="11437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Con: not good for describing detailed color areas and borderlines</a:t>
            </a:r>
            <a:endParaRPr lang="zh-TW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25298" y="4509120"/>
            <a:ext cx="2300310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Pro: detailed borderlines &amp; areas.</a:t>
            </a:r>
            <a:endParaRPr lang="zh-TW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325298" y="5373216"/>
            <a:ext cx="2300310" cy="11437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Con: has some noise parts.</a:t>
            </a:r>
          </a:p>
          <a:p>
            <a:r>
              <a:rPr lang="en-US" altLang="zh-TW" dirty="0" smtClean="0"/>
              <a:t>And some diagonal dot lines.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8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7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                           </a:t>
            </a:r>
          </a:p>
          <a:p>
            <a:r>
              <a:rPr lang="en-US" altLang="zh-TW" sz="2400" dirty="0" smtClean="0"/>
              <a:t>     Our algorithm and Burkes are different , but the result images are similar each other.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Our algorithm describes more details than sierra.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</a:t>
            </a:r>
            <a:r>
              <a:rPr lang="en-US" altLang="zh-TW" sz="2000" dirty="0" smtClean="0"/>
              <a:t>RGB image                  </a:t>
            </a:r>
            <a:r>
              <a:rPr lang="en-US" altLang="zh-TW" sz="1400" dirty="0" smtClean="0"/>
              <a:t>more dots  in yellow area(ours)                 </a:t>
            </a:r>
            <a:r>
              <a:rPr lang="en-US" altLang="zh-TW" sz="1200" dirty="0" smtClean="0"/>
              <a:t>less dots in yellow area(</a:t>
            </a:r>
            <a:r>
              <a:rPr lang="en-US" altLang="zh-TW" sz="1200" dirty="0" err="1" smtClean="0"/>
              <a:t>siera</a:t>
            </a:r>
            <a:r>
              <a:rPr lang="en-US" altLang="zh-TW" sz="1200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0" y="2770"/>
            <a:ext cx="9130102" cy="1412776"/>
          </a:xfrm>
          <a:prstGeom prst="flowChartDocumen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Our Surprising Works</a:t>
            </a:r>
            <a:endParaRPr lang="zh-TW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31" y="1298537"/>
            <a:ext cx="728671" cy="880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5865808"/>
            <a:ext cx="1747362" cy="9921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5-Point Star 10"/>
          <p:cNvSpPr/>
          <p:nvPr/>
        </p:nvSpPr>
        <p:spPr>
          <a:xfrm>
            <a:off x="262342" y="1738654"/>
            <a:ext cx="144016" cy="144016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07504" y="1628800"/>
            <a:ext cx="9015842" cy="532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852" y="1528727"/>
            <a:ext cx="7849969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TW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Comparing our algorithm to others :</a:t>
            </a:r>
            <a:endParaRPr lang="zh-TW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Action Button: Back or Previous 18">
            <a:hlinkClick r:id="rId5" action="ppaction://hlinksldjump" highlightClick="1"/>
          </p:cNvPr>
          <p:cNvSpPr/>
          <p:nvPr/>
        </p:nvSpPr>
        <p:spPr>
          <a:xfrm>
            <a:off x="4932040" y="2708920"/>
            <a:ext cx="360040" cy="288032"/>
          </a:xfrm>
          <a:prstGeom prst="actionButtonBackPrevio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7"/>
            <a:ext cx="1724799" cy="108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08" y="3573017"/>
            <a:ext cx="1999485" cy="1092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73018"/>
            <a:ext cx="2088232" cy="110913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067944" y="3861048"/>
            <a:ext cx="86409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28284" y="3981308"/>
            <a:ext cx="180020" cy="95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15" y="5445224"/>
            <a:ext cx="1152128" cy="1227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81" y="5431832"/>
            <a:ext cx="1254050" cy="125405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2161521" y="5356572"/>
            <a:ext cx="651465" cy="1404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Oval 22"/>
          <p:cNvSpPr/>
          <p:nvPr/>
        </p:nvSpPr>
        <p:spPr>
          <a:xfrm>
            <a:off x="7308304" y="5346821"/>
            <a:ext cx="651465" cy="14045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40415" y="6049106"/>
            <a:ext cx="101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740693" y="6058857"/>
            <a:ext cx="775181" cy="9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923928" y="5346821"/>
            <a:ext cx="2816765" cy="12505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Borderline is more exact than Sierra.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9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25437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25437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467</TotalTime>
  <Words>441</Words>
  <Application>Microsoft Office PowerPoint</Application>
  <PresentationFormat>On-screen Show (4:3)</PresentationFormat>
  <Paragraphs>287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functions</vt:lpstr>
      <vt:lpstr>PowerPoint Presentation</vt:lpstr>
      <vt:lpstr>PowerPoint Presentation</vt:lpstr>
      <vt:lpstr>PowerPoint Presentation</vt:lpstr>
    </vt:vector>
  </TitlesOfParts>
  <Company>penghualin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penghualin</dc:creator>
  <cp:lastModifiedBy>User</cp:lastModifiedBy>
  <cp:revision>46</cp:revision>
  <dcterms:created xsi:type="dcterms:W3CDTF">2013-12-11T11:47:07Z</dcterms:created>
  <dcterms:modified xsi:type="dcterms:W3CDTF">2013-12-11T00:54:31Z</dcterms:modified>
</cp:coreProperties>
</file>