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91" r:id="rId5"/>
    <p:sldId id="358" r:id="rId6"/>
    <p:sldId id="360" r:id="rId7"/>
    <p:sldId id="359" r:id="rId8"/>
    <p:sldId id="361" r:id="rId9"/>
    <p:sldId id="362" r:id="rId10"/>
    <p:sldId id="363" r:id="rId11"/>
    <p:sldId id="364" r:id="rId12"/>
    <p:sldId id="365" r:id="rId13"/>
    <p:sldId id="366" r:id="rId14"/>
    <p:sldId id="369" r:id="rId15"/>
    <p:sldId id="367" r:id="rId16"/>
    <p:sldId id="368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 autoAdjust="0"/>
    <p:restoredTop sz="77143"/>
  </p:normalViewPr>
  <p:slideViewPr>
    <p:cSldViewPr snapToGrid="0">
      <p:cViewPr varScale="1">
        <p:scale>
          <a:sx n="97" d="100"/>
          <a:sy n="97" d="100"/>
        </p:scale>
        <p:origin x="1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apps.apple.com</a:t>
            </a:r>
            <a:r>
              <a:rPr lang="de-DE" dirty="0"/>
              <a:t> › </a:t>
            </a:r>
            <a:r>
              <a:rPr lang="de-DE" dirty="0" err="1"/>
              <a:t>app</a:t>
            </a:r>
            <a:r>
              <a:rPr lang="de-DE" dirty="0"/>
              <a:t> › </a:t>
            </a:r>
            <a:r>
              <a:rPr lang="de-DE" dirty="0" err="1"/>
              <a:t>arduino</a:t>
            </a:r>
            <a:r>
              <a:rPr lang="de-DE" dirty="0"/>
              <a:t>-</a:t>
            </a:r>
            <a:r>
              <a:rPr lang="de-DE" dirty="0" err="1"/>
              <a:t>iot</a:t>
            </a:r>
            <a:r>
              <a:rPr lang="de-DE" dirty="0"/>
              <a:t>-</a:t>
            </a:r>
            <a:r>
              <a:rPr lang="de-DE" dirty="0" err="1"/>
              <a:t>cloud</a:t>
            </a:r>
            <a:r>
              <a:rPr lang="de-DE" dirty="0"/>
              <a:t>-remote</a:t>
            </a:r>
          </a:p>
          <a:p>
            <a:r>
              <a:rPr lang="de-DE" dirty="0"/>
              <a:t>https://</a:t>
            </a:r>
            <a:r>
              <a:rPr lang="de-DE" dirty="0" err="1"/>
              <a:t>play.google.com</a:t>
            </a:r>
            <a:r>
              <a:rPr lang="de-DE" dirty="0"/>
              <a:t>/</a:t>
            </a:r>
            <a:r>
              <a:rPr lang="de-DE" dirty="0" err="1"/>
              <a:t>store</a:t>
            </a:r>
            <a:r>
              <a:rPr lang="de-DE" dirty="0"/>
              <a:t>/</a:t>
            </a:r>
            <a:r>
              <a:rPr lang="de-DE" dirty="0" err="1"/>
              <a:t>apps</a:t>
            </a:r>
            <a:r>
              <a:rPr lang="de-DE" dirty="0"/>
              <a:t>/</a:t>
            </a:r>
            <a:r>
              <a:rPr lang="de-DE" dirty="0" err="1"/>
              <a:t>details?id</a:t>
            </a:r>
            <a:r>
              <a:rPr lang="de-DE" dirty="0"/>
              <a:t>=</a:t>
            </a:r>
            <a:r>
              <a:rPr lang="de-DE" dirty="0" err="1"/>
              <a:t>cc.arduino.cloudiot&amp;hl</a:t>
            </a:r>
            <a:r>
              <a:rPr lang="de-DE" dirty="0"/>
              <a:t>=</a:t>
            </a:r>
            <a:r>
              <a:rPr lang="de-DE" dirty="0" err="1"/>
              <a:t>de&amp;gl</a:t>
            </a:r>
            <a:r>
              <a:rPr lang="de-DE" dirty="0"/>
              <a:t>=</a:t>
            </a:r>
            <a:r>
              <a:rPr lang="de-DE" dirty="0" err="1"/>
              <a:t>US&amp;pli</a:t>
            </a:r>
            <a:r>
              <a:rPr lang="de-DE" dirty="0"/>
              <a:t>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0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8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2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2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8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6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7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4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arduino.cc/log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arduino.cc/pla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s://www2.vobs.at/bio/Physik/ppt/ElektrizitaetKap14.pp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loud.arduino.cc/plans" TargetMode="External"/><Relationship Id="rId5" Type="http://schemas.openxmlformats.org/officeDocument/2006/relationships/hyperlink" Target="https://docs.arduino.cc/arduino-cloud/getting-started/iot-cloud-getting-started" TargetMode="External"/><Relationship Id="rId4" Type="http://schemas.openxmlformats.org/officeDocument/2006/relationships/hyperlink" Target="https://cloud.arduino.c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arduino.c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rduino.cc/arduino-cloud/features/webhooks" TargetMode="External"/><Relationship Id="rId5" Type="http://schemas.openxmlformats.org/officeDocument/2006/relationships/hyperlink" Target="https://ifttt.com/explore" TargetMode="External"/><Relationship Id="rId4" Type="http://schemas.openxmlformats.org/officeDocument/2006/relationships/hyperlink" Target="https://www.thethingsnetwork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iot/devi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iot/thing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iot/things/%3cid%3e/setu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iot/dashboar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-237069" y="65180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9" y="281647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Arduino IOT Cloud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  <a:hlinkClick r:id="rId3"/>
              </a:rPr>
              <a:t>https://</a:t>
            </a: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  <a:hlinkClick r:id="rId3"/>
              </a:rPr>
              <a:t>www.arduino.cc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1FBBD-6A14-979A-FAA4-9CB787B6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99991" cy="3292475"/>
          </a:xfrm>
        </p:spPr>
        <p:txBody>
          <a:bodyPr/>
          <a:lstStyle/>
          <a:p>
            <a:r>
              <a:rPr lang="de-DE" dirty="0"/>
              <a:t>App: im Google und Apple App Store: „Arduino IoT Cloud Remote“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6E82C0-D23D-DA12-10C0-687B6F535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647" y="23191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6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02C39-BF22-BAEF-BBB5-72A1F64A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 IOT Cloud Konto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355A3-87FB-8125-C854-0DA9599A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muss ein Benutzerkonto anlegen </a:t>
            </a:r>
          </a:p>
          <a:p>
            <a:pPr lvl="1"/>
            <a:r>
              <a:rPr lang="de-DE" dirty="0">
                <a:hlinkClick r:id="rId3"/>
              </a:rPr>
              <a:t>https://login.arduino.cc/login</a:t>
            </a:r>
            <a:endParaRPr lang="de-DE" dirty="0"/>
          </a:p>
          <a:p>
            <a:pPr lvl="1"/>
            <a:r>
              <a:rPr lang="de-DE" dirty="0"/>
              <a:t>Empfehlenswert ist das mit einem persönlichen Email-Konto zu verknüpfen und </a:t>
            </a:r>
            <a:r>
              <a:rPr lang="de-DE" b="1" dirty="0"/>
              <a:t>für Datensicherheit </a:t>
            </a:r>
            <a:r>
              <a:rPr lang="de-DE" b="1" dirty="0" err="1"/>
              <a:t>Two-Factor</a:t>
            </a:r>
            <a:r>
              <a:rPr lang="de-DE" b="1" dirty="0"/>
              <a:t> Authentication einzurichten </a:t>
            </a:r>
            <a:r>
              <a:rPr lang="de-DE" dirty="0"/>
              <a:t>(machen wir im Kurs nicht – kann man nachträglich machen)</a:t>
            </a:r>
          </a:p>
          <a:p>
            <a:pPr lvl="1"/>
            <a:r>
              <a:rPr lang="de-DE" dirty="0"/>
              <a:t>Wenn man </a:t>
            </a:r>
            <a:r>
              <a:rPr lang="de-DE" dirty="0" err="1"/>
              <a:t>LoraWan</a:t>
            </a:r>
            <a:r>
              <a:rPr lang="de-DE" dirty="0"/>
              <a:t> Devices koppelt, wird automatisch (beim ersten Gerät) zwangsläufig ein neues Benutzerkonto in </a:t>
            </a:r>
            <a:r>
              <a:rPr lang="de-DE" dirty="0" err="1"/>
              <a:t>TheThingsNetwork</a:t>
            </a:r>
            <a:r>
              <a:rPr lang="de-DE" dirty="0"/>
              <a:t> angelegt. </a:t>
            </a:r>
          </a:p>
          <a:p>
            <a:pPr lvl="2"/>
            <a:r>
              <a:rPr lang="de-DE" dirty="0"/>
              <a:t>Dies ist ein eigenes Konto mit eigenem Benutzernamen und Passwort. Am besten beide Passwörter in einem Passwortmanager merken</a:t>
            </a:r>
          </a:p>
          <a:p>
            <a:pPr lvl="2"/>
            <a:r>
              <a:rPr lang="de-DE" dirty="0"/>
              <a:t>Machen wir im Kurs erst später und wenn </a:t>
            </a:r>
            <a:r>
              <a:rPr lang="de-DE" dirty="0" err="1"/>
              <a:t>LoraWan</a:t>
            </a:r>
            <a:r>
              <a:rPr lang="de-DE" dirty="0"/>
              <a:t> Hardware vorhanden ist.</a:t>
            </a:r>
          </a:p>
          <a:p>
            <a:pPr lvl="1"/>
            <a:r>
              <a:rPr lang="de-DE" dirty="0"/>
              <a:t>Alle Devices, Things, Dashboards sind einem Benutzerkonto zugeordnet (also auch die App verwendet dasselbe Benutzerkonto (User/</a:t>
            </a:r>
            <a:r>
              <a:rPr lang="de-DE" dirty="0" err="1"/>
              <a:t>password</a:t>
            </a:r>
            <a:r>
              <a:rPr lang="de-DE" dirty="0"/>
              <a:t>)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00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9DC42-5014-664E-5904-DB080944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Plans: </a:t>
            </a:r>
            <a:r>
              <a:rPr lang="de-DE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3"/>
              </a:rPr>
              <a:t>https://cloud.arduino.cc/plans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C03A62-F1DC-7B8B-9D9D-4436B8B4B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53" y="1690688"/>
            <a:ext cx="11062161" cy="35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600C4-E5A4-E49E-4EF7-95D7E34C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verwenden im Kurs den „Free Plan“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22C498-87A8-6072-2EBF-911FCBA0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Stand 12/2022 kostenlos</a:t>
            </a:r>
          </a:p>
          <a:p>
            <a:r>
              <a:rPr lang="de-DE" dirty="0"/>
              <a:t>Limitierungen</a:t>
            </a:r>
            <a:r>
              <a:rPr lang="de-DE" dirty="0">
                <a:sym typeface="Wingdings" pitchFamily="2" charset="2"/>
              </a:rPr>
              <a:t> (Beispiele)</a:t>
            </a:r>
          </a:p>
          <a:p>
            <a:pPr lvl="1"/>
            <a:r>
              <a:rPr lang="de-DE" dirty="0">
                <a:sym typeface="Wingdings" pitchFamily="2" charset="2"/>
              </a:rPr>
              <a:t>Nur 2 Things (reicht vielen Hobbyisten)</a:t>
            </a:r>
          </a:p>
          <a:p>
            <a:pPr lvl="1"/>
            <a:r>
              <a:rPr lang="de-DE" dirty="0">
                <a:sym typeface="Wingdings" pitchFamily="2" charset="2"/>
              </a:rPr>
              <a:t>Nur 5 Variablen (</a:t>
            </a:r>
            <a:r>
              <a:rPr lang="de-DE" dirty="0" err="1">
                <a:sym typeface="Wingdings" pitchFamily="2" charset="2"/>
              </a:rPr>
              <a:t>Meßwerte</a:t>
            </a:r>
            <a:r>
              <a:rPr lang="de-DE" dirty="0">
                <a:sym typeface="Wingdings" pitchFamily="2" charset="2"/>
              </a:rPr>
              <a:t>/Schalter) -&gt; </a:t>
            </a:r>
            <a:r>
              <a:rPr lang="de-DE" b="1" dirty="0">
                <a:sym typeface="Wingdings" pitchFamily="2" charset="2"/>
              </a:rPr>
              <a:t>das tut schon mehr weh</a:t>
            </a:r>
          </a:p>
          <a:p>
            <a:pPr lvl="1"/>
            <a:r>
              <a:rPr lang="de-DE" dirty="0">
                <a:sym typeface="Wingdings" pitchFamily="2" charset="2"/>
              </a:rPr>
              <a:t>Datenhistorie nur 1 Tag   Google </a:t>
            </a:r>
            <a:r>
              <a:rPr lang="de-DE" dirty="0" err="1">
                <a:sym typeface="Wingdings" pitchFamily="2" charset="2"/>
              </a:rPr>
              <a:t>sheets</a:t>
            </a:r>
            <a:r>
              <a:rPr lang="de-DE" dirty="0">
                <a:sym typeface="Wingdings" pitchFamily="2" charset="2"/>
              </a:rPr>
              <a:t> als Alternative</a:t>
            </a:r>
          </a:p>
          <a:p>
            <a:pPr lvl="1"/>
            <a:r>
              <a:rPr lang="de-DE" dirty="0">
                <a:sym typeface="Wingdings" pitchFamily="2" charset="2"/>
              </a:rPr>
              <a:t>Nur 25 mal am Tag kompilieren (man kann aber lokal mit der IDE weiterarbeiten)</a:t>
            </a:r>
          </a:p>
          <a:p>
            <a:pPr lvl="1"/>
            <a:r>
              <a:rPr lang="de-DE" dirty="0">
                <a:sym typeface="Wingdings" pitchFamily="2" charset="2"/>
              </a:rPr>
              <a:t>Dashboards können nicht mit anderen Personen geteilt werden („ ein anderer Benutzer kann das Garagentor nicht aufmachen)</a:t>
            </a:r>
          </a:p>
          <a:p>
            <a:pPr lvl="1"/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Kursleiter verwendet privat den „Entry plan“ mit jährlicher Zahlweise -&gt; guter Kompromiss aus Leistung und Kosten (Stand 12/2022)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263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355580"/>
          </a:xfrm>
        </p:spPr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58837"/>
            <a:ext cx="10515600" cy="293081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eigene Inhalte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3"/>
              </a:rPr>
              <a:t>https://creativecommons.org/licenses/by-sa/3.0/</a:t>
            </a:r>
            <a:endParaRPr lang="de-DE" dirty="0"/>
          </a:p>
          <a:p>
            <a:endParaRPr lang="de-DE" dirty="0"/>
          </a:p>
          <a:p>
            <a:r>
              <a:rPr lang="de-DE" dirty="0"/>
              <a:t>Ich habe folgende Quellen verwendet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https://cloud.arduino.cc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https://docs.arduino.cc/arduino-cloud/getting-started/iot-cloud-getting-started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https://cloud.arduino.cc/plans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hlinkClick r:id="rId7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CFCCD-EB88-6503-6BB8-10FB819D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ist/kann die Arduino IOT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C35F37-D2ED-33BD-56EA-5606F246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IOT = Internet </a:t>
            </a:r>
            <a:r>
              <a:rPr lang="de-DE" dirty="0" err="1"/>
              <a:t>of</a:t>
            </a:r>
            <a:r>
              <a:rPr lang="de-DE" dirty="0"/>
              <a:t> Things – Internet der Dinge / Geräte</a:t>
            </a:r>
          </a:p>
          <a:p>
            <a:r>
              <a:rPr lang="de-DE" dirty="0">
                <a:hlinkClick r:id="rId3"/>
              </a:rPr>
              <a:t>https://cloud.arduino.cc</a:t>
            </a:r>
            <a:endParaRPr lang="de-DE" dirty="0"/>
          </a:p>
          <a:p>
            <a:r>
              <a:rPr lang="de-DE" dirty="0"/>
              <a:t>Endgeräte koppeln über Weboberfläche</a:t>
            </a:r>
          </a:p>
          <a:p>
            <a:r>
              <a:rPr lang="de-DE" dirty="0"/>
              <a:t>Dashboards (Grafische Berichte) erstellen</a:t>
            </a:r>
          </a:p>
          <a:p>
            <a:r>
              <a:rPr lang="de-DE" dirty="0"/>
              <a:t>Fernsteuerung von Arduino Projekten von überall auf der Welt</a:t>
            </a:r>
          </a:p>
          <a:p>
            <a:r>
              <a:rPr lang="de-DE" dirty="0"/>
              <a:t>Over-The-Air (OTA) Uploads von Programmen (Wifi </a:t>
            </a:r>
            <a:r>
              <a:rPr lang="de-DE" dirty="0" err="1"/>
              <a:t>only</a:t>
            </a:r>
            <a:r>
              <a:rPr lang="de-DE" dirty="0"/>
              <a:t>)</a:t>
            </a:r>
          </a:p>
          <a:p>
            <a:r>
              <a:rPr lang="de-DE" dirty="0"/>
              <a:t>Schnittstellen zu anderen Diensten</a:t>
            </a:r>
          </a:p>
          <a:p>
            <a:pPr lvl="1"/>
            <a:r>
              <a:rPr lang="de-DE" dirty="0" err="1"/>
              <a:t>Lorawan</a:t>
            </a:r>
            <a:r>
              <a:rPr lang="de-DE" dirty="0"/>
              <a:t>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network </a:t>
            </a:r>
            <a:r>
              <a:rPr lang="de-DE" dirty="0">
                <a:hlinkClick r:id="rId4"/>
              </a:rPr>
              <a:t>https://www.thethingsnetwork.org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(IFTTT) </a:t>
            </a:r>
            <a:r>
              <a:rPr lang="de-DE" dirty="0">
                <a:hlinkClick r:id="rId5"/>
              </a:rPr>
              <a:t>https://ifttt.com/explore</a:t>
            </a:r>
            <a:endParaRPr lang="de-DE" dirty="0"/>
          </a:p>
          <a:p>
            <a:pPr lvl="1"/>
            <a:r>
              <a:rPr lang="de-DE" dirty="0"/>
              <a:t>Google </a:t>
            </a:r>
            <a:r>
              <a:rPr lang="de-DE" dirty="0" err="1"/>
              <a:t>sheets</a:t>
            </a:r>
            <a:r>
              <a:rPr lang="de-DE" dirty="0"/>
              <a:t> und andere über </a:t>
            </a:r>
            <a:r>
              <a:rPr lang="de-DE" dirty="0" err="1"/>
              <a:t>Webhooks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https://docs.arduino.cc/arduino-cloud/features/webhooks</a:t>
            </a:r>
            <a:endParaRPr lang="de-DE" dirty="0"/>
          </a:p>
          <a:p>
            <a:pPr lvl="1"/>
            <a:r>
              <a:rPr lang="de-DE" dirty="0"/>
              <a:t>Amazon Alexa Sprachsteuerung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88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1742-6652-29C8-BED3-05C49E2A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und Ergänzungen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85163-E56D-B453-DBDA-F42980CF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Kommerzielle Hersteller (IBM IOT Cloud, Amazon IOT Cloud, Google IOT Cloud)</a:t>
            </a:r>
          </a:p>
          <a:p>
            <a:r>
              <a:rPr lang="de-DE" dirty="0"/>
              <a:t>Eigene Automation (</a:t>
            </a:r>
            <a:r>
              <a:rPr lang="de-DE" dirty="0" err="1"/>
              <a:t>OpenHAB</a:t>
            </a:r>
            <a:r>
              <a:rPr lang="de-DE" dirty="0"/>
              <a:t>, Home Studio, IFTTT, </a:t>
            </a:r>
            <a:r>
              <a:rPr lang="de-DE" dirty="0" err="1"/>
              <a:t>TheThings</a:t>
            </a:r>
            <a:r>
              <a:rPr lang="de-DE" dirty="0"/>
              <a:t> network,…)</a:t>
            </a:r>
          </a:p>
          <a:p>
            <a:r>
              <a:rPr lang="de-DE" dirty="0"/>
              <a:t>Proprietäre Systeme und Standards(Amazon Alexa, AVM Fritz Smart </a:t>
            </a:r>
            <a:r>
              <a:rPr lang="de-DE" dirty="0" err="1"/>
              <a:t>home</a:t>
            </a:r>
            <a:r>
              <a:rPr lang="de-DE" dirty="0"/>
              <a:t>, Apple Smart Home, Ikea, Matter</a:t>
            </a:r>
          </a:p>
          <a:p>
            <a:endParaRPr lang="de-DE" dirty="0"/>
          </a:p>
          <a:p>
            <a:r>
              <a:rPr lang="de-DE" dirty="0"/>
              <a:t>Bei Interesse einfach mal nach diesen Worten im Internet suchen und sich ein bisschen einlesen</a:t>
            </a:r>
          </a:p>
        </p:txBody>
      </p:sp>
    </p:spTree>
    <p:extLst>
      <p:ext uri="{BB962C8B-B14F-4D97-AF65-F5344CB8AC3E}">
        <p14:creationId xmlns:p14="http://schemas.microsoft.com/office/powerpoint/2010/main" val="30440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4B82F-8C5D-F045-826B-8CF797B0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 IOT Cloud Begrifflichkeiten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B599D0-D7ED-F643-F3E4-EC8850FB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r>
              <a:rPr lang="de-DE" b="1" dirty="0"/>
              <a:t>Device</a:t>
            </a:r>
            <a:r>
              <a:rPr lang="de-DE" dirty="0"/>
              <a:t>: Gerät. Ein konkretes physikalisches Gerät mit Seriennummer X (z.B. dein konkreter Arduino Nano RP2040 Connect</a:t>
            </a:r>
          </a:p>
          <a:p>
            <a:r>
              <a:rPr lang="de-DE" b="1" dirty="0"/>
              <a:t>Thing</a:t>
            </a:r>
            <a:r>
              <a:rPr lang="de-DE" dirty="0"/>
              <a:t>:  digitaler Zwilling deines Geräts im Kontext eines konkreten Projektes. </a:t>
            </a:r>
          </a:p>
          <a:p>
            <a:pPr lvl="1"/>
            <a:r>
              <a:rPr lang="de-DE" dirty="0"/>
              <a:t>Z.B. kannst du deinen Arduino als Wetterstation (Thing) benutzen. </a:t>
            </a:r>
          </a:p>
          <a:p>
            <a:pPr lvl="1"/>
            <a:r>
              <a:rPr lang="de-DE" dirty="0"/>
              <a:t>Das selbe Device kannst du eine Woche später als </a:t>
            </a:r>
            <a:r>
              <a:rPr lang="de-DE" dirty="0" err="1"/>
              <a:t>Heizölstandsmeßgerät</a:t>
            </a:r>
            <a:r>
              <a:rPr lang="de-DE" dirty="0"/>
              <a:t> (Thing) benutzen</a:t>
            </a:r>
          </a:p>
          <a:p>
            <a:r>
              <a:rPr lang="de-DE" dirty="0"/>
              <a:t>Für ein Projekt bindet/koppelt (</a:t>
            </a:r>
            <a:r>
              <a:rPr lang="de-DE" b="1" dirty="0" err="1"/>
              <a:t>associate</a:t>
            </a:r>
            <a:r>
              <a:rPr lang="de-DE" dirty="0"/>
              <a:t>) man ein </a:t>
            </a:r>
            <a:r>
              <a:rPr lang="de-DE" b="1" dirty="0"/>
              <a:t>Device</a:t>
            </a:r>
            <a:r>
              <a:rPr lang="de-DE" dirty="0"/>
              <a:t> mit einem </a:t>
            </a:r>
            <a:r>
              <a:rPr lang="de-DE" b="1" dirty="0"/>
              <a:t>Thing</a:t>
            </a:r>
          </a:p>
          <a:p>
            <a:r>
              <a:rPr lang="de-DE" b="1" dirty="0"/>
              <a:t>Variable</a:t>
            </a:r>
            <a:r>
              <a:rPr lang="de-DE" dirty="0"/>
              <a:t>: Werte/Zustände deines „Thing“ die du im Projekt </a:t>
            </a:r>
            <a:r>
              <a:rPr lang="de-DE" dirty="0" err="1"/>
              <a:t>mißt</a:t>
            </a:r>
            <a:r>
              <a:rPr lang="de-DE" dirty="0"/>
              <a:t> oder steuerst </a:t>
            </a:r>
          </a:p>
          <a:p>
            <a:pPr lvl="1"/>
            <a:r>
              <a:rPr lang="de-DE" dirty="0"/>
              <a:t>(also Temperatur, Luftfeuchtigkeit bei dem Projekt Wetterstation)</a:t>
            </a:r>
          </a:p>
          <a:p>
            <a:pPr lvl="1"/>
            <a:r>
              <a:rPr lang="de-DE" dirty="0"/>
              <a:t>Haben einen </a:t>
            </a:r>
            <a:r>
              <a:rPr lang="de-DE" b="1" dirty="0"/>
              <a:t>Typ</a:t>
            </a:r>
            <a:r>
              <a:rPr lang="de-DE" dirty="0"/>
              <a:t> (</a:t>
            </a:r>
            <a:r>
              <a:rPr lang="de-DE" dirty="0" err="1"/>
              <a:t>float</a:t>
            </a:r>
            <a:r>
              <a:rPr lang="de-DE" dirty="0"/>
              <a:t>, </a:t>
            </a:r>
            <a:r>
              <a:rPr lang="de-DE" dirty="0" err="1"/>
              <a:t>bool</a:t>
            </a:r>
            <a:r>
              <a:rPr lang="de-DE" dirty="0"/>
              <a:t>,…)</a:t>
            </a:r>
          </a:p>
          <a:p>
            <a:pPr lvl="1"/>
            <a:r>
              <a:rPr lang="de-DE" dirty="0"/>
              <a:t>Haben eine Richtung/</a:t>
            </a:r>
            <a:r>
              <a:rPr lang="de-DE" b="1" dirty="0"/>
              <a:t>Permission</a:t>
            </a:r>
            <a:r>
              <a:rPr lang="de-DE" dirty="0"/>
              <a:t> (Read &amp; Write: beide Richtungen, z.B. Schalter) oder (Read </a:t>
            </a:r>
            <a:r>
              <a:rPr lang="de-DE" dirty="0" err="1"/>
              <a:t>only</a:t>
            </a:r>
            <a:r>
              <a:rPr lang="de-DE" dirty="0"/>
              <a:t>: Arduino -&gt; Cloud, z.B. </a:t>
            </a:r>
            <a:r>
              <a:rPr lang="de-DE" dirty="0" err="1"/>
              <a:t>Meßwert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Haben eine Aktualisierungsvorschrift (</a:t>
            </a:r>
            <a:r>
              <a:rPr lang="de-DE" b="1" dirty="0"/>
              <a:t>Update Policy</a:t>
            </a:r>
            <a:r>
              <a:rPr lang="de-DE" dirty="0"/>
              <a:t>): Bei Änderung oder regelmäßig mit Zeitintervall</a:t>
            </a:r>
          </a:p>
          <a:p>
            <a:r>
              <a:rPr lang="de-DE" b="1" dirty="0"/>
              <a:t>Dashboard</a:t>
            </a:r>
            <a:r>
              <a:rPr lang="de-DE" dirty="0"/>
              <a:t>: erlaubt es Variablen anzuzeigen (auch grafisch) und zu ändern („schalten“)</a:t>
            </a:r>
          </a:p>
          <a:p>
            <a:r>
              <a:rPr lang="de-DE" b="1" dirty="0"/>
              <a:t>App</a:t>
            </a:r>
            <a:r>
              <a:rPr lang="de-DE" dirty="0"/>
              <a:t>: Kann das Dashboard auf dem Smartphone anzeigen (Android/</a:t>
            </a:r>
            <a:r>
              <a:rPr lang="de-DE" dirty="0" err="1"/>
              <a:t>Iphone</a:t>
            </a:r>
            <a:r>
              <a:rPr lang="de-DE" dirty="0"/>
              <a:t>) und von überall auf der Welt steuern</a:t>
            </a:r>
          </a:p>
          <a:p>
            <a:r>
              <a:rPr lang="de-DE" b="1" dirty="0"/>
              <a:t>Plans</a:t>
            </a:r>
            <a:r>
              <a:rPr lang="de-DE" dirty="0"/>
              <a:t>: Was kostet mich das und welche Features bekomme ich dafür</a:t>
            </a:r>
          </a:p>
        </p:txBody>
      </p:sp>
    </p:spTree>
    <p:extLst>
      <p:ext uri="{BB962C8B-B14F-4D97-AF65-F5344CB8AC3E}">
        <p14:creationId xmlns:p14="http://schemas.microsoft.com/office/powerpoint/2010/main" val="106622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5B5AC-B759-986A-10B1-F487DD67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Devices </a:t>
            </a:r>
            <a:r>
              <a:rPr lang="de-DE" dirty="0">
                <a:hlinkClick r:id="rId3"/>
              </a:rPr>
              <a:t>https://create.arduino.cc/iot/devices</a:t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80344B-C7E3-E578-615A-653CEA921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48" y="2191916"/>
            <a:ext cx="10642008" cy="26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8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A51C2-424C-C685-43A0-31AD28F1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Things: </a:t>
            </a:r>
            <a:r>
              <a:rPr lang="de-DE" dirty="0">
                <a:hlinkClick r:id="rId3"/>
              </a:rPr>
              <a:t>https://create.arduino.cc/iot/things</a:t>
            </a:r>
            <a:br>
              <a:rPr lang="de-DE" dirty="0"/>
            </a:b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E8C2EC-3209-FAB4-FE04-AD8F24D71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04" y="1690688"/>
            <a:ext cx="10928653" cy="229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6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95FC9-1C23-477E-01CA-4CED8271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65125"/>
            <a:ext cx="11860696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Variables:</a:t>
            </a:r>
            <a:r>
              <a:rPr lang="de-DE" dirty="0" err="1">
                <a:hlinkClick r:id="rId3"/>
              </a:rPr>
              <a:t>https</a:t>
            </a:r>
            <a:r>
              <a:rPr lang="de-DE" dirty="0">
                <a:hlinkClick r:id="rId3"/>
              </a:rPr>
              <a:t>://create.arduino.cc/iot/things/&lt;id&gt;/setup</a:t>
            </a:r>
            <a:br>
              <a:rPr lang="de-DE" dirty="0"/>
            </a:b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D08B40-685E-6B23-7F37-2E4772C7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756" y="1027906"/>
            <a:ext cx="7772400" cy="60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504E0-00A9-95D7-FF2C-AB37B2E3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Dashboard </a:t>
            </a:r>
            <a:r>
              <a:rPr lang="de-DE" dirty="0">
                <a:hlinkClick r:id="rId3"/>
              </a:rPr>
              <a:t>https://create.arduino.cc/iot/dashboards</a:t>
            </a:r>
            <a:br>
              <a:rPr lang="de-DE" dirty="0"/>
            </a:b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290C68-67FD-8F83-7546-EF39A8AC1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03" y="1821570"/>
            <a:ext cx="10644639" cy="25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504A6B-C1FA-00DE-6CC1-FE829882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Editor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6758C8-AFE2-8A95-879B-25577E85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8" y="1887973"/>
            <a:ext cx="9910096" cy="39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6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Macintosh PowerPoint</Application>
  <PresentationFormat>Breitbild</PresentationFormat>
  <Paragraphs>89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Artifakt Element</vt:lpstr>
      <vt:lpstr>Calibri</vt:lpstr>
      <vt:lpstr>Calibri Light</vt:lpstr>
      <vt:lpstr>Helvetica Neue</vt:lpstr>
      <vt:lpstr>Office Theme</vt:lpstr>
      <vt:lpstr>PowerPoint-Präsentation</vt:lpstr>
      <vt:lpstr>Was ist/kann die Arduino IOT Cloud</vt:lpstr>
      <vt:lpstr>Alternativen und Ergänzungen</vt:lpstr>
      <vt:lpstr>Arduino IOT Cloud Begrifflichkeiten</vt:lpstr>
      <vt:lpstr>Devices https://create.arduino.cc/iot/devices </vt:lpstr>
      <vt:lpstr>Things: https://create.arduino.cc/iot/things </vt:lpstr>
      <vt:lpstr>Variables:https://create.arduino.cc/iot/things/&lt;id&gt;/setup </vt:lpstr>
      <vt:lpstr>Dashboard https://create.arduino.cc/iot/dashboards </vt:lpstr>
      <vt:lpstr>Dashboard Editor</vt:lpstr>
      <vt:lpstr>App: im Google und Apple App Store: „Arduino IoT Cloud Remote“</vt:lpstr>
      <vt:lpstr>Arduino IOT Cloud Konto</vt:lpstr>
      <vt:lpstr>Plans: https://cloud.arduino.cc/plans</vt:lpstr>
      <vt:lpstr>Wir verwenden im Kurs den „Free Plan“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63</cp:revision>
  <dcterms:created xsi:type="dcterms:W3CDTF">2021-05-11T17:03:26Z</dcterms:created>
  <dcterms:modified xsi:type="dcterms:W3CDTF">2022-12-08T18:28:28Z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