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91" r:id="rId5"/>
    <p:sldId id="321" r:id="rId6"/>
    <p:sldId id="337" r:id="rId7"/>
    <p:sldId id="338" r:id="rId8"/>
    <p:sldId id="339" r:id="rId9"/>
    <p:sldId id="306" r:id="rId10"/>
    <p:sldId id="318" r:id="rId11"/>
    <p:sldId id="319" r:id="rId12"/>
    <p:sldId id="340" r:id="rId13"/>
    <p:sldId id="341" r:id="rId14"/>
    <p:sldId id="342" r:id="rId15"/>
    <p:sldId id="323" r:id="rId16"/>
    <p:sldId id="343" r:id="rId17"/>
    <p:sldId id="344" r:id="rId18"/>
    <p:sldId id="345" r:id="rId19"/>
    <p:sldId id="324" r:id="rId20"/>
    <p:sldId id="325" r:id="rId21"/>
    <p:sldId id="326" r:id="rId22"/>
    <p:sldId id="327" r:id="rId23"/>
    <p:sldId id="328" r:id="rId24"/>
    <p:sldId id="329" r:id="rId25"/>
    <p:sldId id="331" r:id="rId26"/>
    <p:sldId id="332" r:id="rId27"/>
    <p:sldId id="346" r:id="rId28"/>
    <p:sldId id="347" r:id="rId29"/>
    <p:sldId id="348" r:id="rId30"/>
    <p:sldId id="330" r:id="rId31"/>
    <p:sldId id="333" r:id="rId32"/>
    <p:sldId id="349" r:id="rId33"/>
    <p:sldId id="350" r:id="rId34"/>
    <p:sldId id="351" r:id="rId35"/>
    <p:sldId id="334" r:id="rId36"/>
    <p:sldId id="335" r:id="rId37"/>
    <p:sldId id="336" r:id="rId38"/>
    <p:sldId id="316" r:id="rId39"/>
    <p:sldId id="317" r:id="rId40"/>
    <p:sldId id="31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796"/>
  </p:normalViewPr>
  <p:slideViewPr>
    <p:cSldViewPr snapToGrid="0">
      <p:cViewPr varScale="1">
        <p:scale>
          <a:sx n="114" d="100"/>
          <a:sy n="114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der folgenden Aussagen sind wahr in Bezug auf Syntax in C/C++?</a:t>
            </a:r>
          </a:p>
          <a:p>
            <a:r>
              <a:rPr lang="de-DE"/>
              <a:t>https://www.polleverywhere.com/multiple_choice_polls/927BFeJxfAnkSYmR7R5GK?display_state=chart&amp;activity_state=closed&amp;display=correctness&amp;state=closed&amp;flow=Instructor&amp;onscreen=persist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0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pinMode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OUTPUT);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pinMode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OUTPUT);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// blinke eine LED am 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'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' für '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'</a:t>
            </a:r>
            <a:endParaRPr lang="de-DE" b="0" dirty="0">
              <a:solidFill>
                <a:srgbClr val="434F54"/>
              </a:solidFill>
              <a:effectLst/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blinkeLED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HIGH); 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LOW); 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</a:b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loop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blinkeLED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 blinke LED1 an 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12</a:t>
            </a:r>
            <a:endParaRPr lang="de-DE" b="0" dirty="0">
              <a:solidFill>
                <a:srgbClr val="434F54"/>
              </a:solidFill>
              <a:effectLst/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blinkeLED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 blinke LED2 an 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13</a:t>
            </a:r>
            <a:endParaRPr lang="de-DE" b="0" dirty="0">
              <a:solidFill>
                <a:srgbClr val="434F54"/>
              </a:solidFill>
              <a:effectLst/>
              <a:latin typeface="Menlo" panose="020B0609030804020204" pitchFamily="49" charset="0"/>
            </a:endParaRP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taster_gedrueckt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</a:b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taster_gedrueckt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== HIGH){</a:t>
            </a:r>
          </a:p>
          <a:p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de-DE" b="0" dirty="0" err="1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150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</a:b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4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Aussagen beschreiben korrekte Literale für Variablen vom Typ int, float und boolean in C/C++?</a:t>
            </a:r>
          </a:p>
          <a:p>
            <a:r>
              <a:rPr lang="de-DE"/>
              <a:t>https://www.polleverywhere.com/multiple_choice_polls/haUk20JPI1A8KAjUEnyEX?display_state=instructions&amp;activity_state=opened&amp;state=opened&amp;flow=Instructor&amp;onscreen=persist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59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Aussagen beschreiben korrekte Literale für Variablen vom Typ int, float und boolean in C/C++?</a:t>
            </a:r>
          </a:p>
          <a:p>
            <a:r>
              <a:rPr lang="de-DE"/>
              <a:t>https://www.polleverywhere.com/multiple_choice_polls/haUk20JPI1A8KAjUEnyEX?display_state=chart&amp;activity_state=closed&amp;state=closed&amp;flow=Instructor&amp;onscreen=persist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5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Aussagen beschreiben korrekte Literale für Variablen vom Typ int, float und boolean in C/C++?</a:t>
            </a:r>
          </a:p>
          <a:p>
            <a:r>
              <a:rPr lang="de-DE"/>
              <a:t>https://www.polleverywhere.com/multiple_choice_polls/haUk20JPI1A8KAjUEnyEX?display_state=chart&amp;activity_state=closed&amp;display=correctness&amp;state=closed&amp;flow=Instructor&amp;onscreen=persist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42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/</a:t>
            </a:r>
            <a:r>
              <a:rPr lang="de-DE" dirty="0" err="1"/>
              <a:t>ArduinoCore-avr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/9f8d27f09f3bbd1da1374b5549a82bda55d45d44/</a:t>
            </a:r>
            <a:r>
              <a:rPr lang="de-DE" dirty="0" err="1"/>
              <a:t>variants</a:t>
            </a:r>
            <a:r>
              <a:rPr lang="de-DE" dirty="0"/>
              <a:t>/</a:t>
            </a:r>
            <a:r>
              <a:rPr lang="de-DE" dirty="0" err="1"/>
              <a:t>standard</a:t>
            </a:r>
            <a:r>
              <a:rPr lang="de-DE" dirty="0"/>
              <a:t>/pins_arduino.h#L54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0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Aussagen zur Operator-Priorität bei der Verwendung der Grundrechenarten und Klammern in C/C++ sind korrekt?</a:t>
            </a:r>
          </a:p>
          <a:p>
            <a:r>
              <a:rPr lang="de-DE"/>
              <a:t>https://www.polleverywhere.com/multiple_choice_polls/xMzNIk2j8qv55nYtDxFF8?display_state=instructions&amp;activity_state=opened&amp;state=opened&amp;flow=Instructor&amp;onscreen=persist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6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Aussagen zur Operator-Priorität bei der Verwendung der Grundrechenarten und Klammern in C/C++ sind korrekt?</a:t>
            </a:r>
          </a:p>
          <a:p>
            <a:r>
              <a:rPr lang="de-DE"/>
              <a:t>https://www.polleverywhere.com/multiple_choice_polls/xMzNIk2j8qv55nYtDxFF8?display_state=chart&amp;activity_state=closed&amp;state=closed&amp;flow=Instructor&amp;onscreen=persist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58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Aussagen zur Operator-Priorität bei der Verwendung der Grundrechenarten und Klammern in C/C++ sind korrekt?</a:t>
            </a:r>
          </a:p>
          <a:p>
            <a:r>
              <a:rPr lang="de-DE"/>
              <a:t>https://www.polleverywhere.com/multiple_choice_polls/xMzNIk2j8qv55nYtDxFF8?display_state=chart&amp;activity_state=closed&amp;display=correctness&amp;state=closed&amp;flow=Instructor&amp;onscreen=persist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89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www.arduino.cc</a:t>
            </a:r>
            <a:r>
              <a:rPr lang="de-DE" dirty="0"/>
              <a:t>/</a:t>
            </a:r>
            <a:r>
              <a:rPr lang="de-DE" dirty="0" err="1"/>
              <a:t>reference</a:t>
            </a:r>
            <a:r>
              <a:rPr lang="de-DE" dirty="0"/>
              <a:t>/de/</a:t>
            </a:r>
            <a:r>
              <a:rPr lang="de-DE" dirty="0" err="1"/>
              <a:t>language</a:t>
            </a:r>
            <a:r>
              <a:rPr lang="de-DE" dirty="0"/>
              <a:t>/</a:t>
            </a:r>
            <a:r>
              <a:rPr lang="de-DE" dirty="0" err="1"/>
              <a:t>structure</a:t>
            </a:r>
            <a:r>
              <a:rPr lang="de-DE" dirty="0"/>
              <a:t>/</a:t>
            </a:r>
            <a:r>
              <a:rPr lang="de-DE" dirty="0" err="1"/>
              <a:t>control-structure</a:t>
            </a:r>
            <a:r>
              <a:rPr lang="de-DE" dirty="0"/>
              <a:t>/</a:t>
            </a:r>
            <a:r>
              <a:rPr lang="de-DE" dirty="0" err="1"/>
              <a:t>for</a:t>
            </a:r>
            <a:r>
              <a:rPr lang="de-DE" dirty="0"/>
              <a:t>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47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der Unterschied zwischen einem Computerprogramm und einem Kochrezept</a:t>
            </a:r>
          </a:p>
          <a:p>
            <a:r>
              <a:rPr lang="de-DE"/>
              <a:t>https://www.polleverywhere.com/multiple_choice_polls/I1bkTLgNE7WWqKzk0WvKX?display_state=instructions&amp;activity_state=opened&amp;state=opened&amp;flow=Instructor&amp;onscreen=persist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0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/</a:t>
            </a:r>
            <a:r>
              <a:rPr lang="de-DE" dirty="0" err="1"/>
              <a:t>ArduinoCore-avr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/</a:t>
            </a:r>
            <a:r>
              <a:rPr lang="de-DE" dirty="0" err="1"/>
              <a:t>cores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/</a:t>
            </a:r>
            <a:r>
              <a:rPr lang="de-DE" dirty="0" err="1"/>
              <a:t>main.cpp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5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der Unterschied zwischen einem Computerprogramm und einem Kochrezept</a:t>
            </a:r>
          </a:p>
          <a:p>
            <a:r>
              <a:rPr lang="de-DE"/>
              <a:t>https://www.polleverywhere.com/multiple_choice_polls/I1bkTLgNE7WWqKzk0WvKX?display_state=chart&amp;activity_state=closed&amp;state=closed&amp;flow=Instructor&amp;onscreen=persist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der Unterschied zwischen einem Computerprogramm und einem Kochrezept</a:t>
            </a:r>
          </a:p>
          <a:p>
            <a:r>
              <a:rPr lang="de-DE"/>
              <a:t>https://www.polleverywhere.com/multiple_choice_polls/I1bkTLgNE7WWqKzk0WvKX?display_state=chart&amp;activity_state=closed&amp;display=correctness&amp;state=closed&amp;flow=Instructor&amp;onscreen=persist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der folgenden Aussagen beschreiben Elemente einer Programmiersprache?</a:t>
            </a:r>
          </a:p>
          <a:p>
            <a:r>
              <a:rPr lang="de-DE"/>
              <a:t>https://www.polleverywhere.com/multiple_choice_polls/OFSLUYVNDwxvaeC440AQe?display_state=instructions&amp;activity_state=opened&amp;state=opened&amp;flow=Instructor&amp;onscreen=persist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2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der folgenden Aussagen beschreiben Elemente einer Programmiersprache?</a:t>
            </a:r>
          </a:p>
          <a:p>
            <a:r>
              <a:rPr lang="de-DE"/>
              <a:t>https://www.polleverywhere.com/multiple_choice_polls/OFSLUYVNDwxvaeC440AQe?display_state=chart&amp;activity_state=closed&amp;state=closed&amp;flow=Instructor&amp;onscreen=persist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0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der folgenden Aussagen beschreiben Elemente einer Programmiersprache?</a:t>
            </a:r>
          </a:p>
          <a:p>
            <a:r>
              <a:rPr lang="de-DE"/>
              <a:t>https://www.polleverywhere.com/multiple_choice_polls/OFSLUYVNDwxvaeC440AQe?display_state=chart&amp;activity_state=closed&amp;display=correctness&amp;state=closed&amp;flow=Instructor&amp;onscreen=persist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3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der folgenden Aussagen sind wahr in Bezug auf Syntax in C/C++?</a:t>
            </a:r>
          </a:p>
          <a:p>
            <a:r>
              <a:rPr lang="de-DE"/>
              <a:t>https://www.polleverywhere.com/multiple_choice_polls/927BFeJxfAnkSYmR7R5GK?display_state=instructions&amp;activity_state=opened&amp;state=opened&amp;flow=Instructor&amp;onscreen=persist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5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Welche der folgenden Aussagen sind wahr in Bezug auf Syntax in C/C++?</a:t>
            </a:r>
          </a:p>
          <a:p>
            <a:r>
              <a:rPr lang="de-DE"/>
              <a:t>https://www.polleverywhere.com/multiple_choice_polls/927BFeJxfAnkSYmR7R5GK?display_state=chart&amp;activity_state=closed&amp;state=closed&amp;flow=Instructor&amp;onscreen=persist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0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de/language/functions/digital-io/pinmod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arduino.cc/reference/en/libraries/servo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.wikipedia.org/wiki/Computerprogram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d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rduino.cc/reference/de/language/structure/control-structure/if/" TargetMode="Externa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de/language/structure/control-structure/fo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uino/ArduinoCore-avr/blob/master/cores/arduino/main.cp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cpp/cpp/cpp-language-reference?view=msvc-170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rduino.cc/reference/d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Arduino </a:t>
            </a:r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Programmiersprache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Sketches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C1BAE-CC35-C83A-3DB5-AF13C7B8B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D96A63-B54E-B6D5-08C3-D26C0523B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OFSLUYVNDwxvaeC440AQe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49E56A85-BB3A-BA39-3905-54946FFA670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9D7E0-B70E-CEC9-B49E-A03021C4A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598589-73FB-8926-3E4C-D83520C83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OFSLUYVNDwxvaeC440AQe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DBF8A434-556A-CFA5-2E57-BBBCCAF4FFE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5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68D3BF5-F919-FC40-B3AC-4F9CE555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5" y="1638786"/>
            <a:ext cx="11417300" cy="18415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C49AADC-717E-434A-91B0-31131F80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Anweisungen und Kommentare</a:t>
            </a:r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D47AF869-815B-9342-9880-1D43A3D57A31}"/>
              </a:ext>
            </a:extLst>
          </p:cNvPr>
          <p:cNvSpPr/>
          <p:nvPr/>
        </p:nvSpPr>
        <p:spPr>
          <a:xfrm rot="16200000">
            <a:off x="1877146" y="3974572"/>
            <a:ext cx="2112763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C69A994-E66D-3448-9955-0067CF87505E}"/>
              </a:ext>
            </a:extLst>
          </p:cNvPr>
          <p:cNvSpPr txBox="1"/>
          <p:nvPr/>
        </p:nvSpPr>
        <p:spPr>
          <a:xfrm>
            <a:off x="2781530" y="4689422"/>
            <a:ext cx="578298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Anweisung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Semikolon</a:t>
            </a:r>
            <a:r>
              <a:rPr lang="en-US" dirty="0"/>
              <a:t> </a:t>
            </a:r>
            <a:r>
              <a:rPr lang="en-US" dirty="0" err="1"/>
              <a:t>abgeschlossen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Konvention</a:t>
            </a:r>
            <a:r>
              <a:rPr lang="en-US" dirty="0"/>
              <a:t> </a:t>
            </a:r>
            <a:r>
              <a:rPr lang="en-US" dirty="0" err="1"/>
              <a:t>steht</a:t>
            </a:r>
            <a:r>
              <a:rPr lang="en-US" dirty="0"/>
              <a:t>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Anweisung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D72828-0097-C947-BFF8-B6D18C982F48}"/>
              </a:ext>
            </a:extLst>
          </p:cNvPr>
          <p:cNvSpPr/>
          <p:nvPr/>
        </p:nvSpPr>
        <p:spPr>
          <a:xfrm rot="16200000">
            <a:off x="5206690" y="3435351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6D0AD-E49C-5448-B17E-C4079337B7E7}"/>
              </a:ext>
            </a:extLst>
          </p:cNvPr>
          <p:cNvSpPr txBox="1"/>
          <p:nvPr/>
        </p:nvSpPr>
        <p:spPr>
          <a:xfrm>
            <a:off x="5673021" y="3641447"/>
            <a:ext cx="57829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Kommentare</a:t>
            </a:r>
            <a:r>
              <a:rPr lang="en-US" dirty="0"/>
              <a:t> </a:t>
            </a:r>
            <a:r>
              <a:rPr lang="en-US" dirty="0" err="1"/>
              <a:t>beginnen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//</a:t>
            </a:r>
          </a:p>
          <a:p>
            <a:r>
              <a:rPr lang="en-US" dirty="0"/>
              <a:t>Sie </a:t>
            </a:r>
            <a:r>
              <a:rPr lang="en-US" dirty="0" err="1"/>
              <a:t>richten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an den </a:t>
            </a:r>
            <a:r>
              <a:rPr lang="en-US" dirty="0" err="1"/>
              <a:t>Leser</a:t>
            </a:r>
            <a:r>
              <a:rPr lang="en-US" dirty="0"/>
              <a:t> des </a:t>
            </a:r>
            <a:r>
              <a:rPr lang="en-US" dirty="0" err="1"/>
              <a:t>Programms</a:t>
            </a:r>
            <a:r>
              <a:rPr lang="en-US" dirty="0"/>
              <a:t> und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beliebigen</a:t>
            </a:r>
            <a:r>
              <a:rPr lang="en-US" dirty="0"/>
              <a:t> Text </a:t>
            </a:r>
            <a:r>
              <a:rPr lang="en-US" dirty="0" err="1"/>
              <a:t>enthalten</a:t>
            </a:r>
            <a:r>
              <a:rPr lang="en-US" dirty="0"/>
              <a:t>.</a:t>
            </a:r>
          </a:p>
        </p:txBody>
      </p:sp>
      <p:sp>
        <p:nvSpPr>
          <p:cNvPr id="11" name="Arrow: Right 7">
            <a:extLst>
              <a:ext uri="{FF2B5EF4-FFF2-40B4-BE49-F238E27FC236}">
                <a16:creationId xmlns:a16="http://schemas.microsoft.com/office/drawing/2014/main" id="{0AB074FD-89A9-EC47-AE28-2EC7043CD28C}"/>
              </a:ext>
            </a:extLst>
          </p:cNvPr>
          <p:cNvSpPr/>
          <p:nvPr/>
        </p:nvSpPr>
        <p:spPr>
          <a:xfrm rot="16200000">
            <a:off x="156239" y="4340347"/>
            <a:ext cx="2329722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B8DAF0F6-09B9-9647-9496-A63A4F3567F3}"/>
              </a:ext>
            </a:extLst>
          </p:cNvPr>
          <p:cNvSpPr txBox="1"/>
          <p:nvPr/>
        </p:nvSpPr>
        <p:spPr>
          <a:xfrm>
            <a:off x="1183190" y="5509504"/>
            <a:ext cx="798311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Ein Block </a:t>
            </a:r>
            <a:r>
              <a:rPr lang="en-US" dirty="0" err="1"/>
              <a:t>beginnt</a:t>
            </a:r>
            <a:r>
              <a:rPr lang="en-US" dirty="0"/>
              <a:t> und </a:t>
            </a:r>
            <a:r>
              <a:rPr lang="en-US" dirty="0" err="1"/>
              <a:t>endet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geschweiften</a:t>
            </a:r>
            <a:r>
              <a:rPr lang="en-US" dirty="0"/>
              <a:t> </a:t>
            </a:r>
            <a:r>
              <a:rPr lang="en-US" dirty="0" err="1"/>
              <a:t>Klammern</a:t>
            </a:r>
            <a:r>
              <a:rPr lang="en-US" dirty="0"/>
              <a:t> {}</a:t>
            </a:r>
          </a:p>
          <a:p>
            <a:r>
              <a:rPr lang="en-US" dirty="0"/>
              <a:t>Alle </a:t>
            </a:r>
            <a:r>
              <a:rPr lang="en-US" dirty="0" err="1"/>
              <a:t>Anweisungen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Block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ausgeführt</a:t>
            </a:r>
            <a:r>
              <a:rPr lang="en-US" dirty="0"/>
              <a:t> und </a:t>
            </a:r>
            <a:r>
              <a:rPr lang="en-US" dirty="0" err="1"/>
              <a:t>werden</a:t>
            </a:r>
            <a:r>
              <a:rPr lang="en-US" dirty="0"/>
              <a:t> per </a:t>
            </a:r>
            <a:r>
              <a:rPr lang="en-US" dirty="0" err="1"/>
              <a:t>Konvention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besseren</a:t>
            </a:r>
            <a:r>
              <a:rPr lang="en-US" dirty="0"/>
              <a:t> </a:t>
            </a:r>
            <a:r>
              <a:rPr lang="en-US" dirty="0" err="1"/>
              <a:t>Lesbarkeit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 </a:t>
            </a:r>
            <a:r>
              <a:rPr lang="en-US" dirty="0" err="1"/>
              <a:t>Programmtext</a:t>
            </a:r>
            <a:r>
              <a:rPr lang="en-US" dirty="0"/>
              <a:t> </a:t>
            </a:r>
            <a:r>
              <a:rPr lang="en-US" dirty="0" err="1"/>
              <a:t>eingerückt</a:t>
            </a:r>
            <a:r>
              <a:rPr lang="en-US" dirty="0"/>
              <a:t>.</a:t>
            </a:r>
          </a:p>
          <a:p>
            <a:r>
              <a:rPr lang="en-US" dirty="0"/>
              <a:t>Ein Block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überall</a:t>
            </a:r>
            <a:r>
              <a:rPr lang="en-US" dirty="0"/>
              <a:t> </a:t>
            </a:r>
            <a:r>
              <a:rPr lang="en-US" dirty="0" err="1"/>
              <a:t>dort</a:t>
            </a:r>
            <a:r>
              <a:rPr lang="en-US" dirty="0"/>
              <a:t> </a:t>
            </a:r>
            <a:r>
              <a:rPr lang="en-US" dirty="0" err="1"/>
              <a:t>stehen</a:t>
            </a:r>
            <a:r>
              <a:rPr lang="en-US" dirty="0"/>
              <a:t>, wo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Anweisung</a:t>
            </a:r>
            <a:r>
              <a:rPr lang="en-US" dirty="0"/>
              <a:t> </a:t>
            </a:r>
            <a:r>
              <a:rPr lang="en-US" dirty="0" err="1"/>
              <a:t>stehen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59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664D8-1F9B-8782-CC8D-77D964F67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B93185-B344-C971-BF2C-93A0F243D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927BFeJxfAnkSYmR7R5GK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D4FBE3E6-35B3-DD79-BABD-82FB297153D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0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D69BA-2B3E-EFD1-76B3-0332D7EB8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B8F245-E9FE-322A-3717-5F4CE6059C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927BFeJxfAnkSYmR7R5GK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89F6775C-68B0-D221-A34F-60BD3E1A75A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4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E4CA8-486A-DD99-C19D-250C786C9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DABEE8-4785-5C4C-52CD-5BFFBBEE8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927BFeJxfAnkSYmR7R5GK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77DB6527-4962-8465-3C04-C1D74CF8442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1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46948-33A6-1D4D-9D5C-2EF9AE85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BA904-926C-0141-8C05-C77FB4E1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Funktionen sind Blöcke von Anweisungen </a:t>
            </a:r>
          </a:p>
          <a:p>
            <a:r>
              <a:rPr lang="de-DE" dirty="0"/>
              <a:t>Fassen häufig wiederverwendete Anweisungen zusammen (Wiederverwendbarkeit)</a:t>
            </a:r>
          </a:p>
          <a:p>
            <a:r>
              <a:rPr lang="de-DE" dirty="0"/>
              <a:t>Können Parameter und Rückgabewerte haben</a:t>
            </a:r>
          </a:p>
          <a:p>
            <a:r>
              <a:rPr lang="de-DE" dirty="0"/>
              <a:t>Die </a:t>
            </a:r>
            <a:r>
              <a:rPr lang="de-DE" dirty="0" err="1"/>
              <a:t>Arduino</a:t>
            </a:r>
            <a:r>
              <a:rPr lang="de-DE" dirty="0"/>
              <a:t> Plattform stellt wichtige Funktionen zum Beispiel für Aus- und Eingabe fertig zur Verfügung</a:t>
            </a:r>
          </a:p>
          <a:p>
            <a:r>
              <a:rPr lang="de-DE" dirty="0"/>
              <a:t>Optionale Bibliotheken stellen weitere Funktionen zur einfachen Verwendung von Zubehör (Sensoren, Aktoren, Shields, Protokolle) zur Verfügung</a:t>
            </a:r>
          </a:p>
          <a:p>
            <a:r>
              <a:rPr lang="de-DE" dirty="0"/>
              <a:t>Wir können auch selbst Benutzer-Funktionen schreiben – dies erlaubt die Modularisierung / Struktur in unseren Programmen</a:t>
            </a:r>
          </a:p>
        </p:txBody>
      </p:sp>
    </p:spTree>
    <p:extLst>
      <p:ext uri="{BB962C8B-B14F-4D97-AF65-F5344CB8AC3E}">
        <p14:creationId xmlns:p14="http://schemas.microsoft.com/office/powerpoint/2010/main" val="262538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29892-F0ED-7341-BE61-8E79E57A56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42791"/>
            <a:ext cx="10515600" cy="1325563"/>
          </a:xfrm>
        </p:spPr>
        <p:txBody>
          <a:bodyPr/>
          <a:lstStyle/>
          <a:p>
            <a:r>
              <a:rPr lang="de-DE" dirty="0"/>
              <a:t>Verwendung von Funktionen der Plattform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FD9EA0-5E4D-D94C-B5AF-FCC5F582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83" y="2910529"/>
            <a:ext cx="4404626" cy="672929"/>
          </a:xfrm>
          <a:prstGeom prst="rect">
            <a:avLst/>
          </a:prstGeom>
        </p:spPr>
      </p:pic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9405E61C-0D11-DB4A-A070-81BD130AB979}"/>
              </a:ext>
            </a:extLst>
          </p:cNvPr>
          <p:cNvSpPr/>
          <p:nvPr/>
        </p:nvSpPr>
        <p:spPr>
          <a:xfrm rot="5400000">
            <a:off x="4028633" y="1934677"/>
            <a:ext cx="456805" cy="149489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D762E299-B1E7-4147-89D7-C56913B8C774}"/>
              </a:ext>
            </a:extLst>
          </p:cNvPr>
          <p:cNvSpPr/>
          <p:nvPr/>
        </p:nvSpPr>
        <p:spPr>
          <a:xfrm rot="5400000">
            <a:off x="5994255" y="1717267"/>
            <a:ext cx="456805" cy="192971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CF6C57C-6772-F341-BA06-4097C7B09C4A}"/>
              </a:ext>
            </a:extLst>
          </p:cNvPr>
          <p:cNvCxnSpPr>
            <a:cxnSpLocks/>
          </p:cNvCxnSpPr>
          <p:nvPr/>
        </p:nvCxnSpPr>
        <p:spPr>
          <a:xfrm>
            <a:off x="7426411" y="2682125"/>
            <a:ext cx="0" cy="419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>
            <a:extLst>
              <a:ext uri="{FF2B5EF4-FFF2-40B4-BE49-F238E27FC236}">
                <a16:creationId xmlns:a16="http://schemas.microsoft.com/office/drawing/2014/main" id="{B8BDEBA7-86B6-E54B-9124-F1BCF77B3557}"/>
              </a:ext>
            </a:extLst>
          </p:cNvPr>
          <p:cNvSpPr txBox="1"/>
          <p:nvPr/>
        </p:nvSpPr>
        <p:spPr>
          <a:xfrm>
            <a:off x="2787142" y="2001740"/>
            <a:ext cx="22173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der 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A7C97DC8-62B1-1C46-BBFA-D369A340C028}"/>
              </a:ext>
            </a:extLst>
          </p:cNvPr>
          <p:cNvSpPr txBox="1"/>
          <p:nvPr/>
        </p:nvSpPr>
        <p:spPr>
          <a:xfrm>
            <a:off x="5370040" y="1996642"/>
            <a:ext cx="14519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4DB947A4-A4AB-EC4F-B9A7-F2F47F33D75F}"/>
              </a:ext>
            </a:extLst>
          </p:cNvPr>
          <p:cNvSpPr txBox="1"/>
          <p:nvPr/>
        </p:nvSpPr>
        <p:spPr>
          <a:xfrm>
            <a:off x="7320685" y="2015193"/>
            <a:ext cx="416834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Abschluss</a:t>
            </a:r>
            <a:r>
              <a:rPr lang="en-US" dirty="0"/>
              <a:t> der </a:t>
            </a:r>
            <a:r>
              <a:rPr lang="en-US" dirty="0" err="1"/>
              <a:t>Anweisung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Semikolon</a:t>
            </a:r>
            <a:endParaRPr lang="en-US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BF5759-D42E-A845-9CF2-0B952DE6136C}"/>
              </a:ext>
            </a:extLst>
          </p:cNvPr>
          <p:cNvCxnSpPr>
            <a:cxnSpLocks/>
          </p:cNvCxnSpPr>
          <p:nvPr/>
        </p:nvCxnSpPr>
        <p:spPr>
          <a:xfrm flipV="1">
            <a:off x="5370040" y="3583458"/>
            <a:ext cx="0" cy="449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F1D67DC-842A-BD4F-9F46-59DAA91FCFF1}"/>
              </a:ext>
            </a:extLst>
          </p:cNvPr>
          <p:cNvCxnSpPr>
            <a:cxnSpLocks/>
          </p:cNvCxnSpPr>
          <p:nvPr/>
        </p:nvCxnSpPr>
        <p:spPr>
          <a:xfrm flipV="1">
            <a:off x="6708689" y="3583458"/>
            <a:ext cx="0" cy="449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3914F50-AF1E-1942-9F35-3E2EEFEB3004}"/>
              </a:ext>
            </a:extLst>
          </p:cNvPr>
          <p:cNvSpPr/>
          <p:nvPr/>
        </p:nvSpPr>
        <p:spPr>
          <a:xfrm>
            <a:off x="1517953" y="5342407"/>
            <a:ext cx="8552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Konfiguriert den spezifizierten Pin als Input oder Output.</a:t>
            </a:r>
          </a:p>
          <a:p>
            <a:r>
              <a:rPr lang="de-DE" dirty="0">
                <a:hlinkClick r:id="rId3"/>
              </a:rPr>
              <a:t>https://www.arduino.cc/reference/de/language/functions/digital-io/pinmode/</a:t>
            </a:r>
            <a:endParaRPr lang="de-DE" dirty="0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84B8D3FE-C2FA-6045-9D99-B82D22580CEE}"/>
              </a:ext>
            </a:extLst>
          </p:cNvPr>
          <p:cNvSpPr txBox="1"/>
          <p:nvPr/>
        </p:nvSpPr>
        <p:spPr>
          <a:xfrm>
            <a:off x="394111" y="4133770"/>
            <a:ext cx="537004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Pin, an dem </a:t>
            </a:r>
            <a:r>
              <a:rPr lang="en-US" dirty="0" err="1"/>
              <a:t>wir</a:t>
            </a:r>
            <a:r>
              <a:rPr lang="en-US" dirty="0"/>
              <a:t> die LED </a:t>
            </a:r>
            <a:r>
              <a:rPr lang="en-US" dirty="0" err="1"/>
              <a:t>angeschlossen</a:t>
            </a:r>
            <a:r>
              <a:rPr lang="en-US" dirty="0"/>
              <a:t> </a:t>
            </a:r>
            <a:r>
              <a:rPr lang="en-US" dirty="0" err="1"/>
              <a:t>haben</a:t>
            </a:r>
            <a:endParaRPr lang="en-US" dirty="0"/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5879BDCC-CBAF-BB41-9A06-C0C74E58C765}"/>
              </a:ext>
            </a:extLst>
          </p:cNvPr>
          <p:cNvSpPr txBox="1"/>
          <p:nvPr/>
        </p:nvSpPr>
        <p:spPr>
          <a:xfrm>
            <a:off x="6527181" y="4104144"/>
            <a:ext cx="537004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Eine LED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OUTPUT, </a:t>
            </a:r>
            <a:r>
              <a:rPr lang="en-US" dirty="0" err="1"/>
              <a:t>ein</a:t>
            </a:r>
            <a:r>
              <a:rPr lang="en-US" dirty="0"/>
              <a:t> Sensor </a:t>
            </a:r>
            <a:r>
              <a:rPr lang="en-US" dirty="0" err="1"/>
              <a:t>wäre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29575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E8B86-8086-A941-8B84-4814EAD3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6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Verwendung von Funktionen/Methoden in Bibliotheken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E03176-0553-FA48-A366-03576F8828E5}"/>
              </a:ext>
            </a:extLst>
          </p:cNvPr>
          <p:cNvSpPr/>
          <p:nvPr/>
        </p:nvSpPr>
        <p:spPr>
          <a:xfrm>
            <a:off x="2510699" y="6488668"/>
            <a:ext cx="5267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err="1">
                <a:hlinkClick r:id="rId2"/>
              </a:rPr>
              <a:t>www.arduino.cc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reference</a:t>
            </a:r>
            <a:r>
              <a:rPr lang="de-DE" dirty="0">
                <a:hlinkClick r:id="rId2"/>
              </a:rPr>
              <a:t>/en/</a:t>
            </a:r>
            <a:r>
              <a:rPr lang="de-DE" dirty="0" err="1">
                <a:hlinkClick r:id="rId2"/>
              </a:rPr>
              <a:t>libraries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servo</a:t>
            </a:r>
            <a:r>
              <a:rPr lang="de-DE" dirty="0">
                <a:hlinkClick r:id="rId2"/>
              </a:rPr>
              <a:t>/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59BB64-B5E1-7D42-834F-EB659555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7" y="1218168"/>
            <a:ext cx="10274300" cy="5270500"/>
          </a:xfrm>
          <a:prstGeom prst="rect">
            <a:avLst/>
          </a:prstGeom>
        </p:spPr>
      </p:pic>
      <p:sp>
        <p:nvSpPr>
          <p:cNvPr id="5" name="Arrow: Right 7">
            <a:extLst>
              <a:ext uri="{FF2B5EF4-FFF2-40B4-BE49-F238E27FC236}">
                <a16:creationId xmlns:a16="http://schemas.microsoft.com/office/drawing/2014/main" id="{04328D57-91CC-2F48-800D-A34ADBA9C9C8}"/>
              </a:ext>
            </a:extLst>
          </p:cNvPr>
          <p:cNvSpPr/>
          <p:nvPr/>
        </p:nvSpPr>
        <p:spPr>
          <a:xfrm rot="12431396">
            <a:off x="3010741" y="3694649"/>
            <a:ext cx="1359911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FF7ACE7-1930-D54D-9498-95899B7FFE97}"/>
              </a:ext>
            </a:extLst>
          </p:cNvPr>
          <p:cNvSpPr txBox="1"/>
          <p:nvPr/>
        </p:nvSpPr>
        <p:spPr>
          <a:xfrm>
            <a:off x="4098624" y="4091434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auf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aufrufen</a:t>
            </a:r>
            <a:endParaRPr lang="en-US" dirty="0"/>
          </a:p>
        </p:txBody>
      </p:sp>
      <p:sp>
        <p:nvSpPr>
          <p:cNvPr id="7" name="Arrow: Right 7">
            <a:extLst>
              <a:ext uri="{FF2B5EF4-FFF2-40B4-BE49-F238E27FC236}">
                <a16:creationId xmlns:a16="http://schemas.microsoft.com/office/drawing/2014/main" id="{887B35ED-F10C-4149-8949-759A5D2A6F37}"/>
              </a:ext>
            </a:extLst>
          </p:cNvPr>
          <p:cNvSpPr/>
          <p:nvPr/>
        </p:nvSpPr>
        <p:spPr>
          <a:xfrm rot="12431396">
            <a:off x="3418668" y="5309900"/>
            <a:ext cx="1359911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A5AC8D8-D0AD-EC4E-90CD-66B58FBA5F38}"/>
              </a:ext>
            </a:extLst>
          </p:cNvPr>
          <p:cNvSpPr txBox="1"/>
          <p:nvPr/>
        </p:nvSpPr>
        <p:spPr>
          <a:xfrm>
            <a:off x="4606494" y="5683110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auf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aufrufen</a:t>
            </a:r>
            <a:endParaRPr lang="en-US" dirty="0"/>
          </a:p>
        </p:txBody>
      </p:sp>
      <p:sp>
        <p:nvSpPr>
          <p:cNvPr id="9" name="Arrow: Right 7">
            <a:extLst>
              <a:ext uri="{FF2B5EF4-FFF2-40B4-BE49-F238E27FC236}">
                <a16:creationId xmlns:a16="http://schemas.microsoft.com/office/drawing/2014/main" id="{535E63BD-3AD8-324D-8AFA-9F1197024E96}"/>
              </a:ext>
            </a:extLst>
          </p:cNvPr>
          <p:cNvSpPr/>
          <p:nvPr/>
        </p:nvSpPr>
        <p:spPr>
          <a:xfrm rot="11699413">
            <a:off x="3440333" y="1327446"/>
            <a:ext cx="839044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90D92A71-A9A1-784D-A5FE-FC1BBE8F864C}"/>
              </a:ext>
            </a:extLst>
          </p:cNvPr>
          <p:cNvSpPr txBox="1"/>
          <p:nvPr/>
        </p:nvSpPr>
        <p:spPr>
          <a:xfrm>
            <a:off x="4128957" y="1535856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Bibliothek</a:t>
            </a:r>
            <a:r>
              <a:rPr lang="en-US" dirty="0"/>
              <a:t> </a:t>
            </a:r>
            <a:r>
              <a:rPr lang="en-US" dirty="0" err="1"/>
              <a:t>einbinden</a:t>
            </a:r>
            <a:endParaRPr lang="en-US" dirty="0"/>
          </a:p>
        </p:txBody>
      </p:sp>
      <p:sp>
        <p:nvSpPr>
          <p:cNvPr id="11" name="Arrow: Right 7">
            <a:extLst>
              <a:ext uri="{FF2B5EF4-FFF2-40B4-BE49-F238E27FC236}">
                <a16:creationId xmlns:a16="http://schemas.microsoft.com/office/drawing/2014/main" id="{EFA007AD-EE39-CC45-8E12-A58723D3A3A7}"/>
              </a:ext>
            </a:extLst>
          </p:cNvPr>
          <p:cNvSpPr/>
          <p:nvPr/>
        </p:nvSpPr>
        <p:spPr>
          <a:xfrm rot="11699413">
            <a:off x="2990222" y="2027574"/>
            <a:ext cx="839044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F6E394D-0F19-C447-8470-D937FA7B77A5}"/>
              </a:ext>
            </a:extLst>
          </p:cNvPr>
          <p:cNvSpPr txBox="1"/>
          <p:nvPr/>
        </p:nvSpPr>
        <p:spPr>
          <a:xfrm>
            <a:off x="3859855" y="2168139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benennen</a:t>
            </a:r>
            <a:r>
              <a:rPr lang="en-US" dirty="0"/>
              <a:t> und </a:t>
            </a:r>
            <a:r>
              <a:rPr lang="en-US" dirty="0" err="1"/>
              <a:t>anlegen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22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FC57E3-43B9-E94E-AAAA-96B2C417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65" y="930089"/>
            <a:ext cx="8102600" cy="57023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23E705-F547-9E4E-AE7D-E99BC278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38" y="-213455"/>
            <a:ext cx="10515600" cy="1325563"/>
          </a:xfrm>
        </p:spPr>
        <p:txBody>
          <a:bodyPr/>
          <a:lstStyle/>
          <a:p>
            <a:r>
              <a:rPr lang="de-DE" dirty="0"/>
              <a:t>Eigene Funktion erstellen und verwenden</a:t>
            </a:r>
          </a:p>
        </p:txBody>
      </p:sp>
      <p:sp>
        <p:nvSpPr>
          <p:cNvPr id="4" name="Arrow: Right 7">
            <a:extLst>
              <a:ext uri="{FF2B5EF4-FFF2-40B4-BE49-F238E27FC236}">
                <a16:creationId xmlns:a16="http://schemas.microsoft.com/office/drawing/2014/main" id="{F3082BFD-CEF2-A745-96AB-F3760EE28DC0}"/>
              </a:ext>
            </a:extLst>
          </p:cNvPr>
          <p:cNvSpPr/>
          <p:nvPr/>
        </p:nvSpPr>
        <p:spPr>
          <a:xfrm rot="11699413">
            <a:off x="7364804" y="2756171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3293140-095B-D945-AF67-0253D81C3366}"/>
              </a:ext>
            </a:extLst>
          </p:cNvPr>
          <p:cNvSpPr txBox="1"/>
          <p:nvPr/>
        </p:nvSpPr>
        <p:spPr>
          <a:xfrm>
            <a:off x="8272482" y="2955344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en-US" dirty="0"/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67A26FDB-4C82-4D4C-AA67-265F0C2591E4}"/>
              </a:ext>
            </a:extLst>
          </p:cNvPr>
          <p:cNvSpPr/>
          <p:nvPr/>
        </p:nvSpPr>
        <p:spPr>
          <a:xfrm rot="11699413">
            <a:off x="6989128" y="5719760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CD4114C-48D8-3541-9C20-74248DE09F96}"/>
              </a:ext>
            </a:extLst>
          </p:cNvPr>
          <p:cNvSpPr txBox="1"/>
          <p:nvPr/>
        </p:nvSpPr>
        <p:spPr>
          <a:xfrm>
            <a:off x="7861384" y="5840395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verwenden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6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525AAA-D88D-CE4E-9003-B092A2B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Computerprogramm Analogie Kochrezept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7EB1E36-6E70-C94A-861F-1C72D6B3E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97378" cy="4351338"/>
          </a:xfrm>
        </p:spPr>
        <p:txBody>
          <a:bodyPr>
            <a:normAutofit lnSpcReduction="10000"/>
          </a:bodyPr>
          <a:lstStyle/>
          <a:p>
            <a:r>
              <a:rPr lang="de-DE" dirty="0">
                <a:hlinkClick r:id="rId2"/>
              </a:rPr>
              <a:t>https://de.wikipedia.org/wiki/Computerprogramm</a:t>
            </a:r>
            <a:endParaRPr lang="de-DE" dirty="0"/>
          </a:p>
          <a:p>
            <a:pPr hangingPunct="0"/>
            <a:r>
              <a:rPr lang="de-DE" dirty="0"/>
              <a:t>Ein </a:t>
            </a:r>
            <a:r>
              <a:rPr lang="de-DE" b="1" dirty="0"/>
              <a:t>Computerprogramm</a:t>
            </a:r>
            <a:r>
              <a:rPr lang="de-DE" dirty="0"/>
              <a:t> oder kurz </a:t>
            </a:r>
            <a:r>
              <a:rPr lang="de-DE" b="1" dirty="0"/>
              <a:t>Programm</a:t>
            </a:r>
            <a:r>
              <a:rPr lang="de-DE" dirty="0"/>
              <a:t> ist eine den </a:t>
            </a:r>
            <a:r>
              <a:rPr lang="de-DE" b="1" dirty="0"/>
              <a:t>Regeln</a:t>
            </a:r>
            <a:r>
              <a:rPr lang="de-DE" dirty="0"/>
              <a:t> einer bestimmten Programmiersprache genügende </a:t>
            </a:r>
            <a:r>
              <a:rPr lang="de-DE" b="1" dirty="0"/>
              <a:t>Folge von Anweisungen </a:t>
            </a:r>
            <a:r>
              <a:rPr lang="de-DE" dirty="0"/>
              <a:t>…, um bestimmte Funktionen bzw. Aufgaben oder </a:t>
            </a:r>
            <a:r>
              <a:rPr lang="de-DE" b="1" dirty="0"/>
              <a:t>Probleme</a:t>
            </a:r>
            <a:r>
              <a:rPr lang="de-DE" dirty="0"/>
              <a:t> </a:t>
            </a:r>
            <a:r>
              <a:rPr lang="de-DE" b="1" dirty="0"/>
              <a:t>mithilfe eines Computers </a:t>
            </a:r>
            <a:r>
              <a:rPr lang="de-DE" dirty="0"/>
              <a:t>zu bearbeiten oder zu </a:t>
            </a:r>
            <a:r>
              <a:rPr lang="de-DE" b="1" dirty="0"/>
              <a:t>lösen</a:t>
            </a:r>
            <a:r>
              <a:rPr lang="de-DE" dirty="0"/>
              <a:t>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8CECEB-0AD3-B141-B1CB-D02E02B2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83" y="1825625"/>
            <a:ext cx="48992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76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AF910-6049-E141-8788-627CAEB4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Variablen – „kleine Schachteln, in die man Werte stecken kann“ um später darauf zuzugreifen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66909F-7B8C-404F-8D6A-24BAE9C9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5275"/>
            <a:ext cx="12192000" cy="295828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417CE5F-F621-CE47-995C-90ACC512B91D}"/>
              </a:ext>
            </a:extLst>
          </p:cNvPr>
          <p:cNvSpPr txBox="1"/>
          <p:nvPr/>
        </p:nvSpPr>
        <p:spPr>
          <a:xfrm>
            <a:off x="667265" y="5758249"/>
            <a:ext cx="9262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Beim Deklarieren geben wir der Variablen einen möglichst “sprechenden“ Namen und einen Typ.</a:t>
            </a:r>
          </a:p>
          <a:p>
            <a:r>
              <a:rPr lang="de-DE" dirty="0"/>
              <a:t>Namensregeln: A-Za-z0-9 keine Sonderzeichen</a:t>
            </a:r>
          </a:p>
          <a:p>
            <a:r>
              <a:rPr lang="de-DE" dirty="0"/>
              <a:t>Konvention: beginnt mit Kleinbuchstaben – auch in „deutschen Programmen“</a:t>
            </a:r>
          </a:p>
        </p:txBody>
      </p:sp>
    </p:spTree>
    <p:extLst>
      <p:ext uri="{BB962C8B-B14F-4D97-AF65-F5344CB8AC3E}">
        <p14:creationId xmlns:p14="http://schemas.microsoft.com/office/powerpoint/2010/main" val="3907051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0DC2BBF-E22B-1647-ABB4-4396C090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3"/>
            <a:ext cx="12192000" cy="65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36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CBD838-83AF-2F40-AB62-FF3FBA59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können ihren Wert ändern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68E33C-DEE7-224D-97CE-257A9B70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6248"/>
            <a:ext cx="7414871" cy="2799492"/>
          </a:xfrm>
          <a:prstGeom prst="rect">
            <a:avLst/>
          </a:prstGeom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C6FACE9-82A3-8845-B43A-15D24CA32D0F}"/>
              </a:ext>
            </a:extLst>
          </p:cNvPr>
          <p:cNvSpPr/>
          <p:nvPr/>
        </p:nvSpPr>
        <p:spPr>
          <a:xfrm rot="10800000">
            <a:off x="5364025" y="3310323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49E4BDC-1962-A442-89CF-5CF376533F6E}"/>
              </a:ext>
            </a:extLst>
          </p:cNvPr>
          <p:cNvSpPr txBox="1"/>
          <p:nvPr/>
        </p:nvSpPr>
        <p:spPr>
          <a:xfrm>
            <a:off x="6357184" y="3388670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Wertänderung</a:t>
            </a:r>
            <a:r>
              <a:rPr lang="en-US" dirty="0"/>
              <a:t>: </a:t>
            </a:r>
            <a:r>
              <a:rPr lang="en-US" dirty="0" err="1"/>
              <a:t>Zuweisung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6CBABF-76EB-994B-A495-9B90D9E14AA3}"/>
              </a:ext>
            </a:extLst>
          </p:cNvPr>
          <p:cNvSpPr/>
          <p:nvPr/>
        </p:nvSpPr>
        <p:spPr>
          <a:xfrm rot="10800000">
            <a:off x="5102841" y="4213031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2539E-041A-564A-BCBB-202DC8D18A1F}"/>
              </a:ext>
            </a:extLst>
          </p:cNvPr>
          <p:cNvSpPr txBox="1"/>
          <p:nvPr/>
        </p:nvSpPr>
        <p:spPr>
          <a:xfrm>
            <a:off x="6096000" y="4291378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Wertänderung</a:t>
            </a:r>
            <a:r>
              <a:rPr lang="en-US" dirty="0"/>
              <a:t>: </a:t>
            </a:r>
            <a:r>
              <a:rPr lang="en-US" dirty="0" err="1"/>
              <a:t>Zuweisung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52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E6E77-28BF-664D-822B-E30F5A9C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Variablen Typen für </a:t>
            </a:r>
            <a:r>
              <a:rPr lang="de-DE" dirty="0" err="1"/>
              <a:t>Arduino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D8A997-FFA0-DC4A-AC38-6C1E12A3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6" y="1872049"/>
            <a:ext cx="4724400" cy="3657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99B2366-082C-4640-AC68-8B4891B5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3260"/>
            <a:ext cx="43053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78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44CFC-D686-AD20-2BC3-15BAEA69D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14D78E-606E-DFC0-DA12-61F280AA3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haUk20JPI1A8KAjUEnyEX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0FAC2C35-B21A-B8A8-08A0-29F9AD391D6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58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E8BDD-5FA0-382C-5F0F-9FBE180BA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5029F0-18BC-B32C-5EC2-6A0ACA456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haUk20JPI1A8KAjUEnyEX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B4E6EC41-F8A6-6268-928C-A20C72915F9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30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24BB1-EB12-61E0-8321-3E16A2CAE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047042-7C41-4D96-C2CD-F8D331852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haUk20JPI1A8KAjUEnyEX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CDA0E268-9F72-06F6-497B-621FB20A5C7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52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87DDE-7AB7-8741-95DD-5C1275B2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Konstante Variablen und Definitionen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6DC5C-A2BD-0D41-B7D5-A4565CA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4632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Können ihren Wert nicht ändern</a:t>
            </a:r>
          </a:p>
          <a:p>
            <a:r>
              <a:rPr lang="de-DE" dirty="0"/>
              <a:t>Werden verwendet um häufig vorkommende Werte mit einem sprechenden Namen zu versehen</a:t>
            </a:r>
          </a:p>
          <a:p>
            <a:r>
              <a:rPr lang="de-DE" dirty="0"/>
              <a:t>Werden per Konvention oft komplett groß geschrieben</a:t>
            </a:r>
          </a:p>
          <a:p>
            <a:r>
              <a:rPr lang="de-DE" dirty="0"/>
              <a:t>Die </a:t>
            </a:r>
            <a:r>
              <a:rPr lang="de-DE" dirty="0" err="1"/>
              <a:t>Arduino</a:t>
            </a:r>
            <a:r>
              <a:rPr lang="de-DE" dirty="0"/>
              <a:t> Plattform hat viele Konstanten vordefiniert (</a:t>
            </a:r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www.arduino.cc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reference</a:t>
            </a:r>
            <a:r>
              <a:rPr lang="de-DE" dirty="0">
                <a:hlinkClick r:id="rId3"/>
              </a:rPr>
              <a:t>/de/)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1DACA49-6FA4-CA44-B9F9-99A71A25C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396" y="1690688"/>
            <a:ext cx="5651500" cy="2781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033FD7-0827-734A-801B-9473CEEF8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338" y="4750552"/>
            <a:ext cx="3733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366F38B-B088-4B45-9C89-5CBD741E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3"/>
            <a:ext cx="10515600" cy="1325563"/>
          </a:xfrm>
        </p:spPr>
        <p:txBody>
          <a:bodyPr/>
          <a:lstStyle/>
          <a:p>
            <a:r>
              <a:rPr lang="de-DE" dirty="0"/>
              <a:t>Ausdrücke wie Grundrechenarten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D85A9B-D1FD-454A-BE37-1CA696F6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3877"/>
            <a:ext cx="4356100" cy="2895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4D20473-6C64-C541-BF49-FCB731952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930" y="4138827"/>
            <a:ext cx="3302000" cy="24257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2469C76-F067-EA45-A7DB-88C8A7D7A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83" y="1346200"/>
            <a:ext cx="6629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7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C765-90C9-A806-CD3A-20256A4CC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E1A87C-C8EA-61E2-5480-3366F4CB1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xMzNIk2j8qv55nYtDxFF8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1B6E34E4-886C-9638-AE95-6170390EAEB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9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6F697-81C2-DF68-A300-A1D08B472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C3E751-D4E7-F6C4-080A-26620AD5B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I1bkTLgNE7WWqKzk0WvKX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17524F9D-DFA1-970C-F942-964457AD62C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19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20A98-F40B-3101-4E4A-7C1751D8E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EC6D7E-2F0C-FB6F-8D88-A1199C11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xMzNIk2j8qv55nYtDxFF8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B2AD086F-D2E0-899C-A7FE-23F940DD18D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5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221BC-917B-3485-58E2-45CB695D4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626595-6DF4-7BBE-C74B-FA56DCF9C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xMzNIk2j8qv55nYtDxFF8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D3D5E2D6-4F89-5B88-4302-0A4E93C5C86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86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67616-0964-8A41-9613-12C32D4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Bedingte Ausführung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5C461F-54EC-AA40-8AB4-7E98308F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97" y="1515762"/>
            <a:ext cx="5156200" cy="1676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48E6D0-96D2-8644-BDEA-44358D9C3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24" y="1690688"/>
            <a:ext cx="4470400" cy="2235200"/>
          </a:xfrm>
          <a:prstGeom prst="rect">
            <a:avLst/>
          </a:prstGeom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02BC6BF6-F5CE-944E-9429-2A0DA6F2930E}"/>
              </a:ext>
            </a:extLst>
          </p:cNvPr>
          <p:cNvSpPr/>
          <p:nvPr/>
        </p:nvSpPr>
        <p:spPr>
          <a:xfrm rot="12847161">
            <a:off x="1826200" y="3677077"/>
            <a:ext cx="102191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86ABADDC-53A8-A745-8A1F-37AEBCA85998}"/>
              </a:ext>
            </a:extLst>
          </p:cNvPr>
          <p:cNvSpPr txBox="1"/>
          <p:nvPr/>
        </p:nvSpPr>
        <p:spPr>
          <a:xfrm>
            <a:off x="2500155" y="4106777"/>
            <a:ext cx="375884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“else”-Teil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weggelassen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  <p:sp>
        <p:nvSpPr>
          <p:cNvPr id="10" name="Arrow: Right 7">
            <a:extLst>
              <a:ext uri="{FF2B5EF4-FFF2-40B4-BE49-F238E27FC236}">
                <a16:creationId xmlns:a16="http://schemas.microsoft.com/office/drawing/2014/main" id="{1D72ADC9-4EAF-0641-A2A2-108DE7616EAE}"/>
              </a:ext>
            </a:extLst>
          </p:cNvPr>
          <p:cNvSpPr/>
          <p:nvPr/>
        </p:nvSpPr>
        <p:spPr>
          <a:xfrm rot="5400000">
            <a:off x="9702072" y="965326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EE042C98-3CCA-9842-B781-209D16E9E528}"/>
              </a:ext>
            </a:extLst>
          </p:cNvPr>
          <p:cNvSpPr txBox="1"/>
          <p:nvPr/>
        </p:nvSpPr>
        <p:spPr>
          <a:xfrm>
            <a:off x="7043344" y="740760"/>
            <a:ext cx="44575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Abfrage von Gleichheit in Bedingungen mit ==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02465DA-2183-BD41-945F-A68FC190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204" y="4078588"/>
            <a:ext cx="5257800" cy="252730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8435604D-976E-EF41-B8E5-70223F780372}"/>
              </a:ext>
            </a:extLst>
          </p:cNvPr>
          <p:cNvSpPr/>
          <p:nvPr/>
        </p:nvSpPr>
        <p:spPr>
          <a:xfrm>
            <a:off x="251597" y="54648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5"/>
              </a:rPr>
              <a:t>https://</a:t>
            </a:r>
            <a:r>
              <a:rPr lang="de-DE" dirty="0" err="1">
                <a:hlinkClick r:id="rId5"/>
              </a:rPr>
              <a:t>www.arduino.cc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reference</a:t>
            </a:r>
            <a:r>
              <a:rPr lang="de-DE" dirty="0">
                <a:hlinkClick r:id="rId5"/>
              </a:rPr>
              <a:t>/de/</a:t>
            </a:r>
            <a:r>
              <a:rPr lang="de-DE" dirty="0" err="1">
                <a:hlinkClick r:id="rId5"/>
              </a:rPr>
              <a:t>language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structure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control-structure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if</a:t>
            </a:r>
            <a:r>
              <a:rPr lang="de-DE" dirty="0">
                <a:hlinkClick r:id="rId5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5940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A38E7-D21D-4145-A7C6-EF7BEE4F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Wiederholte Ausführung mit Schleifen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C0A21-B2DF-CB42-8BC0-1C6E8DD6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1292" cy="4351338"/>
          </a:xfrm>
        </p:spPr>
        <p:txBody>
          <a:bodyPr>
            <a:normAutofit/>
          </a:bodyPr>
          <a:lstStyle/>
          <a:p>
            <a:r>
              <a:rPr lang="de-DE" sz="2400" dirty="0">
                <a:hlinkClick r:id="rId3"/>
              </a:rPr>
              <a:t>https://</a:t>
            </a:r>
            <a:r>
              <a:rPr lang="de-DE" sz="2400" dirty="0" err="1">
                <a:hlinkClick r:id="rId3"/>
              </a:rPr>
              <a:t>www.arduino.cc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reference</a:t>
            </a:r>
            <a:r>
              <a:rPr lang="de-DE" sz="2400" dirty="0">
                <a:hlinkClick r:id="rId3"/>
              </a:rPr>
              <a:t>/de/</a:t>
            </a:r>
            <a:r>
              <a:rPr lang="de-DE" sz="2400" dirty="0" err="1">
                <a:hlinkClick r:id="rId3"/>
              </a:rPr>
              <a:t>language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structure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control-structure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for</a:t>
            </a:r>
            <a:r>
              <a:rPr lang="de-DE" sz="2400" dirty="0">
                <a:hlinkClick r:id="rId3"/>
              </a:rPr>
              <a:t>/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BDC44C-4D1E-6146-9A25-E7439D970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519" y="2848232"/>
            <a:ext cx="7494545" cy="31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13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704D6-0E1C-6847-BE43-EAF83727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 Elemente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4D05EF-BAA6-494F-A302-8C2244B9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62" y="2336479"/>
            <a:ext cx="7537288" cy="199561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5885F4-061C-1849-A8F8-652A8EF20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77886"/>
            <a:ext cx="5829300" cy="1803400"/>
          </a:xfrm>
          <a:prstGeom prst="rect">
            <a:avLst/>
          </a:prstGeom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15D0F53B-A797-6343-970A-3A0C364D7FC0}"/>
              </a:ext>
            </a:extLst>
          </p:cNvPr>
          <p:cNvSpPr/>
          <p:nvPr/>
        </p:nvSpPr>
        <p:spPr>
          <a:xfrm rot="5400000">
            <a:off x="3496928" y="183579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FB0E1EB7-99E6-F146-9676-DD4B5FBDF646}"/>
              </a:ext>
            </a:extLst>
          </p:cNvPr>
          <p:cNvSpPr txBox="1"/>
          <p:nvPr/>
        </p:nvSpPr>
        <p:spPr>
          <a:xfrm>
            <a:off x="109151" y="1518673"/>
            <a:ext cx="44575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Initialsiert</a:t>
            </a:r>
            <a:r>
              <a:rPr lang="de-DE" dirty="0"/>
              <a:t> die Variable(</a:t>
            </a:r>
            <a:r>
              <a:rPr lang="de-DE" dirty="0" err="1"/>
              <a:t>n</a:t>
            </a:r>
            <a:r>
              <a:rPr lang="de-DE" dirty="0"/>
              <a:t>) /  Schleifenzähler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5F8A11D-778C-FB4A-8EED-F36EB54E914C}"/>
              </a:ext>
            </a:extLst>
          </p:cNvPr>
          <p:cNvSpPr/>
          <p:nvPr/>
        </p:nvSpPr>
        <p:spPr>
          <a:xfrm rot="5400000">
            <a:off x="5490485" y="189472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B8B5F-D10B-9B44-ADA1-2F9D94793873}"/>
              </a:ext>
            </a:extLst>
          </p:cNvPr>
          <p:cNvSpPr txBox="1"/>
          <p:nvPr/>
        </p:nvSpPr>
        <p:spPr>
          <a:xfrm>
            <a:off x="4684916" y="1527021"/>
            <a:ext cx="232373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Prüft ob Ende erreicht</a:t>
            </a:r>
          </a:p>
        </p:txBody>
      </p:sp>
      <p:sp>
        <p:nvSpPr>
          <p:cNvPr id="10" name="Arrow: Right 7">
            <a:extLst>
              <a:ext uri="{FF2B5EF4-FFF2-40B4-BE49-F238E27FC236}">
                <a16:creationId xmlns:a16="http://schemas.microsoft.com/office/drawing/2014/main" id="{E133DCF3-9430-D046-942C-6A7A2988319B}"/>
              </a:ext>
            </a:extLst>
          </p:cNvPr>
          <p:cNvSpPr/>
          <p:nvPr/>
        </p:nvSpPr>
        <p:spPr>
          <a:xfrm rot="5400000">
            <a:off x="7381401" y="190736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CBC0DB12-9E0E-C040-A393-E660DFE7B448}"/>
              </a:ext>
            </a:extLst>
          </p:cNvPr>
          <p:cNvSpPr txBox="1"/>
          <p:nvPr/>
        </p:nvSpPr>
        <p:spPr>
          <a:xfrm>
            <a:off x="7281449" y="1501696"/>
            <a:ext cx="232373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Erhöht Schleifenzähler</a:t>
            </a:r>
          </a:p>
        </p:txBody>
      </p:sp>
      <p:sp>
        <p:nvSpPr>
          <p:cNvPr id="12" name="Arrow: Right 7">
            <a:extLst>
              <a:ext uri="{FF2B5EF4-FFF2-40B4-BE49-F238E27FC236}">
                <a16:creationId xmlns:a16="http://schemas.microsoft.com/office/drawing/2014/main" id="{503D4A35-AB10-BE4C-9EF3-4D60123D06DB}"/>
              </a:ext>
            </a:extLst>
          </p:cNvPr>
          <p:cNvSpPr/>
          <p:nvPr/>
        </p:nvSpPr>
        <p:spPr>
          <a:xfrm rot="10800000">
            <a:off x="3929554" y="294514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3757DD77-1289-9943-9553-9C504B0A1613}"/>
              </a:ext>
            </a:extLst>
          </p:cNvPr>
          <p:cNvSpPr txBox="1"/>
          <p:nvPr/>
        </p:nvSpPr>
        <p:spPr>
          <a:xfrm>
            <a:off x="4684916" y="3019272"/>
            <a:ext cx="461972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Anweisungen die wiederholt ausgeführt werden, können Schleifenzähler referenzieren</a:t>
            </a:r>
          </a:p>
        </p:txBody>
      </p:sp>
      <p:sp>
        <p:nvSpPr>
          <p:cNvPr id="14" name="Arrow: Right 7">
            <a:extLst>
              <a:ext uri="{FF2B5EF4-FFF2-40B4-BE49-F238E27FC236}">
                <a16:creationId xmlns:a16="http://schemas.microsoft.com/office/drawing/2014/main" id="{6ECE7107-D394-9C48-A844-FB13C3977DFD}"/>
              </a:ext>
            </a:extLst>
          </p:cNvPr>
          <p:cNvSpPr/>
          <p:nvPr/>
        </p:nvSpPr>
        <p:spPr>
          <a:xfrm rot="12083617">
            <a:off x="9201606" y="5796825"/>
            <a:ext cx="1460945" cy="378270"/>
          </a:xfrm>
          <a:prstGeom prst="rightArrow">
            <a:avLst>
              <a:gd name="adj1" fmla="val 33201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33F0F6F-6064-DC4E-BEDC-AF66053DE1BC}"/>
              </a:ext>
            </a:extLst>
          </p:cNvPr>
          <p:cNvSpPr txBox="1"/>
          <p:nvPr/>
        </p:nvSpPr>
        <p:spPr>
          <a:xfrm>
            <a:off x="8371349" y="6232368"/>
            <a:ext cx="298245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Referenz Schleifenzähler (i)</a:t>
            </a:r>
          </a:p>
        </p:txBody>
      </p:sp>
    </p:spTree>
    <p:extLst>
      <p:ext uri="{BB962C8B-B14F-4D97-AF65-F5344CB8AC3E}">
        <p14:creationId xmlns:p14="http://schemas.microsoft.com/office/powerpoint/2010/main" val="2671847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5433F-ED0B-A446-96D7-A547887C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Struktur eines jeden </a:t>
            </a:r>
            <a:r>
              <a:rPr lang="de-DE" b="1" dirty="0" err="1"/>
              <a:t>Arduino</a:t>
            </a:r>
            <a:r>
              <a:rPr lang="de-DE" b="1" dirty="0"/>
              <a:t> Programms/Sketch das wir schreiben: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3F3561A-625D-2543-90A9-FCD87EC75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4341"/>
            <a:ext cx="10515600" cy="37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95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5433F-ED0B-A446-96D7-A547887C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104499"/>
            <a:ext cx="11216268" cy="1325563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Was macht die </a:t>
            </a:r>
            <a:r>
              <a:rPr lang="de-DE" b="1" dirty="0" err="1"/>
              <a:t>Arduino</a:t>
            </a:r>
            <a:r>
              <a:rPr lang="de-DE" b="1" dirty="0"/>
              <a:t> Plattform:</a:t>
            </a:r>
            <a:br>
              <a:rPr lang="de-DE" b="1" dirty="0"/>
            </a:br>
            <a:r>
              <a:rPr lang="de-DE" sz="2700" dirty="0">
                <a:hlinkClick r:id="rId3"/>
              </a:rPr>
              <a:t>https://github.com/arduino/ArduinoCore-avr/</a:t>
            </a:r>
            <a:r>
              <a:rPr lang="de-DE" sz="2700" dirty="0" err="1">
                <a:hlinkClick r:id="rId3"/>
              </a:rPr>
              <a:t>blob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master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cores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arduino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main.cpp</a:t>
            </a:r>
            <a:br>
              <a:rPr lang="de-DE" dirty="0"/>
            </a:b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4B7FF0-50CD-F444-BBE6-CE889A1E7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29" y="1249087"/>
            <a:ext cx="8549409" cy="55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9898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2"/>
              </a:rPr>
              <a:t>https://creativecommons.org/licenses/by-sa/3.0/</a:t>
            </a:r>
            <a:endParaRPr lang="de-DE" dirty="0"/>
          </a:p>
          <a:p>
            <a:r>
              <a:rPr lang="de-DE" dirty="0"/>
              <a:t>Quellen:</a:t>
            </a:r>
          </a:p>
          <a:p>
            <a:r>
              <a:rPr lang="de-DE" dirty="0"/>
              <a:t>https://</a:t>
            </a:r>
            <a:r>
              <a:rPr lang="de-DE" dirty="0" err="1"/>
              <a:t>starthardware.org</a:t>
            </a:r>
            <a:r>
              <a:rPr lang="de-DE" dirty="0"/>
              <a:t>/</a:t>
            </a:r>
            <a:r>
              <a:rPr lang="de-DE" dirty="0" err="1"/>
              <a:t>man_uploads</a:t>
            </a:r>
            <a:r>
              <a:rPr lang="de-DE" dirty="0"/>
              <a:t>/Kurzworkshop-</a:t>
            </a:r>
            <a:r>
              <a:rPr lang="de-DE" dirty="0" err="1"/>
              <a:t>Arduino.pdf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011D2-9CCC-5A59-489B-6F22B3C13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A84FB2-A788-1D34-22CF-789A43FEE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I1bkTLgNE7WWqKzk0WvKX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1BCD8A30-F4B1-3F7D-3B18-0119F1BEFCC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73110-A618-5914-EAF8-1B8F44002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FAE458-2223-E9B7-D74A-D76C040E8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I1bkTLgNE7WWqKzk0WvKX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81DF90F2-576B-5391-2B78-6562F945179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4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5433F-ED0B-A446-96D7-A547887C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Untermenge von C/C++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F14E58-8B62-C944-916A-F5791C070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103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C/C++ ist eine sehr verbreitete Sprache für Systemprogrammierung</a:t>
            </a:r>
          </a:p>
          <a:p>
            <a:pPr lvl="1"/>
            <a:r>
              <a:rPr lang="de-DE" dirty="0"/>
              <a:t>Linux ist in C geschrieben</a:t>
            </a:r>
          </a:p>
          <a:p>
            <a:pPr lvl="1"/>
            <a:r>
              <a:rPr lang="de-DE" dirty="0"/>
              <a:t>Viele </a:t>
            </a:r>
            <a:r>
              <a:rPr lang="de-DE" dirty="0" err="1"/>
              <a:t>Microcontroller</a:t>
            </a:r>
            <a:r>
              <a:rPr lang="de-DE" dirty="0"/>
              <a:t> werden in C programmiert</a:t>
            </a:r>
          </a:p>
          <a:p>
            <a:pPr lvl="1"/>
            <a:endParaRPr lang="de-DE" dirty="0"/>
          </a:p>
          <a:p>
            <a:r>
              <a:rPr lang="de-DE" dirty="0"/>
              <a:t>Die Arduino-Sprache verwendet eine Untermenge von C/C++ und fügt eigene Funktionen und Wörter </a:t>
            </a:r>
            <a:r>
              <a:rPr lang="de-DE"/>
              <a:t>(Makros) hinzu</a:t>
            </a:r>
            <a:endParaRPr lang="de-DE" dirty="0"/>
          </a:p>
          <a:p>
            <a:endParaRPr lang="de-DE" dirty="0"/>
          </a:p>
          <a:p>
            <a:r>
              <a:rPr lang="de-DE" dirty="0"/>
              <a:t>C++ Referenz (Microsoft) </a:t>
            </a:r>
            <a:r>
              <a:rPr lang="de-DE" dirty="0">
                <a:hlinkClick r:id="rId2"/>
              </a:rPr>
              <a:t>https://docs.microsoft.com/en-us/cpp/cpp/cpp-language-reference?view=msvc-170</a:t>
            </a:r>
          </a:p>
          <a:p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C</a:t>
            </a:r>
            <a:r>
              <a:rPr lang="de-DE" dirty="0"/>
              <a:t>++ ist sehr umfangreich und komplex - wir “kratzen nur an der Oberfläche“</a:t>
            </a:r>
          </a:p>
        </p:txBody>
      </p:sp>
    </p:spTree>
    <p:extLst>
      <p:ext uri="{BB962C8B-B14F-4D97-AF65-F5344CB8AC3E}">
        <p14:creationId xmlns:p14="http://schemas.microsoft.com/office/powerpoint/2010/main" val="313890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CCE52-AFC5-BC46-B8CC-4D42948C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Elemente der Sprache (verwendet bei </a:t>
            </a:r>
            <a:r>
              <a:rPr lang="de-DE" dirty="0" err="1"/>
              <a:t>Arduino</a:t>
            </a:r>
            <a:r>
              <a:rPr lang="de-DE" dirty="0"/>
              <a:t>) </a:t>
            </a:r>
            <a:r>
              <a:rPr lang="de-DE" dirty="0">
                <a:hlinkClick r:id="rId2"/>
              </a:rPr>
              <a:t>https://www.arduino.cc/reference/de/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95B73-3D6E-764A-8BFC-2AC04F7E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Anweisungen (Statements):</a:t>
            </a:r>
          </a:p>
          <a:p>
            <a:pPr lvl="1"/>
            <a:r>
              <a:rPr lang="de-DE" dirty="0"/>
              <a:t>Zuweisungen</a:t>
            </a:r>
          </a:p>
          <a:p>
            <a:pPr lvl="1"/>
            <a:r>
              <a:rPr lang="de-DE" dirty="0"/>
              <a:t>Funktionsaufrufe (Eingang, Ausgang, Bibliotheken)</a:t>
            </a:r>
          </a:p>
          <a:p>
            <a:r>
              <a:rPr lang="de-DE" dirty="0"/>
              <a:t>Werte (Variablen und Konstanten) </a:t>
            </a:r>
          </a:p>
          <a:p>
            <a:r>
              <a:rPr lang="de-DE" dirty="0"/>
              <a:t>Struktur/Steuerung</a:t>
            </a:r>
          </a:p>
          <a:p>
            <a:r>
              <a:rPr lang="de-DE" dirty="0"/>
              <a:t>Ausdrücke (Mathematik)</a:t>
            </a:r>
          </a:p>
          <a:p>
            <a:r>
              <a:rPr lang="de-DE" dirty="0"/>
              <a:t>Kommentare (Anmerkung)</a:t>
            </a:r>
          </a:p>
          <a:p>
            <a:r>
              <a:rPr lang="de-DE" dirty="0" err="1"/>
              <a:t>Tinkercad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57A517-E78E-6241-A3E7-EF451EE5F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21" y="5222875"/>
            <a:ext cx="3733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7179E05-E027-F942-98BD-41FF2AE3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5" y="0"/>
            <a:ext cx="6439099" cy="6858000"/>
          </a:xfrm>
          <a:prstGeom prst="rect">
            <a:avLst/>
          </a:prstGeom>
        </p:spPr>
      </p:pic>
      <p:sp>
        <p:nvSpPr>
          <p:cNvPr id="5" name="Arrow: Right 7">
            <a:extLst>
              <a:ext uri="{FF2B5EF4-FFF2-40B4-BE49-F238E27FC236}">
                <a16:creationId xmlns:a16="http://schemas.microsoft.com/office/drawing/2014/main" id="{21D91ACB-E05D-6D42-A808-48F3AC6E1D39}"/>
              </a:ext>
            </a:extLst>
          </p:cNvPr>
          <p:cNvSpPr/>
          <p:nvPr/>
        </p:nvSpPr>
        <p:spPr>
          <a:xfrm rot="10800000">
            <a:off x="2216897" y="802965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2DAF1CF-6AC7-514B-ABE3-DE12BE5CFA56}"/>
              </a:ext>
            </a:extLst>
          </p:cNvPr>
          <p:cNvSpPr txBox="1"/>
          <p:nvPr/>
        </p:nvSpPr>
        <p:spPr>
          <a:xfrm>
            <a:off x="3512297" y="935993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7" name="Arrow: Right 7">
            <a:extLst>
              <a:ext uri="{FF2B5EF4-FFF2-40B4-BE49-F238E27FC236}">
                <a16:creationId xmlns:a16="http://schemas.microsoft.com/office/drawing/2014/main" id="{9B17EB54-3526-1B41-B894-E2C437901B7D}"/>
              </a:ext>
            </a:extLst>
          </p:cNvPr>
          <p:cNvSpPr/>
          <p:nvPr/>
        </p:nvSpPr>
        <p:spPr>
          <a:xfrm rot="10800000">
            <a:off x="3190771" y="1759441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F8221BA-958A-7140-9B16-44A2A65EA67A}"/>
              </a:ext>
            </a:extLst>
          </p:cNvPr>
          <p:cNvSpPr txBox="1"/>
          <p:nvPr/>
        </p:nvSpPr>
        <p:spPr>
          <a:xfrm>
            <a:off x="4486171" y="1879575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aufrufen</a:t>
            </a:r>
            <a:endParaRPr lang="en-US" dirty="0"/>
          </a:p>
        </p:txBody>
      </p:sp>
      <p:sp>
        <p:nvSpPr>
          <p:cNvPr id="9" name="Arrow: Right 7">
            <a:extLst>
              <a:ext uri="{FF2B5EF4-FFF2-40B4-BE49-F238E27FC236}">
                <a16:creationId xmlns:a16="http://schemas.microsoft.com/office/drawing/2014/main" id="{E97BFE0E-B019-4B4B-9055-C11E2CF25C4C}"/>
              </a:ext>
            </a:extLst>
          </p:cNvPr>
          <p:cNvSpPr/>
          <p:nvPr/>
        </p:nvSpPr>
        <p:spPr>
          <a:xfrm rot="10800000">
            <a:off x="4800600" y="4164388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BF8167F1-2852-7547-A0EE-FE3BD695AB0D}"/>
              </a:ext>
            </a:extLst>
          </p:cNvPr>
          <p:cNvSpPr txBox="1"/>
          <p:nvPr/>
        </p:nvSpPr>
        <p:spPr>
          <a:xfrm>
            <a:off x="6096000" y="4284522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Struktur</a:t>
            </a:r>
            <a:r>
              <a:rPr lang="en-US" dirty="0"/>
              <a:t> (</a:t>
            </a:r>
            <a:r>
              <a:rPr lang="en-US" dirty="0" err="1"/>
              <a:t>Bedingung</a:t>
            </a:r>
            <a:r>
              <a:rPr lang="en-US" dirty="0"/>
              <a:t>)</a:t>
            </a:r>
          </a:p>
        </p:txBody>
      </p:sp>
      <p:sp>
        <p:nvSpPr>
          <p:cNvPr id="11" name="Arrow: Right 7">
            <a:extLst>
              <a:ext uri="{FF2B5EF4-FFF2-40B4-BE49-F238E27FC236}">
                <a16:creationId xmlns:a16="http://schemas.microsoft.com/office/drawing/2014/main" id="{DD81D414-D82A-BB4D-8D29-B40FBC72DEA3}"/>
              </a:ext>
            </a:extLst>
          </p:cNvPr>
          <p:cNvSpPr/>
          <p:nvPr/>
        </p:nvSpPr>
        <p:spPr>
          <a:xfrm rot="10800000">
            <a:off x="6628096" y="5619783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748367C2-EFE6-B749-AD5E-67758E763DB0}"/>
              </a:ext>
            </a:extLst>
          </p:cNvPr>
          <p:cNvSpPr txBox="1"/>
          <p:nvPr/>
        </p:nvSpPr>
        <p:spPr>
          <a:xfrm>
            <a:off x="7923496" y="5739917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Anmerkung</a:t>
            </a:r>
            <a:r>
              <a:rPr lang="en-US" dirty="0"/>
              <a:t> / </a:t>
            </a:r>
            <a:r>
              <a:rPr lang="en-US" dirty="0" err="1"/>
              <a:t>Kommentar</a:t>
            </a:r>
            <a:endParaRPr lang="en-US" dirty="0"/>
          </a:p>
        </p:txBody>
      </p:sp>
      <p:sp>
        <p:nvSpPr>
          <p:cNvPr id="13" name="Arrow: Right 7">
            <a:extLst>
              <a:ext uri="{FF2B5EF4-FFF2-40B4-BE49-F238E27FC236}">
                <a16:creationId xmlns:a16="http://schemas.microsoft.com/office/drawing/2014/main" id="{87811F69-6FEF-EE44-A5CD-6D88239C917C}"/>
              </a:ext>
            </a:extLst>
          </p:cNvPr>
          <p:cNvSpPr/>
          <p:nvPr/>
        </p:nvSpPr>
        <p:spPr>
          <a:xfrm rot="10800000">
            <a:off x="2543071" y="4901594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278887F2-2E17-5845-8545-291EF6716DCF}"/>
              </a:ext>
            </a:extLst>
          </p:cNvPr>
          <p:cNvSpPr txBox="1"/>
          <p:nvPr/>
        </p:nvSpPr>
        <p:spPr>
          <a:xfrm>
            <a:off x="3838471" y="5021728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Zuweisung</a:t>
            </a:r>
            <a:endParaRPr lang="en-US" dirty="0"/>
          </a:p>
        </p:txBody>
      </p:sp>
      <p:sp>
        <p:nvSpPr>
          <p:cNvPr id="15" name="Arrow: Right 7">
            <a:extLst>
              <a:ext uri="{FF2B5EF4-FFF2-40B4-BE49-F238E27FC236}">
                <a16:creationId xmlns:a16="http://schemas.microsoft.com/office/drawing/2014/main" id="{7CE8F0EF-3F41-964B-A1C3-233340958792}"/>
              </a:ext>
            </a:extLst>
          </p:cNvPr>
          <p:cNvSpPr/>
          <p:nvPr/>
        </p:nvSpPr>
        <p:spPr>
          <a:xfrm rot="10800000">
            <a:off x="1895371" y="3202573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2FC86CF-9F9B-5340-A6F9-2CDED0EB7460}"/>
              </a:ext>
            </a:extLst>
          </p:cNvPr>
          <p:cNvSpPr txBox="1"/>
          <p:nvPr/>
        </p:nvSpPr>
        <p:spPr>
          <a:xfrm>
            <a:off x="3190771" y="3322707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2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B2106-37BF-48CE-26E5-8099D07A6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0E5F73-C12C-0DDE-02B2-654757529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OFSLUYVNDwxvaeC440AQe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F5C31282-F435-6483-A482-277836CD05C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5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2218</Words>
  <Application>Microsoft Macintosh PowerPoint</Application>
  <PresentationFormat>Breitbild</PresentationFormat>
  <Paragraphs>174</Paragraphs>
  <Slides>37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Arial</vt:lpstr>
      <vt:lpstr>Artifakt Element</vt:lpstr>
      <vt:lpstr>Calibri</vt:lpstr>
      <vt:lpstr>Calibri Light</vt:lpstr>
      <vt:lpstr>Menlo</vt:lpstr>
      <vt:lpstr>Office Theme</vt:lpstr>
      <vt:lpstr>PowerPoint-Präsentation</vt:lpstr>
      <vt:lpstr>Computerprogramm Analogie Kochrezept</vt:lpstr>
      <vt:lpstr>PowerPoint-Präsentation</vt:lpstr>
      <vt:lpstr>PowerPoint-Präsentation</vt:lpstr>
      <vt:lpstr>PowerPoint-Präsentation</vt:lpstr>
      <vt:lpstr>Untermenge von C/C++</vt:lpstr>
      <vt:lpstr>Elemente der Sprache (verwendet bei Arduino) https://www.arduino.cc/reference/de/</vt:lpstr>
      <vt:lpstr>PowerPoint-Präsentation</vt:lpstr>
      <vt:lpstr>PowerPoint-Präsentation</vt:lpstr>
      <vt:lpstr>PowerPoint-Präsentation</vt:lpstr>
      <vt:lpstr>PowerPoint-Präsentation</vt:lpstr>
      <vt:lpstr>Anweisungen und Kommentare</vt:lpstr>
      <vt:lpstr>PowerPoint-Präsentation</vt:lpstr>
      <vt:lpstr>PowerPoint-Präsentation</vt:lpstr>
      <vt:lpstr>PowerPoint-Präsentation</vt:lpstr>
      <vt:lpstr>Funktionen</vt:lpstr>
      <vt:lpstr>Verwendung von Funktionen der Plattform</vt:lpstr>
      <vt:lpstr>Verwendung von Funktionen/Methoden in Bibliotheken</vt:lpstr>
      <vt:lpstr>Eigene Funktion erstellen und verwenden</vt:lpstr>
      <vt:lpstr>Variablen – „kleine Schachteln, in die man Werte stecken kann“ um später darauf zuzugreifen</vt:lpstr>
      <vt:lpstr>PowerPoint-Präsentation</vt:lpstr>
      <vt:lpstr>Variablen können ihren Wert ändern</vt:lpstr>
      <vt:lpstr>Wichtige Variablen Typen für Arduino</vt:lpstr>
      <vt:lpstr>PowerPoint-Präsentation</vt:lpstr>
      <vt:lpstr>PowerPoint-Präsentation</vt:lpstr>
      <vt:lpstr>PowerPoint-Präsentation</vt:lpstr>
      <vt:lpstr>Konstante Variablen und Definitionen</vt:lpstr>
      <vt:lpstr>Ausdrücke wie Grundrechenarten</vt:lpstr>
      <vt:lpstr>PowerPoint-Präsentation</vt:lpstr>
      <vt:lpstr>PowerPoint-Präsentation</vt:lpstr>
      <vt:lpstr>PowerPoint-Präsentation</vt:lpstr>
      <vt:lpstr>Bedingte Ausführung</vt:lpstr>
      <vt:lpstr>Wiederholte Ausführung mit Schleifen</vt:lpstr>
      <vt:lpstr>For-Schleife Elemente</vt:lpstr>
      <vt:lpstr>Struktur eines jeden Arduino Programms/Sketch das wir schreiben:</vt:lpstr>
      <vt:lpstr>Was macht die Arduino Plattform: https://github.com/arduino/ArduinoCore-avr/blob/master/cores/arduino/main.cpp 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44</cp:revision>
  <dcterms:created xsi:type="dcterms:W3CDTF">2021-05-11T17:03:26Z</dcterms:created>
  <dcterms:modified xsi:type="dcterms:W3CDTF">2023-03-05T15:21:35Z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