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91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8" r:id="rId14"/>
    <p:sldId id="266" r:id="rId15"/>
    <p:sldId id="265" r:id="rId16"/>
    <p:sldId id="267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e Fennelle" userId="44f636ce-b872-4e7d-9aa2-414e92c366f0" providerId="ADAL" clId="{C89AD831-FF0B-DE4B-9757-B3129A1E7055}"/>
    <pc:docChg chg="custSel addSld delSld modSld">
      <pc:chgData name="Jennie Fennelle" userId="44f636ce-b872-4e7d-9aa2-414e92c366f0" providerId="ADAL" clId="{C89AD831-FF0B-DE4B-9757-B3129A1E7055}" dt="2021-07-19T05:41:53.049" v="37" actId="20577"/>
      <pc:docMkLst>
        <pc:docMk/>
      </pc:docMkLst>
      <pc:sldChg chg="del">
        <pc:chgData name="Jennie Fennelle" userId="44f636ce-b872-4e7d-9aa2-414e92c366f0" providerId="ADAL" clId="{C89AD831-FF0B-DE4B-9757-B3129A1E7055}" dt="2021-07-19T05:41:41.944" v="35" actId="2696"/>
        <pc:sldMkLst>
          <pc:docMk/>
          <pc:sldMk cId="2846136732" sldId="256"/>
        </pc:sldMkLst>
      </pc:sldChg>
      <pc:sldChg chg="modSp mod">
        <pc:chgData name="Jennie Fennelle" userId="44f636ce-b872-4e7d-9aa2-414e92c366f0" providerId="ADAL" clId="{C89AD831-FF0B-DE4B-9757-B3129A1E7055}" dt="2021-07-19T05:41:49.052" v="36" actId="20577"/>
        <pc:sldMkLst>
          <pc:docMk/>
          <pc:sldMk cId="1748297672" sldId="257"/>
        </pc:sldMkLst>
        <pc:spChg chg="mod">
          <ac:chgData name="Jennie Fennelle" userId="44f636ce-b872-4e7d-9aa2-414e92c366f0" providerId="ADAL" clId="{C89AD831-FF0B-DE4B-9757-B3129A1E7055}" dt="2021-07-19T05:41:49.052" v="36" actId="20577"/>
          <ac:spMkLst>
            <pc:docMk/>
            <pc:sldMk cId="1748297672" sldId="257"/>
            <ac:spMk id="7" creationId="{B3F259BB-00DB-44A7-B16A-6C6E90FE4F77}"/>
          </ac:spMkLst>
        </pc:spChg>
      </pc:sldChg>
      <pc:sldChg chg="modSp mod">
        <pc:chgData name="Jennie Fennelle" userId="44f636ce-b872-4e7d-9aa2-414e92c366f0" providerId="ADAL" clId="{C89AD831-FF0B-DE4B-9757-B3129A1E7055}" dt="2021-07-19T05:41:53.049" v="37" actId="20577"/>
        <pc:sldMkLst>
          <pc:docMk/>
          <pc:sldMk cId="2152768112" sldId="258"/>
        </pc:sldMkLst>
        <pc:spChg chg="mod">
          <ac:chgData name="Jennie Fennelle" userId="44f636ce-b872-4e7d-9aa2-414e92c366f0" providerId="ADAL" clId="{C89AD831-FF0B-DE4B-9757-B3129A1E7055}" dt="2021-07-19T05:41:53.049" v="37" actId="20577"/>
          <ac:spMkLst>
            <pc:docMk/>
            <pc:sldMk cId="2152768112" sldId="258"/>
            <ac:spMk id="6" creationId="{629C1103-94FB-4317-9AF9-60851AAA506A}"/>
          </ac:spMkLst>
        </pc:spChg>
      </pc:sldChg>
      <pc:sldChg chg="modSp add mod">
        <pc:chgData name="Jennie Fennelle" userId="44f636ce-b872-4e7d-9aa2-414e92c366f0" providerId="ADAL" clId="{C89AD831-FF0B-DE4B-9757-B3129A1E7055}" dt="2021-07-19T05:41:39.165" v="34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C89AD831-FF0B-DE4B-9757-B3129A1E7055}" dt="2021-07-19T05:41:39.165" v="34" actId="20577"/>
          <ac:spMkLst>
            <pc:docMk/>
            <pc:sldMk cId="390914792" sldId="291"/>
            <ac:spMk id="2" creationId="{C968907E-2764-CD41-8329-EE55085A78A8}"/>
          </ac:spMkLst>
        </pc:spChg>
      </pc:sldChg>
    </pc:docChg>
  </pc:docChgLst>
  <pc:docChgLst>
    <pc:chgData name="Jennie Fennelle" userId="44f636ce-b872-4e7d-9aa2-414e92c366f0" providerId="ADAL" clId="{FEF4564D-9EEC-364C-AFD9-FC320789E2D2}"/>
    <pc:docChg chg="modSld">
      <pc:chgData name="Jennie Fennelle" userId="44f636ce-b872-4e7d-9aa2-414e92c366f0" providerId="ADAL" clId="{FEF4564D-9EEC-364C-AFD9-FC320789E2D2}" dt="2021-07-21T16:22:18.503" v="1" actId="20577"/>
      <pc:docMkLst>
        <pc:docMk/>
      </pc:docMkLst>
      <pc:sldChg chg="modSp mod">
        <pc:chgData name="Jennie Fennelle" userId="44f636ce-b872-4e7d-9aa2-414e92c366f0" providerId="ADAL" clId="{FEF4564D-9EEC-364C-AFD9-FC320789E2D2}" dt="2021-07-21T16:22:18.503" v="1" actId="20577"/>
        <pc:sldMkLst>
          <pc:docMk/>
          <pc:sldMk cId="390914792" sldId="291"/>
        </pc:sldMkLst>
        <pc:spChg chg="mod">
          <ac:chgData name="Jennie Fennelle" userId="44f636ce-b872-4e7d-9aa2-414e92c366f0" providerId="ADAL" clId="{FEF4564D-9EEC-364C-AFD9-FC320789E2D2}" dt="2021-07-21T16:22:18.503" v="1" actId="20577"/>
          <ac:spMkLst>
            <pc:docMk/>
            <pc:sldMk cId="390914792" sldId="291"/>
            <ac:spMk id="6" creationId="{B952C7CC-F78D-814F-A7B7-1F1F5E409F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2E31-B5AB-8C49-84B9-5F410CF66CE0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FB6E-FD82-F14D-9733-160F4FE16D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06F-C0AF-4939-BF29-CDBEB713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DA7A9-CA4B-44CF-8A22-0112CD40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C15-54A8-4A2E-AC1C-7CAF667F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1ED7-2BCA-44D9-B4A9-91F01A8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723E-3B61-48CB-A5EF-5AB20E05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C643-D280-4B5A-ACE9-10284636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FDE35-2349-4EE0-882C-AA67C0BF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CDA5-F1A8-436E-B38C-3AD7A8C9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19A2-1918-4CEA-ABF9-AED05AB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6D2E-7337-4A2A-B942-BD14F25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FEC90-EA0F-46D4-A031-F660D297C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B508-AEF2-4397-B97D-8BA44F2D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BB18-2C5F-4A32-9CE3-D5C52914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C0FB-CB1A-4D9C-9BDF-4BC35344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FB2C-E3F2-41F4-A68E-543D0CCF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D1B-15F4-4A6D-9001-2D9297D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00F32-C959-45E0-B210-8DEEA286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093F-90BB-42EA-94C0-AAB530D4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E68C-80DF-44CB-9923-C13323A8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17FF4-194B-4203-B6DA-1F2F0D39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44A-F84F-4F4C-8DCC-65B3DA2B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0C6E-043F-42D1-A188-1D199895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0ECA-9813-44F4-99AF-EE3149A1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03DF-CD8D-40D3-926D-D76219F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ACC8-330F-48BF-87DC-B814333D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B8A0-1ED4-4AE5-B068-C26EBC49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4B58-57C5-4396-9D37-6F5CB168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2FAB-D4D9-41ED-A6CA-EB1B23F81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5F1F7-613D-4588-BEEE-A47248B0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CC68-E840-4746-9413-B7B3921D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415C-3BE0-4FF2-88FA-395C15A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7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780-B560-4FEC-91D9-0B6BB051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91B9-799B-4EFB-AD98-F16B3828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0949-6811-464E-87F4-0D298831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0DE47-E1C4-435E-B90F-63238E79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D47A6-29FB-4A8F-91D0-B5FB9DA4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CA69-B5A9-410D-B343-4061E7E1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9EAA6-FB70-4823-986A-01B080F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F449E-E2C8-41F5-8BA4-820900EB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142A-78C5-4479-84F0-EC9FAAE7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DB62-D204-4791-BE2D-E9ED15B0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4FEF4-D4F6-49EE-B85C-44B8C7F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7BE38-D875-4A9B-B66C-63AA323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E677C-C476-409A-A897-CB724B5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4C096-A0FE-41CA-9A3E-A7AB599E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BB68-EA29-4F65-90B8-4D2A496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52CC-E85D-41D0-8DB3-960ECB9E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70F5-1F14-4E3D-A100-9D634DFE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287D-97C2-46D7-BCF9-44E9744E0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BDE6-6EE5-4DF5-831E-603F8A78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1A34-9E74-4E9B-A81A-17B6A299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0D20-EEF5-455E-923F-A69B197D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BFEF-6C83-4C04-BD51-35AAB71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97919-F097-4221-876A-AE8D3FE00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FDAF-9E04-4B4F-8043-56B8D178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7A8FF-205F-42D7-B981-2F8DDFDA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A7434-BA49-465B-AC82-5ED08E63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1416-5474-451B-A592-6FF5274A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86205-B73E-456D-A3EB-3FF15562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01CB-E8E0-4DE8-A9B4-ECE13ACD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E2F9-5BF1-441A-9952-7789EEEA9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2D85-FEF7-4B35-B555-5AF667CE2D00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A6D-B8AE-4557-B8A8-7602094CE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8798-DDB4-43C0-9E1C-12D805AEE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F573-0F73-4209-92A3-4132C4BB8E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each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a Basic LED Circuit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B02A16-7CF1-0341-B8DC-1F6341A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84" y="1301804"/>
            <a:ext cx="3405233" cy="7824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Program an LED Light Show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A14CE4-DBC8-489A-A031-D8D5570C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A3AB4-4563-4EF8-9DB1-FD625FD1BDE6}"/>
              </a:ext>
            </a:extLst>
          </p:cNvPr>
          <p:cNvSpPr txBox="1"/>
          <p:nvPr/>
        </p:nvSpPr>
        <p:spPr>
          <a:xfrm>
            <a:off x="7097487" y="1585356"/>
            <a:ext cx="2885704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an example of bad wiring. Technically, this circuit will work. But all the wires are the same color and they </a:t>
            </a:r>
            <a:r>
              <a:rPr lang="en-US" dirty="0" err="1"/>
              <a:t>criss-cross</a:t>
            </a:r>
            <a:r>
              <a:rPr lang="en-US" dirty="0"/>
              <a:t> each other. Wiring like this makes it harder to “debug,” or find problems when you build more complex circuits.</a:t>
            </a:r>
          </a:p>
        </p:txBody>
      </p:sp>
    </p:spTree>
    <p:extLst>
      <p:ext uri="{BB962C8B-B14F-4D97-AF65-F5344CB8AC3E}">
        <p14:creationId xmlns:p14="http://schemas.microsoft.com/office/powerpoint/2010/main" val="226889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B29B66-1400-45BE-87CD-4803688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077E2D8-B3B0-43E1-AF1C-3C44D0F0B5E5}"/>
              </a:ext>
            </a:extLst>
          </p:cNvPr>
          <p:cNvSpPr/>
          <p:nvPr/>
        </p:nvSpPr>
        <p:spPr>
          <a:xfrm rot="20682806">
            <a:off x="8309690" y="895084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D144D-5625-4168-8E7F-E2E11D4E1407}"/>
              </a:ext>
            </a:extLst>
          </p:cNvPr>
          <p:cNvSpPr txBox="1"/>
          <p:nvPr/>
        </p:nvSpPr>
        <p:spPr>
          <a:xfrm>
            <a:off x="4872842" y="1149928"/>
            <a:ext cx="361405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the “Start Simulation” button…</a:t>
            </a:r>
          </a:p>
        </p:txBody>
      </p:sp>
    </p:spTree>
    <p:extLst>
      <p:ext uri="{BB962C8B-B14F-4D97-AF65-F5344CB8AC3E}">
        <p14:creationId xmlns:p14="http://schemas.microsoft.com/office/powerpoint/2010/main" val="358501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E57CC-8EDF-4FB4-BE3A-0FC7D2AA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7DF52FB-9234-4E67-957F-26D29D7A2B32}"/>
              </a:ext>
            </a:extLst>
          </p:cNvPr>
          <p:cNvSpPr/>
          <p:nvPr/>
        </p:nvSpPr>
        <p:spPr>
          <a:xfrm rot="10483809">
            <a:off x="4089993" y="1294888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9459-95E7-41D7-BB12-88B9F6477E1E}"/>
              </a:ext>
            </a:extLst>
          </p:cNvPr>
          <p:cNvSpPr txBox="1"/>
          <p:nvPr/>
        </p:nvSpPr>
        <p:spPr>
          <a:xfrm>
            <a:off x="5161808" y="1355767"/>
            <a:ext cx="314300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…and your LED should light up!</a:t>
            </a:r>
          </a:p>
        </p:txBody>
      </p:sp>
    </p:spTree>
    <p:extLst>
      <p:ext uri="{BB962C8B-B14F-4D97-AF65-F5344CB8AC3E}">
        <p14:creationId xmlns:p14="http://schemas.microsoft.com/office/powerpoint/2010/main" val="62369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8F7F9D1-BF29-4B39-8A34-55F1FA92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E9459-95E7-41D7-BB12-88B9F6477E1E}"/>
              </a:ext>
            </a:extLst>
          </p:cNvPr>
          <p:cNvSpPr txBox="1"/>
          <p:nvPr/>
        </p:nvSpPr>
        <p:spPr>
          <a:xfrm>
            <a:off x="6630390" y="1280556"/>
            <a:ext cx="3143001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your LED does not light up, make sure you have the longer (bent) leg of the LED connected to the red terminal of the battery.</a:t>
            </a:r>
          </a:p>
          <a:p>
            <a:endParaRPr lang="en-US" dirty="0"/>
          </a:p>
          <a:p>
            <a:r>
              <a:rPr lang="en-US" dirty="0"/>
              <a:t>LEDs have polarity, meaning they only work in one direction. The LED will not light up if it is wired backwards.</a:t>
            </a:r>
          </a:p>
          <a:p>
            <a:endParaRPr lang="en-US" dirty="0"/>
          </a:p>
          <a:p>
            <a:r>
              <a:rPr lang="en-US" dirty="0"/>
              <a:t>A single misplaced or missing wire can prevent your whole circuit from working! </a:t>
            </a:r>
            <a:r>
              <a:rPr lang="en-US"/>
              <a:t>Always </a:t>
            </a:r>
            <a:r>
              <a:rPr lang="en-US" dirty="0"/>
              <a:t>double-check your wiring if your circuit does not work.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30CCAC-8F8A-4A69-89C7-08ECA48E8203}"/>
              </a:ext>
            </a:extLst>
          </p:cNvPr>
          <p:cNvSpPr/>
          <p:nvPr/>
        </p:nvSpPr>
        <p:spPr>
          <a:xfrm rot="21209615">
            <a:off x="2459114" y="1758025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435A2-634C-4754-9F3E-56BAD20C4E66}"/>
              </a:ext>
            </a:extLst>
          </p:cNvPr>
          <p:cNvSpPr txBox="1"/>
          <p:nvPr/>
        </p:nvSpPr>
        <p:spPr>
          <a:xfrm>
            <a:off x="993569" y="1933699"/>
            <a:ext cx="16585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wiring</a:t>
            </a:r>
          </a:p>
        </p:txBody>
      </p:sp>
    </p:spTree>
    <p:extLst>
      <p:ext uri="{BB962C8B-B14F-4D97-AF65-F5344CB8AC3E}">
        <p14:creationId xmlns:p14="http://schemas.microsoft.com/office/powerpoint/2010/main" val="119836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Diese Folien basieren auf Material, was von der Firma Autodesk auf folgender Webseite für Lehrende zur Verfügung gestellt wird:</a:t>
            </a:r>
          </a:p>
          <a:p>
            <a:r>
              <a:rPr lang="de-DE" dirty="0">
                <a:hlinkClick r:id="rId2"/>
              </a:rPr>
              <a:t>https://www.tinkercad.com/teach</a:t>
            </a:r>
            <a:endParaRPr lang="de-DE" dirty="0"/>
          </a:p>
          <a:p>
            <a:r>
              <a:rPr lang="de-DE" dirty="0"/>
              <a:t>Für diese Folien gilt deshalb </a:t>
            </a:r>
            <a:r>
              <a:rPr lang="de-DE" b="1" dirty="0"/>
              <a:t>nicht</a:t>
            </a:r>
            <a:r>
              <a:rPr lang="de-DE" dirty="0"/>
              <a:t>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sondern die jeweiligen Regelungen der Firma Autodesk auf der oben genannten Seite. </a:t>
            </a:r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D80FB-F611-4E93-9026-15CD60D4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824D82C-0552-4AE3-AB1F-7A051C5A1714}"/>
              </a:ext>
            </a:extLst>
          </p:cNvPr>
          <p:cNvSpPr/>
          <p:nvPr/>
        </p:nvSpPr>
        <p:spPr>
          <a:xfrm rot="1401510">
            <a:off x="9204301" y="2074703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259BB-00DB-44A7-B16A-6C6E90FE4F77}"/>
              </a:ext>
            </a:extLst>
          </p:cNvPr>
          <p:cNvSpPr txBox="1"/>
          <p:nvPr/>
        </p:nvSpPr>
        <p:spPr>
          <a:xfrm>
            <a:off x="7093527" y="1351808"/>
            <a:ext cx="2367148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Click and drag parts from the components list into the circuit area.</a:t>
            </a:r>
          </a:p>
        </p:txBody>
      </p:sp>
    </p:spTree>
    <p:extLst>
      <p:ext uri="{BB962C8B-B14F-4D97-AF65-F5344CB8AC3E}">
        <p14:creationId xmlns:p14="http://schemas.microsoft.com/office/powerpoint/2010/main" val="17482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8CC37-38EF-4E38-A217-D95DF53A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C1103-94FB-4317-9AF9-60851AAA506A}"/>
              </a:ext>
            </a:extLst>
          </p:cNvPr>
          <p:cNvSpPr txBox="1"/>
          <p:nvPr/>
        </p:nvSpPr>
        <p:spPr>
          <a:xfrm>
            <a:off x="5854535" y="2662053"/>
            <a:ext cx="236714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a 9V battery, a resistor, and an LED.</a:t>
            </a:r>
          </a:p>
        </p:txBody>
      </p:sp>
    </p:spTree>
    <p:extLst>
      <p:ext uri="{BB962C8B-B14F-4D97-AF65-F5344CB8AC3E}">
        <p14:creationId xmlns:p14="http://schemas.microsoft.com/office/powerpoint/2010/main" val="215276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8CC37-38EF-4E38-A217-D95DF53A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C1103-94FB-4317-9AF9-60851AAA506A}"/>
              </a:ext>
            </a:extLst>
          </p:cNvPr>
          <p:cNvSpPr txBox="1"/>
          <p:nvPr/>
        </p:nvSpPr>
        <p:spPr>
          <a:xfrm>
            <a:off x="5656614" y="1803071"/>
            <a:ext cx="428699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a 9V battery, a resistor, and an LED. The resistor is an important part that prevents too much electrical current from flowing through the LED and burning it out.</a:t>
            </a:r>
          </a:p>
        </p:txBody>
      </p:sp>
    </p:spTree>
    <p:extLst>
      <p:ext uri="{BB962C8B-B14F-4D97-AF65-F5344CB8AC3E}">
        <p14:creationId xmlns:p14="http://schemas.microsoft.com/office/powerpoint/2010/main" val="377310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3D726-0B3E-49A6-97C1-79A53108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17F7AB-CB17-42B6-8417-2E00A7B33248}"/>
              </a:ext>
            </a:extLst>
          </p:cNvPr>
          <p:cNvSpPr/>
          <p:nvPr/>
        </p:nvSpPr>
        <p:spPr>
          <a:xfrm rot="11985014">
            <a:off x="309682" y="1381974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D40D8-6C92-47B7-834F-259DA62AFBD1}"/>
              </a:ext>
            </a:extLst>
          </p:cNvPr>
          <p:cNvSpPr txBox="1"/>
          <p:nvPr/>
        </p:nvSpPr>
        <p:spPr>
          <a:xfrm>
            <a:off x="1349829" y="1640775"/>
            <a:ext cx="420782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your mouse wheel to zoom in and out. Click and drag on a blank area to pan your view. If you get lost and can’t find your circuit, click the “Zoom to fit” button.</a:t>
            </a:r>
          </a:p>
        </p:txBody>
      </p:sp>
    </p:spTree>
    <p:extLst>
      <p:ext uri="{BB962C8B-B14F-4D97-AF65-F5344CB8AC3E}">
        <p14:creationId xmlns:p14="http://schemas.microsoft.com/office/powerpoint/2010/main" val="37926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EA86D-5EB5-4809-A332-D5FEB0B92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DF964A-1452-40C1-B718-2F25170C8960}"/>
              </a:ext>
            </a:extLst>
          </p:cNvPr>
          <p:cNvSpPr/>
          <p:nvPr/>
        </p:nvSpPr>
        <p:spPr>
          <a:xfrm rot="11985014">
            <a:off x="270098" y="962379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00ADD-C6B7-4B54-84FC-B252D7C3C991}"/>
              </a:ext>
            </a:extLst>
          </p:cNvPr>
          <p:cNvSpPr txBox="1"/>
          <p:nvPr/>
        </p:nvSpPr>
        <p:spPr>
          <a:xfrm>
            <a:off x="1310244" y="1221180"/>
            <a:ext cx="475408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 part, then click the “rotate” button to rotate it. Click and drag on parts to move them.</a:t>
            </a:r>
          </a:p>
        </p:txBody>
      </p:sp>
    </p:spTree>
    <p:extLst>
      <p:ext uri="{BB962C8B-B14F-4D97-AF65-F5344CB8AC3E}">
        <p14:creationId xmlns:p14="http://schemas.microsoft.com/office/powerpoint/2010/main" val="256981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C1EF83-D1AD-408B-A2CE-B4972360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B473D9A-A8ED-45E0-9088-2ED9F5CAC302}"/>
              </a:ext>
            </a:extLst>
          </p:cNvPr>
          <p:cNvSpPr/>
          <p:nvPr/>
        </p:nvSpPr>
        <p:spPr>
          <a:xfrm rot="11832815">
            <a:off x="5507117" y="2442839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C8D05-7775-47E2-85EA-FB3A7E683523}"/>
              </a:ext>
            </a:extLst>
          </p:cNvPr>
          <p:cNvSpPr txBox="1"/>
          <p:nvPr/>
        </p:nvSpPr>
        <p:spPr>
          <a:xfrm>
            <a:off x="6559138" y="2578925"/>
            <a:ext cx="267194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Click on a component’s terminal to start a wire.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A7DB0B-782F-48E9-9913-EDFF247595CB}"/>
              </a:ext>
            </a:extLst>
          </p:cNvPr>
          <p:cNvSpPr/>
          <p:nvPr/>
        </p:nvSpPr>
        <p:spPr>
          <a:xfrm rot="9469192">
            <a:off x="5449717" y="1383954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6A3E5-44B3-457E-8F7B-B3F72B07CED9}"/>
              </a:ext>
            </a:extLst>
          </p:cNvPr>
          <p:cNvSpPr txBox="1"/>
          <p:nvPr/>
        </p:nvSpPr>
        <p:spPr>
          <a:xfrm>
            <a:off x="6485907" y="1155865"/>
            <a:ext cx="267194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Click again to create a bend point in the wire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BEC05E-A7C1-4C64-A76B-5FD9C3655F54}"/>
              </a:ext>
            </a:extLst>
          </p:cNvPr>
          <p:cNvSpPr/>
          <p:nvPr/>
        </p:nvSpPr>
        <p:spPr>
          <a:xfrm>
            <a:off x="2613493" y="1587812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C544C-0742-405B-9027-1EF9F2198230}"/>
              </a:ext>
            </a:extLst>
          </p:cNvPr>
          <p:cNvSpPr txBox="1"/>
          <p:nvPr/>
        </p:nvSpPr>
        <p:spPr>
          <a:xfrm>
            <a:off x="407719" y="1430976"/>
            <a:ext cx="24225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Click on another component’s terminal to end the wire.</a:t>
            </a:r>
          </a:p>
        </p:txBody>
      </p:sp>
    </p:spTree>
    <p:extLst>
      <p:ext uri="{BB962C8B-B14F-4D97-AF65-F5344CB8AC3E}">
        <p14:creationId xmlns:p14="http://schemas.microsoft.com/office/powerpoint/2010/main" val="4345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AAC129-73F9-471A-BB17-3EE50689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6573D97-FA91-4244-BE01-8E598018A00E}"/>
              </a:ext>
            </a:extLst>
          </p:cNvPr>
          <p:cNvSpPr/>
          <p:nvPr/>
        </p:nvSpPr>
        <p:spPr>
          <a:xfrm rot="10483809">
            <a:off x="2467032" y="669454"/>
            <a:ext cx="125390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1D1B6-2E1E-492A-8E04-1853230ADD3D}"/>
              </a:ext>
            </a:extLst>
          </p:cNvPr>
          <p:cNvSpPr txBox="1"/>
          <p:nvPr/>
        </p:nvSpPr>
        <p:spPr>
          <a:xfrm>
            <a:off x="3503222" y="571995"/>
            <a:ext cx="288570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wire, then use this drop-down menu to change the wire’s color.</a:t>
            </a:r>
          </a:p>
        </p:txBody>
      </p:sp>
    </p:spTree>
    <p:extLst>
      <p:ext uri="{BB962C8B-B14F-4D97-AF65-F5344CB8AC3E}">
        <p14:creationId xmlns:p14="http://schemas.microsoft.com/office/powerpoint/2010/main" val="150808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B29B66-1400-45BE-87CD-4803688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3EAC1-3E72-495B-A6A7-9585F1A67BCA}"/>
              </a:ext>
            </a:extLst>
          </p:cNvPr>
          <p:cNvSpPr txBox="1"/>
          <p:nvPr/>
        </p:nvSpPr>
        <p:spPr>
          <a:xfrm>
            <a:off x="6772895" y="1715985"/>
            <a:ext cx="2885704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 wires so your circuit looks like this. This is called a series circuit. </a:t>
            </a:r>
          </a:p>
          <a:p>
            <a:endParaRPr lang="en-US" dirty="0"/>
          </a:p>
          <a:p>
            <a:r>
              <a:rPr lang="en-US" dirty="0"/>
              <a:t>In electronics, we usually use red wires for positive and black wires for negative.</a:t>
            </a:r>
          </a:p>
          <a:p>
            <a:endParaRPr lang="en-US" dirty="0"/>
          </a:p>
          <a:p>
            <a:r>
              <a:rPr lang="en-US" dirty="0"/>
              <a:t>It is important to use neat, color-coded wiring so your circuit is not messy. </a:t>
            </a:r>
          </a:p>
        </p:txBody>
      </p:sp>
    </p:spTree>
    <p:extLst>
      <p:ext uri="{BB962C8B-B14F-4D97-AF65-F5344CB8AC3E}">
        <p14:creationId xmlns:p14="http://schemas.microsoft.com/office/powerpoint/2010/main" val="20198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725CB-9513-4ADD-BA36-045141FF91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35C21-EF78-41D4-9253-5527A4A9A9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4E84EC-6A47-4FEB-86C5-A8247B6B08C4}">
  <ds:schemaRefs>
    <ds:schemaRef ds:uri="http://purl.org/dc/elements/1.1/"/>
    <ds:schemaRef ds:uri="http://purl.org/dc/dcmitype/"/>
    <ds:schemaRef ds:uri="8413540a-1bb6-4053-94a1-f89835fea1c0"/>
    <ds:schemaRef ds:uri="http://schemas.microsoft.com/office/2006/metadata/properties"/>
    <ds:schemaRef ds:uri="7e0397fa-c04e-494e-b1f1-774ad14ae133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Macintosh PowerPoint</Application>
  <PresentationFormat>Breitbild</PresentationFormat>
  <Paragraphs>31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Artifakt Element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Build a Basic LED Circuit</dc:title>
  <dc:creator>Ben</dc:creator>
  <cp:lastModifiedBy>Peter Bendel</cp:lastModifiedBy>
  <cp:revision>11</cp:revision>
  <dcterms:created xsi:type="dcterms:W3CDTF">2021-05-11T17:03:55Z</dcterms:created>
  <dcterms:modified xsi:type="dcterms:W3CDTF">2022-02-07T09:57:28Z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