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3"/>
  </p:notesMasterIdLst>
  <p:sldIdLst>
    <p:sldId id="291" r:id="rId6"/>
    <p:sldId id="324" r:id="rId7"/>
    <p:sldId id="316" r:id="rId8"/>
    <p:sldId id="331" r:id="rId9"/>
    <p:sldId id="326" r:id="rId10"/>
    <p:sldId id="327" r:id="rId11"/>
    <p:sldId id="268" r:id="rId12"/>
    <p:sldId id="328" r:id="rId13"/>
    <p:sldId id="329" r:id="rId14"/>
    <p:sldId id="330" r:id="rId15"/>
    <p:sldId id="317" r:id="rId16"/>
    <p:sldId id="319" r:id="rId17"/>
    <p:sldId id="318" r:id="rId18"/>
    <p:sldId id="320" r:id="rId19"/>
    <p:sldId id="332" r:id="rId20"/>
    <p:sldId id="333" r:id="rId21"/>
    <p:sldId id="334" r:id="rId22"/>
    <p:sldId id="335" r:id="rId23"/>
    <p:sldId id="336" r:id="rId24"/>
    <p:sldId id="337" r:id="rId25"/>
    <p:sldId id="321" r:id="rId26"/>
    <p:sldId id="323" r:id="rId27"/>
    <p:sldId id="322" r:id="rId28"/>
    <p:sldId id="338" r:id="rId29"/>
    <p:sldId id="339" r:id="rId30"/>
    <p:sldId id="340" r:id="rId31"/>
    <p:sldId id="31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 autoAdjust="0"/>
    <p:restoredTop sz="87540"/>
  </p:normalViewPr>
  <p:slideViewPr>
    <p:cSldViewPr snapToGrid="0">
      <p:cViewPr varScale="1">
        <p:scale>
          <a:sx n="94" d="100"/>
          <a:sy n="94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alle richtigen Umformungen des Ohm'schen Gesetzes</a:t>
            </a:r>
          </a:p>
          <a:p>
            <a:r>
              <a:rPr lang="de-DE"/>
              <a:t>https://www.polleverywhere.com/multiple_choice_polls/LcaC7rJcn1wda6zmC8G9d?display_state=chart&amp;activity_state=closed&amp;display=correctness&amp;state=closed&amp;flow=Instructor&amp;onscreen=persist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Video zu den </a:t>
            </a:r>
            <a:r>
              <a:rPr lang="de-DE" dirty="0" err="1"/>
              <a:t>Kirchhoffschen</a:t>
            </a:r>
            <a:r>
              <a:rPr lang="de-DE" dirty="0"/>
              <a:t> Regeln https://</a:t>
            </a:r>
            <a:r>
              <a:rPr lang="de-DE" dirty="0" err="1"/>
              <a:t>youtu.be</a:t>
            </a:r>
            <a:r>
              <a:rPr lang="de-DE" dirty="0"/>
              <a:t>/47Z51oV4Cg4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0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Reihen-/Serienschaltung</a:t>
            </a:r>
          </a:p>
          <a:p>
            <a:r>
              <a:rPr lang="de-DE"/>
              <a:t>https://www.polleverywhere.com/multiple_choice_polls/oZnfrbULL5E8Lw0SodApT?display_state=instructions&amp;activity_state=opened&amp;state=opened&amp;flow=Instructor&amp;onscreen=persist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40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Reihen-/Serienschaltung</a:t>
            </a:r>
          </a:p>
          <a:p>
            <a:r>
              <a:rPr lang="de-DE"/>
              <a:t>https://www.polleverywhere.com/multiple_choice_polls/oZnfrbULL5E8Lw0SodApT?display_state=chart&amp;activity_state=closed&amp;state=closed&amp;flow=Instructor&amp;onscreen=persist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27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Reihen-/Serienschaltung</a:t>
            </a:r>
          </a:p>
          <a:p>
            <a:r>
              <a:rPr lang="de-DE"/>
              <a:t>https://www.polleverywhere.com/multiple_choice_polls/oZnfrbULL5E8Lw0SodApT?display_state=chart&amp;activity_state=closed&amp;display=correctness&amp;state=closed&amp;flow=Instructor&amp;onscreen=persist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9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Parallelschaltung</a:t>
            </a:r>
          </a:p>
          <a:p>
            <a:r>
              <a:rPr lang="de-DE"/>
              <a:t>https://www.polleverywhere.com/multiple_choice_polls/amrDGSMobITZH2f0g2p92?display_state=instructions&amp;activity_state=opened&amp;state=opened&amp;flow=Instructor&amp;onscreen=persist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4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Parallelschaltung</a:t>
            </a:r>
          </a:p>
          <a:p>
            <a:r>
              <a:rPr lang="de-DE"/>
              <a:t>https://www.polleverywhere.com/multiple_choice_polls/amrDGSMobITZH2f0g2p92?display_state=chart&amp;activity_state=closed&amp;state=closed&amp;flow=Instructor&amp;onscreen=persist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1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richtig für eine Parallelschaltung</a:t>
            </a:r>
          </a:p>
          <a:p>
            <a:r>
              <a:rPr lang="de-DE"/>
              <a:t>https://www.polleverywhere.com/multiple_choice_polls/amrDGSMobITZH2f0g2p92?display_state=chart&amp;activity_state=closed&amp;display=correctness&amp;state=closed&amp;flow=Instructor&amp;onscreen=persist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8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3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Wie messe ich Strom und Spannung eines Verbrauchers in einer Schaltung</a:t>
            </a:r>
          </a:p>
          <a:p>
            <a:r>
              <a:rPr lang="de-DE"/>
              <a:t>https://www.polleverywhere.com/multiple_choice_polls/1dn2bJBAP0PqGUPTYdoFH?display_state=instructions&amp;activity_state=opened&amp;state=opened&amp;flow=Instructor&amp;onscreen=persist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9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Wie messe ich Strom und Spannung eines Verbrauchers in einer Schaltung</a:t>
            </a:r>
          </a:p>
          <a:p>
            <a:r>
              <a:rPr lang="de-DE"/>
              <a:t>https://www.polleverywhere.com/multiple_choice_polls/1dn2bJBAP0PqGUPTYdoFH?display_state=chart&amp;activity_state=closed&amp;state=closed&amp;flow=Instructor&amp;onscreen=persist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Wie messe ich Strom und Spannung eines Verbrauchers in einer Schaltung</a:t>
            </a:r>
          </a:p>
          <a:p>
            <a:r>
              <a:rPr lang="de-DE"/>
              <a:t>https://www.polleverywhere.com/multiple_choice_polls/1dn2bJBAP0PqGUPTYdoFH?display_state=chart&amp;activity_state=closed&amp;display=correctness&amp;state=closed&amp;flow=Instructor&amp;onscreen=persist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3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Symbol und Einheit für Spannung</a:t>
            </a:r>
          </a:p>
          <a:p>
            <a:r>
              <a:rPr lang="de-DE"/>
              <a:t>https://www.polleverywhere.com/multiple_choice_polls/UpnIuD2UbeEj5i773AuQ0?state=opened&amp;flow=Default&amp;onscreen=persist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Symbol und Einheit für Strom</a:t>
            </a:r>
          </a:p>
          <a:p>
            <a:r>
              <a:rPr lang="de-DE"/>
              <a:t>https://www.polleverywhere.com/multiple_choice_polls/pYh1YFUFBnWqPdUTOwwyD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Symbol und Einheit für Widerstand</a:t>
            </a:r>
          </a:p>
          <a:p>
            <a:r>
              <a:rPr lang="de-DE"/>
              <a:t>https://www.polleverywhere.com/multiple_choice_polls/WXW433gzuenwj3jlqSnaJ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alle richtigen Umformungen des Ohm'schen Gesetzes</a:t>
            </a:r>
          </a:p>
          <a:p>
            <a:r>
              <a:rPr lang="de-DE"/>
              <a:t>https://www.polleverywhere.com/multiple_choice_polls/LcaC7rJcn1wda6zmC8G9d?display_state=instructions&amp;activity_state=opened&amp;state=opened&amp;flow=Instructor&amp;onscreen=persist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6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Wähle alle richtigen Umformungen des Ohm'schen Gesetzes</a:t>
            </a:r>
          </a:p>
          <a:p>
            <a:r>
              <a:rPr lang="de-DE"/>
              <a:t>https://www.polleverywhere.com/multiple_choice_polls/LcaC7rJcn1wda6zmC8G9d?display_state=chart&amp;activity_state=closed&amp;state=closed&amp;flow=Instructor&amp;onscreen=persist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E697B-0F9C-4D49-9713-DEEC98EAF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54BB43-1278-0241-9A9C-6FF5E48D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6F38D-2DD2-C94D-8E73-E15902D2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5576E-B2B8-104E-A8F2-1CEF11C7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57E3A-E103-6446-860A-B27391DC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DD15-4CB1-F54D-A020-9CA33590850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572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803F7-D941-8D40-BE5F-7A320E2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BFC75-C847-6743-A1B6-68795BED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F16078-E6C8-D341-8628-F783BBB3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B000F-D51D-B64E-BACE-65B546E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BDF06-A1E9-FA4E-BB2E-5E0342AE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9AA68-6A63-B040-8BB2-447400110A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165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68FD3-49B8-5447-8664-55223E53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3EC61-8847-C946-A489-0BF7BEE6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872EB-A7A0-AB4F-8347-B0CAF03E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BD3B7-73C7-C84C-94BE-D9EF70AA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B00CD-84A9-4841-9D6B-196CD9C5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9C4A1-5A55-D740-A262-AD178416835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893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687C-4D8E-5B47-A0FC-DFEC7A79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28979-C84E-0744-8FE1-A2B56BA37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3150D-3697-FB4F-8184-96B86CCD3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3B92CF-2BDF-E445-9329-3D915747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2E798-EB4E-744A-B162-8D1A219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7D0E7-652A-9047-9595-037FF6EC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E185-CA37-D34F-B747-0AFE25150ED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812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5C39D-2146-FA45-9630-3E7E228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C726DE-3322-5D4B-9759-750960DD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27F5D-3520-C848-9D84-9D03ABB7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7A64E5-AC33-0543-AB5C-9FF41BAB1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AC8EB9-BD3E-614E-9904-14059052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4BB0D5-967E-B243-93D5-7B681867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A920E8-7F22-964F-B028-5A366639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C0FE7C-E5FD-1D44-A8C5-0D2A7720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468CC-5D04-7B4B-A28D-E08A1F8C9BA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686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EEF7-38FA-2846-9018-593C8546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7C0419-7B4F-0340-905B-07EF84A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DD26B8-5215-D34C-A626-97F42105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BABF39-F307-0941-B21F-4FEAE759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EC62-FE51-B249-97F7-34B7FE4EF5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017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85A464-6EDD-1C4A-B2E9-B6054B1E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5F7808-F746-E646-87E4-F130A27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556CD1-F716-7441-BBF7-74FB93C7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5343A-43CD-3B45-92E7-F5DD8EB37D4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997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EF6D1-90F4-9945-A2E6-464D690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7112E-6F16-354A-B1CF-DFABB4FC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FEE7D0-4A2F-764C-94F6-2CB3B7930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E7C61C-4F87-AD41-8ADA-9456BAD8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6FD99-C483-4B46-B018-D5549B31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6E2B85-7B70-924E-AF1C-5348657C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2771E-F0AF-EE4F-A831-DD9A3E96FD7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785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43342-D47A-184B-B2BF-96606AE7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7470B4-8771-EF42-B585-4E217063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A0A89E-9E4E-3745-A7C6-354560F78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250919-4C2D-5645-A9FB-C63A4ADA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D8FF82-01FF-FB43-ABCC-EAD7072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6EA53-E1BC-0D45-9E24-9F8F6A5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EF3BF-B144-B64C-A246-FCAB2E72FF3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347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66713-0A57-994D-B598-9E66836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08B12-4252-4A40-A8C7-3B6220E3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79E60-5784-AC4E-981C-9578C32D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E586A-570F-E045-8626-70A17FE0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38988-C1BD-0449-BB8B-38C47DC4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61E51-4C68-A148-A853-A7C78912DC3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2930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021770-FAD2-774D-A549-CCC166770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AF54D-A17B-E647-A69D-1C62B18A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FB6CB-5605-D14D-94EF-7697FD55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43012-C974-FD43-9B84-EEE221D5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FB210-07EB-644C-ABBC-059BCA46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14A91-BFB8-5947-A39A-B1C9285C222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33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FAEF2E-B4F7-CC4E-A672-4D0D18FB1F3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53ADA-452E-9C4A-B916-C0089074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8DA8D-06B9-9649-8D9D-BCE6876B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5CA971-17B3-B84E-B56A-4080BAB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08A2B0A-ABED-8146-95B0-4EC333704C5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47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83708B-66D6-694A-97AD-6363F0B54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A1CDBC-C81E-5D4F-98A5-5976B633E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E743BC-F3E2-8849-A4CB-B50E985650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B89141-4DCA-414F-991E-F56F3C3390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1E6751-2971-AF47-BAD4-1961416FF5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911E52EA-9A98-D24F-BD1F-6612F5E8A7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3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7Z51oV4Cg4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ds-and-more.de/Widerstandsrechn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ktronik-kompendium.de/sites/bau/1109051.htm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s://leds-and-more.de/Widerstandsrechne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lektronik-kompendium.de/sites/bau/0201111.htm" TargetMode="External"/><Relationship Id="rId5" Type="http://schemas.openxmlformats.org/officeDocument/2006/relationships/hyperlink" Target="https://www2.vobs.at/bio/Physik/ppt/ElektrizitaetKap14.ppt" TargetMode="External"/><Relationship Id="rId4" Type="http://schemas.openxmlformats.org/officeDocument/2006/relationships/hyperlink" Target="https://www.michael-konczer.com/inde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t.com/de/unicode/U+03A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9" y="53111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Elektrotechnik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Ohmsches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</a:t>
            </a: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Gesetz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DBCE9-F9EC-EED8-BB92-D2355AD1B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F4CD5-16BA-793F-33D2-379B8E513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LcaC7rJcn1wda6zmC8G9d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B77EC249-F5C1-34D6-5744-DA742D8E9A4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1375F-BC87-0B41-8B36-43DE2EF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Serienschaltung / Reihenschaltung</a:t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youtu.be</a:t>
            </a:r>
            <a:r>
              <a:rPr lang="de-DE" dirty="0">
                <a:hlinkClick r:id="rId3"/>
              </a:rPr>
              <a:t>/47Z51oV4Cg4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E0CC7A-1F68-E746-B905-F7EA2E783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6282" y="1773671"/>
            <a:ext cx="5041635" cy="43513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51A10F-B1B0-F848-8E6C-60372CBC9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805" y="4143663"/>
            <a:ext cx="3721100" cy="162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D607252-FFC6-634D-A428-36F6919FE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137" y="2025073"/>
            <a:ext cx="2413000" cy="55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C2A7B9-8A38-2741-B365-97901201C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137" y="2971078"/>
            <a:ext cx="4246880" cy="5588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79C8823-0E72-304A-8D0A-0653009C1F28}"/>
              </a:ext>
            </a:extLst>
          </p:cNvPr>
          <p:cNvSpPr txBox="1"/>
          <p:nvPr/>
        </p:nvSpPr>
        <p:spPr>
          <a:xfrm>
            <a:off x="1043609" y="398977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 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B37CE10-817D-DE4D-8DF2-D31E9A9284E5}"/>
              </a:ext>
            </a:extLst>
          </p:cNvPr>
          <p:cNvSpPr txBox="1"/>
          <p:nvPr/>
        </p:nvSpPr>
        <p:spPr>
          <a:xfrm>
            <a:off x="6448136" y="3641563"/>
            <a:ext cx="457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 V        =       1,5 V               +       3 V               +  4,5 V      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E88523-7474-2D45-9ECB-9D88B5B97321}"/>
              </a:ext>
            </a:extLst>
          </p:cNvPr>
          <p:cNvSpPr txBox="1"/>
          <p:nvPr/>
        </p:nvSpPr>
        <p:spPr>
          <a:xfrm>
            <a:off x="1496983" y="2942701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2DEF49D-6FCF-F446-9555-340FCE13EADB}"/>
              </a:ext>
            </a:extLst>
          </p:cNvPr>
          <p:cNvSpPr txBox="1"/>
          <p:nvPr/>
        </p:nvSpPr>
        <p:spPr>
          <a:xfrm>
            <a:off x="1559640" y="4096035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B49426-9C13-F14A-9F57-D434ACA0F9EF}"/>
              </a:ext>
            </a:extLst>
          </p:cNvPr>
          <p:cNvSpPr txBox="1"/>
          <p:nvPr/>
        </p:nvSpPr>
        <p:spPr>
          <a:xfrm>
            <a:off x="1559640" y="5249369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8CAE19-9737-EB4E-94F4-5D71E5532589}"/>
              </a:ext>
            </a:extLst>
          </p:cNvPr>
          <p:cNvSpPr txBox="1"/>
          <p:nvPr/>
        </p:nvSpPr>
        <p:spPr>
          <a:xfrm>
            <a:off x="5179022" y="3788258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BB4CCC9-3914-9F47-AC2C-17A2EF544DBE}"/>
              </a:ext>
            </a:extLst>
          </p:cNvPr>
          <p:cNvSpPr txBox="1"/>
          <p:nvPr/>
        </p:nvSpPr>
        <p:spPr>
          <a:xfrm>
            <a:off x="3968473" y="400869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 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3DF4EE-A435-B447-9872-FCBECD392DF2}"/>
              </a:ext>
            </a:extLst>
          </p:cNvPr>
          <p:cNvSpPr txBox="1"/>
          <p:nvPr/>
        </p:nvSpPr>
        <p:spPr>
          <a:xfrm>
            <a:off x="6671359" y="5110996"/>
            <a:ext cx="457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600 </a:t>
            </a:r>
            <a:r>
              <a:rPr lang="el-GR" dirty="0"/>
              <a:t>Ω</a:t>
            </a:r>
            <a:r>
              <a:rPr lang="de-DE" dirty="0"/>
              <a:t>   =   100</a:t>
            </a:r>
            <a:r>
              <a:rPr lang="el-GR" dirty="0"/>
              <a:t>Ω</a:t>
            </a:r>
            <a:r>
              <a:rPr lang="de-DE" dirty="0"/>
              <a:t> + 200</a:t>
            </a:r>
            <a:r>
              <a:rPr lang="el-GR" dirty="0"/>
              <a:t>Ω</a:t>
            </a:r>
            <a:r>
              <a:rPr lang="de-DE" dirty="0"/>
              <a:t> + 300</a:t>
            </a:r>
            <a:r>
              <a:rPr lang="el-GR" dirty="0"/>
              <a:t>Ω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312BD-7545-A846-B45A-477412F3A18A}"/>
              </a:ext>
            </a:extLst>
          </p:cNvPr>
          <p:cNvSpPr txBox="1"/>
          <p:nvPr/>
        </p:nvSpPr>
        <p:spPr>
          <a:xfrm>
            <a:off x="1901430" y="1959578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15 mA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DF71469-7F8E-8C4E-A66A-243A0BAD35EB}"/>
              </a:ext>
            </a:extLst>
          </p:cNvPr>
          <p:cNvSpPr txBox="1"/>
          <p:nvPr/>
        </p:nvSpPr>
        <p:spPr>
          <a:xfrm>
            <a:off x="4953019" y="1871184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15 mA</a:t>
            </a:r>
          </a:p>
        </p:txBody>
      </p:sp>
    </p:spTree>
    <p:extLst>
      <p:ext uri="{BB962C8B-B14F-4D97-AF65-F5344CB8AC3E}">
        <p14:creationId xmlns:p14="http://schemas.microsoft.com/office/powerpoint/2010/main" val="350326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610F3A-67A3-6248-AA7A-823830C4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08" y="163913"/>
            <a:ext cx="10606584" cy="65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1375F-BC87-0B41-8B36-43DE2EF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Parallelschaltung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3A4B07A-F8AB-FD40-A79C-37BA39793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12" y="1469845"/>
            <a:ext cx="7340600" cy="4343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7542219-B57A-034B-8BA0-13DE0D8FCA33}"/>
              </a:ext>
            </a:extLst>
          </p:cNvPr>
          <p:cNvSpPr txBox="1"/>
          <p:nvPr/>
        </p:nvSpPr>
        <p:spPr>
          <a:xfrm>
            <a:off x="7739408" y="1690688"/>
            <a:ext cx="248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einer Parallelschaltung liegt jeder Widerstand an der selben Spannung U.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9557FFF-0483-014B-80D8-AAFEE1D5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08" y="3320166"/>
            <a:ext cx="2540000" cy="431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CDE36F8-954C-1848-9D2C-7128FCF06EE5}"/>
              </a:ext>
            </a:extLst>
          </p:cNvPr>
          <p:cNvSpPr txBox="1"/>
          <p:nvPr/>
        </p:nvSpPr>
        <p:spPr>
          <a:xfrm>
            <a:off x="2570409" y="3837223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C11072-DD80-2845-9027-21F9775D7E25}"/>
              </a:ext>
            </a:extLst>
          </p:cNvPr>
          <p:cNvSpPr txBox="1"/>
          <p:nvPr/>
        </p:nvSpPr>
        <p:spPr>
          <a:xfrm>
            <a:off x="4516302" y="3837223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07801F-5A1F-2443-80E3-D834322FC237}"/>
              </a:ext>
            </a:extLst>
          </p:cNvPr>
          <p:cNvSpPr txBox="1"/>
          <p:nvPr/>
        </p:nvSpPr>
        <p:spPr>
          <a:xfrm>
            <a:off x="6310544" y="3917526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7904F9-74AF-504C-9133-98BDE56D228B}"/>
              </a:ext>
            </a:extLst>
          </p:cNvPr>
          <p:cNvSpPr txBox="1"/>
          <p:nvPr/>
        </p:nvSpPr>
        <p:spPr>
          <a:xfrm>
            <a:off x="476733" y="386933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 V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CE7FE02-6419-E142-B304-C2C2FE1D77CA}"/>
              </a:ext>
            </a:extLst>
          </p:cNvPr>
          <p:cNvSpPr txBox="1"/>
          <p:nvPr/>
        </p:nvSpPr>
        <p:spPr>
          <a:xfrm>
            <a:off x="2580348" y="3193823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90 mA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D11910-5EFC-D248-9644-D0E8E8AAB3CB}"/>
              </a:ext>
            </a:extLst>
          </p:cNvPr>
          <p:cNvSpPr txBox="1"/>
          <p:nvPr/>
        </p:nvSpPr>
        <p:spPr>
          <a:xfrm>
            <a:off x="4516302" y="3120504"/>
            <a:ext cx="73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45 mA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D7AFF2-90D8-6246-9976-B2492040C86D}"/>
              </a:ext>
            </a:extLst>
          </p:cNvPr>
          <p:cNvSpPr txBox="1"/>
          <p:nvPr/>
        </p:nvSpPr>
        <p:spPr>
          <a:xfrm>
            <a:off x="6299584" y="3166277"/>
            <a:ext cx="73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30 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5838186-A215-B54A-99E1-D3088B2EC0D1}"/>
              </a:ext>
            </a:extLst>
          </p:cNvPr>
          <p:cNvSpPr txBox="1"/>
          <p:nvPr/>
        </p:nvSpPr>
        <p:spPr>
          <a:xfrm>
            <a:off x="7617641" y="3886748"/>
            <a:ext cx="457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165mA = 90mA  + 45mA     +   30mA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09D68E7-551F-7849-8803-ABB2FAFB4DC4}"/>
              </a:ext>
            </a:extLst>
          </p:cNvPr>
          <p:cNvSpPr txBox="1"/>
          <p:nvPr/>
        </p:nvSpPr>
        <p:spPr>
          <a:xfrm>
            <a:off x="1887922" y="1983075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165 mA</a:t>
            </a:r>
          </a:p>
        </p:txBody>
      </p:sp>
    </p:spTree>
    <p:extLst>
      <p:ext uri="{BB962C8B-B14F-4D97-AF65-F5344CB8AC3E}">
        <p14:creationId xmlns:p14="http://schemas.microsoft.com/office/powerpoint/2010/main" val="326800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3FF72CD-C612-9147-861C-6DE9C41B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791851"/>
            <a:ext cx="10664485" cy="54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2AD3A-63CC-1E46-8A87-07553F053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817B21-E543-AEBA-D168-5C5D4698E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ZnfrbULL5E8Lw0SodApT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6B1E7DEF-FDBD-FF72-46EE-53B0CF6A6C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DB09-9C8E-955B-87D4-EE7DC6BC2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936B7-271A-C3B9-C5A7-B7D3C0417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ZnfrbULL5E8Lw0SodApT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2F3B96CC-BCBD-823B-41D6-DD0644C5ECE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7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5A884-5D57-9FFE-1E10-A521D062C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72D9E0-F481-9E8D-86DF-6B8B473F2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oZnfrbULL5E8Lw0SodApT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4A8789EB-F50D-D7C7-33BD-206A5F9BFD0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8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DDEF0-EE2D-9B0E-0594-8AAF63C7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94AE4-9EBA-DD98-67E9-C757A6A64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amrDGSMobITZH2f0g2p92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0667009F-2962-9647-CDE6-11294684DB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2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99846-173C-D4DB-7BDB-979B3BB2A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404D2F-1659-202E-F5C7-6FA826AF4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amrDGSMobITZH2f0g2p92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BF7129FA-C744-65FB-8B6C-7EAC26E607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9732983-06CD-7741-B6BF-73D37112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92" y="208345"/>
            <a:ext cx="9140215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B7DF5C-BB71-E04F-9B98-547F3ECC9E7A}"/>
              </a:ext>
            </a:extLst>
          </p:cNvPr>
          <p:cNvSpPr txBox="1"/>
          <p:nvPr/>
        </p:nvSpPr>
        <p:spPr>
          <a:xfrm>
            <a:off x="2907767" y="-34724"/>
            <a:ext cx="727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Wir verwenden die konventionelle, technische Stromrichtung von plus nach minus</a:t>
            </a:r>
          </a:p>
        </p:txBody>
      </p:sp>
    </p:spTree>
    <p:extLst>
      <p:ext uri="{BB962C8B-B14F-4D97-AF65-F5344CB8AC3E}">
        <p14:creationId xmlns:p14="http://schemas.microsoft.com/office/powerpoint/2010/main" val="338012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5AFB5-7F2B-39A9-ECCD-01E506CD9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F39D18-4B13-0F52-D8DD-249B50244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amrDGSMobITZH2f0g2p92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8F5FA416-EC71-743D-A11F-4429656ADFE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6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E5009-1AA3-F743-91BB-38C1A80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Widerstand für LED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A23A6-0EBB-3D48-90F9-9BEAEF38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leds-and-more.de</a:t>
            </a:r>
            <a:r>
              <a:rPr lang="de-DE" dirty="0">
                <a:hlinkClick r:id="rId3"/>
              </a:rPr>
              <a:t>/Widerstandsrechner</a:t>
            </a:r>
            <a:endParaRPr lang="de-DE" dirty="0"/>
          </a:p>
          <a:p>
            <a:r>
              <a:rPr lang="de-DE" dirty="0"/>
              <a:t>Stromquelle </a:t>
            </a:r>
            <a:r>
              <a:rPr lang="de-DE" dirty="0" err="1"/>
              <a:t>Arduino</a:t>
            </a:r>
            <a:r>
              <a:rPr lang="de-DE" dirty="0"/>
              <a:t>: Spannung 5 V</a:t>
            </a:r>
          </a:p>
          <a:p>
            <a:r>
              <a:rPr lang="de-DE" dirty="0"/>
              <a:t>LED: Durchlassspannung - maximal 2,1 V</a:t>
            </a:r>
          </a:p>
          <a:p>
            <a:r>
              <a:rPr lang="de-DE" dirty="0"/>
              <a:t>Gewünschter Strom: 10 mA</a:t>
            </a:r>
          </a:p>
          <a:p>
            <a:r>
              <a:rPr lang="de-DE" dirty="0"/>
              <a:t>Zu vernichtende Differenz am Widerstand : 2,9 V  </a:t>
            </a:r>
          </a:p>
          <a:p>
            <a:r>
              <a:rPr lang="de-DE" dirty="0"/>
              <a:t>(Serienschaltung: U = U1 + U2)</a:t>
            </a:r>
          </a:p>
          <a:p>
            <a:r>
              <a:rPr lang="de-DE" dirty="0"/>
              <a:t>R = U/I</a:t>
            </a:r>
          </a:p>
          <a:p>
            <a:r>
              <a:rPr lang="de-DE" dirty="0"/>
              <a:t>R1 = 2,9 V / 10 mA = 2,9V / 0,01A =  290 Ohm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3E7D3C-1E5F-544A-B665-1E0B2EAA2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132" y="1916931"/>
            <a:ext cx="3543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6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CF69D1-5A7D-B649-A445-1A672E51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0CB03B3-4F18-5E40-B9A1-A00C4D2B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708" y="324272"/>
            <a:ext cx="8642094" cy="63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6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1F5DC-A7B0-4011-3C3C-9F0092C6B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783931-7462-AF2A-D864-C73F24EA4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1dn2bJBAP0PqGUPTYdoFH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049C17F2-ACC8-CC71-5D0E-0921C353616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8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25848-E785-BBC1-E0F9-40255810A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FD7F7F-3B84-222D-6866-96714E30D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1dn2bJBAP0PqGUPTYdoFH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76FD69C6-0CCD-1A3A-19B3-D4E7B51DF29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6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E2EF3-C31A-F692-8CB6-29AC3DEA6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826AFF-79DF-0EAE-E9CF-DB37B3BCF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1dn2bJBAP0PqGUPTYdoFH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9B4C9B03-464B-A280-0BC9-75B3B237453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707"/>
            <a:ext cx="10515600" cy="1355580"/>
          </a:xfrm>
        </p:spPr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58837"/>
            <a:ext cx="10515600" cy="2930814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eigene Inhalte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3"/>
              </a:rPr>
              <a:t>https://creativecommons.org/licenses/by-sa/3.0/</a:t>
            </a:r>
            <a:endParaRPr lang="de-DE" dirty="0"/>
          </a:p>
          <a:p>
            <a:endParaRPr lang="de-DE" dirty="0"/>
          </a:p>
          <a:p>
            <a:r>
              <a:rPr lang="de-DE" dirty="0"/>
              <a:t>Ich habe folgende Quellen verwendet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hlinkClick r:id="rId4"/>
              </a:rPr>
              <a:t>Michael Konczer</a:t>
            </a:r>
            <a:r>
              <a:rPr lang="de-DE" b="1" dirty="0"/>
              <a:t>: </a:t>
            </a:r>
            <a:r>
              <a:rPr lang="de-DE" dirty="0">
                <a:hlinkClick r:id="rId5"/>
              </a:rPr>
              <a:t>https://www.michael-konczer.com/tech/de/elektrotechnik/ohmsches-gesetz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Johann Kuno Mangold: https://www2.vobs.at/bio/Physik/ppt/ElektrizitaetKap14.ppt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https://www.elektronik-kompendium.de/sites/bau/0201111.htm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https://leds-and-more.de/Widerstandsrechner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hlinkClick r:id="rId8"/>
              </a:rPr>
              <a:t>https://www.elektronik-kompendium.de/sites/bau/1109051.htm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https://</a:t>
            </a:r>
            <a:r>
              <a:rPr lang="de-DE" dirty="0" err="1"/>
              <a:t>www.frustfrei-lernen.de</a:t>
            </a:r>
            <a:r>
              <a:rPr lang="de-DE" dirty="0"/>
              <a:t>/</a:t>
            </a:r>
            <a:r>
              <a:rPr lang="de-DE" dirty="0" err="1"/>
              <a:t>elektrotechnik</a:t>
            </a:r>
            <a:r>
              <a:rPr lang="de-DE" dirty="0"/>
              <a:t>/</a:t>
            </a:r>
            <a:r>
              <a:rPr lang="de-DE" dirty="0" err="1"/>
              <a:t>stromrichtung</a:t>
            </a:r>
            <a:r>
              <a:rPr lang="de-DE" dirty="0"/>
              <a:t>-technisch-</a:t>
            </a:r>
            <a:r>
              <a:rPr lang="de-DE" dirty="0" err="1"/>
              <a:t>physikalisch.html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hlinkClick r:id="rId5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FC420-B771-F64F-AAF6-ACC46318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Analogie Stromkreis  - Wasserkreislauf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9D282-CB84-1B42-BD55-3CDF004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Spannung </a:t>
            </a:r>
            <a:r>
              <a:rPr lang="de-DE" dirty="0">
                <a:sym typeface="Wingdings" pitchFamily="2" charset="2"/>
              </a:rPr>
              <a:t> Potential, Wasserdruck</a:t>
            </a:r>
          </a:p>
          <a:p>
            <a:r>
              <a:rPr lang="de-DE" dirty="0">
                <a:sym typeface="Wingdings" pitchFamily="2" charset="2"/>
              </a:rPr>
              <a:t>Strom  Fließgeschwindigkeit, Liter pro Zeit</a:t>
            </a:r>
          </a:p>
          <a:p>
            <a:r>
              <a:rPr lang="de-DE" dirty="0">
                <a:sym typeface="Wingdings" pitchFamily="2" charset="2"/>
              </a:rPr>
              <a:t>Widerstand/Verbraucher  Leitungsdicke bzw. Wasserrad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7E7F392-C096-8C46-AE8B-1D043505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70799"/>
              </p:ext>
            </p:extLst>
          </p:nvPr>
        </p:nvGraphicFramePr>
        <p:xfrm>
          <a:off x="920173" y="3618729"/>
          <a:ext cx="9449955" cy="238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985">
                  <a:extLst>
                    <a:ext uri="{9D8B030D-6E8A-4147-A177-3AD203B41FA5}">
                      <a16:colId xmlns:a16="http://schemas.microsoft.com/office/drawing/2014/main" val="1719559411"/>
                    </a:ext>
                  </a:extLst>
                </a:gridCol>
                <a:gridCol w="3149985">
                  <a:extLst>
                    <a:ext uri="{9D8B030D-6E8A-4147-A177-3AD203B41FA5}">
                      <a16:colId xmlns:a16="http://schemas.microsoft.com/office/drawing/2014/main" val="248752082"/>
                    </a:ext>
                  </a:extLst>
                </a:gridCol>
                <a:gridCol w="3149985">
                  <a:extLst>
                    <a:ext uri="{9D8B030D-6E8A-4147-A177-3AD203B41FA5}">
                      <a16:colId xmlns:a16="http://schemas.microsoft.com/office/drawing/2014/main" val="2138329071"/>
                    </a:ext>
                  </a:extLst>
                </a:gridCol>
              </a:tblGrid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67186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Volt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37281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Strom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Ampere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70468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Ohm 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Ω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4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2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E4C53-0206-7E28-03BF-A7FA413B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686C93-B0CE-2424-DC67-6E2548475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UpnIuD2UbeEj5i773AuQ0?state=opened&amp;flow=Default&amp;onscreen=persist">
            <a:extLst>
              <a:ext uri="{FF2B5EF4-FFF2-40B4-BE49-F238E27FC236}">
                <a16:creationId xmlns:a16="http://schemas.microsoft.com/office/drawing/2014/main" id="{A7044C94-1B5E-A0B9-913E-71426BDA6DB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0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A3A7E-B42E-04A2-83B4-74A3AA307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0667D8-1B26-3507-7E53-1931BE629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pYh1YFUFBnWqPdUTOwwyD">
            <a:extLst>
              <a:ext uri="{FF2B5EF4-FFF2-40B4-BE49-F238E27FC236}">
                <a16:creationId xmlns:a16="http://schemas.microsoft.com/office/drawing/2014/main" id="{DC89F396-851D-EB64-96AD-1F02CC56A45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2B804-399C-50AF-7591-1D975A3A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DB60BE-F09D-33DF-F91E-F6EE0D844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WXW433gzuenwj3jlqSnaJ">
            <a:extLst>
              <a:ext uri="{FF2B5EF4-FFF2-40B4-BE49-F238E27FC236}">
                <a16:creationId xmlns:a16="http://schemas.microsoft.com/office/drawing/2014/main" id="{98DAB042-2370-CAA5-A8CB-CC031B11A10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68B90E83-A16F-0A41-93BA-D3177CD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2564A8-3EBE-9F4A-890F-4215F258954A}" type="slidenum">
              <a:rPr lang="de-DE" altLang="de-DE">
                <a:solidFill>
                  <a:srgbClr val="BBE0E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altLang="de-DE">
              <a:solidFill>
                <a:srgbClr val="BBE0E3"/>
              </a:solidFill>
              <a:latin typeface="Arial" panose="020B0604020202020204" pitchFamily="34" charset="0"/>
            </a:endParaRP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6A6B0E9A-2579-C044-B358-7F02B99F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789363"/>
            <a:ext cx="381635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C6703D1F-2568-D14E-BA7A-9C5D685E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76250"/>
            <a:ext cx="7705725" cy="237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B5B7C624-6675-1C44-A874-1F631FCD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05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5314B48A-5B0F-344C-9092-697C19ED1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1125538"/>
          <a:ext cx="612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76073000" imgH="9067800" progId="Equation.3">
                  <p:embed/>
                </p:oleObj>
              </mc:Choice>
              <mc:Fallback>
                <p:oleObj name="Formel" r:id="rId3" imgW="76073000" imgH="906780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5314B48A-5B0F-344C-9092-697C19ED1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125538"/>
                        <a:ext cx="6121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BFABA522-FA05-AD4D-9291-A35E1BE5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692151"/>
            <a:ext cx="5545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800" b="1">
                <a:solidFill>
                  <a:srgbClr val="000000"/>
                </a:solidFill>
                <a:latin typeface="Arial" panose="020B0604020202020204" pitchFamily="34" charset="0"/>
              </a:rPr>
              <a:t>Ohmsches Gesetz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23E27734-EFF5-F243-893E-C0388E81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1C6F83FD-82E9-1844-84C5-A876BD575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6" y="1982788"/>
          <a:ext cx="40116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48564800" imgH="9652000" progId="Equation.3">
                  <p:embed/>
                </p:oleObj>
              </mc:Choice>
              <mc:Fallback>
                <p:oleObj name="Formel" r:id="rId5" imgW="48564800" imgH="9652000" progId="Equation.3">
                  <p:embed/>
                  <p:pic>
                    <p:nvPicPr>
                      <p:cNvPr id="26635" name="Object 11">
                        <a:extLst>
                          <a:ext uri="{FF2B5EF4-FFF2-40B4-BE49-F238E27FC236}">
                            <a16:creationId xmlns:a16="http://schemas.microsoft.com/office/drawing/2014/main" id="{1C6F83FD-82E9-1844-84C5-A876BD575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1982788"/>
                        <a:ext cx="4011613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>
            <a:extLst>
              <a:ext uri="{FF2B5EF4-FFF2-40B4-BE49-F238E27FC236}">
                <a16:creationId xmlns:a16="http://schemas.microsoft.com/office/drawing/2014/main" id="{ED6F1B8A-B36A-064F-9524-C1BB708D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860801"/>
            <a:ext cx="3455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000">
                <a:solidFill>
                  <a:srgbClr val="000000"/>
                </a:solidFill>
                <a:latin typeface="Arial" panose="020B0604020202020204" pitchFamily="34" charset="0"/>
              </a:rPr>
              <a:t>Andere Formulierungen für das Ohmsche Gesetz:</a:t>
            </a: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AB01F562-77C1-F84F-B64B-80E1A2E5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8" name="Object 14">
            <a:extLst>
              <a:ext uri="{FF2B5EF4-FFF2-40B4-BE49-F238E27FC236}">
                <a16:creationId xmlns:a16="http://schemas.microsoft.com/office/drawing/2014/main" id="{476B1DAC-C05A-B04A-8879-CEEF713BE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1" y="3886200"/>
          <a:ext cx="784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8483600" imgH="9067800" progId="Equation.3">
                  <p:embed/>
                </p:oleObj>
              </mc:Choice>
              <mc:Fallback>
                <p:oleObj name="Formel" r:id="rId7" imgW="8483600" imgH="9067800" progId="Equation.3">
                  <p:embed/>
                  <p:pic>
                    <p:nvPicPr>
                      <p:cNvPr id="26638" name="Object 14">
                        <a:extLst>
                          <a:ext uri="{FF2B5EF4-FFF2-40B4-BE49-F238E27FC236}">
                            <a16:creationId xmlns:a16="http://schemas.microsoft.com/office/drawing/2014/main" id="{476B1DAC-C05A-B04A-8879-CEEF713BE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3886200"/>
                        <a:ext cx="7842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16">
            <a:extLst>
              <a:ext uri="{FF2B5EF4-FFF2-40B4-BE49-F238E27FC236}">
                <a16:creationId xmlns:a16="http://schemas.microsoft.com/office/drawing/2014/main" id="{5F246D4C-D734-204D-8BF7-383BCA8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40767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400">
                <a:solidFill>
                  <a:srgbClr val="000000"/>
                </a:solidFill>
                <a:latin typeface="Arial" panose="020B0604020202020204" pitchFamily="34" charset="0"/>
              </a:rPr>
              <a:t>U = I</a:t>
            </a:r>
            <a:r>
              <a:rPr lang="de-DE" altLang="de-DE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∙R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77615-2C65-1E9D-A714-AC766E00E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354E6-4FBF-9470-700D-EE3D3ECAF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LcaC7rJcn1wda6zmC8G9d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5F85729D-695A-26C1-E776-011A517B5D5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8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07D1F-609E-9E0A-97CB-A916A12D2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6C13AD-945B-B6D7-F38E-A36EA59DC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multiple_choice_polls/LcaC7rJcn1wda6zmC8G9d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D9B41B43-0B4E-488F-36C2-63250E6932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Microsoft Macintosh PowerPoint</Application>
  <PresentationFormat>Breitbild</PresentationFormat>
  <Paragraphs>129</Paragraphs>
  <Slides>27</Slides>
  <Notes>27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Artifakt Element</vt:lpstr>
      <vt:lpstr>Calibri</vt:lpstr>
      <vt:lpstr>Calibri Light</vt:lpstr>
      <vt:lpstr>Office Theme</vt:lpstr>
      <vt:lpstr>Standarddesign</vt:lpstr>
      <vt:lpstr>Formel</vt:lpstr>
      <vt:lpstr>PowerPoint-Präsentation</vt:lpstr>
      <vt:lpstr>PowerPoint-Präsentation</vt:lpstr>
      <vt:lpstr>Analogie Stromkreis  - Wasserkreislauf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Serienschaltung / Reihenschaltung https://youtu.be/47Z51oV4Cg4</vt:lpstr>
      <vt:lpstr>PowerPoint-Präsentation</vt:lpstr>
      <vt:lpstr>Parallelschaltung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Widerstand für LED berechnen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36</cp:revision>
  <dcterms:created xsi:type="dcterms:W3CDTF">2021-05-11T17:03:26Z</dcterms:created>
  <dcterms:modified xsi:type="dcterms:W3CDTF">2022-11-04T17:12:37Z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