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91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27"/>
  </p:normalViewPr>
  <p:slideViewPr>
    <p:cSldViewPr>
      <p:cViewPr varScale="1">
        <p:scale>
          <a:sx n="119" d="100"/>
          <a:sy n="119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e Fennelle" userId="44f636ce-b872-4e7d-9aa2-414e92c366f0" providerId="ADAL" clId="{4AABA255-3D09-934A-AC6C-370A06883633}"/>
    <pc:docChg chg="addSld delSld modSld">
      <pc:chgData name="Jennie Fennelle" userId="44f636ce-b872-4e7d-9aa2-414e92c366f0" providerId="ADAL" clId="{4AABA255-3D09-934A-AC6C-370A06883633}" dt="2021-07-19T05:44:30.636" v="31" actId="20577"/>
      <pc:docMkLst>
        <pc:docMk/>
      </pc:docMkLst>
      <pc:sldChg chg="del">
        <pc:chgData name="Jennie Fennelle" userId="44f636ce-b872-4e7d-9aa2-414e92c366f0" providerId="ADAL" clId="{4AABA255-3D09-934A-AC6C-370A06883633}" dt="2021-07-19T05:44:10.713" v="26" actId="2696"/>
        <pc:sldMkLst>
          <pc:docMk/>
          <pc:sldMk cId="2846136732" sldId="256"/>
        </pc:sldMkLst>
      </pc:sldChg>
      <pc:sldChg chg="modSp mod">
        <pc:chgData name="Jennie Fennelle" userId="44f636ce-b872-4e7d-9aa2-414e92c366f0" providerId="ADAL" clId="{4AABA255-3D09-934A-AC6C-370A06883633}" dt="2021-07-19T05:44:24.008" v="29" actId="14100"/>
        <pc:sldMkLst>
          <pc:docMk/>
          <pc:sldMk cId="3549838790" sldId="259"/>
        </pc:sldMkLst>
        <pc:spChg chg="mod">
          <ac:chgData name="Jennie Fennelle" userId="44f636ce-b872-4e7d-9aa2-414e92c366f0" providerId="ADAL" clId="{4AABA255-3D09-934A-AC6C-370A06883633}" dt="2021-07-19T05:44:19.904" v="27" actId="20577"/>
          <ac:spMkLst>
            <pc:docMk/>
            <pc:sldMk cId="3549838790" sldId="259"/>
            <ac:spMk id="13" creationId="{F150EAA0-1632-41A3-8ECB-A3F9340B24B7}"/>
          </ac:spMkLst>
        </pc:spChg>
        <pc:spChg chg="mod">
          <ac:chgData name="Jennie Fennelle" userId="44f636ce-b872-4e7d-9aa2-414e92c366f0" providerId="ADAL" clId="{4AABA255-3D09-934A-AC6C-370A06883633}" dt="2021-07-19T05:44:24.008" v="29" actId="14100"/>
          <ac:spMkLst>
            <pc:docMk/>
            <pc:sldMk cId="3549838790" sldId="259"/>
            <ac:spMk id="23" creationId="{D04F3C2B-F3E3-480A-8D66-87AFAC42A097}"/>
          </ac:spMkLst>
        </pc:spChg>
      </pc:sldChg>
      <pc:sldChg chg="modSp mod">
        <pc:chgData name="Jennie Fennelle" userId="44f636ce-b872-4e7d-9aa2-414e92c366f0" providerId="ADAL" clId="{4AABA255-3D09-934A-AC6C-370A06883633}" dt="2021-07-19T05:44:30.636" v="31" actId="20577"/>
        <pc:sldMkLst>
          <pc:docMk/>
          <pc:sldMk cId="3889328583" sldId="260"/>
        </pc:sldMkLst>
        <pc:spChg chg="mod">
          <ac:chgData name="Jennie Fennelle" userId="44f636ce-b872-4e7d-9aa2-414e92c366f0" providerId="ADAL" clId="{4AABA255-3D09-934A-AC6C-370A06883633}" dt="2021-07-19T05:44:30.636" v="31" actId="20577"/>
          <ac:spMkLst>
            <pc:docMk/>
            <pc:sldMk cId="3889328583" sldId="260"/>
            <ac:spMk id="29" creationId="{B7E3ADCA-DDDC-47D9-BFCB-AA3C23DDD0F4}"/>
          </ac:spMkLst>
        </pc:spChg>
      </pc:sldChg>
      <pc:sldChg chg="modSp add mod">
        <pc:chgData name="Jennie Fennelle" userId="44f636ce-b872-4e7d-9aa2-414e92c366f0" providerId="ADAL" clId="{4AABA255-3D09-934A-AC6C-370A06883633}" dt="2021-07-19T05:44:08.788" v="25" actId="20577"/>
        <pc:sldMkLst>
          <pc:docMk/>
          <pc:sldMk cId="390914792" sldId="291"/>
        </pc:sldMkLst>
        <pc:spChg chg="mod">
          <ac:chgData name="Jennie Fennelle" userId="44f636ce-b872-4e7d-9aa2-414e92c366f0" providerId="ADAL" clId="{4AABA255-3D09-934A-AC6C-370A06883633}" dt="2021-07-19T05:44:08.788" v="25" actId="20577"/>
          <ac:spMkLst>
            <pc:docMk/>
            <pc:sldMk cId="390914792" sldId="291"/>
            <ac:spMk id="2" creationId="{C968907E-2764-CD41-8329-EE55085A78A8}"/>
          </ac:spMkLst>
        </pc:spChg>
      </pc:sldChg>
    </pc:docChg>
  </pc:docChgLst>
  <pc:docChgLst>
    <pc:chgData name="Jennie Fennelle" userId="44f636ce-b872-4e7d-9aa2-414e92c366f0" providerId="ADAL" clId="{EAF955C1-11B9-AB4E-BAB3-CE345200A6EC}"/>
    <pc:docChg chg="modSld">
      <pc:chgData name="Jennie Fennelle" userId="44f636ce-b872-4e7d-9aa2-414e92c366f0" providerId="ADAL" clId="{EAF955C1-11B9-AB4E-BAB3-CE345200A6EC}" dt="2021-07-21T16:23:21.979" v="1" actId="20577"/>
      <pc:docMkLst>
        <pc:docMk/>
      </pc:docMkLst>
      <pc:sldChg chg="modSp mod">
        <pc:chgData name="Jennie Fennelle" userId="44f636ce-b872-4e7d-9aa2-414e92c366f0" providerId="ADAL" clId="{EAF955C1-11B9-AB4E-BAB3-CE345200A6EC}" dt="2021-07-21T16:23:21.979" v="1" actId="20577"/>
        <pc:sldMkLst>
          <pc:docMk/>
          <pc:sldMk cId="390914792" sldId="291"/>
        </pc:sldMkLst>
        <pc:spChg chg="mod">
          <ac:chgData name="Jennie Fennelle" userId="44f636ce-b872-4e7d-9aa2-414e92c366f0" providerId="ADAL" clId="{EAF955C1-11B9-AB4E-BAB3-CE345200A6EC}" dt="2021-07-21T16:23:21.979" v="1" actId="20577"/>
          <ac:spMkLst>
            <pc:docMk/>
            <pc:sldMk cId="390914792" sldId="291"/>
            <ac:spMk id="6" creationId="{B952C7CC-F78D-814F-A7B7-1F1F5E409F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E4E55-CF04-A743-AD88-6782952361F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1ABF3-F36C-654D-A246-2B5F77A3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9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D7571-E87A-5642-8000-463B5F5039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006F-C0AF-4939-BF29-CDBEB7134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DA7A9-CA4B-44CF-8A22-0112CD403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08C15-54A8-4A2E-AC1C-7CAF667FF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2D85-FEF7-4B35-B555-5AF667CE2D0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E1ED7-2BCA-44D9-B4A9-91F01A82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5723E-3B61-48CB-A5EF-5AB20E05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F573-0F73-4209-92A3-4132C4BB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6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C643-D280-4B5A-ACE9-10284636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FDE35-2349-4EE0-882C-AA67C0BFD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CDA5-F1A8-436E-B38C-3AD7A8C9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2D85-FEF7-4B35-B555-5AF667CE2D0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119A2-1918-4CEA-ABF9-AED05ABB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16D2E-7337-4A2A-B942-BD14F25C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F573-0F73-4209-92A3-4132C4BB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FEC90-EA0F-46D4-A031-F660D297C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5B508-AEF2-4397-B97D-8BA44F2DF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EBB18-2C5F-4A32-9CE3-D5C52914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2D85-FEF7-4B35-B555-5AF667CE2D0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9C0FB-CB1A-4D9C-9BDF-4BC35344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4FB2C-E3F2-41F4-A68E-543D0CCF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F573-0F73-4209-92A3-4132C4BB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0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DD1B-15F4-4A6D-9001-2D9297D5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00F32-C959-45E0-B210-8DEEA2861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3093F-90BB-42EA-94C0-AAB530D4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2D85-FEF7-4B35-B555-5AF667CE2D0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AE68C-80DF-44CB-9923-C13323A8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17FF4-194B-4203-B6DA-1F2F0D39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F573-0F73-4209-92A3-4132C4BB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1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644A-F84F-4F4C-8DCC-65B3DA2B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30C6E-043F-42D1-A188-1D1998953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40ECA-9813-44F4-99AF-EE3149A1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2D85-FEF7-4B35-B555-5AF667CE2D0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803DF-CD8D-40D3-926D-D76219F26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FACC8-330F-48BF-87DC-B814333D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F573-0F73-4209-92A3-4132C4BB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5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B8A0-1ED4-4AE5-B068-C26EBC49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4B58-57C5-4396-9D37-6F5CB1685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12FAB-D4D9-41ED-A6CA-EB1B23F81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5F1F7-613D-4588-BEEE-A47248B0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2D85-FEF7-4B35-B555-5AF667CE2D0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1CC68-E840-4746-9413-B7B3921D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7415C-3BE0-4FF2-88FA-395C15AE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F573-0F73-4209-92A3-4132C4BB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7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E780-B560-4FEC-91D9-0B6BB051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E91B9-799B-4EFB-AD98-F16B38289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B0949-6811-464E-87F4-0D298831F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0DE47-E1C4-435E-B90F-63238E793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D47A6-29FB-4A8F-91D0-B5FB9DA4F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4CA69-B5A9-410D-B343-4061E7E1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2D85-FEF7-4B35-B555-5AF667CE2D0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9EAA6-FB70-4823-986A-01B080FB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F449E-E2C8-41F5-8BA4-820900EB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F573-0F73-4209-92A3-4132C4BB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1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142A-78C5-4479-84F0-EC9FAAE7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CDB62-D204-4791-BE2D-E9ED15B0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2D85-FEF7-4B35-B555-5AF667CE2D0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4FEF4-D4F6-49EE-B85C-44B8C7F1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7BE38-D875-4A9B-B66C-63AA3239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F573-0F73-4209-92A3-4132C4BB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9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E677C-C476-409A-A897-CB724B5B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2D85-FEF7-4B35-B555-5AF667CE2D0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4C096-A0FE-41CA-9A3E-A7AB599E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3BB68-EA29-4F65-90B8-4D2A496F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F573-0F73-4209-92A3-4132C4BB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3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52CC-E85D-41D0-8DB3-960ECB9E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E70F5-1F14-4E3D-A100-9D634DFE2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4287D-97C2-46D7-BCF9-44E9744E0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CBDE6-6EE5-4DF5-831E-603F8A78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2D85-FEF7-4B35-B555-5AF667CE2D0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E1A34-9E74-4E9B-A81A-17B6A299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50D20-EEF5-455E-923F-A69B197D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F573-0F73-4209-92A3-4132C4BB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BFEF-6C83-4C04-BD51-35AAB718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C97919-F097-4221-876A-AE8D3FE00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2FDAF-9E04-4B4F-8043-56B8D1785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7A8FF-205F-42D7-B981-2F8DDFDA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2D85-FEF7-4B35-B555-5AF667CE2D0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A7434-BA49-465B-AC82-5ED08E63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11416-5474-451B-A592-6FF5274A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F573-0F73-4209-92A3-4132C4BB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2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386205-B73E-456D-A3EB-3FF15562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501CB-E8E0-4DE8-A9B4-ECE13ACD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E2F9-5BF1-441A-9952-7789EEEA9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32D85-FEF7-4B35-B555-5AF667CE2D0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A1A6D-B8AE-4557-B8A8-7602094CE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28798-DDB4-43C0-9E1C-12D805AEE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5F573-0F73-4209-92A3-4132C4BB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5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2B42B-1A7A-574A-9302-68A583E00075}"/>
              </a:ext>
            </a:extLst>
          </p:cNvPr>
          <p:cNvSpPr/>
          <p:nvPr/>
        </p:nvSpPr>
        <p:spPr>
          <a:xfrm>
            <a:off x="0" y="29994"/>
            <a:ext cx="12192000" cy="6857997"/>
          </a:xfrm>
          <a:prstGeom prst="rect">
            <a:avLst/>
          </a:prstGeom>
          <a:solidFill>
            <a:srgbClr val="42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E8EAE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4E9F6-8248-1E4F-8A03-ED0A674E2B2A}"/>
              </a:ext>
            </a:extLst>
          </p:cNvPr>
          <p:cNvSpPr/>
          <p:nvPr/>
        </p:nvSpPr>
        <p:spPr>
          <a:xfrm>
            <a:off x="-237067" y="29993"/>
            <a:ext cx="12666133" cy="57871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rgbClr val="00404A">
                <a:alpha val="1490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8907E-2764-CD41-8329-EE55085A78A8}"/>
              </a:ext>
            </a:extLst>
          </p:cNvPr>
          <p:cNvSpPr txBox="1">
            <a:spLocks/>
          </p:cNvSpPr>
          <p:nvPr/>
        </p:nvSpPr>
        <p:spPr>
          <a:xfrm>
            <a:off x="1828799" y="2946675"/>
            <a:ext cx="8534400" cy="146428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Registers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6B02A16-7CF1-0341-B8DC-1F6341AFF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384" y="1301804"/>
            <a:ext cx="3405233" cy="78244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952C7CC-F78D-814F-A7B7-1F1F5E409FA8}"/>
              </a:ext>
            </a:extLst>
          </p:cNvPr>
          <p:cNvSpPr txBox="1">
            <a:spLocks/>
          </p:cNvSpPr>
          <p:nvPr/>
        </p:nvSpPr>
        <p:spPr>
          <a:xfrm>
            <a:off x="1467756" y="6089120"/>
            <a:ext cx="9256485" cy="40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Program an LED Light Show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85BB2-1D49-9E4C-82FB-B46B3ECCECEA}"/>
              </a:ext>
            </a:extLst>
          </p:cNvPr>
          <p:cNvSpPr txBox="1"/>
          <p:nvPr/>
        </p:nvSpPr>
        <p:spPr>
          <a:xfrm>
            <a:off x="7057017" y="85057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77B687-13CE-426D-9337-546AA0801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09800"/>
            <a:ext cx="1790700" cy="2876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028B04-9CB4-4399-B457-0370DC754507}"/>
              </a:ext>
            </a:extLst>
          </p:cNvPr>
          <p:cNvSpPr txBox="1"/>
          <p:nvPr/>
        </p:nvSpPr>
        <p:spPr>
          <a:xfrm>
            <a:off x="533400" y="533400"/>
            <a:ext cx="990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They are controlled by the </a:t>
            </a:r>
            <a:r>
              <a:rPr lang="en-US" sz="2800" b="1" dirty="0"/>
              <a:t>DDRB </a:t>
            </a:r>
            <a:r>
              <a:rPr lang="en-US" sz="2800" dirty="0"/>
              <a:t>and </a:t>
            </a:r>
            <a:r>
              <a:rPr lang="en-US" sz="2800" b="1" dirty="0"/>
              <a:t>PORTB</a:t>
            </a:r>
            <a:r>
              <a:rPr lang="en-US" sz="2800" dirty="0"/>
              <a:t> registers.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F0F4F-D76B-4D56-B2A6-5904A56691DD}"/>
              </a:ext>
            </a:extLst>
          </p:cNvPr>
          <p:cNvSpPr txBox="1"/>
          <p:nvPr/>
        </p:nvSpPr>
        <p:spPr>
          <a:xfrm>
            <a:off x="3505200" y="3200400"/>
            <a:ext cx="670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DDRB: set pin mode (input or output)</a:t>
            </a:r>
          </a:p>
          <a:p>
            <a:r>
              <a:rPr lang="en-US" sz="2800" dirty="0"/>
              <a:t>PORTB: set pin high or low if it’s an output</a:t>
            </a:r>
          </a:p>
        </p:txBody>
      </p:sp>
    </p:spTree>
    <p:extLst>
      <p:ext uri="{BB962C8B-B14F-4D97-AF65-F5344CB8AC3E}">
        <p14:creationId xmlns:p14="http://schemas.microsoft.com/office/powerpoint/2010/main" val="3012921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77B687-13CE-426D-9337-546AA0801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09800"/>
            <a:ext cx="1790700" cy="2876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028B04-9CB4-4399-B457-0370DC754507}"/>
              </a:ext>
            </a:extLst>
          </p:cNvPr>
          <p:cNvSpPr txBox="1"/>
          <p:nvPr/>
        </p:nvSpPr>
        <p:spPr>
          <a:xfrm>
            <a:off x="533400" y="533400"/>
            <a:ext cx="990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 be careful – the bit numbers in the registers do not match up to the Arduino pin numbers! This can be confusing, so it’s easier to work with pins 0-7 when you are first learning to use registers.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E4D05-5348-4780-996D-2490C2EC7618}"/>
              </a:ext>
            </a:extLst>
          </p:cNvPr>
          <p:cNvSpPr txBox="1"/>
          <p:nvPr/>
        </p:nvSpPr>
        <p:spPr>
          <a:xfrm>
            <a:off x="3276600" y="2134612"/>
            <a:ext cx="1219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Bit 5</a:t>
            </a:r>
          </a:p>
          <a:p>
            <a:r>
              <a:rPr lang="en-US" sz="3200" dirty="0"/>
              <a:t>Bit 4</a:t>
            </a:r>
          </a:p>
          <a:p>
            <a:r>
              <a:rPr lang="en-US" sz="3200" dirty="0"/>
              <a:t>Bit 3</a:t>
            </a:r>
          </a:p>
          <a:p>
            <a:r>
              <a:rPr lang="en-US" sz="3200" dirty="0"/>
              <a:t>Bit 2</a:t>
            </a:r>
          </a:p>
          <a:p>
            <a:r>
              <a:rPr lang="en-US" sz="3200" dirty="0"/>
              <a:t>Bit 1</a:t>
            </a:r>
          </a:p>
          <a:p>
            <a:r>
              <a:rPr lang="en-US" sz="3200" dirty="0"/>
              <a:t>Bit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729CC-733C-4797-BC9D-5BF4C5680582}"/>
              </a:ext>
            </a:extLst>
          </p:cNvPr>
          <p:cNvSpPr txBox="1"/>
          <p:nvPr/>
        </p:nvSpPr>
        <p:spPr>
          <a:xfrm>
            <a:off x="5105400" y="2286000"/>
            <a:ext cx="655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example, these two lines of code would set all the pins as outputs, then set pin 13 (bit 5) high:</a:t>
            </a:r>
          </a:p>
          <a:p>
            <a:endParaRPr lang="en-US" sz="2800" dirty="0"/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DDRB  = 0b00111111;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PORTB = 0b00100000;</a:t>
            </a:r>
          </a:p>
        </p:txBody>
      </p:sp>
    </p:spTree>
    <p:extLst>
      <p:ext uri="{BB962C8B-B14F-4D97-AF65-F5344CB8AC3E}">
        <p14:creationId xmlns:p14="http://schemas.microsoft.com/office/powerpoint/2010/main" val="319433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2B101D-9C30-4C75-9D76-55013F243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81EEADD-B972-47C6-BCE1-66032EFCD535}"/>
              </a:ext>
            </a:extLst>
          </p:cNvPr>
          <p:cNvSpPr/>
          <p:nvPr/>
        </p:nvSpPr>
        <p:spPr>
          <a:xfrm rot="2050058">
            <a:off x="6894205" y="2278864"/>
            <a:ext cx="1043728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5BC8AC-4086-4C9C-B8CF-0A1E4D9BCE18}"/>
              </a:ext>
            </a:extLst>
          </p:cNvPr>
          <p:cNvSpPr txBox="1"/>
          <p:nvPr/>
        </p:nvSpPr>
        <p:spPr>
          <a:xfrm>
            <a:off x="3449780" y="923886"/>
            <a:ext cx="3685705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</a:t>
            </a:r>
            <a:r>
              <a:rPr lang="en-US" dirty="0" err="1"/>
              <a:t>pinMode</a:t>
            </a:r>
            <a:r>
              <a:rPr lang="en-US" dirty="0"/>
              <a:t>() and </a:t>
            </a:r>
            <a:r>
              <a:rPr lang="en-US" dirty="0" err="1"/>
              <a:t>digitalWrite</a:t>
            </a:r>
            <a:r>
              <a:rPr lang="en-US" dirty="0"/>
              <a:t>() to control LEDs requires one line of code per pin. This means a LOT of code for complicated animations and circuits with lots of LEDs.</a:t>
            </a:r>
          </a:p>
        </p:txBody>
      </p:sp>
    </p:spTree>
    <p:extLst>
      <p:ext uri="{BB962C8B-B14F-4D97-AF65-F5344CB8AC3E}">
        <p14:creationId xmlns:p14="http://schemas.microsoft.com/office/powerpoint/2010/main" val="266268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270036-7F99-4B3F-BB6A-627156223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81EEADD-B972-47C6-BCE1-66032EFCD535}"/>
              </a:ext>
            </a:extLst>
          </p:cNvPr>
          <p:cNvSpPr/>
          <p:nvPr/>
        </p:nvSpPr>
        <p:spPr>
          <a:xfrm rot="2050058">
            <a:off x="6894205" y="2145860"/>
            <a:ext cx="1043728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5BC8AC-4086-4C9C-B8CF-0A1E4D9BCE18}"/>
              </a:ext>
            </a:extLst>
          </p:cNvPr>
          <p:cNvSpPr txBox="1"/>
          <p:nvPr/>
        </p:nvSpPr>
        <p:spPr>
          <a:xfrm>
            <a:off x="4073236" y="1140016"/>
            <a:ext cx="3137063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 can use </a:t>
            </a:r>
            <a:r>
              <a:rPr lang="en-US" b="1" dirty="0"/>
              <a:t>registers</a:t>
            </a:r>
            <a:r>
              <a:rPr lang="en-US" dirty="0"/>
              <a:t> to control 8 LEDs with a single line of code! This makes programming LED patterns much easier.</a:t>
            </a:r>
          </a:p>
        </p:txBody>
      </p:sp>
    </p:spTree>
    <p:extLst>
      <p:ext uri="{BB962C8B-B14F-4D97-AF65-F5344CB8AC3E}">
        <p14:creationId xmlns:p14="http://schemas.microsoft.com/office/powerpoint/2010/main" val="160164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36016E-8040-408E-A50E-31612A484C0E}"/>
              </a:ext>
            </a:extLst>
          </p:cNvPr>
          <p:cNvSpPr/>
          <p:nvPr/>
        </p:nvSpPr>
        <p:spPr>
          <a:xfrm>
            <a:off x="2971800" y="2514600"/>
            <a:ext cx="685800" cy="685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8A5388-1341-475B-BCAC-C246B7108D11}"/>
              </a:ext>
            </a:extLst>
          </p:cNvPr>
          <p:cNvSpPr/>
          <p:nvPr/>
        </p:nvSpPr>
        <p:spPr>
          <a:xfrm>
            <a:off x="3657600" y="2514600"/>
            <a:ext cx="685800" cy="685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010637-91F5-43EE-9FE9-693C981C6ADF}"/>
              </a:ext>
            </a:extLst>
          </p:cNvPr>
          <p:cNvSpPr/>
          <p:nvPr/>
        </p:nvSpPr>
        <p:spPr>
          <a:xfrm>
            <a:off x="4343400" y="2514600"/>
            <a:ext cx="685800" cy="685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072941-FBDD-4D90-B875-1C53CA440DD6}"/>
              </a:ext>
            </a:extLst>
          </p:cNvPr>
          <p:cNvSpPr/>
          <p:nvPr/>
        </p:nvSpPr>
        <p:spPr>
          <a:xfrm>
            <a:off x="5029200" y="2514600"/>
            <a:ext cx="685800" cy="685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8EF690-07AA-41AC-8113-98B0017B5D0F}"/>
              </a:ext>
            </a:extLst>
          </p:cNvPr>
          <p:cNvSpPr/>
          <p:nvPr/>
        </p:nvSpPr>
        <p:spPr>
          <a:xfrm>
            <a:off x="5715000" y="2514600"/>
            <a:ext cx="685800" cy="685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2D29AA-CB40-466D-92D7-451C1367D9A4}"/>
              </a:ext>
            </a:extLst>
          </p:cNvPr>
          <p:cNvSpPr/>
          <p:nvPr/>
        </p:nvSpPr>
        <p:spPr>
          <a:xfrm>
            <a:off x="6400800" y="2514600"/>
            <a:ext cx="685800" cy="685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F01D71-598C-4675-822F-19FFF9FDEE24}"/>
              </a:ext>
            </a:extLst>
          </p:cNvPr>
          <p:cNvSpPr/>
          <p:nvPr/>
        </p:nvSpPr>
        <p:spPr>
          <a:xfrm>
            <a:off x="7086600" y="2514600"/>
            <a:ext cx="685800" cy="685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3D3AD-2453-41C1-A5BF-2DD66092043C}"/>
              </a:ext>
            </a:extLst>
          </p:cNvPr>
          <p:cNvSpPr/>
          <p:nvPr/>
        </p:nvSpPr>
        <p:spPr>
          <a:xfrm>
            <a:off x="7772400" y="2514600"/>
            <a:ext cx="685800" cy="685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0EAA0-1632-41A3-8ECB-A3F9340B24B7}"/>
              </a:ext>
            </a:extLst>
          </p:cNvPr>
          <p:cNvSpPr txBox="1"/>
          <p:nvPr/>
        </p:nvSpPr>
        <p:spPr>
          <a:xfrm>
            <a:off x="2362200" y="533400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Count the bits from right to left, starting at 0.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0A9E87-29BA-49BD-A6CF-E32A7EFE8207}"/>
              </a:ext>
            </a:extLst>
          </p:cNvPr>
          <p:cNvSpPr txBox="1"/>
          <p:nvPr/>
        </p:nvSpPr>
        <p:spPr>
          <a:xfrm>
            <a:off x="2971800" y="32766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072529-2834-40F9-8577-3E0AEDF39BDD}"/>
              </a:ext>
            </a:extLst>
          </p:cNvPr>
          <p:cNvSpPr txBox="1"/>
          <p:nvPr/>
        </p:nvSpPr>
        <p:spPr>
          <a:xfrm>
            <a:off x="3657600" y="32766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DC55B0-270D-4A2B-B69E-7A91E70A09AA}"/>
              </a:ext>
            </a:extLst>
          </p:cNvPr>
          <p:cNvSpPr txBox="1"/>
          <p:nvPr/>
        </p:nvSpPr>
        <p:spPr>
          <a:xfrm>
            <a:off x="4343400" y="32766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D33B24-556F-4E6D-BD34-54B3686C9E21}"/>
              </a:ext>
            </a:extLst>
          </p:cNvPr>
          <p:cNvSpPr txBox="1"/>
          <p:nvPr/>
        </p:nvSpPr>
        <p:spPr>
          <a:xfrm>
            <a:off x="5029200" y="32766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7797B2-61C6-42E2-ACEC-D291114EE32B}"/>
              </a:ext>
            </a:extLst>
          </p:cNvPr>
          <p:cNvSpPr txBox="1"/>
          <p:nvPr/>
        </p:nvSpPr>
        <p:spPr>
          <a:xfrm>
            <a:off x="5715000" y="32766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1A7E5-73F1-46C2-AB4C-F3C1A056670D}"/>
              </a:ext>
            </a:extLst>
          </p:cNvPr>
          <p:cNvSpPr txBox="1"/>
          <p:nvPr/>
        </p:nvSpPr>
        <p:spPr>
          <a:xfrm>
            <a:off x="6400800" y="32766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DA3935-9438-406A-8F17-FD32E3988FA9}"/>
              </a:ext>
            </a:extLst>
          </p:cNvPr>
          <p:cNvSpPr txBox="1"/>
          <p:nvPr/>
        </p:nvSpPr>
        <p:spPr>
          <a:xfrm>
            <a:off x="7086600" y="32766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96641-6B88-4107-9CB1-8261EC192F16}"/>
              </a:ext>
            </a:extLst>
          </p:cNvPr>
          <p:cNvSpPr txBox="1"/>
          <p:nvPr/>
        </p:nvSpPr>
        <p:spPr>
          <a:xfrm>
            <a:off x="7772400" y="32766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82D92D-5D7C-4E81-9F50-D7EE0E5A5CC5}"/>
              </a:ext>
            </a:extLst>
          </p:cNvPr>
          <p:cNvCxnSpPr>
            <a:cxnSpLocks/>
          </p:cNvCxnSpPr>
          <p:nvPr/>
        </p:nvCxnSpPr>
        <p:spPr>
          <a:xfrm>
            <a:off x="6400800" y="2029690"/>
            <a:ext cx="30480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4F3C2B-F3E3-480A-8D66-87AFAC42A097}"/>
              </a:ext>
            </a:extLst>
          </p:cNvPr>
          <p:cNvSpPr txBox="1"/>
          <p:nvPr/>
        </p:nvSpPr>
        <p:spPr>
          <a:xfrm>
            <a:off x="5105400" y="157249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bit can be 0 or 1.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5D79CE-B774-4A5F-A973-3B1B0827018E}"/>
              </a:ext>
            </a:extLst>
          </p:cNvPr>
          <p:cNvCxnSpPr>
            <a:cxnSpLocks/>
          </p:cNvCxnSpPr>
          <p:nvPr/>
        </p:nvCxnSpPr>
        <p:spPr>
          <a:xfrm flipH="1" flipV="1">
            <a:off x="8153400" y="3706091"/>
            <a:ext cx="304800" cy="9143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6DB983-0158-4AEB-BE96-1E94C5CFA08E}"/>
              </a:ext>
            </a:extLst>
          </p:cNvPr>
          <p:cNvCxnSpPr>
            <a:cxnSpLocks/>
          </p:cNvCxnSpPr>
          <p:nvPr/>
        </p:nvCxnSpPr>
        <p:spPr>
          <a:xfrm flipV="1">
            <a:off x="2819400" y="3733800"/>
            <a:ext cx="381000" cy="882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6C10B41-CC43-4F61-8B22-51556F2455D4}"/>
              </a:ext>
            </a:extLst>
          </p:cNvPr>
          <p:cNvSpPr txBox="1"/>
          <p:nvPr/>
        </p:nvSpPr>
        <p:spPr>
          <a:xfrm>
            <a:off x="2438400" y="462049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Bit 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22F7E1-19EA-4A29-AB94-76182BA1ED81}"/>
              </a:ext>
            </a:extLst>
          </p:cNvPr>
          <p:cNvSpPr txBox="1"/>
          <p:nvPr/>
        </p:nvSpPr>
        <p:spPr>
          <a:xfrm>
            <a:off x="8229600" y="462049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Bit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37D2AF-5870-4532-99AC-C580AD6AE8F7}"/>
              </a:ext>
            </a:extLst>
          </p:cNvPr>
          <p:cNvSpPr txBox="1"/>
          <p:nvPr/>
        </p:nvSpPr>
        <p:spPr>
          <a:xfrm>
            <a:off x="533400" y="5334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Each register has 8 bits:</a:t>
            </a:r>
          </a:p>
        </p:txBody>
      </p:sp>
    </p:spTree>
    <p:extLst>
      <p:ext uri="{BB962C8B-B14F-4D97-AF65-F5344CB8AC3E}">
        <p14:creationId xmlns:p14="http://schemas.microsoft.com/office/powerpoint/2010/main" val="354983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9E37D2AF-5870-4532-99AC-C580AD6AE8F7}"/>
              </a:ext>
            </a:extLst>
          </p:cNvPr>
          <p:cNvSpPr txBox="1"/>
          <p:nvPr/>
        </p:nvSpPr>
        <p:spPr>
          <a:xfrm>
            <a:off x="533400" y="533400"/>
            <a:ext cx="990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bits in the register correspond to physical pins on the Arduino: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74E049-3DCD-474E-924B-534581D77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76400"/>
            <a:ext cx="1581150" cy="4171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170D0D-0018-4588-8C77-264525409EBA}"/>
              </a:ext>
            </a:extLst>
          </p:cNvPr>
          <p:cNvSpPr txBox="1"/>
          <p:nvPr/>
        </p:nvSpPr>
        <p:spPr>
          <a:xfrm>
            <a:off x="6172200" y="1600200"/>
            <a:ext cx="1219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Bit 7</a:t>
            </a:r>
          </a:p>
          <a:p>
            <a:r>
              <a:rPr lang="en-US" sz="3200" dirty="0"/>
              <a:t>Bit 6</a:t>
            </a:r>
          </a:p>
          <a:p>
            <a:r>
              <a:rPr lang="en-US" sz="3200" dirty="0"/>
              <a:t>Bit 5</a:t>
            </a:r>
          </a:p>
          <a:p>
            <a:r>
              <a:rPr lang="en-US" sz="3200" dirty="0"/>
              <a:t>Bit 4</a:t>
            </a:r>
          </a:p>
          <a:p>
            <a:r>
              <a:rPr lang="en-US" sz="3200" dirty="0"/>
              <a:t>Bit 3</a:t>
            </a:r>
          </a:p>
          <a:p>
            <a:r>
              <a:rPr lang="en-US" sz="3200" dirty="0"/>
              <a:t>Bit 2</a:t>
            </a:r>
          </a:p>
          <a:p>
            <a:r>
              <a:rPr lang="en-US" sz="3200" dirty="0"/>
              <a:t>Bit 1</a:t>
            </a:r>
          </a:p>
          <a:p>
            <a:r>
              <a:rPr lang="en-US" sz="3200" dirty="0"/>
              <a:t>Bit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E3ADCA-DDDC-47D9-BFCB-AA3C23DDD0F4}"/>
              </a:ext>
            </a:extLst>
          </p:cNvPr>
          <p:cNvSpPr txBox="1"/>
          <p:nvPr/>
        </p:nvSpPr>
        <p:spPr>
          <a:xfrm>
            <a:off x="533400" y="6182380"/>
            <a:ext cx="990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(We </a:t>
            </a:r>
            <a:r>
              <a:rPr lang="en-US" sz="2800" dirty="0"/>
              <a:t>will talk about pins 8-13 a </a:t>
            </a:r>
            <a:r>
              <a:rPr lang="en-US" sz="2800"/>
              <a:t>little later.)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932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9E37D2AF-5870-4532-99AC-C580AD6AE8F7}"/>
              </a:ext>
            </a:extLst>
          </p:cNvPr>
          <p:cNvSpPr txBox="1"/>
          <p:nvPr/>
        </p:nvSpPr>
        <p:spPr>
          <a:xfrm>
            <a:off x="533400" y="533400"/>
            <a:ext cx="990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DDRD</a:t>
            </a:r>
            <a:r>
              <a:rPr lang="en-US" sz="2800" dirty="0"/>
              <a:t> register replaces the </a:t>
            </a:r>
            <a:r>
              <a:rPr lang="en-US" sz="2800" b="1" dirty="0" err="1"/>
              <a:t>pinMode</a:t>
            </a:r>
            <a:r>
              <a:rPr lang="en-US" sz="2800" b="1" dirty="0"/>
              <a:t>()</a:t>
            </a:r>
            <a:r>
              <a:rPr lang="en-US" sz="2800" dirty="0"/>
              <a:t> command.</a:t>
            </a:r>
          </a:p>
          <a:p>
            <a:r>
              <a:rPr lang="en-US" sz="2800" dirty="0"/>
              <a:t>Setting a bit to 1 sets the pin as an output.</a:t>
            </a:r>
          </a:p>
          <a:p>
            <a:r>
              <a:rPr lang="en-US" sz="2800" dirty="0"/>
              <a:t>Setting a bit to 0 sets the pin as an input.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74E049-3DCD-474E-924B-534581D77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09800"/>
            <a:ext cx="1581150" cy="4171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170D0D-0018-4588-8C77-264525409EBA}"/>
              </a:ext>
            </a:extLst>
          </p:cNvPr>
          <p:cNvSpPr txBox="1"/>
          <p:nvPr/>
        </p:nvSpPr>
        <p:spPr>
          <a:xfrm>
            <a:off x="4419600" y="2057400"/>
            <a:ext cx="609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cs typeface="Courier New" panose="02070309020205020404" pitchFamily="49" charset="0"/>
              </a:rPr>
              <a:t>For example: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DDRD = 0b11111111;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cs typeface="Courier New" panose="02070309020205020404" pitchFamily="49" charset="0"/>
              </a:rPr>
              <a:t>This line of code sets pins 0-7 as outputs.</a:t>
            </a:r>
          </a:p>
          <a:p>
            <a:endParaRPr lang="en-US" sz="3200" dirty="0">
              <a:cs typeface="Courier New" panose="02070309020205020404" pitchFamily="49" charset="0"/>
            </a:endParaRPr>
          </a:p>
          <a:p>
            <a:r>
              <a:rPr lang="en-US" sz="3200" dirty="0">
                <a:cs typeface="Courier New" panose="02070309020205020404" pitchFamily="49" charset="0"/>
              </a:rPr>
              <a:t>Note: the “0b” tells the Arduino that this number is in binary.</a:t>
            </a:r>
          </a:p>
        </p:txBody>
      </p:sp>
    </p:spTree>
    <p:extLst>
      <p:ext uri="{BB962C8B-B14F-4D97-AF65-F5344CB8AC3E}">
        <p14:creationId xmlns:p14="http://schemas.microsoft.com/office/powerpoint/2010/main" val="79527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9E37D2AF-5870-4532-99AC-C580AD6AE8F7}"/>
              </a:ext>
            </a:extLst>
          </p:cNvPr>
          <p:cNvSpPr txBox="1"/>
          <p:nvPr/>
        </p:nvSpPr>
        <p:spPr>
          <a:xfrm>
            <a:off x="533400" y="533400"/>
            <a:ext cx="990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PORTD</a:t>
            </a:r>
            <a:r>
              <a:rPr lang="en-US" sz="2800" dirty="0"/>
              <a:t> register replaces the </a:t>
            </a:r>
            <a:r>
              <a:rPr lang="en-US" sz="2800" b="1" dirty="0" err="1"/>
              <a:t>digitalWrite</a:t>
            </a:r>
            <a:r>
              <a:rPr lang="en-US" sz="2800" b="1" dirty="0"/>
              <a:t>() </a:t>
            </a:r>
            <a:r>
              <a:rPr lang="en-US" sz="2800" dirty="0"/>
              <a:t>command.</a:t>
            </a:r>
          </a:p>
          <a:p>
            <a:r>
              <a:rPr lang="en-US" sz="2800" dirty="0"/>
              <a:t>Setting a bit to 1 sets the pin HIGH.</a:t>
            </a:r>
          </a:p>
          <a:p>
            <a:r>
              <a:rPr lang="en-US" sz="2800" dirty="0"/>
              <a:t>Setting a bit to 0 sets the pin LOW.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74E049-3DCD-474E-924B-534581D77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09800"/>
            <a:ext cx="1581150" cy="4171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170D0D-0018-4588-8C77-264525409EBA}"/>
              </a:ext>
            </a:extLst>
          </p:cNvPr>
          <p:cNvSpPr txBox="1"/>
          <p:nvPr/>
        </p:nvSpPr>
        <p:spPr>
          <a:xfrm>
            <a:off x="4419600" y="2286000"/>
            <a:ext cx="609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cs typeface="Courier New" panose="02070309020205020404" pitchFamily="49" charset="0"/>
              </a:rPr>
              <a:t>For example: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PORTD = 0b10000000;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cs typeface="Courier New" panose="02070309020205020404" pitchFamily="49" charset="0"/>
              </a:rPr>
              <a:t>This line of code sets pin 7 high and all the other pins low.</a:t>
            </a:r>
          </a:p>
        </p:txBody>
      </p:sp>
    </p:spTree>
    <p:extLst>
      <p:ext uri="{BB962C8B-B14F-4D97-AF65-F5344CB8AC3E}">
        <p14:creationId xmlns:p14="http://schemas.microsoft.com/office/powerpoint/2010/main" val="1664378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9E37D2AF-5870-4532-99AC-C580AD6AE8F7}"/>
              </a:ext>
            </a:extLst>
          </p:cNvPr>
          <p:cNvSpPr txBox="1"/>
          <p:nvPr/>
        </p:nvSpPr>
        <p:spPr>
          <a:xfrm>
            <a:off x="533400" y="533400"/>
            <a:ext cx="990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 can now shrink eight lines of code into a single line!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70D0D-0018-4588-8C77-264525409EBA}"/>
              </a:ext>
            </a:extLst>
          </p:cNvPr>
          <p:cNvSpPr txBox="1"/>
          <p:nvPr/>
        </p:nvSpPr>
        <p:spPr>
          <a:xfrm>
            <a:off x="6477000" y="22098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DDRD = 0b11111111;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A610E-AB5B-4E0C-A377-CB17A7449426}"/>
              </a:ext>
            </a:extLst>
          </p:cNvPr>
          <p:cNvSpPr txBox="1"/>
          <p:nvPr/>
        </p:nvSpPr>
        <p:spPr>
          <a:xfrm>
            <a:off x="1143000" y="1349276"/>
            <a:ext cx="289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 OUTPUT);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(1, OUTPUT);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 OUTPUT);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 OUTPUT);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(4, OUTPUT);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(5, OUTPUT);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(6, OUTPUT);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(7, OUTPUT);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EC9C2-5BC9-41E2-969B-890C1C65FC0A}"/>
              </a:ext>
            </a:extLst>
          </p:cNvPr>
          <p:cNvSpPr txBox="1"/>
          <p:nvPr/>
        </p:nvSpPr>
        <p:spPr>
          <a:xfrm>
            <a:off x="1143000" y="4038600"/>
            <a:ext cx="411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 HIGH);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(1, LOW);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 LOW);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 LOW);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(4, LOW);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(5, LOW);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(6, LOW);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(7, LOW);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29DCB9-597F-4C5B-A1BC-6DC92D14FDEC}"/>
              </a:ext>
            </a:extLst>
          </p:cNvPr>
          <p:cNvSpPr txBox="1"/>
          <p:nvPr/>
        </p:nvSpPr>
        <p:spPr>
          <a:xfrm>
            <a:off x="6477000" y="48768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PORTD = 0b10000000;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8B0675A-7DBA-4CC5-AAFC-7C331E9304B5}"/>
              </a:ext>
            </a:extLst>
          </p:cNvPr>
          <p:cNvSpPr/>
          <p:nvPr/>
        </p:nvSpPr>
        <p:spPr>
          <a:xfrm>
            <a:off x="4114800" y="2286000"/>
            <a:ext cx="2362200" cy="457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C688518-8C50-4AD7-8392-8C02B96E078C}"/>
              </a:ext>
            </a:extLst>
          </p:cNvPr>
          <p:cNvSpPr/>
          <p:nvPr/>
        </p:nvSpPr>
        <p:spPr>
          <a:xfrm>
            <a:off x="4267200" y="4953000"/>
            <a:ext cx="2209800" cy="457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77B687-13CE-426D-9337-546AA0801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09800"/>
            <a:ext cx="1790700" cy="2876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028B04-9CB4-4399-B457-0370DC754507}"/>
              </a:ext>
            </a:extLst>
          </p:cNvPr>
          <p:cNvSpPr txBox="1"/>
          <p:nvPr/>
        </p:nvSpPr>
        <p:spPr>
          <a:xfrm>
            <a:off x="533400" y="533400"/>
            <a:ext cx="990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 what about Arduino pins 8-13?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C17644-5716-4882-9451-030FFC84EAB2}"/>
              </a:ext>
            </a:extLst>
          </p:cNvPr>
          <p:cNvSpPr txBox="1"/>
          <p:nvPr/>
        </p:nvSpPr>
        <p:spPr>
          <a:xfrm>
            <a:off x="3276600" y="2133600"/>
            <a:ext cx="14478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1759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B9B92454B73847AA0367335585965E" ma:contentTypeVersion="12" ma:contentTypeDescription="Create a new document." ma:contentTypeScope="" ma:versionID="e03bd757301da460c704f3115d541a61">
  <xsd:schema xmlns:xsd="http://www.w3.org/2001/XMLSchema" xmlns:xs="http://www.w3.org/2001/XMLSchema" xmlns:p="http://schemas.microsoft.com/office/2006/metadata/properties" xmlns:ns2="7e0397fa-c04e-494e-b1f1-774ad14ae133" xmlns:ns3="8413540a-1bb6-4053-94a1-f89835fea1c0" targetNamespace="http://schemas.microsoft.com/office/2006/metadata/properties" ma:root="true" ma:fieldsID="8a43826bbb8ef7d01dc3ce4144ed7f57" ns2:_="" ns3:_="">
    <xsd:import namespace="7e0397fa-c04e-494e-b1f1-774ad14ae133"/>
    <xsd:import namespace="8413540a-1bb6-4053-94a1-f89835fea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397fa-c04e-494e-b1f1-774ad14a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13540a-1bb6-4053-94a1-f89835fea1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9242A1-77BB-4F60-A5F9-5E5EBBE04550}">
  <ds:schemaRefs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7e0397fa-c04e-494e-b1f1-774ad14ae133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8413540a-1bb6-4053-94a1-f89835fea1c0"/>
  </ds:schemaRefs>
</ds:datastoreItem>
</file>

<file path=customXml/itemProps2.xml><?xml version="1.0" encoding="utf-8"?>
<ds:datastoreItem xmlns:ds="http://schemas.openxmlformats.org/officeDocument/2006/customXml" ds:itemID="{2EF6FC7E-4326-442C-B611-69CD0DCE98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397fa-c04e-494e-b1f1-774ad14ae133"/>
    <ds:schemaRef ds:uri="8413540a-1bb6-4053-94a1-f89835fea1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059794-A271-437E-9DCA-E3A61CD4DD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502</Words>
  <Application>Microsoft Macintosh PowerPoint</Application>
  <PresentationFormat>Widescreen</PresentationFormat>
  <Paragraphs>81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Artifakt Element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– Build a Basic LED Circuit</dc:title>
  <dc:creator>Ben</dc:creator>
  <cp:lastModifiedBy>Jennie Fennelle</cp:lastModifiedBy>
  <cp:revision>16</cp:revision>
  <dcterms:created xsi:type="dcterms:W3CDTF">2021-05-11T17:03:55Z</dcterms:created>
  <dcterms:modified xsi:type="dcterms:W3CDTF">2021-07-21T16:23:24Z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0x010100B4B9B92454B73847AA0367335585965E</vt:lpwstr>
  </property>
</Properties>
</file>