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9A002-4686-4820-841E-989D76A17AA7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EFE00-C6B6-439C-B54D-8D637079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3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ffeewhale.com/kubernetes/authentication/x509/2020/05/02/auth01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offeewhale.com/kubernetes/authentication/proxy/2020/05/06/auth05/" TargetMode="External"/><Relationship Id="rId5" Type="http://schemas.openxmlformats.org/officeDocument/2006/relationships/hyperlink" Target="https://coffeewhale.com/kubernetes/authentication/webhook/2020/05/05/auth04/" TargetMode="External"/><Relationship Id="rId4" Type="http://schemas.openxmlformats.org/officeDocument/2006/relationships/hyperlink" Target="https://coffeewhale.com/kubernetes/authentication/oidc/2020/05/04/auth03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4A4A4A"/>
                </a:solidFill>
                <a:effectLst/>
                <a:latin typeface="Nanum Gothic"/>
                <a:hlinkClick r:id="rId3"/>
              </a:rPr>
              <a:t>X.509 Client Certs</a:t>
            </a:r>
            <a:r>
              <a:rPr lang="en-US" altLang="ko-KR" b="0" i="0" dirty="0">
                <a:solidFill>
                  <a:srgbClr val="3A4145"/>
                </a:solidFill>
                <a:effectLst/>
                <a:latin typeface="Nanum Gothic"/>
              </a:rPr>
              <a:t>: X.509 </a:t>
            </a:r>
            <a:r>
              <a:rPr lang="ko-KR" altLang="en-US" b="0" i="0" dirty="0">
                <a:solidFill>
                  <a:srgbClr val="3A4145"/>
                </a:solidFill>
                <a:effectLst/>
                <a:latin typeface="Nanum Gothic"/>
              </a:rPr>
              <a:t>인증서를 이용한 상호 </a:t>
            </a:r>
            <a:r>
              <a:rPr lang="en-US" altLang="ko-KR" b="0" i="0" dirty="0">
                <a:solidFill>
                  <a:srgbClr val="3A4145"/>
                </a:solidFill>
                <a:effectLst/>
                <a:latin typeface="Nanum Gothic"/>
              </a:rPr>
              <a:t>TLS </a:t>
            </a:r>
            <a:r>
              <a:rPr lang="ko-KR" altLang="en-US" b="0" i="0" dirty="0">
                <a:solidFill>
                  <a:srgbClr val="3A4145"/>
                </a:solidFill>
                <a:effectLst/>
                <a:latin typeface="Nanum Gothic"/>
              </a:rPr>
              <a:t>인증</a:t>
            </a:r>
          </a:p>
          <a:p>
            <a:pPr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3A4145"/>
                </a:solidFill>
                <a:effectLst/>
                <a:latin typeface="Nanum Gothic"/>
              </a:rPr>
              <a:t>HTTP Authentication</a:t>
            </a:r>
            <a:r>
              <a:rPr lang="en-US" altLang="ko-KR" b="0" i="0" dirty="0">
                <a:solidFill>
                  <a:srgbClr val="3A4145"/>
                </a:solidFill>
                <a:effectLst/>
                <a:latin typeface="Nanum Gothic"/>
              </a:rPr>
              <a:t>: HTTP Authentication</a:t>
            </a:r>
            <a:r>
              <a:rPr lang="ko-KR" altLang="en-US" b="0" i="0" dirty="0">
                <a:solidFill>
                  <a:srgbClr val="3A4145"/>
                </a:solidFill>
                <a:effectLst/>
                <a:latin typeface="Nanum Gothic"/>
              </a:rPr>
              <a:t>을 이용한 사용자 인증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4A4A4A"/>
                </a:solidFill>
                <a:effectLst/>
                <a:latin typeface="Nanum Gothic"/>
                <a:hlinkClick r:id="rId4"/>
              </a:rPr>
              <a:t>OpenID Connect</a:t>
            </a:r>
            <a:r>
              <a:rPr lang="en-US" altLang="ko-KR" b="0" i="0" dirty="0">
                <a:solidFill>
                  <a:srgbClr val="3A4145"/>
                </a:solidFill>
                <a:effectLst/>
                <a:latin typeface="Nanum Gothic"/>
              </a:rPr>
              <a:t>: Google OAuth</a:t>
            </a:r>
            <a:r>
              <a:rPr lang="ko-KR" altLang="en-US" b="0" i="0" dirty="0">
                <a:solidFill>
                  <a:srgbClr val="3A4145"/>
                </a:solidFill>
                <a:effectLst/>
                <a:latin typeface="Nanum Gothic"/>
              </a:rPr>
              <a:t>와 같은 인증 </a:t>
            </a:r>
            <a:r>
              <a:rPr lang="en-US" altLang="ko-KR" b="0" i="0" dirty="0">
                <a:solidFill>
                  <a:srgbClr val="3A4145"/>
                </a:solidFill>
                <a:effectLst/>
                <a:latin typeface="Nanum Gothic"/>
              </a:rPr>
              <a:t>provider</a:t>
            </a:r>
            <a:r>
              <a:rPr lang="ko-KR" altLang="en-US" b="0" i="0" dirty="0">
                <a:solidFill>
                  <a:srgbClr val="3A4145"/>
                </a:solidFill>
                <a:effectLst/>
                <a:latin typeface="Nanum Gothic"/>
              </a:rPr>
              <a:t>를 이용한 인증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4A4A4A"/>
                </a:solidFill>
                <a:effectLst/>
                <a:latin typeface="Nanum Gothic"/>
                <a:hlinkClick r:id="rId5"/>
              </a:rPr>
              <a:t>Webhook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Nanum Gothic"/>
                <a:hlinkClick r:id="rId5"/>
              </a:rPr>
              <a:t>인증</a:t>
            </a:r>
            <a:r>
              <a:rPr lang="en-US" altLang="ko-KR" b="0" i="0" dirty="0">
                <a:solidFill>
                  <a:srgbClr val="3A4145"/>
                </a:solidFill>
                <a:effectLst/>
                <a:latin typeface="Nanum Gothic"/>
              </a:rPr>
              <a:t>: Webhook </a:t>
            </a:r>
            <a:r>
              <a:rPr lang="ko-KR" altLang="en-US" b="0" i="0" dirty="0">
                <a:solidFill>
                  <a:srgbClr val="3A4145"/>
                </a:solidFill>
                <a:effectLst/>
                <a:latin typeface="Nanum Gothic"/>
              </a:rPr>
              <a:t>인증서버를 통한 사용자 인증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4A4A4A"/>
                </a:solidFill>
                <a:effectLst/>
                <a:latin typeface="Nanum Gothic"/>
                <a:hlinkClick r:id="rId6"/>
              </a:rPr>
              <a:t>Proxy Auth</a:t>
            </a:r>
            <a:r>
              <a:rPr lang="en-US" altLang="ko-KR" b="0" i="0" dirty="0">
                <a:solidFill>
                  <a:srgbClr val="3A4145"/>
                </a:solidFill>
                <a:effectLst/>
                <a:latin typeface="Nanum Gothic"/>
              </a:rPr>
              <a:t>: Proxy </a:t>
            </a:r>
            <a:r>
              <a:rPr lang="ko-KR" altLang="en-US" b="0" i="0" dirty="0">
                <a:solidFill>
                  <a:srgbClr val="3A4145"/>
                </a:solidFill>
                <a:effectLst/>
                <a:latin typeface="Nanum Gothic"/>
              </a:rPr>
              <a:t>서버를 통한 대리 인증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EFE00-C6B6-439C-B54D-8D63707905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4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CA-&gt;CA-&gt;CA-&gt;</a:t>
            </a:r>
            <a:r>
              <a:rPr lang="ko-KR" altLang="en-US" dirty="0"/>
              <a:t> </a:t>
            </a:r>
            <a:r>
              <a:rPr lang="en-US" altLang="ko-KR" dirty="0"/>
              <a:t>Certificate</a:t>
            </a:r>
            <a:r>
              <a:rPr lang="ko-KR" altLang="en-US" dirty="0"/>
              <a:t> </a:t>
            </a:r>
            <a:r>
              <a:rPr lang="en-US" altLang="ko-KR" dirty="0"/>
              <a:t>Chain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EFE00-C6B6-439C-B54D-8D63707905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7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47BFB-DB6D-4FD9-91B4-6EF4D87A9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3FC08C-92A4-4F71-8C08-319F919FD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B23CB-3C06-4771-AA17-31337429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481AF-757D-43D3-AEBF-78FD592F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5BC46-6D5B-4034-86DA-9734A540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3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BB9DA-76B2-43B8-A82A-3D307581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3FC08-DAAD-4AC0-9A0A-C3974F69D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65C39-F5CC-4689-95A3-FB49BD78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8778E-9A5D-4276-8F6D-61CB1036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CF245-6069-4B8A-8EF6-89532B3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5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932877-7EA9-4DD3-89DC-6731F8CCC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F54286-2482-4F14-8A0D-075198BEF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46148-6E73-4704-B419-580BD7B6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E572B-6F38-4504-B562-77612471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C9E77-905E-481D-B2C3-802845BE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2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2F060-F497-46D0-A044-967EEF5C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442F7-381E-4E06-9A7B-42C7A829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8418C-FA3C-45BA-95D7-C3C4FE19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51CF3-1549-4DEE-A807-3F6A8CA9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E7D3D-0CC0-4C5F-99EA-EF0987B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3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BA2F4-5565-4019-BB06-D76AE304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654C6E-E988-4108-BFDC-9E6CA238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4161B-A928-4BE8-9A58-A667E5FB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8EB9F-5982-475A-84A3-91070DBE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4D300-563B-479A-A5FA-0DB741AD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2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77CA3-D839-4C74-AF23-4AEF9DB3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AF868-8437-4806-9B76-9E2486F28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ECF669-5CAF-49C9-9A11-D0550AA3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4EF071-C8B6-472F-B56F-9A3E6817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8B159-CAAD-4BD7-AB20-903FEC92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D0043A-0883-4050-8CCF-40354739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18E8D-B5A6-4E82-98CB-8DFB8CAC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48AB9-4E77-4569-8929-AA5B68D1D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C42F2-F2EC-4B00-A6E1-3AB69810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0DF9CF-14F0-4AE4-ADD7-6E0E8BFAE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DF058A-49CA-412E-9C24-9C0F05D71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622957-5E12-49FB-9995-6634CDB4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46B3B5-29B9-4DFE-9307-563C4154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017C9E-19BA-40AF-B0E5-CC1E6303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8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69874-B9FB-4511-ADCF-FF4DD796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926694-9AD1-4146-8894-E61338B8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A7379-64F6-4CE6-8936-932E5D55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F111BE-AD57-483A-90CF-23CA930B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10CC5A-ACF7-40E4-9246-AEFC7F43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B88E02-DB88-4D88-B3B7-B6679E3B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BB9D5-DB6A-4392-9F2E-8031B26B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8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787CE-B284-4BFB-A5B3-9218E67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FBD2-8E92-4DFD-A403-40661D5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070874-0159-460B-BB6A-1682C2D8B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CBB76-4E1A-47ED-8378-9CD821FC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3C504-9133-4AEC-B5B4-3202990D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F02B0-1EFB-4F93-B3C8-CA62338A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1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8E8B2-271B-4CF1-B600-315B9BBF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6E379-AEA7-480B-8268-66217B529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282637-1A62-4BD8-8DC3-ECFEF53A3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C7FB1-550E-4259-82D7-BFAB46E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86A2B-4A43-4C8D-B34A-4D667CE6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420F66-8FE4-463A-9EF1-81CAB8CD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D55793-CE34-4727-977E-46CDD484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7BD08-B207-41AC-A248-853A3C2F5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7B4A2-3156-4D4B-8FA6-E68D95302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014EA-6A36-47BB-AD19-541C37F8F40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983F7-B2CA-4506-A096-9696BC54F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C385-1B31-4B37-92E2-2E443ADB5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6CB7-BA46-468D-A59D-29E41EEA7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2543"/>
            <a:ext cx="9144000" cy="1334964"/>
          </a:xfrm>
        </p:spPr>
        <p:txBody>
          <a:bodyPr>
            <a:normAutofit/>
          </a:bodyPr>
          <a:lstStyle/>
          <a:p>
            <a:r>
              <a:rPr lang="ko-KR" altLang="en-US" sz="7200" b="1" dirty="0" err="1"/>
              <a:t>쿠버네티스</a:t>
            </a:r>
            <a:r>
              <a:rPr lang="ko-KR" altLang="en-US" sz="7200" b="1" dirty="0"/>
              <a:t>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945C7-6003-490B-8692-D30DBBB5A179}"/>
              </a:ext>
            </a:extLst>
          </p:cNvPr>
          <p:cNvSpPr txBox="1"/>
          <p:nvPr/>
        </p:nvSpPr>
        <p:spPr>
          <a:xfrm>
            <a:off x="4137170" y="4683001"/>
            <a:ext cx="39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Choi </a:t>
            </a:r>
            <a:r>
              <a:rPr lang="en-US" altLang="ko-KR" b="1" dirty="0" err="1"/>
              <a:t>Dae</a:t>
            </a:r>
            <a:r>
              <a:rPr lang="en-US" altLang="ko-KR" b="1" dirty="0"/>
              <a:t> </a:t>
            </a:r>
            <a:r>
              <a:rPr lang="en-US" altLang="ko-KR" b="1" dirty="0" err="1"/>
              <a:t>Hwi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E7FA25-936E-424F-952A-5D22172C4536}"/>
              </a:ext>
            </a:extLst>
          </p:cNvPr>
          <p:cNvSpPr/>
          <p:nvPr/>
        </p:nvSpPr>
        <p:spPr>
          <a:xfrm>
            <a:off x="2785145" y="2697912"/>
            <a:ext cx="6635692" cy="12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831A03-2038-4D70-B367-7F3E1EC9C336}"/>
              </a:ext>
            </a:extLst>
          </p:cNvPr>
          <p:cNvSpPr/>
          <p:nvPr/>
        </p:nvSpPr>
        <p:spPr>
          <a:xfrm>
            <a:off x="2785145" y="1181733"/>
            <a:ext cx="6635692" cy="12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2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418165" y="349682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접근제어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B1ADE-CD98-441E-BD82-79425DA0C654}"/>
              </a:ext>
            </a:extLst>
          </p:cNvPr>
          <p:cNvSpPr/>
          <p:nvPr/>
        </p:nvSpPr>
        <p:spPr>
          <a:xfrm>
            <a:off x="528506" y="811347"/>
            <a:ext cx="11663494" cy="94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A082E-FC76-4513-B145-FF22DA99F300}"/>
              </a:ext>
            </a:extLst>
          </p:cNvPr>
          <p:cNvSpPr txBox="1"/>
          <p:nvPr/>
        </p:nvSpPr>
        <p:spPr>
          <a:xfrm>
            <a:off x="1208259" y="1202599"/>
            <a:ext cx="1048363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Kubernetes</a:t>
            </a:r>
            <a:r>
              <a:rPr lang="ko-KR" altLang="en-US" dirty="0"/>
              <a:t>는 내부적으로 유저 인증 정보를 저장하지 않음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각각의 인증 시스템에서 제공해주는 신원 확인 기능들을 활용하여 사용자 인증</a:t>
            </a:r>
            <a:r>
              <a:rPr lang="en-US" altLang="ko-KR" dirty="0"/>
              <a:t>/</a:t>
            </a:r>
            <a:r>
              <a:rPr lang="ko-KR" altLang="en-US" dirty="0"/>
              <a:t>유저를 인식함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Authentication </a:t>
            </a:r>
            <a:r>
              <a:rPr lang="en-US" altLang="ko-KR" dirty="0"/>
              <a:t>: </a:t>
            </a:r>
            <a:r>
              <a:rPr lang="ko-KR" altLang="en-US" u="sng" dirty="0"/>
              <a:t>접속한 사람</a:t>
            </a:r>
            <a:r>
              <a:rPr lang="ko-KR" altLang="en-US" dirty="0"/>
              <a:t>의 신분 인증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HTTP Authentication, X.509 Certificate, OpenID Connection, Webhook </a:t>
            </a:r>
            <a:r>
              <a:rPr lang="ko-KR" altLang="en-US" dirty="0"/>
              <a:t>인증</a:t>
            </a:r>
            <a:r>
              <a:rPr lang="en-US" altLang="ko-KR" dirty="0"/>
              <a:t>, Proxy </a:t>
            </a:r>
            <a:r>
              <a:rPr lang="ko-KR" altLang="en-US" dirty="0"/>
              <a:t>인증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Authorization</a:t>
            </a:r>
            <a:r>
              <a:rPr lang="en-US" altLang="ko-KR" dirty="0"/>
              <a:t> : </a:t>
            </a:r>
            <a:r>
              <a:rPr lang="ko-KR" altLang="en-US" u="sng" dirty="0"/>
              <a:t>어떤 권한</a:t>
            </a:r>
            <a:r>
              <a:rPr lang="ko-KR" altLang="en-US" dirty="0"/>
              <a:t>을 가지고 </a:t>
            </a:r>
            <a:r>
              <a:rPr lang="ko-KR" altLang="en-US" u="sng" dirty="0"/>
              <a:t>어떤 행동</a:t>
            </a:r>
            <a:r>
              <a:rPr lang="ko-KR" altLang="en-US" dirty="0"/>
              <a:t>을 할 수 있는지 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Role, Subjects, </a:t>
            </a:r>
            <a:r>
              <a:rPr lang="en-US" altLang="ko-KR" dirty="0" err="1"/>
              <a:t>RoleBinding</a:t>
            </a:r>
            <a:endParaRPr lang="en-US" altLang="ko-KR" dirty="0"/>
          </a:p>
          <a:p>
            <a:pPr lvl="1"/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Admission Control </a:t>
            </a:r>
            <a:r>
              <a:rPr lang="en-US" altLang="ko-KR" dirty="0"/>
              <a:t>: </a:t>
            </a:r>
            <a:r>
              <a:rPr lang="ko-KR" altLang="en-US" dirty="0"/>
              <a:t>인증과 권한 확인 이후에 추가적으로 요청 내용에 대한 검증이나</a:t>
            </a:r>
            <a:r>
              <a:rPr lang="en-US" altLang="ko-KR" dirty="0"/>
              <a:t>, </a:t>
            </a:r>
            <a:r>
              <a:rPr lang="ko-KR" altLang="en-US" dirty="0"/>
              <a:t>요청 내용을 강제로 변경할 때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22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418165" y="349682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Authentication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B1ADE-CD98-441E-BD82-79425DA0C654}"/>
              </a:ext>
            </a:extLst>
          </p:cNvPr>
          <p:cNvSpPr/>
          <p:nvPr/>
        </p:nvSpPr>
        <p:spPr>
          <a:xfrm>
            <a:off x="528506" y="811347"/>
            <a:ext cx="11663494" cy="94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A082E-FC76-4513-B145-FF22DA99F300}"/>
              </a:ext>
            </a:extLst>
          </p:cNvPr>
          <p:cNvSpPr txBox="1"/>
          <p:nvPr/>
        </p:nvSpPr>
        <p:spPr>
          <a:xfrm>
            <a:off x="803876" y="1036988"/>
            <a:ext cx="10550663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HTTP Basic</a:t>
            </a:r>
            <a:r>
              <a:rPr lang="ko-KR" altLang="en-US" b="1" dirty="0"/>
              <a:t> </a:t>
            </a:r>
            <a:r>
              <a:rPr lang="en-US" altLang="ko-KR" b="1" dirty="0"/>
              <a:t>Authentication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HTTP </a:t>
            </a:r>
            <a:r>
              <a:rPr lang="ko-KR" altLang="en-US" dirty="0"/>
              <a:t>프로토콜에서 제공하는 인증 방법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KUBECONFIC </a:t>
            </a:r>
            <a:r>
              <a:rPr lang="ko-KR" altLang="en-US" dirty="0"/>
              <a:t>파일 </a:t>
            </a:r>
            <a:r>
              <a:rPr lang="en-US" altLang="ko-KR" dirty="0"/>
              <a:t>(</a:t>
            </a:r>
            <a:r>
              <a:rPr lang="ko-KR" altLang="en-US" dirty="0" err="1"/>
              <a:t>쿠베네티스</a:t>
            </a:r>
            <a:r>
              <a:rPr lang="ko-KR" altLang="en-US" dirty="0"/>
              <a:t> 마스터 </a:t>
            </a:r>
            <a:r>
              <a:rPr lang="en-US" altLang="ko-KR" dirty="0"/>
              <a:t>API </a:t>
            </a:r>
            <a:r>
              <a:rPr lang="ko-KR" altLang="en-US" dirty="0"/>
              <a:t>서버와 통신하기 위한 정보</a:t>
            </a:r>
            <a:r>
              <a:rPr lang="en-US" altLang="ko-KR" dirty="0"/>
              <a:t>)</a:t>
            </a:r>
            <a:r>
              <a:rPr lang="ko-KR" altLang="en-US" dirty="0"/>
              <a:t>안에 </a:t>
            </a:r>
            <a:r>
              <a:rPr lang="en-US" altLang="ko-KR" dirty="0"/>
              <a:t>HTTP </a:t>
            </a:r>
            <a:r>
              <a:rPr lang="ko-KR" altLang="en-US" dirty="0"/>
              <a:t>헤더에 사용자 정보를 추가함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사용자 이름과 비밀번호만을 요구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47AC9-1673-4CDA-B0FC-C89E5D1818AC}"/>
              </a:ext>
            </a:extLst>
          </p:cNvPr>
          <p:cNvSpPr txBox="1"/>
          <p:nvPr/>
        </p:nvSpPr>
        <p:spPr>
          <a:xfrm>
            <a:off x="2041861" y="3626371"/>
            <a:ext cx="48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password,</a:t>
            </a:r>
            <a:r>
              <a:rPr lang="ko-KR" altLang="en-US" dirty="0"/>
              <a:t> </a:t>
            </a:r>
            <a:r>
              <a:rPr lang="en-US" altLang="ko-KR" dirty="0"/>
              <a:t>user,</a:t>
            </a:r>
            <a:r>
              <a:rPr lang="ko-KR" altLang="en-US" dirty="0"/>
              <a:t> </a:t>
            </a:r>
            <a:r>
              <a:rPr lang="en-US" altLang="ko-KR" dirty="0" err="1"/>
              <a:t>uid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group1,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757DCB-A266-4328-B02A-1DFC915F7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79" y="4245857"/>
            <a:ext cx="5593512" cy="2262461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2B1F126-0013-4FAE-92B5-323B32C6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994" y="3626371"/>
            <a:ext cx="4750247" cy="270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1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418165" y="349682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Authentication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B1ADE-CD98-441E-BD82-79425DA0C654}"/>
              </a:ext>
            </a:extLst>
          </p:cNvPr>
          <p:cNvSpPr/>
          <p:nvPr/>
        </p:nvSpPr>
        <p:spPr>
          <a:xfrm>
            <a:off x="528506" y="811347"/>
            <a:ext cx="11663494" cy="94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A082E-FC76-4513-B145-FF22DA99F300}"/>
              </a:ext>
            </a:extLst>
          </p:cNvPr>
          <p:cNvSpPr txBox="1"/>
          <p:nvPr/>
        </p:nvSpPr>
        <p:spPr>
          <a:xfrm>
            <a:off x="803876" y="1036988"/>
            <a:ext cx="10985669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X.509 </a:t>
            </a:r>
            <a:r>
              <a:rPr lang="ko-KR" altLang="en-US" b="1" dirty="0"/>
              <a:t>인증서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X.509 : Public Key Infrastructure(PKI) </a:t>
            </a:r>
            <a:r>
              <a:rPr lang="ko-KR" altLang="en-US" dirty="0"/>
              <a:t>기술 중 가장 널리 알려진 표준 포맷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CA : </a:t>
            </a:r>
            <a:r>
              <a:rPr lang="ko-KR" altLang="en-US" dirty="0"/>
              <a:t>서명된 인증서를 발급하는 기관 </a:t>
            </a:r>
            <a:r>
              <a:rPr lang="en-US" altLang="ko-KR" dirty="0"/>
              <a:t>(certificate chain)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CSR : ‘</a:t>
            </a:r>
            <a:r>
              <a:rPr lang="ko-KR" altLang="en-US" dirty="0"/>
              <a:t>인증서 서명 요청</a:t>
            </a:r>
            <a:r>
              <a:rPr lang="en-US" altLang="ko-KR" dirty="0"/>
              <a:t>’</a:t>
            </a:r>
            <a:r>
              <a:rPr lang="ko-KR" altLang="en-US" dirty="0"/>
              <a:t>을 위한 문서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C2CB56-FDED-49C2-98D8-426F5F8D6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67" y="4026392"/>
            <a:ext cx="7124045" cy="24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2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418165" y="349682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Authorization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B1ADE-CD98-441E-BD82-79425DA0C654}"/>
              </a:ext>
            </a:extLst>
          </p:cNvPr>
          <p:cNvSpPr/>
          <p:nvPr/>
        </p:nvSpPr>
        <p:spPr>
          <a:xfrm>
            <a:off x="528506" y="811347"/>
            <a:ext cx="11663494" cy="94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1E560-754C-4F66-9BAB-8A205C00CE30}"/>
              </a:ext>
            </a:extLst>
          </p:cNvPr>
          <p:cNvSpPr txBox="1"/>
          <p:nvPr/>
        </p:nvSpPr>
        <p:spPr>
          <a:xfrm>
            <a:off x="803876" y="1036988"/>
            <a:ext cx="1098566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RBAC (</a:t>
            </a:r>
            <a:r>
              <a:rPr lang="ko-KR" altLang="en-US" b="1" dirty="0"/>
              <a:t>역할 기반 접근 제어</a:t>
            </a:r>
            <a:r>
              <a:rPr lang="en-US" altLang="ko-KR" b="1" dirty="0"/>
              <a:t>, Role Based Access Control)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Role, Subjects, </a:t>
            </a:r>
            <a:r>
              <a:rPr lang="en-US" altLang="ko-KR" dirty="0" err="1"/>
              <a:t>RoleBinding</a:t>
            </a:r>
            <a:r>
              <a:rPr lang="en-US" altLang="ko-KR" dirty="0"/>
              <a:t> 3</a:t>
            </a:r>
            <a:r>
              <a:rPr lang="ko-KR" altLang="en-US" dirty="0"/>
              <a:t>가지 리소스로 구성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User</a:t>
            </a:r>
            <a:r>
              <a:rPr lang="ko-KR" altLang="en-US" dirty="0"/>
              <a:t>에게 어떠한 </a:t>
            </a:r>
            <a:r>
              <a:rPr lang="en-US" altLang="ko-KR" dirty="0"/>
              <a:t>Role</a:t>
            </a:r>
            <a:r>
              <a:rPr lang="ko-KR" altLang="en-US" dirty="0"/>
              <a:t>을 어떻게 줄 것인지를 결정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6A7AD3-D741-46CA-B517-6E976FE4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2745798"/>
            <a:ext cx="8278380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418165" y="349682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Authorization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B1ADE-CD98-441E-BD82-79425DA0C654}"/>
              </a:ext>
            </a:extLst>
          </p:cNvPr>
          <p:cNvSpPr/>
          <p:nvPr/>
        </p:nvSpPr>
        <p:spPr>
          <a:xfrm>
            <a:off x="528506" y="811347"/>
            <a:ext cx="11663494" cy="94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1E560-754C-4F66-9BAB-8A205C00CE30}"/>
              </a:ext>
            </a:extLst>
          </p:cNvPr>
          <p:cNvSpPr txBox="1"/>
          <p:nvPr/>
        </p:nvSpPr>
        <p:spPr>
          <a:xfrm>
            <a:off x="803876" y="1036988"/>
            <a:ext cx="10985669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RBAC (</a:t>
            </a:r>
            <a:r>
              <a:rPr lang="ko-KR" altLang="en-US" b="1" dirty="0"/>
              <a:t>역할 기반 접근 제어</a:t>
            </a:r>
            <a:r>
              <a:rPr lang="en-US" altLang="ko-KR" b="1" dirty="0"/>
              <a:t>, Role Based Access Control)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Role </a:t>
            </a:r>
            <a:r>
              <a:rPr lang="en-US" altLang="ko-KR" b="1" dirty="0" err="1"/>
              <a:t>Role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특정 </a:t>
            </a:r>
            <a:r>
              <a:rPr lang="en-US" altLang="ko-KR" dirty="0"/>
              <a:t>namespace)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Rolebinding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특정 </a:t>
            </a:r>
            <a:r>
              <a:rPr lang="en-US" altLang="ko-KR" dirty="0"/>
              <a:t>namespace)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04F53BD-B07A-443D-82A1-895065555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87" y="2439787"/>
            <a:ext cx="1752600" cy="89535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6BFFD34-0BAD-417F-A84E-6D81E9AA1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37" y="4343770"/>
            <a:ext cx="1714500" cy="1295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579FE0-0FB9-4F6D-AE5F-A86EE419741A}"/>
              </a:ext>
            </a:extLst>
          </p:cNvPr>
          <p:cNvSpPr txBox="1"/>
          <p:nvPr/>
        </p:nvSpPr>
        <p:spPr>
          <a:xfrm>
            <a:off x="3752295" y="2379630"/>
            <a:ext cx="2515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API Groups : resource</a:t>
            </a:r>
            <a:r>
              <a:rPr lang="ko-KR" altLang="en-US" sz="1200" dirty="0"/>
              <a:t>가 속한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apigroup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Resource : </a:t>
            </a:r>
            <a:r>
              <a:rPr lang="ko-KR" altLang="en-US" sz="1200" dirty="0"/>
              <a:t>규칙을 적용할 </a:t>
            </a:r>
            <a:r>
              <a:rPr lang="en-US" altLang="ko-KR" sz="1200" dirty="0"/>
              <a:t>Resource </a:t>
            </a:r>
            <a:r>
              <a:rPr lang="ko-KR" altLang="en-US" sz="1200" dirty="0"/>
              <a:t>목록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verbs : Resource </a:t>
            </a:r>
            <a:r>
              <a:rPr lang="ko-KR" altLang="en-US" sz="1200" dirty="0"/>
              <a:t>접근 동사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7EE67-EDE1-4A4B-9E65-D8505F605C67}"/>
              </a:ext>
            </a:extLst>
          </p:cNvPr>
          <p:cNvSpPr txBox="1"/>
          <p:nvPr/>
        </p:nvSpPr>
        <p:spPr>
          <a:xfrm>
            <a:off x="3752295" y="4568475"/>
            <a:ext cx="2515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kind : </a:t>
            </a:r>
            <a:r>
              <a:rPr lang="ko-KR" altLang="en-US" sz="1200" dirty="0"/>
              <a:t>참조할 정책</a:t>
            </a:r>
            <a:r>
              <a:rPr lang="en-US" altLang="ko-KR" sz="1200" dirty="0"/>
              <a:t>(Role)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kind:role</a:t>
            </a:r>
            <a:r>
              <a:rPr lang="ko-KR" altLang="en-US" sz="1200" dirty="0"/>
              <a:t>의 </a:t>
            </a:r>
            <a:r>
              <a:rPr lang="en-US" altLang="ko-KR" sz="1200" dirty="0"/>
              <a:t>metadata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Subjects : </a:t>
            </a:r>
            <a:r>
              <a:rPr lang="ko-KR" altLang="en-US" sz="1200" dirty="0"/>
              <a:t>주체의 종류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1561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418165" y="349682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Network Policy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B1ADE-CD98-441E-BD82-79425DA0C654}"/>
              </a:ext>
            </a:extLst>
          </p:cNvPr>
          <p:cNvSpPr/>
          <p:nvPr/>
        </p:nvSpPr>
        <p:spPr>
          <a:xfrm>
            <a:off x="528506" y="811347"/>
            <a:ext cx="11663494" cy="94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4C51D-2845-4332-BFFF-E08806C3CE0F}"/>
              </a:ext>
            </a:extLst>
          </p:cNvPr>
          <p:cNvSpPr txBox="1"/>
          <p:nvPr/>
        </p:nvSpPr>
        <p:spPr>
          <a:xfrm>
            <a:off x="1065320" y="1313895"/>
            <a:ext cx="9925235" cy="3501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Pod </a:t>
            </a:r>
            <a:r>
              <a:rPr lang="ko-KR" altLang="en-US" dirty="0"/>
              <a:t>용 방화벽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Kubernetes Network</a:t>
            </a:r>
            <a:r>
              <a:rPr lang="ko-KR" altLang="en-US" dirty="0"/>
              <a:t> 기본 정책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Cluster</a:t>
            </a:r>
            <a:r>
              <a:rPr lang="ko-KR" altLang="en-US" sz="1400" dirty="0"/>
              <a:t>에 </a:t>
            </a:r>
            <a:r>
              <a:rPr lang="en-US" altLang="ko-KR" sz="1400" dirty="0"/>
              <a:t>Network </a:t>
            </a:r>
            <a:r>
              <a:rPr lang="ko-KR" altLang="en-US" sz="1400" dirty="0"/>
              <a:t>정책이 하나도 설정 되어있지 않음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Namespace</a:t>
            </a:r>
            <a:r>
              <a:rPr lang="ko-KR" altLang="en-US" sz="1400" dirty="0"/>
              <a:t>의 모든 </a:t>
            </a:r>
            <a:r>
              <a:rPr lang="en-US" altLang="ko-KR" sz="1400" dirty="0"/>
              <a:t>Traffic</a:t>
            </a:r>
            <a:r>
              <a:rPr lang="ko-KR" altLang="en-US" sz="1400" dirty="0"/>
              <a:t>이 열려 있음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한 개의 네트워크 정책이라도 설정되면</a:t>
            </a:r>
            <a:r>
              <a:rPr lang="en-US" altLang="ko-KR" sz="1400" dirty="0"/>
              <a:t>, </a:t>
            </a:r>
            <a:r>
              <a:rPr lang="ko-KR" altLang="en-US" sz="1400" dirty="0"/>
              <a:t>정책의 영향을 받는 </a:t>
            </a:r>
            <a:r>
              <a:rPr lang="en-US" altLang="ko-KR" sz="1400" dirty="0"/>
              <a:t>Pod</a:t>
            </a:r>
            <a:r>
              <a:rPr lang="ko-KR" altLang="en-US" sz="1400" dirty="0"/>
              <a:t>에 대해 나머지 </a:t>
            </a:r>
            <a:r>
              <a:rPr lang="en-US" altLang="ko-KR" sz="1400" dirty="0"/>
              <a:t>Traffic</a:t>
            </a:r>
            <a:r>
              <a:rPr lang="ko-KR" altLang="en-US" sz="1400" dirty="0"/>
              <a:t>이 전부 막힘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인바운드</a:t>
            </a:r>
            <a:r>
              <a:rPr lang="ko-KR" altLang="en-US" dirty="0"/>
              <a:t> 트래픽 </a:t>
            </a:r>
            <a:r>
              <a:rPr lang="en-US" altLang="ko-KR" dirty="0"/>
              <a:t>: </a:t>
            </a:r>
            <a:r>
              <a:rPr lang="ko-KR" altLang="en-US" dirty="0"/>
              <a:t>외부로부터 시작된 트래픽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아웃바운드</a:t>
            </a:r>
            <a:r>
              <a:rPr lang="ko-KR" altLang="en-US" dirty="0"/>
              <a:t> 트래픽 </a:t>
            </a:r>
            <a:r>
              <a:rPr lang="en-US" altLang="ko-KR" dirty="0"/>
              <a:t>: </a:t>
            </a:r>
            <a:r>
              <a:rPr lang="ko-KR" altLang="en-US" dirty="0"/>
              <a:t>내부에서 시작된 트래픽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752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418165" y="349682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Network Policy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B1ADE-CD98-441E-BD82-79425DA0C654}"/>
              </a:ext>
            </a:extLst>
          </p:cNvPr>
          <p:cNvSpPr/>
          <p:nvPr/>
        </p:nvSpPr>
        <p:spPr>
          <a:xfrm>
            <a:off x="528506" y="811347"/>
            <a:ext cx="11663494" cy="94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06A4FC6-DF3B-4FE3-80A5-9BB1CF67F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50" y="1660170"/>
            <a:ext cx="2637259" cy="2716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9B1F6-05B3-49AA-BA35-A4304CE827F6}"/>
              </a:ext>
            </a:extLst>
          </p:cNvPr>
          <p:cNvSpPr txBox="1"/>
          <p:nvPr/>
        </p:nvSpPr>
        <p:spPr>
          <a:xfrm>
            <a:off x="5060272" y="2474893"/>
            <a:ext cx="4793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kind : </a:t>
            </a:r>
            <a:r>
              <a:rPr lang="en-US" altLang="ko-KR" sz="1400" dirty="0" err="1"/>
              <a:t>NetworkPolicy</a:t>
            </a:r>
            <a:endParaRPr lang="en-US" altLang="ko-KR" sz="1400" dirty="0"/>
          </a:p>
          <a:p>
            <a:r>
              <a:rPr lang="en-US" altLang="ko-KR" sz="1400" dirty="0" err="1"/>
              <a:t>PodSelector</a:t>
            </a:r>
            <a:r>
              <a:rPr lang="en-US" altLang="ko-KR" sz="1400" dirty="0"/>
              <a:t> : </a:t>
            </a:r>
            <a:r>
              <a:rPr lang="ko-KR" altLang="en-US" sz="1400" dirty="0"/>
              <a:t>어떤 </a:t>
            </a:r>
            <a:r>
              <a:rPr lang="en-US" altLang="ko-KR" sz="1400" dirty="0"/>
              <a:t>Pod</a:t>
            </a:r>
            <a:r>
              <a:rPr lang="ko-KR" altLang="en-US" sz="1400" dirty="0"/>
              <a:t>에 </a:t>
            </a:r>
            <a:r>
              <a:rPr lang="en-US" altLang="ko-KR" sz="1400" dirty="0"/>
              <a:t>Policy</a:t>
            </a:r>
            <a:r>
              <a:rPr lang="ko-KR" altLang="en-US" sz="1400" dirty="0"/>
              <a:t>를 적용할 것인지</a:t>
            </a:r>
            <a:endParaRPr lang="en-US" altLang="ko-KR" sz="1400" dirty="0"/>
          </a:p>
          <a:p>
            <a:r>
              <a:rPr lang="en-US" altLang="ko-KR" sz="1400" dirty="0"/>
              <a:t>Ingress : </a:t>
            </a:r>
            <a:r>
              <a:rPr lang="ko-KR" altLang="en-US" sz="1400" dirty="0"/>
              <a:t>안으로 들어오는 트래픽</a:t>
            </a:r>
            <a:endParaRPr lang="en-US" altLang="ko-KR" sz="1400" dirty="0"/>
          </a:p>
          <a:p>
            <a:r>
              <a:rPr lang="en-US" altLang="ko-KR" sz="1400" dirty="0"/>
              <a:t>Egress : </a:t>
            </a:r>
            <a:r>
              <a:rPr lang="ko-KR" altLang="en-US" sz="1400" dirty="0"/>
              <a:t>외부로 나가는 트래픽</a:t>
            </a:r>
          </a:p>
        </p:txBody>
      </p:sp>
    </p:spTree>
    <p:extLst>
      <p:ext uri="{BB962C8B-B14F-4D97-AF65-F5344CB8AC3E}">
        <p14:creationId xmlns:p14="http://schemas.microsoft.com/office/powerpoint/2010/main" val="23977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397</Words>
  <Application>Microsoft Office PowerPoint</Application>
  <PresentationFormat>와이드스크린</PresentationFormat>
  <Paragraphs>69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Nanum Gothic</vt:lpstr>
      <vt:lpstr>맑은 고딕</vt:lpstr>
      <vt:lpstr>Arial</vt:lpstr>
      <vt:lpstr>Wingdings</vt:lpstr>
      <vt:lpstr>Office 테마</vt:lpstr>
      <vt:lpstr>쿠버네티스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쿠버네티스 발표</dc:title>
  <dc:creator>sinjh1796@kaist.ac.kr</dc:creator>
  <cp:lastModifiedBy>sinjh1796@kaist.ac.kr</cp:lastModifiedBy>
  <cp:revision>52</cp:revision>
  <dcterms:created xsi:type="dcterms:W3CDTF">2021-06-11T06:44:38Z</dcterms:created>
  <dcterms:modified xsi:type="dcterms:W3CDTF">2021-08-17T09:53:04Z</dcterms:modified>
</cp:coreProperties>
</file>