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0" y="254000"/>
            <a:ext cx="4826000" cy="635000"/>
          </a:xfrm>
        </p:spPr>
        <p:txBody>
          <a:bodyPr/>
          <a:lstStyle/>
          <a:p>
            <a:r>
              <a:rPr lang="en-US" sz="2400" b="true">
                <a:solidFill>
                  <a:srgbClr val="005281"/>
                </a:solidFill>
              </a:rPr>
              <a:t>The Projector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" y="762000"/>
            <a:ext cx="4826000" cy="635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>
                <a:solidFill>
                  <a:srgbClr val="005281"/>
                </a:solidFill>
              </a:rPr>
              <a:t>Meilensteinplan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54000"/>
            <a:ext cx="1905000" cy="635000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>
            <a:off x="0" y="2603500"/>
            <a:ext cx="9144000" cy="1270000"/>
          </a:xfrm>
          <a:prstGeom prst="rightArrow">
            <a:avLst/>
          </a:prstGeom>
          <a:solidFill>
            <a:srgbClr val="C3E3F8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286000"/>
            <a:ext cx="508000" cy="508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190500" y="4445000"/>
            <a:ext cx="1143000" cy="508000"/>
          </a:xfrm>
          <a:prstGeom prst="rect">
            <a:avLst/>
          </a:prstGeom>
        </p:spPr>
        <p:txBody>
          <a:bodyPr anchor="t" rtlCol="false"/>
          <a:lstStyle/>
          <a:p>
            <a:pPr algn="ctr"/>
            <a:r>
              <a:rPr lang="en-US" sz="1000">
                <a:solidFill>
                  <a:srgbClr val="000000"/>
                </a:solidFill>
                <a:latin typeface="Cavolini"/>
              </a:rPr>
              <a:t>Projektstart erfolgt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286000"/>
            <a:ext cx="508000" cy="5080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>
            <a:off x="2794000" y="5080000"/>
            <a:ext cx="1143000" cy="508000"/>
          </a:xfrm>
          <a:prstGeom prst="rect">
            <a:avLst/>
          </a:prstGeom>
        </p:spPr>
        <p:txBody>
          <a:bodyPr anchor="t" rtlCol="false"/>
          <a:lstStyle/>
          <a:p>
            <a:pPr algn="ctr"/>
            <a:r>
              <a:rPr lang="en-US" sz="1000">
                <a:solidFill>
                  <a:srgbClr val="000000"/>
                </a:solidFill>
                <a:latin typeface="Cavolini"/>
              </a:rPr>
              <a:t>Backend mit DB erledigt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2413000"/>
            <a:ext cx="381000" cy="3683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>
            <a:off x="3937000" y="4064000"/>
            <a:ext cx="1143000" cy="508000"/>
          </a:xfrm>
          <a:prstGeom prst="rect">
            <a:avLst/>
          </a:prstGeom>
        </p:spPr>
        <p:txBody>
          <a:bodyPr anchor="t" rtlCol="false"/>
          <a:lstStyle/>
          <a:p>
            <a:pPr algn="ctr"/>
            <a:r>
              <a:rPr lang="en-US" sz="1000">
                <a:solidFill>
                  <a:srgbClr val="000000"/>
                </a:solidFill>
                <a:latin typeface="Cavolini"/>
              </a:rPr>
              <a:t>Frontend und Generierung der PPT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2413000"/>
            <a:ext cx="381000" cy="3683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>
            <a:off x="5143500" y="5080000"/>
            <a:ext cx="1143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pPr algn="ctr"/>
            <a:r>
              <a:rPr lang="en-US" sz="1000">
                <a:solidFill>
                  <a:srgbClr val="000000"/>
                </a:solidFill>
                <a:latin typeface="Cavolini"/>
              </a:rPr>
              <a:t>Testen und Qualitäts
sicherung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413000"/>
            <a:ext cx="381000" cy="3683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>
            <a:off x="7239000" y="4445000"/>
            <a:ext cx="1143000" cy="508000"/>
          </a:xfrm>
          <a:prstGeom prst="rect">
            <a:avLst/>
          </a:prstGeom>
        </p:spPr>
        <p:txBody>
          <a:bodyPr anchor="t" rtlCol="false"/>
          <a:lstStyle/>
          <a:p>
            <a:pPr algn="ctr"/>
            <a:r>
              <a:rPr lang="en-US" sz="1000">
                <a:solidFill>
                  <a:srgbClr val="000000"/>
                </a:solidFill>
                <a:latin typeface="Cavolini"/>
              </a:rPr>
              <a:t>Projekt
abnahme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588000"/>
            <a:ext cx="508000" cy="5080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>
            <a:off x="635000" y="5588000"/>
            <a:ext cx="1206500" cy="38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000">
                <a:solidFill>
                  <a:srgbClr val="000000"/>
                </a:solidFill>
                <a:latin typeface="Cavolini"/>
              </a:rPr>
              <a:t>abgenommen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6096000"/>
            <a:ext cx="381000" cy="3810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>
            <a:off x="635000" y="5969000"/>
            <a:ext cx="1206500" cy="38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000">
                <a:solidFill>
                  <a:srgbClr val="000000"/>
                </a:solidFill>
                <a:latin typeface="Cavolini"/>
              </a:rPr>
              <a:t>noch nicht abgenommen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5588000" y="6350000"/>
            <a:ext cx="3429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5281"/>
                </a:solidFill>
              </a:rPr>
              <a:t>Projekt Portfolio Komitee (PPK) – 19.07.2022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